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2" r:id="rId1"/>
    <p:sldMasterId id="2147483668" r:id="rId2"/>
    <p:sldMasterId id="2147483682" r:id="rId3"/>
    <p:sldMasterId id="2147483698" r:id="rId4"/>
  </p:sldMasterIdLst>
  <p:notesMasterIdLst>
    <p:notesMasterId r:id="rId31"/>
  </p:notesMasterIdLst>
  <p:handoutMasterIdLst>
    <p:handoutMasterId r:id="rId32"/>
  </p:handoutMasterIdLst>
  <p:sldIdLst>
    <p:sldId id="467" r:id="rId5"/>
    <p:sldId id="449" r:id="rId6"/>
    <p:sldId id="465" r:id="rId7"/>
    <p:sldId id="469" r:id="rId8"/>
    <p:sldId id="427" r:id="rId9"/>
    <p:sldId id="462" r:id="rId10"/>
    <p:sldId id="463" r:id="rId11"/>
    <p:sldId id="461" r:id="rId12"/>
    <p:sldId id="413" r:id="rId13"/>
    <p:sldId id="471" r:id="rId14"/>
    <p:sldId id="472" r:id="rId15"/>
    <p:sldId id="473" r:id="rId16"/>
    <p:sldId id="474" r:id="rId17"/>
    <p:sldId id="441" r:id="rId18"/>
    <p:sldId id="442" r:id="rId19"/>
    <p:sldId id="457" r:id="rId20"/>
    <p:sldId id="458" r:id="rId21"/>
    <p:sldId id="417" r:id="rId22"/>
    <p:sldId id="418" r:id="rId23"/>
    <p:sldId id="450" r:id="rId24"/>
    <p:sldId id="466" r:id="rId25"/>
    <p:sldId id="433" r:id="rId26"/>
    <p:sldId id="434" r:id="rId27"/>
    <p:sldId id="435" r:id="rId28"/>
    <p:sldId id="468" r:id="rId29"/>
    <p:sldId id="451" r:id="rId30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hlink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hlink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hlink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hlink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in Biem" initials="A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66"/>
    <a:srgbClr val="D6DAFD"/>
    <a:srgbClr val="83D1F5"/>
    <a:srgbClr val="FFFF66"/>
    <a:srgbClr val="0080B1"/>
    <a:srgbClr val="FDB813"/>
    <a:srgbClr val="473F02"/>
    <a:srgbClr val="2D7AB3"/>
    <a:srgbClr val="233A5C"/>
    <a:srgbClr val="265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1" autoAdjust="0"/>
    <p:restoredTop sz="59696" autoAdjust="0"/>
  </p:normalViewPr>
  <p:slideViewPr>
    <p:cSldViewPr>
      <p:cViewPr varScale="1">
        <p:scale>
          <a:sx n="66" d="100"/>
          <a:sy n="66" d="100"/>
        </p:scale>
        <p:origin x="34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lnSpc>
                <a:spcPct val="90000"/>
              </a:lnSpc>
              <a:defRPr sz="12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1DBD99-6096-4798-88F9-3D9BA21882AF}" type="datetime1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lnSpc>
                <a:spcPct val="90000"/>
              </a:lnSpc>
              <a:defRPr sz="12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55121E-62CC-4634-86E6-F528FE281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157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296"/>
            <a:ext cx="3066733" cy="4681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757B235-9EC6-420B-BE7F-D1BF00017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834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7B235-9EC6-420B-BE7F-D1BF000173A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4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42B3DE-48BB-45C7-9FD8-B0E1E7B15193}" type="slidenum">
              <a:rPr lang="en-US"/>
              <a:pPr/>
              <a:t>8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36688" y="782638"/>
            <a:ext cx="5148262" cy="3860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02724" y="4891232"/>
            <a:ext cx="6416876" cy="45417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92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A7BA7A-8CCB-411C-B95D-E39F8CBE17B3}" type="slidenum">
              <a:rPr lang="en-US"/>
              <a:pPr/>
              <a:t>9</a:t>
            </a:fld>
            <a:endParaRPr lang="en-US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36688" y="782638"/>
            <a:ext cx="5148262" cy="3860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02724" y="4891232"/>
            <a:ext cx="6416876" cy="46343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Confidential IBM/Expedia 9/13/11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68E29-3712-49EE-B2C9-5C7932C6867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17" y="4447461"/>
            <a:ext cx="6875575" cy="158977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6844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Confidential IBM/Expedia 9/13/11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13E76DC2-8357-4A54-82F7-B9F0D29093F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710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ln/>
        </p:spPr>
        <p:txBody>
          <a:bodyPr wrap="none" lIns="93927" tIns="46964" rIns="93927" bIns="46964" anchor="ctr"/>
          <a:lstStyle/>
          <a:p>
            <a:pPr defTabSz="469682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1050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80F31-BC20-4ECC-B023-035A897312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6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w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w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w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"/>
          <p:cNvSpPr>
            <a:spLocks noChangeShapeType="1"/>
          </p:cNvSpPr>
          <p:nvPr/>
        </p:nvSpPr>
        <p:spPr bwMode="auto">
          <a:xfrm flipH="1">
            <a:off x="260350" y="906463"/>
            <a:ext cx="86217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5861050" y="6481763"/>
            <a:ext cx="305435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9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© 2013 IBM Corporation</a:t>
            </a:r>
          </a:p>
        </p:txBody>
      </p:sp>
      <p:pic>
        <p:nvPicPr>
          <p:cNvPr id="6" name="Picture 107" descr="ibm_sp_lockup_western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875" y="503238"/>
            <a:ext cx="10604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2" descr="SAnalytics_PPT_MasterGraphics_1221-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647700"/>
            <a:ext cx="19939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TitleConfig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771900"/>
            <a:ext cx="87503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095" y="2362200"/>
            <a:ext cx="7538928" cy="1066800"/>
          </a:xfrm>
        </p:spPr>
        <p:txBody>
          <a:bodyPr anchor="b"/>
          <a:lstStyle>
            <a:lvl1pPr>
              <a:defRPr sz="35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5100" y="1066505"/>
            <a:ext cx="4191000" cy="68609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Wingdings" charset="0"/>
              <a:buNone/>
              <a:defRPr sz="11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noProof="0" smtClean="0"/>
              <a:t>Click to edit Master subtitle style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593725"/>
            <a:ext cx="2171700" cy="557847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593725"/>
            <a:ext cx="6362700" cy="557847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3827-BFC1-4309-B8E0-4F1D8A721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593725"/>
            <a:ext cx="7932737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3" y="1570038"/>
            <a:ext cx="8686800" cy="42973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82563" y="6537325"/>
            <a:ext cx="366712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9D9A1-B331-4BB0-BC10-9EF653344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549275" y="6537325"/>
            <a:ext cx="1004888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82563" y="6537325"/>
            <a:ext cx="366712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6FC9-67CC-4255-9B1B-F89FEA684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549275" y="6537325"/>
            <a:ext cx="1004888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VertTx">
  <p:cSld name="Title, Clip Art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93725"/>
            <a:ext cx="86868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82563" y="1660525"/>
            <a:ext cx="4267200" cy="469423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half" idx="2"/>
          </p:nvPr>
        </p:nvSpPr>
        <p:spPr>
          <a:xfrm>
            <a:off x="4602163" y="1660525"/>
            <a:ext cx="4267200" cy="4694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82563" y="6537325"/>
            <a:ext cx="366712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F261-6FC5-40F8-BAD6-F84B2BE45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xfrm>
            <a:off x="4206875" y="6537690"/>
            <a:ext cx="1004888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C4630440-89CF-460F-91EA-C633C7D1C4E4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IBM and Customer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A9CFDAE0-A92A-4A84-A093-D2071A3DC8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3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-6350" y="4479925"/>
            <a:ext cx="9156700" cy="2393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-3175" y="517525"/>
            <a:ext cx="9150350" cy="3967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black">
          <a:xfrm>
            <a:off x="5724525" y="6432550"/>
            <a:ext cx="3306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© 2012 IBM Corporation</a:t>
            </a: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black">
          <a:xfrm>
            <a:off x="-6350" y="-1588"/>
            <a:ext cx="9156700" cy="5302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6375" y="1770063"/>
            <a:ext cx="5346700" cy="519112"/>
          </a:xfrm>
        </p:spPr>
        <p:txBody>
          <a:bodyPr/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7338" y="5218113"/>
            <a:ext cx="8513762" cy="3206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5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849688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95400"/>
            <a:ext cx="3849687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D492C-7ECF-431C-A65C-6FD6A0661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4925" y="5334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533400"/>
            <a:ext cx="6078537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533400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84968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295400"/>
            <a:ext cx="3849687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848100"/>
            <a:ext cx="3849687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533400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295400"/>
            <a:ext cx="7851775" cy="4953000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533400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384968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95400"/>
            <a:ext cx="3849687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VertTx">
  <p:cSld name="Title, Clip Art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93725"/>
            <a:ext cx="86868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82563" y="1660525"/>
            <a:ext cx="4267200" cy="469423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half" idx="2"/>
          </p:nvPr>
        </p:nvSpPr>
        <p:spPr>
          <a:xfrm>
            <a:off x="4602163" y="1660525"/>
            <a:ext cx="4267200" cy="4694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82563" y="6537325"/>
            <a:ext cx="366712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fld id="{7FA3F261-6FC5-40F8-BAD6-F84B2BE45188}" type="slidenum">
              <a:rPr lang="en-US" sz="1400" b="1">
                <a:solidFill>
                  <a:srgbClr val="000000"/>
                </a:solidFill>
                <a:ea typeface="+mn-ea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400" b="1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xfrm>
            <a:off x="4206875" y="6537690"/>
            <a:ext cx="1004888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fld id="{F011C232-C820-46B1-A0C6-918451C721FC}" type="datetime4">
              <a:rPr lang="en-US" sz="1400" b="1">
                <a:solidFill>
                  <a:srgbClr val="000000"/>
                </a:solidFill>
                <a:ea typeface="+mn-ea"/>
              </a:rPr>
              <a:pPr>
                <a:spcBef>
                  <a:spcPct val="50000"/>
                </a:spcBef>
                <a:defRPr/>
              </a:pPr>
              <a:t>May 28, 2014</a:t>
            </a:fld>
            <a:endParaRPr lang="en-US" sz="1400" b="1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-6350" y="4479925"/>
            <a:ext cx="9156700" cy="2393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-3175" y="517525"/>
            <a:ext cx="9150350" cy="3967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black">
          <a:xfrm>
            <a:off x="5724525" y="6432550"/>
            <a:ext cx="3306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© 2012 IBM Corporation</a:t>
            </a: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black">
          <a:xfrm>
            <a:off x="-6350" y="-1588"/>
            <a:ext cx="9156700" cy="5302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6375" y="1770063"/>
            <a:ext cx="5346700" cy="519112"/>
          </a:xfrm>
        </p:spPr>
        <p:txBody>
          <a:bodyPr/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7338" y="5218113"/>
            <a:ext cx="8513762" cy="3206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5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874838"/>
            <a:ext cx="42672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874838"/>
            <a:ext cx="42672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D5D01-50EE-4663-A087-D3ABB56BC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849688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95400"/>
            <a:ext cx="3849687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4925" y="5334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533400"/>
            <a:ext cx="6078537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533400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84968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295400"/>
            <a:ext cx="3849687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848100"/>
            <a:ext cx="3849687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533400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295400"/>
            <a:ext cx="7851775" cy="4953000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533400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384968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95400"/>
            <a:ext cx="3849687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746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2A23-94A1-4013-A4DE-C7838AF2A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VertTx">
  <p:cSld name="Title, Clip Art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93725"/>
            <a:ext cx="86868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82563" y="1660525"/>
            <a:ext cx="4267200" cy="469423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half" idx="2"/>
          </p:nvPr>
        </p:nvSpPr>
        <p:spPr>
          <a:xfrm>
            <a:off x="4602163" y="1660525"/>
            <a:ext cx="4267200" cy="4694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82563" y="6537325"/>
            <a:ext cx="366712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fld id="{7FA3F261-6FC5-40F8-BAD6-F84B2BE45188}" type="slidenum">
              <a:rPr lang="en-US" sz="1400" b="1">
                <a:solidFill>
                  <a:srgbClr val="000000"/>
                </a:solidFill>
                <a:ea typeface="+mn-ea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400" b="1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xfrm>
            <a:off x="4206875" y="6537690"/>
            <a:ext cx="1004888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fld id="{F011C232-C820-46B1-A0C6-918451C721FC}" type="datetime4">
              <a:rPr lang="en-US" sz="1400" b="1">
                <a:solidFill>
                  <a:srgbClr val="000000"/>
                </a:solidFill>
                <a:ea typeface="+mn-ea"/>
              </a:rPr>
              <a:pPr>
                <a:spcBef>
                  <a:spcPct val="50000"/>
                </a:spcBef>
                <a:defRPr/>
              </a:pPr>
              <a:t>May 28, 2014</a:t>
            </a:fld>
            <a:endParaRPr lang="en-US" sz="1400" b="1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-6350" y="4479925"/>
            <a:ext cx="9156700" cy="2393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-3175" y="517525"/>
            <a:ext cx="9150350" cy="3967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black">
          <a:xfrm>
            <a:off x="5724525" y="6432550"/>
            <a:ext cx="3306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© 2012 IBM Corporation</a:t>
            </a: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black">
          <a:xfrm>
            <a:off x="-6350" y="-1588"/>
            <a:ext cx="9156700" cy="5302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6375" y="1770063"/>
            <a:ext cx="5346700" cy="519112"/>
          </a:xfrm>
        </p:spPr>
        <p:txBody>
          <a:bodyPr/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7338" y="5218113"/>
            <a:ext cx="8513762" cy="3206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5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849688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95400"/>
            <a:ext cx="3849687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4925" y="5334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533400"/>
            <a:ext cx="6078537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BBD6D-ED11-4C3C-BB6E-9DF56CE79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533400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84968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295400"/>
            <a:ext cx="3849687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848100"/>
            <a:ext cx="3849687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533400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295400"/>
            <a:ext cx="7851775" cy="4953000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533400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384968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95400"/>
            <a:ext cx="3849687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93343"/>
            <a:ext cx="8684640" cy="523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880" y="1660495"/>
            <a:ext cx="8684640" cy="431529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181440" y="6536847"/>
            <a:ext cx="365760" cy="213142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fld id="{01F2B342-7B38-44D4-A52D-2366F9626A7D}" type="slidenum">
              <a:rPr lang="en-US" sz="1400" b="1">
                <a:solidFill>
                  <a:srgbClr val="000000"/>
                </a:solidFill>
                <a:ea typeface="+mn-ea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400" b="1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62226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4192588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4"/>
            <a:ext cx="4192588" cy="4225925"/>
          </a:xfrm>
        </p:spPr>
        <p:txBody>
          <a:bodyPr/>
          <a:lstStyle>
            <a:lvl1pPr>
              <a:buClr>
                <a:srgbClr val="0070C0"/>
              </a:buClr>
              <a:buSzPct val="85000"/>
              <a:buFont typeface="Wingdings" pitchFamily="2" charset="2"/>
              <a:buChar char="q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194175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194175" cy="4225925"/>
          </a:xfrm>
        </p:spPr>
        <p:txBody>
          <a:bodyPr/>
          <a:lstStyle>
            <a:lvl1pPr>
              <a:buClr>
                <a:srgbClr val="0070C0"/>
              </a:buClr>
              <a:buSzPct val="85000"/>
              <a:buFont typeface="Wingdings" pitchFamily="2" charset="2"/>
              <a:buChar char="q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230" y="586740"/>
            <a:ext cx="8511540" cy="678180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rgbClr val="0070C0"/>
                </a:solidFill>
                <a:latin typeface="Book Antiqua" pitchFamily="18" charset="0"/>
                <a:cs typeface="Estrangelo Edessa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643468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spcBef>
                <a:spcPct val="50000"/>
              </a:spcBef>
            </a:pPr>
            <a:fld id="{3258EA80-7A5F-4467-9667-15D6A35BF3E1}" type="datetime1">
              <a:rPr lang="en-US" b="1" smtClean="0">
                <a:solidFill>
                  <a:srgbClr val="FFFFFF"/>
                </a:solidFill>
                <a:ea typeface="+mn-ea"/>
              </a:rPr>
              <a:pPr>
                <a:spcBef>
                  <a:spcPct val="50000"/>
                </a:spcBef>
              </a:pPr>
              <a:t>5/28/2014</a:t>
            </a:fld>
            <a:endParaRPr lang="en-US" b="1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643468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spcBef>
                <a:spcPct val="50000"/>
              </a:spcBef>
            </a:pPr>
            <a:fld id="{EA37F341-78CE-46E9-A5E3-2DB28FA17311}" type="slidenum">
              <a:rPr lang="en-US" b="1" smtClean="0">
                <a:solidFill>
                  <a:srgbClr val="FFFFFF"/>
                </a:solidFill>
                <a:ea typeface="+mn-ea"/>
              </a:rPr>
              <a:pPr>
                <a:spcBef>
                  <a:spcPct val="50000"/>
                </a:spcBef>
              </a:pPr>
              <a:t>‹#›</a:t>
            </a:fld>
            <a:endParaRPr lang="en-US" b="1">
              <a:solidFill>
                <a:srgbClr val="FFFFFF"/>
              </a:solidFill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hlink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hlink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hlink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hlink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hlink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hlink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hlink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hlink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hlink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defRPr/>
            </a:pPr>
            <a:endParaRPr lang="en-US" b="1">
              <a:solidFill>
                <a:srgbClr val="0909F9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 userDrawn="1"/>
        </p:nvSpPr>
        <p:spPr bwMode="black">
          <a:xfrm>
            <a:off x="3962400" y="6613525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>
              <a:spcBef>
                <a:spcPct val="50000"/>
              </a:spcBef>
            </a:pPr>
            <a:r>
              <a:rPr lang="en-US" sz="800" b="1">
                <a:solidFill>
                  <a:srgbClr val="FFFFFF"/>
                </a:solidFill>
                <a:ea typeface="+mn-ea"/>
              </a:rPr>
              <a:t>© 2011 IBM Corporation</a:t>
            </a:r>
            <a:endParaRPr lang="en-US" sz="1400" b="1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919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BC693-17B2-49AE-AA15-362CDF0CA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38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EAE8F-BDBB-42B9-A778-089E8C756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219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95B32-70DD-4E35-927D-5C39EF3FD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96BA8-54A8-445A-B332-2563E1CB0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w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5.wmf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570038"/>
            <a:ext cx="86868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1027" name="Line 4"/>
          <p:cNvSpPr>
            <a:spLocks noChangeShapeType="1"/>
          </p:cNvSpPr>
          <p:nvPr/>
        </p:nvSpPr>
        <p:spPr bwMode="auto">
          <a:xfrm>
            <a:off x="284163" y="576263"/>
            <a:ext cx="862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82563" y="6537325"/>
            <a:ext cx="366712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800">
                <a:solidFill>
                  <a:schemeClr val="tx1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7A7F858-1635-42E9-8B9D-D490F7CF5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537325"/>
            <a:ext cx="1004888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800">
                <a:solidFill>
                  <a:schemeClr val="tx1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93725"/>
            <a:ext cx="79327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black">
          <a:xfrm>
            <a:off x="5916613" y="6481763"/>
            <a:ext cx="3054350" cy="217625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9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© </a:t>
            </a:r>
            <a:r>
              <a:rPr lang="en-US" sz="9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2014 </a:t>
            </a:r>
            <a:r>
              <a:rPr lang="en-US" sz="9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IBM Corporation</a:t>
            </a:r>
          </a:p>
        </p:txBody>
      </p:sp>
      <p:pic>
        <p:nvPicPr>
          <p:cNvPr id="1032" name="Picture 40" descr="ibm_sp_lockup_western-0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889875" y="150813"/>
            <a:ext cx="10604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8" descr="SAnalytics_PPT_MasterGraphics_1221-1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61938" y="280988"/>
            <a:ext cx="19939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63" r:id="rId11"/>
    <p:sldLayoutId id="2147483664" r:id="rId12"/>
    <p:sldLayoutId id="2147483666" r:id="rId13"/>
    <p:sldLayoutId id="2147483713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173038" indent="-17303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09588" indent="-17303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855663" indent="-17303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160463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Lucida Grande"/>
        <a:buChar char="−"/>
        <a:defRPr sz="1500">
          <a:solidFill>
            <a:schemeClr val="tx1"/>
          </a:solidFill>
          <a:latin typeface="+mn-lt"/>
          <a:ea typeface="+mn-ea"/>
        </a:defRPr>
      </a:lvl4pPr>
      <a:lvl5pPr marL="1371600" indent="-173038" algn="l" rtl="0" eaLnBrk="0" fontAlgn="base" hangingPunct="0">
        <a:spcBef>
          <a:spcPts val="100"/>
        </a:spcBef>
        <a:spcAft>
          <a:spcPct val="0"/>
        </a:spcAft>
        <a:buClr>
          <a:schemeClr val="tx1"/>
        </a:buClr>
        <a:buFont typeface="Arial" charset="0"/>
        <a:buChar char="•"/>
        <a:defRPr sz="1500">
          <a:solidFill>
            <a:schemeClr val="tx1"/>
          </a:solidFill>
          <a:latin typeface="+mn-lt"/>
          <a:ea typeface="+mn-ea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black">
          <a:xfrm>
            <a:off x="0" y="6565900"/>
            <a:ext cx="9145588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6988" y="504825"/>
            <a:ext cx="9009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1301750"/>
            <a:ext cx="88249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black">
          <a:xfrm>
            <a:off x="5724525" y="6602413"/>
            <a:ext cx="3306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© 2012 IBM Corporation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black">
          <a:xfrm>
            <a:off x="288925" y="6600825"/>
            <a:ext cx="339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fld id="{BE93DF74-ABC4-468B-8709-28C33ACFEADE}" type="slidenum">
              <a:rPr lang="en-US" sz="1000" b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31" name="Picture 3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black">
          <a:xfrm>
            <a:off x="-11113" y="-3175"/>
            <a:ext cx="9166226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23838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863600" indent="-182563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196975" indent="-219075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481138" indent="-169863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&gt;"/>
        <a:defRPr sz="1600">
          <a:solidFill>
            <a:schemeClr val="tx1"/>
          </a:solidFill>
          <a:latin typeface="+mn-lt"/>
          <a:cs typeface="+mn-cs"/>
        </a:defRPr>
      </a:lvl5pPr>
      <a:lvl6pPr marL="1938338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6pPr>
      <a:lvl7pPr marL="2395538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7pPr>
      <a:lvl8pPr marL="2852738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8pPr>
      <a:lvl9pPr marL="3309938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black">
          <a:xfrm>
            <a:off x="0" y="6565900"/>
            <a:ext cx="9145588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6988" y="504825"/>
            <a:ext cx="9009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1301750"/>
            <a:ext cx="88249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black">
          <a:xfrm>
            <a:off x="5724525" y="6602413"/>
            <a:ext cx="3306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© 2012 IBM Corporation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black">
          <a:xfrm>
            <a:off x="288925" y="6600825"/>
            <a:ext cx="339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fld id="{BE93DF74-ABC4-468B-8709-28C33ACFEADE}" type="slidenum">
              <a:rPr lang="en-US" sz="1000" b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31" name="Picture 3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black">
          <a:xfrm>
            <a:off x="-11113" y="-3175"/>
            <a:ext cx="9166226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23838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863600" indent="-182563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196975" indent="-219075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481138" indent="-169863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&gt;"/>
        <a:defRPr sz="1600">
          <a:solidFill>
            <a:schemeClr val="tx1"/>
          </a:solidFill>
          <a:latin typeface="+mn-lt"/>
          <a:cs typeface="+mn-cs"/>
        </a:defRPr>
      </a:lvl5pPr>
      <a:lvl6pPr marL="1938338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6pPr>
      <a:lvl7pPr marL="2395538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7pPr>
      <a:lvl8pPr marL="2852738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8pPr>
      <a:lvl9pPr marL="3309938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black">
          <a:xfrm>
            <a:off x="0" y="6565900"/>
            <a:ext cx="9145588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6988" y="504825"/>
            <a:ext cx="9009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1301750"/>
            <a:ext cx="88249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black">
          <a:xfrm>
            <a:off x="5724525" y="6602413"/>
            <a:ext cx="3306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© 2012 IBM Corporation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black">
          <a:xfrm>
            <a:off x="288925" y="6600825"/>
            <a:ext cx="339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fld id="{BE93DF74-ABC4-468B-8709-28C33ACFEADE}" type="slidenum">
              <a:rPr lang="en-US" sz="1000" b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31" name="Picture 3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black">
          <a:xfrm>
            <a:off x="-11113" y="-3175"/>
            <a:ext cx="9166226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23838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863600" indent="-182563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196975" indent="-219075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481138" indent="-169863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&gt;"/>
        <a:defRPr sz="1600">
          <a:solidFill>
            <a:schemeClr val="tx1"/>
          </a:solidFill>
          <a:latin typeface="+mn-lt"/>
          <a:cs typeface="+mn-cs"/>
        </a:defRPr>
      </a:lvl5pPr>
      <a:lvl6pPr marL="1938338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6pPr>
      <a:lvl7pPr marL="2395538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7pPr>
      <a:lvl8pPr marL="2852738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8pPr>
      <a:lvl9pPr marL="3309938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492C-7ECF-431C-A65C-6FD6A0661A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264" y="1700808"/>
            <a:ext cx="90730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mbusRomNo9L-Regu"/>
              </a:rPr>
              <a:t>Large Scale Discriminative Metric Learning</a:t>
            </a:r>
          </a:p>
          <a:p>
            <a:pPr algn="ctr"/>
            <a:r>
              <a:rPr lang="de-DE" sz="2400" dirty="0">
                <a:solidFill>
                  <a:schemeClr val="tx1"/>
                </a:solidFill>
                <a:latin typeface="NimbusRomNo9L-Regu"/>
              </a:rPr>
              <a:t>Peter D. </a:t>
            </a:r>
            <a:r>
              <a:rPr lang="de-DE" sz="2400" dirty="0" smtClean="0">
                <a:solidFill>
                  <a:schemeClr val="tx1"/>
                </a:solidFill>
                <a:latin typeface="NimbusRomNo9L-Regu"/>
              </a:rPr>
              <a:t>Kirchner</a:t>
            </a:r>
            <a:r>
              <a:rPr lang="de-DE" sz="2400" baseline="30000" dirty="0" smtClean="0">
                <a:solidFill>
                  <a:schemeClr val="tx1"/>
                </a:solidFill>
                <a:latin typeface="NimbusRomNo9L-Regu"/>
              </a:rPr>
              <a:t>1</a:t>
            </a:r>
            <a:r>
              <a:rPr lang="de-DE" sz="2400" dirty="0" smtClean="0">
                <a:solidFill>
                  <a:schemeClr val="tx1"/>
                </a:solidFill>
                <a:latin typeface="NimbusRomNo9L-Regu"/>
              </a:rPr>
              <a:t>, </a:t>
            </a:r>
            <a:r>
              <a:rPr lang="de-DE" sz="2400" dirty="0">
                <a:solidFill>
                  <a:schemeClr val="tx1"/>
                </a:solidFill>
                <a:latin typeface="NimbusRomNo9L-Regu"/>
              </a:rPr>
              <a:t>Matthias </a:t>
            </a:r>
            <a:r>
              <a:rPr lang="de-DE" sz="2400" dirty="0" smtClean="0">
                <a:solidFill>
                  <a:schemeClr val="tx1"/>
                </a:solidFill>
                <a:latin typeface="NimbusRomNo9L-Regu"/>
              </a:rPr>
              <a:t>Boehm</a:t>
            </a:r>
            <a:r>
              <a:rPr lang="de-DE" sz="2400" baseline="30000" dirty="0" smtClean="0">
                <a:solidFill>
                  <a:schemeClr val="tx1"/>
                </a:solidFill>
                <a:latin typeface="NimbusRomNo9L-Regu"/>
              </a:rPr>
              <a:t>2</a:t>
            </a:r>
            <a:r>
              <a:rPr lang="de-DE" sz="2400" dirty="0" smtClean="0">
                <a:solidFill>
                  <a:schemeClr val="tx1"/>
                </a:solidFill>
                <a:latin typeface="NimbusRomNo9L-Regu"/>
              </a:rPr>
              <a:t>, </a:t>
            </a:r>
            <a:r>
              <a:rPr lang="de-DE" sz="2400" dirty="0">
                <a:solidFill>
                  <a:schemeClr val="tx1"/>
                </a:solidFill>
                <a:latin typeface="NimbusRomNo9L-Regu"/>
              </a:rPr>
              <a:t>Berthold </a:t>
            </a:r>
            <a:r>
              <a:rPr lang="de-DE" sz="2400" dirty="0" smtClean="0">
                <a:solidFill>
                  <a:schemeClr val="tx1"/>
                </a:solidFill>
                <a:latin typeface="NimbusRomNo9L-Regu"/>
              </a:rPr>
              <a:t>Reinwald</a:t>
            </a:r>
            <a:r>
              <a:rPr lang="de-DE" sz="2400" baseline="30000" dirty="0" smtClean="0">
                <a:solidFill>
                  <a:schemeClr val="tx1"/>
                </a:solidFill>
                <a:latin typeface="NimbusRomNo9L-Regu"/>
              </a:rPr>
              <a:t>2</a:t>
            </a:r>
            <a:r>
              <a:rPr lang="de-DE" sz="2400" dirty="0" smtClean="0">
                <a:solidFill>
                  <a:schemeClr val="tx1"/>
                </a:solidFill>
                <a:latin typeface="NimbusRomNo9L-Regu"/>
              </a:rPr>
              <a:t>, </a:t>
            </a:r>
            <a:r>
              <a:rPr lang="de-DE" sz="2400" dirty="0">
                <a:solidFill>
                  <a:schemeClr val="tx1"/>
                </a:solidFill>
                <a:latin typeface="NimbusRomNo9L-Regu"/>
              </a:rPr>
              <a:t>Daby </a:t>
            </a:r>
            <a:r>
              <a:rPr lang="de-DE" sz="2400" dirty="0" smtClean="0">
                <a:solidFill>
                  <a:schemeClr val="tx1"/>
                </a:solidFill>
                <a:latin typeface="NimbusRomNo9L-Regu"/>
              </a:rPr>
              <a:t>Sow</a:t>
            </a:r>
            <a:r>
              <a:rPr lang="de-DE" sz="2400" baseline="30000" dirty="0">
                <a:solidFill>
                  <a:schemeClr val="tx1"/>
                </a:solidFill>
                <a:latin typeface="NimbusRomNo9L-Regu"/>
              </a:rPr>
              <a:t>1</a:t>
            </a:r>
            <a:r>
              <a:rPr lang="de-DE" sz="2400" dirty="0" smtClean="0">
                <a:solidFill>
                  <a:schemeClr val="tx1"/>
                </a:solidFill>
                <a:latin typeface="NimbusRomNo9L-Regu"/>
              </a:rPr>
              <a:t>, </a:t>
            </a:r>
            <a:r>
              <a:rPr lang="de-DE" sz="2400" dirty="0">
                <a:solidFill>
                  <a:schemeClr val="tx1"/>
                </a:solidFill>
                <a:latin typeface="NimbusRomNo9L-Regu"/>
              </a:rPr>
              <a:t>Michael </a:t>
            </a:r>
            <a:r>
              <a:rPr lang="de-DE" sz="2400" dirty="0" smtClean="0">
                <a:solidFill>
                  <a:schemeClr val="tx1"/>
                </a:solidFill>
                <a:latin typeface="NimbusRomNo9L-Regu"/>
              </a:rPr>
              <a:t>Schmidt</a:t>
            </a:r>
            <a:r>
              <a:rPr lang="de-DE" sz="2400" baseline="30000" dirty="0" smtClean="0">
                <a:solidFill>
                  <a:schemeClr val="tx1"/>
                </a:solidFill>
                <a:latin typeface="NimbusRomNo9L-Regu"/>
              </a:rPr>
              <a:t>3</a:t>
            </a:r>
            <a:r>
              <a:rPr lang="de-DE" sz="2400" dirty="0" smtClean="0">
                <a:solidFill>
                  <a:schemeClr val="tx1"/>
                </a:solidFill>
                <a:latin typeface="NimbusRomNo9L-Regu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NimbusRomNo9L-Regu"/>
              </a:rPr>
              <a:t>Deepak Turaga</a:t>
            </a:r>
            <a:r>
              <a:rPr lang="en-US" sz="2400" baseline="30000" dirty="0" smtClean="0">
                <a:solidFill>
                  <a:schemeClr val="tx1"/>
                </a:solidFill>
                <a:latin typeface="NimbusRomNo9L-Regu"/>
              </a:rPr>
              <a:t>1</a:t>
            </a:r>
            <a:r>
              <a:rPr lang="en-US" sz="1400" dirty="0" smtClean="0">
                <a:solidFill>
                  <a:schemeClr val="tx1"/>
                </a:solidFill>
                <a:latin typeface="CMSY1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mbusRomNo9L-Regu"/>
              </a:rPr>
              <a:t>and Alain </a:t>
            </a:r>
            <a:r>
              <a:rPr lang="en-US" sz="2400" dirty="0" smtClean="0">
                <a:solidFill>
                  <a:schemeClr val="tx1"/>
                </a:solidFill>
                <a:latin typeface="NimbusRomNo9L-Regu"/>
              </a:rPr>
              <a:t>Biem</a:t>
            </a:r>
            <a:r>
              <a:rPr lang="en-US" sz="2400" baseline="30000" dirty="0" smtClean="0">
                <a:solidFill>
                  <a:schemeClr val="tx1"/>
                </a:solidFill>
                <a:latin typeface="NimbusRomNo9L-Regu"/>
              </a:rPr>
              <a:t>1</a:t>
            </a:r>
            <a:endParaRPr lang="en-US" sz="1400" baseline="30000" dirty="0">
              <a:solidFill>
                <a:schemeClr val="tx1"/>
              </a:solidFill>
              <a:latin typeface="CMSY10"/>
            </a:endParaRPr>
          </a:p>
          <a:p>
            <a:endParaRPr lang="en-US" sz="2400" dirty="0" smtClean="0">
              <a:solidFill>
                <a:schemeClr val="tx1"/>
              </a:solidFill>
              <a:latin typeface="NimbusRomNo9L-Regu"/>
            </a:endParaRPr>
          </a:p>
          <a:p>
            <a:r>
              <a:rPr lang="de-DE" sz="2400" baseline="30000" dirty="0" smtClean="0">
                <a:solidFill>
                  <a:schemeClr val="tx1"/>
                </a:solidFill>
                <a:latin typeface="NimbusRomNo9L-Regu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NimbusRomNo9L-Regu"/>
              </a:rPr>
              <a:t>Columbia </a:t>
            </a:r>
            <a:r>
              <a:rPr lang="en-US" sz="2400" dirty="0">
                <a:solidFill>
                  <a:schemeClr val="tx1"/>
                </a:solidFill>
                <a:latin typeface="NimbusRomNo9L-Regu"/>
              </a:rPr>
              <a:t>University Medical Center, New York, New York</a:t>
            </a:r>
          </a:p>
          <a:p>
            <a:r>
              <a:rPr lang="de-DE" sz="2400" baseline="30000" dirty="0" smtClean="0">
                <a:solidFill>
                  <a:schemeClr val="tx1"/>
                </a:solidFill>
                <a:latin typeface="NimbusRomNo9L-Regu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mbusRomNo9L-Regu"/>
              </a:rPr>
              <a:t>IBM </a:t>
            </a:r>
            <a:r>
              <a:rPr lang="en-US" sz="2400" dirty="0" err="1">
                <a:solidFill>
                  <a:schemeClr val="tx1"/>
                </a:solidFill>
                <a:latin typeface="NimbusRomNo9L-Regu"/>
              </a:rPr>
              <a:t>Almaden</a:t>
            </a:r>
            <a:r>
              <a:rPr lang="en-US" sz="2400" dirty="0">
                <a:solidFill>
                  <a:schemeClr val="tx1"/>
                </a:solidFill>
                <a:latin typeface="NimbusRomNo9L-Regu"/>
              </a:rPr>
              <a:t> Research Center, San Jose, California</a:t>
            </a:r>
          </a:p>
          <a:p>
            <a:r>
              <a:rPr lang="de-DE" sz="2400" baseline="30000" dirty="0">
                <a:solidFill>
                  <a:schemeClr val="tx1"/>
                </a:solidFill>
                <a:latin typeface="NimbusRomNo9L-Regu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NimbusRomNo9L-Regu"/>
              </a:rPr>
              <a:t>IBM </a:t>
            </a:r>
            <a:r>
              <a:rPr lang="en-US" sz="2400" dirty="0">
                <a:solidFill>
                  <a:schemeClr val="tx1"/>
                </a:solidFill>
                <a:latin typeface="NimbusRomNo9L-Regu"/>
              </a:rPr>
              <a:t>T.J. Watson Research Center, Yorktown Heights, New </a:t>
            </a:r>
            <a:r>
              <a:rPr lang="en-US" sz="2400" dirty="0" smtClean="0">
                <a:solidFill>
                  <a:schemeClr val="tx1"/>
                </a:solidFill>
                <a:latin typeface="NimbusRomNo9L-Regu"/>
              </a:rPr>
              <a:t>York</a:t>
            </a:r>
            <a:endParaRPr lang="en-US" sz="2400" dirty="0">
              <a:solidFill>
                <a:schemeClr val="tx1"/>
              </a:solidFill>
              <a:latin typeface="NimbusRomNo9L-Regu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5368557"/>
            <a:ext cx="49180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Parlearning</a:t>
            </a:r>
            <a:r>
              <a:rPr lang="en-US" dirty="0" smtClean="0"/>
              <a:t> Workshop at IPDPS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93725"/>
            <a:ext cx="8497068" cy="639763"/>
          </a:xfrm>
        </p:spPr>
        <p:txBody>
          <a:bodyPr/>
          <a:lstStyle/>
          <a:p>
            <a:r>
              <a:rPr lang="en-US" dirty="0" smtClean="0"/>
              <a:t>SystemML – Declarative high-level language with R-like syntax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D492C-7ECF-431C-A65C-6FD6A0661A8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413" name="AutoShape 40"/>
          <p:cNvSpPr>
            <a:spLocks noChangeArrowheads="1"/>
          </p:cNvSpPr>
          <p:nvPr/>
        </p:nvSpPr>
        <p:spPr bwMode="auto">
          <a:xfrm>
            <a:off x="6125195" y="5019630"/>
            <a:ext cx="2052638" cy="62293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17414" name="Text Box 41"/>
          <p:cNvSpPr txBox="1">
            <a:spLocks noChangeArrowheads="1"/>
          </p:cNvSpPr>
          <p:nvPr/>
        </p:nvSpPr>
        <p:spPr bwMode="auto">
          <a:xfrm>
            <a:off x="6302202" y="5129478"/>
            <a:ext cx="16462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cs typeface="Courier New" pitchFamily="49" charset="0"/>
              </a:rPr>
              <a:t>SystemML</a:t>
            </a:r>
            <a:endParaRPr lang="en-US" b="1" dirty="0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17416" name="AutoShape 48"/>
          <p:cNvSpPr>
            <a:spLocks noChangeArrowheads="1"/>
          </p:cNvSpPr>
          <p:nvPr/>
        </p:nvSpPr>
        <p:spPr bwMode="auto">
          <a:xfrm>
            <a:off x="7025208" y="4616405"/>
            <a:ext cx="214312" cy="384175"/>
          </a:xfrm>
          <a:prstGeom prst="downArrow">
            <a:avLst>
              <a:gd name="adj1" fmla="val 50000"/>
              <a:gd name="adj2" fmla="val 44815"/>
            </a:avLst>
          </a:prstGeom>
          <a:gradFill rotWithShape="1">
            <a:gsLst>
              <a:gs pos="0">
                <a:srgbClr val="002F47">
                  <a:alpha val="0"/>
                </a:srgbClr>
              </a:gs>
              <a:gs pos="100000">
                <a:srgbClr val="00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>
              <a:latin typeface="Times New Roman" pitchFamily="18" charset="0"/>
              <a:cs typeface="Courier New" pitchFamily="49" charset="0"/>
            </a:endParaRPr>
          </a:p>
        </p:txBody>
      </p:sp>
      <p:pic>
        <p:nvPicPr>
          <p:cNvPr id="17417" name="Picture 49" descr="MCj043524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2020" y="5991498"/>
            <a:ext cx="38417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50" descr="MCj043524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1133" y="6043885"/>
            <a:ext cx="381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51" descr="MCj043524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7708" y="6054998"/>
            <a:ext cx="382587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52" descr="MCj043524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820" y="5996260"/>
            <a:ext cx="38258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53" descr="MCj043524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2283" y="5891485"/>
            <a:ext cx="3841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22" name="AutoShape 54"/>
          <p:cNvCxnSpPr>
            <a:cxnSpLocks noChangeShapeType="1"/>
          </p:cNvCxnSpPr>
          <p:nvPr/>
        </p:nvCxnSpPr>
        <p:spPr bwMode="auto">
          <a:xfrm flipH="1">
            <a:off x="5863258" y="5669235"/>
            <a:ext cx="207962" cy="16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3" name="AutoShape 56"/>
          <p:cNvCxnSpPr>
            <a:cxnSpLocks noChangeShapeType="1"/>
          </p:cNvCxnSpPr>
          <p:nvPr/>
        </p:nvCxnSpPr>
        <p:spPr bwMode="auto">
          <a:xfrm flipH="1">
            <a:off x="6368083" y="5697810"/>
            <a:ext cx="157162" cy="149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4" name="AutoShape 58"/>
          <p:cNvCxnSpPr>
            <a:cxnSpLocks noChangeShapeType="1"/>
          </p:cNvCxnSpPr>
          <p:nvPr/>
        </p:nvCxnSpPr>
        <p:spPr bwMode="auto">
          <a:xfrm flipH="1">
            <a:off x="6804248" y="5697810"/>
            <a:ext cx="138510" cy="323478"/>
          </a:xfrm>
          <a:prstGeom prst="straightConnector1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5" name="AutoShape 59"/>
          <p:cNvCxnSpPr>
            <a:cxnSpLocks noChangeShapeType="1"/>
          </p:cNvCxnSpPr>
          <p:nvPr/>
        </p:nvCxnSpPr>
        <p:spPr bwMode="auto">
          <a:xfrm>
            <a:off x="7272958" y="5710510"/>
            <a:ext cx="136525" cy="16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6" name="AutoShape 60"/>
          <p:cNvCxnSpPr>
            <a:cxnSpLocks noChangeShapeType="1"/>
          </p:cNvCxnSpPr>
          <p:nvPr/>
        </p:nvCxnSpPr>
        <p:spPr bwMode="auto">
          <a:xfrm>
            <a:off x="7622208" y="5699398"/>
            <a:ext cx="204787" cy="16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7" name="AutoShape 61"/>
          <p:cNvCxnSpPr>
            <a:cxnSpLocks noChangeShapeType="1"/>
          </p:cNvCxnSpPr>
          <p:nvPr/>
        </p:nvCxnSpPr>
        <p:spPr bwMode="auto">
          <a:xfrm>
            <a:off x="8068295" y="5669235"/>
            <a:ext cx="276225" cy="16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7428" name="Picture 62" descr="MCj043524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5891485"/>
            <a:ext cx="3841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9" name="AutoShape 20"/>
          <p:cNvSpPr>
            <a:spLocks noChangeArrowheads="1"/>
          </p:cNvSpPr>
          <p:nvPr/>
        </p:nvSpPr>
        <p:spPr bwMode="auto">
          <a:xfrm rot="-5400000">
            <a:off x="6840396" y="1844973"/>
            <a:ext cx="223837" cy="342900"/>
          </a:xfrm>
          <a:prstGeom prst="downArrow">
            <a:avLst>
              <a:gd name="adj1" fmla="val 50000"/>
              <a:gd name="adj2" fmla="val 38298"/>
            </a:avLst>
          </a:prstGeom>
          <a:solidFill>
            <a:srgbClr val="7889F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Text Box 21"/>
          <p:cNvSpPr txBox="1">
            <a:spLocks noChangeArrowheads="1"/>
          </p:cNvSpPr>
          <p:nvPr/>
        </p:nvSpPr>
        <p:spPr bwMode="auto">
          <a:xfrm>
            <a:off x="5672063" y="1342529"/>
            <a:ext cx="106362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>
                <a:solidFill>
                  <a:srgbClr val="000000"/>
                </a:solidFill>
              </a:rPr>
              <a:t>tokens</a:t>
            </a:r>
          </a:p>
        </p:txBody>
      </p:sp>
      <p:sp>
        <p:nvSpPr>
          <p:cNvPr id="17431" name="Text Box 22"/>
          <p:cNvSpPr txBox="1">
            <a:spLocks noChangeArrowheads="1"/>
          </p:cNvSpPr>
          <p:nvPr/>
        </p:nvSpPr>
        <p:spPr bwMode="auto">
          <a:xfrm rot="-5400000">
            <a:off x="5034682" y="1864022"/>
            <a:ext cx="903288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>
                <a:solidFill>
                  <a:srgbClr val="000000"/>
                </a:solidFill>
              </a:rPr>
              <a:t>documents</a:t>
            </a:r>
          </a:p>
        </p:txBody>
      </p:sp>
      <p:sp>
        <p:nvSpPr>
          <p:cNvPr id="17432" name="Text Box 23"/>
          <p:cNvSpPr txBox="1">
            <a:spLocks noChangeArrowheads="1"/>
          </p:cNvSpPr>
          <p:nvPr/>
        </p:nvSpPr>
        <p:spPr bwMode="auto">
          <a:xfrm>
            <a:off x="7288865" y="1723529"/>
            <a:ext cx="457200" cy="64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" b="0">
                <a:solidFill>
                  <a:srgbClr val="000000"/>
                </a:solidFill>
              </a:rPr>
              <a:t>1 1 0.10</a:t>
            </a:r>
          </a:p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" b="0">
                <a:solidFill>
                  <a:srgbClr val="000000"/>
                </a:solidFill>
              </a:rPr>
              <a:t>1 2 0.30</a:t>
            </a:r>
          </a:p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" b="0">
                <a:solidFill>
                  <a:srgbClr val="000000"/>
                </a:solidFill>
              </a:rPr>
              <a:t>1 3 0.22</a:t>
            </a:r>
          </a:p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" b="0">
                <a:solidFill>
                  <a:srgbClr val="000000"/>
                </a:solidFill>
              </a:rPr>
              <a:t>1 4 1.24</a:t>
            </a:r>
          </a:p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" b="0">
                <a:solidFill>
                  <a:srgbClr val="000000"/>
                </a:solidFill>
              </a:rPr>
              <a:t> :  :    :</a:t>
            </a:r>
          </a:p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" b="0">
                <a:solidFill>
                  <a:srgbClr val="000000"/>
                </a:solidFill>
              </a:rPr>
              <a:t> :  :    :</a:t>
            </a:r>
          </a:p>
        </p:txBody>
      </p:sp>
      <p:sp>
        <p:nvSpPr>
          <p:cNvPr id="17433" name="Rectangle 24"/>
          <p:cNvSpPr>
            <a:spLocks noChangeArrowheads="1"/>
          </p:cNvSpPr>
          <p:nvPr/>
        </p:nvSpPr>
        <p:spPr bwMode="auto">
          <a:xfrm>
            <a:off x="7334903" y="1667966"/>
            <a:ext cx="388937" cy="669925"/>
          </a:xfrm>
          <a:prstGeom prst="rect">
            <a:avLst/>
          </a:prstGeom>
          <a:solidFill>
            <a:srgbClr val="FF0000">
              <a:alpha val="3882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>
              <a:solidFill>
                <a:srgbClr val="000000"/>
              </a:solidFill>
            </a:endParaRPr>
          </a:p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>
              <a:solidFill>
                <a:srgbClr val="000000"/>
              </a:solidFill>
            </a:endParaRPr>
          </a:p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>
              <a:solidFill>
                <a:srgbClr val="000000"/>
              </a:solidFill>
            </a:endParaRPr>
          </a:p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>
              <a:solidFill>
                <a:srgbClr val="000000"/>
              </a:solidFill>
            </a:endParaRPr>
          </a:p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b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17434" name="Rectangle 25"/>
          <p:cNvSpPr>
            <a:spLocks noChangeArrowheads="1"/>
          </p:cNvSpPr>
          <p:nvPr/>
        </p:nvSpPr>
        <p:spPr bwMode="auto">
          <a:xfrm>
            <a:off x="7942915" y="1667966"/>
            <a:ext cx="782638" cy="390525"/>
          </a:xfrm>
          <a:prstGeom prst="rect">
            <a:avLst/>
          </a:prstGeom>
          <a:solidFill>
            <a:srgbClr val="00FFFF">
              <a:alpha val="2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800" b="0">
              <a:solidFill>
                <a:srgbClr val="000000"/>
              </a:solidFill>
            </a:endParaRPr>
          </a:p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800" b="0">
              <a:solidFill>
                <a:srgbClr val="000000"/>
              </a:solidFill>
            </a:endParaRPr>
          </a:p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800" b="0">
              <a:solidFill>
                <a:srgbClr val="000000"/>
              </a:solidFill>
            </a:endParaRPr>
          </a:p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800" b="0">
              <a:solidFill>
                <a:srgbClr val="000000"/>
              </a:solidFill>
            </a:endParaRPr>
          </a:p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>
              <a:solidFill>
                <a:srgbClr val="000000"/>
              </a:solidFill>
            </a:endParaRPr>
          </a:p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7435" name="Text Box 26"/>
          <p:cNvSpPr txBox="1">
            <a:spLocks noChangeArrowheads="1"/>
          </p:cNvSpPr>
          <p:nvPr/>
        </p:nvSpPr>
        <p:spPr bwMode="auto">
          <a:xfrm rot="-5400000">
            <a:off x="7534134" y="1771947"/>
            <a:ext cx="630238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>
                <a:solidFill>
                  <a:srgbClr val="000000"/>
                </a:solidFill>
              </a:rPr>
              <a:t>K topics</a:t>
            </a:r>
          </a:p>
        </p:txBody>
      </p:sp>
      <p:sp>
        <p:nvSpPr>
          <p:cNvPr id="17436" name="Text Box 27"/>
          <p:cNvSpPr txBox="1">
            <a:spLocks noChangeArrowheads="1"/>
          </p:cNvSpPr>
          <p:nvPr/>
        </p:nvSpPr>
        <p:spPr bwMode="auto">
          <a:xfrm>
            <a:off x="7911165" y="1445716"/>
            <a:ext cx="831850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dirty="0" smtClean="0">
                <a:solidFill>
                  <a:srgbClr val="000000"/>
                </a:solidFill>
              </a:rPr>
              <a:t>tokens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17437" name="Text Box 28"/>
          <p:cNvSpPr txBox="1">
            <a:spLocks noChangeArrowheads="1"/>
          </p:cNvSpPr>
          <p:nvPr/>
        </p:nvSpPr>
        <p:spPr bwMode="auto">
          <a:xfrm>
            <a:off x="7163453" y="1445716"/>
            <a:ext cx="700087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>
                <a:solidFill>
                  <a:srgbClr val="000000"/>
                </a:solidFill>
              </a:rPr>
              <a:t>  K topics</a:t>
            </a:r>
          </a:p>
        </p:txBody>
      </p:sp>
      <p:sp>
        <p:nvSpPr>
          <p:cNvPr id="17438" name="Text Box 29"/>
          <p:cNvSpPr txBox="1">
            <a:spLocks noChangeArrowheads="1"/>
          </p:cNvSpPr>
          <p:nvPr/>
        </p:nvSpPr>
        <p:spPr bwMode="auto">
          <a:xfrm rot="-5400000">
            <a:off x="6784040" y="1867991"/>
            <a:ext cx="87947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>
                <a:solidFill>
                  <a:srgbClr val="000000"/>
                </a:solidFill>
              </a:rPr>
              <a:t>documents</a:t>
            </a:r>
          </a:p>
        </p:txBody>
      </p:sp>
      <p:sp>
        <p:nvSpPr>
          <p:cNvPr id="17439" name="Text Box 30"/>
          <p:cNvSpPr txBox="1">
            <a:spLocks noChangeArrowheads="1"/>
          </p:cNvSpPr>
          <p:nvPr/>
        </p:nvSpPr>
        <p:spPr bwMode="auto">
          <a:xfrm>
            <a:off x="8076265" y="1667966"/>
            <a:ext cx="457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" b="0" dirty="0">
                <a:solidFill>
                  <a:srgbClr val="000000"/>
                </a:solidFill>
              </a:rPr>
              <a:t>1 1 0.10</a:t>
            </a:r>
          </a:p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" b="0" dirty="0">
                <a:solidFill>
                  <a:srgbClr val="000000"/>
                </a:solidFill>
              </a:rPr>
              <a:t>1 2 0.30</a:t>
            </a:r>
          </a:p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" b="0" dirty="0">
                <a:solidFill>
                  <a:srgbClr val="000000"/>
                </a:solidFill>
              </a:rPr>
              <a:t>:   :    :</a:t>
            </a:r>
          </a:p>
        </p:txBody>
      </p:sp>
      <p:pic>
        <p:nvPicPr>
          <p:cNvPr id="17440" name="Picture 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9825" y="1520329"/>
            <a:ext cx="1376363" cy="104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41" name="AutoShape 48"/>
          <p:cNvSpPr>
            <a:spLocks noChangeArrowheads="1"/>
          </p:cNvSpPr>
          <p:nvPr/>
        </p:nvSpPr>
        <p:spPr bwMode="auto">
          <a:xfrm>
            <a:off x="7008483" y="2391909"/>
            <a:ext cx="214312" cy="384175"/>
          </a:xfrm>
          <a:prstGeom prst="downArrow">
            <a:avLst>
              <a:gd name="adj1" fmla="val 50000"/>
              <a:gd name="adj2" fmla="val 44815"/>
            </a:avLst>
          </a:prstGeom>
          <a:gradFill rotWithShape="1">
            <a:gsLst>
              <a:gs pos="0">
                <a:srgbClr val="002F47">
                  <a:alpha val="0"/>
                </a:srgbClr>
              </a:gs>
              <a:gs pos="100000">
                <a:srgbClr val="00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85677" y="1256734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652121" y="1069585"/>
            <a:ext cx="2952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Topic Detection in Social Media</a:t>
            </a:r>
            <a:endParaRPr lang="en-US" sz="1400" b="1" dirty="0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35471"/>
            <a:ext cx="3870556" cy="181766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79513" y="1412776"/>
            <a:ext cx="4968552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marR="0" lvl="0" indent="-1730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Expressivity</a:t>
            </a:r>
          </a:p>
          <a:p>
            <a:pPr marL="509588" marR="0" lvl="1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Express a wide class of algorithms: Descriptive statistics, linear &amp; logistic regression, decision trees, SVM, MCMC simulation, etc.</a:t>
            </a:r>
          </a:p>
          <a:p>
            <a:pPr marL="173038" marR="0" lvl="0" indent="-1730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Productivity</a:t>
            </a:r>
          </a:p>
          <a:p>
            <a:pPr marL="509588" marR="0" lvl="1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Enable programmer productivity: algorithm developer does not have to worry about scalability, numeric stability and optimizations</a:t>
            </a:r>
          </a:p>
          <a:p>
            <a:pPr marL="173038" marR="0" lvl="0" indent="-1730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Performance and Scalability</a:t>
            </a:r>
          </a:p>
          <a:p>
            <a:pPr marL="509588" marR="0" lvl="1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Optimizer to generate low-level executions plans</a:t>
            </a:r>
          </a:p>
          <a:p>
            <a:pPr marL="855663" marR="0" lvl="2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Cost-based operator selection based on</a:t>
            </a:r>
          </a:p>
          <a:p>
            <a:pPr marL="1160463" marR="0" lvl="3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Lucida Grande"/>
              <a:buChar char="−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data characteristics (dimensions, sparsity)</a:t>
            </a:r>
          </a:p>
          <a:p>
            <a:pPr marL="1160463" marR="0" lvl="3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Lucida Grande"/>
              <a:buChar char="−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cluster characteristics (memory, parallelism)</a:t>
            </a:r>
          </a:p>
          <a:p>
            <a:pPr marL="855663" marR="0" lvl="2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Generation of runtime execution plan</a:t>
            </a:r>
          </a:p>
          <a:p>
            <a:pPr marL="173038" marR="0" lvl="0" indent="-1730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Big Data</a:t>
            </a:r>
          </a:p>
          <a:p>
            <a:pPr marL="509588" marR="0" lvl="1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Sparsity-driven data representation and operator 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implementations for data sets with Billions of 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non-zero values</a:t>
            </a:r>
          </a:p>
        </p:txBody>
      </p:sp>
    </p:spTree>
    <p:extLst>
      <p:ext uri="{BB962C8B-B14F-4D97-AF65-F5344CB8AC3E}">
        <p14:creationId xmlns:p14="http://schemas.microsoft.com/office/powerpoint/2010/main" val="4228054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SystemML Architecture on Map-Reduce 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E447-E50A-467A-88F2-853CD5D4D7C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70051" name="Text Box 3"/>
          <p:cNvSpPr txBox="1">
            <a:spLocks noChangeArrowheads="1"/>
          </p:cNvSpPr>
          <p:nvPr/>
        </p:nvSpPr>
        <p:spPr bwMode="auto">
          <a:xfrm>
            <a:off x="3995936" y="1196752"/>
            <a:ext cx="5112568" cy="4710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28600" indent="-228600" defTabSz="457200">
              <a:lnSpc>
                <a:spcPct val="110000"/>
              </a:lnSpc>
              <a:spcBef>
                <a:spcPts val="750"/>
              </a:spcBef>
              <a:buClr>
                <a:srgbClr val="000000"/>
              </a:buClr>
              <a:buSzPct val="100000"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US" sz="1200" b="1" dirty="0" smtClean="0">
                <a:solidFill>
                  <a:srgbClr val="000000"/>
                </a:solidFill>
              </a:rPr>
              <a:t>Language</a:t>
            </a:r>
            <a:endParaRPr lang="en-US" sz="1200" b="1" dirty="0">
              <a:solidFill>
                <a:srgbClr val="000000"/>
              </a:solidFill>
            </a:endParaRPr>
          </a:p>
          <a:p>
            <a:pPr marL="55563" indent="-169863" defTabSz="457200">
              <a:lnSpc>
                <a:spcPct val="11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R- like syntax w/ </a:t>
            </a:r>
            <a:r>
              <a:rPr lang="en-US" sz="1200" b="0" dirty="0" smtClean="0">
                <a:solidFill>
                  <a:srgbClr val="000000"/>
                </a:solidFill>
              </a:rPr>
              <a:t>constructs for meta learning and task parallelism</a:t>
            </a:r>
          </a:p>
          <a:p>
            <a:pPr marL="55563" indent="-169863" defTabSz="457200">
              <a:lnSpc>
                <a:spcPct val="11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Rich set </a:t>
            </a:r>
            <a:r>
              <a:rPr lang="en-US" sz="1200" smtClean="0">
                <a:solidFill>
                  <a:srgbClr val="000000"/>
                </a:solidFill>
              </a:rPr>
              <a:t>of statistical </a:t>
            </a:r>
            <a:r>
              <a:rPr lang="en-US" sz="1200" dirty="0" smtClean="0">
                <a:solidFill>
                  <a:srgbClr val="000000"/>
                </a:solidFill>
              </a:rPr>
              <a:t>functions</a:t>
            </a:r>
          </a:p>
          <a:p>
            <a:pPr marL="55563" indent="-169863" defTabSz="457200">
              <a:lnSpc>
                <a:spcPct val="11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User-defined &amp; external function</a:t>
            </a:r>
            <a:endParaRPr lang="en-US" sz="1200" b="0" dirty="0">
              <a:solidFill>
                <a:srgbClr val="000000"/>
              </a:solidFill>
            </a:endParaRPr>
          </a:p>
          <a:p>
            <a:pPr marL="55563" indent="-169863" defTabSz="457200">
              <a:lnSpc>
                <a:spcPct val="11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US" sz="1200" b="0" dirty="0" smtClean="0">
                <a:solidFill>
                  <a:srgbClr val="000000"/>
                </a:solidFill>
              </a:rPr>
              <a:t>Parsing</a:t>
            </a:r>
          </a:p>
          <a:p>
            <a:pPr marL="347663" lvl="1" indent="-177800" defTabSz="457200">
              <a:lnSpc>
                <a:spcPct val="11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US" sz="1200" b="0" dirty="0" smtClean="0">
                <a:solidFill>
                  <a:srgbClr val="000000"/>
                </a:solidFill>
              </a:rPr>
              <a:t>Statement blocks &amp; statements</a:t>
            </a:r>
          </a:p>
          <a:p>
            <a:pPr marL="347663" lvl="1" indent="-177800" defTabSz="457200">
              <a:lnSpc>
                <a:spcPct val="11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US" sz="1200" b="0" dirty="0" smtClean="0">
                <a:solidFill>
                  <a:srgbClr val="000000"/>
                </a:solidFill>
              </a:rPr>
              <a:t>Program Analysis, type inference, dead code elimination</a:t>
            </a:r>
            <a:br>
              <a:rPr lang="en-US" sz="1200" b="0" dirty="0" smtClean="0">
                <a:solidFill>
                  <a:srgbClr val="000000"/>
                </a:solidFill>
              </a:rPr>
            </a:br>
            <a:endParaRPr lang="en-US" sz="1200" b="0" dirty="0">
              <a:solidFill>
                <a:srgbClr val="000000"/>
              </a:solidFill>
            </a:endParaRPr>
          </a:p>
          <a:p>
            <a:pPr marL="228600" indent="-228600" defTabSz="457200">
              <a:lnSpc>
                <a:spcPct val="110000"/>
              </a:lnSpc>
              <a:spcBef>
                <a:spcPts val="750"/>
              </a:spcBef>
              <a:buClr>
                <a:srgbClr val="000000"/>
              </a:buClr>
              <a:buSzPct val="100000"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US" sz="1200" b="1" dirty="0">
                <a:solidFill>
                  <a:srgbClr val="000000"/>
                </a:solidFill>
              </a:rPr>
              <a:t>High-Level Operator (HOP) Component</a:t>
            </a:r>
          </a:p>
          <a:p>
            <a:pPr marL="55563" indent="-169863" defTabSz="457200">
              <a:lnSpc>
                <a:spcPct val="11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US" sz="1200" b="0" dirty="0">
                <a:solidFill>
                  <a:srgbClr val="000000"/>
                </a:solidFill>
              </a:rPr>
              <a:t>Represent dataflow in DAGs of operations on matrices, scalars</a:t>
            </a:r>
          </a:p>
          <a:p>
            <a:pPr marL="169863" indent="-169863" defTabSz="457200">
              <a:lnSpc>
                <a:spcPct val="11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US" sz="1200" b="0" dirty="0">
                <a:solidFill>
                  <a:srgbClr val="000000"/>
                </a:solidFill>
              </a:rPr>
              <a:t>Choosing from alternative execution </a:t>
            </a:r>
            <a:r>
              <a:rPr lang="en-US" sz="1200" b="0" dirty="0" smtClean="0">
                <a:solidFill>
                  <a:srgbClr val="000000"/>
                </a:solidFill>
              </a:rPr>
              <a:t>plans based on time and cost estimates: operator ordering &amp; selection</a:t>
            </a:r>
            <a:r>
              <a:rPr lang="en-US" sz="1200" dirty="0" smtClean="0">
                <a:solidFill>
                  <a:srgbClr val="000000"/>
                </a:solidFill>
              </a:rPr>
              <a:t>;</a:t>
            </a:r>
            <a:r>
              <a:rPr lang="en-US" sz="1200" b="0" dirty="0" smtClean="0">
                <a:solidFill>
                  <a:srgbClr val="000000"/>
                </a:solidFill>
              </a:rPr>
              <a:t> hybrid plans</a:t>
            </a:r>
            <a:br>
              <a:rPr lang="en-US" sz="1200" b="0" dirty="0" smtClean="0">
                <a:solidFill>
                  <a:srgbClr val="000000"/>
                </a:solidFill>
              </a:rPr>
            </a:br>
            <a:endParaRPr lang="en-US" sz="1200" b="0" dirty="0">
              <a:solidFill>
                <a:srgbClr val="000000"/>
              </a:solidFill>
            </a:endParaRPr>
          </a:p>
          <a:p>
            <a:pPr marL="228600" indent="-228600" defTabSz="457200">
              <a:lnSpc>
                <a:spcPct val="110000"/>
              </a:lnSpc>
              <a:spcBef>
                <a:spcPts val="750"/>
              </a:spcBef>
              <a:buClr>
                <a:srgbClr val="000000"/>
              </a:buClr>
              <a:buSzPct val="100000"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US" sz="1200" b="1" dirty="0">
                <a:solidFill>
                  <a:srgbClr val="000000"/>
                </a:solidFill>
              </a:rPr>
              <a:t>Low-Level Operator (LOP) Component</a:t>
            </a:r>
          </a:p>
          <a:p>
            <a:pPr marL="55563" indent="-169863" defTabSz="457200">
              <a:lnSpc>
                <a:spcPct val="11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US" sz="1200" b="0" dirty="0">
                <a:solidFill>
                  <a:srgbClr val="000000"/>
                </a:solidFill>
              </a:rPr>
              <a:t>Low-level physical execution plan </a:t>
            </a:r>
            <a:r>
              <a:rPr lang="en-US" sz="1200" b="0" dirty="0" smtClean="0">
                <a:solidFill>
                  <a:srgbClr val="000000"/>
                </a:solidFill>
              </a:rPr>
              <a:t>(</a:t>
            </a:r>
            <a:r>
              <a:rPr lang="en-US" sz="1200" b="0" dirty="0" err="1" smtClean="0">
                <a:solidFill>
                  <a:srgbClr val="000000"/>
                </a:solidFill>
              </a:rPr>
              <a:t>LOPDags</a:t>
            </a:r>
            <a:r>
              <a:rPr lang="en-US" sz="1200" b="0" dirty="0">
                <a:solidFill>
                  <a:srgbClr val="000000"/>
                </a:solidFill>
              </a:rPr>
              <a:t>) over key-value pairs</a:t>
            </a:r>
          </a:p>
          <a:p>
            <a:pPr marL="55563" indent="-169863" defTabSz="457200">
              <a:lnSpc>
                <a:spcPct val="11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US" sz="1200" b="0" dirty="0">
                <a:solidFill>
                  <a:srgbClr val="000000"/>
                </a:solidFill>
              </a:rPr>
              <a:t>“Piggybacking” operations into </a:t>
            </a:r>
            <a:r>
              <a:rPr lang="en-US" sz="1200" b="0" dirty="0" smtClean="0">
                <a:solidFill>
                  <a:srgbClr val="000000"/>
                </a:solidFill>
              </a:rPr>
              <a:t>minimal number Map-Reduce jobs</a:t>
            </a:r>
            <a:br>
              <a:rPr lang="en-US" sz="1200" b="0" dirty="0" smtClean="0">
                <a:solidFill>
                  <a:srgbClr val="000000"/>
                </a:solidFill>
              </a:rPr>
            </a:br>
            <a:endParaRPr lang="en-US" sz="1200" b="0" dirty="0">
              <a:solidFill>
                <a:srgbClr val="000000"/>
              </a:solidFill>
            </a:endParaRPr>
          </a:p>
          <a:p>
            <a:pPr marL="228600" indent="-228600" defTabSz="457200">
              <a:lnSpc>
                <a:spcPct val="110000"/>
              </a:lnSpc>
              <a:spcBef>
                <a:spcPts val="750"/>
              </a:spcBef>
              <a:buClr>
                <a:srgbClr val="000000"/>
              </a:buClr>
              <a:buSzPct val="100000"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US" sz="1200" b="1" dirty="0" smtClean="0">
                <a:solidFill>
                  <a:srgbClr val="000000"/>
                </a:solidFill>
              </a:rPr>
              <a:t>Runtime</a:t>
            </a:r>
            <a:endParaRPr lang="en-US" sz="1200" b="1" dirty="0">
              <a:solidFill>
                <a:srgbClr val="000000"/>
              </a:solidFill>
            </a:endParaRPr>
          </a:p>
          <a:p>
            <a:pPr marL="55563" indent="-169863" defTabSz="457200">
              <a:lnSpc>
                <a:spcPct val="11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US" sz="1200" b="0" dirty="0" smtClean="0">
                <a:solidFill>
                  <a:srgbClr val="000000"/>
                </a:solidFill>
              </a:rPr>
              <a:t>Hybrid Runtime</a:t>
            </a:r>
          </a:p>
          <a:p>
            <a:pPr marL="512763" lvl="1" indent="-169863" defTabSz="457200">
              <a:lnSpc>
                <a:spcPct val="11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US" sz="1200" b="0" dirty="0" smtClean="0">
                <a:solidFill>
                  <a:srgbClr val="000000"/>
                </a:solidFill>
              </a:rPr>
              <a:t>CP: single </a:t>
            </a:r>
            <a:r>
              <a:rPr lang="en-US" sz="1200" dirty="0" smtClean="0">
                <a:solidFill>
                  <a:srgbClr val="000000"/>
                </a:solidFill>
              </a:rPr>
              <a:t>machine</a:t>
            </a:r>
            <a:r>
              <a:rPr lang="en-US" sz="1200" b="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operations &amp; orchestrate MR jobs</a:t>
            </a:r>
            <a:endParaRPr lang="en-US" sz="1200" b="0" dirty="0" smtClean="0">
              <a:solidFill>
                <a:srgbClr val="000000"/>
              </a:solidFill>
            </a:endParaRPr>
          </a:p>
          <a:p>
            <a:pPr marL="512763" lvl="1" indent="-169863" defTabSz="457200">
              <a:lnSpc>
                <a:spcPct val="11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US" sz="1200" b="0" dirty="0" smtClean="0">
                <a:solidFill>
                  <a:srgbClr val="000000"/>
                </a:solidFill>
              </a:rPr>
              <a:t>MR: generic Map-Reduce jobs &amp; operations</a:t>
            </a:r>
          </a:p>
          <a:p>
            <a:pPr marL="55563" indent="-169863" defTabSz="457200">
              <a:lnSpc>
                <a:spcPct val="11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US" sz="1200" b="0" dirty="0" smtClean="0">
                <a:solidFill>
                  <a:srgbClr val="000000"/>
                </a:solidFill>
              </a:rPr>
              <a:t>Numerically stable operators</a:t>
            </a:r>
          </a:p>
          <a:p>
            <a:pPr marL="55563" indent="-169863" defTabSz="457200">
              <a:lnSpc>
                <a:spcPct val="11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US" sz="1200" b="0" dirty="0" smtClean="0">
                <a:solidFill>
                  <a:srgbClr val="000000"/>
                </a:solidFill>
              </a:rPr>
              <a:t>Dense / sparse matrix representation</a:t>
            </a:r>
          </a:p>
          <a:p>
            <a:pPr marL="55563" indent="-169863" defTabSz="457200">
              <a:lnSpc>
                <a:spcPct val="11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US" sz="1200" b="0" dirty="0" smtClean="0">
                <a:solidFill>
                  <a:srgbClr val="000000"/>
                </a:solidFill>
              </a:rPr>
              <a:t>Multi-Level buffer pool (caching) to evict in-memory objects</a:t>
            </a:r>
          </a:p>
          <a:p>
            <a:pPr marL="55563" indent="-169863" defTabSz="457200">
              <a:lnSpc>
                <a:spcPct val="11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68375" algn="l"/>
                <a:tab pos="1882775" algn="l"/>
                <a:tab pos="2797175" algn="l"/>
                <a:tab pos="3711575" algn="l"/>
                <a:tab pos="4625975" algn="l"/>
                <a:tab pos="5540375" algn="l"/>
                <a:tab pos="6454775" algn="l"/>
                <a:tab pos="7369175" algn="l"/>
                <a:tab pos="8283575" algn="l"/>
                <a:tab pos="9197975" algn="l"/>
                <a:tab pos="10112375" algn="l"/>
              </a:tabLst>
            </a:pPr>
            <a:r>
              <a:rPr lang="en-US" sz="1200" b="0" dirty="0" smtClean="0">
                <a:solidFill>
                  <a:srgbClr val="000000"/>
                </a:solidFill>
              </a:rPr>
              <a:t>Dynamic Recompilation for initial unknowns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3528" y="1673157"/>
            <a:ext cx="3344863" cy="3840231"/>
            <a:chOff x="230" y="1230"/>
            <a:chExt cx="1877" cy="2243"/>
          </a:xfrm>
        </p:grpSpPr>
        <p:graphicFrame>
          <p:nvGraphicFramePr>
            <p:cNvPr id="770053" name="Object 5"/>
            <p:cNvGraphicFramePr>
              <a:graphicFrameLocks noChangeAspect="1"/>
            </p:cNvGraphicFramePr>
            <p:nvPr/>
          </p:nvGraphicFramePr>
          <p:xfrm>
            <a:off x="230" y="1230"/>
            <a:ext cx="1877" cy="2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r:id="rId4" imgW="4254500" imgH="5092700" progId="">
                    <p:embed/>
                  </p:oleObj>
                </mc:Choice>
                <mc:Fallback>
                  <p:oleObj r:id="rId4" imgW="4254500" imgH="50927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" y="1230"/>
                          <a:ext cx="1877" cy="2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0054" name="Text Box 6"/>
            <p:cNvSpPr txBox="1">
              <a:spLocks noChangeArrowheads="1"/>
            </p:cNvSpPr>
            <p:nvPr/>
          </p:nvSpPr>
          <p:spPr bwMode="auto">
            <a:xfrm>
              <a:off x="230" y="1230"/>
              <a:ext cx="1877" cy="22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619672" y="1988840"/>
            <a:ext cx="749808" cy="402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R- like syntax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61349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388" y="593725"/>
            <a:ext cx="8425060" cy="639763"/>
          </a:xfrm>
        </p:spPr>
        <p:txBody>
          <a:bodyPr/>
          <a:lstStyle/>
          <a:p>
            <a:r>
              <a:rPr lang="de-DE" dirty="0" smtClean="0"/>
              <a:t>SystemML compiles hybrid runtime plans ranging from in-memory, single machine (CP) to large-scale, cluster (MR) compute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Example</a:t>
            </a:r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Challenge</a:t>
            </a:r>
          </a:p>
          <a:p>
            <a:pPr lvl="1"/>
            <a:r>
              <a:rPr lang="de-DE" dirty="0" smtClean="0"/>
              <a:t>Guaranteed hard memory constraints (budget of JVM size)</a:t>
            </a:r>
            <a:br>
              <a:rPr lang="de-DE" dirty="0" smtClean="0"/>
            </a:br>
            <a:r>
              <a:rPr lang="de-DE" dirty="0" smtClean="0"/>
              <a:t>for arbitrary complex ML programs</a:t>
            </a:r>
          </a:p>
          <a:p>
            <a:pPr lvl="2"/>
            <a:endParaRPr lang="de-DE" dirty="0" smtClean="0"/>
          </a:p>
          <a:p>
            <a:r>
              <a:rPr lang="de-DE" dirty="0" smtClean="0"/>
              <a:t>Key Technical Innovations</a:t>
            </a:r>
          </a:p>
          <a:p>
            <a:pPr lvl="1"/>
            <a:r>
              <a:rPr lang="de-DE" dirty="0" smtClean="0"/>
              <a:t>CP &amp; MR Runtime:	Single machine &amp; MR operations, integrated runtime</a:t>
            </a:r>
          </a:p>
          <a:p>
            <a:pPr lvl="1"/>
            <a:r>
              <a:rPr lang="de-DE" dirty="0" smtClean="0"/>
              <a:t>Caching: 		Reuse and eviction of in-memory objects</a:t>
            </a:r>
          </a:p>
          <a:p>
            <a:pPr lvl="1"/>
            <a:r>
              <a:rPr lang="de-DE" dirty="0" smtClean="0"/>
              <a:t>Cost Model: 	 	Accurate time and worst-case memory estimates</a:t>
            </a:r>
          </a:p>
          <a:p>
            <a:pPr lvl="1"/>
            <a:r>
              <a:rPr lang="de-DE" dirty="0" smtClean="0"/>
              <a:t>Optimizer: 		Cost-based runtime plan generation</a:t>
            </a:r>
          </a:p>
          <a:p>
            <a:pPr lvl="1"/>
            <a:r>
              <a:rPr lang="de-DE" dirty="0" smtClean="0"/>
              <a:t>Dynamic Recompiler: 	Re-optimization for initial unknowns   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D492C-7ECF-431C-A65C-6FD6A0661A8A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929131" y="1823530"/>
            <a:ext cx="0" cy="150080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929131" y="3317714"/>
            <a:ext cx="2782951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426082" y="3324338"/>
            <a:ext cx="1798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1600" dirty="0" smtClean="0">
                <a:solidFill>
                  <a:srgbClr val="000000"/>
                </a:solidFill>
              </a:rPr>
              <a:t>Data size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826056" y="2389580"/>
            <a:ext cx="1798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1600" dirty="0" err="1" smtClean="0">
                <a:solidFill>
                  <a:srgbClr val="000000"/>
                </a:solidFill>
              </a:rPr>
              <a:t>Runtime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5929131" y="2698172"/>
            <a:ext cx="760339" cy="6261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7916952" y="2088571"/>
            <a:ext cx="685800" cy="5300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689470" y="2151520"/>
            <a:ext cx="1227482" cy="54665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6679531" y="2557371"/>
            <a:ext cx="0" cy="76034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7935160" y="2002434"/>
            <a:ext cx="0" cy="131859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6175948" y="2993368"/>
            <a:ext cx="593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1200" dirty="0" smtClean="0">
                <a:solidFill>
                  <a:srgbClr val="000000"/>
                </a:solidFill>
              </a:rPr>
              <a:t>CP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35237" y="2986744"/>
            <a:ext cx="972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1200" dirty="0" smtClean="0">
                <a:solidFill>
                  <a:srgbClr val="000000"/>
                </a:solidFill>
              </a:rPr>
              <a:t>CP/MR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22513" y="2990059"/>
            <a:ext cx="972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1200" dirty="0" smtClean="0">
                <a:solidFill>
                  <a:srgbClr val="000000"/>
                </a:solidFill>
              </a:rPr>
              <a:t>MR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2160" y="1887215"/>
            <a:ext cx="194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1200" dirty="0" err="1" smtClean="0">
                <a:solidFill>
                  <a:srgbClr val="000000"/>
                </a:solidFill>
              </a:rPr>
              <a:t>Gradually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exploit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sz="1200" dirty="0" smtClean="0">
                <a:solidFill>
                  <a:srgbClr val="000000"/>
                </a:solidFill>
              </a:rPr>
              <a:t>MR </a:t>
            </a:r>
            <a:r>
              <a:rPr lang="de-DE" sz="1200" dirty="0" err="1" smtClean="0">
                <a:solidFill>
                  <a:srgbClr val="000000"/>
                </a:solidFill>
              </a:rPr>
              <a:t>parallelism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Line Callout 1 18"/>
          <p:cNvSpPr/>
          <p:nvPr/>
        </p:nvSpPr>
        <p:spPr bwMode="auto">
          <a:xfrm>
            <a:off x="5610126" y="3442190"/>
            <a:ext cx="1023668" cy="457201"/>
          </a:xfrm>
          <a:prstGeom prst="borderCallout1">
            <a:avLst>
              <a:gd name="adj1" fmla="val -5059"/>
              <a:gd name="adj2" fmla="val 51218"/>
              <a:gd name="adj3" fmla="val -47024"/>
              <a:gd name="adj4" fmla="val 7014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0" i="1" dirty="0" smtClean="0">
                <a:latin typeface="Arial" pitchFamily="34" charset="0"/>
                <a:cs typeface="Arial" pitchFamily="34" charset="0"/>
              </a:rPr>
              <a:t>High performance computing for small data sizes.</a:t>
            </a:r>
            <a:endParaRPr lang="en-US" sz="800" b="0" i="1" dirty="0" smtClean="0"/>
          </a:p>
        </p:txBody>
      </p:sp>
      <p:sp>
        <p:nvSpPr>
          <p:cNvPr id="20" name="Line Callout 1 19"/>
          <p:cNvSpPr/>
          <p:nvPr/>
        </p:nvSpPr>
        <p:spPr bwMode="auto">
          <a:xfrm>
            <a:off x="8059410" y="3463958"/>
            <a:ext cx="968830" cy="457201"/>
          </a:xfrm>
          <a:prstGeom prst="borderCallout1">
            <a:avLst>
              <a:gd name="adj1" fmla="val 2083"/>
              <a:gd name="adj2" fmla="val 50094"/>
              <a:gd name="adj3" fmla="val -44642"/>
              <a:gd name="adj4" fmla="val 28972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0" i="1" dirty="0" smtClean="0">
                <a:latin typeface="Arial" pitchFamily="34" charset="0"/>
                <a:cs typeface="Arial" pitchFamily="34" charset="0"/>
              </a:rPr>
              <a:t>Scalable computing for large data sizes.</a:t>
            </a:r>
            <a:endParaRPr lang="en-US" sz="800" b="0" i="1" dirty="0" smtClean="0"/>
          </a:p>
        </p:txBody>
      </p:sp>
      <p:sp>
        <p:nvSpPr>
          <p:cNvPr id="21" name="Line Callout 1 20"/>
          <p:cNvSpPr/>
          <p:nvPr/>
        </p:nvSpPr>
        <p:spPr bwMode="auto">
          <a:xfrm>
            <a:off x="6959956" y="3768760"/>
            <a:ext cx="794662" cy="228601"/>
          </a:xfrm>
          <a:prstGeom prst="borderCallout1">
            <a:avLst>
              <a:gd name="adj1" fmla="val 2083"/>
              <a:gd name="adj2" fmla="val 50094"/>
              <a:gd name="adj3" fmla="val -232611"/>
              <a:gd name="adj4" fmla="val 50034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0" i="1" dirty="0" smtClean="0">
                <a:latin typeface="Arial" pitchFamily="34" charset="0"/>
                <a:cs typeface="Arial" pitchFamily="34" charset="0"/>
              </a:rPr>
              <a:t>Hybrid Plans</a:t>
            </a:r>
            <a:endParaRPr lang="en-US" sz="800" b="0" i="1" dirty="0" smtClean="0"/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 rot="-5400000">
            <a:off x="3158372" y="2097109"/>
            <a:ext cx="223837" cy="342900"/>
          </a:xfrm>
          <a:prstGeom prst="downArrow">
            <a:avLst>
              <a:gd name="adj1" fmla="val 50000"/>
              <a:gd name="adj2" fmla="val 38298"/>
            </a:avLst>
          </a:prstGeom>
          <a:solidFill>
            <a:srgbClr val="7889F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884404" y="1623540"/>
            <a:ext cx="106362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>
                <a:solidFill>
                  <a:srgbClr val="000000"/>
                </a:solidFill>
              </a:rPr>
              <a:t>tokens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-5400000">
            <a:off x="1247023" y="2145033"/>
            <a:ext cx="903288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>
                <a:solidFill>
                  <a:srgbClr val="000000"/>
                </a:solidFill>
              </a:rPr>
              <a:t>documents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3606841" y="1975665"/>
            <a:ext cx="457200" cy="64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" b="0">
                <a:solidFill>
                  <a:srgbClr val="000000"/>
                </a:solidFill>
              </a:rPr>
              <a:t>1 1 0.10</a:t>
            </a:r>
          </a:p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" b="0">
                <a:solidFill>
                  <a:srgbClr val="000000"/>
                </a:solidFill>
              </a:rPr>
              <a:t>1 2 0.30</a:t>
            </a:r>
          </a:p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" b="0">
                <a:solidFill>
                  <a:srgbClr val="000000"/>
                </a:solidFill>
              </a:rPr>
              <a:t>1 3 0.22</a:t>
            </a:r>
          </a:p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" b="0">
                <a:solidFill>
                  <a:srgbClr val="000000"/>
                </a:solidFill>
              </a:rPr>
              <a:t>1 4 1.24</a:t>
            </a:r>
          </a:p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" b="0">
                <a:solidFill>
                  <a:srgbClr val="000000"/>
                </a:solidFill>
              </a:rPr>
              <a:t> :  :    :</a:t>
            </a:r>
          </a:p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" b="0">
                <a:solidFill>
                  <a:srgbClr val="000000"/>
                </a:solidFill>
              </a:rPr>
              <a:t> :  :    :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3652879" y="1920102"/>
            <a:ext cx="388937" cy="669925"/>
          </a:xfrm>
          <a:prstGeom prst="rect">
            <a:avLst/>
          </a:prstGeom>
          <a:solidFill>
            <a:srgbClr val="FF0000">
              <a:alpha val="3882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dirty="0">
              <a:solidFill>
                <a:srgbClr val="000000"/>
              </a:solidFill>
            </a:endParaRPr>
          </a:p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dirty="0">
              <a:solidFill>
                <a:srgbClr val="000000"/>
              </a:solidFill>
            </a:endParaRPr>
          </a:p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dirty="0">
              <a:solidFill>
                <a:srgbClr val="000000"/>
              </a:solidFill>
            </a:endParaRPr>
          </a:p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dirty="0">
              <a:solidFill>
                <a:srgbClr val="000000"/>
              </a:solidFill>
            </a:endParaRPr>
          </a:p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4260891" y="1920102"/>
            <a:ext cx="782638" cy="390525"/>
          </a:xfrm>
          <a:prstGeom prst="rect">
            <a:avLst/>
          </a:prstGeom>
          <a:solidFill>
            <a:srgbClr val="00FFFF">
              <a:alpha val="2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800" b="0" dirty="0">
              <a:solidFill>
                <a:srgbClr val="000000"/>
              </a:solidFill>
            </a:endParaRPr>
          </a:p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800" b="0" dirty="0">
              <a:solidFill>
                <a:srgbClr val="000000"/>
              </a:solidFill>
            </a:endParaRPr>
          </a:p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800" b="0" dirty="0">
              <a:solidFill>
                <a:srgbClr val="000000"/>
              </a:solidFill>
            </a:endParaRPr>
          </a:p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800" b="0" dirty="0">
              <a:solidFill>
                <a:srgbClr val="000000"/>
              </a:solidFill>
            </a:endParaRPr>
          </a:p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dirty="0">
              <a:solidFill>
                <a:srgbClr val="000000"/>
              </a:solidFill>
            </a:endParaRPr>
          </a:p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 rot="-5400000">
            <a:off x="3852110" y="2024083"/>
            <a:ext cx="630238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>
                <a:solidFill>
                  <a:srgbClr val="000000"/>
                </a:solidFill>
              </a:rPr>
              <a:t>K topics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4229141" y="1697852"/>
            <a:ext cx="83185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>
                <a:solidFill>
                  <a:srgbClr val="000000"/>
                </a:solidFill>
              </a:rPr>
              <a:t>words</a:t>
            </a: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3481429" y="1697852"/>
            <a:ext cx="700087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>
                <a:solidFill>
                  <a:srgbClr val="000000"/>
                </a:solidFill>
              </a:rPr>
              <a:t>  K topics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 rot="-5400000">
            <a:off x="3102016" y="2120127"/>
            <a:ext cx="87947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>
                <a:solidFill>
                  <a:srgbClr val="000000"/>
                </a:solidFill>
              </a:rPr>
              <a:t>documents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4394241" y="1920102"/>
            <a:ext cx="457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" b="0">
                <a:solidFill>
                  <a:srgbClr val="000000"/>
                </a:solidFill>
              </a:rPr>
              <a:t>1 1 0.10</a:t>
            </a:r>
          </a:p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" b="0">
                <a:solidFill>
                  <a:srgbClr val="000000"/>
                </a:solidFill>
              </a:rPr>
              <a:t>1 2 0.30</a:t>
            </a:r>
          </a:p>
          <a:p>
            <a:pPr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" b="0">
                <a:solidFill>
                  <a:srgbClr val="000000"/>
                </a:solidFill>
              </a:rPr>
              <a:t>:   :    :</a:t>
            </a:r>
          </a:p>
        </p:txBody>
      </p:sp>
      <p:pic>
        <p:nvPicPr>
          <p:cNvPr id="42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66" y="1801340"/>
            <a:ext cx="1376363" cy="104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2966172" y="2545348"/>
            <a:ext cx="2696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dirty="0" smtClean="0">
                <a:solidFill>
                  <a:srgbClr val="000000"/>
                </a:solidFill>
              </a:rPr>
              <a:t>V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079" y="2887216"/>
            <a:ext cx="4772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6103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Optimization – Operator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196752"/>
            <a:ext cx="8686800" cy="4297362"/>
          </a:xfrm>
        </p:spPr>
        <p:txBody>
          <a:bodyPr/>
          <a:lstStyle/>
          <a:p>
            <a:r>
              <a:rPr lang="en-US" sz="1400" dirty="0" smtClean="0"/>
              <a:t>Goal is to exploit high degree of parallelism and to minimize shuffle costs</a:t>
            </a:r>
          </a:p>
          <a:p>
            <a:r>
              <a:rPr lang="en-US" sz="1400" dirty="0" smtClean="0"/>
              <a:t>Decision is driven by</a:t>
            </a:r>
          </a:p>
          <a:p>
            <a:pPr lvl="1"/>
            <a:r>
              <a:rPr lang="en-US" sz="1400" dirty="0" smtClean="0"/>
              <a:t>Data characteristics (matrix dimensions and shape, </a:t>
            </a:r>
            <a:r>
              <a:rPr lang="en-US" sz="1400" dirty="0" err="1" smtClean="0"/>
              <a:t>sparsity</a:t>
            </a:r>
            <a:r>
              <a:rPr lang="en-US" sz="1400" dirty="0" smtClean="0"/>
              <a:t>, etc.) </a:t>
            </a:r>
          </a:p>
          <a:p>
            <a:pPr lvl="1"/>
            <a:r>
              <a:rPr lang="en-US" sz="1400" dirty="0" smtClean="0"/>
              <a:t>Cluster characteristics (degree of parallelism, memory, etc.)</a:t>
            </a:r>
          </a:p>
          <a:p>
            <a:r>
              <a:rPr lang="en-US" sz="1400" dirty="0" smtClean="0"/>
              <a:t>Example: Matrix Multiplication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D492C-7ECF-431C-A65C-6FD6A0661A8A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152434" y="2535908"/>
            <a:ext cx="1422400" cy="1016235"/>
            <a:chOff x="2141220" y="3464478"/>
            <a:chExt cx="1421892" cy="1016082"/>
          </a:xfrm>
        </p:grpSpPr>
        <p:sp>
          <p:nvSpPr>
            <p:cNvPr id="86" name="Oval 85"/>
            <p:cNvSpPr/>
            <p:nvPr/>
          </p:nvSpPr>
          <p:spPr>
            <a:xfrm>
              <a:off x="2454079" y="3762883"/>
              <a:ext cx="731771" cy="273008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0" dirty="0" err="1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ab</a:t>
              </a:r>
              <a:r>
                <a:rPr lang="en-US" sz="1100" kern="0" dirty="0">
                  <a:solidFill>
                    <a:srgbClr val="000000"/>
                  </a:solidFill>
                  <a:latin typeface="Arial"/>
                  <a:ea typeface="+mn-ea"/>
                  <a:cs typeface="Arial"/>
                </a:rPr>
                <a:t>(+*)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2141220" y="4251995"/>
              <a:ext cx="663338" cy="22856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2895014" y="4251995"/>
              <a:ext cx="668098" cy="22856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89" name="Straight Arrow Connector 88"/>
            <p:cNvCxnSpPr>
              <a:stCxn id="88" idx="0"/>
              <a:endCxn id="86" idx="4"/>
            </p:cNvCxnSpPr>
            <p:nvPr/>
          </p:nvCxnSpPr>
          <p:spPr>
            <a:xfrm flipH="1" flipV="1">
              <a:off x="2819965" y="4035891"/>
              <a:ext cx="409099" cy="216104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>
                  <a:lumMod val="95000"/>
                  <a:lumOff val="5000"/>
                </a:srgbClr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90" name="Straight Arrow Connector 89"/>
            <p:cNvCxnSpPr>
              <a:stCxn id="87" idx="0"/>
              <a:endCxn id="86" idx="4"/>
            </p:cNvCxnSpPr>
            <p:nvPr/>
          </p:nvCxnSpPr>
          <p:spPr>
            <a:xfrm flipV="1">
              <a:off x="2472890" y="4035891"/>
              <a:ext cx="347075" cy="216104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>
                  <a:lumMod val="95000"/>
                  <a:lumOff val="5000"/>
                </a:srgbClr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91" name="Straight Arrow Connector 90"/>
            <p:cNvCxnSpPr>
              <a:stCxn id="86" idx="0"/>
            </p:cNvCxnSpPr>
            <p:nvPr/>
          </p:nvCxnSpPr>
          <p:spPr>
            <a:xfrm flipV="1">
              <a:off x="2819965" y="3464478"/>
              <a:ext cx="1214" cy="298405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>
                  <a:lumMod val="95000"/>
                  <a:lumOff val="5000"/>
                </a:srgbClr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119" name="TextBox 118"/>
          <p:cNvSpPr txBox="1"/>
          <p:nvPr/>
        </p:nvSpPr>
        <p:spPr>
          <a:xfrm>
            <a:off x="2411760" y="5293657"/>
            <a:ext cx="158179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MMCJ</a:t>
            </a:r>
            <a:r>
              <a:rPr lang="en-US" sz="12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Cross join Method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2 MR jobs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Robust method to handle extremely large matrices</a:t>
            </a:r>
            <a:endParaRPr lang="en-US" sz="11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995936" y="5293657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MMRJ</a:t>
            </a:r>
            <a:r>
              <a:rPr lang="en-US" sz="12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Replicated join Method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1 MR job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Chosen when size of common dim is small relative to result dim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2807305" y="3053633"/>
            <a:ext cx="324105" cy="137353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34" name="Straight Arrow Connector 133"/>
          <p:cNvCxnSpPr>
            <a:endCxn id="45" idx="0"/>
          </p:cNvCxnSpPr>
          <p:nvPr/>
        </p:nvCxnSpPr>
        <p:spPr bwMode="auto">
          <a:xfrm>
            <a:off x="3851920" y="3861048"/>
            <a:ext cx="11714" cy="6480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2978359" y="4509120"/>
            <a:ext cx="1770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80B1"/>
                </a:solidFill>
                <a:latin typeface="Candara" pitchFamily="34" charset="0"/>
              </a:rPr>
              <a:t>Methods performing </a:t>
            </a:r>
          </a:p>
          <a:p>
            <a:pPr algn="ctr"/>
            <a:r>
              <a:rPr lang="en-US" sz="1400" b="1" i="1" dirty="0" smtClean="0">
                <a:solidFill>
                  <a:srgbClr val="0080B1"/>
                </a:solidFill>
                <a:latin typeface="Candara" pitchFamily="34" charset="0"/>
              </a:rPr>
              <a:t>Reduce-side Join</a:t>
            </a:r>
            <a:endParaRPr lang="en-US" sz="1400" b="1" i="1" dirty="0">
              <a:solidFill>
                <a:srgbClr val="0080B1"/>
              </a:solidFill>
              <a:latin typeface="Candar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38963" y="4509120"/>
            <a:ext cx="1732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80B1"/>
                </a:solidFill>
                <a:latin typeface="Candara" pitchFamily="34" charset="0"/>
              </a:rPr>
              <a:t>Methods performing</a:t>
            </a:r>
          </a:p>
          <a:p>
            <a:pPr algn="ctr"/>
            <a:r>
              <a:rPr lang="en-US" sz="1400" b="1" i="1" dirty="0" smtClean="0">
                <a:solidFill>
                  <a:srgbClr val="0080B1"/>
                </a:solidFill>
                <a:latin typeface="Candara" pitchFamily="34" charset="0"/>
              </a:rPr>
              <a:t>Map-side Join</a:t>
            </a:r>
            <a:endParaRPr lang="en-US" sz="1400" b="1" i="1" dirty="0">
              <a:solidFill>
                <a:srgbClr val="0080B1"/>
              </a:solidFill>
              <a:latin typeface="Candara" pitchFamily="34" charset="0"/>
            </a:endParaRPr>
          </a:p>
        </p:txBody>
      </p: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5724128" y="2060848"/>
            <a:ext cx="3240360" cy="1937889"/>
            <a:chOff x="7720013" y="25203944"/>
            <a:chExt cx="5049052" cy="3476111"/>
          </a:xfrm>
        </p:grpSpPr>
        <p:pic>
          <p:nvPicPr>
            <p:cNvPr id="48" name="Picture 3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0013" y="25203944"/>
              <a:ext cx="5049052" cy="3476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7A5C"/>
                    </a:outerShdw>
                  </a:effectLst>
                </a14:hiddenEffects>
              </a:ext>
            </a:extLst>
          </p:spPr>
        </p:pic>
        <p:sp>
          <p:nvSpPr>
            <p:cNvPr id="49" name="TextBox 15"/>
            <p:cNvSpPr txBox="1">
              <a:spLocks noChangeArrowheads="1"/>
            </p:cNvSpPr>
            <p:nvPr/>
          </p:nvSpPr>
          <p:spPr bwMode="auto">
            <a:xfrm>
              <a:off x="10026898" y="25884188"/>
              <a:ext cx="1747868" cy="73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Myriad Pro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Myriad Pro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Myriad Pro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Myriad Pro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Myriad Pro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Myriad Pro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Myriad Pro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Myriad Pro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Myriad Pro" pitchFamily="34" charset="0"/>
                </a:defRPr>
              </a:lvl9pPr>
            </a:lstStyle>
            <a:p>
              <a:r>
                <a:rPr lang="en-US" sz="900" b="1" dirty="0">
                  <a:latin typeface="CMU Bright" pitchFamily="2" charset="0"/>
                  <a:ea typeface="CMU Bright" pitchFamily="2" charset="0"/>
                  <a:cs typeface="CMU Bright" pitchFamily="2" charset="0"/>
                </a:rPr>
                <a:t>A: 10^7 x 50000</a:t>
              </a:r>
            </a:p>
            <a:p>
              <a:r>
                <a:rPr lang="en-US" sz="900" b="1" dirty="0">
                  <a:latin typeface="CMU Bright" pitchFamily="2" charset="0"/>
                  <a:ea typeface="CMU Bright" pitchFamily="2" charset="0"/>
                  <a:cs typeface="CMU Bright" pitchFamily="2" charset="0"/>
                </a:rPr>
                <a:t>B: 50000 x 2000</a:t>
              </a:r>
            </a:p>
          </p:txBody>
        </p: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9316046" y="27538362"/>
              <a:ext cx="1798155" cy="344488"/>
              <a:chOff x="10617899" y="27768328"/>
              <a:chExt cx="1798155" cy="344488"/>
            </a:xfrm>
          </p:grpSpPr>
          <p:sp>
            <p:nvSpPr>
              <p:cNvPr id="51" name="TextBox 15"/>
              <p:cNvSpPr txBox="1">
                <a:spLocks noChangeArrowheads="1"/>
              </p:cNvSpPr>
              <p:nvPr/>
            </p:nvSpPr>
            <p:spPr bwMode="auto">
              <a:xfrm>
                <a:off x="10617899" y="27768328"/>
                <a:ext cx="1713390" cy="246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Myriad Pro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Myriad Pro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Myriad Pro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Myriad Pro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Myriad Pro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Myriad Pro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Myriad Pro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Myriad Pro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Myriad Pro" pitchFamily="34" charset="0"/>
                  </a:defRPr>
                </a:lvl9pPr>
              </a:lstStyle>
              <a:p>
                <a:r>
                  <a:rPr lang="en-US" sz="800" b="1" dirty="0">
                    <a:solidFill>
                      <a:srgbClr val="C00000"/>
                    </a:solidFill>
                    <a:latin typeface="CMU Bright" pitchFamily="2" charset="0"/>
                    <a:ea typeface="CMU Bright" pitchFamily="2" charset="0"/>
                    <a:cs typeface="CMU Bright" pitchFamily="2" charset="0"/>
                  </a:rPr>
                  <a:t>* Memory-constrained</a:t>
                </a:r>
              </a:p>
            </p:txBody>
          </p:sp>
          <p:cxnSp>
            <p:nvCxnSpPr>
              <p:cNvPr id="52" name="Straight Arrow Connector 2"/>
              <p:cNvCxnSpPr>
                <a:cxnSpLocks noChangeShapeType="1"/>
              </p:cNvCxnSpPr>
              <p:nvPr/>
            </p:nvCxnSpPr>
            <p:spPr bwMode="auto">
              <a:xfrm>
                <a:off x="12232566" y="27860661"/>
                <a:ext cx="183488" cy="252155"/>
              </a:xfrm>
              <a:prstGeom prst="straightConnector1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3" name="TextBox 52"/>
          <p:cNvSpPr txBox="1"/>
          <p:nvPr/>
        </p:nvSpPr>
        <p:spPr>
          <a:xfrm>
            <a:off x="5796136" y="5293657"/>
            <a:ext cx="15144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MMMJ</a:t>
            </a:r>
            <a:r>
              <a:rPr lang="en-US" sz="12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Map-side join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1 MR job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Chosen when one matrix is large and the other is small enough to fit in memory of each map task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08304" y="5293657"/>
            <a:ext cx="1889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MMTSJ</a:t>
            </a:r>
            <a:r>
              <a:rPr lang="en-US" sz="12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Transpose-self join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1 MR job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Specialized implementation for the case where one matrix is transpose of the other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29563" y="5293657"/>
            <a:ext cx="21381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InMem</a:t>
            </a:r>
            <a:r>
              <a:rPr lang="en-US" sz="12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In-memory multiplication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Single machine execution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Chosen when both the inputs are small in size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Also includes specialized method for the case where one matrix is transpose of the other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3851920" y="3861048"/>
            <a:ext cx="3153082" cy="6480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 flipH="1">
            <a:off x="1331640" y="3861048"/>
            <a:ext cx="2520280" cy="5760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Box 68"/>
          <p:cNvSpPr txBox="1"/>
          <p:nvPr/>
        </p:nvSpPr>
        <p:spPr>
          <a:xfrm>
            <a:off x="323528" y="4509120"/>
            <a:ext cx="2085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80B1"/>
                </a:solidFill>
                <a:latin typeface="Candara" pitchFamily="34" charset="0"/>
              </a:rPr>
              <a:t>In-memory Multiplication</a:t>
            </a:r>
            <a:endParaRPr lang="en-US" sz="1400" b="1" i="1" dirty="0">
              <a:solidFill>
                <a:srgbClr val="0080B1"/>
              </a:solidFill>
              <a:latin typeface="Candara" pitchFamily="34" charset="0"/>
            </a:endParaRPr>
          </a:p>
        </p:txBody>
      </p:sp>
      <p:cxnSp>
        <p:nvCxnSpPr>
          <p:cNvPr id="70" name="Straight Arrow Connector 69"/>
          <p:cNvCxnSpPr>
            <a:stCxn id="45" idx="2"/>
            <a:endCxn id="119" idx="0"/>
          </p:cNvCxnSpPr>
          <p:nvPr/>
        </p:nvCxnSpPr>
        <p:spPr bwMode="auto">
          <a:xfrm flipH="1">
            <a:off x="3202656" y="5032340"/>
            <a:ext cx="660978" cy="26131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>
            <a:stCxn id="45" idx="2"/>
          </p:cNvCxnSpPr>
          <p:nvPr/>
        </p:nvCxnSpPr>
        <p:spPr bwMode="auto">
          <a:xfrm>
            <a:off x="3863634" y="5032340"/>
            <a:ext cx="587025" cy="2068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>
            <a:stCxn id="46" idx="2"/>
            <a:endCxn id="53" idx="0"/>
          </p:cNvCxnSpPr>
          <p:nvPr/>
        </p:nvCxnSpPr>
        <p:spPr bwMode="auto">
          <a:xfrm flipH="1">
            <a:off x="6553350" y="5032340"/>
            <a:ext cx="451652" cy="26131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>
            <a:stCxn id="46" idx="2"/>
          </p:cNvCxnSpPr>
          <p:nvPr/>
        </p:nvCxnSpPr>
        <p:spPr bwMode="auto">
          <a:xfrm>
            <a:off x="7005002" y="5032340"/>
            <a:ext cx="591334" cy="26131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55976"/>
            <a:ext cx="1296144" cy="30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301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SystemML</a:t>
            </a:r>
            <a:r>
              <a:rPr lang="en-US" dirty="0" smtClean="0"/>
              <a:t> code snippet showing pairwise distance computation for LSML in “imperative”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027" y="1340768"/>
            <a:ext cx="2929336" cy="4526632"/>
          </a:xfrm>
        </p:spPr>
        <p:txBody>
          <a:bodyPr/>
          <a:lstStyle/>
          <a:p>
            <a:r>
              <a:rPr lang="en-US" dirty="0" smtClean="0"/>
              <a:t>Explicit, nested row-column triangular computation of (symmetric) squared-distance matrix</a:t>
            </a:r>
          </a:p>
          <a:p>
            <a:pPr lvl="1"/>
            <a:r>
              <a:rPr lang="en-US" dirty="0" smtClean="0"/>
              <a:t>Better controls memory requirements</a:t>
            </a:r>
          </a:p>
          <a:p>
            <a:pPr lvl="1"/>
            <a:r>
              <a:rPr lang="en-US" dirty="0" smtClean="0"/>
              <a:t>Currently gives LSML better scaling than “declarative” implementation</a:t>
            </a:r>
          </a:p>
          <a:p>
            <a:r>
              <a:rPr lang="en-US" dirty="0" smtClean="0"/>
              <a:t>Currently, no compact representation for symmetric matrices</a:t>
            </a:r>
          </a:p>
          <a:p>
            <a:r>
              <a:rPr lang="en-US" dirty="0" smtClean="0"/>
              <a:t>Results can be reused for all (d, k) combinations</a:t>
            </a:r>
          </a:p>
          <a:p>
            <a:r>
              <a:rPr lang="en-US" dirty="0" smtClean="0"/>
              <a:t>Yes, semicolons are optional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492C-7ECF-431C-A65C-6FD6A0661A8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0450" b="-192"/>
          <a:stretch/>
        </p:blipFill>
        <p:spPr>
          <a:xfrm>
            <a:off x="179388" y="1219655"/>
            <a:ext cx="5760639" cy="515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SystemML</a:t>
            </a:r>
            <a:r>
              <a:rPr lang="en-US" dirty="0" smtClean="0"/>
              <a:t> Implementation Snippet of LSML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0777" y="913606"/>
            <a:ext cx="2968585" cy="3950568"/>
          </a:xfrm>
        </p:spPr>
        <p:txBody>
          <a:bodyPr/>
          <a:lstStyle/>
          <a:p>
            <a:r>
              <a:rPr lang="en-US" sz="1500" dirty="0" smtClean="0"/>
              <a:t>Code is executed until lambda converges, up to 20 iterations per (</a:t>
            </a:r>
            <a:r>
              <a:rPr lang="en-US" sz="1500" dirty="0" err="1" smtClean="0"/>
              <a:t>d,k</a:t>
            </a:r>
            <a:r>
              <a:rPr lang="en-US" sz="1500" dirty="0" smtClean="0"/>
              <a:t>)… about 500,000x for all (</a:t>
            </a:r>
            <a:r>
              <a:rPr lang="en-US" sz="1500" dirty="0" err="1" smtClean="0"/>
              <a:t>d,k</a:t>
            </a:r>
            <a:r>
              <a:rPr lang="en-US" sz="1500" dirty="0" smtClean="0"/>
              <a:t>) in the upcoming ICU example.</a:t>
            </a:r>
          </a:p>
          <a:p>
            <a:r>
              <a:rPr lang="en-US" sz="1500" dirty="0" smtClean="0"/>
              <a:t>Enclosed in </a:t>
            </a:r>
            <a:r>
              <a:rPr lang="en-US" sz="1500" b="1" dirty="0" err="1" smtClean="0"/>
              <a:t>parfor</a:t>
            </a:r>
            <a:r>
              <a:rPr lang="en-US" sz="1500" b="1" dirty="0" smtClean="0"/>
              <a:t>() , </a:t>
            </a:r>
            <a:r>
              <a:rPr lang="en-US" sz="1500" dirty="0" smtClean="0"/>
              <a:t>independent</a:t>
            </a:r>
            <a:r>
              <a:rPr lang="en-US" sz="1500" b="1" dirty="0" smtClean="0"/>
              <a:t> </a:t>
            </a:r>
            <a:r>
              <a:rPr lang="en-US" sz="1500" dirty="0" smtClean="0"/>
              <a:t>instances of this can run on all cores in cluster</a:t>
            </a:r>
          </a:p>
          <a:p>
            <a:r>
              <a:rPr lang="en-US" sz="1500" dirty="0" smtClean="0"/>
              <a:t>Programmer does not specify how the matrix multiplication for the gradient calculation is implemented.</a:t>
            </a:r>
          </a:p>
          <a:p>
            <a:r>
              <a:rPr lang="en-US" sz="1500" dirty="0" smtClean="0"/>
              <a:t>Code snippet shows call to external procedure for </a:t>
            </a:r>
            <a:r>
              <a:rPr lang="en-US" sz="1500" dirty="0" err="1" smtClean="0"/>
              <a:t>eigendecomposition</a:t>
            </a:r>
            <a:r>
              <a:rPr lang="en-US" sz="1500" dirty="0"/>
              <a:t> </a:t>
            </a:r>
            <a:r>
              <a:rPr lang="en-US" sz="1500" dirty="0" smtClean="0"/>
              <a:t>that wrappers </a:t>
            </a:r>
            <a:r>
              <a:rPr lang="en-US" sz="1500" dirty="0" err="1" smtClean="0"/>
              <a:t>jlapack</a:t>
            </a:r>
            <a:r>
              <a:rPr lang="en-US" sz="1500" dirty="0"/>
              <a:t> </a:t>
            </a:r>
            <a:r>
              <a:rPr lang="en-US" sz="1500" dirty="0" smtClean="0"/>
              <a:t>function.</a:t>
            </a:r>
          </a:p>
          <a:p>
            <a:r>
              <a:rPr lang="en-US" sz="1500" dirty="0" smtClean="0"/>
              <a:t>Code snippet also shows invocation of a user-defined function “</a:t>
            </a:r>
            <a:r>
              <a:rPr lang="en-US" sz="1500" dirty="0" err="1" smtClean="0"/>
              <a:t>getexpectation</a:t>
            </a:r>
            <a:r>
              <a:rPr lang="en-US" sz="1500" dirty="0" smtClean="0"/>
              <a:t>” also written in </a:t>
            </a:r>
            <a:r>
              <a:rPr lang="en-US" sz="1500" dirty="0" err="1" smtClean="0"/>
              <a:t>SystemML</a:t>
            </a:r>
            <a:r>
              <a:rPr lang="en-US" sz="15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492C-7ECF-431C-A65C-6FD6A0661A8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169" b="36211"/>
          <a:stretch/>
        </p:blipFill>
        <p:spPr>
          <a:xfrm>
            <a:off x="107504" y="1916832"/>
            <a:ext cx="5793273" cy="32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Patient Similarity in Neurological ICU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Columbia Medical Center NICU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295 patients (cases) with 107 features (measured values)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34 cases labeled DCI (Delayed Cerebral Ischemia)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113 cases develop one or more complications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Features from 24h prior to diagnosis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Predict if patient will develop complications, via dimensional reduction + classification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It is understood that accurate and earlier detection of complications will permit timely interventions that will improve patient outcomes.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F9077C6-80C5-4634-B9E1-E7EA4C7C45FA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16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0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LSML computation and Classifier performance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182563" y="1052423"/>
            <a:ext cx="8686800" cy="54849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Dataset Generation (295 cases, 107 original dimensions, data Z-normalized)</a:t>
            </a:r>
          </a:p>
          <a:p>
            <a:r>
              <a:rPr lang="en-US" dirty="0" smtClean="0"/>
              <a:t>Reduced dimension d = 2 to 45.</a:t>
            </a:r>
          </a:p>
          <a:p>
            <a:r>
              <a:rPr lang="en-US" dirty="0" smtClean="0"/>
              <a:t>Neighborhood size k = 1 </a:t>
            </a:r>
            <a:r>
              <a:rPr lang="en-US" dirty="0"/>
              <a:t>to </a:t>
            </a:r>
            <a:r>
              <a:rPr lang="en-US" dirty="0" smtClean="0"/>
              <a:t>104</a:t>
            </a:r>
          </a:p>
          <a:p>
            <a:r>
              <a:rPr lang="en-US" dirty="0" smtClean="0"/>
              <a:t>10 stratified folds</a:t>
            </a:r>
          </a:p>
          <a:p>
            <a:r>
              <a:rPr lang="en-US" dirty="0" smtClean="0"/>
              <a:t>Of 45,760 parameter combinations, 38,088 projections converged</a:t>
            </a:r>
          </a:p>
          <a:p>
            <a:pPr lvl="1"/>
            <a:r>
              <a:rPr lang="en-US" dirty="0" smtClean="0"/>
              <a:t>61 </a:t>
            </a:r>
            <a:r>
              <a:rPr lang="en-US" dirty="0"/>
              <a:t>minutes (3673 seconds) </a:t>
            </a:r>
            <a:r>
              <a:rPr lang="en-US" dirty="0" smtClean="0"/>
              <a:t>on </a:t>
            </a:r>
            <a:r>
              <a:rPr lang="en-US" dirty="0"/>
              <a:t>5 node, 80 core </a:t>
            </a:r>
            <a:r>
              <a:rPr lang="en-US" dirty="0" smtClean="0"/>
              <a:t>cluster  (</a:t>
            </a:r>
            <a:r>
              <a:rPr lang="en-US" dirty="0" err="1" smtClean="0"/>
              <a:t>SystemML</a:t>
            </a:r>
            <a:r>
              <a:rPr lang="en-US" dirty="0" smtClean="0"/>
              <a:t>/Hadoop)</a:t>
            </a:r>
          </a:p>
          <a:p>
            <a:pPr lvl="2"/>
            <a:r>
              <a:rPr lang="en-US" dirty="0" smtClean="0"/>
              <a:t>Significant </a:t>
            </a:r>
            <a:r>
              <a:rPr lang="en-US" dirty="0"/>
              <a:t>amortization of computation (e.g. neighborhood </a:t>
            </a:r>
            <a:r>
              <a:rPr lang="en-US" dirty="0" smtClean="0"/>
              <a:t>calculation)</a:t>
            </a:r>
            <a:br>
              <a:rPr lang="en-US" dirty="0" smtClean="0"/>
            </a:br>
            <a:r>
              <a:rPr lang="en-US" dirty="0" smtClean="0"/>
              <a:t>and exploitation of available parallelism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Projection and Analytic combined evaluation</a:t>
            </a:r>
          </a:p>
          <a:p>
            <a:r>
              <a:rPr lang="en-US" dirty="0" smtClean="0"/>
              <a:t>5 </a:t>
            </a:r>
            <a:r>
              <a:rPr lang="en-US" dirty="0" err="1"/>
              <a:t>W</a:t>
            </a:r>
            <a:r>
              <a:rPr lang="en-US" dirty="0" err="1" smtClean="0"/>
              <a:t>eka</a:t>
            </a:r>
            <a:r>
              <a:rPr lang="en-US" dirty="0" smtClean="0"/>
              <a:t> classifiers with 9 unique parameterizations</a:t>
            </a:r>
          </a:p>
          <a:p>
            <a:pPr lvl="1"/>
            <a:r>
              <a:rPr lang="en-US" dirty="0" smtClean="0"/>
              <a:t>(small sampling of available analytics and their accessible parameterizations)</a:t>
            </a:r>
          </a:p>
          <a:p>
            <a:r>
              <a:rPr lang="en-US" dirty="0" smtClean="0"/>
              <a:t>Training produces 342,792 </a:t>
            </a:r>
            <a:r>
              <a:rPr lang="en-US" dirty="0"/>
              <a:t>models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Models tested against matched testing fold</a:t>
            </a:r>
            <a:endParaRPr lang="en-US" dirty="0"/>
          </a:p>
          <a:p>
            <a:r>
              <a:rPr lang="en-US" dirty="0" smtClean="0"/>
              <a:t>29,412 full sets of prediction results assembled across 10 folds, analytic performance calculated (Area Under Curve).</a:t>
            </a:r>
          </a:p>
          <a:p>
            <a:pPr lvl="1"/>
            <a:r>
              <a:rPr lang="en-US" dirty="0" smtClean="0"/>
              <a:t>~3500 best results presented on heat map on next slide</a:t>
            </a:r>
          </a:p>
          <a:p>
            <a:r>
              <a:rPr lang="en-US" dirty="0" smtClean="0"/>
              <a:t> Approximately 10 minutes for classification training and testing across 80 cores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738BA5C-5B26-4093-A98B-2D7D948271DC}" type="slidenum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17</a:t>
            </a:fld>
            <a:endParaRPr 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performance (AUC) versus reduced dimension and </a:t>
            </a:r>
            <a:r>
              <a:rPr lang="en-US" smtClean="0"/>
              <a:t>neighborhood size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B0505-4FEE-446D-BC5C-0B502A269E5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925" t="17462" r="13014" b="3006"/>
          <a:stretch/>
        </p:blipFill>
        <p:spPr>
          <a:xfrm>
            <a:off x="577970" y="1311216"/>
            <a:ext cx="7962181" cy="52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in classification performance with LSML optimized dimensionality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B0505-4FEE-446D-BC5C-0B502A269E5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91" y="1874838"/>
            <a:ext cx="8529272" cy="36176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9275" y="5412823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Best performance with k=92 (local optimization improved over “global”)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Method is competitive with best hand-tuned classifiers.</a:t>
            </a:r>
          </a:p>
        </p:txBody>
      </p:sp>
    </p:spTree>
    <p:extLst>
      <p:ext uri="{BB962C8B-B14F-4D97-AF65-F5344CB8AC3E}">
        <p14:creationId xmlns:p14="http://schemas.microsoft.com/office/powerpoint/2010/main" val="9091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and Strategy</a:t>
            </a:r>
          </a:p>
          <a:p>
            <a:pPr lvl="1"/>
            <a:r>
              <a:rPr lang="en-US" dirty="0" smtClean="0"/>
              <a:t>Timely and improved detection of complications in neurological Intensive Care Unit</a:t>
            </a:r>
          </a:p>
          <a:p>
            <a:pPr lvl="1"/>
            <a:r>
              <a:rPr lang="en-US" dirty="0" smtClean="0"/>
              <a:t>Parallel machine learning: dimensionality reduction plus classification</a:t>
            </a:r>
          </a:p>
          <a:p>
            <a:r>
              <a:rPr lang="en-US" dirty="0" smtClean="0"/>
              <a:t>Introduction to Localized Supervised Metric Learning and Trace Ratio Optimization</a:t>
            </a:r>
          </a:p>
          <a:p>
            <a:r>
              <a:rPr lang="en-US" dirty="0" smtClean="0"/>
              <a:t>The need for additional exploration, in addition to trace ratio optimization, to optimize (or confirm optimality of) the predictive performance of the system</a:t>
            </a:r>
          </a:p>
          <a:p>
            <a:r>
              <a:rPr lang="en-US" dirty="0" smtClean="0"/>
              <a:t>Available parallelism and reuse, to facilitate efficient exploration</a:t>
            </a:r>
          </a:p>
          <a:p>
            <a:r>
              <a:rPr lang="en-US" dirty="0" smtClean="0"/>
              <a:t>LSML implementation on </a:t>
            </a:r>
            <a:r>
              <a:rPr lang="en-US" dirty="0" err="1" smtClean="0"/>
              <a:t>SystemML</a:t>
            </a:r>
            <a:r>
              <a:rPr lang="en-US" dirty="0" smtClean="0"/>
              <a:t>, a programmable, parallel ML system with automatic recompilation and execution plan optimizations.</a:t>
            </a:r>
          </a:p>
          <a:p>
            <a:r>
              <a:rPr lang="en-US" dirty="0" smtClean="0"/>
              <a:t>Patient Similarity results from </a:t>
            </a:r>
            <a:r>
              <a:rPr lang="en-US" dirty="0" err="1" smtClean="0"/>
              <a:t>Neuro</a:t>
            </a:r>
            <a:r>
              <a:rPr lang="en-US" dirty="0" smtClean="0"/>
              <a:t> ICU data</a:t>
            </a:r>
          </a:p>
          <a:p>
            <a:r>
              <a:rPr lang="en-US" dirty="0" smtClean="0"/>
              <a:t>Initial scaling results</a:t>
            </a:r>
          </a:p>
          <a:p>
            <a:r>
              <a:rPr lang="en-US" dirty="0" smtClean="0"/>
              <a:t>Conclusions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492C-7ECF-431C-A65C-6FD6A0661A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performance (AUC) versus reduced dimension and neighborhood size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B0505-4FEE-446D-BC5C-0B502A269E5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925" t="17462" r="13014" b="3006"/>
          <a:stretch/>
        </p:blipFill>
        <p:spPr>
          <a:xfrm>
            <a:off x="577970" y="1311216"/>
            <a:ext cx="7962181" cy="522611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7092280" y="5013176"/>
            <a:ext cx="432048" cy="504056"/>
          </a:xfrm>
          <a:prstGeom prst="ellipse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195736" y="4478897"/>
            <a:ext cx="504056" cy="504056"/>
          </a:xfrm>
          <a:prstGeom prst="ellipse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</a:t>
            </a:r>
            <a:r>
              <a:rPr lang="en-US" dirty="0" err="1" smtClean="0"/>
              <a:t>Neuro</a:t>
            </a:r>
            <a:r>
              <a:rPr lang="en-US" dirty="0" smtClean="0"/>
              <a:t> ICU data</a:t>
            </a:r>
          </a:p>
          <a:p>
            <a:pPr lvl="1"/>
            <a:r>
              <a:rPr lang="en-US" dirty="0" smtClean="0"/>
              <a:t>Duplicate cases for more instances</a:t>
            </a:r>
          </a:p>
          <a:p>
            <a:pPr lvl="1"/>
            <a:r>
              <a:rPr lang="en-US" dirty="0" smtClean="0"/>
              <a:t>Populate extra columns with random data to increase feature vector length.</a:t>
            </a:r>
            <a:endParaRPr lang="en-US" dirty="0"/>
          </a:p>
          <a:p>
            <a:r>
              <a:rPr lang="en-US" dirty="0" smtClean="0"/>
              <a:t>Determine execution time scaling versus instances and feature vector length</a:t>
            </a:r>
          </a:p>
          <a:p>
            <a:pPr lvl="1"/>
            <a:r>
              <a:rPr lang="en-US" dirty="0" smtClean="0"/>
              <a:t>k from 1 to 64</a:t>
            </a:r>
          </a:p>
          <a:p>
            <a:pPr lvl="1"/>
            <a:r>
              <a:rPr lang="en-US" dirty="0" smtClean="0"/>
              <a:t>D from 2 to 32</a:t>
            </a:r>
          </a:p>
          <a:p>
            <a:r>
              <a:rPr lang="en-US" dirty="0" smtClean="0"/>
              <a:t>Same 5 node, X5687 Xeon cluster with 16 core/node, 65GB/node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492C-7ECF-431C-A65C-6FD6A0661A8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492C-7ECF-431C-A65C-6FD6A0661A8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65" y="289288"/>
            <a:ext cx="8657070" cy="6279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0"/>
            <a:ext cx="56845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Scalability of Euclidean Distance + Ordering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of S Matrix calculation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3704" y="1570038"/>
            <a:ext cx="5924518" cy="42973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492C-7ECF-431C-A65C-6FD6A0661A8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492C-7ECF-431C-A65C-6FD6A0661A8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7092280" y="116632"/>
            <a:ext cx="1872208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65" y="289288"/>
            <a:ext cx="8657070" cy="6279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0"/>
            <a:ext cx="74061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caling of projection optimization vs. feature vector length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SystemML</a:t>
            </a:r>
            <a:r>
              <a:rPr lang="en-US" dirty="0" smtClean="0"/>
              <a:t> Implementation Snippet of LSML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0777" y="913606"/>
            <a:ext cx="2968585" cy="3950568"/>
          </a:xfrm>
        </p:spPr>
        <p:txBody>
          <a:bodyPr/>
          <a:lstStyle/>
          <a:p>
            <a:r>
              <a:rPr lang="en-US" sz="1500" dirty="0" smtClean="0"/>
              <a:t>Code is executed until lambda converges, up to 20 iterations per (</a:t>
            </a:r>
            <a:r>
              <a:rPr lang="en-US" sz="1500" dirty="0" err="1" smtClean="0"/>
              <a:t>d,k</a:t>
            </a:r>
            <a:r>
              <a:rPr lang="en-US" sz="1500" dirty="0" smtClean="0"/>
              <a:t>)… about 500,000x for all (</a:t>
            </a:r>
            <a:r>
              <a:rPr lang="en-US" sz="1500" dirty="0" err="1" smtClean="0"/>
              <a:t>d,k</a:t>
            </a:r>
            <a:r>
              <a:rPr lang="en-US" sz="1500" dirty="0" smtClean="0"/>
              <a:t>) in the upcoming ICU example.</a:t>
            </a:r>
          </a:p>
          <a:p>
            <a:r>
              <a:rPr lang="en-US" sz="1500" dirty="0" smtClean="0"/>
              <a:t>Enclosed in </a:t>
            </a:r>
            <a:r>
              <a:rPr lang="en-US" sz="1500" b="1" dirty="0" err="1" smtClean="0"/>
              <a:t>parfor</a:t>
            </a:r>
            <a:r>
              <a:rPr lang="en-US" sz="1500" b="1" dirty="0" smtClean="0"/>
              <a:t>() , </a:t>
            </a:r>
            <a:r>
              <a:rPr lang="en-US" sz="1500" dirty="0" smtClean="0"/>
              <a:t>independent</a:t>
            </a:r>
            <a:r>
              <a:rPr lang="en-US" sz="1500" b="1" dirty="0" smtClean="0"/>
              <a:t> </a:t>
            </a:r>
            <a:r>
              <a:rPr lang="en-US" sz="1500" dirty="0" smtClean="0"/>
              <a:t>instances of this can run on all cores in cluster</a:t>
            </a:r>
          </a:p>
          <a:p>
            <a:r>
              <a:rPr lang="en-US" sz="1500" dirty="0" smtClean="0"/>
              <a:t>Programmer does not specify how the matrix multiplication for the gradient calculation is implemented.</a:t>
            </a:r>
          </a:p>
          <a:p>
            <a:r>
              <a:rPr lang="en-US" sz="1500" dirty="0" smtClean="0"/>
              <a:t>Code snippet shows call to external procedure for </a:t>
            </a:r>
            <a:r>
              <a:rPr lang="en-US" sz="1500" dirty="0" err="1" smtClean="0"/>
              <a:t>eigendecomposition</a:t>
            </a:r>
            <a:r>
              <a:rPr lang="en-US" sz="1500" dirty="0"/>
              <a:t> </a:t>
            </a:r>
            <a:r>
              <a:rPr lang="en-US" sz="1500" dirty="0" smtClean="0"/>
              <a:t>that wrappers </a:t>
            </a:r>
            <a:r>
              <a:rPr lang="en-US" sz="1500" dirty="0" err="1" smtClean="0"/>
              <a:t>jlapack</a:t>
            </a:r>
            <a:r>
              <a:rPr lang="en-US" sz="1500" dirty="0"/>
              <a:t> </a:t>
            </a:r>
            <a:r>
              <a:rPr lang="en-US" sz="1500" dirty="0" smtClean="0"/>
              <a:t>function.</a:t>
            </a:r>
          </a:p>
          <a:p>
            <a:r>
              <a:rPr lang="en-US" sz="1500" dirty="0" smtClean="0"/>
              <a:t>Code snippet also shows invocation of a user-defined function “</a:t>
            </a:r>
            <a:r>
              <a:rPr lang="en-US" sz="1500" dirty="0" err="1" smtClean="0"/>
              <a:t>getexpectation</a:t>
            </a:r>
            <a:r>
              <a:rPr lang="en-US" sz="1500" dirty="0" smtClean="0"/>
              <a:t>” also written in </a:t>
            </a:r>
            <a:r>
              <a:rPr lang="en-US" sz="1500" dirty="0" err="1" smtClean="0"/>
              <a:t>SystemML</a:t>
            </a:r>
            <a:r>
              <a:rPr lang="en-US" sz="15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492C-7ECF-431C-A65C-6FD6A0661A8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169" b="36211"/>
          <a:stretch/>
        </p:blipFill>
        <p:spPr>
          <a:xfrm>
            <a:off x="107504" y="1916832"/>
            <a:ext cx="5793273" cy="32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SystemML</a:t>
            </a:r>
            <a:r>
              <a:rPr lang="en-US" dirty="0" smtClean="0"/>
              <a:t> is an automatically scalable, easy-to-program system for machine learning well-suited to implementing custom algorithms such as LSML.</a:t>
            </a:r>
          </a:p>
          <a:p>
            <a:r>
              <a:rPr lang="en-US" dirty="0" smtClean="0"/>
              <a:t>We have demonstrated a parallel implementation of Localized Supervised Metric Learning for dimensionality reduction and improving classifier performance.</a:t>
            </a:r>
          </a:p>
          <a:p>
            <a:pPr lvl="1"/>
            <a:r>
              <a:rPr lang="en-US" dirty="0" smtClean="0"/>
              <a:t>For the example scenario, peak performance occurs at parameterizations &lt; global values.</a:t>
            </a:r>
          </a:p>
          <a:p>
            <a:r>
              <a:rPr lang="en-US" dirty="0" smtClean="0"/>
              <a:t>The LSML implementation is structured to calculate values over a range of reduced dimensionality </a:t>
            </a:r>
            <a:r>
              <a:rPr lang="en-US" i="1" dirty="0" smtClean="0"/>
              <a:t>d</a:t>
            </a:r>
            <a:r>
              <a:rPr lang="en-US" dirty="0" smtClean="0"/>
              <a:t> and neighborhood size </a:t>
            </a:r>
            <a:r>
              <a:rPr lang="en-US" i="1" dirty="0" smtClean="0"/>
              <a:t>k</a:t>
            </a:r>
            <a:r>
              <a:rPr lang="en-US" dirty="0" smtClean="0"/>
              <a:t> to optimize parallelism and reuse.</a:t>
            </a:r>
          </a:p>
          <a:p>
            <a:r>
              <a:rPr lang="en-US" dirty="0" smtClean="0"/>
              <a:t>LSML parameterization affects downstream classifiers differently (classifier-dependent), creating a large parameter space to explore for overall optimization.</a:t>
            </a:r>
          </a:p>
          <a:p>
            <a:r>
              <a:rPr lang="en-US" dirty="0" smtClean="0"/>
              <a:t>For now, exhaustive exploration is the most reliable means of achieving optimum pairing of classifier and projection.</a:t>
            </a:r>
          </a:p>
          <a:p>
            <a:r>
              <a:rPr lang="en-US" dirty="0" smtClean="0"/>
              <a:t>Scaling of current implementation for larger problems is limited by O(n3) dependence of the gradient calculation on number of features (significant improvement is expected).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492C-7ECF-431C-A65C-6FD6A0661A8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593725"/>
            <a:ext cx="8353052" cy="639763"/>
          </a:xfrm>
        </p:spPr>
        <p:txBody>
          <a:bodyPr/>
          <a:lstStyle/>
          <a:p>
            <a:r>
              <a:rPr lang="en-US" dirty="0" smtClean="0"/>
              <a:t>Motivation: Improve detection of complications to permit earlier intervention and improve treatment outcomes in </a:t>
            </a:r>
            <a:r>
              <a:rPr lang="en-US" dirty="0" err="1" smtClean="0"/>
              <a:t>Neuro</a:t>
            </a:r>
            <a:r>
              <a:rPr lang="en-US" dirty="0" smtClean="0"/>
              <a:t> Intensive Care Unit.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492C-7ECF-431C-A65C-6FD6A0661A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1598224" y="2007356"/>
            <a:ext cx="5935435" cy="2556705"/>
          </a:xfrm>
          <a:custGeom>
            <a:avLst/>
            <a:gdLst>
              <a:gd name="connsiteX0" fmla="*/ 0 w 5935435"/>
              <a:gd name="connsiteY0" fmla="*/ 2539167 h 2556705"/>
              <a:gd name="connsiteX1" fmla="*/ 702128 w 5935435"/>
              <a:gd name="connsiteY1" fmla="*/ 2539167 h 2556705"/>
              <a:gd name="connsiteX2" fmla="*/ 718457 w 5935435"/>
              <a:gd name="connsiteY2" fmla="*/ 2539167 h 2556705"/>
              <a:gd name="connsiteX3" fmla="*/ 1306285 w 5935435"/>
              <a:gd name="connsiteY3" fmla="*/ 2302403 h 2556705"/>
              <a:gd name="connsiteX4" fmla="*/ 1910443 w 5935435"/>
              <a:gd name="connsiteY4" fmla="*/ 1796217 h 2556705"/>
              <a:gd name="connsiteX5" fmla="*/ 2310493 w 5935435"/>
              <a:gd name="connsiteY5" fmla="*/ 1134910 h 2556705"/>
              <a:gd name="connsiteX6" fmla="*/ 2604407 w 5935435"/>
              <a:gd name="connsiteY6" fmla="*/ 465438 h 2556705"/>
              <a:gd name="connsiteX7" fmla="*/ 3412671 w 5935435"/>
              <a:gd name="connsiteY7" fmla="*/ 138867 h 2556705"/>
              <a:gd name="connsiteX8" fmla="*/ 4237264 w 5935435"/>
              <a:gd name="connsiteY8" fmla="*/ 32731 h 2556705"/>
              <a:gd name="connsiteX9" fmla="*/ 5184321 w 5935435"/>
              <a:gd name="connsiteY9" fmla="*/ 74 h 2556705"/>
              <a:gd name="connsiteX10" fmla="*/ 5935435 w 5935435"/>
              <a:gd name="connsiteY10" fmla="*/ 24567 h 255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35435" h="2556705">
                <a:moveTo>
                  <a:pt x="0" y="2539167"/>
                </a:moveTo>
                <a:lnTo>
                  <a:pt x="702128" y="2539167"/>
                </a:lnTo>
                <a:cubicBezTo>
                  <a:pt x="821871" y="2539167"/>
                  <a:pt x="617764" y="2578628"/>
                  <a:pt x="718457" y="2539167"/>
                </a:cubicBezTo>
                <a:cubicBezTo>
                  <a:pt x="819150" y="2499706"/>
                  <a:pt x="1107621" y="2426228"/>
                  <a:pt x="1306285" y="2302403"/>
                </a:cubicBezTo>
                <a:cubicBezTo>
                  <a:pt x="1504949" y="2178578"/>
                  <a:pt x="1743075" y="1990799"/>
                  <a:pt x="1910443" y="1796217"/>
                </a:cubicBezTo>
                <a:cubicBezTo>
                  <a:pt x="2077811" y="1601635"/>
                  <a:pt x="2194832" y="1356706"/>
                  <a:pt x="2310493" y="1134910"/>
                </a:cubicBezTo>
                <a:cubicBezTo>
                  <a:pt x="2426154" y="913114"/>
                  <a:pt x="2420711" y="631445"/>
                  <a:pt x="2604407" y="465438"/>
                </a:cubicBezTo>
                <a:cubicBezTo>
                  <a:pt x="2788103" y="299431"/>
                  <a:pt x="3140528" y="210985"/>
                  <a:pt x="3412671" y="138867"/>
                </a:cubicBezTo>
                <a:cubicBezTo>
                  <a:pt x="3684814" y="66749"/>
                  <a:pt x="3941989" y="55863"/>
                  <a:pt x="4237264" y="32731"/>
                </a:cubicBezTo>
                <a:cubicBezTo>
                  <a:pt x="4532539" y="9599"/>
                  <a:pt x="4901293" y="1435"/>
                  <a:pt x="5184321" y="74"/>
                </a:cubicBezTo>
                <a:cubicBezTo>
                  <a:pt x="5467349" y="-1287"/>
                  <a:pt x="5780314" y="16403"/>
                  <a:pt x="5935435" y="24567"/>
                </a:cubicBezTo>
              </a:path>
            </a:pathLst>
          </a:cu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169" y="3482445"/>
            <a:ext cx="18837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Likelihood</a:t>
            </a:r>
          </a:p>
          <a:p>
            <a:r>
              <a:rPr lang="en-US" dirty="0" smtClean="0"/>
              <a:t>Of Detecting Complication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1944556" y="2216442"/>
            <a:ext cx="3747407" cy="2112687"/>
          </a:xfrm>
          <a:custGeom>
            <a:avLst/>
            <a:gdLst>
              <a:gd name="connsiteX0" fmla="*/ 0 w 3747408"/>
              <a:gd name="connsiteY0" fmla="*/ 757619 h 2357819"/>
              <a:gd name="connsiteX1" fmla="*/ 138793 w 3747408"/>
              <a:gd name="connsiteY1" fmla="*/ 333076 h 2357819"/>
              <a:gd name="connsiteX2" fmla="*/ 302079 w 3747408"/>
              <a:gd name="connsiteY2" fmla="*/ 71819 h 2357819"/>
              <a:gd name="connsiteX3" fmla="*/ 489858 w 3747408"/>
              <a:gd name="connsiteY3" fmla="*/ 14669 h 2357819"/>
              <a:gd name="connsiteX4" fmla="*/ 767443 w 3747408"/>
              <a:gd name="connsiteY4" fmla="*/ 300419 h 2357819"/>
              <a:gd name="connsiteX5" fmla="*/ 1085850 w 3747408"/>
              <a:gd name="connsiteY5" fmla="*/ 822933 h 2357819"/>
              <a:gd name="connsiteX6" fmla="*/ 1469572 w 3747408"/>
              <a:gd name="connsiteY6" fmla="*/ 1451583 h 2357819"/>
              <a:gd name="connsiteX7" fmla="*/ 1902279 w 3747408"/>
              <a:gd name="connsiteY7" fmla="*/ 1982262 h 2357819"/>
              <a:gd name="connsiteX8" fmla="*/ 2661558 w 3747408"/>
              <a:gd name="connsiteY8" fmla="*/ 2308833 h 2357819"/>
              <a:gd name="connsiteX9" fmla="*/ 3747408 w 3747408"/>
              <a:gd name="connsiteY9" fmla="*/ 2357819 h 235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7408" h="2357819">
                <a:moveTo>
                  <a:pt x="0" y="757619"/>
                </a:moveTo>
                <a:cubicBezTo>
                  <a:pt x="44223" y="602497"/>
                  <a:pt x="88447" y="447376"/>
                  <a:pt x="138793" y="333076"/>
                </a:cubicBezTo>
                <a:cubicBezTo>
                  <a:pt x="189139" y="218776"/>
                  <a:pt x="243568" y="124887"/>
                  <a:pt x="302079" y="71819"/>
                </a:cubicBezTo>
                <a:cubicBezTo>
                  <a:pt x="360590" y="18751"/>
                  <a:pt x="412297" y="-23431"/>
                  <a:pt x="489858" y="14669"/>
                </a:cubicBezTo>
                <a:cubicBezTo>
                  <a:pt x="567419" y="52769"/>
                  <a:pt x="668111" y="165708"/>
                  <a:pt x="767443" y="300419"/>
                </a:cubicBezTo>
                <a:cubicBezTo>
                  <a:pt x="866775" y="435130"/>
                  <a:pt x="1085850" y="822933"/>
                  <a:pt x="1085850" y="822933"/>
                </a:cubicBezTo>
                <a:cubicBezTo>
                  <a:pt x="1202872" y="1014794"/>
                  <a:pt x="1333501" y="1258362"/>
                  <a:pt x="1469572" y="1451583"/>
                </a:cubicBezTo>
                <a:cubicBezTo>
                  <a:pt x="1605643" y="1644804"/>
                  <a:pt x="1703615" y="1839387"/>
                  <a:pt x="1902279" y="1982262"/>
                </a:cubicBezTo>
                <a:cubicBezTo>
                  <a:pt x="2100943" y="2125137"/>
                  <a:pt x="2354036" y="2246240"/>
                  <a:pt x="2661558" y="2308833"/>
                </a:cubicBezTo>
                <a:cubicBezTo>
                  <a:pt x="2969080" y="2371426"/>
                  <a:pt x="3532415" y="2344212"/>
                  <a:pt x="3747408" y="2357819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6777" y="3482445"/>
            <a:ext cx="20377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Expected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Effectiveness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 Intervention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1893" y="5210637"/>
            <a:ext cx="8811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Time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427984" y="5948699"/>
            <a:ext cx="355379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195989" y="5406686"/>
            <a:ext cx="576064" cy="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977670" y="4899581"/>
            <a:ext cx="18165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Complication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2327890" y="4564061"/>
            <a:ext cx="0" cy="3485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 rot="19935868">
            <a:off x="-25273" y="2058660"/>
            <a:ext cx="28680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Conceptual Depiction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275" y="5664375"/>
            <a:ext cx="7597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problem: Detecting the complication in time for the appropriate intervention to be effective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37878" y="2894423"/>
            <a:ext cx="2738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Diagnosis </a:t>
            </a:r>
            <a:r>
              <a:rPr lang="en-US" dirty="0">
                <a:solidFill>
                  <a:schemeClr val="tx1"/>
                </a:solidFill>
              </a:rPr>
              <a:t>at time </a:t>
            </a:r>
            <a:r>
              <a:rPr lang="en-US" i="1" dirty="0" err="1" smtClean="0">
                <a:solidFill>
                  <a:schemeClr val="tx1"/>
                </a:solidFill>
              </a:rPr>
              <a:t>t</a:t>
            </a:r>
            <a:r>
              <a:rPr lang="en-US" i="1" baseline="-25000" dirty="0" err="1" smtClean="0">
                <a:solidFill>
                  <a:schemeClr val="tx1"/>
                </a:solidFill>
              </a:rPr>
              <a:t>Dx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(Case Label)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4093344" y="2727881"/>
            <a:ext cx="0" cy="3485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873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593725"/>
            <a:ext cx="8353052" cy="639763"/>
          </a:xfrm>
        </p:spPr>
        <p:txBody>
          <a:bodyPr/>
          <a:lstStyle/>
          <a:p>
            <a:r>
              <a:rPr lang="en-US" dirty="0" smtClean="0"/>
              <a:t>Motivation: Improve detection of complications to permit earlier intervention and improve treatment outcomes in </a:t>
            </a:r>
            <a:r>
              <a:rPr lang="en-US" dirty="0" err="1" smtClean="0"/>
              <a:t>Neuro</a:t>
            </a:r>
            <a:r>
              <a:rPr lang="en-US" dirty="0" smtClean="0"/>
              <a:t> Intensive Care Unit.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492C-7ECF-431C-A65C-6FD6A0661A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1598224" y="2007356"/>
            <a:ext cx="5935435" cy="2556705"/>
          </a:xfrm>
          <a:custGeom>
            <a:avLst/>
            <a:gdLst>
              <a:gd name="connsiteX0" fmla="*/ 0 w 5935435"/>
              <a:gd name="connsiteY0" fmla="*/ 2539167 h 2556705"/>
              <a:gd name="connsiteX1" fmla="*/ 702128 w 5935435"/>
              <a:gd name="connsiteY1" fmla="*/ 2539167 h 2556705"/>
              <a:gd name="connsiteX2" fmla="*/ 718457 w 5935435"/>
              <a:gd name="connsiteY2" fmla="*/ 2539167 h 2556705"/>
              <a:gd name="connsiteX3" fmla="*/ 1306285 w 5935435"/>
              <a:gd name="connsiteY3" fmla="*/ 2302403 h 2556705"/>
              <a:gd name="connsiteX4" fmla="*/ 1910443 w 5935435"/>
              <a:gd name="connsiteY4" fmla="*/ 1796217 h 2556705"/>
              <a:gd name="connsiteX5" fmla="*/ 2310493 w 5935435"/>
              <a:gd name="connsiteY5" fmla="*/ 1134910 h 2556705"/>
              <a:gd name="connsiteX6" fmla="*/ 2604407 w 5935435"/>
              <a:gd name="connsiteY6" fmla="*/ 465438 h 2556705"/>
              <a:gd name="connsiteX7" fmla="*/ 3412671 w 5935435"/>
              <a:gd name="connsiteY7" fmla="*/ 138867 h 2556705"/>
              <a:gd name="connsiteX8" fmla="*/ 4237264 w 5935435"/>
              <a:gd name="connsiteY8" fmla="*/ 32731 h 2556705"/>
              <a:gd name="connsiteX9" fmla="*/ 5184321 w 5935435"/>
              <a:gd name="connsiteY9" fmla="*/ 74 h 2556705"/>
              <a:gd name="connsiteX10" fmla="*/ 5935435 w 5935435"/>
              <a:gd name="connsiteY10" fmla="*/ 24567 h 255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35435" h="2556705">
                <a:moveTo>
                  <a:pt x="0" y="2539167"/>
                </a:moveTo>
                <a:lnTo>
                  <a:pt x="702128" y="2539167"/>
                </a:lnTo>
                <a:cubicBezTo>
                  <a:pt x="821871" y="2539167"/>
                  <a:pt x="617764" y="2578628"/>
                  <a:pt x="718457" y="2539167"/>
                </a:cubicBezTo>
                <a:cubicBezTo>
                  <a:pt x="819150" y="2499706"/>
                  <a:pt x="1107621" y="2426228"/>
                  <a:pt x="1306285" y="2302403"/>
                </a:cubicBezTo>
                <a:cubicBezTo>
                  <a:pt x="1504949" y="2178578"/>
                  <a:pt x="1743075" y="1990799"/>
                  <a:pt x="1910443" y="1796217"/>
                </a:cubicBezTo>
                <a:cubicBezTo>
                  <a:pt x="2077811" y="1601635"/>
                  <a:pt x="2194832" y="1356706"/>
                  <a:pt x="2310493" y="1134910"/>
                </a:cubicBezTo>
                <a:cubicBezTo>
                  <a:pt x="2426154" y="913114"/>
                  <a:pt x="2420711" y="631445"/>
                  <a:pt x="2604407" y="465438"/>
                </a:cubicBezTo>
                <a:cubicBezTo>
                  <a:pt x="2788103" y="299431"/>
                  <a:pt x="3140528" y="210985"/>
                  <a:pt x="3412671" y="138867"/>
                </a:cubicBezTo>
                <a:cubicBezTo>
                  <a:pt x="3684814" y="66749"/>
                  <a:pt x="3941989" y="55863"/>
                  <a:pt x="4237264" y="32731"/>
                </a:cubicBezTo>
                <a:cubicBezTo>
                  <a:pt x="4532539" y="9599"/>
                  <a:pt x="4901293" y="1435"/>
                  <a:pt x="5184321" y="74"/>
                </a:cubicBezTo>
                <a:cubicBezTo>
                  <a:pt x="5467349" y="-1287"/>
                  <a:pt x="5780314" y="16403"/>
                  <a:pt x="5935435" y="24567"/>
                </a:cubicBezTo>
              </a:path>
            </a:pathLst>
          </a:cu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169" y="3482445"/>
            <a:ext cx="18837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Likelihood</a:t>
            </a:r>
          </a:p>
          <a:p>
            <a:r>
              <a:rPr lang="en-US" dirty="0" smtClean="0"/>
              <a:t>Of Detecting Complication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1944556" y="2216442"/>
            <a:ext cx="3747407" cy="2112687"/>
          </a:xfrm>
          <a:custGeom>
            <a:avLst/>
            <a:gdLst>
              <a:gd name="connsiteX0" fmla="*/ 0 w 3747408"/>
              <a:gd name="connsiteY0" fmla="*/ 757619 h 2357819"/>
              <a:gd name="connsiteX1" fmla="*/ 138793 w 3747408"/>
              <a:gd name="connsiteY1" fmla="*/ 333076 h 2357819"/>
              <a:gd name="connsiteX2" fmla="*/ 302079 w 3747408"/>
              <a:gd name="connsiteY2" fmla="*/ 71819 h 2357819"/>
              <a:gd name="connsiteX3" fmla="*/ 489858 w 3747408"/>
              <a:gd name="connsiteY3" fmla="*/ 14669 h 2357819"/>
              <a:gd name="connsiteX4" fmla="*/ 767443 w 3747408"/>
              <a:gd name="connsiteY4" fmla="*/ 300419 h 2357819"/>
              <a:gd name="connsiteX5" fmla="*/ 1085850 w 3747408"/>
              <a:gd name="connsiteY5" fmla="*/ 822933 h 2357819"/>
              <a:gd name="connsiteX6" fmla="*/ 1469572 w 3747408"/>
              <a:gd name="connsiteY6" fmla="*/ 1451583 h 2357819"/>
              <a:gd name="connsiteX7" fmla="*/ 1902279 w 3747408"/>
              <a:gd name="connsiteY7" fmla="*/ 1982262 h 2357819"/>
              <a:gd name="connsiteX8" fmla="*/ 2661558 w 3747408"/>
              <a:gd name="connsiteY8" fmla="*/ 2308833 h 2357819"/>
              <a:gd name="connsiteX9" fmla="*/ 3747408 w 3747408"/>
              <a:gd name="connsiteY9" fmla="*/ 2357819 h 235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7408" h="2357819">
                <a:moveTo>
                  <a:pt x="0" y="757619"/>
                </a:moveTo>
                <a:cubicBezTo>
                  <a:pt x="44223" y="602497"/>
                  <a:pt x="88447" y="447376"/>
                  <a:pt x="138793" y="333076"/>
                </a:cubicBezTo>
                <a:cubicBezTo>
                  <a:pt x="189139" y="218776"/>
                  <a:pt x="243568" y="124887"/>
                  <a:pt x="302079" y="71819"/>
                </a:cubicBezTo>
                <a:cubicBezTo>
                  <a:pt x="360590" y="18751"/>
                  <a:pt x="412297" y="-23431"/>
                  <a:pt x="489858" y="14669"/>
                </a:cubicBezTo>
                <a:cubicBezTo>
                  <a:pt x="567419" y="52769"/>
                  <a:pt x="668111" y="165708"/>
                  <a:pt x="767443" y="300419"/>
                </a:cubicBezTo>
                <a:cubicBezTo>
                  <a:pt x="866775" y="435130"/>
                  <a:pt x="1085850" y="822933"/>
                  <a:pt x="1085850" y="822933"/>
                </a:cubicBezTo>
                <a:cubicBezTo>
                  <a:pt x="1202872" y="1014794"/>
                  <a:pt x="1333501" y="1258362"/>
                  <a:pt x="1469572" y="1451583"/>
                </a:cubicBezTo>
                <a:cubicBezTo>
                  <a:pt x="1605643" y="1644804"/>
                  <a:pt x="1703615" y="1839387"/>
                  <a:pt x="1902279" y="1982262"/>
                </a:cubicBezTo>
                <a:cubicBezTo>
                  <a:pt x="2100943" y="2125137"/>
                  <a:pt x="2354036" y="2246240"/>
                  <a:pt x="2661558" y="2308833"/>
                </a:cubicBezTo>
                <a:cubicBezTo>
                  <a:pt x="2969080" y="2371426"/>
                  <a:pt x="3532415" y="2344212"/>
                  <a:pt x="3747408" y="2357819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6777" y="3482445"/>
            <a:ext cx="20377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Expected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Effectiveness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 Intervention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1893" y="5210637"/>
            <a:ext cx="8811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Time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427984" y="5948699"/>
            <a:ext cx="355379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195989" y="5406686"/>
            <a:ext cx="576064" cy="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977670" y="4899581"/>
            <a:ext cx="18165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Complication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2327890" y="4564061"/>
            <a:ext cx="0" cy="3485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Freeform 17"/>
          <p:cNvSpPr/>
          <p:nvPr/>
        </p:nvSpPr>
        <p:spPr bwMode="auto">
          <a:xfrm>
            <a:off x="1750625" y="1610238"/>
            <a:ext cx="4321682" cy="2953823"/>
          </a:xfrm>
          <a:custGeom>
            <a:avLst/>
            <a:gdLst>
              <a:gd name="connsiteX0" fmla="*/ 0 w 5935435"/>
              <a:gd name="connsiteY0" fmla="*/ 2539167 h 2556705"/>
              <a:gd name="connsiteX1" fmla="*/ 702128 w 5935435"/>
              <a:gd name="connsiteY1" fmla="*/ 2539167 h 2556705"/>
              <a:gd name="connsiteX2" fmla="*/ 718457 w 5935435"/>
              <a:gd name="connsiteY2" fmla="*/ 2539167 h 2556705"/>
              <a:gd name="connsiteX3" fmla="*/ 1306285 w 5935435"/>
              <a:gd name="connsiteY3" fmla="*/ 2302403 h 2556705"/>
              <a:gd name="connsiteX4" fmla="*/ 1910443 w 5935435"/>
              <a:gd name="connsiteY4" fmla="*/ 1796217 h 2556705"/>
              <a:gd name="connsiteX5" fmla="*/ 2310493 w 5935435"/>
              <a:gd name="connsiteY5" fmla="*/ 1134910 h 2556705"/>
              <a:gd name="connsiteX6" fmla="*/ 2604407 w 5935435"/>
              <a:gd name="connsiteY6" fmla="*/ 465438 h 2556705"/>
              <a:gd name="connsiteX7" fmla="*/ 3412671 w 5935435"/>
              <a:gd name="connsiteY7" fmla="*/ 138867 h 2556705"/>
              <a:gd name="connsiteX8" fmla="*/ 4237264 w 5935435"/>
              <a:gd name="connsiteY8" fmla="*/ 32731 h 2556705"/>
              <a:gd name="connsiteX9" fmla="*/ 5184321 w 5935435"/>
              <a:gd name="connsiteY9" fmla="*/ 74 h 2556705"/>
              <a:gd name="connsiteX10" fmla="*/ 5935435 w 5935435"/>
              <a:gd name="connsiteY10" fmla="*/ 24567 h 255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35435" h="2556705">
                <a:moveTo>
                  <a:pt x="0" y="2539167"/>
                </a:moveTo>
                <a:lnTo>
                  <a:pt x="702128" y="2539167"/>
                </a:lnTo>
                <a:cubicBezTo>
                  <a:pt x="821871" y="2539167"/>
                  <a:pt x="617764" y="2578628"/>
                  <a:pt x="718457" y="2539167"/>
                </a:cubicBezTo>
                <a:cubicBezTo>
                  <a:pt x="819150" y="2499706"/>
                  <a:pt x="1107621" y="2426228"/>
                  <a:pt x="1306285" y="2302403"/>
                </a:cubicBezTo>
                <a:cubicBezTo>
                  <a:pt x="1504949" y="2178578"/>
                  <a:pt x="1743075" y="1990799"/>
                  <a:pt x="1910443" y="1796217"/>
                </a:cubicBezTo>
                <a:cubicBezTo>
                  <a:pt x="2077811" y="1601635"/>
                  <a:pt x="2194832" y="1356706"/>
                  <a:pt x="2310493" y="1134910"/>
                </a:cubicBezTo>
                <a:cubicBezTo>
                  <a:pt x="2426154" y="913114"/>
                  <a:pt x="2420711" y="631445"/>
                  <a:pt x="2604407" y="465438"/>
                </a:cubicBezTo>
                <a:cubicBezTo>
                  <a:pt x="2788103" y="299431"/>
                  <a:pt x="3140528" y="210985"/>
                  <a:pt x="3412671" y="138867"/>
                </a:cubicBezTo>
                <a:cubicBezTo>
                  <a:pt x="3684814" y="66749"/>
                  <a:pt x="3941989" y="55863"/>
                  <a:pt x="4237264" y="32731"/>
                </a:cubicBezTo>
                <a:cubicBezTo>
                  <a:pt x="4532539" y="9599"/>
                  <a:pt x="4901293" y="1435"/>
                  <a:pt x="5184321" y="74"/>
                </a:cubicBezTo>
                <a:cubicBezTo>
                  <a:pt x="5467349" y="-1287"/>
                  <a:pt x="5780314" y="16403"/>
                  <a:pt x="5935435" y="24567"/>
                </a:cubicBezTo>
              </a:path>
            </a:pathLst>
          </a:cu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7872587">
            <a:off x="3726072" y="2011062"/>
            <a:ext cx="491835" cy="52608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617301">
            <a:off x="3700123" y="2193255"/>
            <a:ext cx="721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ML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9935868">
            <a:off x="-25273" y="2058660"/>
            <a:ext cx="28680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Conceptual Depiction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4169" y="5849927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Achieve via Parallel </a:t>
            </a:r>
            <a:r>
              <a:rPr lang="en-US" sz="1800" dirty="0">
                <a:solidFill>
                  <a:schemeClr val="tx1"/>
                </a:solidFill>
              </a:rPr>
              <a:t>Machine </a:t>
            </a:r>
            <a:r>
              <a:rPr lang="en-US" sz="1800" dirty="0" smtClean="0">
                <a:solidFill>
                  <a:schemeClr val="tx1"/>
                </a:solidFill>
              </a:rPr>
              <a:t>Learning on High Dimension Patient Data: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(Supervised Dimensionality </a:t>
            </a:r>
            <a:r>
              <a:rPr lang="en-US" sz="1800" dirty="0">
                <a:solidFill>
                  <a:schemeClr val="tx1"/>
                </a:solidFill>
              </a:rPr>
              <a:t>Reduction + Classification)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7878" y="2894423"/>
            <a:ext cx="2738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Diagnosis </a:t>
            </a:r>
            <a:r>
              <a:rPr lang="en-US" dirty="0">
                <a:solidFill>
                  <a:schemeClr val="tx1"/>
                </a:solidFill>
              </a:rPr>
              <a:t>at time </a:t>
            </a:r>
            <a:r>
              <a:rPr lang="en-US" i="1" dirty="0" err="1" smtClean="0">
                <a:solidFill>
                  <a:schemeClr val="tx1"/>
                </a:solidFill>
              </a:rPr>
              <a:t>t</a:t>
            </a:r>
            <a:r>
              <a:rPr lang="en-US" i="1" baseline="-25000" dirty="0" err="1" smtClean="0">
                <a:solidFill>
                  <a:schemeClr val="tx1"/>
                </a:solidFill>
              </a:rPr>
              <a:t>Dx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Case </a:t>
            </a:r>
            <a:r>
              <a:rPr lang="en-US" dirty="0" smtClean="0">
                <a:solidFill>
                  <a:schemeClr val="tx1"/>
                </a:solidFill>
              </a:rPr>
              <a:t>Label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4093344" y="2727881"/>
            <a:ext cx="0" cy="3485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3260975" y="4462518"/>
            <a:ext cx="3044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ML Prediction at time </a:t>
            </a:r>
            <a:r>
              <a:rPr lang="en-US" i="1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endCxn id="18" idx="5"/>
          </p:cNvCxnSpPr>
          <p:nvPr/>
        </p:nvCxnSpPr>
        <p:spPr bwMode="auto">
          <a:xfrm flipV="1">
            <a:off x="3419872" y="2921427"/>
            <a:ext cx="13059" cy="156511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7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LSML </a:t>
            </a:r>
            <a:r>
              <a:rPr lang="en-US" dirty="0"/>
              <a:t>optimizes a </a:t>
            </a:r>
            <a:r>
              <a:rPr lang="en-US" dirty="0" smtClean="0"/>
              <a:t>projection to </a:t>
            </a:r>
            <a:r>
              <a:rPr lang="en-US" dirty="0"/>
              <a:t>locally maximize the within-class compactness and between-class ‘</a:t>
            </a:r>
            <a:r>
              <a:rPr lang="en-US" dirty="0" err="1"/>
              <a:t>scatteredness</a:t>
            </a:r>
            <a:r>
              <a:rPr lang="en-US" dirty="0"/>
              <a:t>’ for the </a:t>
            </a:r>
            <a:r>
              <a:rPr lang="en-US" dirty="0" smtClean="0"/>
              <a:t>labeled (supervised) training </a:t>
            </a:r>
            <a:r>
              <a:rPr lang="en-US" dirty="0"/>
              <a:t>set</a:t>
            </a:r>
            <a:r>
              <a:rPr lang="en-US" dirty="0" smtClean="0"/>
              <a:t>. LSML has found use in problems such as Patient Similarity.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492C-7ECF-431C-A65C-6FD6A0661A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051720" y="1700808"/>
            <a:ext cx="4464497" cy="3887560"/>
            <a:chOff x="2051719" y="2062184"/>
            <a:chExt cx="4464497" cy="38875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4811" t="11573" r="15719" b="25730"/>
            <a:stretch/>
          </p:blipFill>
          <p:spPr>
            <a:xfrm rot="5400000">
              <a:off x="2447764" y="1798948"/>
              <a:ext cx="3672408" cy="446449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8193795">
              <a:off x="2069304" y="2684470"/>
              <a:ext cx="16754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Projection 2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1573450" y="4577616"/>
              <a:ext cx="16754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Projection 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07904" y="5518857"/>
              <a:ext cx="22573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Labeled 2D data</a:t>
              </a:r>
              <a:endParaRPr lang="en-US" dirty="0"/>
            </a:p>
          </p:txBody>
        </p:sp>
      </p:grpSp>
      <p:sp>
        <p:nvSpPr>
          <p:cNvPr id="5" name="Oval 4"/>
          <p:cNvSpPr/>
          <p:nvPr/>
        </p:nvSpPr>
        <p:spPr bwMode="auto">
          <a:xfrm>
            <a:off x="4427984" y="3693257"/>
            <a:ext cx="576064" cy="45582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749" y="2085588"/>
            <a:ext cx="391806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Parameters: Reduced dimension</a:t>
            </a:r>
          </a:p>
          <a:p>
            <a:r>
              <a:rPr lang="en-US" sz="2000" dirty="0">
                <a:solidFill>
                  <a:srgbClr val="00B0F0"/>
                </a:solidFill>
              </a:rPr>
              <a:t>a</a:t>
            </a:r>
            <a:r>
              <a:rPr lang="en-US" sz="2000" dirty="0" smtClean="0">
                <a:solidFill>
                  <a:srgbClr val="00B0F0"/>
                </a:solidFill>
              </a:rPr>
              <a:t>nd neighborhood sizes, e.g.</a:t>
            </a:r>
          </a:p>
          <a:p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 d=1 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  </a:t>
            </a:r>
            <a:r>
              <a:rPr lang="en-US" sz="2000" dirty="0" err="1" smtClean="0">
                <a:solidFill>
                  <a:srgbClr val="00B0F0"/>
                </a:solidFill>
              </a:rPr>
              <a:t>k</a:t>
            </a:r>
            <a:r>
              <a:rPr lang="en-US" sz="2000" baseline="-25000" dirty="0" err="1" smtClean="0">
                <a:solidFill>
                  <a:srgbClr val="00B0F0"/>
                </a:solidFill>
              </a:rPr>
              <a:t>inner</a:t>
            </a:r>
            <a:r>
              <a:rPr lang="en-US" sz="2000" dirty="0" smtClean="0">
                <a:solidFill>
                  <a:srgbClr val="00B0F0"/>
                </a:solidFill>
              </a:rPr>
              <a:t>=1 (matching labels)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k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outer</a:t>
            </a:r>
            <a:r>
              <a:rPr lang="en-US" sz="2000" dirty="0" smtClean="0">
                <a:solidFill>
                  <a:srgbClr val="FF0000"/>
                </a:solidFill>
              </a:rPr>
              <a:t>=3 (non-matching labels)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909899" y="3980143"/>
            <a:ext cx="73219" cy="12615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4856180" y="3982741"/>
            <a:ext cx="147868" cy="2670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ounded Rectangle 17"/>
          <p:cNvSpPr/>
          <p:nvPr/>
        </p:nvSpPr>
        <p:spPr bwMode="auto">
          <a:xfrm>
            <a:off x="4493134" y="3669820"/>
            <a:ext cx="576065" cy="50370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7226" y="414538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Script MT Bold" panose="03040602040607080904" pitchFamily="66" charset="0"/>
              </a:rPr>
              <a:t>i</a:t>
            </a:r>
            <a:r>
              <a:rPr lang="en-US" sz="1800" baseline="30000" dirty="0" err="1" smtClean="0"/>
              <a:t>th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case</a:t>
            </a:r>
            <a:endParaRPr lang="en-US" sz="18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9275" y="5794055"/>
            <a:ext cx="8217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LSML can be more discriminative than globally computed dimensional reduction (PCA, LDA)  but its adjustable parameters are harder to tune.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1980" y="123732"/>
            <a:ext cx="6088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What is Localized Supervised Metric Learning?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7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via Trace Ratio Optimization (</a:t>
            </a:r>
            <a:r>
              <a:rPr lang="en-US" i="1" dirty="0" err="1" smtClean="0"/>
              <a:t>Jia</a:t>
            </a:r>
            <a:r>
              <a:rPr lang="en-US" i="1" dirty="0" smtClean="0"/>
              <a:t>, et al., </a:t>
            </a:r>
            <a:r>
              <a:rPr lang="en-US" dirty="0" smtClean="0"/>
              <a:t>TNN 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006" y="1059301"/>
            <a:ext cx="4644008" cy="4495176"/>
          </a:xfrm>
        </p:spPr>
        <p:txBody>
          <a:bodyPr/>
          <a:lstStyle/>
          <a:p>
            <a:r>
              <a:rPr lang="en-US" dirty="0" smtClean="0"/>
              <a:t>Trace Ratio = </a:t>
            </a:r>
            <a:r>
              <a:rPr lang="el-GR" dirty="0" smtClean="0"/>
              <a:t>λ</a:t>
            </a:r>
            <a:r>
              <a:rPr lang="en-US" dirty="0" smtClean="0"/>
              <a:t>  (higher is better).</a:t>
            </a:r>
          </a:p>
          <a:p>
            <a:r>
              <a:rPr lang="en-US" dirty="0" err="1" smtClean="0"/>
              <a:t>S</a:t>
            </a:r>
            <a:r>
              <a:rPr lang="en-US" i="1" dirty="0" err="1" smtClean="0"/>
              <a:t>p</a:t>
            </a:r>
            <a:r>
              <a:rPr lang="en-US" dirty="0" smtClean="0"/>
              <a:t> is penalty graph, </a:t>
            </a:r>
            <a:r>
              <a:rPr lang="en-US" dirty="0" err="1" smtClean="0"/>
              <a:t>S</a:t>
            </a:r>
            <a:r>
              <a:rPr lang="en-US" dirty="0" err="1" smtClean="0">
                <a:latin typeface="Script MT Bold" panose="03040602040607080904" pitchFamily="66" charset="0"/>
                <a:cs typeface="Aparajita" panose="020B0604020202020204" pitchFamily="34" charset="0"/>
              </a:rPr>
              <a:t>l</a:t>
            </a:r>
            <a:r>
              <a:rPr lang="en-US" dirty="0" smtClean="0"/>
              <a:t> is similarity graph, encode </a:t>
            </a:r>
            <a:r>
              <a:rPr lang="en-US" dirty="0" err="1" smtClean="0"/>
              <a:t>scatteredness</a:t>
            </a:r>
            <a:r>
              <a:rPr lang="en-US" dirty="0" smtClean="0"/>
              <a:t> and compactness</a:t>
            </a:r>
            <a:br>
              <a:rPr lang="en-US" dirty="0" smtClean="0"/>
            </a:br>
            <a:r>
              <a:rPr lang="en-US" dirty="0" smtClean="0"/>
              <a:t>(both matrices are positive semi-definite)</a:t>
            </a:r>
          </a:p>
          <a:p>
            <a:r>
              <a:rPr lang="en-US" b="1" dirty="0" smtClean="0"/>
              <a:t>W</a:t>
            </a:r>
            <a:r>
              <a:rPr lang="en-US" dirty="0" smtClean="0"/>
              <a:t> is transformation that maximizes </a:t>
            </a:r>
            <a:r>
              <a:rPr lang="el-GR" dirty="0"/>
              <a:t>λ</a:t>
            </a:r>
            <a:endParaRPr lang="en-US" b="1" dirty="0" smtClean="0"/>
          </a:p>
          <a:p>
            <a:r>
              <a:rPr lang="en-US" dirty="0"/>
              <a:t>f(</a:t>
            </a:r>
            <a:r>
              <a:rPr lang="el-GR" dirty="0"/>
              <a:t>λ</a:t>
            </a:r>
            <a:r>
              <a:rPr lang="en-US" dirty="0" smtClean="0"/>
              <a:t>) is monotonic decreasing and convex.  Find zero of f(</a:t>
            </a:r>
            <a:r>
              <a:rPr lang="el-GR" dirty="0" smtClean="0"/>
              <a:t>λ</a:t>
            </a:r>
            <a:r>
              <a:rPr lang="en-US" dirty="0" smtClean="0"/>
              <a:t>)… </a:t>
            </a:r>
            <a:r>
              <a:rPr lang="el-GR" dirty="0" smtClean="0"/>
              <a:t>λ</a:t>
            </a:r>
            <a:r>
              <a:rPr lang="en-US" dirty="0" smtClean="0"/>
              <a:t> will be at maximum.</a:t>
            </a:r>
          </a:p>
          <a:p>
            <a:r>
              <a:rPr lang="en-US" dirty="0" smtClean="0"/>
              <a:t>Recognize this problem is suited to solution via </a:t>
            </a:r>
            <a:r>
              <a:rPr lang="en-US" dirty="0" err="1" smtClean="0"/>
              <a:t>Eigendecomposition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Trace of matrix is sum of eigenvalues</a:t>
            </a:r>
          </a:p>
          <a:p>
            <a:pPr lvl="2"/>
            <a:r>
              <a:rPr lang="en-US" dirty="0" smtClean="0"/>
              <a:t>Independent of transformation</a:t>
            </a:r>
          </a:p>
          <a:p>
            <a:pPr lvl="1"/>
            <a:r>
              <a:rPr lang="en-US" dirty="0" smtClean="0"/>
              <a:t>Find </a:t>
            </a:r>
            <a:r>
              <a:rPr lang="el-GR" dirty="0" smtClean="0"/>
              <a:t>λ</a:t>
            </a:r>
            <a:r>
              <a:rPr lang="en-US" dirty="0" smtClean="0"/>
              <a:t> such that the d algebraically largest eigenvalues sum to zero</a:t>
            </a:r>
          </a:p>
          <a:p>
            <a:pPr lvl="1"/>
            <a:r>
              <a:rPr lang="en-US" dirty="0" smtClean="0"/>
              <a:t>Corresponding d eigenvectors form </a:t>
            </a:r>
            <a:r>
              <a:rPr lang="en-US" b="1" dirty="0" smtClean="0"/>
              <a:t>W</a:t>
            </a:r>
            <a:endParaRPr lang="en-US" b="1" dirty="0"/>
          </a:p>
          <a:p>
            <a:r>
              <a:rPr lang="en-US" dirty="0" smtClean="0"/>
              <a:t>Gradients are the transformed similarity graph.</a:t>
            </a:r>
          </a:p>
          <a:p>
            <a:r>
              <a:rPr lang="en-US" dirty="0" smtClean="0"/>
              <a:t>Find </a:t>
            </a:r>
            <a:r>
              <a:rPr lang="el-GR" dirty="0" smtClean="0"/>
              <a:t>λ</a:t>
            </a:r>
            <a:r>
              <a:rPr lang="en-US" dirty="0" smtClean="0"/>
              <a:t> iteratively via Newton’s method … in our case, for a given reduced dimensionality d and neighborhood sizes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inner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outer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492C-7ECF-431C-A65C-6FD6A0661A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68" y="2674157"/>
            <a:ext cx="3984864" cy="632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8534" b="-6653"/>
          <a:stretch/>
        </p:blipFill>
        <p:spPr>
          <a:xfrm>
            <a:off x="860683" y="3877215"/>
            <a:ext cx="2685394" cy="2421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922" t="1" b="-6682"/>
          <a:stretch/>
        </p:blipFill>
        <p:spPr>
          <a:xfrm>
            <a:off x="1108263" y="4189831"/>
            <a:ext cx="1707276" cy="242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18" y="5153864"/>
            <a:ext cx="3103924" cy="3390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3182766"/>
            <a:ext cx="2222719" cy="6883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349" y="1149047"/>
            <a:ext cx="2691219" cy="593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67598" y="3863437"/>
            <a:ext cx="3965408" cy="2623099"/>
          </a:xfrm>
          <a:prstGeom prst="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049" y="5620913"/>
            <a:ext cx="3591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Eigendecomposition</a:t>
            </a:r>
            <a:r>
              <a:rPr lang="en-US" sz="1600" dirty="0" smtClean="0"/>
              <a:t> followed by</a:t>
            </a:r>
          </a:p>
          <a:p>
            <a:r>
              <a:rPr lang="en-US" sz="1600" dirty="0"/>
              <a:t>g</a:t>
            </a:r>
            <a:r>
              <a:rPr lang="en-US" sz="1600" dirty="0" smtClean="0"/>
              <a:t>radient calculation with eigenvectors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654304" y="154651"/>
            <a:ext cx="48982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of LSML </a:t>
            </a:r>
            <a:r>
              <a:rPr lang="en-US" dirty="0"/>
              <a:t>P</a:t>
            </a:r>
            <a:r>
              <a:rPr lang="en-US" dirty="0" smtClean="0"/>
              <a:t>rojection </a:t>
            </a:r>
            <a:r>
              <a:rPr lang="en-US" dirty="0"/>
              <a:t>O</a:t>
            </a:r>
            <a:r>
              <a:rPr lang="en-US" dirty="0" smtClean="0"/>
              <a:t>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parallel?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19" y="1124744"/>
            <a:ext cx="8686800" cy="4297362"/>
          </a:xfrm>
        </p:spPr>
        <p:txBody>
          <a:bodyPr/>
          <a:lstStyle/>
          <a:p>
            <a:r>
              <a:rPr lang="en-US" dirty="0" smtClean="0"/>
              <a:t>We should calculate projections over a large range of d and k</a:t>
            </a:r>
          </a:p>
          <a:p>
            <a:pPr lvl="1"/>
            <a:r>
              <a:rPr lang="en-US" dirty="0" smtClean="0"/>
              <a:t>The optimization criterion (trace ratio) is not reliable for choosing among projections optimized for different parameterizations</a:t>
            </a:r>
          </a:p>
          <a:p>
            <a:pPr lvl="1"/>
            <a:r>
              <a:rPr lang="en-US" dirty="0" smtClean="0"/>
              <a:t>We do not know (for certain) what regions of LSML parameterization to investigate</a:t>
            </a:r>
          </a:p>
          <a:p>
            <a:r>
              <a:rPr lang="en-US" dirty="0" smtClean="0"/>
              <a:t>It can be efficient to calculate projections over a large range of d and k</a:t>
            </a:r>
          </a:p>
          <a:p>
            <a:pPr lvl="1"/>
            <a:r>
              <a:rPr lang="en-US" dirty="0" smtClean="0"/>
              <a:t>Many calculations in LSML can be reused for many/all parameterizations</a:t>
            </a:r>
          </a:p>
          <a:p>
            <a:pPr lvl="2"/>
            <a:r>
              <a:rPr lang="en-US" dirty="0" smtClean="0"/>
              <a:t>Euclidean distances between instances</a:t>
            </a:r>
          </a:p>
          <a:p>
            <a:pPr lvl="2"/>
            <a:r>
              <a:rPr lang="en-US" dirty="0" smtClean="0"/>
              <a:t>S matrices for each neighborhood size</a:t>
            </a:r>
          </a:p>
          <a:p>
            <a:pPr lvl="1"/>
            <a:r>
              <a:rPr lang="en-US" dirty="0" smtClean="0"/>
              <a:t>Other calculations in LSML can be run independently in parallel</a:t>
            </a:r>
          </a:p>
          <a:p>
            <a:pPr lvl="2"/>
            <a:r>
              <a:rPr lang="en-US" dirty="0" smtClean="0"/>
              <a:t>Projection optimization</a:t>
            </a:r>
          </a:p>
          <a:p>
            <a:r>
              <a:rPr lang="en-US" dirty="0" smtClean="0"/>
              <a:t>The performance of classifiers on the transformed data ultimately determines the predictive performance of the system.</a:t>
            </a:r>
            <a:endParaRPr lang="en-US" dirty="0"/>
          </a:p>
          <a:p>
            <a:r>
              <a:rPr lang="en-US" dirty="0" smtClean="0"/>
              <a:t>Therefore…</a:t>
            </a:r>
          </a:p>
          <a:p>
            <a:pPr lvl="1"/>
            <a:r>
              <a:rPr lang="en-US" dirty="0" smtClean="0"/>
              <a:t>Implement LSML on scalable Machine Learning system</a:t>
            </a:r>
          </a:p>
          <a:p>
            <a:pPr lvl="2"/>
            <a:r>
              <a:rPr lang="en-US" dirty="0" smtClean="0"/>
              <a:t>Exploit available parallelism and reusable intermediates.</a:t>
            </a:r>
          </a:p>
          <a:p>
            <a:pPr lvl="1"/>
            <a:r>
              <a:rPr lang="en-US" dirty="0" smtClean="0"/>
              <a:t>Explore performance of a selection classifiers and their parameterizations</a:t>
            </a:r>
          </a:p>
          <a:p>
            <a:pPr lvl="2"/>
            <a:r>
              <a:rPr lang="en-US" dirty="0" smtClean="0"/>
              <a:t>In parallel</a:t>
            </a:r>
          </a:p>
          <a:p>
            <a:pPr lvl="2"/>
            <a:r>
              <a:rPr lang="en-US" dirty="0" smtClean="0"/>
              <a:t>Exhaustively determine the optimum projection-classifier pair.</a:t>
            </a:r>
          </a:p>
          <a:p>
            <a:r>
              <a:rPr lang="en-US" dirty="0" smtClean="0"/>
              <a:t>Once determined, the projection and matched classifier can be used to classify new/unlabeled instances.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492C-7ECF-431C-A65C-6FD6A0661A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2172785" y="621298"/>
            <a:ext cx="4209120" cy="1192320"/>
          </a:xfrm>
          <a:prstGeom prst="roundRect">
            <a:avLst>
              <a:gd name="adj" fmla="val 6824"/>
            </a:avLst>
          </a:prstGeom>
          <a:solidFill>
            <a:srgbClr val="FFFFCC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2019" rIns="81638" bIns="40819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endParaRPr lang="en-US" sz="1270" i="1"/>
          </a:p>
          <a:p>
            <a:pPr algn="ctr"/>
            <a:endParaRPr lang="en-US" sz="1270" i="1"/>
          </a:p>
          <a:p>
            <a:pPr algn="ctr"/>
            <a:endParaRPr lang="en-US" sz="1270" i="1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257745" y="964019"/>
            <a:ext cx="1645920" cy="68256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2019" rIns="81638" bIns="40819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1270" i="1" dirty="0" smtClean="0"/>
              <a:t>Heart Rate Variability</a:t>
            </a:r>
          </a:p>
          <a:p>
            <a:pPr algn="ctr"/>
            <a:r>
              <a:rPr lang="en-US" sz="1270" i="1" dirty="0" smtClean="0"/>
              <a:t> Feature Extraction</a:t>
            </a:r>
          </a:p>
          <a:p>
            <a:pPr algn="ctr"/>
            <a:r>
              <a:rPr lang="en-US" sz="1270" i="1" dirty="0" smtClean="0"/>
              <a:t>(Streams)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77264" y="647219"/>
            <a:ext cx="195840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/>
              <a:t>Feature Generation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4679825" y="964019"/>
            <a:ext cx="1346400" cy="68256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2019" rIns="81638" bIns="40819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1270" i="1" dirty="0" smtClean="0">
                <a:solidFill>
                  <a:schemeClr val="tx1"/>
                </a:solidFill>
              </a:rPr>
              <a:t>Selection at 24H</a:t>
            </a:r>
            <a:endParaRPr lang="en-US" sz="1270" i="1" dirty="0">
              <a:solidFill>
                <a:schemeClr val="tx1"/>
              </a:solidFill>
            </a:endParaRPr>
          </a:p>
          <a:p>
            <a:pPr algn="ctr"/>
            <a:r>
              <a:rPr lang="en-US" sz="1270" i="1" dirty="0"/>
              <a:t>&amp; Labeling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63665" y="784019"/>
            <a:ext cx="1061280" cy="1042560"/>
          </a:xfrm>
          <a:prstGeom prst="can">
            <a:avLst>
              <a:gd name="adj" fmla="val 18181"/>
            </a:avLst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220" rIns="81638" bIns="40819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1179" dirty="0"/>
              <a:t>Patient</a:t>
            </a:r>
          </a:p>
          <a:p>
            <a:pPr algn="ctr"/>
            <a:r>
              <a:rPr lang="en-US" sz="1179" dirty="0"/>
              <a:t>ECG </a:t>
            </a:r>
          </a:p>
          <a:p>
            <a:pPr algn="ctr"/>
            <a:r>
              <a:rPr lang="en-US" sz="1179" dirty="0"/>
              <a:t>Waveforms</a:t>
            </a:r>
          </a:p>
        </p:txBody>
      </p:sp>
      <p:cxnSp>
        <p:nvCxnSpPr>
          <p:cNvPr id="4102" name="AutoShape 6"/>
          <p:cNvCxnSpPr>
            <a:cxnSpLocks noChangeShapeType="1"/>
            <a:stCxn id="4101" idx="4"/>
            <a:endCxn id="4098" idx="1"/>
          </p:cNvCxnSpPr>
          <p:nvPr/>
        </p:nvCxnSpPr>
        <p:spPr bwMode="auto">
          <a:xfrm>
            <a:off x="1724945" y="1305299"/>
            <a:ext cx="532800" cy="12700"/>
          </a:xfrm>
          <a:prstGeom prst="bentConnector3">
            <a:avLst>
              <a:gd name="adj1" fmla="val 50000"/>
            </a:avLst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3" name="AutoShape 7"/>
          <p:cNvCxnSpPr>
            <a:cxnSpLocks noChangeShapeType="1"/>
            <a:stCxn id="4098" idx="3"/>
            <a:endCxn id="4100" idx="1"/>
          </p:cNvCxnSpPr>
          <p:nvPr/>
        </p:nvCxnSpPr>
        <p:spPr bwMode="auto">
          <a:xfrm>
            <a:off x="3903665" y="1305299"/>
            <a:ext cx="776160" cy="12700"/>
          </a:xfrm>
          <a:prstGeom prst="bentConnector3">
            <a:avLst>
              <a:gd name="adj1" fmla="val 50000"/>
            </a:avLst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3762739" y="2189565"/>
            <a:ext cx="1346400" cy="68256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2019" rIns="81638" bIns="40819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1270" i="1" dirty="0"/>
              <a:t>10 Fold</a:t>
            </a:r>
          </a:p>
          <a:p>
            <a:pPr algn="ctr"/>
            <a:r>
              <a:rPr lang="en-US" sz="1270" i="1" dirty="0"/>
              <a:t>Data</a:t>
            </a:r>
          </a:p>
          <a:p>
            <a:pPr algn="ctr"/>
            <a:r>
              <a:rPr lang="en-US" sz="1270" i="1" dirty="0"/>
              <a:t>Partitioning</a:t>
            </a:r>
          </a:p>
        </p:txBody>
      </p:sp>
      <p:cxnSp>
        <p:nvCxnSpPr>
          <p:cNvPr id="4105" name="AutoShape 9"/>
          <p:cNvCxnSpPr>
            <a:cxnSpLocks noChangeShapeType="1"/>
            <a:stCxn id="4100" idx="2"/>
            <a:endCxn id="4104" idx="0"/>
          </p:cNvCxnSpPr>
          <p:nvPr/>
        </p:nvCxnSpPr>
        <p:spPr bwMode="auto">
          <a:xfrm rot="5400000">
            <a:off x="4622989" y="1459529"/>
            <a:ext cx="542986" cy="917086"/>
          </a:xfrm>
          <a:prstGeom prst="bentConnector3">
            <a:avLst>
              <a:gd name="adj1" fmla="val 50000"/>
            </a:avLst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3628098" y="3201325"/>
            <a:ext cx="1607566" cy="68256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2019" rIns="81638" bIns="40819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1270" i="1" dirty="0"/>
              <a:t>LSML</a:t>
            </a:r>
          </a:p>
          <a:p>
            <a:pPr algn="ctr"/>
            <a:r>
              <a:rPr lang="en-US" sz="1270" i="1" dirty="0" smtClean="0"/>
              <a:t>Training</a:t>
            </a:r>
          </a:p>
          <a:p>
            <a:pPr algn="ctr"/>
            <a:r>
              <a:rPr lang="en-US" sz="1270" i="1" dirty="0" err="1" smtClean="0"/>
              <a:t>SystemML</a:t>
            </a:r>
            <a:r>
              <a:rPr lang="en-US" sz="1270" i="1" dirty="0" smtClean="0"/>
              <a:t>/Hadoop</a:t>
            </a:r>
            <a:endParaRPr lang="en-US" sz="1270" i="1" dirty="0"/>
          </a:p>
        </p:txBody>
      </p:sp>
      <p:cxnSp>
        <p:nvCxnSpPr>
          <p:cNvPr id="4107" name="AutoShape 11"/>
          <p:cNvCxnSpPr>
            <a:cxnSpLocks noChangeShapeType="1"/>
            <a:stCxn id="4104" idx="3"/>
            <a:endCxn id="4106" idx="0"/>
          </p:cNvCxnSpPr>
          <p:nvPr/>
        </p:nvCxnSpPr>
        <p:spPr bwMode="auto">
          <a:xfrm flipH="1">
            <a:off x="4431881" y="2530845"/>
            <a:ext cx="677258" cy="670480"/>
          </a:xfrm>
          <a:prstGeom prst="bentConnector4">
            <a:avLst>
              <a:gd name="adj1" fmla="val -33754"/>
              <a:gd name="adj2" fmla="val 75450"/>
            </a:avLst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591013" y="2292685"/>
            <a:ext cx="1035360" cy="41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220" rIns="81638" bIns="40819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1179" dirty="0"/>
              <a:t>training data</a:t>
            </a:r>
          </a:p>
          <a:p>
            <a:pPr algn="ctr"/>
            <a:r>
              <a:rPr lang="en-US" sz="1179" dirty="0"/>
              <a:t>(9 data folds)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763185" y="1820045"/>
            <a:ext cx="1671840" cy="24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sz="1179" dirty="0"/>
              <a:t>labeled feature vectors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874865" y="1092179"/>
            <a:ext cx="846720" cy="41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220" rIns="81638" bIns="40819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1179" dirty="0"/>
              <a:t>HRV </a:t>
            </a:r>
          </a:p>
          <a:p>
            <a:pPr algn="ctr"/>
            <a:r>
              <a:rPr lang="en-US" sz="1179" dirty="0" err="1"/>
              <a:t>timeseries</a:t>
            </a:r>
            <a:endParaRPr lang="en-US" sz="1179" dirty="0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755185" y="1092179"/>
            <a:ext cx="502560" cy="41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220" rIns="81638" bIns="40819"/>
          <a:lstStyle/>
          <a:p>
            <a:pPr algn="ctr"/>
            <a:r>
              <a:rPr lang="en-US" sz="1179">
                <a:solidFill>
                  <a:srgbClr val="000000"/>
                </a:solidFill>
              </a:rPr>
              <a:t>Raw </a:t>
            </a:r>
          </a:p>
          <a:p>
            <a:pPr algn="ctr"/>
            <a:r>
              <a:rPr lang="en-US" sz="1179">
                <a:solidFill>
                  <a:srgbClr val="000000"/>
                </a:solidFill>
              </a:rPr>
              <a:t>ECG</a:t>
            </a:r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5388499" y="4201245"/>
            <a:ext cx="1346400" cy="68256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2019" rIns="81638" bIns="40819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1270" i="1"/>
              <a:t>Training</a:t>
            </a:r>
          </a:p>
          <a:p>
            <a:pPr algn="ctr"/>
            <a:r>
              <a:rPr lang="en-US" sz="1270" i="1"/>
              <a:t>Projection</a:t>
            </a:r>
          </a:p>
        </p:txBody>
      </p:sp>
      <p:cxnSp>
        <p:nvCxnSpPr>
          <p:cNvPr id="4113" name="AutoShape 17"/>
          <p:cNvCxnSpPr>
            <a:cxnSpLocks noChangeShapeType="1"/>
            <a:stCxn id="4106" idx="2"/>
            <a:endCxn id="4112" idx="0"/>
          </p:cNvCxnSpPr>
          <p:nvPr/>
        </p:nvCxnSpPr>
        <p:spPr bwMode="auto">
          <a:xfrm rot="16200000" flipH="1">
            <a:off x="5088110" y="3227656"/>
            <a:ext cx="317360" cy="1629818"/>
          </a:xfrm>
          <a:prstGeom prst="bentConnector3">
            <a:avLst>
              <a:gd name="adj1" fmla="val 50000"/>
            </a:avLst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714949" y="4054924"/>
            <a:ext cx="1777731" cy="22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220" rIns="81638" bIns="40819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sz="1179" dirty="0" smtClean="0"/>
              <a:t>Learned projections</a:t>
            </a:r>
            <a:endParaRPr lang="en-US" sz="1179" dirty="0"/>
          </a:p>
        </p:txBody>
      </p:sp>
      <p:cxnSp>
        <p:nvCxnSpPr>
          <p:cNvPr id="4115" name="AutoShape 19"/>
          <p:cNvCxnSpPr>
            <a:cxnSpLocks noChangeShapeType="1"/>
          </p:cNvCxnSpPr>
          <p:nvPr/>
        </p:nvCxnSpPr>
        <p:spPr bwMode="auto">
          <a:xfrm>
            <a:off x="5086767" y="2530845"/>
            <a:ext cx="1625760" cy="2011680"/>
          </a:xfrm>
          <a:prstGeom prst="bentConnector3">
            <a:avLst>
              <a:gd name="adj1" fmla="val 114061"/>
            </a:avLst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2155699" y="4201245"/>
            <a:ext cx="1346400" cy="68256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2019" rIns="81638" bIns="40819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1270" i="1"/>
              <a:t>Testing</a:t>
            </a:r>
          </a:p>
          <a:p>
            <a:pPr algn="ctr"/>
            <a:r>
              <a:rPr lang="en-US" sz="1270" i="1"/>
              <a:t>Projection</a:t>
            </a:r>
          </a:p>
        </p:txBody>
      </p:sp>
      <p:cxnSp>
        <p:nvCxnSpPr>
          <p:cNvPr id="4117" name="AutoShape 21"/>
          <p:cNvCxnSpPr>
            <a:cxnSpLocks noChangeShapeType="1"/>
            <a:stCxn id="4106" idx="2"/>
            <a:endCxn id="4116" idx="0"/>
          </p:cNvCxnSpPr>
          <p:nvPr/>
        </p:nvCxnSpPr>
        <p:spPr bwMode="auto">
          <a:xfrm rot="5400000">
            <a:off x="3471710" y="3241074"/>
            <a:ext cx="317360" cy="1602982"/>
          </a:xfrm>
          <a:prstGeom prst="bentConnector3">
            <a:avLst>
              <a:gd name="adj1" fmla="val 50000"/>
            </a:avLst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18" name="AutoShape 22"/>
          <p:cNvCxnSpPr>
            <a:cxnSpLocks noChangeShapeType="1"/>
            <a:stCxn id="4104" idx="1"/>
            <a:endCxn id="4116" idx="1"/>
          </p:cNvCxnSpPr>
          <p:nvPr/>
        </p:nvCxnSpPr>
        <p:spPr bwMode="auto">
          <a:xfrm rot="10800000" flipV="1">
            <a:off x="2155699" y="2530845"/>
            <a:ext cx="1607040" cy="2011680"/>
          </a:xfrm>
          <a:prstGeom prst="bentConnector3">
            <a:avLst>
              <a:gd name="adj1" fmla="val 114225"/>
            </a:avLst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2257745" y="2276738"/>
            <a:ext cx="934560" cy="41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220" rIns="81638" bIns="40819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1179" dirty="0"/>
              <a:t>testing data</a:t>
            </a:r>
          </a:p>
          <a:p>
            <a:pPr algn="ctr"/>
            <a:r>
              <a:rPr lang="en-US" sz="1179" dirty="0"/>
              <a:t>(1 fold)</a:t>
            </a:r>
          </a:p>
        </p:txBody>
      </p:sp>
      <p:sp>
        <p:nvSpPr>
          <p:cNvPr id="4120" name="AutoShape 24"/>
          <p:cNvSpPr>
            <a:spLocks noChangeArrowheads="1"/>
          </p:cNvSpPr>
          <p:nvPr/>
        </p:nvSpPr>
        <p:spPr bwMode="auto">
          <a:xfrm>
            <a:off x="5388499" y="5278365"/>
            <a:ext cx="1346400" cy="68256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2019" rIns="81638" bIns="40819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1270" i="1"/>
              <a:t>Classification</a:t>
            </a:r>
          </a:p>
          <a:p>
            <a:pPr algn="ctr"/>
            <a:r>
              <a:rPr lang="en-US" sz="1270" i="1"/>
              <a:t>Training</a:t>
            </a:r>
          </a:p>
        </p:txBody>
      </p:sp>
      <p:cxnSp>
        <p:nvCxnSpPr>
          <p:cNvPr id="4121" name="AutoShape 25"/>
          <p:cNvCxnSpPr>
            <a:cxnSpLocks noChangeShapeType="1"/>
            <a:stCxn id="4112" idx="2"/>
            <a:endCxn id="4120" idx="0"/>
          </p:cNvCxnSpPr>
          <p:nvPr/>
        </p:nvCxnSpPr>
        <p:spPr bwMode="auto">
          <a:xfrm rot="5400000">
            <a:off x="5865139" y="5081085"/>
            <a:ext cx="396000" cy="1440"/>
          </a:xfrm>
          <a:prstGeom prst="bentConnector2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22" name="AutoShape 26"/>
          <p:cNvSpPr>
            <a:spLocks noChangeArrowheads="1"/>
          </p:cNvSpPr>
          <p:nvPr/>
        </p:nvSpPr>
        <p:spPr bwMode="auto">
          <a:xfrm>
            <a:off x="2155699" y="5279805"/>
            <a:ext cx="1346400" cy="68256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2019" rIns="81638" bIns="40819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1270" i="1"/>
              <a:t>Classification</a:t>
            </a:r>
          </a:p>
          <a:p>
            <a:pPr algn="ctr"/>
            <a:r>
              <a:rPr lang="en-US" sz="1270" i="1"/>
              <a:t>Testing</a:t>
            </a:r>
          </a:p>
        </p:txBody>
      </p:sp>
      <p:cxnSp>
        <p:nvCxnSpPr>
          <p:cNvPr id="4123" name="AutoShape 27"/>
          <p:cNvCxnSpPr>
            <a:cxnSpLocks noChangeShapeType="1"/>
            <a:stCxn id="4116" idx="2"/>
            <a:endCxn id="4122" idx="0"/>
          </p:cNvCxnSpPr>
          <p:nvPr/>
        </p:nvCxnSpPr>
        <p:spPr bwMode="auto">
          <a:xfrm rot="5400000">
            <a:off x="2632339" y="5081085"/>
            <a:ext cx="396000" cy="1440"/>
          </a:xfrm>
          <a:prstGeom prst="bentConnector2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3623207" y="4917969"/>
            <a:ext cx="2518560" cy="24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220" rIns="81638" bIns="40819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sz="1179" dirty="0"/>
              <a:t>transformed training feature vectors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191539" y="4924125"/>
            <a:ext cx="2468160" cy="24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220" rIns="81638" bIns="40819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sz="1179"/>
              <a:t>transformed testing feature vectors</a:t>
            </a:r>
          </a:p>
        </p:txBody>
      </p:sp>
      <p:cxnSp>
        <p:nvCxnSpPr>
          <p:cNvPr id="4126" name="AutoShape 30"/>
          <p:cNvCxnSpPr>
            <a:cxnSpLocks noChangeShapeType="1"/>
            <a:stCxn id="4120" idx="1"/>
            <a:endCxn id="4122" idx="3"/>
          </p:cNvCxnSpPr>
          <p:nvPr/>
        </p:nvCxnSpPr>
        <p:spPr bwMode="auto">
          <a:xfrm flipH="1">
            <a:off x="3500659" y="5619645"/>
            <a:ext cx="1889280" cy="1440"/>
          </a:xfrm>
          <a:prstGeom prst="bentConnector3">
            <a:avLst>
              <a:gd name="adj1" fmla="val 50000"/>
            </a:avLst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3998899" y="5379165"/>
            <a:ext cx="1110240" cy="24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220" rIns="81638" bIns="40819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sz="1179" dirty="0"/>
              <a:t>learned </a:t>
            </a:r>
            <a:r>
              <a:rPr lang="en-US" sz="1179" dirty="0" smtClean="0"/>
              <a:t>models</a:t>
            </a:r>
            <a:endParaRPr lang="en-US" sz="1179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182563" y="6537325"/>
            <a:ext cx="366712" cy="184150"/>
          </a:xfrm>
          <a:prstGeom prst="rect">
            <a:avLst/>
          </a:prstGeom>
        </p:spPr>
        <p:txBody>
          <a:bodyPr/>
          <a:lstStyle/>
          <a:p>
            <a:fld id="{9CC1AD55-FCC3-4267-B18E-0C949FFDF2D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7186865" y="837300"/>
            <a:ext cx="1061280" cy="1042560"/>
          </a:xfrm>
          <a:prstGeom prst="can">
            <a:avLst>
              <a:gd name="adj" fmla="val 18181"/>
            </a:avLst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220" rIns="81638" bIns="40819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1179" dirty="0" smtClean="0"/>
              <a:t>Patient</a:t>
            </a:r>
          </a:p>
          <a:p>
            <a:pPr algn="ctr"/>
            <a:r>
              <a:rPr lang="en-US" sz="1179" dirty="0" smtClean="0"/>
              <a:t>Signs and</a:t>
            </a:r>
            <a:endParaRPr lang="en-US" sz="1179" dirty="0"/>
          </a:p>
          <a:p>
            <a:pPr algn="ctr"/>
            <a:r>
              <a:rPr lang="en-US" sz="1179" dirty="0" smtClean="0"/>
              <a:t>Annotations</a:t>
            </a:r>
            <a:endParaRPr lang="en-US" sz="1179" dirty="0"/>
          </a:p>
        </p:txBody>
      </p:sp>
      <p:cxnSp>
        <p:nvCxnSpPr>
          <p:cNvPr id="38" name="AutoShape 6"/>
          <p:cNvCxnSpPr>
            <a:cxnSpLocks noChangeShapeType="1"/>
            <a:stCxn id="37" idx="2"/>
          </p:cNvCxnSpPr>
          <p:nvPr/>
        </p:nvCxnSpPr>
        <p:spPr bwMode="auto">
          <a:xfrm rot="10800000">
            <a:off x="6013683" y="1353390"/>
            <a:ext cx="1173182" cy="5190"/>
          </a:xfrm>
          <a:prstGeom prst="bentConnector3">
            <a:avLst>
              <a:gd name="adj1" fmla="val 50000"/>
            </a:avLst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0" name="Line 32"/>
          <p:cNvSpPr>
            <a:spLocks noChangeShapeType="1"/>
          </p:cNvSpPr>
          <p:nvPr/>
        </p:nvSpPr>
        <p:spPr bwMode="auto">
          <a:xfrm flipH="1">
            <a:off x="5231912" y="3527002"/>
            <a:ext cx="248552" cy="597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AutoShape 26"/>
          <p:cNvSpPr>
            <a:spLocks noChangeArrowheads="1"/>
          </p:cNvSpPr>
          <p:nvPr/>
        </p:nvSpPr>
        <p:spPr bwMode="auto">
          <a:xfrm>
            <a:off x="3468104" y="5954518"/>
            <a:ext cx="1917198" cy="654989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2019" rIns="81638" bIns="40819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1270" i="1" dirty="0" err="1" smtClean="0"/>
              <a:t>Classifier+Projection</a:t>
            </a:r>
            <a:endParaRPr lang="en-US" sz="1270" i="1" dirty="0" smtClean="0"/>
          </a:p>
          <a:p>
            <a:pPr algn="ctr"/>
            <a:r>
              <a:rPr lang="en-US" sz="1270" i="1" dirty="0" smtClean="0"/>
              <a:t> Performance</a:t>
            </a:r>
          </a:p>
          <a:p>
            <a:pPr algn="ctr"/>
            <a:r>
              <a:rPr lang="en-US" sz="1270" i="1" dirty="0" smtClean="0"/>
              <a:t>Comparison and Selection</a:t>
            </a:r>
            <a:endParaRPr lang="en-US" sz="1270" i="1" dirty="0"/>
          </a:p>
        </p:txBody>
      </p:sp>
      <p:cxnSp>
        <p:nvCxnSpPr>
          <p:cNvPr id="26" name="Elbow Connector 25"/>
          <p:cNvCxnSpPr>
            <a:stCxn id="4122" idx="2"/>
            <a:endCxn id="61" idx="1"/>
          </p:cNvCxnSpPr>
          <p:nvPr/>
        </p:nvCxnSpPr>
        <p:spPr bwMode="auto">
          <a:xfrm rot="16200000" flipH="1">
            <a:off x="2988677" y="5802586"/>
            <a:ext cx="319648" cy="639205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5489267" y="326647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1"/>
                </a:solidFill>
              </a:rPr>
              <a:t>d</a:t>
            </a:r>
            <a:r>
              <a:rPr lang="en-US" sz="1200" baseline="-25000" dirty="0" err="1" smtClean="0">
                <a:solidFill>
                  <a:schemeClr val="tx1"/>
                </a:solidFill>
              </a:rPr>
              <a:t>min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d</a:t>
            </a:r>
            <a:r>
              <a:rPr lang="en-US" sz="1200" baseline="-25000" dirty="0" err="1" smtClean="0">
                <a:solidFill>
                  <a:schemeClr val="tx1"/>
                </a:solidFill>
              </a:rPr>
              <a:t>max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k</a:t>
            </a:r>
            <a:r>
              <a:rPr lang="en-US" sz="1200" baseline="-25000" dirty="0" err="1" smtClean="0">
                <a:solidFill>
                  <a:schemeClr val="tx1"/>
                </a:solidFill>
              </a:rPr>
              <a:t>min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k</a:t>
            </a:r>
            <a:r>
              <a:rPr lang="en-US" sz="1200" baseline="-25000" dirty="0" err="1" smtClean="0">
                <a:solidFill>
                  <a:schemeClr val="tx1"/>
                </a:solidFill>
              </a:rPr>
              <a:t>max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78406" y="2213906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Repeat for</a:t>
            </a:r>
          </a:p>
          <a:p>
            <a:r>
              <a:rPr lang="en-US" sz="1600" dirty="0" smtClean="0"/>
              <a:t>all folds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7009267" y="3244297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Compute for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ll (</a:t>
            </a:r>
            <a:r>
              <a:rPr lang="en-US" sz="1600" dirty="0" err="1" smtClean="0"/>
              <a:t>d,k</a:t>
            </a:r>
            <a:r>
              <a:rPr lang="en-US" sz="1600" dirty="0" smtClean="0"/>
              <a:t>) and folds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7046568" y="4333194"/>
            <a:ext cx="1257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Apply for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ll (</a:t>
            </a:r>
            <a:r>
              <a:rPr lang="en-US" sz="1600" dirty="0" err="1" smtClean="0"/>
              <a:t>d,k</a:t>
            </a:r>
            <a:r>
              <a:rPr lang="en-US" sz="1600" dirty="0" smtClean="0"/>
              <a:t>) and</a:t>
            </a:r>
          </a:p>
          <a:p>
            <a:r>
              <a:rPr lang="en-US" sz="1600" dirty="0" smtClean="0"/>
              <a:t>folds</a:t>
            </a:r>
            <a:endParaRPr lang="en-US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7038041" y="5291191"/>
            <a:ext cx="1483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Perform for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ll (</a:t>
            </a:r>
            <a:r>
              <a:rPr lang="en-US" sz="1600" dirty="0" err="1" smtClean="0"/>
              <a:t>d,k</a:t>
            </a:r>
            <a:r>
              <a:rPr lang="en-US" sz="1600" dirty="0" smtClean="0"/>
              <a:t>), folds,</a:t>
            </a:r>
          </a:p>
          <a:p>
            <a:r>
              <a:rPr lang="en-US" sz="1600" dirty="0" smtClean="0"/>
              <a:t>and classifiers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5553171" y="6176647"/>
            <a:ext cx="3744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Combine per-fold results to select best</a:t>
            </a:r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d,k</a:t>
            </a:r>
            <a:r>
              <a:rPr lang="en-US" sz="1600" dirty="0" smtClean="0"/>
              <a:t>) and classifier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2362200" y="152400"/>
            <a:ext cx="5254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Scalable, parallel training and evaluation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51520" y="621298"/>
            <a:ext cx="8712968" cy="264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21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632162" y="5823103"/>
            <a:ext cx="6552000" cy="635040"/>
          </a:xfrm>
          <a:prstGeom prst="roundRect">
            <a:avLst>
              <a:gd name="adj" fmla="val 227"/>
            </a:avLst>
          </a:prstGeom>
          <a:solidFill>
            <a:srgbClr val="00458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>
                <a:solidFill>
                  <a:srgbClr val="FFFFFF"/>
                </a:solidFill>
              </a:rPr>
              <a:t>InfoSphere BigInsights (Hadoop)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696962" y="4290943"/>
            <a:ext cx="6449760" cy="1533600"/>
          </a:xfrm>
          <a:prstGeom prst="roundRect">
            <a:avLst>
              <a:gd name="adj" fmla="val 6824"/>
            </a:avLst>
          </a:prstGeom>
          <a:solidFill>
            <a:srgbClr val="FFCC99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2019" rIns="81638" bIns="40819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endParaRPr lang="en-US" sz="1270" i="1"/>
          </a:p>
          <a:p>
            <a:pPr algn="ctr"/>
            <a:endParaRPr lang="en-US" sz="1270" i="1"/>
          </a:p>
          <a:p>
            <a:pPr algn="ctr"/>
            <a:endParaRPr lang="en-US" sz="1270" i="1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106561" y="2818422"/>
            <a:ext cx="8935200" cy="1153440"/>
          </a:xfrm>
          <a:prstGeom prst="roundRect">
            <a:avLst>
              <a:gd name="adj" fmla="val 125"/>
            </a:avLst>
          </a:prstGeom>
          <a:solidFill>
            <a:srgbClr val="CC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862382" y="3238182"/>
            <a:ext cx="72720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dirty="0"/>
              <a:t>HDFS</a:t>
            </a: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365761" y="2996952"/>
            <a:ext cx="1114560" cy="84531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220" rIns="81638" bIns="40819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1179" dirty="0"/>
              <a:t>Feature</a:t>
            </a:r>
          </a:p>
          <a:p>
            <a:pPr algn="ctr"/>
            <a:r>
              <a:rPr lang="en-US" sz="1179" dirty="0" smtClean="0"/>
              <a:t>Vectors</a:t>
            </a:r>
          </a:p>
          <a:p>
            <a:pPr algn="ctr"/>
            <a:r>
              <a:rPr lang="en-US" sz="1179" dirty="0" smtClean="0"/>
              <a:t>(Training folds)</a:t>
            </a:r>
            <a:endParaRPr lang="en-US" sz="1179" dirty="0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921601" y="4411903"/>
            <a:ext cx="3392640" cy="1056960"/>
          </a:xfrm>
          <a:prstGeom prst="roundRect">
            <a:avLst>
              <a:gd name="adj" fmla="val 6824"/>
            </a:avLst>
          </a:prstGeom>
          <a:solidFill>
            <a:srgbClr val="FFFFCC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2019" rIns="81638" bIns="40819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endParaRPr lang="en-US" sz="1270" i="1"/>
          </a:p>
          <a:p>
            <a:pPr algn="ctr"/>
            <a:endParaRPr lang="en-US" sz="1270" i="1"/>
          </a:p>
          <a:p>
            <a:pPr algn="ctr"/>
            <a:endParaRPr lang="en-US" sz="1270" i="1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989282" y="4476703"/>
            <a:ext cx="1346400" cy="68256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2019" rIns="81638" bIns="40819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1270" i="1" dirty="0"/>
              <a:t>Euclidean</a:t>
            </a:r>
          </a:p>
          <a:p>
            <a:pPr algn="ctr"/>
            <a:r>
              <a:rPr lang="en-US" sz="1270" i="1" dirty="0"/>
              <a:t>Distance</a:t>
            </a:r>
          </a:p>
          <a:p>
            <a:pPr algn="ctr"/>
            <a:r>
              <a:rPr lang="en-US" sz="1270" i="1" dirty="0" smtClean="0"/>
              <a:t>Neighbor Ordering</a:t>
            </a:r>
            <a:endParaRPr lang="en-US" sz="1270" i="1" dirty="0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2882882" y="4478143"/>
            <a:ext cx="1346400" cy="68256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2019" rIns="81638" bIns="40819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1270" i="1" dirty="0" smtClean="0"/>
              <a:t>S</a:t>
            </a:r>
            <a:r>
              <a:rPr lang="en-US" sz="1270" i="1" baseline="-33000" dirty="0"/>
              <a:t> </a:t>
            </a:r>
            <a:r>
              <a:rPr lang="en-US" sz="1270" i="1" dirty="0" smtClean="0"/>
              <a:t>Matrix</a:t>
            </a:r>
            <a:endParaRPr lang="en-US" sz="1270" i="1" dirty="0"/>
          </a:p>
          <a:p>
            <a:pPr algn="ctr"/>
            <a:r>
              <a:rPr lang="en-US" sz="1270" i="1" dirty="0" smtClean="0"/>
              <a:t>Computations</a:t>
            </a:r>
            <a:endParaRPr lang="en-US" sz="1270" i="1" dirty="0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751041" y="5203903"/>
            <a:ext cx="1987200" cy="24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220" rIns="81638" bIns="40819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sz="1179" i="1"/>
              <a:t>Neighborhood Computation</a:t>
            </a:r>
          </a:p>
        </p:txBody>
      </p:sp>
      <p:cxnSp>
        <p:nvCxnSpPr>
          <p:cNvPr id="3090" name="AutoShape 18"/>
          <p:cNvCxnSpPr>
            <a:cxnSpLocks noChangeShapeType="1"/>
            <a:stCxn id="3085" idx="2"/>
            <a:endCxn id="3087" idx="1"/>
          </p:cNvCxnSpPr>
          <p:nvPr/>
        </p:nvCxnSpPr>
        <p:spPr bwMode="auto">
          <a:xfrm rot="10800000" flipH="1" flipV="1">
            <a:off x="365760" y="3419607"/>
            <a:ext cx="623521" cy="1398376"/>
          </a:xfrm>
          <a:prstGeom prst="bentConnector3">
            <a:avLst>
              <a:gd name="adj1" fmla="val -36663"/>
            </a:avLst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1915202" y="2996952"/>
            <a:ext cx="1231199" cy="84531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220" rIns="81638" bIns="40819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1179" dirty="0" smtClean="0"/>
              <a:t>Distances and</a:t>
            </a:r>
            <a:endParaRPr lang="en-US" sz="1179" dirty="0"/>
          </a:p>
          <a:p>
            <a:pPr algn="ctr"/>
            <a:r>
              <a:rPr lang="en-US" sz="1179" dirty="0"/>
              <a:t>N</a:t>
            </a:r>
            <a:r>
              <a:rPr lang="en-US" sz="1179" dirty="0" smtClean="0"/>
              <a:t>earest Neighbor</a:t>
            </a:r>
          </a:p>
          <a:p>
            <a:pPr algn="ctr"/>
            <a:r>
              <a:rPr lang="en-US" sz="1179" dirty="0" smtClean="0"/>
              <a:t>indices</a:t>
            </a:r>
            <a:endParaRPr lang="en-US" sz="1179" dirty="0"/>
          </a:p>
        </p:txBody>
      </p:sp>
      <p:cxnSp>
        <p:nvCxnSpPr>
          <p:cNvPr id="3092" name="AutoShape 20"/>
          <p:cNvCxnSpPr>
            <a:cxnSpLocks noChangeShapeType="1"/>
            <a:stCxn id="3087" idx="3"/>
            <a:endCxn id="3091" idx="3"/>
          </p:cNvCxnSpPr>
          <p:nvPr/>
        </p:nvCxnSpPr>
        <p:spPr bwMode="auto">
          <a:xfrm flipV="1">
            <a:off x="2335682" y="3842262"/>
            <a:ext cx="195120" cy="975721"/>
          </a:xfrm>
          <a:prstGeom prst="bentConnector2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5493602" y="4411903"/>
            <a:ext cx="1376640" cy="1056960"/>
          </a:xfrm>
          <a:prstGeom prst="roundRect">
            <a:avLst>
              <a:gd name="adj" fmla="val 6824"/>
            </a:avLst>
          </a:prstGeom>
          <a:solidFill>
            <a:srgbClr val="FFFFCC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2019" rIns="81638" bIns="40819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1270" i="1" dirty="0"/>
              <a:t>LSML</a:t>
            </a:r>
          </a:p>
          <a:p>
            <a:pPr algn="ctr"/>
            <a:r>
              <a:rPr lang="en-US" sz="1270" i="1" dirty="0"/>
              <a:t>Projection </a:t>
            </a:r>
          </a:p>
          <a:p>
            <a:pPr algn="ctr"/>
            <a:r>
              <a:rPr lang="en-US" sz="1270" i="1" dirty="0" smtClean="0"/>
              <a:t>Optimizations</a:t>
            </a:r>
            <a:endParaRPr lang="en-US" sz="1270" i="1" dirty="0"/>
          </a:p>
        </p:txBody>
      </p:sp>
      <p:cxnSp>
        <p:nvCxnSpPr>
          <p:cNvPr id="3094" name="AutoShape 22"/>
          <p:cNvCxnSpPr>
            <a:cxnSpLocks noChangeShapeType="1"/>
            <a:stCxn id="3091" idx="4"/>
            <a:endCxn id="3088" idx="0"/>
          </p:cNvCxnSpPr>
          <p:nvPr/>
        </p:nvCxnSpPr>
        <p:spPr bwMode="auto">
          <a:xfrm>
            <a:off x="3146401" y="3419607"/>
            <a:ext cx="409681" cy="1058536"/>
          </a:xfrm>
          <a:prstGeom prst="bentConnector2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3801802" y="2890782"/>
            <a:ext cx="1114560" cy="102384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2019" rIns="81638" bIns="40819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1270" i="1" dirty="0" smtClean="0"/>
              <a:t>Similarity</a:t>
            </a:r>
          </a:p>
          <a:p>
            <a:pPr algn="ctr"/>
            <a:r>
              <a:rPr lang="en-US" sz="1270" i="1" dirty="0" smtClean="0"/>
              <a:t>and Penalty</a:t>
            </a:r>
          </a:p>
          <a:p>
            <a:pPr algn="ctr"/>
            <a:r>
              <a:rPr lang="en-US" sz="1270" i="1" dirty="0" smtClean="0"/>
              <a:t>Matrices for all</a:t>
            </a:r>
          </a:p>
          <a:p>
            <a:pPr algn="ctr"/>
            <a:r>
              <a:rPr lang="en-US" sz="1270" i="1" dirty="0"/>
              <a:t>n</a:t>
            </a:r>
            <a:r>
              <a:rPr lang="en-US" sz="1270" i="1" dirty="0" smtClean="0"/>
              <a:t>eighborhood</a:t>
            </a:r>
          </a:p>
          <a:p>
            <a:pPr algn="ctr"/>
            <a:r>
              <a:rPr lang="en-US" sz="1270" i="1" dirty="0"/>
              <a:t>s</a:t>
            </a:r>
            <a:r>
              <a:rPr lang="en-US" sz="1270" i="1" dirty="0" smtClean="0"/>
              <a:t>izes k </a:t>
            </a:r>
          </a:p>
          <a:p>
            <a:pPr algn="ctr"/>
            <a:endParaRPr lang="en-US" sz="1270" i="1" dirty="0" smtClean="0"/>
          </a:p>
        </p:txBody>
      </p:sp>
      <p:cxnSp>
        <p:nvCxnSpPr>
          <p:cNvPr id="3096" name="AutoShape 24"/>
          <p:cNvCxnSpPr>
            <a:cxnSpLocks noChangeShapeType="1"/>
            <a:stCxn id="3095" idx="4"/>
            <a:endCxn id="3093" idx="1"/>
          </p:cNvCxnSpPr>
          <p:nvPr/>
        </p:nvCxnSpPr>
        <p:spPr bwMode="auto">
          <a:xfrm>
            <a:off x="4916362" y="3402702"/>
            <a:ext cx="577240" cy="1537681"/>
          </a:xfrm>
          <a:prstGeom prst="bentConnector3">
            <a:avLst>
              <a:gd name="adj1" fmla="val 50000"/>
            </a:avLst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6472801" y="2996952"/>
            <a:ext cx="1114560" cy="93975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220" rIns="81638" bIns="40819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US" sz="1179" dirty="0" smtClean="0"/>
              <a:t>Optimized</a:t>
            </a:r>
          </a:p>
          <a:p>
            <a:pPr algn="ctr"/>
            <a:r>
              <a:rPr lang="en-US" sz="1179" dirty="0" smtClean="0"/>
              <a:t>Transformation</a:t>
            </a:r>
            <a:endParaRPr lang="en-US" sz="1179" dirty="0"/>
          </a:p>
          <a:p>
            <a:pPr algn="ctr"/>
            <a:r>
              <a:rPr lang="en-US" sz="1179" dirty="0" smtClean="0"/>
              <a:t>Matrices for all</a:t>
            </a:r>
          </a:p>
          <a:p>
            <a:pPr algn="ctr"/>
            <a:r>
              <a:rPr lang="en-US" sz="1179" dirty="0" smtClean="0"/>
              <a:t>(</a:t>
            </a:r>
            <a:r>
              <a:rPr lang="en-US" sz="1179" dirty="0" err="1" smtClean="0"/>
              <a:t>dimension,k</a:t>
            </a:r>
            <a:r>
              <a:rPr lang="en-US" sz="1179" dirty="0" smtClean="0"/>
              <a:t>)</a:t>
            </a:r>
          </a:p>
          <a:p>
            <a:pPr algn="ctr"/>
            <a:endParaRPr lang="en-US" sz="1179" dirty="0"/>
          </a:p>
        </p:txBody>
      </p:sp>
      <p:cxnSp>
        <p:nvCxnSpPr>
          <p:cNvPr id="3098" name="AutoShape 26"/>
          <p:cNvCxnSpPr>
            <a:cxnSpLocks noChangeShapeType="1"/>
            <a:stCxn id="3088" idx="3"/>
            <a:endCxn id="3095" idx="3"/>
          </p:cNvCxnSpPr>
          <p:nvPr/>
        </p:nvCxnSpPr>
        <p:spPr bwMode="auto">
          <a:xfrm flipV="1">
            <a:off x="4229282" y="3914622"/>
            <a:ext cx="129800" cy="904801"/>
          </a:xfrm>
          <a:prstGeom prst="bentConnector2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99" name="AutoShape 27"/>
          <p:cNvCxnSpPr>
            <a:cxnSpLocks noChangeShapeType="1"/>
            <a:stCxn id="3093" idx="3"/>
            <a:endCxn id="3097" idx="3"/>
          </p:cNvCxnSpPr>
          <p:nvPr/>
        </p:nvCxnSpPr>
        <p:spPr bwMode="auto">
          <a:xfrm flipV="1">
            <a:off x="6870242" y="3936702"/>
            <a:ext cx="159839" cy="1003681"/>
          </a:xfrm>
          <a:prstGeom prst="bentConnector2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02" name="AutoShape 30"/>
          <p:cNvCxnSpPr>
            <a:cxnSpLocks noChangeShapeType="1"/>
            <a:stCxn id="3097" idx="1"/>
          </p:cNvCxnSpPr>
          <p:nvPr/>
        </p:nvCxnSpPr>
        <p:spPr bwMode="auto">
          <a:xfrm rot="5400000" flipH="1" flipV="1">
            <a:off x="6392176" y="2354727"/>
            <a:ext cx="1280130" cy="4320"/>
          </a:xfrm>
          <a:prstGeom prst="bentConnector3">
            <a:avLst>
              <a:gd name="adj1" fmla="val 50000"/>
            </a:avLst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1915202" y="5405980"/>
            <a:ext cx="175392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dirty="0"/>
              <a:t>LSML </a:t>
            </a:r>
            <a:r>
              <a:rPr lang="en-US" dirty="0" smtClean="0"/>
              <a:t>Application on </a:t>
            </a:r>
            <a:r>
              <a:rPr lang="en-US" dirty="0" err="1" smtClean="0"/>
              <a:t>SystemML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CFDAE0-A92A-4A84-A093-D2071A3DC85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3" name="AutoShape 28"/>
          <p:cNvSpPr>
            <a:spLocks noChangeArrowheads="1"/>
          </p:cNvSpPr>
          <p:nvPr/>
        </p:nvSpPr>
        <p:spPr bwMode="auto">
          <a:xfrm>
            <a:off x="163442" y="1364008"/>
            <a:ext cx="3392640" cy="1056960"/>
          </a:xfrm>
          <a:prstGeom prst="roundRect">
            <a:avLst>
              <a:gd name="adj" fmla="val 6824"/>
            </a:avLst>
          </a:prstGeom>
          <a:solidFill>
            <a:schemeClr val="bg2">
              <a:lumMod val="20000"/>
              <a:lumOff val="80000"/>
            </a:scheme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81638" tIns="52019" rIns="81638" bIns="40819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endParaRPr lang="en-US" sz="1270" i="1" dirty="0"/>
          </a:p>
          <a:p>
            <a:pPr algn="ctr"/>
            <a:endParaRPr lang="en-US" sz="1270" i="1" dirty="0"/>
          </a:p>
          <a:p>
            <a:pPr algn="ctr"/>
            <a:r>
              <a:rPr lang="en-US" sz="1270" i="1" dirty="0" smtClean="0"/>
              <a:t>Z-normalization,</a:t>
            </a:r>
          </a:p>
          <a:p>
            <a:pPr algn="ctr"/>
            <a:r>
              <a:rPr lang="en-US" sz="1270" i="1" dirty="0" smtClean="0"/>
              <a:t>Data Stratification and Fold Generation</a:t>
            </a:r>
            <a:endParaRPr lang="en-US" sz="1270" i="1" dirty="0"/>
          </a:p>
        </p:txBody>
      </p:sp>
      <p:cxnSp>
        <p:nvCxnSpPr>
          <p:cNvPr id="64" name="AutoShape 30"/>
          <p:cNvCxnSpPr>
            <a:cxnSpLocks noChangeShapeType="1"/>
            <a:stCxn id="3085" idx="1"/>
            <a:endCxn id="63" idx="2"/>
          </p:cNvCxnSpPr>
          <p:nvPr/>
        </p:nvCxnSpPr>
        <p:spPr bwMode="auto">
          <a:xfrm rot="5400000" flipH="1" flipV="1">
            <a:off x="1103409" y="2240600"/>
            <a:ext cx="575984" cy="936721"/>
          </a:xfrm>
          <a:prstGeom prst="bentConnector3">
            <a:avLst>
              <a:gd name="adj1" fmla="val 50000"/>
            </a:avLst>
          </a:prstGeom>
          <a:noFill/>
          <a:ln w="9525" cap="flat">
            <a:solidFill>
              <a:srgbClr val="00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4" name="AutoShape 28"/>
          <p:cNvSpPr>
            <a:spLocks noChangeArrowheads="1"/>
          </p:cNvSpPr>
          <p:nvPr/>
        </p:nvSpPr>
        <p:spPr bwMode="auto">
          <a:xfrm>
            <a:off x="5330316" y="1457031"/>
            <a:ext cx="3392640" cy="1056960"/>
          </a:xfrm>
          <a:prstGeom prst="roundRect">
            <a:avLst>
              <a:gd name="adj" fmla="val 6824"/>
            </a:avLst>
          </a:prstGeom>
          <a:solidFill>
            <a:schemeClr val="bg2">
              <a:lumMod val="40000"/>
              <a:lumOff val="60000"/>
            </a:scheme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81638" tIns="52019" rIns="81638" bIns="40819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endParaRPr lang="en-US" sz="1270" i="1" dirty="0"/>
          </a:p>
          <a:p>
            <a:pPr algn="ctr"/>
            <a:endParaRPr lang="en-US" sz="1270" i="1" dirty="0"/>
          </a:p>
          <a:p>
            <a:pPr algn="ctr"/>
            <a:r>
              <a:rPr lang="en-US" sz="1270" i="1" dirty="0" smtClean="0"/>
              <a:t>Classification, Evaluation and Selection</a:t>
            </a:r>
            <a:endParaRPr lang="en-US" sz="127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163442" y="623521"/>
            <a:ext cx="307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LSML Implementation: </a:t>
            </a:r>
          </a:p>
        </p:txBody>
      </p:sp>
    </p:spTree>
    <p:extLst>
      <p:ext uri="{BB962C8B-B14F-4D97-AF65-F5344CB8AC3E}">
        <p14:creationId xmlns:p14="http://schemas.microsoft.com/office/powerpoint/2010/main" val="2178382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marter Analytics White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0B1"/>
      </a:accent1>
      <a:accent2>
        <a:srgbClr val="6BB93D"/>
      </a:accent2>
      <a:accent3>
        <a:srgbClr val="FFFFFF"/>
      </a:accent3>
      <a:accent4>
        <a:srgbClr val="000000"/>
      </a:accent4>
      <a:accent5>
        <a:srgbClr val="BEC4FD"/>
      </a:accent5>
      <a:accent6>
        <a:srgbClr val="008A8A"/>
      </a:accent6>
      <a:hlink>
        <a:srgbClr val="0080B1"/>
      </a:hlink>
      <a:folHlink>
        <a:srgbClr val="AB1A86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MTET_v11_PPT">
  <a:themeElements>
    <a:clrScheme name="BluePearlBasic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0909F9"/>
      </a:hlink>
      <a:folHlink>
        <a:srgbClr val="D18213"/>
      </a:folHlink>
    </a:clrScheme>
    <a:fontScheme name="BluePearl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uePearlBasic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0909F9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MTET_v11_PPT">
  <a:themeElements>
    <a:clrScheme name="BluePearlBasic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0909F9"/>
      </a:hlink>
      <a:folHlink>
        <a:srgbClr val="D18213"/>
      </a:folHlink>
    </a:clrScheme>
    <a:fontScheme name="BluePearl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uePearlBasic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0909F9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IMTET_v11_PPT">
  <a:themeElements>
    <a:clrScheme name="BluePearlBasic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0909F9"/>
      </a:hlink>
      <a:folHlink>
        <a:srgbClr val="D18213"/>
      </a:folHlink>
    </a:clrScheme>
    <a:fontScheme name="BluePearl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2075" tIns="46038" rIns="92075" bIns="46038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uePearlBasic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0909F9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Smarter Analytics White.pot</Template>
  <TotalTime>28863</TotalTime>
  <Words>1953</Words>
  <Application>Microsoft Office PowerPoint</Application>
  <PresentationFormat>On-screen Show (4:3)</PresentationFormat>
  <Paragraphs>438</Paragraphs>
  <Slides>26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47" baseType="lpstr">
      <vt:lpstr>Arial Unicode MS</vt:lpstr>
      <vt:lpstr>MS PGothic</vt:lpstr>
      <vt:lpstr>MS PGothic</vt:lpstr>
      <vt:lpstr>Aparajita</vt:lpstr>
      <vt:lpstr>Arial</vt:lpstr>
      <vt:lpstr>Book Antiqua</vt:lpstr>
      <vt:lpstr>Calibri</vt:lpstr>
      <vt:lpstr>Candara</vt:lpstr>
      <vt:lpstr>CMSY10</vt:lpstr>
      <vt:lpstr>CMU Bright</vt:lpstr>
      <vt:lpstr>Courier New</vt:lpstr>
      <vt:lpstr>Estrangelo Edessa</vt:lpstr>
      <vt:lpstr>Lucida Grande</vt:lpstr>
      <vt:lpstr>NimbusRomNo9L-Regu</vt:lpstr>
      <vt:lpstr>Script MT Bold</vt:lpstr>
      <vt:lpstr>Times New Roman</vt:lpstr>
      <vt:lpstr>Wingdings</vt:lpstr>
      <vt:lpstr>Smarter Analytics White</vt:lpstr>
      <vt:lpstr>IMTET_v11_PPT</vt:lpstr>
      <vt:lpstr>1_IMTET_v11_PPT</vt:lpstr>
      <vt:lpstr>4_IMTET_v11_PPT</vt:lpstr>
      <vt:lpstr>PowerPoint Presentation</vt:lpstr>
      <vt:lpstr>Presentation Outline</vt:lpstr>
      <vt:lpstr>Motivation: Improve detection of complications to permit earlier intervention and improve treatment outcomes in Neuro Intensive Care Unit.  </vt:lpstr>
      <vt:lpstr>Motivation: Improve detection of complications to permit earlier intervention and improve treatment outcomes in Neuro Intensive Care Unit.  </vt:lpstr>
      <vt:lpstr>LSML optimizes a projection to locally maximize the within-class compactness and between-class ‘scatteredness’ for the labeled (supervised) training set. LSML has found use in problems such as Patient Similarity.</vt:lpstr>
      <vt:lpstr>Solution via Trace Ratio Optimization (Jia, et al., TNN 2009)</vt:lpstr>
      <vt:lpstr>Why parallel?</vt:lpstr>
      <vt:lpstr>PowerPoint Presentation</vt:lpstr>
      <vt:lpstr>PowerPoint Presentation</vt:lpstr>
      <vt:lpstr>SystemML – Declarative high-level language with R-like syntax</vt:lpstr>
      <vt:lpstr>SystemML Architecture on Map-Reduce </vt:lpstr>
      <vt:lpstr>SystemML compiles hybrid runtime plans ranging from in-memory, single machine (CP) to large-scale, cluster (MR) compute</vt:lpstr>
      <vt:lpstr>Optimization – Operator Selection</vt:lpstr>
      <vt:lpstr>SystemML code snippet showing pairwise distance computation for LSML in “imperative” style</vt:lpstr>
      <vt:lpstr>SystemML Implementation Snippet of LSML</vt:lpstr>
      <vt:lpstr>Patient Similarity in Neurological ICU</vt:lpstr>
      <vt:lpstr>LSML computation and Classifier performance</vt:lpstr>
      <vt:lpstr>Classifier performance (AUC) versus reduced dimension and neighborhood size</vt:lpstr>
      <vt:lpstr>Improvement in classification performance with LSML optimized dimensionality reduction</vt:lpstr>
      <vt:lpstr>Classifier performance (AUC) versus reduced dimension and neighborhood size</vt:lpstr>
      <vt:lpstr>Scalability</vt:lpstr>
      <vt:lpstr>PowerPoint Presentation</vt:lpstr>
      <vt:lpstr>Scalability of S Matrix calculation  </vt:lpstr>
      <vt:lpstr>PowerPoint Presentation</vt:lpstr>
      <vt:lpstr>SystemML Implementation Snippet of LSML</vt:lpstr>
      <vt:lpstr>Conclusions</vt:lpstr>
    </vt:vector>
  </TitlesOfParts>
  <Company>SPSS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IBM Presentation Template  Full Version</dc:title>
  <dc:creator>Berthold Reinwald</dc:creator>
  <cp:lastModifiedBy>ADMINIBM</cp:lastModifiedBy>
  <cp:revision>715</cp:revision>
  <cp:lastPrinted>2014-05-18T13:52:09Z</cp:lastPrinted>
  <dcterms:created xsi:type="dcterms:W3CDTF">2014-05-16T21:04:48Z</dcterms:created>
  <dcterms:modified xsi:type="dcterms:W3CDTF">2014-05-28T18:45:11Z</dcterms:modified>
</cp:coreProperties>
</file>