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9" r:id="rId1"/>
  </p:sldMasterIdLst>
  <p:notesMasterIdLst>
    <p:notesMasterId r:id="rId21"/>
  </p:notesMasterIdLst>
  <p:sldIdLst>
    <p:sldId id="330" r:id="rId2"/>
    <p:sldId id="448" r:id="rId3"/>
    <p:sldId id="465" r:id="rId4"/>
    <p:sldId id="466" r:id="rId5"/>
    <p:sldId id="467" r:id="rId6"/>
    <p:sldId id="450" r:id="rId7"/>
    <p:sldId id="451" r:id="rId8"/>
    <p:sldId id="453" r:id="rId9"/>
    <p:sldId id="454" r:id="rId10"/>
    <p:sldId id="455" r:id="rId11"/>
    <p:sldId id="456" r:id="rId12"/>
    <p:sldId id="457" r:id="rId13"/>
    <p:sldId id="462" r:id="rId14"/>
    <p:sldId id="452" r:id="rId15"/>
    <p:sldId id="419" r:id="rId16"/>
    <p:sldId id="461" r:id="rId17"/>
    <p:sldId id="464" r:id="rId18"/>
    <p:sldId id="459" r:id="rId19"/>
    <p:sldId id="460" r:id="rId20"/>
  </p:sldIdLst>
  <p:sldSz cx="9144000" cy="6858000" type="screen4x3"/>
  <p:notesSz cx="7099300" cy="10234613"/>
  <p:embeddedFontLst>
    <p:embeddedFont>
      <p:font typeface="CMU Serif" pitchFamily="2" charset="0"/>
      <p:regular r:id="rId22"/>
      <p:bold r:id="rId23"/>
      <p:italic r:id="rId24"/>
      <p:boldItalic r:id="rId25"/>
    </p:embeddedFont>
    <p:embeddedFont>
      <p:font typeface="ＭＳ Ｐゴシック" pitchFamily="34" charset="-128"/>
      <p:regular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FB"/>
    <a:srgbClr val="BDC6FD"/>
    <a:srgbClr val="0000CC"/>
    <a:srgbClr val="C1D6E8"/>
    <a:srgbClr val="84AFD2"/>
    <a:srgbClr val="9CD585"/>
    <a:srgbClr val="FBC26D"/>
    <a:srgbClr val="9DBFDB"/>
    <a:srgbClr val="66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86920" autoAdjust="0"/>
  </p:normalViewPr>
  <p:slideViewPr>
    <p:cSldViewPr>
      <p:cViewPr>
        <p:scale>
          <a:sx n="80" d="100"/>
          <a:sy n="80" d="100"/>
        </p:scale>
        <p:origin x="-1507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626B306-25F9-4C88-B71C-AB3CEB474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57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0" dirty="0" smtClean="0"/>
              <a:t>Applications</a:t>
            </a:r>
            <a:r>
              <a:rPr lang="de-DE" b="0" baseline="0" dirty="0" smtClean="0"/>
              <a:t> for large-scale machine learning are pervasive and range from customer classification, regression analysis, cluster, and recommendations. </a:t>
            </a:r>
            <a:r>
              <a:rPr lang="de-DE" b="0" baseline="0" smtClean="0"/>
              <a:t>Let‘s use linear regression as an example. </a:t>
            </a:r>
            <a:endParaRPr lang="de-DE" b="0" dirty="0" smtClean="0"/>
          </a:p>
          <a:p>
            <a:endParaRPr lang="de-DE" b="1" dirty="0" smtClean="0"/>
          </a:p>
          <a:p>
            <a:r>
              <a:rPr lang="de-DE" b="1" dirty="0" smtClean="0"/>
              <a:t>R1: Full flexibility: </a:t>
            </a:r>
            <a:r>
              <a:rPr lang="de-DE" dirty="0" smtClean="0"/>
              <a:t>Specify new / customize existing ML algorithms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 ML DSL</a:t>
            </a:r>
          </a:p>
          <a:p>
            <a:r>
              <a:rPr lang="de-DE" b="1" dirty="0" smtClean="0">
                <a:sym typeface="Wingdings" panose="05000000000000000000" pitchFamily="2" charset="2"/>
              </a:rPr>
              <a:t>R2: Data independence: </a:t>
            </a:r>
            <a:r>
              <a:rPr lang="de-DE" dirty="0" smtClean="0">
                <a:sym typeface="Wingdings" panose="05000000000000000000" pitchFamily="2" charset="2"/>
              </a:rPr>
              <a:t>Hide physical data representation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(sparse/dense, row/column-major, blocking configs, partitioning, caching, compression)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 Coarse-grained semantic operations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Simplifies compilation / optimization (preserves semantics)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Simplifies runtime (physical operator implementations)</a:t>
            </a:r>
          </a:p>
          <a:p>
            <a:r>
              <a:rPr lang="de-DE" b="1" dirty="0" smtClean="0">
                <a:sym typeface="Wingdings" panose="05000000000000000000" pitchFamily="2" charset="2"/>
              </a:rPr>
              <a:t>R3: Efficiency and scalability: </a:t>
            </a:r>
            <a:r>
              <a:rPr lang="de-DE" dirty="0" smtClean="0">
                <a:sym typeface="Wingdings" panose="05000000000000000000" pitchFamily="2" charset="2"/>
              </a:rPr>
              <a:t>Very small to very large usecases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 Automatic optimization and hybrid runtime plans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Pure in-memory, single node computation provide high efficiency on “small“ use cases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Independence of underlying distributed runtime framework (e.g., MR vs Spark)</a:t>
            </a:r>
          </a:p>
          <a:p>
            <a:r>
              <a:rPr lang="de-DE" b="1" dirty="0" smtClean="0">
                <a:sym typeface="Wingdings" panose="05000000000000000000" pitchFamily="2" charset="2"/>
              </a:rPr>
              <a:t>R4: Specified algorithm semantics: </a:t>
            </a:r>
            <a:r>
              <a:rPr lang="de-DE" dirty="0" smtClean="0">
                <a:sym typeface="Wingdings" panose="05000000000000000000" pitchFamily="2" charset="2"/>
              </a:rPr>
              <a:t>Understand, debug and control algorithm behavior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  Optimization for performance, not for performance and accuracy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      (consistent with language flexibility)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IBM Open Platform with Apache </a:t>
            </a:r>
            <a:r>
              <a:rPr lang="en-US" dirty="0" err="1" smtClean="0"/>
              <a:t>Hadoop</a:t>
            </a:r>
            <a:r>
              <a:rPr lang="en-US" dirty="0" smtClean="0"/>
              <a:t> (</a:t>
            </a:r>
            <a:r>
              <a:rPr lang="en-US" dirty="0" err="1" smtClean="0"/>
              <a:t>BigInsights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79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of memory-sensitive plans</a:t>
            </a:r>
          </a:p>
          <a:p>
            <a:pPr lvl="1"/>
            <a:r>
              <a:rPr lang="en-US" b="1" dirty="0" smtClean="0"/>
              <a:t>Issue #1: </a:t>
            </a:r>
            <a:r>
              <a:rPr lang="en-US" dirty="0" smtClean="0"/>
              <a:t>Users need to reason about plans and cluster configurations for best performance</a:t>
            </a:r>
          </a:p>
          <a:p>
            <a:pPr lvl="1"/>
            <a:r>
              <a:rPr lang="en-US" b="1" dirty="0" smtClean="0"/>
              <a:t>Issue #2: </a:t>
            </a:r>
            <a:r>
              <a:rPr lang="en-US" dirty="0" smtClean="0"/>
              <a:t>Finding a good static cluster configuration is a hard problem (variety of ML algorithms and workloads / multi-tenancy)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lops dag</a:t>
            </a:r>
            <a:r>
              <a:rPr lang="en-US" baseline="0" dirty="0" smtClean="0"/>
              <a:t> simplified (no group after </a:t>
            </a:r>
            <a:r>
              <a:rPr lang="en-US" baseline="0" dirty="0" err="1" smtClean="0"/>
              <a:t>mapmm</a:t>
            </a:r>
            <a:r>
              <a:rPr lang="en-US" baseline="0" dirty="0" smtClean="0"/>
              <a:t>) – for single output block, group not necessary (for </a:t>
            </a:r>
            <a:r>
              <a:rPr lang="en-US" baseline="0" dirty="0" err="1" smtClean="0"/>
              <a:t>tsmm</a:t>
            </a:r>
            <a:r>
              <a:rPr lang="en-US" baseline="0" dirty="0" smtClean="0"/>
              <a:t> we never have a group because single output block guaranteed by </a:t>
            </a:r>
            <a:r>
              <a:rPr lang="en-US" baseline="0" dirty="0" err="1" smtClean="0"/>
              <a:t>blocksize</a:t>
            </a:r>
            <a:r>
              <a:rPr lang="en-US" baseline="0" dirty="0" smtClean="0"/>
              <a:t> constraint)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of memory-sensitive plans</a:t>
            </a:r>
          </a:p>
          <a:p>
            <a:pPr lvl="1"/>
            <a:r>
              <a:rPr lang="en-US" b="1" dirty="0" smtClean="0"/>
              <a:t>Issue #1: </a:t>
            </a:r>
            <a:r>
              <a:rPr lang="en-US" dirty="0" smtClean="0"/>
              <a:t>Users need to reason about plans and cluster configurations for best performance</a:t>
            </a:r>
          </a:p>
          <a:p>
            <a:pPr lvl="1"/>
            <a:r>
              <a:rPr lang="en-US" b="1" dirty="0" smtClean="0"/>
              <a:t>Issue #2: </a:t>
            </a:r>
            <a:r>
              <a:rPr lang="en-US" dirty="0" smtClean="0"/>
              <a:t>Finding a good static cluster configuration is a hard problem (variety of ML algorithms and workloads / multi-tenancy)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Goal: minimize costs w/o unnecessary over-provisioning</a:t>
            </a:r>
          </a:p>
          <a:p>
            <a:r>
              <a:rPr lang="en-US" dirty="0" smtClean="0"/>
              <a:t>2) Costing of runtime plans in</a:t>
            </a:r>
            <a:r>
              <a:rPr lang="en-US" baseline="0" dirty="0" smtClean="0"/>
              <a:t> order to take all compilation steps into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P2 also leads</a:t>
            </a:r>
            <a:r>
              <a:rPr lang="en-US" baseline="0" dirty="0" smtClean="0"/>
              <a:t> to linear optimization time in the number of program blocks.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w/o pruning blocks of unknowns: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Mlogreg</a:t>
            </a:r>
            <a:r>
              <a:rPr lang="en-US" baseline="0" dirty="0" smtClean="0"/>
              <a:t> (14/54 -&gt; 26%) GLM (64/377 -&gt; 17%)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meanwhile max overhead still 1.5x </a:t>
            </a:r>
            <a:r>
              <a:rPr lang="en-US" dirty="0" err="1" smtClean="0"/>
              <a:t>Xmx</a:t>
            </a:r>
            <a:r>
              <a:rPr lang="en-US" dirty="0" smtClean="0"/>
              <a:t> but capped at 2GB </a:t>
            </a:r>
          </a:p>
          <a:p>
            <a:r>
              <a:rPr lang="en-US" dirty="0" err="1" smtClean="0"/>
              <a:t>splitsize</a:t>
            </a:r>
            <a:r>
              <a:rPr lang="en-US" dirty="0" smtClean="0"/>
              <a:t> 128 MB, sort buffer 256 MB</a:t>
            </a:r>
          </a:p>
          <a:p>
            <a:r>
              <a:rPr lang="en-US" dirty="0" err="1" smtClean="0"/>
              <a:t>SystemML</a:t>
            </a:r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err="1" smtClean="0"/>
              <a:t>SystemML</a:t>
            </a:r>
            <a:r>
              <a:rPr lang="en-US" dirty="0" smtClean="0"/>
              <a:t> AM</a:t>
            </a:r>
          </a:p>
          <a:p>
            <a:r>
              <a:rPr lang="en-US" dirty="0" smtClean="0"/>
              <a:t>* Memory budget of 15% / 70% of the max heap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-3175"/>
            <a:ext cx="916305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black">
          <a:xfrm>
            <a:off x="2006600" y="1287463"/>
            <a:ext cx="41036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342900" indent="-342900">
              <a:lnSpc>
                <a:spcPct val="98000"/>
              </a:lnSpc>
              <a:spcBef>
                <a:spcPct val="2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5151438"/>
            <a:ext cx="916305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black">
          <a:xfrm flipV="1">
            <a:off x="1863725" y="4217988"/>
            <a:ext cx="0" cy="933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black">
          <a:xfrm flipV="1">
            <a:off x="1862138" y="1346200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black">
          <a:xfrm>
            <a:off x="7239000" y="6248400"/>
            <a:ext cx="1639888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2015 </a:t>
            </a:r>
            <a:r>
              <a:rPr lang="en-US" sz="1000" dirty="0">
                <a:solidFill>
                  <a:srgbClr val="FFFFFF"/>
                </a:solidFill>
              </a:rPr>
              <a:t>IBM Corporation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524750" y="687388"/>
            <a:ext cx="1133475" cy="409575"/>
            <a:chOff x="4740" y="433"/>
            <a:chExt cx="714" cy="258"/>
          </a:xfrm>
        </p:grpSpPr>
        <p:pic>
          <p:nvPicPr>
            <p:cNvPr id="11" name="Picture 13" descr="ibm_white_logo_300dpi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7889FB"/>
                </a:clrFrom>
                <a:clrTo>
                  <a:srgbClr val="788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57"/>
            <a:stretch>
              <a:fillRect/>
            </a:stretch>
          </p:blipFill>
          <p:spPr bwMode="invGray">
            <a:xfrm>
              <a:off x="4740" y="433"/>
              <a:ext cx="6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circ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" y="621"/>
              <a:ext cx="7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390525" y="2493963"/>
            <a:ext cx="7954963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Presentation Title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949450" y="4106863"/>
            <a:ext cx="6400800" cy="9985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Presentation Subtitle</a:t>
            </a:r>
            <a:br>
              <a:rPr lang="en-US" noProof="0" smtClean="0"/>
            </a:br>
            <a:r>
              <a:rPr lang="en-US" noProof="0" smtClean="0"/>
              <a:t>Subtitle Second Line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024063" y="6221413"/>
            <a:ext cx="2897187" cy="3111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5391150" y="6221413"/>
            <a:ext cx="1619250" cy="3111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42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830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D343-694C-4336-8112-BA0B71B9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44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871538"/>
            <a:ext cx="8245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6472238"/>
            <a:ext cx="9163051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-3175"/>
            <a:ext cx="9163051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black">
          <a:xfrm>
            <a:off x="5724525" y="6499225"/>
            <a:ext cx="3306763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2015 </a:t>
            </a:r>
            <a:r>
              <a:rPr lang="en-US" sz="1000" dirty="0">
                <a:solidFill>
                  <a:srgbClr val="FFFFFF"/>
                </a:solidFill>
              </a:rPr>
              <a:t>IBM Corporation</a:t>
            </a: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invGray">
          <a:xfrm>
            <a:off x="8461375" y="61913"/>
            <a:ext cx="635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0813"/>
            <a:ext cx="1006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D2031-FBE7-449E-95F9-93EC03822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500813"/>
            <a:ext cx="38115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black">
          <a:xfrm>
            <a:off x="990600" y="123825"/>
            <a:ext cx="0" cy="234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black">
          <a:xfrm>
            <a:off x="990600" y="6480175"/>
            <a:ext cx="0" cy="192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700"/>
        </a:spcBef>
        <a:spcAft>
          <a:spcPts val="0"/>
        </a:spcAft>
        <a:buClr>
          <a:schemeClr val="accent2"/>
        </a:buClr>
        <a:buFont typeface="Wingdings" pitchFamily="2" charset="2"/>
        <a:buChar char="§"/>
        <a:defRPr sz="20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333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685800" indent="-168275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62063" indent="-2333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1597025" indent="-2206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5pPr>
      <a:lvl6pPr marL="20542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5114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9686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4258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 sz="quarter"/>
          </p:nvPr>
        </p:nvSpPr>
        <p:spPr>
          <a:xfrm>
            <a:off x="390525" y="2493963"/>
            <a:ext cx="8524875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Resource Elasticity for Large-Scale </a:t>
            </a:r>
            <a:br>
              <a:rPr lang="en-US" b="1" dirty="0" smtClean="0"/>
            </a:br>
            <a:r>
              <a:rPr lang="en-US" b="1" dirty="0" smtClean="0"/>
              <a:t>Machine Learning</a:t>
            </a:r>
            <a:endParaRPr lang="de-DE" b="1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sz="quarter" idx="1"/>
          </p:nvPr>
        </p:nvSpPr>
        <p:spPr>
          <a:xfrm>
            <a:off x="1949450" y="3581400"/>
            <a:ext cx="7194550" cy="998537"/>
          </a:xfrm>
        </p:spPr>
        <p:txBody>
          <a:bodyPr/>
          <a:lstStyle/>
          <a:p>
            <a:pPr algn="l"/>
            <a:r>
              <a:rPr lang="en-US" sz="2000" dirty="0" err="1" smtClean="0"/>
              <a:t>Botong</a:t>
            </a:r>
            <a:r>
              <a:rPr lang="en-US" sz="2000" dirty="0" smtClean="0"/>
              <a:t> Huang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u="sng" dirty="0" smtClean="0"/>
              <a:t>Matthias Boehm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err="1" smtClean="0"/>
              <a:t>Yuanyuan</a:t>
            </a:r>
            <a:r>
              <a:rPr lang="en-US" sz="2000" dirty="0" smtClean="0"/>
              <a:t> Tian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Berthold</a:t>
            </a:r>
            <a:r>
              <a:rPr lang="en-US" sz="1200" dirty="0" smtClean="0"/>
              <a:t> </a:t>
            </a:r>
            <a:r>
              <a:rPr lang="en-US" sz="2000" dirty="0" smtClean="0"/>
              <a:t>Reinwald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</a:t>
            </a:r>
            <a:r>
              <a:rPr lang="en-US" sz="1200" dirty="0" smtClean="0"/>
              <a:t> </a:t>
            </a:r>
            <a:r>
              <a:rPr lang="en-US" sz="2000" dirty="0" err="1" smtClean="0"/>
              <a:t>Shirish</a:t>
            </a:r>
            <a:r>
              <a:rPr lang="en-US" sz="1200" dirty="0" smtClean="0"/>
              <a:t> </a:t>
            </a:r>
            <a:r>
              <a:rPr lang="en-US" sz="2000" dirty="0" smtClean="0"/>
              <a:t>Tatikonda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</a:t>
            </a:r>
            <a:r>
              <a:rPr lang="en-US" sz="1200" dirty="0" smtClean="0"/>
              <a:t> </a:t>
            </a:r>
            <a:r>
              <a:rPr lang="en-US" sz="2000" dirty="0" smtClean="0"/>
              <a:t>Frederick</a:t>
            </a:r>
            <a:r>
              <a:rPr lang="en-US" sz="1200" dirty="0" smtClean="0"/>
              <a:t> </a:t>
            </a:r>
            <a:r>
              <a:rPr lang="en-US" sz="2000" dirty="0" smtClean="0"/>
              <a:t>R.</a:t>
            </a:r>
            <a:r>
              <a:rPr lang="en-US" sz="1200" dirty="0" smtClean="0"/>
              <a:t> </a:t>
            </a:r>
            <a:r>
              <a:rPr lang="en-US" sz="2000" dirty="0" smtClean="0"/>
              <a:t>Reiss</a:t>
            </a:r>
            <a:r>
              <a:rPr lang="en-US" sz="2000" baseline="30000" dirty="0" smtClean="0"/>
              <a:t>1</a:t>
            </a:r>
            <a:endParaRPr lang="en-US" sz="2000" dirty="0" smtClean="0"/>
          </a:p>
          <a:p>
            <a:pPr algn="l"/>
            <a:r>
              <a:rPr lang="en-US" sz="2000" b="0" baseline="30000" dirty="0" smtClean="0"/>
              <a:t>1</a:t>
            </a:r>
            <a:r>
              <a:rPr lang="en-US" sz="2000" b="0" dirty="0" smtClean="0"/>
              <a:t> IBM Research – </a:t>
            </a:r>
            <a:r>
              <a:rPr lang="en-US" sz="2000" b="0" dirty="0" err="1" smtClean="0"/>
              <a:t>Almaden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baseline="30000" dirty="0" smtClean="0"/>
              <a:t>2</a:t>
            </a:r>
            <a:r>
              <a:rPr lang="en-US" sz="2000" b="0" dirty="0" smtClean="0"/>
              <a:t> Duke University</a:t>
            </a:r>
            <a:endParaRPr lang="de-DE" sz="2000" b="0" dirty="0" smtClean="0"/>
          </a:p>
          <a:p>
            <a:pPr algn="l" eaLnBrk="1" hangingPunct="1"/>
            <a:r>
              <a:rPr lang="de-DE" sz="700" dirty="0" smtClean="0"/>
              <a:t/>
            </a:r>
            <a:br>
              <a:rPr lang="de-DE" sz="700" dirty="0" smtClean="0"/>
            </a:br>
            <a:endParaRPr lang="de-DE" sz="2000" b="0" dirty="0" smtClean="0"/>
          </a:p>
          <a:p>
            <a:pPr algn="l" eaLnBrk="1" hangingPunct="1"/>
            <a:endParaRPr lang="de-DE" dirty="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IBM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4343400"/>
            <a:ext cx="29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Acknowledgements: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Alexandre</a:t>
            </a:r>
            <a:r>
              <a:rPr lang="en-US" sz="1200" dirty="0" smtClean="0"/>
              <a:t> V. </a:t>
            </a:r>
            <a:r>
              <a:rPr lang="en-US" sz="1200" dirty="0" err="1" smtClean="0"/>
              <a:t>Evfimievski</a:t>
            </a:r>
            <a:r>
              <a:rPr lang="en-US" sz="1200" dirty="0" smtClean="0"/>
              <a:t>, </a:t>
            </a:r>
            <a:r>
              <a:rPr lang="en-US" sz="1200" dirty="0" err="1" smtClean="0"/>
              <a:t>Prithviraj</a:t>
            </a:r>
            <a:r>
              <a:rPr lang="en-US" sz="1200" dirty="0" smtClean="0"/>
              <a:t> </a:t>
            </a:r>
            <a:r>
              <a:rPr lang="en-US" sz="1200" dirty="0" err="1" smtClean="0"/>
              <a:t>Sen</a:t>
            </a:r>
            <a:r>
              <a:rPr lang="en-US" sz="1200" dirty="0" smtClean="0"/>
              <a:t>, </a:t>
            </a:r>
            <a:br>
              <a:rPr lang="en-US" sz="1200" dirty="0" smtClean="0"/>
            </a:br>
            <a:r>
              <a:rPr lang="en-US" sz="1200" dirty="0" err="1" smtClean="0"/>
              <a:t>Umar</a:t>
            </a:r>
            <a:r>
              <a:rPr lang="en-US" sz="1200" dirty="0" smtClean="0"/>
              <a:t> </a:t>
            </a:r>
            <a:r>
              <a:rPr lang="en-US" sz="1200" dirty="0" err="1" smtClean="0"/>
              <a:t>Farooq</a:t>
            </a:r>
            <a:r>
              <a:rPr lang="en-US" sz="1200" dirty="0" smtClean="0"/>
              <a:t> </a:t>
            </a:r>
            <a:r>
              <a:rPr lang="en-US" sz="1200" dirty="0" err="1" smtClean="0"/>
              <a:t>Minhas</a:t>
            </a:r>
            <a:r>
              <a:rPr lang="en-US" sz="1200" dirty="0" smtClean="0"/>
              <a:t>, and reviewers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383088"/>
          </a:xfrm>
        </p:spPr>
        <p:txBody>
          <a:bodyPr/>
          <a:lstStyle/>
          <a:p>
            <a:r>
              <a:rPr lang="en-US" dirty="0" smtClean="0"/>
              <a:t>HW cluster: 1+6 nodes</a:t>
            </a:r>
          </a:p>
          <a:p>
            <a:pPr lvl="1"/>
            <a:r>
              <a:rPr lang="en-US" dirty="0" smtClean="0"/>
              <a:t>1 head node: 2x4 Intel E5530, HT enabled, 64 GB RAM, </a:t>
            </a:r>
          </a:p>
          <a:p>
            <a:pPr lvl="1"/>
            <a:r>
              <a:rPr lang="en-US" dirty="0" smtClean="0"/>
              <a:t>6 worker nodes: 2x6 Intel E5-2440, HT enabled, 96 GB RAM, 12x2 TB disks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Gb</a:t>
            </a:r>
            <a:r>
              <a:rPr lang="en-US" dirty="0" smtClean="0"/>
              <a:t> Ethernet, and Red Hat Enterprise Linux Server 6.5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smtClean="0"/>
              <a:t>IBM </a:t>
            </a:r>
            <a:r>
              <a:rPr lang="en-US" dirty="0" err="1" smtClean="0"/>
              <a:t>Hadoop</a:t>
            </a:r>
            <a:r>
              <a:rPr lang="en-US" dirty="0" smtClean="0"/>
              <a:t> 2.2.0, IBM JDK 1.6.0 64bit SR12</a:t>
            </a:r>
          </a:p>
          <a:p>
            <a:pPr lvl="1"/>
            <a:r>
              <a:rPr lang="en-US" dirty="0" smtClean="0"/>
              <a:t>YARN max allocation per node: 80 GB (1.5x -</a:t>
            </a:r>
            <a:r>
              <a:rPr lang="en-US" dirty="0" err="1" smtClean="0"/>
              <a:t>Xmx</a:t>
            </a:r>
            <a:r>
              <a:rPr lang="en-US" dirty="0" smtClean="0"/>
              <a:t>), HDFS </a:t>
            </a:r>
            <a:r>
              <a:rPr lang="en-US" dirty="0" err="1" smtClean="0"/>
              <a:t>blocksize</a:t>
            </a:r>
            <a:r>
              <a:rPr lang="en-US" dirty="0" smtClean="0"/>
              <a:t> 128 MB </a:t>
            </a:r>
          </a:p>
          <a:p>
            <a:r>
              <a:rPr lang="en-US" dirty="0" err="1" smtClean="0"/>
              <a:t>SystemML</a:t>
            </a:r>
            <a:r>
              <a:rPr lang="en-US" dirty="0" smtClean="0"/>
              <a:t> (as of 10/2014) </a:t>
            </a:r>
          </a:p>
          <a:p>
            <a:r>
              <a:rPr lang="en-US" dirty="0" smtClean="0"/>
              <a:t>ML Programs and Data</a:t>
            </a:r>
          </a:p>
          <a:p>
            <a:pPr lvl="1"/>
            <a:r>
              <a:rPr lang="en-US" dirty="0" smtClean="0"/>
              <a:t>5 full-fledged ML scripts</a:t>
            </a:r>
          </a:p>
          <a:p>
            <a:pPr lvl="1"/>
            <a:r>
              <a:rPr lang="en-US" dirty="0" smtClean="0"/>
              <a:t>Dense / sparse (1.0 / 0.01)</a:t>
            </a:r>
          </a:p>
          <a:p>
            <a:pPr lvl="1"/>
            <a:r>
              <a:rPr lang="en-US" dirty="0" smtClean="0"/>
              <a:t>1000 / 100 features</a:t>
            </a:r>
          </a:p>
          <a:p>
            <a:pPr lvl="1"/>
            <a:r>
              <a:rPr lang="en-US" dirty="0" smtClean="0"/>
              <a:t>XS-XL (10</a:t>
            </a:r>
            <a:r>
              <a:rPr lang="en-US" baseline="30000" dirty="0" smtClean="0"/>
              <a:t>7</a:t>
            </a:r>
            <a:r>
              <a:rPr lang="en-US" dirty="0" smtClean="0"/>
              <a:t>-10</a:t>
            </a:r>
            <a:r>
              <a:rPr lang="en-US" baseline="30000" dirty="0" smtClean="0"/>
              <a:t>11</a:t>
            </a:r>
            <a:r>
              <a:rPr lang="en-US" dirty="0" smtClean="0"/>
              <a:t> cells) </a:t>
            </a:r>
            <a:r>
              <a:rPr lang="en-US" dirty="0" smtClean="0">
                <a:sym typeface="Wingdings" pitchFamily="2" charset="2"/>
              </a:rPr>
              <a:t>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in dense: 80MB – 800GB</a:t>
            </a:r>
            <a:endParaRPr lang="en-US" dirty="0" smtClean="0"/>
          </a:p>
          <a:p>
            <a:r>
              <a:rPr lang="en-US" dirty="0" smtClean="0"/>
              <a:t>Baselines</a:t>
            </a:r>
          </a:p>
          <a:p>
            <a:pPr lvl="1"/>
            <a:r>
              <a:rPr lang="en-US" b="1" dirty="0" smtClean="0"/>
              <a:t>B-SS</a:t>
            </a:r>
            <a:r>
              <a:rPr lang="en-US" dirty="0" smtClean="0"/>
              <a:t> (512MB), </a:t>
            </a:r>
            <a:r>
              <a:rPr lang="en-US" b="1" dirty="0" smtClean="0"/>
              <a:t>B-LS</a:t>
            </a:r>
            <a:r>
              <a:rPr lang="en-US" dirty="0" smtClean="0"/>
              <a:t> (54GB/512MB), </a:t>
            </a:r>
            <a:r>
              <a:rPr lang="en-US" b="1" dirty="0" smtClean="0"/>
              <a:t>B-SL</a:t>
            </a:r>
            <a:r>
              <a:rPr lang="en-US" dirty="0" smtClean="0"/>
              <a:t> (512MB/54GB), </a:t>
            </a:r>
            <a:r>
              <a:rPr lang="en-US" b="1" dirty="0" smtClean="0"/>
              <a:t>B-LL</a:t>
            </a:r>
            <a:r>
              <a:rPr lang="en-US" dirty="0" smtClean="0"/>
              <a:t> (54GB/4.4GB)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14800" y="3886200"/>
          <a:ext cx="478634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65"/>
                <a:gridCol w="1114260"/>
                <a:gridCol w="1114260"/>
                <a:gridCol w="1114260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Program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Blocks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Unknowns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Maxiter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Linreg</a:t>
                      </a:r>
                      <a:r>
                        <a:rPr lang="en-US" sz="1400" b="1" dirty="0" smtClean="0"/>
                        <a:t> 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Linreg</a:t>
                      </a:r>
                      <a:r>
                        <a:rPr lang="en-US" sz="1400" b="1" dirty="0" smtClean="0"/>
                        <a:t> CG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L2SVM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/ ∞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MLogReg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/ 5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GLM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/ 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9853" y="4114800"/>
            <a:ext cx="4445203" cy="22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4624" y="1305128"/>
            <a:ext cx="3211373" cy="268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9655" y="1314856"/>
            <a:ext cx="3235833" cy="270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Runtime Improvements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3052" y="990600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Linreg</a:t>
            </a:r>
            <a:r>
              <a:rPr lang="en-US" sz="1600" b="1" dirty="0" smtClean="0">
                <a:solidFill>
                  <a:schemeClr val="tx1"/>
                </a:solidFill>
              </a:rPr>
              <a:t> DS (XS-L), dense 1000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990600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Linreg</a:t>
            </a:r>
            <a:r>
              <a:rPr lang="en-US" sz="1600" b="1" dirty="0" smtClean="0">
                <a:solidFill>
                  <a:schemeClr val="tx1"/>
                </a:solidFill>
              </a:rPr>
              <a:t> CG (XS-L), dense 1000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716" y="473352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Linreg</a:t>
            </a:r>
            <a:r>
              <a:rPr lang="en-US" sz="1600" b="1" dirty="0" smtClean="0">
                <a:solidFill>
                  <a:schemeClr val="tx1"/>
                </a:solidFill>
              </a:rPr>
              <a:t> DS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(XL)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24592" y="2667000"/>
            <a:ext cx="1143008" cy="84297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8728" y="1639112"/>
            <a:ext cx="571504" cy="1905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38100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(1) Fit small/medium scenarios in memory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447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(2) Distribute compute-intensive scenarios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396" y="5410200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(3) Pick right plan for large data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05200" y="4238016"/>
            <a:ext cx="914400" cy="20574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526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3.3x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4368" y="234468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12.6x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2888" y="23463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6.8x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4.6x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5" grpId="0"/>
      <p:bldP spid="18" grpId="0" animBg="1"/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68614"/>
            <a:ext cx="4724400" cy="385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Throughput Improvements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opt objective: no unnecessary over-provisioning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Quantification via cluster app throughput</a:t>
            </a:r>
          </a:p>
          <a:p>
            <a:pPr lvl="1"/>
            <a:endParaRPr lang="en-US" b="1" dirty="0" smtClean="0"/>
          </a:p>
          <a:p>
            <a:r>
              <a:rPr lang="en-US" dirty="0" err="1" smtClean="0"/>
              <a:t>Linreg</a:t>
            </a:r>
            <a:r>
              <a:rPr lang="en-US" dirty="0" smtClean="0"/>
              <a:t> DS,</a:t>
            </a:r>
            <a:br>
              <a:rPr lang="en-US" dirty="0" smtClean="0"/>
            </a:br>
            <a:r>
              <a:rPr lang="en-US" dirty="0" smtClean="0"/>
              <a:t>Scenario S, dense1000</a:t>
            </a:r>
          </a:p>
          <a:p>
            <a:pPr lvl="1"/>
            <a:r>
              <a:rPr lang="en-US" dirty="0" smtClean="0"/>
              <a:t>B-LL: 53.3 GB / 4.4 GB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max parallelism: 6</a:t>
            </a:r>
            <a:endParaRPr lang="en-US" dirty="0" smtClean="0"/>
          </a:p>
          <a:p>
            <a:pPr lvl="1"/>
            <a:r>
              <a:rPr lang="en-US" dirty="0" smtClean="0"/>
              <a:t>Opt: 8GB / 2GB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max parallelism: 36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902" y="5369749"/>
            <a:ext cx="507209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Throughput saturates at max parallelism</a:t>
            </a:r>
          </a:p>
          <a:p>
            <a:endParaRPr lang="en-US" sz="700" b="1" dirty="0" smtClean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Improved max parallelism (and throughput) via moderate resource configurations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Overhead – Optimization Time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Linreg</a:t>
            </a:r>
            <a:r>
              <a:rPr lang="en-US" dirty="0" smtClean="0"/>
              <a:t> DS</a:t>
            </a:r>
          </a:p>
          <a:p>
            <a:pPr lvl="1"/>
            <a:r>
              <a:rPr lang="en-US" dirty="0" smtClean="0"/>
              <a:t>Scenario </a:t>
            </a:r>
            <a:br>
              <a:rPr lang="en-US" dirty="0" smtClean="0"/>
            </a:br>
            <a:r>
              <a:rPr lang="en-US" dirty="0" smtClean="0"/>
              <a:t>dense1000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Linreg</a:t>
            </a:r>
            <a:r>
              <a:rPr lang="en-US" dirty="0" smtClean="0"/>
              <a:t> CG</a:t>
            </a:r>
          </a:p>
          <a:p>
            <a:pPr lvl="1"/>
            <a:r>
              <a:rPr lang="en-US" dirty="0" smtClean="0"/>
              <a:t>Scenario </a:t>
            </a:r>
            <a:br>
              <a:rPr lang="en-US" dirty="0" smtClean="0"/>
            </a:br>
            <a:r>
              <a:rPr lang="en-US" dirty="0" smtClean="0"/>
              <a:t>dense1000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Worst overhead over all experiments</a:t>
            </a:r>
          </a:p>
          <a:p>
            <a:pPr lvl="1"/>
            <a:r>
              <a:rPr lang="en-US" dirty="0" smtClean="0"/>
              <a:t>Relative: GLM, XS: 4.56s / 35.1%</a:t>
            </a:r>
          </a:p>
          <a:p>
            <a:pPr lvl="1"/>
            <a:r>
              <a:rPr lang="en-US" dirty="0" smtClean="0"/>
              <a:t>Absolute: GLM, M: 11.17s / 2.4%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67000" y="1219200"/>
          <a:ext cx="55626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73"/>
                <a:gridCol w="1050432"/>
                <a:gridCol w="1050432"/>
                <a:gridCol w="1050432"/>
                <a:gridCol w="1050432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Scenario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Comp.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Cost.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Opt. Time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XS (80MB)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0.35s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 (800MB)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0.41s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 (8GB)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0.71s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 (80GB)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0.56s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XL (800GB)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0.73s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67000" y="3352800"/>
          <a:ext cx="55626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73"/>
                <a:gridCol w="1050432"/>
                <a:gridCol w="1050432"/>
                <a:gridCol w="1050432"/>
                <a:gridCol w="1050432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Scenario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Comp.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Cost.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Opt. Time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XS (80MB)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0.43s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 (800MB)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0.47s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 (8GB)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0.88s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 (80GB)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0.66s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</a:p>
          <a:p>
            <a:pPr lvl="1"/>
            <a:r>
              <a:rPr lang="en-US" dirty="0" smtClean="0"/>
              <a:t>Automatic resource optimization for ML programs via online what-if analysis</a:t>
            </a:r>
          </a:p>
          <a:p>
            <a:pPr lvl="1"/>
            <a:r>
              <a:rPr lang="en-US" dirty="0" smtClean="0"/>
              <a:t>Program-aware enumeration / pruning / re-optimization techniques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03/2015: IBM </a:t>
            </a:r>
            <a:r>
              <a:rPr lang="en-US" b="1" dirty="0" err="1" smtClean="0">
                <a:solidFill>
                  <a:srgbClr val="FF0000"/>
                </a:solidFill>
              </a:rPr>
              <a:t>BigInsights</a:t>
            </a:r>
            <a:r>
              <a:rPr lang="en-US" b="1" dirty="0" smtClean="0">
                <a:solidFill>
                  <a:srgbClr val="FF0000"/>
                </a:solidFill>
              </a:rPr>
              <a:t> 4.0 GA, </a:t>
            </a:r>
            <a:r>
              <a:rPr lang="en-US" b="1" dirty="0" err="1" smtClean="0">
                <a:solidFill>
                  <a:srgbClr val="FF0000"/>
                </a:solidFill>
              </a:rPr>
              <a:t>BigR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SystemML</a:t>
            </a:r>
            <a:r>
              <a:rPr lang="en-US" b="1" dirty="0" smtClean="0">
                <a:solidFill>
                  <a:srgbClr val="FF0000"/>
                </a:solidFill>
              </a:rPr>
              <a:t> (opt level) </a:t>
            </a:r>
            <a:endParaRPr lang="en-US" dirty="0" smtClean="0"/>
          </a:p>
          <a:p>
            <a:pPr lvl="1"/>
            <a:r>
              <a:rPr lang="en-US" dirty="0" smtClean="0"/>
              <a:t>What else is in the paper? </a:t>
            </a:r>
          </a:p>
          <a:p>
            <a:pPr lvl="2"/>
            <a:r>
              <a:rPr lang="en-US" dirty="0" smtClean="0"/>
              <a:t>Search space, Runtime migration strategies, Parallel resource optimizer,</a:t>
            </a:r>
          </a:p>
          <a:p>
            <a:pPr lvl="2"/>
            <a:r>
              <a:rPr lang="en-US" dirty="0" smtClean="0"/>
              <a:t>Many more experiments (algorithms / data characteristics / overhead / adaptation / Spark comparison)  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Another step towards declarative large-scale machine learning</a:t>
            </a:r>
            <a:br>
              <a:rPr lang="en-US" dirty="0" smtClean="0"/>
            </a:br>
            <a:r>
              <a:rPr lang="en-US" dirty="0" smtClean="0"/>
              <a:t>(memory-sensitive plans, one configuration does not fit all)</a:t>
            </a:r>
          </a:p>
          <a:p>
            <a:pPr lvl="1"/>
            <a:r>
              <a:rPr lang="en-US" dirty="0" smtClean="0"/>
              <a:t>Higher performance, higher throughput, lower monetary costs (cloud)</a:t>
            </a:r>
          </a:p>
          <a:p>
            <a:r>
              <a:rPr lang="en-US" dirty="0" smtClean="0"/>
              <a:t>Future work </a:t>
            </a:r>
            <a:endParaRPr lang="en-US" b="0" dirty="0" smtClean="0"/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frameworks like Spark (lazy evaluation)</a:t>
            </a:r>
          </a:p>
          <a:p>
            <a:pPr lvl="1"/>
            <a:r>
              <a:rPr lang="en-US" dirty="0" smtClean="0"/>
              <a:t>Task-parallel ML programs / multi-threaded operations (CPU resources)</a:t>
            </a:r>
          </a:p>
          <a:p>
            <a:pPr lvl="1"/>
            <a:r>
              <a:rPr lang="en-US" dirty="0" smtClean="0"/>
              <a:t>Extended runtime adaptation (cluster utilization, cloud settings)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pic>
        <p:nvPicPr>
          <p:cNvPr id="6" name="Picture 3" descr="ThankYou_Graphic_White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39863"/>
            <a:ext cx="5540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95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133600"/>
            <a:ext cx="3891726" cy="615553"/>
          </a:xfrm>
          <a:prstGeom prst="rect">
            <a:avLst/>
          </a:prstGeom>
          <a:solidFill>
            <a:srgbClr val="BDC6F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Linreg</a:t>
            </a:r>
            <a:r>
              <a:rPr lang="en-US" dirty="0" smtClean="0"/>
              <a:t> DS </a:t>
            </a:r>
            <a:br>
              <a:rPr lang="en-US" dirty="0" smtClean="0"/>
            </a:br>
            <a:r>
              <a:rPr lang="en-US" sz="1600" dirty="0" smtClean="0"/>
              <a:t>(Direct Solve)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3569" y="2133601"/>
            <a:ext cx="3883631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X = read($1);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y = read($2);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intercept = $3;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lambda = 0.001;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if( intercept == 1 )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ones = matrix(1,nrow(X),1);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X = append(X, ones);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 = matrix(1,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ncol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(X), 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 = t(X) %*% X +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diag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(I)*lambda;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 = t(X) %*% y;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beta = solve(A, b);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write(beta, $4);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141" y="2138680"/>
            <a:ext cx="2117979" cy="15796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0" y="2140327"/>
            <a:ext cx="4267200" cy="615553"/>
          </a:xfrm>
          <a:prstGeom prst="rect">
            <a:avLst/>
          </a:prstGeom>
          <a:solidFill>
            <a:srgbClr val="BDC6F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Linreg</a:t>
            </a:r>
            <a:r>
              <a:rPr lang="en-US" dirty="0" smtClean="0"/>
              <a:t> CG </a:t>
            </a:r>
            <a:br>
              <a:rPr lang="en-US" dirty="0" smtClean="0"/>
            </a:br>
            <a:r>
              <a:rPr lang="en-US" sz="1600" dirty="0" smtClean="0"/>
              <a:t>(Conjugate Gradient)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40327"/>
            <a:ext cx="4267200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X = read($1);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y = read($2);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intercept = $3;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lambda = 0.001;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r = -(t(X) %*% y);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while(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&lt; maxi &amp; norm_r2 &gt; norm_r2_trgt) {</a:t>
            </a:r>
          </a:p>
          <a:p>
            <a:r>
              <a:rPr lang="fr-FR" sz="1200" b="1" dirty="0" smtClean="0">
                <a:latin typeface="Courier New" pitchFamily="49" charset="0"/>
                <a:cs typeface="Courier New" pitchFamily="49" charset="0"/>
              </a:rPr>
              <a:t>   q = t(X) %*% (X %*% p) + lambda*p;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alpha = norm_r2 / (t(p) %*% q);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w = w + alpha * p;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old_norm_r2 = norm_r2;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r = r + alpha * q;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norm_r2 = sum(r * r);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beta = norm_r2 / old_norm_r2;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p = -r + beta * p;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+ 1;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write(w, $4);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6141" y="2145324"/>
            <a:ext cx="2117979" cy="15887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Example: Linear regression</a:t>
            </a:r>
            <a:r>
              <a:rPr lang="de-DE" b="0" dirty="0" smtClean="0"/>
              <a:t> (in SystemML‘s R-like syntax)</a:t>
            </a:r>
          </a:p>
          <a:p>
            <a:pPr lvl="1"/>
            <a:r>
              <a:rPr lang="de-DE" dirty="0" smtClean="0"/>
              <a:t>Estimated runtime costs w/ different memory configurations </a:t>
            </a:r>
            <a:br>
              <a:rPr lang="de-DE" dirty="0" smtClean="0"/>
            </a:br>
            <a:r>
              <a:rPr lang="de-DE" dirty="0" smtClean="0"/>
              <a:t>X: 10</a:t>
            </a:r>
            <a:r>
              <a:rPr lang="de-DE" baseline="30000" dirty="0" smtClean="0"/>
              <a:t>6</a:t>
            </a:r>
            <a:r>
              <a:rPr lang="de-DE" dirty="0" smtClean="0"/>
              <a:t> x 10</a:t>
            </a:r>
            <a:r>
              <a:rPr lang="de-DE" baseline="30000" dirty="0" smtClean="0"/>
              <a:t>3</a:t>
            </a:r>
            <a:r>
              <a:rPr lang="de-DE" dirty="0" smtClean="0"/>
              <a:t>, dense (8GB); y: 10</a:t>
            </a:r>
            <a:r>
              <a:rPr lang="de-DE" baseline="30000" dirty="0" smtClean="0"/>
              <a:t>6</a:t>
            </a:r>
            <a:r>
              <a:rPr lang="de-DE" dirty="0" smtClean="0"/>
              <a:t> x 1, dense (8MB)</a:t>
            </a:r>
            <a:endParaRPr lang="de-DE" baseline="30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Resource Elasticity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49530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O(m n</a:t>
            </a:r>
            <a:r>
              <a:rPr lang="de-DE" b="1" baseline="30000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2</a:t>
            </a:r>
            <a:r>
              <a:rPr lang="de-DE" b="1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2400" y="471547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O(m n) per iteration</a:t>
            </a:r>
            <a:endParaRPr lang="en-US" dirty="0">
              <a:latin typeface="+mj-lt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2438400" y="3124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" y="5791200"/>
            <a:ext cx="7543800" cy="6096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Compilation of hybrid runtime plans for efficiency/scalability</a:t>
            </a:r>
            <a:br>
              <a:rPr lang="de-DE" b="1" dirty="0" smtClean="0"/>
            </a:br>
            <a:r>
              <a:rPr lang="de-DE" b="1" dirty="0" smtClean="0">
                <a:sym typeface="Wingdings" pitchFamily="2" charset="2"/>
              </a:rPr>
              <a:t> Key </a:t>
            </a:r>
            <a:r>
              <a:rPr lang="de-DE" b="1" dirty="0" smtClean="0"/>
              <a:t>Observation: Problem of memory-sensitive plans</a:t>
            </a:r>
            <a:endParaRPr lang="de-DE" b="1" dirty="0"/>
          </a:p>
        </p:txBody>
      </p:sp>
      <p:sp>
        <p:nvSpPr>
          <p:cNvPr id="19" name="5-Point Star 18"/>
          <p:cNvSpPr/>
          <p:nvPr/>
        </p:nvSpPr>
        <p:spPr>
          <a:xfrm>
            <a:off x="7496784" y="3276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4800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[Matthias Boehm et al:</a:t>
            </a:r>
          </a:p>
          <a:p>
            <a:r>
              <a:rPr lang="en-US" sz="1200" dirty="0" err="1" smtClean="0"/>
              <a:t>SystemML's</a:t>
            </a:r>
            <a:r>
              <a:rPr lang="en-US" sz="1200" dirty="0" smtClean="0"/>
              <a:t> Optimizer: Plan Generation for Large-Scale Machine Learning Programs. </a:t>
            </a:r>
            <a:r>
              <a:rPr lang="en-US" sz="1200" b="1" dirty="0" smtClean="0"/>
              <a:t>IEEE Data Eng. Bull 2014</a:t>
            </a:r>
            <a:r>
              <a:rPr lang="en-US" sz="1200" dirty="0" smtClean="0"/>
              <a:t>]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5351069" cy="55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SystemML’s</a:t>
            </a:r>
            <a:r>
              <a:rPr lang="en-US" dirty="0" smtClean="0"/>
              <a:t> Compilation Chain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914400"/>
            <a:ext cx="5351069" cy="55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914400"/>
            <a:ext cx="5351069" cy="55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5791200"/>
            <a:ext cx="8229600" cy="6096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/>
              <a:t>Resource negotiation frameworks like YARN, </a:t>
            </a:r>
            <a:r>
              <a:rPr lang="en-US" b="1" dirty="0" err="1" smtClean="0"/>
              <a:t>Mesos</a:t>
            </a:r>
            <a:r>
              <a:rPr lang="en-US" b="1" dirty="0" smtClean="0"/>
              <a:t>, or Omega </a:t>
            </a:r>
            <a:br>
              <a:rPr lang="en-US" b="1" dirty="0" smtClean="0"/>
            </a:br>
            <a:r>
              <a:rPr lang="en-US" b="1" dirty="0" smtClean="0"/>
              <a:t>allow us to tackle the problem of memory-sensitive plans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5068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(2) Memory-Sensitive Compilation Steps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12192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CP </a:t>
            </a:r>
            <a:r>
              <a:rPr lang="en-US" dirty="0" err="1" smtClean="0"/>
              <a:t>vs</a:t>
            </a:r>
            <a:r>
              <a:rPr lang="en-US" dirty="0" smtClean="0"/>
              <a:t> MR op selection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Physical op selection</a:t>
            </a:r>
            <a:br>
              <a:rPr lang="en-US" dirty="0" smtClean="0"/>
            </a:br>
            <a:r>
              <a:rPr lang="en-US" dirty="0" smtClean="0"/>
              <a:t>  (</a:t>
            </a:r>
            <a:r>
              <a:rPr lang="en-US" dirty="0" err="1" smtClean="0"/>
              <a:t>mapmm</a:t>
            </a:r>
            <a:r>
              <a:rPr lang="en-US" dirty="0" smtClean="0"/>
              <a:t>, </a:t>
            </a:r>
            <a:r>
              <a:rPr lang="en-US" dirty="0" err="1" smtClean="0"/>
              <a:t>mapmmchain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pmm</a:t>
            </a:r>
            <a:r>
              <a:rPr lang="en-US" dirty="0" smtClean="0"/>
              <a:t>, map*, </a:t>
            </a:r>
            <a:r>
              <a:rPr lang="en-US" dirty="0" err="1" smtClean="0"/>
              <a:t>mappend</a:t>
            </a:r>
            <a:r>
              <a:rPr lang="en-US" dirty="0" smtClean="0"/>
              <a:t>,    </a:t>
            </a:r>
            <a:br>
              <a:rPr lang="en-US" dirty="0" smtClean="0"/>
            </a:br>
            <a:r>
              <a:rPr lang="en-US" dirty="0" smtClean="0"/>
              <a:t>   map/red </a:t>
            </a:r>
            <a:r>
              <a:rPr lang="en-US" dirty="0" err="1" smtClean="0"/>
              <a:t>wsloss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Hop-lop rewrites</a:t>
            </a:r>
            <a:br>
              <a:rPr lang="en-US" dirty="0" smtClean="0"/>
            </a:br>
            <a:r>
              <a:rPr lang="en-US" dirty="0" smtClean="0"/>
              <a:t>  (t-mm, partitioning)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Piggybacking bin</a:t>
            </a:r>
            <a:br>
              <a:rPr lang="en-US" dirty="0" smtClean="0"/>
            </a:br>
            <a:r>
              <a:rPr lang="en-US" dirty="0" smtClean="0"/>
              <a:t>  constraints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(</a:t>
            </a:r>
            <a:r>
              <a:rPr lang="en-US" dirty="0" err="1" smtClean="0"/>
              <a:t>Parfor</a:t>
            </a:r>
            <a:r>
              <a:rPr lang="en-US" dirty="0" smtClean="0"/>
              <a:t> optimizer)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81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(1) Influences on Memory Estimates</a:t>
            </a:r>
            <a:b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</a:br>
            <a:r>
              <a:rPr lang="de-DE" dirty="0" smtClean="0">
                <a:solidFill>
                  <a:schemeClr val="tx2"/>
                </a:solidFill>
                <a:cs typeface="Courier New" panose="02070309020205020404" pitchFamily="49" charset="0"/>
              </a:rPr>
              <a:t>(input data, rewrites, size propagation)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Spark Comparison Experiments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</a:p>
          <a:p>
            <a:pPr lvl="1"/>
            <a:r>
              <a:rPr lang="en-US" dirty="0" smtClean="0"/>
              <a:t>Simplified L2SVM, dense 1000</a:t>
            </a:r>
          </a:p>
          <a:p>
            <a:pPr lvl="1"/>
            <a:r>
              <a:rPr lang="en-US" dirty="0" smtClean="0"/>
              <a:t>Spark 1.2 (Dec 2014), 1+6 executors w/ 24 cores and 55GB</a:t>
            </a:r>
          </a:p>
          <a:p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w/ driver </a:t>
            </a:r>
            <a:br>
              <a:rPr lang="en-US" dirty="0" smtClean="0"/>
            </a:br>
            <a:r>
              <a:rPr lang="en-US" dirty="0" err="1" smtClean="0"/>
              <a:t>mem</a:t>
            </a:r>
            <a:r>
              <a:rPr lang="en-US" dirty="0" smtClean="0"/>
              <a:t>: 20GB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Throughput </a:t>
            </a:r>
            <a:br>
              <a:rPr lang="en-US" dirty="0" smtClean="0"/>
            </a:br>
            <a:r>
              <a:rPr lang="en-US" dirty="0" smtClean="0"/>
              <a:t>#users</a:t>
            </a:r>
          </a:p>
          <a:p>
            <a:pPr lvl="1"/>
            <a:r>
              <a:rPr lang="en-US" dirty="0" smtClean="0"/>
              <a:t>w/ driver </a:t>
            </a:r>
            <a:br>
              <a:rPr lang="en-US" dirty="0" smtClean="0"/>
            </a:br>
            <a:r>
              <a:rPr lang="en-US" dirty="0" err="1" smtClean="0"/>
              <a:t>mem</a:t>
            </a:r>
            <a:r>
              <a:rPr lang="en-US" dirty="0" smtClean="0"/>
              <a:t>: 512MB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67000" y="2301240"/>
          <a:ext cx="4938745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020"/>
                <a:gridCol w="1258020"/>
                <a:gridCol w="1179394"/>
                <a:gridCol w="1243311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Scenario</a:t>
                      </a:r>
                    </a:p>
                    <a:p>
                      <a:pPr algn="ctr"/>
                      <a:r>
                        <a:rPr lang="en-US" sz="1400" dirty="0" smtClean="0"/>
                        <a:t>(* CP-only)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SystemML</a:t>
                      </a:r>
                      <a:r>
                        <a:rPr lang="en-US" sz="1400" dirty="0" smtClean="0"/>
                        <a:t> on MR w/</a:t>
                      </a:r>
                      <a:r>
                        <a:rPr lang="en-US" sz="1400" baseline="0" dirty="0" smtClean="0"/>
                        <a:t> Opt</a:t>
                      </a:r>
                      <a:endParaRPr lang="en-US" sz="1400" dirty="0"/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SystemML</a:t>
                      </a:r>
                      <a:r>
                        <a:rPr lang="en-US" sz="1400" dirty="0" smtClean="0"/>
                        <a:t> on Spark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Plan 1 (</a:t>
                      </a:r>
                      <a:r>
                        <a:rPr lang="en-US" sz="1400" dirty="0" err="1" smtClean="0"/>
                        <a:t>Hyb</a:t>
                      </a:r>
                      <a:r>
                        <a:rPr lang="en-US" sz="1400" dirty="0" smtClean="0"/>
                        <a:t>) | Plan 2 (Full)</a:t>
                      </a:r>
                      <a:endParaRPr lang="en-US" sz="1400" dirty="0"/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XS </a:t>
                      </a:r>
                      <a:r>
                        <a:rPr lang="en-US" sz="1400" b="0" dirty="0" smtClean="0"/>
                        <a:t>(80MB)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6s*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59s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 </a:t>
                      </a:r>
                      <a:r>
                        <a:rPr lang="en-US" sz="1400" b="0" dirty="0" smtClean="0"/>
                        <a:t>(800MB)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12s*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126s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 </a:t>
                      </a:r>
                      <a:r>
                        <a:rPr lang="en-US" sz="1400" b="0" dirty="0" smtClean="0"/>
                        <a:t>(8GB)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40s*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184s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 </a:t>
                      </a:r>
                      <a:r>
                        <a:rPr lang="en-US" sz="1400" b="0" dirty="0" smtClean="0"/>
                        <a:t>(80GB)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836s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167s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347s</a:t>
                      </a:r>
                      <a:endParaRPr lang="en-US" sz="14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XL </a:t>
                      </a:r>
                      <a:r>
                        <a:rPr lang="en-US" sz="1400" b="0" dirty="0" smtClean="0"/>
                        <a:t>(800GB)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12,376s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10,119s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13,661s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67000" y="4724400"/>
          <a:ext cx="493874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020"/>
                <a:gridCol w="1789980"/>
                <a:gridCol w="1890745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of Users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(Scenario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SystemML</a:t>
                      </a:r>
                      <a:r>
                        <a:rPr lang="en-US" sz="1400" dirty="0" smtClean="0"/>
                        <a:t> on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MR w/</a:t>
                      </a:r>
                      <a:r>
                        <a:rPr lang="en-US" sz="1400" baseline="0" dirty="0" smtClean="0"/>
                        <a:t> Opt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SystemML</a:t>
                      </a:r>
                      <a:r>
                        <a:rPr lang="en-US" sz="1400" dirty="0" smtClean="0"/>
                        <a:t> on Spark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Plan 2 (Full)</a:t>
                      </a:r>
                      <a:endParaRPr lang="en-US" sz="1400" dirty="0"/>
                    </a:p>
                  </a:txBody>
                  <a:tcPr marL="0" marR="0"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5.1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aseline="0" dirty="0" smtClean="0"/>
                        <a:t>app/min*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0.48 app/min</a:t>
                      </a:r>
                      <a:endParaRPr lang="en-US" sz="1400" dirty="0"/>
                    </a:p>
                  </a:txBody>
                  <a:tcPr marL="0" marR="0"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35.6 </a:t>
                      </a:r>
                      <a:r>
                        <a:rPr lang="en-US" sz="1400" dirty="0" smtClean="0"/>
                        <a:t>app/min* (7.0x)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0.84 app/min (1.8x)</a:t>
                      </a:r>
                      <a:endParaRPr lang="en-US" sz="1400" dirty="0"/>
                    </a:p>
                  </a:txBody>
                  <a:tcPr marL="0" marR="0"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32</a:t>
                      </a:r>
                      <a:endParaRPr lang="en-US" sz="1400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69.8 </a:t>
                      </a:r>
                      <a:r>
                        <a:rPr lang="en-US" sz="1400" dirty="0" smtClean="0"/>
                        <a:t>app/min* (13.7x)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0.83</a:t>
                      </a:r>
                      <a:r>
                        <a:rPr lang="en-US" sz="1400" baseline="0" dirty="0" smtClean="0"/>
                        <a:t> app/min (1.7x)</a:t>
                      </a:r>
                      <a:endParaRPr lang="en-US" sz="1400" dirty="0"/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805375" y="2087880"/>
          <a:ext cx="118622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225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SystemML</a:t>
                      </a:r>
                      <a:r>
                        <a:rPr lang="en-US" sz="1400" dirty="0" smtClean="0"/>
                        <a:t> Spark BE (05/2015)</a:t>
                      </a: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3s*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(23s)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6s*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 (27s)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50s*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 (70s)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82s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(102s)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5,156s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(5,176s)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14710" y="953869"/>
            <a:ext cx="585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accent1"/>
                </a:solidFill>
              </a:rPr>
              <a:t>Resource optimization also important for Spark</a:t>
            </a:r>
            <a:br>
              <a:rPr lang="en-US" sz="1800" b="1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>(high performance w/o over-provisioning)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Preview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Yet Another Resource Negotiator (YARN)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45102"/>
            <a:ext cx="7689872" cy="431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5678269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[</a:t>
            </a:r>
            <a:r>
              <a:rPr lang="en-US" sz="1200" dirty="0" err="1" smtClean="0">
                <a:solidFill>
                  <a:schemeClr val="tx1"/>
                </a:solidFill>
              </a:rPr>
              <a:t>Vinod</a:t>
            </a:r>
            <a:r>
              <a:rPr lang="en-US" sz="1200" dirty="0" smtClean="0">
                <a:solidFill>
                  <a:schemeClr val="tx1"/>
                </a:solidFill>
              </a:rPr>
              <a:t> Kumar </a:t>
            </a:r>
            <a:r>
              <a:rPr lang="en-US" sz="1200" dirty="0" err="1" smtClean="0">
                <a:solidFill>
                  <a:schemeClr val="tx1"/>
                </a:solidFill>
              </a:rPr>
              <a:t>Vavilapalli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Arun</a:t>
            </a:r>
            <a:r>
              <a:rPr lang="en-US" sz="1200" dirty="0" smtClean="0">
                <a:solidFill>
                  <a:schemeClr val="tx1"/>
                </a:solidFill>
              </a:rPr>
              <a:t> C. Murthy, Chris Douglas, </a:t>
            </a:r>
            <a:r>
              <a:rPr lang="en-US" sz="1200" dirty="0" err="1" smtClean="0">
                <a:solidFill>
                  <a:schemeClr val="tx1"/>
                </a:solidFill>
              </a:rPr>
              <a:t>Sharad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Agarwal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Mahadev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Konar</a:t>
            </a:r>
            <a:r>
              <a:rPr lang="en-US" sz="1200" dirty="0" smtClean="0">
                <a:solidFill>
                  <a:schemeClr val="tx1"/>
                </a:solidFill>
              </a:rPr>
              <a:t>, Robert Evans, Thomas Graves, Jason Lowe, Hitesh Shah, </a:t>
            </a:r>
            <a:r>
              <a:rPr lang="en-US" sz="1200" dirty="0" err="1" smtClean="0">
                <a:solidFill>
                  <a:schemeClr val="tx1"/>
                </a:solidFill>
              </a:rPr>
              <a:t>Siddharth</a:t>
            </a:r>
            <a:r>
              <a:rPr lang="en-US" sz="1200" dirty="0" smtClean="0">
                <a:solidFill>
                  <a:schemeClr val="tx1"/>
                </a:solidFill>
              </a:rPr>
              <a:t> Seth, </a:t>
            </a:r>
            <a:r>
              <a:rPr lang="en-US" sz="1200" dirty="0" err="1" smtClean="0">
                <a:solidFill>
                  <a:schemeClr val="tx1"/>
                </a:solidFill>
              </a:rPr>
              <a:t>Bikas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Saha</a:t>
            </a:r>
            <a:r>
              <a:rPr lang="en-US" sz="1200" dirty="0" smtClean="0">
                <a:solidFill>
                  <a:schemeClr val="tx1"/>
                </a:solidFill>
              </a:rPr>
              <a:t>, Carlo </a:t>
            </a:r>
            <a:r>
              <a:rPr lang="en-US" sz="1200" dirty="0" err="1" smtClean="0">
                <a:solidFill>
                  <a:schemeClr val="tx1"/>
                </a:solidFill>
              </a:rPr>
              <a:t>Curino</a:t>
            </a:r>
            <a:r>
              <a:rPr lang="en-US" sz="1200" dirty="0" smtClean="0">
                <a:solidFill>
                  <a:schemeClr val="tx1"/>
                </a:solidFill>
              </a:rPr>
              <a:t>, Owen O'Malley, Sanjay </a:t>
            </a:r>
            <a:r>
              <a:rPr lang="en-US" sz="1200" dirty="0" err="1" smtClean="0">
                <a:solidFill>
                  <a:schemeClr val="tx1"/>
                </a:solidFill>
              </a:rPr>
              <a:t>Radia</a:t>
            </a:r>
            <a:r>
              <a:rPr lang="en-US" sz="1200" dirty="0" smtClean="0">
                <a:solidFill>
                  <a:schemeClr val="tx1"/>
                </a:solidFill>
              </a:rPr>
              <a:t>, Benjamin Reed, Eric </a:t>
            </a:r>
            <a:r>
              <a:rPr lang="en-US" sz="1200" dirty="0" err="1" smtClean="0">
                <a:solidFill>
                  <a:schemeClr val="tx1"/>
                </a:solidFill>
              </a:rPr>
              <a:t>Baldeschwieler</a:t>
            </a:r>
            <a:r>
              <a:rPr lang="en-US" sz="1200" dirty="0" smtClean="0">
                <a:solidFill>
                  <a:schemeClr val="tx1"/>
                </a:solidFill>
              </a:rPr>
              <a:t>: Apache </a:t>
            </a:r>
            <a:r>
              <a:rPr lang="en-US" sz="1200" dirty="0" err="1" smtClean="0">
                <a:solidFill>
                  <a:schemeClr val="tx1"/>
                </a:solidFill>
              </a:rPr>
              <a:t>Hadoop</a:t>
            </a:r>
            <a:r>
              <a:rPr lang="en-US" sz="1200" dirty="0" smtClean="0">
                <a:solidFill>
                  <a:schemeClr val="tx1"/>
                </a:solidFill>
              </a:rPr>
              <a:t> YARN: yet another resource negotiator. </a:t>
            </a:r>
            <a:r>
              <a:rPr lang="en-US" sz="1200" b="1" dirty="0" err="1" smtClean="0">
                <a:solidFill>
                  <a:schemeClr val="tx1"/>
                </a:solidFill>
              </a:rPr>
              <a:t>SoCC</a:t>
            </a:r>
            <a:r>
              <a:rPr lang="en-US" sz="1200" b="1" dirty="0" smtClean="0">
                <a:solidFill>
                  <a:schemeClr val="tx1"/>
                </a:solidFill>
              </a:rPr>
              <a:t> 2013</a:t>
            </a:r>
            <a:r>
              <a:rPr lang="en-US" sz="1200" dirty="0" smtClean="0">
                <a:solidFill>
                  <a:schemeClr val="tx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33600"/>
            <a:ext cx="18825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Declarative Machine Learning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Example: Linear Regression</a:t>
            </a:r>
          </a:p>
          <a:p>
            <a:pPr lvl="1"/>
            <a:r>
              <a:rPr lang="de-DE" dirty="0" smtClean="0"/>
              <a:t>Given an input data set of </a:t>
            </a:r>
            <a:br>
              <a:rPr lang="de-DE" dirty="0" smtClean="0"/>
            </a:br>
            <a:r>
              <a:rPr lang="de-DE" dirty="0" smtClean="0"/>
              <a:t>regressors </a:t>
            </a:r>
            <a:r>
              <a:rPr lang="de-DE" b="1" dirty="0" smtClean="0"/>
              <a:t>X</a:t>
            </a:r>
            <a:r>
              <a:rPr lang="de-DE" dirty="0" smtClean="0"/>
              <a:t> and response</a:t>
            </a:r>
            <a:r>
              <a:rPr lang="de-DE" b="1" dirty="0" smtClean="0"/>
              <a:t> y</a:t>
            </a:r>
            <a:r>
              <a:rPr lang="de-DE" dirty="0" smtClean="0"/>
              <a:t> 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Solve an ordinary least square </a:t>
            </a:r>
            <a:br>
              <a:rPr lang="de-DE" dirty="0" smtClean="0"/>
            </a:br>
            <a:r>
              <a:rPr lang="de-DE" dirty="0" smtClean="0"/>
              <a:t>problem </a:t>
            </a:r>
            <a:r>
              <a:rPr lang="de-DE" b="1" dirty="0" smtClean="0"/>
              <a:t>y</a:t>
            </a:r>
            <a:r>
              <a:rPr lang="de-DE" dirty="0" smtClean="0"/>
              <a:t> = </a:t>
            </a:r>
            <a:r>
              <a:rPr lang="de-DE" b="1" dirty="0" smtClean="0"/>
              <a:t>X</a:t>
            </a:r>
            <a:r>
              <a:rPr lang="de-DE" dirty="0" smtClean="0"/>
              <a:t> </a:t>
            </a:r>
            <a:r>
              <a:rPr lang="el-GR" dirty="0" smtClean="0"/>
              <a:t>β</a:t>
            </a:r>
            <a:endParaRPr lang="en-US" dirty="0" smtClean="0"/>
          </a:p>
          <a:p>
            <a:pPr lvl="1"/>
            <a:endParaRPr lang="en-US" sz="700" dirty="0" smtClean="0"/>
          </a:p>
          <a:p>
            <a:r>
              <a:rPr lang="en-US" dirty="0" smtClean="0"/>
              <a:t>Declarative Machine Learning</a:t>
            </a:r>
          </a:p>
          <a:p>
            <a:pPr lvl="1"/>
            <a:r>
              <a:rPr lang="en-US" b="1" dirty="0" smtClean="0"/>
              <a:t>Goal: </a:t>
            </a:r>
            <a:r>
              <a:rPr lang="en-US" dirty="0" smtClean="0"/>
              <a:t>W</a:t>
            </a:r>
            <a:r>
              <a:rPr lang="de-DE" dirty="0" smtClean="0"/>
              <a:t>rite ML algorithms independent of input data / cluster characteristics</a:t>
            </a:r>
          </a:p>
          <a:p>
            <a:pPr lvl="1"/>
            <a:r>
              <a:rPr lang="de-DE" b="1" dirty="0" smtClean="0"/>
              <a:t>Full flexibility                      	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 ML DSL</a:t>
            </a:r>
            <a:endParaRPr lang="de-DE" b="1" dirty="0" smtClean="0">
              <a:solidFill>
                <a:schemeClr val="tx2"/>
              </a:solidFill>
            </a:endParaRPr>
          </a:p>
          <a:p>
            <a:pPr lvl="1"/>
            <a:r>
              <a:rPr lang="de-DE" b="1" dirty="0" smtClean="0"/>
              <a:t>Data independence               	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 Coarse-grained operations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b="1" dirty="0" smtClean="0"/>
              <a:t>Efficiency and scalability    	</a:t>
            </a:r>
            <a:r>
              <a:rPr lang="de-DE" b="1" dirty="0" smtClean="0">
                <a:solidFill>
                  <a:schemeClr val="tx2"/>
                </a:solidFill>
                <a:sym typeface="Wingdings" pitchFamily="2" charset="2"/>
              </a:rPr>
              <a:t> Hybrid runtime plans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b="1" dirty="0" smtClean="0"/>
              <a:t>Specified algorithm</a:t>
            </a:r>
            <a:r>
              <a:rPr lang="de-DE" dirty="0" smtClean="0"/>
              <a:t> 		</a:t>
            </a:r>
            <a:r>
              <a:rPr lang="de-DE" b="1" dirty="0" smtClean="0">
                <a:solidFill>
                  <a:schemeClr val="accent1"/>
                </a:solidFill>
                <a:sym typeface="Wingdings" pitchFamily="2" charset="2"/>
              </a:rPr>
              <a:t> Opt for performance only</a:t>
            </a:r>
            <a:endParaRPr lang="de-DE" dirty="0" smtClean="0">
              <a:solidFill>
                <a:schemeClr val="accent1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2209006"/>
            <a:ext cx="838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X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477000" y="2209006"/>
            <a:ext cx="228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b="1" dirty="0" smtClean="0">
                <a:solidFill>
                  <a:schemeClr val="tx1"/>
                </a:solidFill>
              </a:rPr>
              <a:t>ŷ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3352006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Δ</a:t>
            </a:r>
            <a:r>
              <a:rPr lang="en-US" sz="1600" b="1" dirty="0" smtClean="0"/>
              <a:t>X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763000" y="2437606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β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990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(1) Model </a:t>
            </a:r>
            <a:b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</a:br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Training </a:t>
            </a:r>
            <a:b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</a:br>
            <a:r>
              <a:rPr lang="de-DE" dirty="0" smtClean="0">
                <a:solidFill>
                  <a:schemeClr val="tx2"/>
                </a:solidFill>
                <a:cs typeface="Courier New" panose="02070309020205020404" pitchFamily="49" charset="0"/>
              </a:rPr>
              <a:t>(learning)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81800" y="1752600"/>
            <a:ext cx="1828800" cy="10668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1715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(2) Prediction </a:t>
            </a:r>
            <a:r>
              <a:rPr lang="de-DE" dirty="0" smtClean="0">
                <a:solidFill>
                  <a:schemeClr val="tx2"/>
                </a:solidFill>
                <a:cs typeface="Courier New" panose="02070309020205020404" pitchFamily="49" charset="0"/>
              </a:rPr>
              <a:t>(scoring)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8763000" y="3352006"/>
            <a:ext cx="228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b="1" dirty="0" smtClean="0">
                <a:solidFill>
                  <a:schemeClr val="bg1"/>
                </a:solidFill>
              </a:rPr>
              <a:t>ŷ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18434" name="Picture 2" descr="https://www.otexts.org/sites/default/files/styles/large/public/sfml3.jpg?itok=Uomk3eu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2200" y="609600"/>
            <a:ext cx="1625600" cy="914400"/>
          </a:xfrm>
          <a:prstGeom prst="rect">
            <a:avLst/>
          </a:prstGeom>
          <a:noFill/>
        </p:spPr>
      </p:pic>
      <p:pic>
        <p:nvPicPr>
          <p:cNvPr id="27" name="Picture 10" descr="BigInsights-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113" y="5105400"/>
            <a:ext cx="9794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477000" y="1294606"/>
            <a:ext cx="2286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β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86600" y="2209006"/>
            <a:ext cx="228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553200" y="285751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≈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81600" y="283027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810656" y="1871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361906" y="2856706"/>
            <a:ext cx="2362200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09598" y="2209800"/>
          <a:ext cx="167640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11"/>
                <a:gridCol w="510209"/>
                <a:gridCol w="655982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Sex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Age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Salary</a:t>
                      </a:r>
                      <a:endParaRPr lang="en-US" sz="1400" dirty="0"/>
                    </a:p>
                  </a:txBody>
                  <a:tcPr marL="0" marR="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60k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145k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150k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71800" y="21584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Insurance</a:t>
            </a:r>
            <a:br>
              <a:rPr lang="de-DE" sz="1600" b="1" dirty="0" smtClean="0">
                <a:solidFill>
                  <a:schemeClr val="tx2"/>
                </a:solidFill>
                <a:cs typeface="Courier New" panose="02070309020205020404" pitchFamily="49" charset="0"/>
              </a:rPr>
            </a:br>
            <a:r>
              <a:rPr lang="de-DE" sz="1600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Cost</a:t>
            </a:r>
            <a:endParaRPr lang="en-US" sz="1600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38400" y="2362200"/>
            <a:ext cx="381000" cy="158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4" grpId="0"/>
      <p:bldP spid="15" grpId="0" animBg="1"/>
      <p:bldP spid="28" grpId="0" animBg="1"/>
      <p:bldP spid="31" grpId="0" animBg="1"/>
      <p:bldP spid="34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Hybrid Runtime Plans in </a:t>
            </a:r>
            <a:r>
              <a:rPr lang="en-US" dirty="0" err="1" smtClean="0"/>
              <a:t>SystemML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Example: Linear Regression</a:t>
            </a:r>
            <a:r>
              <a:rPr lang="de-DE" sz="1600" dirty="0" smtClean="0"/>
              <a:t> </a:t>
            </a:r>
            <a:r>
              <a:rPr lang="de-DE" sz="1600" b="0" dirty="0" smtClean="0"/>
              <a:t>(in SystemML‘s R-like syntax)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3200340" cy="369332"/>
          </a:xfrm>
          <a:prstGeom prst="rect">
            <a:avLst/>
          </a:prstGeom>
          <a:solidFill>
            <a:srgbClr val="BDC6F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Linreg</a:t>
            </a:r>
            <a:r>
              <a:rPr lang="en-US" dirty="0" smtClean="0"/>
              <a:t> DS </a:t>
            </a:r>
            <a:r>
              <a:rPr lang="en-US" sz="1600" dirty="0" smtClean="0"/>
              <a:t>(Direct Solve)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7369" y="1600201"/>
            <a:ext cx="3197831" cy="34163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7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X = read($1);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y = read($2);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intercept = $3;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lambda = 0.001;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endParaRPr lang="en-US" sz="3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if( intercept == 1 )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ones = matrix(1,nrow(X),1);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X = append(X, ones);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3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 = matrix(1,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ncol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(X), 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 = t(X) %*% X +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diag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(I)*lambda;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 = t(X) %*% y;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beta = solve(A, b);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write(beta, $4);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2020" y="3200898"/>
            <a:ext cx="2770952" cy="422028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3414" y="3781182"/>
            <a:ext cx="3068664" cy="1101972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414" y="2046168"/>
            <a:ext cx="3068664" cy="91440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3414" y="3019188"/>
            <a:ext cx="3068664" cy="709248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33800" y="1569497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HOP DAG</a:t>
            </a:r>
            <a:br>
              <a:rPr lang="en-US" b="1" dirty="0" smtClean="0"/>
            </a:br>
            <a:r>
              <a:rPr lang="en-US" sz="1600" dirty="0" smtClean="0"/>
              <a:t>(after rewrites)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LOP DAG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12102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Cluster </a:t>
            </a:r>
            <a:r>
              <a:rPr lang="en-US" b="1" dirty="0" err="1" smtClean="0">
                <a:solidFill>
                  <a:srgbClr val="FF0000"/>
                </a:solidFill>
              </a:rPr>
              <a:t>Config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client 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:     1 GB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map/red 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: 2 GB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5285360" y="2786742"/>
            <a:ext cx="2590800" cy="121920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6" name="Straight Arrow Connector 125"/>
          <p:cNvCxnSpPr/>
          <p:nvPr/>
        </p:nvCxnSpPr>
        <p:spPr>
          <a:xfrm rot="5400000" flipH="1" flipV="1">
            <a:off x="2476500" y="3009900"/>
            <a:ext cx="2209800" cy="609600"/>
          </a:xfrm>
          <a:prstGeom prst="straightConnector1">
            <a:avLst/>
          </a:prstGeom>
          <a:ln w="12700"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4114800" y="1749623"/>
            <a:ext cx="3505200" cy="2290465"/>
            <a:chOff x="4114800" y="1749623"/>
            <a:chExt cx="3505200" cy="2290465"/>
          </a:xfrm>
        </p:grpSpPr>
        <p:sp>
          <p:nvSpPr>
            <p:cNvPr id="30" name="TextBox 29"/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dg(rand)</a:t>
              </a:r>
              <a:br>
                <a:rPr lang="en-US" sz="12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 smtClean="0">
                  <a:latin typeface="Courier New" pitchFamily="49" charset="0"/>
                  <a:cs typeface="Courier New" pitchFamily="49" charset="0"/>
                </a:rPr>
                <a:t>3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x1,10</a:t>
              </a:r>
              <a:r>
                <a:rPr lang="en-US" sz="1200" baseline="30000" dirty="0" smtClean="0">
                  <a:latin typeface="Courier New" pitchFamily="49" charset="0"/>
                  <a:cs typeface="Courier New" pitchFamily="49" charset="0"/>
                </a:rPr>
                <a:t>3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2" name="Straight Arrow Connector 31"/>
            <p:cNvCxnSpPr>
              <a:stCxn id="30" idx="0"/>
              <a:endCxn id="34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r(</a:t>
              </a:r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diag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57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algn="ctr"/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 smtClean="0">
                  <a:latin typeface="Courier New" pitchFamily="49" charset="0"/>
                  <a:cs typeface="Courier New" pitchFamily="49" charset="0"/>
                </a:rPr>
                <a:t>6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x10</a:t>
              </a:r>
              <a:r>
                <a:rPr lang="en-US" sz="1200" baseline="30000" dirty="0" smtClean="0">
                  <a:latin typeface="Courier New" pitchFamily="49" charset="0"/>
                  <a:cs typeface="Courier New" pitchFamily="49" charset="0"/>
                </a:rPr>
                <a:t>3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,10</a:t>
              </a:r>
              <a:r>
                <a:rPr lang="en-US" sz="1200" baseline="30000" dirty="0" smtClean="0">
                  <a:latin typeface="Courier New" pitchFamily="49" charset="0"/>
                  <a:cs typeface="Courier New" pitchFamily="49" charset="0"/>
                </a:rPr>
                <a:t>9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y</a:t>
              </a:r>
              <a:br>
                <a:rPr lang="en-US" sz="12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 smtClean="0">
                  <a:latin typeface="Courier New" pitchFamily="49" charset="0"/>
                  <a:cs typeface="Courier New" pitchFamily="49" charset="0"/>
                </a:rPr>
                <a:t>6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x1,10</a:t>
              </a:r>
              <a:r>
                <a:rPr lang="en-US" sz="1200" baseline="30000" dirty="0" smtClean="0">
                  <a:latin typeface="Courier New" pitchFamily="49" charset="0"/>
                  <a:cs typeface="Courier New" pitchFamily="49" charset="0"/>
                </a:rPr>
                <a:t>6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ba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(+*)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ba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(+*)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r(t)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7" idx="0"/>
              <a:endCxn id="47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9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6" idx="0"/>
              <a:endCxn id="48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b(+)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76" name="Straight Arrow Connector 75"/>
            <p:cNvCxnSpPr>
              <a:stCxn id="34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47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b(solve)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48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write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9" name="Straight Arrow Connector 88"/>
            <p:cNvCxnSpPr>
              <a:stCxn id="82" idx="0"/>
              <a:endCxn id="88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1905000" y="2057400"/>
            <a:ext cx="1524000" cy="738664"/>
          </a:xfrm>
          <a:prstGeom prst="rect">
            <a:avLst/>
          </a:prstGeom>
          <a:solidFill>
            <a:srgbClr val="BDC6FD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Scenario: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de-DE" sz="1400" dirty="0" smtClean="0"/>
              <a:t>X: 10</a:t>
            </a:r>
            <a:r>
              <a:rPr lang="de-DE" sz="1400" baseline="30000" dirty="0" smtClean="0"/>
              <a:t>6</a:t>
            </a:r>
            <a:r>
              <a:rPr lang="de-DE" sz="1400" dirty="0" smtClean="0"/>
              <a:t> x 10</a:t>
            </a:r>
            <a:r>
              <a:rPr lang="de-DE" sz="1400" baseline="30000" dirty="0" smtClean="0"/>
              <a:t>3</a:t>
            </a:r>
            <a:r>
              <a:rPr lang="de-DE" sz="1400" dirty="0" smtClean="0"/>
              <a:t>, 10</a:t>
            </a:r>
            <a:r>
              <a:rPr lang="de-DE" sz="1400" baseline="30000" dirty="0" smtClean="0"/>
              <a:t>9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y: 10</a:t>
            </a:r>
            <a:r>
              <a:rPr lang="de-DE" sz="1400" baseline="30000" dirty="0" smtClean="0"/>
              <a:t>6</a:t>
            </a:r>
            <a:r>
              <a:rPr lang="de-DE" sz="1400" dirty="0" smtClean="0"/>
              <a:t> x 1, 10</a:t>
            </a:r>
            <a:r>
              <a:rPr lang="de-DE" sz="1400" baseline="30000" dirty="0" smtClean="0"/>
              <a:t>6</a:t>
            </a:r>
            <a:endParaRPr lang="en-US" sz="1400" dirty="0"/>
          </a:p>
        </p:txBody>
      </p:sp>
      <p:sp>
        <p:nvSpPr>
          <p:cNvPr id="162" name="Rectangle 161"/>
          <p:cNvSpPr/>
          <p:nvPr/>
        </p:nvSpPr>
        <p:spPr>
          <a:xfrm>
            <a:off x="6172200" y="5311140"/>
            <a:ext cx="28194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map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172200" y="4808220"/>
            <a:ext cx="2819400" cy="45720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reduce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181600" y="587204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16MB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123560" y="564344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8MB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5448300" y="4472940"/>
            <a:ext cx="3009900" cy="1973580"/>
            <a:chOff x="5448300" y="4472940"/>
            <a:chExt cx="3009900" cy="1973580"/>
          </a:xfrm>
        </p:grpSpPr>
        <p:sp>
          <p:nvSpPr>
            <p:cNvPr id="129" name="TextBox 128"/>
            <p:cNvSpPr txBox="1"/>
            <p:nvPr/>
          </p:nvSpPr>
          <p:spPr>
            <a:xfrm>
              <a:off x="6629400" y="587502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524500" y="616952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48300" y="57150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132" name="Straight Arrow Connector 131"/>
            <p:cNvCxnSpPr>
              <a:endCxn id="133" idx="2"/>
            </p:cNvCxnSpPr>
            <p:nvPr/>
          </p:nvCxnSpPr>
          <p:spPr>
            <a:xfrm rot="10800000">
              <a:off x="6667500" y="5618620"/>
              <a:ext cx="495300" cy="2564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6019800" y="534162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mapmm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(MR)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162800" y="534162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tsmm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(MR)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019800" y="489966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ak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+(MR)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162800" y="489966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ak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+(MR)</a:t>
              </a:r>
            </a:p>
          </p:txBody>
        </p:sp>
        <p:cxnSp>
          <p:nvCxnSpPr>
            <p:cNvPr id="138" name="Straight Arrow Connector 137"/>
            <p:cNvCxnSpPr>
              <a:stCxn id="133" idx="0"/>
              <a:endCxn id="136" idx="2"/>
            </p:cNvCxnSpPr>
            <p:nvPr/>
          </p:nvCxnSpPr>
          <p:spPr>
            <a:xfrm rot="5400000" flipH="1" flipV="1">
              <a:off x="6585020" y="5259140"/>
              <a:ext cx="16496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5" idx="0"/>
              <a:endCxn id="137" idx="2"/>
            </p:cNvCxnSpPr>
            <p:nvPr/>
          </p:nvCxnSpPr>
          <p:spPr>
            <a:xfrm rot="5400000" flipH="1" flipV="1">
              <a:off x="7728020" y="5259140"/>
              <a:ext cx="16496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endCxn id="135" idx="2"/>
            </p:cNvCxnSpPr>
            <p:nvPr/>
          </p:nvCxnSpPr>
          <p:spPr>
            <a:xfrm flipV="1">
              <a:off x="7391402" y="5618619"/>
              <a:ext cx="419098" cy="2564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0" idx="0"/>
              <a:endCxn id="131" idx="2"/>
            </p:cNvCxnSpPr>
            <p:nvPr/>
          </p:nvCxnSpPr>
          <p:spPr>
            <a:xfrm rot="5400000" flipH="1" flipV="1">
              <a:off x="5740539" y="6080760"/>
              <a:ext cx="17752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5400000" flipH="1" flipV="1">
              <a:off x="6134100" y="5509260"/>
              <a:ext cx="1524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6019800" y="447294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167" name="Straight Arrow Connector 166"/>
            <p:cNvCxnSpPr>
              <a:endCxn id="166" idx="2"/>
            </p:cNvCxnSpPr>
            <p:nvPr/>
          </p:nvCxnSpPr>
          <p:spPr>
            <a:xfrm rot="5400000" flipH="1" flipV="1">
              <a:off x="6585020" y="4832420"/>
              <a:ext cx="16496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TextBox 171"/>
          <p:cNvSpPr txBox="1"/>
          <p:nvPr/>
        </p:nvSpPr>
        <p:spPr>
          <a:xfrm>
            <a:off x="5791200" y="4419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16KB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28600" y="51242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Memory-Sensitive Compilation Steps: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Operator selection (cp/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phy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. ops)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Hop-lop rewrites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Piggybacking bin constraints </a:t>
            </a:r>
          </a:p>
        </p:txBody>
      </p:sp>
      <p:grpSp>
        <p:nvGrpSpPr>
          <p:cNvPr id="194" name="Group 193"/>
          <p:cNvGrpSpPr/>
          <p:nvPr/>
        </p:nvGrpSpPr>
        <p:grpSpPr>
          <a:xfrm>
            <a:off x="4038600" y="1569497"/>
            <a:ext cx="3962400" cy="2243480"/>
            <a:chOff x="4038600" y="1569497"/>
            <a:chExt cx="3962400" cy="2243480"/>
          </a:xfrm>
        </p:grpSpPr>
        <p:sp>
          <p:nvSpPr>
            <p:cNvPr id="177" name="TextBox 176"/>
            <p:cNvSpPr txBox="1"/>
            <p:nvPr/>
          </p:nvSpPr>
          <p:spPr>
            <a:xfrm>
              <a:off x="7239000" y="3505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8MB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315200" y="27402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8GB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43600" y="3505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8GB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8KB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172KB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16GB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16GB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16MB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8MB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8KB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962400" y="1721897"/>
            <a:ext cx="3722914" cy="2139554"/>
            <a:chOff x="3962400" y="1721897"/>
            <a:chExt cx="3722914" cy="2139554"/>
          </a:xfrm>
        </p:grpSpPr>
        <p:sp>
          <p:nvSpPr>
            <p:cNvPr id="187" name="TextBox 186"/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CP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MR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CP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CP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CP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MR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MR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CP</a:t>
              </a:r>
            </a:p>
          </p:txBody>
        </p:sp>
      </p:grpSp>
      <p:cxnSp>
        <p:nvCxnSpPr>
          <p:cNvPr id="197" name="Straight Arrow Connector 196"/>
          <p:cNvCxnSpPr/>
          <p:nvPr/>
        </p:nvCxnSpPr>
        <p:spPr>
          <a:xfrm rot="5400000">
            <a:off x="7354094" y="4228306"/>
            <a:ext cx="685800" cy="1588"/>
          </a:xfrm>
          <a:prstGeom prst="straightConnector1">
            <a:avLst/>
          </a:prstGeom>
          <a:ln w="12700"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8" grpId="0"/>
      <p:bldP spid="124" grpId="0" animBg="1"/>
      <p:bldP spid="162" grpId="0" animBg="1"/>
      <p:bldP spid="163" grpId="0" animBg="1"/>
      <p:bldP spid="164" grpId="0"/>
      <p:bldP spid="165" grpId="0"/>
      <p:bldP spid="172" grpId="0"/>
      <p:bldP spid="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828800"/>
            <a:ext cx="3891726" cy="615553"/>
          </a:xfrm>
          <a:prstGeom prst="rect">
            <a:avLst/>
          </a:prstGeom>
          <a:solidFill>
            <a:srgbClr val="BDC6F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Linreg</a:t>
            </a:r>
            <a:r>
              <a:rPr lang="en-US" dirty="0" smtClean="0"/>
              <a:t> DS </a:t>
            </a:r>
            <a:br>
              <a:rPr lang="en-US" dirty="0" smtClean="0"/>
            </a:br>
            <a:r>
              <a:rPr lang="en-US" sz="1600" dirty="0" smtClean="0"/>
              <a:t>(Direct Solve)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3569" y="1828801"/>
            <a:ext cx="3883631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X = read($1);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y = read($2);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intercept = $3;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lambda = 0.001;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if( intercept == 1 ) {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ones = matrix(1,nrow(X),1);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X = append(X, ones);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 = matrix(1,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ncol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(X), 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 = t(X) %*% X +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diag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(I)*lambda;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 = t(X) %*% y;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beta = solve(A, b);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write(beta, $4);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141" y="1833880"/>
            <a:ext cx="2117979" cy="15796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0" y="1835527"/>
            <a:ext cx="4267200" cy="615553"/>
          </a:xfrm>
          <a:prstGeom prst="rect">
            <a:avLst/>
          </a:prstGeom>
          <a:solidFill>
            <a:srgbClr val="BDC6F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Linreg</a:t>
            </a:r>
            <a:r>
              <a:rPr lang="en-US" dirty="0" smtClean="0"/>
              <a:t> CG </a:t>
            </a:r>
            <a:br>
              <a:rPr lang="en-US" dirty="0" smtClean="0"/>
            </a:br>
            <a:r>
              <a:rPr lang="en-US" sz="1600" dirty="0" smtClean="0"/>
              <a:t>(Conjugate Gradient)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835527"/>
            <a:ext cx="4267200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X = read($1);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y = read($2);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intercept = $3;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lambda = 0.001;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r = -(t(X) %*% y);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while(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&lt; maxi &amp; norm_r2 &gt; norm_r2_trgt) {</a:t>
            </a:r>
          </a:p>
          <a:p>
            <a:r>
              <a:rPr lang="fr-FR" sz="1200" b="1" dirty="0" smtClean="0">
                <a:latin typeface="Courier New" pitchFamily="49" charset="0"/>
                <a:cs typeface="Courier New" pitchFamily="49" charset="0"/>
              </a:rPr>
              <a:t>   q = t(X) %*% (X %*% p) + lambda*p;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alpha = norm_r2 / (t(p) %*% q);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w = w + alpha * p;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old_norm_r2 = norm_r2;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r = r + alpha * q;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norm_r2 = sum(r * r);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beta = norm_r2 / old_norm_r2;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p = -r + beta * p;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+ 1;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write(w, $4);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6141" y="1840524"/>
            <a:ext cx="2117979" cy="15887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Example: Linear Regression</a:t>
            </a:r>
            <a:r>
              <a:rPr lang="de-DE" b="0" dirty="0" smtClean="0"/>
              <a:t> </a:t>
            </a:r>
            <a:r>
              <a:rPr lang="de-DE" sz="1600" b="0" dirty="0" smtClean="0"/>
              <a:t>(in SystemML‘s R-like syntax)</a:t>
            </a:r>
          </a:p>
          <a:p>
            <a:pPr lvl="1"/>
            <a:r>
              <a:rPr lang="de-DE" dirty="0" smtClean="0"/>
              <a:t>Estimated runtime costs w/ different memory configurations </a:t>
            </a:r>
            <a:endParaRPr lang="de-DE" baseline="30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Resource Elasticity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46482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O(m n</a:t>
            </a:r>
            <a:r>
              <a:rPr lang="de-DE" b="1" baseline="30000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2</a:t>
            </a:r>
            <a:r>
              <a:rPr lang="de-DE" b="1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2400" y="441067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O(m n) per iteration</a:t>
            </a:r>
            <a:endParaRPr lang="en-US" dirty="0">
              <a:latin typeface="+mj-lt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2438400" y="2819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496784" y="2971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15200" y="990600"/>
            <a:ext cx="1524000" cy="738664"/>
          </a:xfrm>
          <a:prstGeom prst="rect">
            <a:avLst/>
          </a:prstGeom>
          <a:solidFill>
            <a:srgbClr val="BDC6FD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Scenario: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de-DE" sz="1400" dirty="0" smtClean="0"/>
              <a:t>X: 10</a:t>
            </a:r>
            <a:r>
              <a:rPr lang="de-DE" sz="1400" baseline="30000" dirty="0" smtClean="0"/>
              <a:t>6</a:t>
            </a:r>
            <a:r>
              <a:rPr lang="de-DE" sz="1400" dirty="0" smtClean="0"/>
              <a:t> x 10</a:t>
            </a:r>
            <a:r>
              <a:rPr lang="de-DE" sz="1400" baseline="30000" dirty="0" smtClean="0"/>
              <a:t>3</a:t>
            </a:r>
            <a:r>
              <a:rPr lang="de-DE" sz="1400" dirty="0" smtClean="0"/>
              <a:t>, 10</a:t>
            </a:r>
            <a:r>
              <a:rPr lang="de-DE" sz="1400" baseline="30000" dirty="0" smtClean="0"/>
              <a:t>9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y: 10</a:t>
            </a:r>
            <a:r>
              <a:rPr lang="de-DE" sz="1400" baseline="30000" dirty="0" smtClean="0"/>
              <a:t>6</a:t>
            </a:r>
            <a:r>
              <a:rPr lang="de-DE" sz="1400" dirty="0" smtClean="0"/>
              <a:t> x 1, 10</a:t>
            </a:r>
            <a:r>
              <a:rPr lang="de-DE" sz="1400" baseline="30000" dirty="0" smtClean="0"/>
              <a:t>6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5334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One Size Does Not Fit All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Variety of ML algorithms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Data and cluster characteristics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Multi-tenancy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Resource Elasticity (2)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of Memory-Sensitive Plans</a:t>
            </a:r>
          </a:p>
          <a:p>
            <a:pPr lvl="1"/>
            <a:r>
              <a:rPr lang="en-US" b="1" dirty="0" smtClean="0"/>
              <a:t>Issue #1: </a:t>
            </a:r>
            <a:r>
              <a:rPr lang="en-US" b="1" dirty="0" smtClean="0">
                <a:solidFill>
                  <a:schemeClr val="tx2"/>
                </a:solidFill>
              </a:rPr>
              <a:t>Memory sensitive compilation steps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(user needs to reason about plans and cluster configurations)</a:t>
            </a:r>
          </a:p>
          <a:p>
            <a:pPr lvl="1"/>
            <a:r>
              <a:rPr lang="en-US" b="1" dirty="0" smtClean="0"/>
              <a:t>Issue #2: </a:t>
            </a:r>
            <a:r>
              <a:rPr lang="en-US" b="1" dirty="0" smtClean="0">
                <a:solidFill>
                  <a:schemeClr val="tx2"/>
                </a:solidFill>
              </a:rPr>
              <a:t>One size does not fit 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(finding a good static cluster configuration is a hard problem)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Resource Negotiation Frameworks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YARN: </a:t>
            </a:r>
            <a:r>
              <a:rPr lang="en-US" dirty="0" smtClean="0"/>
              <a:t>resource container requests (</a:t>
            </a:r>
            <a:r>
              <a:rPr lang="en-US" dirty="0" err="1" smtClean="0"/>
              <a:t>mem</a:t>
            </a:r>
            <a:r>
              <a:rPr lang="en-US" dirty="0" smtClean="0"/>
              <a:t>, </a:t>
            </a:r>
            <a:r>
              <a:rPr lang="en-US" dirty="0" err="1" smtClean="0"/>
              <a:t>cpu</a:t>
            </a:r>
            <a:r>
              <a:rPr lang="en-US" dirty="0" smtClean="0"/>
              <a:t>, etc)</a:t>
            </a:r>
          </a:p>
          <a:p>
            <a:pPr lvl="1"/>
            <a:r>
              <a:rPr lang="en-US" dirty="0" err="1" smtClean="0"/>
              <a:t>Mesos</a:t>
            </a:r>
            <a:r>
              <a:rPr lang="en-US" dirty="0" smtClean="0"/>
              <a:t>: resource container offers (</a:t>
            </a:r>
            <a:r>
              <a:rPr lang="en-US" dirty="0" err="1" smtClean="0"/>
              <a:t>mem</a:t>
            </a:r>
            <a:r>
              <a:rPr lang="en-US" dirty="0" smtClean="0"/>
              <a:t>, </a:t>
            </a:r>
            <a:r>
              <a:rPr lang="en-US" dirty="0" err="1" smtClean="0"/>
              <a:t>cpu</a:t>
            </a:r>
            <a:r>
              <a:rPr lang="en-US" dirty="0" smtClean="0"/>
              <a:t>, storage, etc)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tx2"/>
                </a:solidFill>
              </a:rPr>
              <a:t>Resource Elasticity for Large-Scale ML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Automatic resource provisioning for ML programs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According to workload (ML script, input data, cluster)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Optimizer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83088"/>
          </a:xfrm>
        </p:spPr>
        <p:txBody>
          <a:bodyPr/>
          <a:lstStyle/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2000" dirty="0" smtClean="0"/>
              <a:t>Basic Ideas</a:t>
            </a: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sz="1800" dirty="0" smtClean="0"/>
              <a:t>Optimize ML program resource configurations via </a:t>
            </a:r>
            <a:r>
              <a:rPr lang="en-US" sz="1800" b="1" dirty="0" smtClean="0"/>
              <a:t>online what-if analysis </a:t>
            </a:r>
            <a:endParaRPr lang="en-US" sz="1800" dirty="0" smtClean="0"/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sz="1800" dirty="0" smtClean="0"/>
              <a:t>Generating and </a:t>
            </a:r>
            <a:r>
              <a:rPr lang="en-US" sz="1800" b="1" dirty="0" smtClean="0"/>
              <a:t>costing runtime plans</a:t>
            </a:r>
            <a:endParaRPr lang="en-US" sz="1800" dirty="0" smtClean="0"/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sz="1800" b="1" dirty="0" smtClean="0"/>
              <a:t>Program-aware </a:t>
            </a:r>
            <a:r>
              <a:rPr lang="en-US" sz="1800" dirty="0" smtClean="0"/>
              <a:t>grid enumeration, pruning, and re-optimization techniques </a:t>
            </a:r>
            <a:endParaRPr lang="en-US" sz="1800" b="1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281" y="2594821"/>
            <a:ext cx="7173739" cy="35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340" y="2590800"/>
            <a:ext cx="7772255" cy="357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340" y="2590800"/>
            <a:ext cx="7772255" cy="357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340" y="2590800"/>
            <a:ext cx="8265185" cy="35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340" y="2590800"/>
            <a:ext cx="8265185" cy="35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Framework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 Program Resource Allocation Problem</a:t>
            </a:r>
          </a:p>
          <a:p>
            <a:pPr lvl="1"/>
            <a:r>
              <a:rPr lang="en-US" dirty="0" smtClean="0"/>
              <a:t>Goal: minimize costs w/o unnecessary over-provisioning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Cost Model</a:t>
            </a:r>
          </a:p>
          <a:p>
            <a:pPr lvl="1"/>
            <a:r>
              <a:rPr lang="en-US" dirty="0" smtClean="0"/>
              <a:t>White-box cost model based on generated runtime plans</a:t>
            </a:r>
          </a:p>
          <a:p>
            <a:pPr lvl="1"/>
            <a:r>
              <a:rPr lang="en-US" i="1" dirty="0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C(P, R</a:t>
            </a:r>
            <a:r>
              <a:rPr lang="en-US" i="1" baseline="-25000" dirty="0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P</a:t>
            </a:r>
            <a:r>
              <a:rPr lang="en-US" i="1" dirty="0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, cc) </a:t>
            </a:r>
            <a:r>
              <a:rPr lang="en-US" dirty="0" smtClean="0"/>
              <a:t>as estimated execution time of plan P</a:t>
            </a:r>
          </a:p>
          <a:p>
            <a:pPr lvl="1"/>
            <a:r>
              <a:rPr lang="en-US" dirty="0" smtClean="0"/>
              <a:t>Single pass w/ tracking of sizes/states of live variables </a:t>
            </a:r>
          </a:p>
          <a:p>
            <a:pPr lvl="1"/>
            <a:r>
              <a:rPr lang="en-US" dirty="0" smtClean="0"/>
              <a:t>Analytical model of IO (bandwidth), compute (FLOPs), latency (jobs / tasks)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Search Space Characterization</a:t>
            </a:r>
          </a:p>
          <a:p>
            <a:pPr lvl="1"/>
            <a:r>
              <a:rPr lang="en-US" dirty="0" smtClean="0"/>
              <a:t>Def: resource dependency (cost influences of resources)</a:t>
            </a:r>
          </a:p>
          <a:p>
            <a:pPr lvl="1"/>
            <a:r>
              <a:rPr lang="en-US" dirty="0" smtClean="0"/>
              <a:t>Resource configuration R</a:t>
            </a:r>
            <a:r>
              <a:rPr lang="en-US" baseline="-25000" dirty="0" smtClean="0"/>
              <a:t>P</a:t>
            </a:r>
            <a:r>
              <a:rPr lang="en-US" dirty="0" smtClean="0"/>
              <a:t> = (</a:t>
            </a:r>
            <a:r>
              <a:rPr lang="en-US" dirty="0" err="1" smtClean="0"/>
              <a:t>r</a:t>
            </a:r>
            <a:r>
              <a:rPr lang="en-US" baseline="30000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, r</a:t>
            </a:r>
            <a:r>
              <a:rPr lang="en-US" baseline="30000" dirty="0" smtClean="0"/>
              <a:t>1</a:t>
            </a:r>
            <a:r>
              <a:rPr lang="en-US" baseline="-25000" dirty="0" smtClean="0"/>
              <a:t>P</a:t>
            </a:r>
            <a:r>
              <a:rPr lang="en-US" dirty="0" smtClean="0"/>
              <a:t>, …,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P1: </a:t>
            </a:r>
            <a:r>
              <a:rPr lang="en-US" dirty="0" smtClean="0"/>
              <a:t>Monotonic Dependency Elimination </a:t>
            </a:r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  <a:sym typeface="Wingdings" pitchFamily="2" charset="2"/>
              </a:rPr>
              <a:t> Pruning </a:t>
            </a:r>
            <a:endParaRPr lang="en-US" dirty="0" smtClean="0"/>
          </a:p>
          <a:p>
            <a:pPr lvl="1"/>
            <a:r>
              <a:rPr lang="en-US" b="1" dirty="0" smtClean="0"/>
              <a:t>P2: </a:t>
            </a:r>
            <a:r>
              <a:rPr lang="en-US" dirty="0" smtClean="0"/>
              <a:t>Semi-Independent 2-Dim Problems</a:t>
            </a:r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  <a:sym typeface="Wingdings" pitchFamily="2" charset="2"/>
              </a:rPr>
              <a:t>  Parallelization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2826603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[Matthias Boehm: Costing Generated Runtime Execution Plans for Large-Scale Machine Learning Programs, </a:t>
            </a:r>
            <a:r>
              <a:rPr lang="en-US" sz="1200" b="1" dirty="0" err="1" smtClean="0"/>
              <a:t>CoRR</a:t>
            </a:r>
            <a:r>
              <a:rPr lang="en-US" sz="1200" b="1" dirty="0" smtClean="0"/>
              <a:t> 2015</a:t>
            </a:r>
            <a:r>
              <a:rPr lang="en-US" sz="1200" dirty="0" smtClean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175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(1) Performance</a:t>
            </a:r>
          </a:p>
          <a:p>
            <a:pPr marL="342900" indent="-342900" algn="ctr"/>
            <a:r>
              <a:rPr lang="de-DE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(2) Throughput / Monetary costs</a:t>
            </a:r>
            <a:endParaRPr lang="en-US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6096000" y="1981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76800"/>
            <a:ext cx="234560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28800"/>
            <a:ext cx="4648200" cy="8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5331" y="4382312"/>
            <a:ext cx="5122469" cy="20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Enumeration Algorithm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Algorithm</a:t>
            </a:r>
          </a:p>
          <a:p>
            <a:pPr lvl="1"/>
            <a:r>
              <a:rPr lang="en-US" dirty="0" smtClean="0"/>
              <a:t>Grid enumeration of CP/MR resources</a:t>
            </a:r>
          </a:p>
          <a:p>
            <a:pPr lvl="1"/>
            <a:r>
              <a:rPr lang="en-US" dirty="0" smtClean="0"/>
              <a:t>Program-aware grid point generation</a:t>
            </a:r>
            <a:br>
              <a:rPr lang="en-US" dirty="0" smtClean="0"/>
            </a:br>
            <a:r>
              <a:rPr lang="en-US" dirty="0" smtClean="0"/>
              <a:t>and pruning techniques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Grid Point Generators</a:t>
            </a:r>
          </a:p>
          <a:p>
            <a:pPr lvl="1"/>
            <a:r>
              <a:rPr lang="en-US" dirty="0" smtClean="0"/>
              <a:t>Systematic: </a:t>
            </a:r>
            <a:r>
              <a:rPr lang="en-US" i="1" dirty="0" err="1" smtClean="0"/>
              <a:t>Equi</a:t>
            </a:r>
            <a:r>
              <a:rPr lang="en-US" dirty="0" smtClean="0"/>
              <a:t>-/</a:t>
            </a:r>
            <a:r>
              <a:rPr lang="en-US" i="1" dirty="0" smtClean="0"/>
              <a:t>Exp-s</a:t>
            </a:r>
            <a:r>
              <a:rPr lang="en-US" dirty="0" smtClean="0"/>
              <a:t>paced grid</a:t>
            </a:r>
          </a:p>
          <a:p>
            <a:pPr lvl="1"/>
            <a:r>
              <a:rPr lang="en-US" dirty="0" smtClean="0"/>
              <a:t>Directed: </a:t>
            </a:r>
            <a:r>
              <a:rPr lang="en-US" i="1" dirty="0" smtClean="0"/>
              <a:t>Memory</a:t>
            </a:r>
            <a:r>
              <a:rPr lang="en-US" dirty="0" smtClean="0"/>
              <a:t>-based grid</a:t>
            </a:r>
          </a:p>
          <a:p>
            <a:pPr lvl="1"/>
            <a:r>
              <a:rPr lang="en-US" dirty="0" smtClean="0"/>
              <a:t>Composite grids (cross product/union)</a:t>
            </a:r>
          </a:p>
          <a:p>
            <a:pPr lvl="1"/>
            <a:r>
              <a:rPr lang="en-US" b="1" dirty="0" smtClean="0"/>
              <a:t>Our default: </a:t>
            </a:r>
            <a:r>
              <a:rPr lang="en-US" b="1" dirty="0" smtClean="0">
                <a:solidFill>
                  <a:schemeClr val="accent1"/>
                </a:solidFill>
              </a:rPr>
              <a:t>(Exp</a:t>
            </a:r>
            <a:r>
              <a:rPr lang="en-US" b="1" dirty="0" smtClean="0">
                <a:solidFill>
                  <a:srgbClr val="7889FB"/>
                </a:solidFill>
              </a:rPr>
              <a:t> ∪ </a:t>
            </a:r>
            <a:r>
              <a:rPr lang="en-US" b="1" dirty="0" err="1" smtClean="0">
                <a:solidFill>
                  <a:schemeClr val="accent1"/>
                </a:solidFill>
              </a:rPr>
              <a:t>Mem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Pruning Techniques</a:t>
            </a:r>
          </a:p>
          <a:p>
            <a:pPr lvl="1"/>
            <a:r>
              <a:rPr lang="en-US" dirty="0" smtClean="0"/>
              <a:t>Pruning blocks of small ops</a:t>
            </a:r>
          </a:p>
          <a:p>
            <a:pPr lvl="1"/>
            <a:r>
              <a:rPr lang="en-US" dirty="0" smtClean="0"/>
              <a:t>Pruning blocks of unknowns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41020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High impact of pruning strategies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600" y="5486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315200" y="4876800"/>
            <a:ext cx="685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29600" y="5256212"/>
            <a:ext cx="685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4495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+ w/o PU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1328" y="591502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r>
              <a:rPr lang="en-US" sz="1200" b="1" dirty="0" smtClean="0"/>
              <a:t>LGORITHM</a:t>
            </a:r>
            <a:r>
              <a:rPr lang="en-US" sz="1600" b="1" dirty="0" smtClean="0"/>
              <a:t> 1: </a:t>
            </a:r>
            <a:r>
              <a:rPr lang="en-US" sz="1600" dirty="0" smtClean="0"/>
              <a:t>O</a:t>
            </a:r>
            <a:r>
              <a:rPr lang="en-US" sz="1200" dirty="0" smtClean="0"/>
              <a:t>PTIMIZE</a:t>
            </a:r>
            <a:r>
              <a:rPr lang="en-US" sz="1600" dirty="0" smtClean="0"/>
              <a:t>R</a:t>
            </a:r>
            <a:r>
              <a:rPr lang="en-US" sz="1200" dirty="0" smtClean="0"/>
              <a:t>ESOURCE</a:t>
            </a:r>
            <a:r>
              <a:rPr lang="en-US" sz="1600" dirty="0" smtClean="0"/>
              <a:t>C</a:t>
            </a:r>
            <a:r>
              <a:rPr lang="en-US" sz="1200" dirty="0" smtClean="0"/>
              <a:t>ONFIG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5220512" y="914400"/>
            <a:ext cx="3657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1600" y="960834"/>
            <a:ext cx="3962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S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r</a:t>
            </a:r>
            <a:r>
              <a:rPr lang="en-US" sz="1600" baseline="-1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c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 </a:t>
            </a:r>
            <a:r>
              <a:rPr lang="en-US" sz="1600" dirty="0" smtClean="0">
                <a:sym typeface="Wingdings" pitchFamily="2" charset="2"/>
              </a:rPr>
              <a:t> </a:t>
            </a:r>
            <a:r>
              <a:rPr lang="en-US" sz="1200" dirty="0" smtClean="0">
                <a:sym typeface="Wingdings" pitchFamily="2" charset="2"/>
              </a:rPr>
              <a:t>ENUM</a:t>
            </a:r>
            <a:r>
              <a:rPr lang="en-US" sz="1600" dirty="0" smtClean="0">
                <a:sym typeface="Wingdings" pitchFamily="2" charset="2"/>
              </a:rPr>
              <a:t>G</a:t>
            </a:r>
            <a:r>
              <a:rPr lang="en-US" sz="1200" dirty="0" smtClean="0">
                <a:sym typeface="Wingdings" pitchFamily="2" charset="2"/>
              </a:rPr>
              <a:t>RID</a:t>
            </a:r>
            <a:r>
              <a:rPr lang="en-US" sz="1600" dirty="0" smtClean="0">
                <a:sym typeface="Wingdings" pitchFamily="2" charset="2"/>
              </a:rPr>
              <a:t>P</a:t>
            </a:r>
            <a:r>
              <a:rPr lang="en-US" sz="1200" dirty="0" smtClean="0">
                <a:sym typeface="Wingdings" pitchFamily="2" charset="2"/>
              </a:rPr>
              <a:t>OINTS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P, cc, t1, </a:t>
            </a:r>
            <a:r>
              <a:rPr lang="en-US" sz="12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ASC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S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r</a:t>
            </a:r>
            <a:r>
              <a:rPr lang="en-US" sz="1600" baseline="-1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m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 </a:t>
            </a:r>
            <a:r>
              <a:rPr lang="en-US" sz="1200" dirty="0" smtClean="0">
                <a:sym typeface="Wingdings" pitchFamily="2" charset="2"/>
              </a:rPr>
              <a:t>ENUM</a:t>
            </a:r>
            <a:r>
              <a:rPr lang="en-US" sz="1600" dirty="0" smtClean="0">
                <a:sym typeface="Wingdings" pitchFamily="2" charset="2"/>
              </a:rPr>
              <a:t>G</a:t>
            </a:r>
            <a:r>
              <a:rPr lang="en-US" sz="1200" dirty="0" smtClean="0">
                <a:sym typeface="Wingdings" pitchFamily="2" charset="2"/>
              </a:rPr>
              <a:t>RID</a:t>
            </a:r>
            <a:r>
              <a:rPr lang="en-US" sz="1600" dirty="0" smtClean="0">
                <a:sym typeface="Wingdings" pitchFamily="2" charset="2"/>
              </a:rPr>
              <a:t>P</a:t>
            </a:r>
            <a:r>
              <a:rPr lang="en-US" sz="1200" dirty="0" smtClean="0">
                <a:sym typeface="Wingdings" pitchFamily="2" charset="2"/>
              </a:rPr>
              <a:t>OINTS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P, cc, t1, </a:t>
            </a:r>
            <a:r>
              <a:rPr lang="en-US" sz="12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ASC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r>
              <a:rPr lang="en-US" sz="1600" b="1" dirty="0" smtClean="0">
                <a:sym typeface="Wingdings" pitchFamily="2" charset="2"/>
              </a:rPr>
              <a:t>for all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300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c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 </a:t>
            </a:r>
            <a:r>
              <a:rPr lang="en-US" sz="1600" dirty="0" smtClean="0"/>
              <a:t>∈ 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S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r</a:t>
            </a:r>
            <a:r>
              <a:rPr lang="en-US" sz="1600" baseline="-1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c</a:t>
            </a:r>
            <a:r>
              <a:rPr lang="en-US" sz="1600" dirty="0" smtClean="0"/>
              <a:t> </a:t>
            </a:r>
            <a:r>
              <a:rPr lang="en-US" sz="1600" b="1" dirty="0" smtClean="0">
                <a:sym typeface="Wingdings" pitchFamily="2" charset="2"/>
              </a:rPr>
              <a:t>do</a:t>
            </a:r>
            <a:r>
              <a:rPr lang="en-US" sz="1600" dirty="0" smtClean="0">
                <a:sym typeface="Wingdings" pitchFamily="2" charset="2"/>
              </a:rPr>
              <a:t> </a:t>
            </a:r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B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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COMPILE</a:t>
            </a:r>
            <a:r>
              <a:rPr lang="en-US" sz="1600" dirty="0" smtClean="0">
                <a:sym typeface="Wingdings" pitchFamily="2" charset="2"/>
              </a:rPr>
              <a:t>P</a:t>
            </a:r>
            <a:r>
              <a:rPr lang="en-US" sz="1200" dirty="0" smtClean="0">
                <a:sym typeface="Wingdings" pitchFamily="2" charset="2"/>
              </a:rPr>
              <a:t>ROGRAM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P, R=(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c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,</a:t>
            </a:r>
            <a:r>
              <a:rPr lang="en-US" sz="14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 </a:t>
            </a:r>
            <a:r>
              <a:rPr lang="en-US" sz="12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MIN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)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r>
              <a:rPr lang="en-US" sz="1600" dirty="0" smtClean="0">
                <a:sym typeface="Wingdings" pitchFamily="2" charset="2"/>
              </a:rPr>
              <a:t>   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B’ </a:t>
            </a:r>
            <a:r>
              <a:rPr lang="en-US" sz="1600" dirty="0" smtClean="0">
                <a:sym typeface="Wingdings" pitchFamily="2" charset="2"/>
              </a:rPr>
              <a:t> </a:t>
            </a:r>
            <a:r>
              <a:rPr lang="en-US" sz="1200" dirty="0" smtClean="0">
                <a:sym typeface="Wingdings" pitchFamily="2" charset="2"/>
              </a:rPr>
              <a:t>PRUNE</a:t>
            </a:r>
            <a:r>
              <a:rPr lang="en-US" sz="1600" dirty="0" smtClean="0">
                <a:sym typeface="Wingdings" pitchFamily="2" charset="2"/>
              </a:rPr>
              <a:t>P</a:t>
            </a:r>
            <a:r>
              <a:rPr lang="en-US" sz="1200" dirty="0" smtClean="0">
                <a:sym typeface="Wingdings" pitchFamily="2" charset="2"/>
              </a:rPr>
              <a:t>ROGRAM</a:t>
            </a:r>
            <a:r>
              <a:rPr lang="en-US" sz="1600" dirty="0" smtClean="0">
                <a:sym typeface="Wingdings" pitchFamily="2" charset="2"/>
              </a:rPr>
              <a:t>B</a:t>
            </a:r>
            <a:r>
              <a:rPr lang="en-US" sz="1200" dirty="0" smtClean="0">
                <a:sym typeface="Wingdings" pitchFamily="2" charset="2"/>
              </a:rPr>
              <a:t>LOCKS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B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r>
              <a:rPr lang="en-US" sz="1600" dirty="0" smtClean="0">
                <a:sym typeface="Wingdings" pitchFamily="2" charset="2"/>
              </a:rPr>
              <a:t>    </a:t>
            </a:r>
            <a:r>
              <a:rPr lang="en-US" sz="1600" b="1" dirty="0" smtClean="0">
                <a:sym typeface="Wingdings" pitchFamily="2" charset="2"/>
              </a:rPr>
              <a:t>for all</a:t>
            </a:r>
            <a:r>
              <a:rPr lang="en-US" sz="1600" dirty="0" smtClean="0">
                <a:latin typeface="+mj-lt"/>
                <a:ea typeface="CMU Serif" pitchFamily="2" charset="0"/>
                <a:cs typeface="CMU Serif" pitchFamily="2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B’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∈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 B’</a:t>
            </a:r>
            <a:r>
              <a:rPr lang="en-US" sz="1600" dirty="0" smtClean="0">
                <a:latin typeface="+mj-lt"/>
                <a:ea typeface="CMU Serif" pitchFamily="2" charset="0"/>
                <a:cs typeface="CMU Serif" pitchFamily="2" charset="0"/>
                <a:sym typeface="Wingdings" pitchFamily="2" charset="2"/>
              </a:rPr>
              <a:t> </a:t>
            </a:r>
            <a:r>
              <a:rPr lang="en-US" sz="1600" b="1" dirty="0" smtClean="0">
                <a:sym typeface="Wingdings" pitchFamily="2" charset="2"/>
              </a:rPr>
              <a:t>do</a:t>
            </a:r>
          </a:p>
          <a:p>
            <a:r>
              <a:rPr lang="en-US" sz="1600" dirty="0" smtClean="0">
                <a:sym typeface="Wingdings" pitchFamily="2" charset="2"/>
              </a:rPr>
              <a:t>        </a:t>
            </a:r>
            <a:r>
              <a:rPr lang="en-US" sz="1600" b="1" dirty="0" smtClean="0">
                <a:sym typeface="Wingdings" pitchFamily="2" charset="2"/>
              </a:rPr>
              <a:t>for all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300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i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 </a:t>
            </a:r>
            <a:r>
              <a:rPr lang="en-US" sz="1600" dirty="0" smtClean="0"/>
              <a:t>∈ 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S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r</a:t>
            </a:r>
            <a:r>
              <a:rPr lang="en-US" sz="1600" baseline="-15000" dirty="0" err="1" smtClean="0">
                <a:latin typeface="CMU Serif" pitchFamily="2" charset="0"/>
                <a:ea typeface="CMU Serif" pitchFamily="2" charset="0"/>
                <a:cs typeface="CMU Serif" pitchFamily="2" charset="0"/>
              </a:rPr>
              <a:t>m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ym typeface="Wingdings" pitchFamily="2" charset="2"/>
              </a:rPr>
              <a:t>do</a:t>
            </a:r>
          </a:p>
          <a:p>
            <a:r>
              <a:rPr lang="en-US" sz="1600" dirty="0" smtClean="0">
                <a:sym typeface="Wingdings" pitchFamily="2" charset="2"/>
              </a:rPr>
              <a:t>           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B</a:t>
            </a:r>
            <a:r>
              <a:rPr lang="en-US" sz="1600" baseline="-250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i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 </a:t>
            </a:r>
            <a:r>
              <a:rPr lang="en-US" sz="1200" dirty="0" smtClean="0">
                <a:sym typeface="Wingdings" pitchFamily="2" charset="2"/>
              </a:rPr>
              <a:t>RECOMPILE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B</a:t>
            </a:r>
            <a:r>
              <a:rPr lang="en-US" sz="1600" baseline="-250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i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, R=(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c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,r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i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)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r>
              <a:rPr lang="en-US" sz="1600" dirty="0" smtClean="0">
                <a:sym typeface="Wingdings" pitchFamily="2" charset="2"/>
              </a:rPr>
              <a:t>            </a:t>
            </a:r>
            <a:r>
              <a:rPr lang="en-US" sz="12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MEMO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 </a:t>
            </a:r>
            <a:r>
              <a:rPr lang="en-US" sz="1600" dirty="0" smtClean="0">
                <a:latin typeface="+mj-lt"/>
                <a:ea typeface="CMU Serif" pitchFamily="2" charset="0"/>
                <a:cs typeface="CMU Serif" pitchFamily="2" charset="0"/>
                <a:sym typeface="Wingdings" pitchFamily="2" charset="2"/>
              </a:rPr>
              <a:t>| </a:t>
            </a:r>
            <a:r>
              <a:rPr lang="en-US" sz="1200" dirty="0" smtClean="0">
                <a:sym typeface="Wingdings" pitchFamily="2" charset="2"/>
              </a:rPr>
              <a:t>EVAL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C(B</a:t>
            </a:r>
            <a:r>
              <a:rPr lang="en-US" sz="1600" baseline="-250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i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), 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i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, </a:t>
            </a:r>
            <a:r>
              <a:rPr lang="en-US" sz="12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MEMO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r>
              <a:rPr lang="en-US" sz="1600" dirty="0" smtClean="0">
                <a:sym typeface="Wingdings" pitchFamily="2" charset="2"/>
              </a:rPr>
              <a:t>    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P </a:t>
            </a:r>
            <a:r>
              <a:rPr lang="en-US" sz="1600" dirty="0" smtClean="0">
                <a:sym typeface="Wingdings" pitchFamily="2" charset="2"/>
              </a:rPr>
              <a:t> </a:t>
            </a:r>
            <a:r>
              <a:rPr lang="en-US" sz="1200" dirty="0" smtClean="0">
                <a:sym typeface="Wingdings" pitchFamily="2" charset="2"/>
              </a:rPr>
              <a:t>RECOMPILE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P, R=(</a:t>
            </a:r>
            <a:r>
              <a:rPr lang="en-US" sz="16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-25000" dirty="0" err="1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c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, </a:t>
            </a:r>
            <a:r>
              <a:rPr lang="en-US" sz="12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MEMO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)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r>
              <a:rPr lang="en-US" sz="1600" dirty="0" smtClean="0">
                <a:sym typeface="Wingdings" pitchFamily="2" charset="2"/>
              </a:rPr>
              <a:t>    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300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*</a:t>
            </a:r>
            <a:r>
              <a:rPr lang="en-US" sz="1600" baseline="-250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P</a:t>
            </a:r>
            <a:r>
              <a:rPr lang="en-US" sz="1600" dirty="0" smtClean="0">
                <a:sym typeface="Wingdings" pitchFamily="2" charset="2"/>
              </a:rPr>
              <a:t> | </a:t>
            </a:r>
            <a:r>
              <a:rPr lang="en-US" sz="1200" dirty="0" smtClean="0">
                <a:sym typeface="Wingdings" pitchFamily="2" charset="2"/>
              </a:rPr>
              <a:t>EVAL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C(P), </a:t>
            </a:r>
            <a:r>
              <a:rPr lang="en-US" sz="12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MEMO</a:t>
            </a:r>
            <a:r>
              <a:rPr lang="en-US" sz="1600" dirty="0" smtClean="0">
                <a:sym typeface="Wingdings" pitchFamily="2" charset="2"/>
              </a:rPr>
              <a:t>) 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b="1" dirty="0" smtClean="0">
                <a:sym typeface="Wingdings" pitchFamily="2" charset="2"/>
              </a:rPr>
              <a:t>return </a:t>
            </a:r>
            <a:r>
              <a:rPr lang="en-US" sz="16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R</a:t>
            </a:r>
            <a:r>
              <a:rPr lang="en-US" sz="1600" baseline="300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*</a:t>
            </a:r>
            <a:r>
              <a:rPr lang="en-US" sz="1600" baseline="-25000" dirty="0" smtClean="0">
                <a:latin typeface="CMU Serif" pitchFamily="2" charset="0"/>
                <a:ea typeface="CMU Serif" pitchFamily="2" charset="0"/>
                <a:cs typeface="CMU Serif" pitchFamily="2" charset="0"/>
                <a:sym typeface="Wingdings" pitchFamily="2" charset="2"/>
              </a:rPr>
              <a:t>P</a:t>
            </a:r>
            <a:endParaRPr lang="en-US" sz="1600" baseline="-25000" dirty="0">
              <a:latin typeface="CMU Serif" pitchFamily="2" charset="0"/>
              <a:ea typeface="CMU Serif" pitchFamily="2" charset="0"/>
              <a:cs typeface="CMU Serif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Resource Adaptation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of unknown/changing sizes </a:t>
            </a:r>
          </a:p>
          <a:p>
            <a:pPr lvl="1"/>
            <a:r>
              <a:rPr lang="en-US" dirty="0" smtClean="0"/>
              <a:t>Unknown Dimensions / </a:t>
            </a:r>
            <a:r>
              <a:rPr lang="en-US" dirty="0" err="1" smtClean="0"/>
              <a:t>sparsity</a:t>
            </a:r>
            <a:r>
              <a:rPr lang="en-US" dirty="0" smtClean="0"/>
              <a:t> of intermediates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Conditional size and </a:t>
            </a:r>
            <a:r>
              <a:rPr lang="en-US" dirty="0" err="1" smtClean="0"/>
              <a:t>sparsity</a:t>
            </a:r>
            <a:r>
              <a:rPr lang="en-US" dirty="0" smtClean="0"/>
              <a:t> changes</a:t>
            </a:r>
          </a:p>
          <a:p>
            <a:pPr lvl="2"/>
            <a:r>
              <a:rPr lang="en-US" dirty="0" smtClean="0"/>
              <a:t>UDFs with unknown output sizes</a:t>
            </a:r>
          </a:p>
          <a:p>
            <a:pPr lvl="2"/>
            <a:r>
              <a:rPr lang="en-US" dirty="0" smtClean="0"/>
              <a:t>Data-dependent operations</a:t>
            </a:r>
          </a:p>
          <a:p>
            <a:pPr lvl="2"/>
            <a:endParaRPr lang="en-US" sz="700" dirty="0" smtClean="0"/>
          </a:p>
          <a:p>
            <a:r>
              <a:rPr lang="en-US" dirty="0" smtClean="0"/>
              <a:t>Overview Resource Adaptation</a:t>
            </a:r>
          </a:p>
          <a:p>
            <a:pPr lvl="1"/>
            <a:r>
              <a:rPr lang="en-US" dirty="0" smtClean="0"/>
              <a:t>Integrated w/ default dynamic recompilation</a:t>
            </a:r>
          </a:p>
          <a:p>
            <a:pPr lvl="1"/>
            <a:r>
              <a:rPr lang="en-US" dirty="0" smtClean="0"/>
              <a:t>At granularity of last-level program blocks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Research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716340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Example </a:t>
            </a:r>
            <a:r>
              <a:rPr lang="en-US" b="1" dirty="0" err="1" smtClean="0">
                <a:latin typeface="+mj-lt"/>
              </a:rPr>
              <a:t>MLogreg</a:t>
            </a:r>
            <a:r>
              <a:rPr lang="en-US" b="1" dirty="0" smtClean="0">
                <a:latin typeface="+mj-lt"/>
              </a:rPr>
              <a:t>:</a:t>
            </a:r>
            <a:endParaRPr lang="en-US" b="1" dirty="0" smtClean="0">
              <a:latin typeface="+mj-lt"/>
              <a:cs typeface="Courier New" pitchFamily="49" charset="0"/>
            </a:endParaRPr>
          </a:p>
          <a:p>
            <a:pPr algn="ctr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Y = table(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(1,nrow(X)),y)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1402140"/>
            <a:ext cx="228600" cy="150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</a:p>
          <a:p>
            <a:pPr algn="ctr"/>
            <a:r>
              <a:rPr lang="en-US" sz="1600" b="1" dirty="0" smtClean="0"/>
              <a:t>3</a:t>
            </a:r>
          </a:p>
          <a:p>
            <a:pPr algn="ctr"/>
            <a:r>
              <a:rPr lang="en-US" sz="1600" b="1" dirty="0" smtClean="0"/>
              <a:t>4</a:t>
            </a:r>
          </a:p>
          <a:p>
            <a:pPr algn="ctr"/>
            <a:r>
              <a:rPr lang="en-US" sz="1600" b="1" dirty="0" smtClean="0"/>
              <a:t>223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514616" y="2140566"/>
            <a:ext cx="457200" cy="158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77000" y="1402140"/>
            <a:ext cx="228600" cy="150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6705600" y="1402140"/>
            <a:ext cx="228600" cy="150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11</a:t>
            </a:r>
          </a:p>
          <a:p>
            <a:pPr algn="ctr"/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6934200" y="1402140"/>
            <a:ext cx="228600" cy="150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1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 1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7162800" y="1402140"/>
            <a:ext cx="228600" cy="150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1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 </a:t>
            </a:r>
          </a:p>
          <a:p>
            <a:pPr algn="ctr"/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30023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while( !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outer_converge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){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while( !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inner_converge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){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 = P * X %*% V;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grad = t(X) %*% (P - Y);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102" y="4300707"/>
            <a:ext cx="4957098" cy="187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562600" y="4971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(1)  Determine re-opt scope</a:t>
            </a:r>
          </a:p>
          <a:p>
            <a:pPr marL="342900" indent="-342900">
              <a:buClr>
                <a:schemeClr val="accent2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(2)  Resource re-optimization</a:t>
            </a:r>
          </a:p>
          <a:p>
            <a:pPr marL="342900" indent="-342900">
              <a:buClr>
                <a:schemeClr val="accent2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(3)  Adaptation decision</a:t>
            </a:r>
          </a:p>
          <a:p>
            <a:pPr marL="342900" indent="-342900">
              <a:buClr>
                <a:schemeClr val="accent2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(4)  Runtime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9" grpId="0"/>
      <p:bldP spid="21" grpId="0"/>
    </p:bldLst>
  </p:timing>
</p:sld>
</file>

<file path=ppt/theme/theme1.xml><?xml version="1.0" encoding="utf-8"?>
<a:theme xmlns:a="http://schemas.openxmlformats.org/drawingml/2006/main" name="BlueOnyxDeluxe">
  <a:themeElements>
    <a:clrScheme name="BlueOnyx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BlueOnyxDelux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Onyx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Onyx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OnyxDeluxe 3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6699FF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9976</TotalTime>
  <Words>2219</Words>
  <Application>Microsoft Office PowerPoint</Application>
  <PresentationFormat>On-screen Show (4:3)</PresentationFormat>
  <Paragraphs>620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Courier New</vt:lpstr>
      <vt:lpstr>CMU Serif</vt:lpstr>
      <vt:lpstr>ＭＳ Ｐゴシック</vt:lpstr>
      <vt:lpstr>BlueOnyxDeluxe</vt:lpstr>
      <vt:lpstr>Resource Elasticity for Large-Scale  Machine Learning</vt:lpstr>
      <vt:lpstr>Motivation – Declarative Machine Learning </vt:lpstr>
      <vt:lpstr>Background: Hybrid Runtime Plans in SystemML </vt:lpstr>
      <vt:lpstr>Motivation – Resource Elasticity  </vt:lpstr>
      <vt:lpstr>Motivation – Resource Elasticity (2) </vt:lpstr>
      <vt:lpstr>Resource Optimizer Overview </vt:lpstr>
      <vt:lpstr>Optimization Framework </vt:lpstr>
      <vt:lpstr>Grid Enumeration Algorithm  </vt:lpstr>
      <vt:lpstr>Runtime Resource Adaptation </vt:lpstr>
      <vt:lpstr>Experimental Setting </vt:lpstr>
      <vt:lpstr>End-to-End Runtime Improvements </vt:lpstr>
      <vt:lpstr>End-to-End Throughput Improvements </vt:lpstr>
      <vt:lpstr>Optimization Overhead – Optimization Time </vt:lpstr>
      <vt:lpstr>Conclusions </vt:lpstr>
      <vt:lpstr>Slide 15</vt:lpstr>
      <vt:lpstr>Motivation – Resource Elasticity </vt:lpstr>
      <vt:lpstr>Background: SystemML’s Compilation Chain </vt:lpstr>
      <vt:lpstr>Backup: Spark Comparison Experiments  </vt:lpstr>
      <vt:lpstr>Backup: Yet Another Resource Negotiator (YARN) 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IBM_USER</dc:creator>
  <cp:lastModifiedBy>ADMINIBM</cp:lastModifiedBy>
  <cp:revision>1661</cp:revision>
  <cp:lastPrinted>2013-10-08T20:28:18Z</cp:lastPrinted>
  <dcterms:created xsi:type="dcterms:W3CDTF">2010-07-09T23:02:32Z</dcterms:created>
  <dcterms:modified xsi:type="dcterms:W3CDTF">2015-06-01T21:33:02Z</dcterms:modified>
</cp:coreProperties>
</file>