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9" r:id="rId2"/>
  </p:sldMasterIdLst>
  <p:notesMasterIdLst>
    <p:notesMasterId r:id="rId17"/>
  </p:notesMasterIdLst>
  <p:handoutMasterIdLst>
    <p:handoutMasterId r:id="rId18"/>
  </p:handoutMasterIdLst>
  <p:sldIdLst>
    <p:sldId id="4813" r:id="rId3"/>
    <p:sldId id="4814" r:id="rId4"/>
    <p:sldId id="4815" r:id="rId5"/>
    <p:sldId id="4816" r:id="rId6"/>
    <p:sldId id="4818" r:id="rId7"/>
    <p:sldId id="4819" r:id="rId8"/>
    <p:sldId id="4820" r:id="rId9"/>
    <p:sldId id="4821" r:id="rId10"/>
    <p:sldId id="4822" r:id="rId11"/>
    <p:sldId id="4823" r:id="rId12"/>
    <p:sldId id="4827" r:id="rId13"/>
    <p:sldId id="4824" r:id="rId14"/>
    <p:sldId id="4825" r:id="rId15"/>
    <p:sldId id="4826" r:id="rId16"/>
  </p:sldIdLst>
  <p:sldSz cx="12198350" cy="6858000"/>
  <p:notesSz cx="6858000" cy="9686925"/>
  <p:custShowLst>
    <p:custShow name="SRE" id="0">
      <p:sldLst/>
    </p:custShow>
  </p:custShowLst>
  <p:custDataLst>
    <p:custData r:id="rId1"/>
    <p:tags r:id="rId19"/>
  </p:custDataLst>
  <p:defaultTextStyle>
    <a:defPPr>
      <a:defRPr lang="de-DE"/>
    </a:defPPr>
    <a:lvl1pPr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6" orient="horz" pos="210">
          <p15:clr>
            <a:srgbClr val="A4A3A4"/>
          </p15:clr>
        </p15:guide>
        <p15:guide id="7" pos="395">
          <p15:clr>
            <a:srgbClr val="A4A3A4"/>
          </p15:clr>
        </p15:guide>
        <p15:guide id="8" pos="3842">
          <p15:clr>
            <a:srgbClr val="A4A3A4"/>
          </p15:clr>
        </p15:guide>
        <p15:guide id="9" pos="3933">
          <p15:clr>
            <a:srgbClr val="A4A3A4"/>
          </p15:clr>
        </p15:guide>
        <p15:guide id="10" pos="7380">
          <p15:clr>
            <a:srgbClr val="A4A3A4"/>
          </p15:clr>
        </p15:guide>
        <p15:guide id="11" pos="5566">
          <p15:clr>
            <a:srgbClr val="A4A3A4"/>
          </p15:clr>
        </p15:guide>
        <p15:guide id="12" orient="horz" pos="3902">
          <p15:clr>
            <a:srgbClr val="A4A3A4"/>
          </p15:clr>
        </p15:guide>
        <p15:guide id="13" orient="horz" pos="663" userDrawn="1">
          <p15:clr>
            <a:srgbClr val="A4A3A4"/>
          </p15:clr>
        </p15:guide>
        <p15:guide id="14" orient="horz" pos="2453">
          <p15:clr>
            <a:srgbClr val="A4A3A4"/>
          </p15:clr>
        </p15:guide>
        <p15:guide id="15" orient="horz" pos="2360">
          <p15:clr>
            <a:srgbClr val="A4A3A4"/>
          </p15:clr>
        </p15:guide>
        <p15:guide id="16" orient="horz" pos="90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  <p15:guide id="3" orient="horz" pos="3051">
          <p15:clr>
            <a:srgbClr val="A4A3A4"/>
          </p15:clr>
        </p15:guide>
        <p15:guide id="4" pos="2160">
          <p15:clr>
            <a:srgbClr val="A4A3A4"/>
          </p15:clr>
        </p15:guide>
        <p15:guide id="5" orient="horz" pos="2870">
          <p15:clr>
            <a:srgbClr val="A4A3A4"/>
          </p15:clr>
        </p15:guide>
        <p15:guide id="6" orient="horz" pos="465">
          <p15:clr>
            <a:srgbClr val="A4A3A4"/>
          </p15:clr>
        </p15:guide>
        <p15:guide id="7" orient="horz" pos="2733">
          <p15:clr>
            <a:srgbClr val="A4A3A4"/>
          </p15:clr>
        </p15:guide>
        <p15:guide id="8" orient="horz" pos="5637">
          <p15:clr>
            <a:srgbClr val="A4A3A4"/>
          </p15:clr>
        </p15:guide>
        <p15:guide id="9" pos="4156">
          <p15:clr>
            <a:srgbClr val="A4A3A4"/>
          </p15:clr>
        </p15:guide>
        <p15:guide id="10" pos="16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6E"/>
    <a:srgbClr val="D7E74B"/>
    <a:srgbClr val="F70146"/>
    <a:srgbClr val="41AAAA"/>
    <a:srgbClr val="50BEBE"/>
    <a:srgbClr val="E2E9ED"/>
    <a:srgbClr val="FDFDFC"/>
    <a:srgbClr val="FDFDFD"/>
    <a:srgbClr val="FDFEFD"/>
    <a:srgbClr val="FE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77" autoAdjust="0"/>
    <p:restoredTop sz="86441" autoAdjust="0"/>
  </p:normalViewPr>
  <p:slideViewPr>
    <p:cSldViewPr snapToObjects="1" showGuides="1">
      <p:cViewPr varScale="1">
        <p:scale>
          <a:sx n="72" d="100"/>
          <a:sy n="72" d="100"/>
        </p:scale>
        <p:origin x="739" y="72"/>
      </p:cViewPr>
      <p:guideLst>
        <p:guide orient="horz" pos="210"/>
        <p:guide pos="395"/>
        <p:guide pos="3842"/>
        <p:guide pos="3933"/>
        <p:guide pos="7380"/>
        <p:guide pos="5566"/>
        <p:guide orient="horz" pos="3902"/>
        <p:guide orient="horz" pos="663"/>
        <p:guide orient="horz" pos="2453"/>
        <p:guide orient="horz" pos="2360"/>
        <p:guide orient="horz" pos="909"/>
      </p:guideLst>
    </p:cSldViewPr>
  </p:slideViewPr>
  <p:outlineViewPr>
    <p:cViewPr>
      <p:scale>
        <a:sx n="33" d="100"/>
        <a:sy n="33" d="100"/>
      </p:scale>
      <p:origin x="0" y="51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Objects="1" showGuides="1">
      <p:cViewPr>
        <p:scale>
          <a:sx n="60" d="100"/>
          <a:sy n="60" d="100"/>
        </p:scale>
        <p:origin x="4428" y="672"/>
      </p:cViewPr>
      <p:guideLst>
        <p:guide orient="horz" pos="3224"/>
        <p:guide pos="2236"/>
        <p:guide orient="horz" pos="3051"/>
        <p:guide pos="2160"/>
        <p:guide orient="horz" pos="2870"/>
        <p:guide orient="horz" pos="465"/>
        <p:guide orient="horz" pos="2733"/>
        <p:guide orient="horz" pos="5637"/>
        <p:guide pos="4156"/>
        <p:guide pos="164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39161" cy="52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144000" rIns="252000" bIns="144000" numCol="1" anchor="t" anchorCtr="0" compatLnSpc="1">
            <a:prstTxWarp prst="textNoShape">
              <a:avLst/>
            </a:prstTxWarp>
          </a:bodyPr>
          <a:lstStyle>
            <a:lvl1pPr defTabSz="899975">
              <a:spcBef>
                <a:spcPct val="0"/>
              </a:spcBef>
              <a:defRPr sz="1100">
                <a:solidFill>
                  <a:schemeClr val="bg1"/>
                </a:solidFill>
                <a:latin typeface="Siemens Sans" pitchFamily="2" charset="0"/>
              </a:defRPr>
            </a:lvl1pPr>
          </a:lstStyle>
          <a:p>
            <a:endParaRPr lang="en-US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18840" y="0"/>
            <a:ext cx="3139160" cy="52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144000" rIns="252000" bIns="144000" numCol="1" anchor="t" anchorCtr="0" compatLnSpc="1">
            <a:prstTxWarp prst="textNoShape">
              <a:avLst/>
            </a:prstTxWarp>
          </a:bodyPr>
          <a:lstStyle>
            <a:lvl1pPr algn="r" defTabSz="899975">
              <a:spcBef>
                <a:spcPct val="0"/>
              </a:spcBef>
              <a:defRPr sz="1100">
                <a:solidFill>
                  <a:schemeClr val="bg1"/>
                </a:solidFill>
                <a:latin typeface="Siemens Sans" pitchFamily="2" charset="0"/>
              </a:defRPr>
            </a:lvl1pPr>
          </a:lstStyle>
          <a:p>
            <a:endParaRPr lang="en-US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73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64038"/>
            <a:ext cx="3139161" cy="52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144000" rIns="252000" bIns="144000" numCol="1" anchor="b" anchorCtr="0" compatLnSpc="1">
            <a:prstTxWarp prst="textNoShape">
              <a:avLst/>
            </a:prstTxWarp>
          </a:bodyPr>
          <a:lstStyle>
            <a:lvl1pPr defTabSz="899975">
              <a:spcBef>
                <a:spcPct val="0"/>
              </a:spcBef>
              <a:defRPr sz="1100">
                <a:solidFill>
                  <a:schemeClr val="tx1"/>
                </a:solidFill>
                <a:latin typeface="Siemens Sans" pitchFamily="2" charset="0"/>
              </a:defRPr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173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18840" y="9164038"/>
            <a:ext cx="3139160" cy="52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144000" rIns="252000" bIns="144000" numCol="1" anchor="b" anchorCtr="0" compatLnSpc="1">
            <a:prstTxWarp prst="textNoShape">
              <a:avLst/>
            </a:prstTxWarp>
          </a:bodyPr>
          <a:lstStyle>
            <a:lvl1pPr algn="r" defTabSz="899975">
              <a:spcBef>
                <a:spcPct val="0"/>
              </a:spcBef>
              <a:defRPr sz="1100">
                <a:solidFill>
                  <a:schemeClr val="tx1"/>
                </a:solidFill>
                <a:latin typeface="Siemens Sans" pitchFamily="2" charset="0"/>
              </a:defRPr>
            </a:lvl1pPr>
          </a:lstStyle>
          <a:p>
            <a:r>
              <a:rPr lang="de-DE" dirty="0">
                <a:latin typeface="Arial" pitchFamily="34" charset="0"/>
              </a:rPr>
              <a:t>Handout </a:t>
            </a:r>
            <a:fld id="{BFC713D8-7968-482B-A79F-9C586FE5053A}" type="slidenum">
              <a:rPr lang="de-DE" smtClean="0">
                <a:latin typeface="Arial" pitchFamily="34" charset="0"/>
              </a:rPr>
              <a:pPr/>
              <a:t>‹#›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1723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39161" cy="52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144000" rIns="252000" bIns="144000" numCol="1" anchor="t" anchorCtr="0" compatLnSpc="1">
            <a:prstTxWarp prst="textNoShape">
              <a:avLst/>
            </a:prstTxWarp>
          </a:bodyPr>
          <a:lstStyle>
            <a:lvl1pPr defTabSz="899975">
              <a:spcBef>
                <a:spcPct val="0"/>
              </a:spcBef>
              <a:defRPr sz="11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18840" y="0"/>
            <a:ext cx="3137627" cy="52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144000" rIns="252000" bIns="144000" numCol="1" anchor="t" anchorCtr="0" compatLnSpc="1">
            <a:prstTxWarp prst="textNoShape">
              <a:avLst/>
            </a:prstTxWarp>
          </a:bodyPr>
          <a:lstStyle>
            <a:lvl1pPr algn="r" defTabSz="899975">
              <a:spcBef>
                <a:spcPct val="0"/>
              </a:spcBef>
              <a:defRPr sz="11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7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50420" y="739006"/>
            <a:ext cx="6338250" cy="3564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260351" y="4564740"/>
            <a:ext cx="6337299" cy="4321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64038"/>
            <a:ext cx="3139161" cy="52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144000" rIns="252000" bIns="144000" numCol="1" anchor="b" anchorCtr="0" compatLnSpc="1">
            <a:prstTxWarp prst="textNoShape">
              <a:avLst/>
            </a:prstTxWarp>
          </a:bodyPr>
          <a:lstStyle>
            <a:lvl1pPr defTabSz="899975">
              <a:spcBef>
                <a:spcPct val="0"/>
              </a:spcBef>
              <a:defRPr sz="11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18840" y="9164038"/>
            <a:ext cx="3137627" cy="52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144000" rIns="252000" bIns="144000" numCol="1" anchor="b" anchorCtr="0" compatLnSpc="1">
            <a:prstTxWarp prst="textNoShape">
              <a:avLst/>
            </a:prstTxWarp>
          </a:bodyPr>
          <a:lstStyle>
            <a:lvl1pPr algn="r" defTabSz="899975">
              <a:spcBef>
                <a:spcPct val="0"/>
              </a:spcBef>
              <a:defRPr sz="1100">
                <a:solidFill>
                  <a:schemeClr val="tx1"/>
                </a:solidFill>
                <a:latin typeface="Siemens Sans" pitchFamily="2" charset="0"/>
              </a:defRPr>
            </a:lvl1pPr>
          </a:lstStyle>
          <a:p>
            <a:r>
              <a:rPr lang="de-DE" dirty="0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‹#›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8778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Arial" panose="020B0604020202020204" pitchFamily="34" charset="0"/>
      </a:defRPr>
    </a:lvl1pPr>
    <a:lvl2pPr marL="126000" indent="-126000" algn="l" rtl="0" eaLnBrk="0" fontAlgn="base" hangingPunct="0">
      <a:spcBef>
        <a:spcPts val="0"/>
      </a:spcBef>
      <a:spcAft>
        <a:spcPts val="0"/>
      </a:spcAft>
      <a:buClr>
        <a:srgbClr val="879BAA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Arial" panose="020B0604020202020204" pitchFamily="34" charset="0"/>
      </a:defRPr>
    </a:lvl2pPr>
    <a:lvl3pPr marL="252000" indent="-126000" algn="l" rtl="0" eaLnBrk="0" fontAlgn="base" hangingPunct="0">
      <a:spcBef>
        <a:spcPts val="0"/>
      </a:spcBef>
      <a:spcAft>
        <a:spcPts val="0"/>
      </a:spcAft>
      <a:buClr>
        <a:srgbClr val="879BAA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Arial" panose="020B0604020202020204" pitchFamily="34" charset="0"/>
      </a:defRPr>
    </a:lvl3pPr>
    <a:lvl4pPr marL="378000" indent="-126000" algn="l" rtl="0" eaLnBrk="0" fontAlgn="base" hangingPunct="0">
      <a:spcBef>
        <a:spcPts val="0"/>
      </a:spcBef>
      <a:spcAft>
        <a:spcPts val="0"/>
      </a:spcAft>
      <a:buClr>
        <a:srgbClr val="879BAA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Arial" panose="020B0604020202020204" pitchFamily="34" charset="0"/>
      </a:defRPr>
    </a:lvl4pPr>
    <a:lvl5pPr marL="504000" indent="-126000" algn="l" rtl="0" eaLnBrk="0" fontAlgn="base" hangingPunct="0">
      <a:spcBef>
        <a:spcPts val="0"/>
      </a:spcBef>
      <a:spcAft>
        <a:spcPts val="0"/>
      </a:spcAft>
      <a:buClr>
        <a:srgbClr val="879BAA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Arial" panose="020B0604020202020204" pitchFamily="34" charset="0"/>
      </a:defRPr>
    </a:lvl5pPr>
    <a:lvl6pPr marL="504000" indent="-126000" algn="l" defTabSz="457200" rtl="0" eaLnBrk="1" latinLnBrk="0" hangingPunct="1">
      <a:spcBef>
        <a:spcPts val="0"/>
      </a:spcBef>
      <a:spcAft>
        <a:spcPts val="0"/>
      </a:spcAft>
      <a:buClr>
        <a:srgbClr val="BECDD7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504000" indent="-126000" algn="l" defTabSz="457200" rtl="0" eaLnBrk="1" latinLnBrk="0" hangingPunct="1">
      <a:spcBef>
        <a:spcPts val="0"/>
      </a:spcBef>
      <a:spcAft>
        <a:spcPts val="0"/>
      </a:spcAft>
      <a:buClr>
        <a:srgbClr val="BECDD7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504000" indent="-126000" algn="l" defTabSz="457200" rtl="0" eaLnBrk="1" latinLnBrk="0" hangingPunct="1">
      <a:spcBef>
        <a:spcPts val="0"/>
      </a:spcBef>
      <a:spcAft>
        <a:spcPts val="0"/>
      </a:spcAft>
      <a:buClr>
        <a:srgbClr val="BECDD7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504000" indent="-126000" algn="l" defTabSz="457200" rtl="0" eaLnBrk="1" latinLnBrk="0" hangingPunct="1">
      <a:spcBef>
        <a:spcPts val="0"/>
      </a:spcBef>
      <a:spcAft>
        <a:spcPts val="0"/>
      </a:spcAft>
      <a:buClr>
        <a:srgbClr val="BECDD7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0825" y="739775"/>
            <a:ext cx="6337300" cy="3563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4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957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0825" y="739775"/>
            <a:ext cx="6337300" cy="3563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5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76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0825" y="739775"/>
            <a:ext cx="6337300" cy="3563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13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195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6415" y="361080"/>
            <a:ext cx="11156119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400">
                <a:solidFill>
                  <a:srgbClr val="006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302494" y="6217623"/>
            <a:ext cx="731981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US" smtClean="0"/>
              <a:pPr algn="r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6414" y="1440309"/>
            <a:ext cx="11156119" cy="49411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0646E"/>
              </a:buClr>
              <a:buFont typeface="Wingdings" panose="05000000000000000000" pitchFamily="2" charset="2"/>
              <a:buChar char="§"/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3552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13" Type="http://schemas.openxmlformats.org/officeDocument/2006/relationships/tags" Target="../tags/tag12.xml"/><Relationship Id="rId18" Type="http://schemas.openxmlformats.org/officeDocument/2006/relationships/tags" Target="../tags/tag17.xml"/><Relationship Id="rId26" Type="http://schemas.openxmlformats.org/officeDocument/2006/relationships/image" Target="../media/image1.jpg"/><Relationship Id="rId3" Type="http://schemas.openxmlformats.org/officeDocument/2006/relationships/tags" Target="../tags/tag2.xml"/><Relationship Id="rId21" Type="http://schemas.openxmlformats.org/officeDocument/2006/relationships/tags" Target="../tags/tag20.xml"/><Relationship Id="rId7" Type="http://schemas.openxmlformats.org/officeDocument/2006/relationships/tags" Target="../tags/tag6.xml"/><Relationship Id="rId12" Type="http://schemas.openxmlformats.org/officeDocument/2006/relationships/tags" Target="../tags/tag11.xml"/><Relationship Id="rId17" Type="http://schemas.openxmlformats.org/officeDocument/2006/relationships/tags" Target="../tags/tag16.xml"/><Relationship Id="rId25" Type="http://schemas.openxmlformats.org/officeDocument/2006/relationships/tags" Target="../tags/tag24.xml"/><Relationship Id="rId2" Type="http://schemas.openxmlformats.org/officeDocument/2006/relationships/theme" Target="../theme/theme1.xml"/><Relationship Id="rId16" Type="http://schemas.openxmlformats.org/officeDocument/2006/relationships/tags" Target="../tags/tag15.xml"/><Relationship Id="rId20" Type="http://schemas.openxmlformats.org/officeDocument/2006/relationships/tags" Target="../tags/tag19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5.xml"/><Relationship Id="rId11" Type="http://schemas.openxmlformats.org/officeDocument/2006/relationships/tags" Target="../tags/tag10.xml"/><Relationship Id="rId24" Type="http://schemas.openxmlformats.org/officeDocument/2006/relationships/tags" Target="../tags/tag23.xml"/><Relationship Id="rId5" Type="http://schemas.openxmlformats.org/officeDocument/2006/relationships/tags" Target="../tags/tag4.xml"/><Relationship Id="rId15" Type="http://schemas.openxmlformats.org/officeDocument/2006/relationships/tags" Target="../tags/tag14.xml"/><Relationship Id="rId23" Type="http://schemas.openxmlformats.org/officeDocument/2006/relationships/tags" Target="../tags/tag22.xml"/><Relationship Id="rId10" Type="http://schemas.openxmlformats.org/officeDocument/2006/relationships/tags" Target="../tags/tag9.xml"/><Relationship Id="rId19" Type="http://schemas.openxmlformats.org/officeDocument/2006/relationships/tags" Target="../tags/tag18.xml"/><Relationship Id="rId4" Type="http://schemas.openxmlformats.org/officeDocument/2006/relationships/tags" Target="../tags/tag3.xml"/><Relationship Id="rId9" Type="http://schemas.openxmlformats.org/officeDocument/2006/relationships/tags" Target="../tags/tag8.xml"/><Relationship Id="rId14" Type="http://schemas.openxmlformats.org/officeDocument/2006/relationships/tags" Target="../tags/tag13.xml"/><Relationship Id="rId22" Type="http://schemas.openxmlformats.org/officeDocument/2006/relationships/tags" Target="../tags/tag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2" name="cdtMasterTags_CL1 Id3072"/>
          <p:cNvCxnSpPr/>
          <p:nvPr>
            <p:custDataLst>
              <p:tags r:id="rId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3" name="cdtMasterTags_CL2 Id3073"/>
          <p:cNvCxnSpPr/>
          <p:nvPr>
            <p:custDataLst>
              <p:tags r:id="rId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4" name="cdtMasterTags_CL3 Id3074"/>
          <p:cNvCxnSpPr/>
          <p:nvPr>
            <p:custDataLst>
              <p:tags r:id="rId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5" name="cdtMasterTags_CL4 Id3075"/>
          <p:cNvCxnSpPr/>
          <p:nvPr>
            <p:custDataLst>
              <p:tags r:id="rId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6" name="cdtMasterTags_CL5 Id3076"/>
          <p:cNvCxnSpPr/>
          <p:nvPr>
            <p:custDataLst>
              <p:tags r:id="rId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7" name="cdtMasterTags_CL6 Id3077"/>
          <p:cNvCxnSpPr/>
          <p:nvPr>
            <p:custDataLst>
              <p:tags r:id="rId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0" name="cdtMasterTags_CL7 Id3080"/>
          <p:cNvCxnSpPr/>
          <p:nvPr>
            <p:custDataLst>
              <p:tags r:id="rId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1" name="cdtMasterTags_CL8 Id3081"/>
          <p:cNvCxnSpPr/>
          <p:nvPr>
            <p:custDataLst>
              <p:tags r:id="rId1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2" name="cdtMasterTags_CL9 Id3082"/>
          <p:cNvCxnSpPr/>
          <p:nvPr>
            <p:custDataLst>
              <p:tags r:id="rId1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3" name="cdtMasterTags_CL10 Id3083"/>
          <p:cNvCxnSpPr/>
          <p:nvPr>
            <p:custDataLst>
              <p:tags r:id="rId1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4" name="cdtMasterTags_CL11 Id3084"/>
          <p:cNvCxnSpPr/>
          <p:nvPr>
            <p:custDataLst>
              <p:tags r:id="rId1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5" name="cdtMasterTags_CL12 Id3085"/>
          <p:cNvCxnSpPr/>
          <p:nvPr>
            <p:custDataLst>
              <p:tags r:id="rId1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6" name="cdtMasterTags_CL13 Id3086"/>
          <p:cNvCxnSpPr/>
          <p:nvPr>
            <p:custDataLst>
              <p:tags r:id="rId1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7" name="cdtMasterTags_CL14 Id3087"/>
          <p:cNvCxnSpPr/>
          <p:nvPr>
            <p:custDataLst>
              <p:tags r:id="rId1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8" name="cdtMasterTags_CL15 Id3088"/>
          <p:cNvCxnSpPr/>
          <p:nvPr>
            <p:custDataLst>
              <p:tags r:id="rId1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9" name="cdtMasterTags_CL16 Id3089"/>
          <p:cNvCxnSpPr/>
          <p:nvPr>
            <p:custDataLst>
              <p:tags r:id="rId1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0" name="cdtMasterTags_CL17 Id3090"/>
          <p:cNvCxnSpPr/>
          <p:nvPr>
            <p:custDataLst>
              <p:tags r:id="rId1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1" name="cdtMasterTags_CL18 Id3091"/>
          <p:cNvCxnSpPr/>
          <p:nvPr>
            <p:custDataLst>
              <p:tags r:id="rId2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2" name="cdtMasterTags_CL19 Id3092"/>
          <p:cNvCxnSpPr/>
          <p:nvPr>
            <p:custDataLst>
              <p:tags r:id="rId2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3" name="cdtMasterTags_CL20 Id3093"/>
          <p:cNvCxnSpPr/>
          <p:nvPr>
            <p:custDataLst>
              <p:tags r:id="rId2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4" name="cdtMasterTags_CL21 Id3094"/>
          <p:cNvCxnSpPr/>
          <p:nvPr>
            <p:custDataLst>
              <p:tags r:id="rId2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5" name="cdtMasterTags_CL22 Id3095"/>
          <p:cNvCxnSpPr/>
          <p:nvPr>
            <p:custDataLst>
              <p:tags r:id="rId2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6" name="cdtMasterTags"/>
          <p:cNvCxnSpPr/>
          <p:nvPr>
            <p:custDataLst>
              <p:tags r:id="rId2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" name="Gruppieren 3"/>
          <p:cNvGrpSpPr/>
          <p:nvPr/>
        </p:nvGrpSpPr>
        <p:grpSpPr>
          <a:xfrm>
            <a:off x="-216000" y="-216000"/>
            <a:ext cx="12628800" cy="7290000"/>
            <a:chOff x="-216000" y="-216000"/>
            <a:chExt cx="12628800" cy="7290000"/>
          </a:xfrm>
        </p:grpSpPr>
        <p:cxnSp>
          <p:nvCxnSpPr>
            <p:cNvPr id="3" name="Gerade Verbindung 2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Gerade Verbindung 35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rade Verbindung 36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Gerade Verbindung 37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38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Gerade Verbindung 39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Gerade Verbindung 40"/>
            <p:cNvCxnSpPr/>
            <p:nvPr userDrawn="1"/>
          </p:nvCxnSpPr>
          <p:spPr bwMode="auto">
            <a:xfrm rot="5400000">
              <a:off x="12322800" y="945844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Gerade Verbindung 41"/>
            <p:cNvCxnSpPr/>
            <p:nvPr userDrawn="1"/>
          </p:nvCxnSpPr>
          <p:spPr bwMode="auto">
            <a:xfrm rot="5400000">
              <a:off x="123228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Gerade Verbindung 42"/>
            <p:cNvCxnSpPr/>
            <p:nvPr userDrawn="1"/>
          </p:nvCxnSpPr>
          <p:spPr bwMode="auto">
            <a:xfrm rot="5400000">
              <a:off x="123228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Gerade Verbindung 43"/>
            <p:cNvCxnSpPr/>
            <p:nvPr userDrawn="1"/>
          </p:nvCxnSpPr>
          <p:spPr bwMode="auto">
            <a:xfrm rot="5400000">
              <a:off x="123228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Gerade Verbindung 44"/>
            <p:cNvCxnSpPr/>
            <p:nvPr userDrawn="1"/>
          </p:nvCxnSpPr>
          <p:spPr bwMode="auto">
            <a:xfrm rot="5400000">
              <a:off x="123228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Gerade Verbindung 51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Gerade Verbindung 52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Gerade Verbindung 53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Gerade Verbindung 54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Gerade Verbindung 55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Gerade Verbindung 56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57"/>
            <p:cNvCxnSpPr/>
            <p:nvPr userDrawn="1"/>
          </p:nvCxnSpPr>
          <p:spPr bwMode="auto">
            <a:xfrm rot="5400000">
              <a:off x="-1260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58"/>
            <p:cNvCxnSpPr/>
            <p:nvPr userDrawn="1"/>
          </p:nvCxnSpPr>
          <p:spPr bwMode="auto">
            <a:xfrm rot="5400000">
              <a:off x="-1260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59"/>
            <p:cNvCxnSpPr/>
            <p:nvPr userDrawn="1"/>
          </p:nvCxnSpPr>
          <p:spPr bwMode="auto">
            <a:xfrm rot="5400000">
              <a:off x="-1260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60"/>
            <p:cNvCxnSpPr/>
            <p:nvPr userDrawn="1"/>
          </p:nvCxnSpPr>
          <p:spPr bwMode="auto">
            <a:xfrm rot="5400000">
              <a:off x="-1260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61"/>
            <p:cNvCxnSpPr/>
            <p:nvPr userDrawn="1"/>
          </p:nvCxnSpPr>
          <p:spPr bwMode="auto">
            <a:xfrm rot="5400000">
              <a:off x="-1260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BD8A2ACE-817D-4CA0-B1C3-EE868F4DBA9A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9843695" y="145897"/>
            <a:ext cx="1734521" cy="11482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646E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9pPr>
    </p:titleStyle>
    <p:bodyStyle>
      <a:lvl1pPr marL="0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Arial" pitchFamily="34" charset="0"/>
        <a:buNone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179388" indent="-1800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879BAA"/>
        </a:buClr>
        <a:buChar char="•"/>
        <a:tabLst/>
        <a:defRPr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358775" indent="-1800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879BAA"/>
        </a:buClr>
        <a:buChar char="•"/>
        <a:tabLst/>
        <a:defRPr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538163" indent="-1800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879BAA"/>
        </a:buClr>
        <a:buChar char="•"/>
        <a:tabLst/>
        <a:defRPr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20000" indent="-1800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879BAA"/>
        </a:buClr>
        <a:buChar char="•"/>
        <a:tabLst/>
        <a:defRPr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720000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None/>
        <a:defRPr>
          <a:solidFill>
            <a:schemeClr val="tx1"/>
          </a:solidFill>
          <a:latin typeface="+mn-lt"/>
          <a:ea typeface="+mn-ea"/>
        </a:defRPr>
      </a:lvl6pPr>
      <a:lvl7pPr marL="720000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None/>
        <a:defRPr>
          <a:solidFill>
            <a:schemeClr val="tx1"/>
          </a:solidFill>
          <a:latin typeface="+mn-lt"/>
          <a:ea typeface="+mn-ea"/>
        </a:defRPr>
      </a:lvl7pPr>
      <a:lvl8pPr marL="720000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None/>
        <a:defRPr>
          <a:solidFill>
            <a:schemeClr val="tx1"/>
          </a:solidFill>
          <a:latin typeface="+mn-lt"/>
          <a:ea typeface="+mn-ea"/>
        </a:defRPr>
      </a:lvl8pPr>
      <a:lvl9pPr marL="720000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None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hyperlink" Target="https://www.nebula.stream/" TargetMode="External"/><Relationship Id="rId4" Type="http://schemas.openxmlformats.org/officeDocument/2006/relationships/hyperlink" Target="https://github.com/apache/systemd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Relationship Id="rId9" Type="http://schemas.openxmlformats.org/officeDocument/2006/relationships/image" Target="../media/image1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hyperlink" Target="https://www.nebula.strea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ithub.com/apache/systemds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1191A68-5BE8-4E8E-97C8-654971776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" y="0"/>
            <a:ext cx="7898930" cy="227143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66365" y="2204830"/>
            <a:ext cx="11627625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3400" b="1">
                <a:solidFill>
                  <a:srgbClr val="00646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lvl="1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lvl="2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lvl="3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lvl="4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lvl="5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914400" lvl="6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1371600" lvl="7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1828800" lvl="8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ctr"/>
            <a:r>
              <a:rPr lang="en-US" sz="5000" kern="0" dirty="0" err="1"/>
              <a:t>ExDRa</a:t>
            </a:r>
            <a:r>
              <a:rPr lang="en-US" sz="5000" kern="0" dirty="0"/>
              <a:t>: Exploratory Data Science </a:t>
            </a:r>
            <a:br>
              <a:rPr lang="en-US" sz="5000" kern="0" dirty="0"/>
            </a:br>
            <a:r>
              <a:rPr lang="en-US" sz="5000" kern="0" dirty="0"/>
              <a:t>on Federated Raw Data</a:t>
            </a:r>
          </a:p>
          <a:p>
            <a:pPr algn="ctr"/>
            <a:endParaRPr lang="en-US" sz="1400" b="0" kern="0" dirty="0">
              <a:solidFill>
                <a:schemeClr val="tx1"/>
              </a:solidFill>
            </a:endParaRPr>
          </a:p>
          <a:p>
            <a:pPr algn="ctr"/>
            <a:r>
              <a:rPr lang="en-US" sz="2400" b="0" kern="0" dirty="0">
                <a:solidFill>
                  <a:schemeClr val="tx1"/>
                </a:solidFill>
              </a:rPr>
              <a:t>Sebastian Baunsgaard</a:t>
            </a:r>
            <a:r>
              <a:rPr lang="en-US" sz="2400" b="0" kern="0" baseline="30000" dirty="0">
                <a:solidFill>
                  <a:schemeClr val="tx1"/>
                </a:solidFill>
              </a:rPr>
              <a:t>3</a:t>
            </a:r>
            <a:r>
              <a:rPr lang="en-US" sz="2400" b="0" kern="0" dirty="0">
                <a:solidFill>
                  <a:schemeClr val="tx1"/>
                </a:solidFill>
              </a:rPr>
              <a:t>, </a:t>
            </a:r>
            <a:r>
              <a:rPr lang="en-US" sz="2400" kern="0" dirty="0">
                <a:solidFill>
                  <a:schemeClr val="tx1"/>
                </a:solidFill>
              </a:rPr>
              <a:t>Matthias Boehm</a:t>
            </a:r>
            <a:r>
              <a:rPr lang="en-US" sz="2400" kern="0" baseline="30000" dirty="0">
                <a:solidFill>
                  <a:schemeClr val="tx1"/>
                </a:solidFill>
              </a:rPr>
              <a:t>3</a:t>
            </a:r>
            <a:r>
              <a:rPr lang="en-US" sz="2400" b="0" kern="0" dirty="0">
                <a:solidFill>
                  <a:schemeClr val="tx1"/>
                </a:solidFill>
              </a:rPr>
              <a:t>, Ankit Chaudhary</a:t>
            </a:r>
            <a:r>
              <a:rPr lang="en-US" sz="2400" b="0" kern="0" baseline="30000" dirty="0">
                <a:solidFill>
                  <a:schemeClr val="tx1"/>
                </a:solidFill>
              </a:rPr>
              <a:t>4</a:t>
            </a:r>
            <a:r>
              <a:rPr lang="en-US" sz="2400" b="0" kern="0" dirty="0">
                <a:solidFill>
                  <a:schemeClr val="tx1"/>
                </a:solidFill>
              </a:rPr>
              <a:t>, Behrouz Derakhshan</a:t>
            </a:r>
            <a:r>
              <a:rPr lang="en-US" sz="2400" b="0" kern="0" baseline="30000" dirty="0">
                <a:solidFill>
                  <a:schemeClr val="tx1"/>
                </a:solidFill>
              </a:rPr>
              <a:t>2</a:t>
            </a:r>
            <a:r>
              <a:rPr lang="en-US" sz="2400" b="0" kern="0" dirty="0">
                <a:solidFill>
                  <a:schemeClr val="tx1"/>
                </a:solidFill>
              </a:rPr>
              <a:t>, </a:t>
            </a:r>
            <a:br>
              <a:rPr lang="en-US" sz="2400" b="0" kern="0" dirty="0">
                <a:solidFill>
                  <a:schemeClr val="tx1"/>
                </a:solidFill>
              </a:rPr>
            </a:br>
            <a:r>
              <a:rPr lang="en-US" sz="2400" b="0" kern="0" dirty="0">
                <a:solidFill>
                  <a:schemeClr val="tx1"/>
                </a:solidFill>
              </a:rPr>
              <a:t>Stefan Geißelsöder</a:t>
            </a:r>
            <a:r>
              <a:rPr lang="en-US" sz="2400" b="0" kern="0" baseline="30000" dirty="0">
                <a:solidFill>
                  <a:schemeClr val="tx1"/>
                </a:solidFill>
              </a:rPr>
              <a:t>1</a:t>
            </a:r>
            <a:r>
              <a:rPr lang="en-US" sz="2400" b="0" kern="0" dirty="0">
                <a:solidFill>
                  <a:schemeClr val="tx1"/>
                </a:solidFill>
              </a:rPr>
              <a:t>, Philipp M. Grulich</a:t>
            </a:r>
            <a:r>
              <a:rPr lang="en-US" sz="2400" b="0" kern="0" baseline="30000" dirty="0">
                <a:solidFill>
                  <a:schemeClr val="tx1"/>
                </a:solidFill>
              </a:rPr>
              <a:t>4</a:t>
            </a:r>
            <a:r>
              <a:rPr lang="en-US" sz="2400" b="0" kern="0" dirty="0">
                <a:solidFill>
                  <a:schemeClr val="tx1"/>
                </a:solidFill>
              </a:rPr>
              <a:t>, Michael Hildebrand</a:t>
            </a:r>
            <a:r>
              <a:rPr lang="en-US" sz="2400" b="0" kern="0" baseline="30000" dirty="0">
                <a:solidFill>
                  <a:schemeClr val="tx1"/>
                </a:solidFill>
              </a:rPr>
              <a:t>1</a:t>
            </a:r>
            <a:r>
              <a:rPr lang="en-US" sz="2400" b="0" kern="0" dirty="0">
                <a:solidFill>
                  <a:schemeClr val="tx1"/>
                </a:solidFill>
              </a:rPr>
              <a:t>, Kevin Innerebner</a:t>
            </a:r>
            <a:r>
              <a:rPr lang="en-US" sz="2400" b="0" kern="0" baseline="30000" dirty="0">
                <a:solidFill>
                  <a:schemeClr val="tx1"/>
                </a:solidFill>
              </a:rPr>
              <a:t>3</a:t>
            </a:r>
            <a:r>
              <a:rPr lang="en-US" sz="2400" b="0" kern="0" dirty="0">
                <a:solidFill>
                  <a:schemeClr val="tx1"/>
                </a:solidFill>
              </a:rPr>
              <a:t>, </a:t>
            </a:r>
            <a:br>
              <a:rPr lang="en-US" sz="2400" b="0" kern="0" dirty="0">
                <a:solidFill>
                  <a:schemeClr val="tx1"/>
                </a:solidFill>
              </a:rPr>
            </a:br>
            <a:r>
              <a:rPr lang="en-US" sz="2400" b="0" kern="0" dirty="0">
                <a:solidFill>
                  <a:schemeClr val="tx1"/>
                </a:solidFill>
              </a:rPr>
              <a:t>Volker Markl</a:t>
            </a:r>
            <a:r>
              <a:rPr lang="en-US" sz="2400" b="0" kern="0" baseline="30000" dirty="0">
                <a:solidFill>
                  <a:schemeClr val="tx1"/>
                </a:solidFill>
              </a:rPr>
              <a:t>2,4</a:t>
            </a:r>
            <a:r>
              <a:rPr lang="en-US" sz="2400" b="0" kern="0" dirty="0">
                <a:solidFill>
                  <a:schemeClr val="tx1"/>
                </a:solidFill>
              </a:rPr>
              <a:t>, Claus Neubauer</a:t>
            </a:r>
            <a:r>
              <a:rPr lang="en-US" sz="2400" b="0" kern="0" baseline="30000" dirty="0">
                <a:solidFill>
                  <a:schemeClr val="tx1"/>
                </a:solidFill>
              </a:rPr>
              <a:t>1</a:t>
            </a:r>
            <a:r>
              <a:rPr lang="en-US" sz="2400" b="0" kern="0" dirty="0">
                <a:solidFill>
                  <a:schemeClr val="tx1"/>
                </a:solidFill>
              </a:rPr>
              <a:t>, Sarah Osterburg</a:t>
            </a:r>
            <a:r>
              <a:rPr lang="en-US" sz="2400" b="0" kern="0" baseline="30000" dirty="0">
                <a:solidFill>
                  <a:schemeClr val="tx1"/>
                </a:solidFill>
              </a:rPr>
              <a:t>1</a:t>
            </a:r>
            <a:r>
              <a:rPr lang="en-US" sz="2400" b="0" kern="0" dirty="0">
                <a:solidFill>
                  <a:schemeClr val="tx1"/>
                </a:solidFill>
              </a:rPr>
              <a:t>, Olga Ovcharenko</a:t>
            </a:r>
            <a:r>
              <a:rPr lang="en-US" sz="2400" b="0" kern="0" baseline="30000" dirty="0">
                <a:solidFill>
                  <a:schemeClr val="tx1"/>
                </a:solidFill>
              </a:rPr>
              <a:t>3</a:t>
            </a:r>
            <a:r>
              <a:rPr lang="en-US" sz="2400" b="0" kern="0" dirty="0">
                <a:solidFill>
                  <a:schemeClr val="tx1"/>
                </a:solidFill>
              </a:rPr>
              <a:t>, Sergey Redyuk</a:t>
            </a:r>
            <a:r>
              <a:rPr lang="en-US" sz="2400" b="0" kern="0" baseline="30000" dirty="0">
                <a:solidFill>
                  <a:schemeClr val="tx1"/>
                </a:solidFill>
              </a:rPr>
              <a:t>4</a:t>
            </a:r>
            <a:r>
              <a:rPr lang="en-US" sz="2400" b="0" kern="0" dirty="0">
                <a:solidFill>
                  <a:schemeClr val="tx1"/>
                </a:solidFill>
              </a:rPr>
              <a:t>, Tobias Rieger</a:t>
            </a:r>
            <a:r>
              <a:rPr lang="en-US" sz="2400" b="0" kern="0" baseline="30000" dirty="0">
                <a:solidFill>
                  <a:schemeClr val="tx1"/>
                </a:solidFill>
              </a:rPr>
              <a:t>3</a:t>
            </a:r>
            <a:r>
              <a:rPr lang="en-US" sz="2400" b="0" kern="0" dirty="0">
                <a:solidFill>
                  <a:schemeClr val="tx1"/>
                </a:solidFill>
              </a:rPr>
              <a:t>, </a:t>
            </a:r>
            <a:r>
              <a:rPr lang="en-US" sz="2400" b="0" kern="0" dirty="0" err="1">
                <a:solidFill>
                  <a:schemeClr val="tx1"/>
                </a:solidFill>
              </a:rPr>
              <a:t>Alireza</a:t>
            </a:r>
            <a:r>
              <a:rPr lang="en-US" sz="2400" b="0" kern="0" dirty="0">
                <a:solidFill>
                  <a:schemeClr val="tx1"/>
                </a:solidFill>
              </a:rPr>
              <a:t> </a:t>
            </a:r>
            <a:r>
              <a:rPr lang="en-US" sz="2400" b="0" kern="0" dirty="0" err="1">
                <a:solidFill>
                  <a:schemeClr val="tx1"/>
                </a:solidFill>
              </a:rPr>
              <a:t>Rezaei</a:t>
            </a:r>
            <a:r>
              <a:rPr lang="en-US" sz="2400" b="0" kern="0" dirty="0">
                <a:solidFill>
                  <a:schemeClr val="tx1"/>
                </a:solidFill>
              </a:rPr>
              <a:t> Mahdiraji</a:t>
            </a:r>
            <a:r>
              <a:rPr lang="en-US" sz="2400" b="0" kern="0" baseline="30000" dirty="0">
                <a:solidFill>
                  <a:schemeClr val="tx1"/>
                </a:solidFill>
              </a:rPr>
              <a:t>2</a:t>
            </a:r>
            <a:r>
              <a:rPr lang="en-US" sz="2400" b="0" kern="0" dirty="0">
                <a:solidFill>
                  <a:schemeClr val="tx1"/>
                </a:solidFill>
              </a:rPr>
              <a:t>, Sebastian Benjamin Wrede</a:t>
            </a:r>
            <a:r>
              <a:rPr lang="en-US" sz="2400" b="0" kern="0" baseline="30000" dirty="0">
                <a:solidFill>
                  <a:schemeClr val="tx1"/>
                </a:solidFill>
              </a:rPr>
              <a:t>3</a:t>
            </a:r>
            <a:r>
              <a:rPr lang="en-US" sz="2400" b="0" kern="0" dirty="0">
                <a:solidFill>
                  <a:schemeClr val="tx1"/>
                </a:solidFill>
              </a:rPr>
              <a:t>, Steffen Zeuch</a:t>
            </a:r>
            <a:r>
              <a:rPr lang="en-US" sz="2400" b="0" kern="0" baseline="30000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941" y="116540"/>
            <a:ext cx="1224170" cy="7987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525" y="1052670"/>
            <a:ext cx="1557964" cy="64655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706565" y="5661310"/>
            <a:ext cx="8569190" cy="634967"/>
            <a:chOff x="1274505" y="5837280"/>
            <a:chExt cx="8569190" cy="63496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2545" y="6039871"/>
              <a:ext cx="1959458" cy="37229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912" y="5940464"/>
              <a:ext cx="1368190" cy="50281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730" y="6022725"/>
              <a:ext cx="1959455" cy="40658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5159" y="5973523"/>
              <a:ext cx="678536" cy="49872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274505" y="5839816"/>
              <a:ext cx="354520" cy="400110"/>
            </a:xfrm>
            <a:prstGeom prst="rect">
              <a:avLst/>
            </a:prstGeom>
            <a:noFill/>
          </p:spPr>
          <p:txBody>
            <a:bodyPr wrap="square" lIns="91440" rtlCol="0">
              <a:noAutofit/>
            </a:bodyPr>
            <a:lstStyle/>
            <a:p>
              <a:pPr algn="ctr" defTabSz="457200">
                <a:spcBef>
                  <a:spcPct val="0"/>
                </a:spcBef>
              </a:pPr>
              <a:r>
                <a:rPr lang="en-US" sz="2000" b="1" dirty="0">
                  <a:solidFill>
                    <a:srgbClr val="0F0F0F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1</a:t>
              </a:r>
              <a:endParaRPr lang="en-US" sz="1600" b="1" dirty="0">
                <a:solidFill>
                  <a:srgbClr val="F70146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866865" y="5837280"/>
              <a:ext cx="354520" cy="400110"/>
            </a:xfrm>
            <a:prstGeom prst="rect">
              <a:avLst/>
            </a:prstGeom>
            <a:noFill/>
          </p:spPr>
          <p:txBody>
            <a:bodyPr wrap="square" lIns="91440" rtlCol="0">
              <a:noAutofit/>
            </a:bodyPr>
            <a:lstStyle/>
            <a:p>
              <a:pPr algn="ctr" defTabSz="457200">
                <a:spcBef>
                  <a:spcPct val="0"/>
                </a:spcBef>
              </a:pPr>
              <a:r>
                <a:rPr lang="en-US" sz="2000" b="1" dirty="0">
                  <a:solidFill>
                    <a:srgbClr val="0F0F0F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2</a:t>
              </a:r>
              <a:endParaRPr lang="en-US" sz="1600" b="1" dirty="0">
                <a:solidFill>
                  <a:srgbClr val="F70146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531235" y="5837280"/>
              <a:ext cx="354520" cy="400110"/>
            </a:xfrm>
            <a:prstGeom prst="rect">
              <a:avLst/>
            </a:prstGeom>
            <a:noFill/>
          </p:spPr>
          <p:txBody>
            <a:bodyPr wrap="square" lIns="91440" rtlCol="0">
              <a:noAutofit/>
            </a:bodyPr>
            <a:lstStyle/>
            <a:p>
              <a:pPr algn="ctr" defTabSz="457200">
                <a:spcBef>
                  <a:spcPct val="0"/>
                </a:spcBef>
              </a:pPr>
              <a:r>
                <a:rPr lang="en-US" sz="2000" b="1" dirty="0">
                  <a:solidFill>
                    <a:srgbClr val="0F0F0F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3</a:t>
              </a:r>
              <a:endParaRPr lang="en-US" sz="1600" b="1" dirty="0">
                <a:solidFill>
                  <a:srgbClr val="F70146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835555" y="5837280"/>
              <a:ext cx="354520" cy="400110"/>
            </a:xfrm>
            <a:prstGeom prst="rect">
              <a:avLst/>
            </a:prstGeom>
            <a:noFill/>
          </p:spPr>
          <p:txBody>
            <a:bodyPr wrap="square" lIns="91440" rtlCol="0">
              <a:noAutofit/>
            </a:bodyPr>
            <a:lstStyle/>
            <a:p>
              <a:pPr algn="ctr" defTabSz="457200">
                <a:spcBef>
                  <a:spcPct val="0"/>
                </a:spcBef>
              </a:pPr>
              <a:r>
                <a:rPr lang="en-US" sz="2000" b="1" dirty="0">
                  <a:solidFill>
                    <a:srgbClr val="0F0F0F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4</a:t>
              </a:r>
              <a:endParaRPr lang="en-US" sz="1600" b="1" dirty="0">
                <a:solidFill>
                  <a:srgbClr val="F70146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375723" y="6453420"/>
            <a:ext cx="55726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SIGMOD ’21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June 20–25, 2021, Virtual Event, China</a:t>
            </a:r>
          </a:p>
        </p:txBody>
      </p:sp>
    </p:spTree>
    <p:extLst>
      <p:ext uri="{BB962C8B-B14F-4D97-AF65-F5344CB8AC3E}">
        <p14:creationId xmlns:p14="http://schemas.microsoft.com/office/powerpoint/2010/main" val="87159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95" y="3332934"/>
            <a:ext cx="9369668" cy="31151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95" y="2403305"/>
            <a:ext cx="9369668" cy="40501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95" y="2403305"/>
            <a:ext cx="9369668" cy="40501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Deployment in Practice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ExDRa</a:t>
            </a:r>
            <a:r>
              <a:rPr lang="en-US" dirty="0"/>
              <a:t> </a:t>
            </a:r>
            <a:r>
              <a:rPr lang="en-US" dirty="0">
                <a:solidFill>
                  <a:srgbClr val="F70146"/>
                </a:solidFill>
              </a:rPr>
              <a:t>not</a:t>
            </a:r>
            <a:r>
              <a:rPr lang="en-US" dirty="0"/>
              <a:t> deployed in production yet</a:t>
            </a:r>
          </a:p>
          <a:p>
            <a:r>
              <a:rPr lang="en-US" dirty="0"/>
              <a:t>Envisioned Deployment: </a:t>
            </a:r>
            <a:r>
              <a:rPr lang="en-US" dirty="0">
                <a:solidFill>
                  <a:srgbClr val="00646E"/>
                </a:solidFill>
              </a:rPr>
              <a:t>Private Data</a:t>
            </a:r>
          </a:p>
          <a:p>
            <a:r>
              <a:rPr lang="en-US" dirty="0"/>
              <a:t>Other Deployments: </a:t>
            </a:r>
            <a:r>
              <a:rPr lang="en-US" dirty="0">
                <a:solidFill>
                  <a:srgbClr val="00646E"/>
                </a:solidFill>
              </a:rPr>
              <a:t>Private Models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229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 – Experimental Setting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Cluster Configuration</a:t>
            </a:r>
          </a:p>
          <a:p>
            <a:pPr lvl="1"/>
            <a:r>
              <a:rPr lang="en-US" b="1" dirty="0">
                <a:solidFill>
                  <a:srgbClr val="00646E"/>
                </a:solidFill>
              </a:rPr>
              <a:t>Client/servers:</a:t>
            </a:r>
            <a:r>
              <a:rPr lang="en-US" dirty="0"/>
              <a:t> 8 nodes of AMD EPYC 7302 CPU at 3.0-3.3GHz (32 </a:t>
            </a:r>
            <a:r>
              <a:rPr lang="en-US" dirty="0" err="1"/>
              <a:t>vcores</a:t>
            </a:r>
            <a:r>
              <a:rPr lang="en-US" dirty="0"/>
              <a:t>), </a:t>
            </a:r>
            <a:br>
              <a:rPr lang="en-US" dirty="0"/>
            </a:br>
            <a:r>
              <a:rPr lang="en-US" dirty="0"/>
              <a:t>128GB DDR4 RAM 2.933 GHz, 2x 480GB SSDs, 12 x 2TB HDDs, 2x 10Gb Eth</a:t>
            </a:r>
          </a:p>
          <a:p>
            <a:pPr lvl="1"/>
            <a:r>
              <a:rPr lang="en-US" b="1" dirty="0">
                <a:solidFill>
                  <a:srgbClr val="00646E"/>
                </a:solidFill>
              </a:rPr>
              <a:t>Additional client:</a:t>
            </a:r>
            <a:r>
              <a:rPr lang="en-US" dirty="0"/>
              <a:t> Dell XPS 15 w/ Intel i9-9980HK CPU at 2.4−5.0GHz (16 </a:t>
            </a:r>
            <a:r>
              <a:rPr lang="en-US" dirty="0" err="1"/>
              <a:t>vcores</a:t>
            </a:r>
            <a:r>
              <a:rPr lang="en-US" dirty="0"/>
              <a:t>), 32GB DDR4 RAM</a:t>
            </a:r>
          </a:p>
          <a:p>
            <a:pPr lvl="1"/>
            <a:r>
              <a:rPr lang="en-US" dirty="0"/>
              <a:t>Ubuntu 20.04.01, </a:t>
            </a:r>
            <a:r>
              <a:rPr lang="en-US" dirty="0" err="1"/>
              <a:t>OpenJDK</a:t>
            </a:r>
            <a:r>
              <a:rPr lang="en-US" dirty="0"/>
              <a:t> 1.8.0, </a:t>
            </a:r>
            <a:r>
              <a:rPr lang="en-US" dirty="0" err="1"/>
              <a:t>SystemDS</a:t>
            </a:r>
            <a:r>
              <a:rPr lang="en-US" dirty="0"/>
              <a:t> 2.0.0++</a:t>
            </a:r>
          </a:p>
          <a:p>
            <a:pPr lvl="1"/>
            <a:endParaRPr lang="en-US" dirty="0"/>
          </a:p>
          <a:p>
            <a:r>
              <a:rPr lang="en-US" dirty="0"/>
              <a:t>Baselines</a:t>
            </a:r>
          </a:p>
          <a:p>
            <a:pPr lvl="1"/>
            <a:r>
              <a:rPr lang="en-US" b="1" dirty="0">
                <a:solidFill>
                  <a:srgbClr val="00646E"/>
                </a:solidFill>
              </a:rPr>
              <a:t>Local:</a:t>
            </a:r>
            <a:r>
              <a:rPr lang="en-US" dirty="0"/>
              <a:t> </a:t>
            </a:r>
            <a:r>
              <a:rPr lang="en-US" dirty="0" err="1"/>
              <a:t>SystemDS</a:t>
            </a:r>
            <a:r>
              <a:rPr lang="en-US" dirty="0"/>
              <a:t> with local operations </a:t>
            </a:r>
          </a:p>
          <a:p>
            <a:pPr lvl="1"/>
            <a:r>
              <a:rPr lang="en-US" b="1" dirty="0">
                <a:solidFill>
                  <a:srgbClr val="00646E"/>
                </a:solidFill>
              </a:rPr>
              <a:t>Federated LAN:</a:t>
            </a:r>
            <a:r>
              <a:rPr lang="en-US" dirty="0"/>
              <a:t> federated runtime in rack-local cluster</a:t>
            </a:r>
          </a:p>
          <a:p>
            <a:pPr lvl="1"/>
            <a:r>
              <a:rPr lang="en-US" b="1" dirty="0">
                <a:solidFill>
                  <a:srgbClr val="00646E"/>
                </a:solidFill>
              </a:rPr>
              <a:t>Federated WAN:</a:t>
            </a:r>
            <a:r>
              <a:rPr lang="en-US" dirty="0"/>
              <a:t> client in Copenhagen, Denmark 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cluster in Graz, Austria (35-60ms latency, 1.4-2MB/s)</a:t>
            </a:r>
          </a:p>
          <a:p>
            <a:pPr lvl="1"/>
            <a:r>
              <a:rPr lang="en-US" b="1" dirty="0">
                <a:solidFill>
                  <a:srgbClr val="00646E"/>
                </a:solidFill>
              </a:rPr>
              <a:t>Other ML Systems:</a:t>
            </a:r>
            <a:r>
              <a:rPr lang="en-US" dirty="0"/>
              <a:t> </a:t>
            </a:r>
            <a:r>
              <a:rPr lang="en-US" dirty="0" err="1"/>
              <a:t>Scikit</a:t>
            </a:r>
            <a:r>
              <a:rPr lang="en-US" dirty="0"/>
              <a:t>-Learn 0.23, </a:t>
            </a:r>
            <a:r>
              <a:rPr lang="en-US" dirty="0" err="1"/>
              <a:t>TensorFlow</a:t>
            </a:r>
            <a:r>
              <a:rPr lang="en-US" dirty="0"/>
              <a:t> 2.3.1</a:t>
            </a:r>
          </a:p>
          <a:p>
            <a:pPr lvl="1"/>
            <a:endParaRPr lang="en-US" dirty="0"/>
          </a:p>
          <a:p>
            <a:r>
              <a:rPr lang="en-US" dirty="0"/>
              <a:t>Data</a:t>
            </a:r>
          </a:p>
          <a:p>
            <a:pPr lvl="1"/>
            <a:r>
              <a:rPr lang="en-US" dirty="0"/>
              <a:t>Synthetic [1M x 1,050], MNIST [60K x 784]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3495" y="3762846"/>
            <a:ext cx="1433741" cy="182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0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 – ML Algorithms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Workloads and Baselines</a:t>
            </a:r>
          </a:p>
          <a:p>
            <a:pPr lvl="1"/>
            <a:r>
              <a:rPr lang="en-US" b="1" dirty="0">
                <a:solidFill>
                  <a:srgbClr val="00646E"/>
                </a:solidFill>
              </a:rPr>
              <a:t>LM:</a:t>
            </a:r>
            <a:r>
              <a:rPr lang="en-US" dirty="0"/>
              <a:t> linear regression, conjugate-gradient method</a:t>
            </a:r>
          </a:p>
          <a:p>
            <a:pPr lvl="1"/>
            <a:r>
              <a:rPr lang="en-US" b="1" dirty="0">
                <a:solidFill>
                  <a:srgbClr val="00646E"/>
                </a:solidFill>
              </a:rPr>
              <a:t>L2SVM:</a:t>
            </a:r>
            <a:r>
              <a:rPr lang="en-US" dirty="0"/>
              <a:t> l2-regularized support vector machine (SVM)</a:t>
            </a:r>
          </a:p>
          <a:p>
            <a:pPr lvl="1"/>
            <a:r>
              <a:rPr lang="en-US" b="1" dirty="0" err="1">
                <a:solidFill>
                  <a:srgbClr val="00646E"/>
                </a:solidFill>
              </a:rPr>
              <a:t>MLogReg</a:t>
            </a:r>
            <a:r>
              <a:rPr lang="en-US" b="1" dirty="0">
                <a:solidFill>
                  <a:srgbClr val="00646E"/>
                </a:solidFill>
              </a:rPr>
              <a:t>:</a:t>
            </a:r>
            <a:r>
              <a:rPr lang="en-US" dirty="0"/>
              <a:t> multinomial (multi-class) logistic regression</a:t>
            </a:r>
          </a:p>
          <a:p>
            <a:pPr lvl="1"/>
            <a:r>
              <a:rPr lang="en-US" b="1" dirty="0">
                <a:solidFill>
                  <a:srgbClr val="00646E"/>
                </a:solidFill>
              </a:rPr>
              <a:t>K-Means:</a:t>
            </a:r>
            <a:r>
              <a:rPr lang="en-US" dirty="0"/>
              <a:t> Lloyd’s algorithm w/ K-Means++ initialization</a:t>
            </a:r>
          </a:p>
          <a:p>
            <a:pPr lvl="1"/>
            <a:r>
              <a:rPr lang="en-US" b="1" dirty="0">
                <a:solidFill>
                  <a:srgbClr val="00646E"/>
                </a:solidFill>
              </a:rPr>
              <a:t>PCA:</a:t>
            </a:r>
            <a:r>
              <a:rPr lang="en-US" dirty="0"/>
              <a:t> principal component analysis </a:t>
            </a:r>
          </a:p>
          <a:p>
            <a:pPr lvl="1"/>
            <a:r>
              <a:rPr lang="en-US" b="1" dirty="0">
                <a:solidFill>
                  <a:srgbClr val="00646E"/>
                </a:solidFill>
              </a:rPr>
              <a:t>FFN:</a:t>
            </a:r>
            <a:r>
              <a:rPr lang="en-US" dirty="0"/>
              <a:t> fully-connected feed-forward network</a:t>
            </a:r>
          </a:p>
          <a:p>
            <a:pPr lvl="1"/>
            <a:r>
              <a:rPr lang="en-US" b="1" dirty="0">
                <a:solidFill>
                  <a:srgbClr val="00646E"/>
                </a:solidFill>
              </a:rPr>
              <a:t>CNN:</a:t>
            </a:r>
            <a:r>
              <a:rPr lang="en-US" dirty="0"/>
              <a:t> convolutional neural network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59475" y="5949350"/>
            <a:ext cx="3295313" cy="5850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Comparisons with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 err="1">
                <a:solidFill>
                  <a:srgbClr val="F701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Scikit</a:t>
            </a:r>
            <a:r>
              <a:rPr lang="en-US" sz="2000" b="1" dirty="0">
                <a:solidFill>
                  <a:srgbClr val="F701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-learn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000" b="1" dirty="0" err="1">
                <a:solidFill>
                  <a:srgbClr val="F701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TensorFlow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Right Brace 5"/>
          <p:cNvSpPr/>
          <p:nvPr/>
        </p:nvSpPr>
        <p:spPr>
          <a:xfrm>
            <a:off x="7323345" y="5445281"/>
            <a:ext cx="167244" cy="1223374"/>
          </a:xfrm>
          <a:prstGeom prst="rightBrace">
            <a:avLst>
              <a:gd name="adj1" fmla="val 8333"/>
              <a:gd name="adj2" fmla="val 70048"/>
            </a:avLst>
          </a:prstGeom>
          <a:ln w="19050">
            <a:solidFill>
              <a:srgbClr val="00646E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25" y="1465217"/>
            <a:ext cx="11156119" cy="23958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375" y="4077090"/>
            <a:ext cx="4308601" cy="174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2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 – Use Case ML Pipelines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Paper Production Pipeline</a:t>
            </a:r>
          </a:p>
          <a:p>
            <a:pPr lvl="1"/>
            <a:r>
              <a:rPr lang="en-US" dirty="0" err="1"/>
              <a:t>Transformencode</a:t>
            </a:r>
            <a:r>
              <a:rPr lang="en-US" dirty="0"/>
              <a:t> (recoding, one-hot encoding, pass-through)</a:t>
            </a:r>
          </a:p>
          <a:p>
            <a:pPr lvl="1"/>
            <a:r>
              <a:rPr lang="en-US" dirty="0"/>
              <a:t>Clipping 1.5 </a:t>
            </a:r>
            <a:r>
              <a:rPr lang="en-US" dirty="0" err="1"/>
              <a:t>stddev</a:t>
            </a:r>
            <a:r>
              <a:rPr lang="en-US" dirty="0"/>
              <a:t>, normalization, train/test splitting</a:t>
            </a:r>
          </a:p>
          <a:p>
            <a:pPr lvl="1"/>
            <a:r>
              <a:rPr lang="en-US" dirty="0"/>
              <a:t>LM/FFN train, predict, stats summary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8" b="12821"/>
          <a:stretch/>
        </p:blipFill>
        <p:spPr>
          <a:xfrm>
            <a:off x="8403495" y="1556740"/>
            <a:ext cx="3312632" cy="17022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435" y="3212969"/>
            <a:ext cx="7201000" cy="31795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19353" y="3905811"/>
            <a:ext cx="2952582" cy="132343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 defTabSz="457200">
              <a:spcBef>
                <a:spcPct val="0"/>
              </a:spcBef>
            </a:pPr>
            <a:r>
              <a:rPr lang="en-US" sz="2000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Additional Experiments </a:t>
            </a:r>
            <a:br>
              <a:rPr lang="en-US" sz="2000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with </a:t>
            </a:r>
            <a:r>
              <a:rPr lang="en-US" sz="2000" b="1" dirty="0">
                <a:solidFill>
                  <a:srgbClr val="00646E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SSL Encryption</a:t>
            </a:r>
            <a:r>
              <a:rPr lang="en-US" sz="2000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br>
              <a:rPr lang="en-US" sz="2000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(Fed WAN SSL) in the paper</a:t>
            </a:r>
            <a:br>
              <a:rPr lang="en-US" sz="2000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Wingdings" panose="05000000000000000000" pitchFamily="2" charset="2"/>
              </a:rPr>
              <a:t> up to </a:t>
            </a:r>
            <a:r>
              <a:rPr lang="en-US" sz="2000" dirty="0">
                <a:solidFill>
                  <a:srgbClr val="F70146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Wingdings" panose="05000000000000000000" pitchFamily="2" charset="2"/>
              </a:rPr>
              <a:t>15%</a:t>
            </a:r>
            <a:r>
              <a:rPr lang="en-US" sz="2000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Wingdings" panose="05000000000000000000" pitchFamily="2" charset="2"/>
              </a:rPr>
              <a:t> overhead</a:t>
            </a:r>
            <a:endParaRPr lang="en-US" sz="2000" dirty="0">
              <a:solidFill>
                <a:srgbClr val="0F0F0F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807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&amp; 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  <a:p>
            <a:pPr lvl="1"/>
            <a:r>
              <a:rPr lang="en-US" dirty="0" err="1"/>
              <a:t>ExDRa</a:t>
            </a:r>
            <a:r>
              <a:rPr lang="en-US" dirty="0"/>
              <a:t> system for exploratory data science on federated raw data</a:t>
            </a:r>
          </a:p>
          <a:p>
            <a:pPr lvl="1"/>
            <a:r>
              <a:rPr lang="en-US" b="1" dirty="0">
                <a:solidFill>
                  <a:srgbClr val="00646E"/>
                </a:solidFill>
              </a:rPr>
              <a:t>Federated linear algebra</a:t>
            </a:r>
            <a:r>
              <a:rPr lang="en-US" dirty="0"/>
              <a:t> and </a:t>
            </a:r>
            <a:r>
              <a:rPr lang="en-US" b="1" dirty="0">
                <a:solidFill>
                  <a:srgbClr val="00646E"/>
                </a:solidFill>
              </a:rPr>
              <a:t>federated parameter servers</a:t>
            </a:r>
            <a:endParaRPr lang="en-US" dirty="0"/>
          </a:p>
          <a:p>
            <a:pPr lvl="1"/>
            <a:r>
              <a:rPr lang="en-US" dirty="0"/>
              <a:t>Small to </a:t>
            </a:r>
            <a:r>
              <a:rPr lang="en-US" b="1" dirty="0">
                <a:solidFill>
                  <a:srgbClr val="00646E"/>
                </a:solidFill>
              </a:rPr>
              <a:t>moderate overhead </a:t>
            </a:r>
            <a:r>
              <a:rPr lang="en-US" dirty="0"/>
              <a:t>(via aggregates)</a:t>
            </a:r>
            <a:endParaRPr lang="en-US" b="1" dirty="0">
              <a:solidFill>
                <a:srgbClr val="00646E"/>
              </a:solidFill>
            </a:endParaRPr>
          </a:p>
          <a:p>
            <a:pPr lvl="1"/>
            <a:endParaRPr lang="en-US" sz="1000" dirty="0"/>
          </a:p>
          <a:p>
            <a:r>
              <a:rPr lang="en-US" dirty="0"/>
              <a:t>Conclusions</a:t>
            </a:r>
          </a:p>
          <a:p>
            <a:pPr lvl="1"/>
            <a:r>
              <a:rPr lang="en-US" dirty="0"/>
              <a:t>Federated learning shows great promise for </a:t>
            </a:r>
            <a:r>
              <a:rPr lang="en-US" b="1" dirty="0">
                <a:solidFill>
                  <a:srgbClr val="00646E"/>
                </a:solidFill>
              </a:rPr>
              <a:t>applicability in practice</a:t>
            </a:r>
          </a:p>
          <a:p>
            <a:pPr lvl="1"/>
            <a:r>
              <a:rPr lang="en-US" b="1" dirty="0">
                <a:solidFill>
                  <a:srgbClr val="00646E"/>
                </a:solidFill>
              </a:rPr>
              <a:t>Automatic generation</a:t>
            </a:r>
            <a:r>
              <a:rPr lang="en-US" dirty="0"/>
              <a:t> of execution plans crucial for reuse </a:t>
            </a:r>
            <a:br>
              <a:rPr lang="en-US" dirty="0"/>
            </a:br>
            <a:r>
              <a:rPr lang="en-US" dirty="0"/>
              <a:t>(data cleaning and preprocessing, ML algorithms, model debugging)</a:t>
            </a:r>
          </a:p>
          <a:p>
            <a:pPr lvl="1"/>
            <a:r>
              <a:rPr lang="en-US" dirty="0"/>
              <a:t>Federated data nicely generalizes to </a:t>
            </a:r>
            <a:r>
              <a:rPr lang="en-US" b="1" dirty="0">
                <a:solidFill>
                  <a:srgbClr val="00646E"/>
                </a:solidFill>
              </a:rPr>
              <a:t>multi-device settings</a:t>
            </a:r>
          </a:p>
          <a:p>
            <a:pPr lvl="1"/>
            <a:endParaRPr lang="en-US" sz="1000" dirty="0"/>
          </a:p>
          <a:p>
            <a:r>
              <a:rPr lang="en-US" dirty="0"/>
              <a:t>Future Work</a:t>
            </a:r>
          </a:p>
          <a:p>
            <a:pPr lvl="1"/>
            <a:r>
              <a:rPr lang="en-US" b="1" dirty="0">
                <a:solidFill>
                  <a:srgbClr val="00646E"/>
                </a:solidFill>
              </a:rPr>
              <a:t>Deployment:</a:t>
            </a:r>
            <a:r>
              <a:rPr lang="en-US" dirty="0"/>
              <a:t> legal frameworks, business models, trusted system infrastructure </a:t>
            </a:r>
          </a:p>
          <a:p>
            <a:pPr lvl="1"/>
            <a:r>
              <a:rPr lang="en-US" dirty="0"/>
              <a:t>Generating federated execution plans under </a:t>
            </a:r>
            <a:r>
              <a:rPr lang="en-US" b="1" dirty="0">
                <a:solidFill>
                  <a:srgbClr val="00646E"/>
                </a:solidFill>
              </a:rPr>
              <a:t>privacy constraints</a:t>
            </a:r>
          </a:p>
          <a:p>
            <a:pPr lvl="1"/>
            <a:r>
              <a:rPr lang="en-US" dirty="0"/>
              <a:t>ML pipelines on raw data  &amp; automatic data reorganization</a:t>
            </a:r>
          </a:p>
          <a:p>
            <a:pPr lvl="1"/>
            <a:r>
              <a:rPr lang="en-US" dirty="0"/>
              <a:t>Privacy enhancing technologies (FHE, MPC, differential privacy)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941" y="116540"/>
            <a:ext cx="1224170" cy="7987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525" y="1052670"/>
            <a:ext cx="1557964" cy="6465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56516" y="2204830"/>
            <a:ext cx="40681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Available Open Source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https://github.com/apache/systemds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https://www.nebula.stream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(soon)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337" y="3629378"/>
            <a:ext cx="3014532" cy="130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2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Federated Raw Data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Exploratory Data Science</a:t>
            </a:r>
          </a:p>
          <a:p>
            <a:pPr lvl="1"/>
            <a:r>
              <a:rPr lang="en-US" dirty="0"/>
              <a:t>Open-ended questions, under-specified objectives</a:t>
            </a:r>
          </a:p>
          <a:p>
            <a:pPr lvl="1"/>
            <a:r>
              <a:rPr lang="en-US" dirty="0"/>
              <a:t>Acquire, clean, enrich raw data; build models; test</a:t>
            </a:r>
          </a:p>
          <a:p>
            <a:pPr lvl="1"/>
            <a:r>
              <a:rPr lang="en-US" b="1" dirty="0">
                <a:solidFill>
                  <a:srgbClr val="00646E"/>
                </a:solidFill>
              </a:rPr>
              <a:t>Unknown business value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limited investment</a:t>
            </a:r>
          </a:p>
          <a:p>
            <a:pPr lvl="1"/>
            <a:endParaRPr lang="en-US" dirty="0"/>
          </a:p>
          <a:p>
            <a:r>
              <a:rPr lang="en-US" dirty="0"/>
              <a:t>Data Ownership and Privacy</a:t>
            </a:r>
          </a:p>
          <a:p>
            <a:pPr lvl="1"/>
            <a:r>
              <a:rPr lang="en-US" dirty="0"/>
              <a:t>Limited access to relevant data sources</a:t>
            </a:r>
          </a:p>
          <a:p>
            <a:pPr lvl="1"/>
            <a:r>
              <a:rPr lang="en-US" b="1" dirty="0">
                <a:solidFill>
                  <a:srgbClr val="00646E"/>
                </a:solidFill>
              </a:rPr>
              <a:t>#1 Privacy-preserving</a:t>
            </a:r>
            <a:r>
              <a:rPr lang="en-US" dirty="0"/>
              <a:t>, decentralized data storage</a:t>
            </a:r>
          </a:p>
          <a:p>
            <a:pPr lvl="1"/>
            <a:r>
              <a:rPr lang="en-US" b="1" dirty="0">
                <a:solidFill>
                  <a:srgbClr val="00646E"/>
                </a:solidFill>
              </a:rPr>
              <a:t>#2 Geo distribution</a:t>
            </a:r>
            <a:r>
              <a:rPr lang="en-US" dirty="0"/>
              <a:t> (infeasible consolidation)</a:t>
            </a:r>
          </a:p>
          <a:p>
            <a:pPr lvl="1"/>
            <a:r>
              <a:rPr lang="en-US" b="1" dirty="0">
                <a:solidFill>
                  <a:srgbClr val="00646E"/>
                </a:solidFill>
              </a:rPr>
              <a:t>#3 Data ownership</a:t>
            </a:r>
            <a:r>
              <a:rPr lang="en-US" dirty="0"/>
              <a:t> and pay walls</a:t>
            </a:r>
          </a:p>
          <a:p>
            <a:pPr lvl="1"/>
            <a:endParaRPr lang="en-US" dirty="0"/>
          </a:p>
          <a:p>
            <a:r>
              <a:rPr lang="en-US" dirty="0"/>
              <a:t>Example Data Ownership Dilemma</a:t>
            </a:r>
          </a:p>
          <a:p>
            <a:pPr lvl="1"/>
            <a:r>
              <a:rPr lang="en-US" b="1" dirty="0">
                <a:solidFill>
                  <a:srgbClr val="00646E"/>
                </a:solidFill>
              </a:rPr>
              <a:t>Thought experiment:</a:t>
            </a:r>
            <a:r>
              <a:rPr lang="en-US" dirty="0"/>
              <a:t> middle person B uses machine </a:t>
            </a:r>
            <a:br>
              <a:rPr lang="en-US" dirty="0"/>
            </a:br>
            <a:r>
              <a:rPr lang="en-US" dirty="0"/>
              <a:t>of machine vendor A to test customer C’s equipment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8780" y="1591247"/>
            <a:ext cx="4507175" cy="198177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515328" y="4623238"/>
            <a:ext cx="4267205" cy="1470132"/>
            <a:chOff x="4365524" y="2583081"/>
            <a:chExt cx="4267205" cy="1470132"/>
          </a:xfrm>
        </p:grpSpPr>
        <p:pic>
          <p:nvPicPr>
            <p:cNvPr id="8" name="Picture 10" descr="https://upload.wikimedia.org/wikipedia/commons/thumb/d/d8/Emblem-person-blue.svg/1024px-Emblem-person-blue.sv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0554" y="2583081"/>
              <a:ext cx="900732" cy="900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https://upload.wikimedia.org/wikipedia/commons/thumb/1/1b/Emblem-person-red.svg/2000px-Emblem-person-red.svg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673" y="2584120"/>
              <a:ext cx="899704" cy="899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https://upload.wikimedia.org/wikipedia/commons/thumb/1/1b/Emblem-person-red.svg/2000px-Emblem-person-red.svg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6463" y="2584120"/>
              <a:ext cx="899704" cy="899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434DDA1-2353-412C-8D69-82FE99A48981}"/>
                </a:ext>
              </a:extLst>
            </p:cNvPr>
            <p:cNvCxnSpPr>
              <a:cxnSpLocks/>
              <a:stCxn id="9" idx="3"/>
              <a:endCxn id="8" idx="1"/>
            </p:cNvCxnSpPr>
            <p:nvPr/>
          </p:nvCxnSpPr>
          <p:spPr>
            <a:xfrm flipV="1">
              <a:off x="5285377" y="3033451"/>
              <a:ext cx="765177" cy="519"/>
            </a:xfrm>
            <a:prstGeom prst="straightConnector1">
              <a:avLst/>
            </a:prstGeom>
            <a:ln w="19050">
              <a:solidFill>
                <a:srgbClr val="00646E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434DDA1-2353-412C-8D69-82FE99A48981}"/>
                </a:ext>
              </a:extLst>
            </p:cNvPr>
            <p:cNvCxnSpPr>
              <a:cxnSpLocks/>
              <a:stCxn id="8" idx="3"/>
              <a:endCxn id="10" idx="1"/>
            </p:cNvCxnSpPr>
            <p:nvPr/>
          </p:nvCxnSpPr>
          <p:spPr>
            <a:xfrm>
              <a:off x="6951286" y="3033451"/>
              <a:ext cx="765177" cy="519"/>
            </a:xfrm>
            <a:prstGeom prst="straightConnector1">
              <a:avLst/>
            </a:prstGeom>
            <a:ln w="19050">
              <a:solidFill>
                <a:srgbClr val="00646E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365524" y="3401965"/>
              <a:ext cx="943897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Machine Vendor A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022260" y="3406882"/>
              <a:ext cx="943897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Middle Person B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688832" y="3401964"/>
              <a:ext cx="943897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Customer C</a:t>
              </a:r>
            </a:p>
          </p:txBody>
        </p:sp>
        <p:sp>
          <p:nvSpPr>
            <p:cNvPr id="16" name="Rectangle: Folded Corner 10">
              <a:extLst>
                <a:ext uri="{FF2B5EF4-FFF2-40B4-BE49-F238E27FC236}">
                  <a16:creationId xmlns:a16="http://schemas.microsoft.com/office/drawing/2014/main" id="{BA8AF161-9ED3-4F9E-9B60-41BEBA015E06}"/>
                </a:ext>
              </a:extLst>
            </p:cNvPr>
            <p:cNvSpPr/>
            <p:nvPr/>
          </p:nvSpPr>
          <p:spPr>
            <a:xfrm>
              <a:off x="7166539" y="3168757"/>
              <a:ext cx="352425" cy="476250"/>
            </a:xfrm>
            <a:prstGeom prst="foldedCorner">
              <a:avLst>
                <a:gd name="adj" fmla="val 40991"/>
              </a:avLst>
            </a:prstGeom>
            <a:solidFill>
              <a:schemeClr val="bg1"/>
            </a:solidFill>
            <a:ln w="19050">
              <a:solidFill>
                <a:srgbClr val="0064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/>
            <a:lstStyle/>
            <a:p>
              <a:r>
                <a:rPr lang="en-US" sz="300" b="1" dirty="0">
                  <a:solidFill>
                    <a:srgbClr val="00646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XXXXXXXX</a:t>
              </a:r>
              <a:br>
                <a:rPr lang="en-US" sz="300" b="1" dirty="0">
                  <a:solidFill>
                    <a:srgbClr val="00646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00" b="1" dirty="0">
                  <a:solidFill>
                    <a:srgbClr val="00646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XXXXXXXXXXXXXXXXXXXXXXX</a:t>
              </a:r>
            </a:p>
            <a:p>
              <a:r>
                <a:rPr lang="en-US" sz="300" b="1" dirty="0">
                  <a:solidFill>
                    <a:srgbClr val="00646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XXXXXXXX</a:t>
              </a:r>
            </a:p>
            <a:p>
              <a:r>
                <a:rPr lang="en-US" sz="300" b="1" dirty="0">
                  <a:solidFill>
                    <a:srgbClr val="00646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XXXXX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8452307" y="4181050"/>
            <a:ext cx="23834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6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owns the data?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15455" y="6093370"/>
            <a:ext cx="2952410" cy="4001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 defTabSz="457200">
              <a:spcBef>
                <a:spcPct val="0"/>
              </a:spcBef>
            </a:pPr>
            <a:r>
              <a:rPr lang="en-US" sz="2000" b="1" dirty="0">
                <a:solidFill>
                  <a:srgbClr val="F70146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000" b="1" dirty="0">
                <a:solidFill>
                  <a:srgbClr val="F70146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Bilateral contracts</a:t>
            </a:r>
          </a:p>
        </p:txBody>
      </p:sp>
    </p:spTree>
    <p:extLst>
      <p:ext uri="{BB962C8B-B14F-4D97-AF65-F5344CB8AC3E}">
        <p14:creationId xmlns:p14="http://schemas.microsoft.com/office/powerpoint/2010/main" val="30619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Federated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Federated Learning</a:t>
            </a:r>
          </a:p>
          <a:p>
            <a:pPr lvl="1"/>
            <a:r>
              <a:rPr lang="en-US" dirty="0"/>
              <a:t>Learn model </a:t>
            </a:r>
            <a:r>
              <a:rPr lang="en-US" b="1" dirty="0">
                <a:solidFill>
                  <a:srgbClr val="00646E"/>
                </a:solidFill>
              </a:rPr>
              <a:t>w/o central data consolidation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(personalization and sharing for bootstrap)</a:t>
            </a:r>
          </a:p>
          <a:p>
            <a:pPr lvl="1"/>
            <a:r>
              <a:rPr lang="en-US" dirty="0"/>
              <a:t>Traditional </a:t>
            </a:r>
            <a:r>
              <a:rPr lang="en-US" b="1" dirty="0">
                <a:solidFill>
                  <a:srgbClr val="00646E"/>
                </a:solidFill>
              </a:rPr>
              <a:t>parameter server architecture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w/ client sampling + model averaging</a:t>
            </a:r>
          </a:p>
          <a:p>
            <a:pPr lvl="1"/>
            <a:r>
              <a:rPr lang="en-US" dirty="0"/>
              <a:t>Handling of statistical heterogeneity</a:t>
            </a:r>
          </a:p>
          <a:p>
            <a:pPr lvl="1"/>
            <a:endParaRPr lang="en-US" dirty="0"/>
          </a:p>
          <a:p>
            <a:r>
              <a:rPr lang="en-US" dirty="0"/>
              <a:t>Enterprise Federated Learning</a:t>
            </a:r>
          </a:p>
          <a:p>
            <a:pPr lvl="1"/>
            <a:r>
              <a:rPr lang="en-US" dirty="0"/>
              <a:t>Existence of </a:t>
            </a:r>
            <a:r>
              <a:rPr lang="en-US" b="1" dirty="0">
                <a:solidFill>
                  <a:srgbClr val="00646E"/>
                </a:solidFill>
              </a:rPr>
              <a:t>legal agreements</a:t>
            </a:r>
            <a:r>
              <a:rPr lang="en-US" dirty="0"/>
              <a:t> and </a:t>
            </a:r>
            <a:br>
              <a:rPr lang="en-US" dirty="0"/>
            </a:br>
            <a:r>
              <a:rPr lang="en-US" b="1" dirty="0">
                <a:solidFill>
                  <a:srgbClr val="00646E"/>
                </a:solidFill>
              </a:rPr>
              <a:t>coordination</a:t>
            </a:r>
            <a:r>
              <a:rPr lang="en-US" dirty="0"/>
              <a:t> among involved parties</a:t>
            </a:r>
          </a:p>
          <a:p>
            <a:pPr lvl="1"/>
            <a:r>
              <a:rPr lang="en-US" b="1" dirty="0">
                <a:solidFill>
                  <a:srgbClr val="F70146"/>
                </a:solidFill>
              </a:rPr>
              <a:t>ML pipelines on raw data</a:t>
            </a:r>
          </a:p>
          <a:p>
            <a:pPr lvl="1"/>
            <a:r>
              <a:rPr lang="en-US" dirty="0"/>
              <a:t>Automatic plan optimization and </a:t>
            </a:r>
            <a:br>
              <a:rPr lang="en-US" dirty="0"/>
            </a:br>
            <a:r>
              <a:rPr lang="en-US" b="1" dirty="0">
                <a:solidFill>
                  <a:srgbClr val="00646E"/>
                </a:solidFill>
              </a:rPr>
              <a:t>federated data re-organization</a:t>
            </a:r>
          </a:p>
          <a:p>
            <a:pPr lvl="1"/>
            <a:r>
              <a:rPr lang="en-US" dirty="0"/>
              <a:t>New spectrum of data ownership 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00646E"/>
                </a:solidFill>
              </a:rPr>
              <a:t>new markets?</a:t>
            </a:r>
            <a:r>
              <a:rPr lang="en-US" dirty="0"/>
              <a:t>  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6459225" y="1844780"/>
            <a:ext cx="1532964" cy="1599608"/>
            <a:chOff x="6459225" y="1844780"/>
            <a:chExt cx="1532964" cy="15996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31" r="27006"/>
            <a:stretch/>
          </p:blipFill>
          <p:spPr>
            <a:xfrm>
              <a:off x="7067536" y="2931923"/>
              <a:ext cx="255432" cy="51246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31" r="27006"/>
            <a:stretch/>
          </p:blipFill>
          <p:spPr>
            <a:xfrm>
              <a:off x="6459225" y="2811344"/>
              <a:ext cx="255432" cy="51246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31" r="27006"/>
            <a:stretch/>
          </p:blipFill>
          <p:spPr>
            <a:xfrm>
              <a:off x="7655756" y="2811343"/>
              <a:ext cx="255432" cy="512465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>
              <a:endCxn id="5" idx="0"/>
            </p:cNvCxnSpPr>
            <p:nvPr/>
          </p:nvCxnSpPr>
          <p:spPr>
            <a:xfrm flipH="1">
              <a:off x="6586941" y="2298879"/>
              <a:ext cx="480595" cy="512465"/>
            </a:xfrm>
            <a:prstGeom prst="straightConnector1">
              <a:avLst/>
            </a:prstGeom>
            <a:ln w="19050">
              <a:solidFill>
                <a:srgbClr val="00646E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6486613" y="2132716"/>
              <a:ext cx="519167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</a:t>
              </a:r>
            </a:p>
          </p:txBody>
        </p:sp>
        <p:cxnSp>
          <p:nvCxnSpPr>
            <p:cNvPr id="10" name="Straight Arrow Connector 9"/>
            <p:cNvCxnSpPr>
              <a:endCxn id="4" idx="0"/>
            </p:cNvCxnSpPr>
            <p:nvPr/>
          </p:nvCxnSpPr>
          <p:spPr>
            <a:xfrm>
              <a:off x="7195252" y="2298879"/>
              <a:ext cx="0" cy="633044"/>
            </a:xfrm>
            <a:prstGeom prst="straightConnector1">
              <a:avLst/>
            </a:prstGeom>
            <a:ln w="19050">
              <a:solidFill>
                <a:srgbClr val="00646E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endCxn id="6" idx="0"/>
            </p:cNvCxnSpPr>
            <p:nvPr/>
          </p:nvCxnSpPr>
          <p:spPr>
            <a:xfrm>
              <a:off x="7372336" y="2298879"/>
              <a:ext cx="411136" cy="512464"/>
            </a:xfrm>
            <a:prstGeom prst="straightConnector1">
              <a:avLst/>
            </a:prstGeom>
            <a:ln w="19050">
              <a:solidFill>
                <a:srgbClr val="00646E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7473022" y="2114296"/>
              <a:ext cx="519167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l-GR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Δ</a:t>
              </a:r>
              <a:r>
                <a: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902120" y="1844780"/>
              <a:ext cx="590887" cy="442674"/>
            </a:xfrm>
            <a:prstGeom prst="roundRect">
              <a:avLst/>
            </a:prstGeom>
            <a:solidFill>
              <a:srgbClr val="41AAAA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3908" y="1534022"/>
            <a:ext cx="497489" cy="640080"/>
          </a:xfrm>
          <a:prstGeom prst="rect">
            <a:avLst/>
          </a:prstGeom>
          <a:ln w="25400">
            <a:solidFill>
              <a:srgbClr val="00646E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7776159" y="1484730"/>
            <a:ext cx="3568953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[Brendan McMahan et al: Communication-Efficient Learning of Deep Networks from Decentralized Data. </a:t>
            </a:r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AISTATS 2017</a:t>
            </a: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432389" y="2924930"/>
            <a:ext cx="190918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Sashank</a:t>
            </a: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J. </a:t>
            </a:r>
            <a:r>
              <a:rPr lang="en-US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Reddi</a:t>
            </a: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al: Adaptive Federated Optimization. </a:t>
            </a:r>
            <a:r>
              <a:rPr lang="en-US" sz="1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2020</a:t>
            </a: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3486" y="2974222"/>
            <a:ext cx="496251" cy="640080"/>
          </a:xfrm>
          <a:prstGeom prst="rect">
            <a:avLst/>
          </a:prstGeom>
          <a:ln w="25400">
            <a:solidFill>
              <a:srgbClr val="00646E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5528" y="2242408"/>
            <a:ext cx="497489" cy="640080"/>
          </a:xfrm>
          <a:prstGeom prst="rect">
            <a:avLst/>
          </a:prstGeom>
          <a:ln w="25400">
            <a:solidFill>
              <a:srgbClr val="00646E"/>
            </a:solidFill>
          </a:ln>
        </p:spPr>
      </p:pic>
      <p:sp>
        <p:nvSpPr>
          <p:cNvPr id="23" name="TextBox 22"/>
          <p:cNvSpPr txBox="1"/>
          <p:nvPr/>
        </p:nvSpPr>
        <p:spPr>
          <a:xfrm>
            <a:off x="8853851" y="2193116"/>
            <a:ext cx="2560659" cy="73866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 defTabSz="457200">
              <a:spcBef>
                <a:spcPct val="0"/>
              </a:spcBef>
            </a:pPr>
            <a:r>
              <a:rPr lang="en-US" sz="1400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[Keith </a:t>
            </a:r>
            <a:r>
              <a:rPr lang="en-US" sz="1400" dirty="0" err="1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Bonawitz</a:t>
            </a:r>
            <a:r>
              <a:rPr lang="en-US" sz="1400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et al: Towards Federated Learning at Scale: System Design. </a:t>
            </a:r>
            <a:r>
              <a:rPr lang="en-US" sz="1400" b="1" dirty="0" err="1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MLSys</a:t>
            </a:r>
            <a:r>
              <a:rPr lang="en-US" sz="1400" b="1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2019</a:t>
            </a:r>
            <a:r>
              <a:rPr lang="en-US" sz="1400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175840" y="3861060"/>
            <a:ext cx="2098204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6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Federated Learning</a:t>
            </a:r>
            <a:br>
              <a:rPr lang="en-US" sz="2000" b="1" dirty="0">
                <a:solidFill>
                  <a:srgbClr val="006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rgbClr val="006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Data Science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825641" y="3865975"/>
            <a:ext cx="2098204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6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“Query Processing” on Raw Data</a:t>
            </a:r>
          </a:p>
        </p:txBody>
      </p:sp>
      <p:sp>
        <p:nvSpPr>
          <p:cNvPr id="82" name="Plus 81"/>
          <p:cNvSpPr/>
          <p:nvPr/>
        </p:nvSpPr>
        <p:spPr>
          <a:xfrm>
            <a:off x="8347072" y="5104684"/>
            <a:ext cx="412955" cy="407603"/>
          </a:xfrm>
          <a:prstGeom prst="mathPlus">
            <a:avLst/>
          </a:prstGeom>
          <a:solidFill>
            <a:srgbClr val="F701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70146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9000775" y="4625010"/>
            <a:ext cx="1856306" cy="1515318"/>
            <a:chOff x="9000775" y="4625010"/>
            <a:chExt cx="1856306" cy="1515318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00B4DCB-D90E-4ACA-AE9A-9750B81623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5" t="9698" r="6904" b="11693"/>
            <a:stretch/>
          </p:blipFill>
          <p:spPr>
            <a:xfrm>
              <a:off x="10163673" y="5226649"/>
              <a:ext cx="693408" cy="642542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9599375" y="5442007"/>
              <a:ext cx="503521" cy="698321"/>
              <a:chOff x="7218181" y="2360091"/>
              <a:chExt cx="503521" cy="698321"/>
            </a:xfrm>
          </p:grpSpPr>
          <p:sp>
            <p:nvSpPr>
              <p:cNvPr id="39" name="Rectangle: Folded Corner 9">
                <a:extLst>
                  <a:ext uri="{FF2B5EF4-FFF2-40B4-BE49-F238E27FC236}">
                    <a16:creationId xmlns:a16="http://schemas.microsoft.com/office/drawing/2014/main" id="{333751F7-C59C-4301-9153-DE4689188064}"/>
                  </a:ext>
                </a:extLst>
              </p:cNvPr>
              <p:cNvSpPr/>
              <p:nvPr/>
            </p:nvSpPr>
            <p:spPr>
              <a:xfrm>
                <a:off x="7369277" y="2582162"/>
                <a:ext cx="352425" cy="476250"/>
              </a:xfrm>
              <a:prstGeom prst="foldedCorner">
                <a:avLst>
                  <a:gd name="adj" fmla="val 40991"/>
                </a:avLst>
              </a:prstGeom>
              <a:solidFill>
                <a:schemeClr val="bg1"/>
              </a:solidFill>
              <a:ln w="19050">
                <a:solidFill>
                  <a:srgbClr val="0064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: Folded Corner 10">
                <a:extLst>
                  <a:ext uri="{FF2B5EF4-FFF2-40B4-BE49-F238E27FC236}">
                    <a16:creationId xmlns:a16="http://schemas.microsoft.com/office/drawing/2014/main" id="{BA8AF161-9ED3-4F9E-9B60-41BEBA015E06}"/>
                  </a:ext>
                </a:extLst>
              </p:cNvPr>
              <p:cNvSpPr/>
              <p:nvPr/>
            </p:nvSpPr>
            <p:spPr>
              <a:xfrm>
                <a:off x="7293729" y="2473493"/>
                <a:ext cx="352425" cy="476250"/>
              </a:xfrm>
              <a:prstGeom prst="foldedCorner">
                <a:avLst>
                  <a:gd name="adj" fmla="val 40991"/>
                </a:avLst>
              </a:prstGeom>
              <a:solidFill>
                <a:schemeClr val="bg1"/>
              </a:solidFill>
              <a:ln w="19050">
                <a:solidFill>
                  <a:srgbClr val="0064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: Folded Corner 10">
                <a:extLst>
                  <a:ext uri="{FF2B5EF4-FFF2-40B4-BE49-F238E27FC236}">
                    <a16:creationId xmlns:a16="http://schemas.microsoft.com/office/drawing/2014/main" id="{BA8AF161-9ED3-4F9E-9B60-41BEBA015E06}"/>
                  </a:ext>
                </a:extLst>
              </p:cNvPr>
              <p:cNvSpPr/>
              <p:nvPr/>
            </p:nvSpPr>
            <p:spPr>
              <a:xfrm>
                <a:off x="7218181" y="2360091"/>
                <a:ext cx="352425" cy="476250"/>
              </a:xfrm>
              <a:prstGeom prst="foldedCorner">
                <a:avLst>
                  <a:gd name="adj" fmla="val 40991"/>
                </a:avLst>
              </a:prstGeom>
              <a:solidFill>
                <a:schemeClr val="bg1"/>
              </a:solidFill>
              <a:ln w="19050">
                <a:solidFill>
                  <a:srgbClr val="0064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rIns="45720" rtlCol="0" anchor="ctr"/>
              <a:lstStyle/>
              <a:p>
                <a:r>
                  <a:rPr lang="en-US" sz="3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XXXXXXXX</a:t>
                </a:r>
                <a:br>
                  <a:rPr lang="en-US" sz="3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3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XXXXXXXXXXXXXXXXXXXXXXX</a:t>
                </a:r>
              </a:p>
              <a:p>
                <a:r>
                  <a:rPr lang="en-US" sz="3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XXXXXXXX</a:t>
                </a:r>
              </a:p>
              <a:p>
                <a:r>
                  <a:rPr lang="en-US" sz="3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XXXXX</a:t>
                </a:r>
              </a:p>
            </p:txBody>
          </p:sp>
        </p:grpSp>
        <p:grpSp>
          <p:nvGrpSpPr>
            <p:cNvPr id="42" name="Group 41"/>
            <p:cNvGrpSpPr>
              <a:grpSpLocks noChangeAspect="1"/>
            </p:cNvGrpSpPr>
            <p:nvPr/>
          </p:nvGrpSpPr>
          <p:grpSpPr>
            <a:xfrm>
              <a:off x="9000775" y="5326194"/>
              <a:ext cx="496527" cy="480535"/>
              <a:chOff x="6358929" y="3848272"/>
              <a:chExt cx="2418304" cy="2340419"/>
            </a:xfrm>
            <a:solidFill>
              <a:srgbClr val="00646E"/>
            </a:solidFill>
          </p:grpSpPr>
          <p:grpSp>
            <p:nvGrpSpPr>
              <p:cNvPr id="43" name="Group 42"/>
              <p:cNvGrpSpPr/>
              <p:nvPr/>
            </p:nvGrpSpPr>
            <p:grpSpPr>
              <a:xfrm>
                <a:off x="6857057" y="3848272"/>
                <a:ext cx="1920176" cy="1860868"/>
                <a:chOff x="5257697" y="1796729"/>
                <a:chExt cx="1920176" cy="1860868"/>
              </a:xfrm>
              <a:grpFill/>
            </p:grpSpPr>
            <p:grpSp>
              <p:nvGrpSpPr>
                <p:cNvPr id="70" name="Group 69"/>
                <p:cNvGrpSpPr/>
                <p:nvPr/>
              </p:nvGrpSpPr>
              <p:grpSpPr>
                <a:xfrm>
                  <a:off x="5266067" y="2960861"/>
                  <a:ext cx="1911806" cy="696736"/>
                  <a:chOff x="5266067" y="2167044"/>
                  <a:chExt cx="1911806" cy="696736"/>
                </a:xfrm>
                <a:grpFill/>
              </p:grpSpPr>
              <p:sp>
                <p:nvSpPr>
                  <p:cNvPr id="79" name="Cube 78"/>
                  <p:cNvSpPr/>
                  <p:nvPr/>
                </p:nvSpPr>
                <p:spPr>
                  <a:xfrm>
                    <a:off x="5266067" y="2167044"/>
                    <a:ext cx="702654" cy="696736"/>
                  </a:xfrm>
                  <a:prstGeom prst="cube">
                    <a:avLst/>
                  </a:prstGeom>
                  <a:grpFill/>
                  <a:ln w="127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accent1"/>
                      </a:solidFill>
                    </a:endParaRPr>
                  </a:p>
                </p:txBody>
              </p:sp>
              <p:sp>
                <p:nvSpPr>
                  <p:cNvPr id="80" name="Cube 79"/>
                  <p:cNvSpPr/>
                  <p:nvPr/>
                </p:nvSpPr>
                <p:spPr>
                  <a:xfrm>
                    <a:off x="5870643" y="2167044"/>
                    <a:ext cx="702654" cy="696736"/>
                  </a:xfrm>
                  <a:prstGeom prst="cube">
                    <a:avLst/>
                  </a:prstGeom>
                  <a:grpFill/>
                  <a:ln w="127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accent1"/>
                      </a:solidFill>
                    </a:endParaRPr>
                  </a:p>
                </p:txBody>
              </p:sp>
              <p:sp>
                <p:nvSpPr>
                  <p:cNvPr id="81" name="Cube 80"/>
                  <p:cNvSpPr/>
                  <p:nvPr/>
                </p:nvSpPr>
                <p:spPr>
                  <a:xfrm>
                    <a:off x="6475219" y="2167044"/>
                    <a:ext cx="702654" cy="696736"/>
                  </a:xfrm>
                  <a:prstGeom prst="cube">
                    <a:avLst/>
                  </a:prstGeom>
                  <a:grpFill/>
                  <a:ln w="127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accent1"/>
                      </a:solidFill>
                    </a:endParaRPr>
                  </a:p>
                </p:txBody>
              </p:sp>
            </p:grpSp>
            <p:grpSp>
              <p:nvGrpSpPr>
                <p:cNvPr id="71" name="Group 70"/>
                <p:cNvGrpSpPr/>
                <p:nvPr/>
              </p:nvGrpSpPr>
              <p:grpSpPr>
                <a:xfrm>
                  <a:off x="5257697" y="2379734"/>
                  <a:ext cx="1911806" cy="696736"/>
                  <a:chOff x="5266067" y="2167044"/>
                  <a:chExt cx="1911806" cy="696736"/>
                </a:xfrm>
                <a:grpFill/>
              </p:grpSpPr>
              <p:sp>
                <p:nvSpPr>
                  <p:cNvPr id="76" name="Cube 75"/>
                  <p:cNvSpPr/>
                  <p:nvPr/>
                </p:nvSpPr>
                <p:spPr>
                  <a:xfrm>
                    <a:off x="5266067" y="2167044"/>
                    <a:ext cx="702654" cy="696736"/>
                  </a:xfrm>
                  <a:prstGeom prst="cube">
                    <a:avLst/>
                  </a:prstGeom>
                  <a:grpFill/>
                  <a:ln w="127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accent1"/>
                      </a:solidFill>
                    </a:endParaRPr>
                  </a:p>
                </p:txBody>
              </p:sp>
              <p:sp>
                <p:nvSpPr>
                  <p:cNvPr id="77" name="Cube 76"/>
                  <p:cNvSpPr/>
                  <p:nvPr/>
                </p:nvSpPr>
                <p:spPr>
                  <a:xfrm>
                    <a:off x="5870643" y="2167044"/>
                    <a:ext cx="702654" cy="696736"/>
                  </a:xfrm>
                  <a:prstGeom prst="cube">
                    <a:avLst/>
                  </a:prstGeom>
                  <a:grpFill/>
                  <a:ln w="127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accent1"/>
                      </a:solidFill>
                    </a:endParaRPr>
                  </a:p>
                </p:txBody>
              </p:sp>
              <p:sp>
                <p:nvSpPr>
                  <p:cNvPr id="78" name="Cube 77"/>
                  <p:cNvSpPr/>
                  <p:nvPr/>
                </p:nvSpPr>
                <p:spPr>
                  <a:xfrm>
                    <a:off x="6475219" y="2167044"/>
                    <a:ext cx="702654" cy="696736"/>
                  </a:xfrm>
                  <a:prstGeom prst="cube">
                    <a:avLst/>
                  </a:prstGeom>
                  <a:grpFill/>
                  <a:ln w="127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accent1"/>
                      </a:solidFill>
                    </a:endParaRPr>
                  </a:p>
                </p:txBody>
              </p:sp>
            </p:grpSp>
            <p:grpSp>
              <p:nvGrpSpPr>
                <p:cNvPr id="72" name="Group 71"/>
                <p:cNvGrpSpPr/>
                <p:nvPr/>
              </p:nvGrpSpPr>
              <p:grpSpPr>
                <a:xfrm>
                  <a:off x="5258424" y="1796729"/>
                  <a:ext cx="1911806" cy="696736"/>
                  <a:chOff x="5266067" y="2167044"/>
                  <a:chExt cx="1911806" cy="696736"/>
                </a:xfrm>
                <a:grpFill/>
              </p:grpSpPr>
              <p:sp>
                <p:nvSpPr>
                  <p:cNvPr id="73" name="Cube 72"/>
                  <p:cNvSpPr/>
                  <p:nvPr/>
                </p:nvSpPr>
                <p:spPr>
                  <a:xfrm>
                    <a:off x="5266067" y="2167044"/>
                    <a:ext cx="702654" cy="696736"/>
                  </a:xfrm>
                  <a:prstGeom prst="cube">
                    <a:avLst/>
                  </a:prstGeom>
                  <a:grpFill/>
                  <a:ln w="127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accent1"/>
                      </a:solidFill>
                    </a:endParaRPr>
                  </a:p>
                </p:txBody>
              </p:sp>
              <p:sp>
                <p:nvSpPr>
                  <p:cNvPr id="74" name="Cube 73"/>
                  <p:cNvSpPr/>
                  <p:nvPr/>
                </p:nvSpPr>
                <p:spPr>
                  <a:xfrm>
                    <a:off x="5870643" y="2167044"/>
                    <a:ext cx="702654" cy="696736"/>
                  </a:xfrm>
                  <a:prstGeom prst="cube">
                    <a:avLst/>
                  </a:prstGeom>
                  <a:grpFill/>
                  <a:ln w="127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accent1"/>
                      </a:solidFill>
                    </a:endParaRPr>
                  </a:p>
                </p:txBody>
              </p:sp>
              <p:sp>
                <p:nvSpPr>
                  <p:cNvPr id="75" name="Cube 74"/>
                  <p:cNvSpPr/>
                  <p:nvPr/>
                </p:nvSpPr>
                <p:spPr>
                  <a:xfrm>
                    <a:off x="6475219" y="2167044"/>
                    <a:ext cx="702654" cy="696736"/>
                  </a:xfrm>
                  <a:prstGeom prst="cube">
                    <a:avLst/>
                  </a:prstGeom>
                  <a:grpFill/>
                  <a:ln w="127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accent1"/>
                      </a:solidFill>
                    </a:endParaRPr>
                  </a:p>
                </p:txBody>
              </p:sp>
            </p:grpSp>
          </p:grpSp>
          <p:grpSp>
            <p:nvGrpSpPr>
              <p:cNvPr id="44" name="Group 43"/>
              <p:cNvGrpSpPr/>
              <p:nvPr/>
            </p:nvGrpSpPr>
            <p:grpSpPr>
              <a:xfrm>
                <a:off x="6607993" y="4081970"/>
                <a:ext cx="1920176" cy="1860868"/>
                <a:chOff x="5257697" y="1796729"/>
                <a:chExt cx="1920176" cy="1860868"/>
              </a:xfrm>
              <a:grpFill/>
            </p:grpSpPr>
            <p:grpSp>
              <p:nvGrpSpPr>
                <p:cNvPr id="58" name="Group 57"/>
                <p:cNvGrpSpPr/>
                <p:nvPr/>
              </p:nvGrpSpPr>
              <p:grpSpPr>
                <a:xfrm>
                  <a:off x="5266067" y="2960861"/>
                  <a:ext cx="1911806" cy="696736"/>
                  <a:chOff x="5266067" y="2167044"/>
                  <a:chExt cx="1911806" cy="696736"/>
                </a:xfrm>
                <a:grpFill/>
              </p:grpSpPr>
              <p:sp>
                <p:nvSpPr>
                  <p:cNvPr id="67" name="Cube 66"/>
                  <p:cNvSpPr/>
                  <p:nvPr/>
                </p:nvSpPr>
                <p:spPr>
                  <a:xfrm>
                    <a:off x="5266067" y="2167044"/>
                    <a:ext cx="702654" cy="696736"/>
                  </a:xfrm>
                  <a:prstGeom prst="cube">
                    <a:avLst/>
                  </a:prstGeom>
                  <a:grpFill/>
                  <a:ln w="127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accent1"/>
                      </a:solidFill>
                    </a:endParaRPr>
                  </a:p>
                </p:txBody>
              </p:sp>
              <p:sp>
                <p:nvSpPr>
                  <p:cNvPr id="68" name="Cube 67"/>
                  <p:cNvSpPr/>
                  <p:nvPr/>
                </p:nvSpPr>
                <p:spPr>
                  <a:xfrm>
                    <a:off x="5870643" y="2167044"/>
                    <a:ext cx="702654" cy="696736"/>
                  </a:xfrm>
                  <a:prstGeom prst="cube">
                    <a:avLst/>
                  </a:prstGeom>
                  <a:grpFill/>
                  <a:ln w="127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accent1"/>
                      </a:solidFill>
                    </a:endParaRPr>
                  </a:p>
                </p:txBody>
              </p:sp>
              <p:sp>
                <p:nvSpPr>
                  <p:cNvPr id="69" name="Cube 68"/>
                  <p:cNvSpPr/>
                  <p:nvPr/>
                </p:nvSpPr>
                <p:spPr>
                  <a:xfrm>
                    <a:off x="6475219" y="2167044"/>
                    <a:ext cx="702654" cy="696736"/>
                  </a:xfrm>
                  <a:prstGeom prst="cube">
                    <a:avLst/>
                  </a:prstGeom>
                  <a:grpFill/>
                  <a:ln w="127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accent1"/>
                      </a:solidFill>
                    </a:endParaRPr>
                  </a:p>
                </p:txBody>
              </p:sp>
            </p:grpSp>
            <p:grpSp>
              <p:nvGrpSpPr>
                <p:cNvPr id="59" name="Group 58"/>
                <p:cNvGrpSpPr/>
                <p:nvPr/>
              </p:nvGrpSpPr>
              <p:grpSpPr>
                <a:xfrm>
                  <a:off x="5257697" y="2379734"/>
                  <a:ext cx="1911806" cy="696736"/>
                  <a:chOff x="5266067" y="2167044"/>
                  <a:chExt cx="1911806" cy="696736"/>
                </a:xfrm>
                <a:grpFill/>
              </p:grpSpPr>
              <p:sp>
                <p:nvSpPr>
                  <p:cNvPr id="64" name="Cube 63"/>
                  <p:cNvSpPr/>
                  <p:nvPr/>
                </p:nvSpPr>
                <p:spPr>
                  <a:xfrm>
                    <a:off x="5266067" y="2167044"/>
                    <a:ext cx="702654" cy="696736"/>
                  </a:xfrm>
                  <a:prstGeom prst="cube">
                    <a:avLst/>
                  </a:prstGeom>
                  <a:grpFill/>
                  <a:ln w="127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accent1"/>
                      </a:solidFill>
                    </a:endParaRPr>
                  </a:p>
                </p:txBody>
              </p:sp>
              <p:sp>
                <p:nvSpPr>
                  <p:cNvPr id="65" name="Cube 64"/>
                  <p:cNvSpPr/>
                  <p:nvPr/>
                </p:nvSpPr>
                <p:spPr>
                  <a:xfrm>
                    <a:off x="5870643" y="2167044"/>
                    <a:ext cx="702654" cy="696736"/>
                  </a:xfrm>
                  <a:prstGeom prst="cube">
                    <a:avLst/>
                  </a:prstGeom>
                  <a:grpFill/>
                  <a:ln w="127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accent1"/>
                      </a:solidFill>
                    </a:endParaRPr>
                  </a:p>
                </p:txBody>
              </p:sp>
              <p:sp>
                <p:nvSpPr>
                  <p:cNvPr id="66" name="Cube 65"/>
                  <p:cNvSpPr/>
                  <p:nvPr/>
                </p:nvSpPr>
                <p:spPr>
                  <a:xfrm>
                    <a:off x="6475219" y="2167044"/>
                    <a:ext cx="702654" cy="696736"/>
                  </a:xfrm>
                  <a:prstGeom prst="cube">
                    <a:avLst/>
                  </a:prstGeom>
                  <a:solidFill>
                    <a:srgbClr val="41AAAA"/>
                  </a:solidFill>
                  <a:ln w="127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accent1"/>
                      </a:solidFill>
                    </a:endParaRPr>
                  </a:p>
                </p:txBody>
              </p:sp>
            </p:grpSp>
            <p:grpSp>
              <p:nvGrpSpPr>
                <p:cNvPr id="60" name="Group 59"/>
                <p:cNvGrpSpPr/>
                <p:nvPr/>
              </p:nvGrpSpPr>
              <p:grpSpPr>
                <a:xfrm>
                  <a:off x="5258424" y="1796729"/>
                  <a:ext cx="1911806" cy="696736"/>
                  <a:chOff x="5266067" y="2167044"/>
                  <a:chExt cx="1911806" cy="696736"/>
                </a:xfrm>
                <a:grpFill/>
              </p:grpSpPr>
              <p:sp>
                <p:nvSpPr>
                  <p:cNvPr id="61" name="Cube 60"/>
                  <p:cNvSpPr/>
                  <p:nvPr/>
                </p:nvSpPr>
                <p:spPr>
                  <a:xfrm>
                    <a:off x="5266067" y="2167044"/>
                    <a:ext cx="702654" cy="696736"/>
                  </a:xfrm>
                  <a:prstGeom prst="cube">
                    <a:avLst/>
                  </a:prstGeom>
                  <a:grpFill/>
                  <a:ln w="127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accent1"/>
                      </a:solidFill>
                    </a:endParaRPr>
                  </a:p>
                </p:txBody>
              </p:sp>
              <p:sp>
                <p:nvSpPr>
                  <p:cNvPr id="62" name="Cube 61"/>
                  <p:cNvSpPr/>
                  <p:nvPr/>
                </p:nvSpPr>
                <p:spPr>
                  <a:xfrm>
                    <a:off x="5870643" y="2167044"/>
                    <a:ext cx="702654" cy="696736"/>
                  </a:xfrm>
                  <a:prstGeom prst="cube">
                    <a:avLst/>
                  </a:prstGeom>
                  <a:solidFill>
                    <a:srgbClr val="41AAAA"/>
                  </a:solidFill>
                  <a:ln w="127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accent1"/>
                      </a:solidFill>
                    </a:endParaRPr>
                  </a:p>
                </p:txBody>
              </p:sp>
              <p:sp>
                <p:nvSpPr>
                  <p:cNvPr id="63" name="Cube 62"/>
                  <p:cNvSpPr/>
                  <p:nvPr/>
                </p:nvSpPr>
                <p:spPr>
                  <a:xfrm>
                    <a:off x="6475219" y="2167044"/>
                    <a:ext cx="702654" cy="696736"/>
                  </a:xfrm>
                  <a:prstGeom prst="cube">
                    <a:avLst/>
                  </a:prstGeom>
                  <a:solidFill>
                    <a:srgbClr val="41AAAA"/>
                  </a:solidFill>
                  <a:ln w="127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accent1"/>
                      </a:solidFill>
                    </a:endParaRPr>
                  </a:p>
                </p:txBody>
              </p:sp>
            </p:grpSp>
          </p:grpSp>
          <p:grpSp>
            <p:nvGrpSpPr>
              <p:cNvPr id="45" name="Group 44"/>
              <p:cNvGrpSpPr/>
              <p:nvPr/>
            </p:nvGrpSpPr>
            <p:grpSpPr>
              <a:xfrm>
                <a:off x="6358929" y="4327823"/>
                <a:ext cx="1920176" cy="1860868"/>
                <a:chOff x="5257697" y="1796729"/>
                <a:chExt cx="1920176" cy="1860868"/>
              </a:xfrm>
              <a:grpFill/>
            </p:grpSpPr>
            <p:grpSp>
              <p:nvGrpSpPr>
                <p:cNvPr id="46" name="Group 45"/>
                <p:cNvGrpSpPr/>
                <p:nvPr/>
              </p:nvGrpSpPr>
              <p:grpSpPr>
                <a:xfrm>
                  <a:off x="5266067" y="2960861"/>
                  <a:ext cx="1911806" cy="696736"/>
                  <a:chOff x="5266067" y="2167044"/>
                  <a:chExt cx="1911806" cy="696736"/>
                </a:xfrm>
                <a:grpFill/>
              </p:grpSpPr>
              <p:sp>
                <p:nvSpPr>
                  <p:cNvPr id="55" name="Cube 54"/>
                  <p:cNvSpPr/>
                  <p:nvPr/>
                </p:nvSpPr>
                <p:spPr>
                  <a:xfrm>
                    <a:off x="5266067" y="2167044"/>
                    <a:ext cx="702654" cy="696736"/>
                  </a:xfrm>
                  <a:prstGeom prst="cube">
                    <a:avLst/>
                  </a:prstGeom>
                  <a:grpFill/>
                  <a:ln w="127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accent1"/>
                      </a:solidFill>
                    </a:endParaRPr>
                  </a:p>
                </p:txBody>
              </p:sp>
              <p:sp>
                <p:nvSpPr>
                  <p:cNvPr id="56" name="Cube 55"/>
                  <p:cNvSpPr/>
                  <p:nvPr/>
                </p:nvSpPr>
                <p:spPr>
                  <a:xfrm>
                    <a:off x="5870643" y="2167044"/>
                    <a:ext cx="702654" cy="696736"/>
                  </a:xfrm>
                  <a:prstGeom prst="cube">
                    <a:avLst/>
                  </a:prstGeom>
                  <a:grpFill/>
                  <a:ln w="127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accent1"/>
                      </a:solidFill>
                    </a:endParaRPr>
                  </a:p>
                </p:txBody>
              </p:sp>
              <p:sp>
                <p:nvSpPr>
                  <p:cNvPr id="57" name="Cube 56"/>
                  <p:cNvSpPr/>
                  <p:nvPr/>
                </p:nvSpPr>
                <p:spPr>
                  <a:xfrm>
                    <a:off x="6475219" y="2167044"/>
                    <a:ext cx="702654" cy="696736"/>
                  </a:xfrm>
                  <a:prstGeom prst="cube">
                    <a:avLst/>
                  </a:prstGeom>
                  <a:grpFill/>
                  <a:ln w="127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accent1"/>
                      </a:solidFill>
                    </a:endParaRPr>
                  </a:p>
                </p:txBody>
              </p:sp>
            </p:grpSp>
            <p:grpSp>
              <p:nvGrpSpPr>
                <p:cNvPr id="47" name="Group 46"/>
                <p:cNvGrpSpPr/>
                <p:nvPr/>
              </p:nvGrpSpPr>
              <p:grpSpPr>
                <a:xfrm>
                  <a:off x="5257697" y="2379734"/>
                  <a:ext cx="1911806" cy="696736"/>
                  <a:chOff x="5266067" y="2167044"/>
                  <a:chExt cx="1911806" cy="696736"/>
                </a:xfrm>
                <a:grpFill/>
              </p:grpSpPr>
              <p:sp>
                <p:nvSpPr>
                  <p:cNvPr id="52" name="Cube 51"/>
                  <p:cNvSpPr/>
                  <p:nvPr/>
                </p:nvSpPr>
                <p:spPr>
                  <a:xfrm>
                    <a:off x="5266067" y="2167044"/>
                    <a:ext cx="702654" cy="696736"/>
                  </a:xfrm>
                  <a:prstGeom prst="cube">
                    <a:avLst/>
                  </a:prstGeom>
                  <a:grpFill/>
                  <a:ln w="127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accent1"/>
                      </a:solidFill>
                    </a:endParaRPr>
                  </a:p>
                </p:txBody>
              </p:sp>
              <p:sp>
                <p:nvSpPr>
                  <p:cNvPr id="53" name="Cube 52"/>
                  <p:cNvSpPr/>
                  <p:nvPr/>
                </p:nvSpPr>
                <p:spPr>
                  <a:xfrm>
                    <a:off x="5870643" y="2167044"/>
                    <a:ext cx="702654" cy="696736"/>
                  </a:xfrm>
                  <a:prstGeom prst="cube">
                    <a:avLst/>
                  </a:prstGeom>
                  <a:solidFill>
                    <a:srgbClr val="41AAAA"/>
                  </a:solidFill>
                  <a:ln w="127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accent1"/>
                      </a:solidFill>
                    </a:endParaRPr>
                  </a:p>
                </p:txBody>
              </p:sp>
              <p:sp>
                <p:nvSpPr>
                  <p:cNvPr id="54" name="Cube 53"/>
                  <p:cNvSpPr/>
                  <p:nvPr/>
                </p:nvSpPr>
                <p:spPr>
                  <a:xfrm>
                    <a:off x="6475219" y="2167044"/>
                    <a:ext cx="702654" cy="696736"/>
                  </a:xfrm>
                  <a:prstGeom prst="cube">
                    <a:avLst/>
                  </a:prstGeom>
                  <a:solidFill>
                    <a:srgbClr val="41AAAA"/>
                  </a:solidFill>
                  <a:ln w="127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accent1"/>
                      </a:solidFill>
                    </a:endParaRPr>
                  </a:p>
                </p:txBody>
              </p:sp>
            </p:grpSp>
            <p:grpSp>
              <p:nvGrpSpPr>
                <p:cNvPr id="48" name="Group 47"/>
                <p:cNvGrpSpPr/>
                <p:nvPr/>
              </p:nvGrpSpPr>
              <p:grpSpPr>
                <a:xfrm>
                  <a:off x="5258424" y="1796729"/>
                  <a:ext cx="1911806" cy="696736"/>
                  <a:chOff x="5266067" y="2167044"/>
                  <a:chExt cx="1911806" cy="696736"/>
                </a:xfrm>
                <a:grpFill/>
              </p:grpSpPr>
              <p:sp>
                <p:nvSpPr>
                  <p:cNvPr id="49" name="Cube 48"/>
                  <p:cNvSpPr/>
                  <p:nvPr/>
                </p:nvSpPr>
                <p:spPr>
                  <a:xfrm>
                    <a:off x="5266067" y="2167044"/>
                    <a:ext cx="702654" cy="696736"/>
                  </a:xfrm>
                  <a:prstGeom prst="cube">
                    <a:avLst/>
                  </a:prstGeom>
                  <a:grpFill/>
                  <a:ln w="127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accent1"/>
                      </a:solidFill>
                    </a:endParaRPr>
                  </a:p>
                </p:txBody>
              </p:sp>
              <p:sp>
                <p:nvSpPr>
                  <p:cNvPr id="50" name="Cube 49"/>
                  <p:cNvSpPr/>
                  <p:nvPr/>
                </p:nvSpPr>
                <p:spPr>
                  <a:xfrm>
                    <a:off x="5870643" y="2167044"/>
                    <a:ext cx="702654" cy="696736"/>
                  </a:xfrm>
                  <a:prstGeom prst="cube">
                    <a:avLst/>
                  </a:prstGeom>
                  <a:solidFill>
                    <a:srgbClr val="41AAAA"/>
                  </a:solidFill>
                  <a:ln w="127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accent1"/>
                      </a:solidFill>
                    </a:endParaRPr>
                  </a:p>
                </p:txBody>
              </p:sp>
              <p:sp>
                <p:nvSpPr>
                  <p:cNvPr id="51" name="Cube 50"/>
                  <p:cNvSpPr/>
                  <p:nvPr/>
                </p:nvSpPr>
                <p:spPr>
                  <a:xfrm>
                    <a:off x="6475219" y="2167044"/>
                    <a:ext cx="702654" cy="696736"/>
                  </a:xfrm>
                  <a:prstGeom prst="cube">
                    <a:avLst/>
                  </a:prstGeom>
                  <a:solidFill>
                    <a:srgbClr val="41AAAA"/>
                  </a:solidFill>
                  <a:ln w="127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accent1"/>
                      </a:solidFill>
                    </a:endParaRPr>
                  </a:p>
                </p:txBody>
              </p:sp>
            </p:grpSp>
          </p:grpSp>
        </p:grp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9614776" y="4747847"/>
              <a:ext cx="630033" cy="38436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6322132" y="4581160"/>
            <a:ext cx="1717936" cy="1512210"/>
            <a:chOff x="6322132" y="4581160"/>
            <a:chExt cx="1717936" cy="151221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6322132" y="5544768"/>
              <a:ext cx="401923" cy="398593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38145" y="5542377"/>
              <a:ext cx="401923" cy="398593"/>
            </a:xfrm>
            <a:prstGeom prst="rect">
              <a:avLst/>
            </a:prstGeom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35305" y="5694777"/>
              <a:ext cx="401923" cy="398593"/>
            </a:xfrm>
            <a:prstGeom prst="rect">
              <a:avLst/>
            </a:prstGeom>
          </p:spPr>
        </p:pic>
        <p:grpSp>
          <p:nvGrpSpPr>
            <p:cNvPr id="84" name="Group 83"/>
            <p:cNvGrpSpPr/>
            <p:nvPr/>
          </p:nvGrpSpPr>
          <p:grpSpPr>
            <a:xfrm>
              <a:off x="6491859" y="4581160"/>
              <a:ext cx="1505576" cy="1087143"/>
              <a:chOff x="6486613" y="1844780"/>
              <a:chExt cx="1505576" cy="1087143"/>
            </a:xfrm>
          </p:grpSpPr>
          <p:cxnSp>
            <p:nvCxnSpPr>
              <p:cNvPr id="88" name="Straight Arrow Connector 87"/>
              <p:cNvCxnSpPr/>
              <p:nvPr/>
            </p:nvCxnSpPr>
            <p:spPr>
              <a:xfrm flipH="1">
                <a:off x="6586941" y="2298879"/>
                <a:ext cx="480595" cy="512465"/>
              </a:xfrm>
              <a:prstGeom prst="straightConnector1">
                <a:avLst/>
              </a:prstGeom>
              <a:ln w="19050">
                <a:solidFill>
                  <a:srgbClr val="00646E"/>
                </a:solidFill>
                <a:headEnd type="triangle" w="med" len="lg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TextBox 88"/>
              <p:cNvSpPr txBox="1"/>
              <p:nvPr/>
            </p:nvSpPr>
            <p:spPr>
              <a:xfrm>
                <a:off x="6486613" y="2132716"/>
                <a:ext cx="519167" cy="40011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</a:t>
                </a:r>
              </a:p>
            </p:txBody>
          </p:sp>
          <p:cxnSp>
            <p:nvCxnSpPr>
              <p:cNvPr id="90" name="Straight Arrow Connector 89"/>
              <p:cNvCxnSpPr/>
              <p:nvPr/>
            </p:nvCxnSpPr>
            <p:spPr>
              <a:xfrm>
                <a:off x="7195252" y="2298879"/>
                <a:ext cx="0" cy="633044"/>
              </a:xfrm>
              <a:prstGeom prst="straightConnector1">
                <a:avLst/>
              </a:prstGeom>
              <a:ln w="19050">
                <a:solidFill>
                  <a:srgbClr val="00646E"/>
                </a:solidFill>
                <a:headEnd type="triangle" w="med" len="lg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/>
              <p:cNvCxnSpPr/>
              <p:nvPr/>
            </p:nvCxnSpPr>
            <p:spPr>
              <a:xfrm>
                <a:off x="7372336" y="2298879"/>
                <a:ext cx="411136" cy="512464"/>
              </a:xfrm>
              <a:prstGeom prst="straightConnector1">
                <a:avLst/>
              </a:prstGeom>
              <a:ln w="19050">
                <a:solidFill>
                  <a:srgbClr val="00646E"/>
                </a:solidFill>
                <a:headEnd type="triangle" w="med" len="lg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TextBox 91"/>
              <p:cNvSpPr txBox="1"/>
              <p:nvPr/>
            </p:nvSpPr>
            <p:spPr>
              <a:xfrm>
                <a:off x="7473022" y="2114296"/>
                <a:ext cx="519167" cy="40011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el-GR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Δ</a:t>
                </a:r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</a:t>
                </a:r>
              </a:p>
            </p:txBody>
          </p:sp>
          <p:sp>
            <p:nvSpPr>
              <p:cNvPr id="93" name="Rounded Rectangle 92"/>
              <p:cNvSpPr/>
              <p:nvPr/>
            </p:nvSpPr>
            <p:spPr>
              <a:xfrm>
                <a:off x="6902120" y="1844780"/>
                <a:ext cx="590887" cy="442674"/>
              </a:xfrm>
              <a:prstGeom prst="roundRect">
                <a:avLst/>
              </a:prstGeom>
              <a:solidFill>
                <a:srgbClr val="41AAAA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</a:t>
                </a:r>
              </a:p>
            </p:txBody>
          </p:sp>
        </p:grpSp>
      </p:grpSp>
      <p:pic>
        <p:nvPicPr>
          <p:cNvPr id="94" name="Picture 9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83688" y="6051276"/>
            <a:ext cx="497709" cy="640080"/>
          </a:xfrm>
          <a:prstGeom prst="rect">
            <a:avLst/>
          </a:prstGeom>
          <a:ln w="25400">
            <a:solidFill>
              <a:srgbClr val="00646E"/>
            </a:solidFill>
          </a:ln>
        </p:spPr>
      </p:pic>
      <p:sp>
        <p:nvSpPr>
          <p:cNvPr id="95" name="TextBox 94"/>
          <p:cNvSpPr txBox="1"/>
          <p:nvPr/>
        </p:nvSpPr>
        <p:spPr>
          <a:xfrm>
            <a:off x="7802123" y="6249916"/>
            <a:ext cx="3625792" cy="523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 defTabSz="457200">
              <a:spcBef>
                <a:spcPct val="0"/>
              </a:spcBef>
            </a:pPr>
            <a:r>
              <a:rPr lang="en-US" sz="1400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Ioannis</a:t>
            </a:r>
            <a:r>
              <a:rPr lang="en-US" sz="1400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Alagiannis</a:t>
            </a:r>
            <a:r>
              <a:rPr lang="en-US" sz="1400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et al: </a:t>
            </a:r>
            <a:r>
              <a:rPr lang="en-US" sz="1400" dirty="0" err="1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NoDB</a:t>
            </a:r>
            <a:r>
              <a:rPr lang="en-US" sz="1400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: Efficient Query Execution on Raw Data Files, </a:t>
            </a:r>
            <a:r>
              <a:rPr lang="en-US" sz="1400" b="1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SIGMOD 2012</a:t>
            </a:r>
            <a:r>
              <a:rPr lang="en-US" sz="1400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27026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82" grpId="0" animBg="1"/>
      <p:bldP spid="9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Cases and Federated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Cases</a:t>
            </a:r>
          </a:p>
          <a:p>
            <a:pPr lvl="1"/>
            <a:r>
              <a:rPr lang="en-US" b="1" dirty="0">
                <a:solidFill>
                  <a:srgbClr val="00646E"/>
                </a:solidFill>
              </a:rPr>
              <a:t>Fertilizer production:</a:t>
            </a:r>
            <a:r>
              <a:rPr lang="en-US" dirty="0">
                <a:solidFill>
                  <a:srgbClr val="00646E"/>
                </a:solidFill>
              </a:rPr>
              <a:t> </a:t>
            </a:r>
            <a:br>
              <a:rPr lang="en-US" dirty="0">
                <a:solidFill>
                  <a:srgbClr val="00646E"/>
                </a:solidFill>
              </a:rPr>
            </a:br>
            <a:r>
              <a:rPr lang="en-US" dirty="0">
                <a:sym typeface="Wingdings" panose="05000000000000000000" pitchFamily="2" charset="2"/>
              </a:rPr>
              <a:t>anomaly detection models (rare negative samples)</a:t>
            </a:r>
          </a:p>
          <a:p>
            <a:pPr lvl="1"/>
            <a:r>
              <a:rPr lang="en-US" b="1" dirty="0">
                <a:solidFill>
                  <a:srgbClr val="00646E"/>
                </a:solidFill>
                <a:sym typeface="Wingdings" panose="05000000000000000000" pitchFamily="2" charset="2"/>
              </a:rPr>
              <a:t>Paper production:</a:t>
            </a:r>
            <a:r>
              <a:rPr lang="en-US" dirty="0">
                <a:solidFill>
                  <a:srgbClr val="00646E"/>
                </a:solidFill>
                <a:sym typeface="Wingdings" panose="05000000000000000000" pitchFamily="2" charset="2"/>
              </a:rPr>
              <a:t> </a:t>
            </a:r>
            <a:br>
              <a:rPr lang="en-US" dirty="0">
                <a:solidFill>
                  <a:srgbClr val="00646E"/>
                </a:solidFill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predict paper quality at end of pipeline </a:t>
            </a:r>
            <a:endParaRPr lang="en-US" dirty="0"/>
          </a:p>
          <a:p>
            <a:pPr marL="457200" lvl="1" indent="0">
              <a:buNone/>
            </a:pPr>
            <a:r>
              <a:rPr lang="en-US" dirty="0">
                <a:solidFill>
                  <a:srgbClr val="00646E"/>
                </a:solidFill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/>
              <a:t>Data from multiple, federated sites could</a:t>
            </a:r>
            <a:br>
              <a:rPr lang="en-US" dirty="0"/>
            </a:br>
            <a:r>
              <a:rPr lang="en-US" dirty="0"/>
              <a:t>    </a:t>
            </a:r>
            <a:r>
              <a:rPr lang="en-US" b="1" dirty="0">
                <a:solidFill>
                  <a:srgbClr val="F70146"/>
                </a:solidFill>
              </a:rPr>
              <a:t>improve data and model quality</a:t>
            </a:r>
            <a:r>
              <a:rPr lang="en-US" dirty="0"/>
              <a:t> significantly</a:t>
            </a:r>
          </a:p>
          <a:p>
            <a:pPr lvl="1"/>
            <a:endParaRPr lang="en-US" dirty="0"/>
          </a:p>
          <a:p>
            <a:r>
              <a:rPr lang="en-US" dirty="0"/>
              <a:t>Federated Data</a:t>
            </a:r>
          </a:p>
          <a:p>
            <a:pPr lvl="1"/>
            <a:r>
              <a:rPr lang="en-US" b="1" dirty="0"/>
              <a:t>#1</a:t>
            </a:r>
            <a:r>
              <a:rPr lang="en-US" dirty="0"/>
              <a:t> </a:t>
            </a:r>
            <a:r>
              <a:rPr lang="en-US" b="1" dirty="0">
                <a:solidFill>
                  <a:srgbClr val="00646E"/>
                </a:solidFill>
              </a:rPr>
              <a:t>Row-partitioned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    (aka horizontal FL)</a:t>
            </a:r>
          </a:p>
          <a:p>
            <a:pPr lvl="1"/>
            <a:r>
              <a:rPr lang="en-US" b="1" dirty="0"/>
              <a:t>#2</a:t>
            </a:r>
            <a:r>
              <a:rPr lang="en-US" dirty="0"/>
              <a:t> </a:t>
            </a:r>
            <a:r>
              <a:rPr lang="en-US" b="1" dirty="0">
                <a:solidFill>
                  <a:srgbClr val="00646E"/>
                </a:solidFill>
              </a:rPr>
              <a:t>Column-partitioned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     (aka vertical FL)</a:t>
            </a:r>
          </a:p>
          <a:p>
            <a:pPr lvl="1"/>
            <a:r>
              <a:rPr lang="en-US" b="1" dirty="0"/>
              <a:t>#3</a:t>
            </a:r>
            <a:r>
              <a:rPr lang="en-US" dirty="0"/>
              <a:t> </a:t>
            </a:r>
            <a:r>
              <a:rPr lang="en-US" b="1" dirty="0">
                <a:solidFill>
                  <a:srgbClr val="00646E"/>
                </a:solidFill>
              </a:rPr>
              <a:t>Generic non-overlapping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8" b="12821"/>
          <a:stretch/>
        </p:blipFill>
        <p:spPr>
          <a:xfrm>
            <a:off x="7467365" y="1556740"/>
            <a:ext cx="4248762" cy="218332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451085" y="4941210"/>
            <a:ext cx="904568" cy="983225"/>
            <a:chOff x="5811135" y="4941210"/>
            <a:chExt cx="904568" cy="983225"/>
          </a:xfrm>
        </p:grpSpPr>
        <p:sp>
          <p:nvSpPr>
            <p:cNvPr id="9" name="Rectangle 8"/>
            <p:cNvSpPr/>
            <p:nvPr/>
          </p:nvSpPr>
          <p:spPr>
            <a:xfrm>
              <a:off x="5811135" y="4941210"/>
              <a:ext cx="904568" cy="983225"/>
            </a:xfrm>
            <a:prstGeom prst="rect">
              <a:avLst/>
            </a:prstGeom>
            <a:noFill/>
            <a:ln w="19050">
              <a:solidFill>
                <a:srgbClr val="F70146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852253" y="4979307"/>
              <a:ext cx="401336" cy="908532"/>
            </a:xfrm>
            <a:prstGeom prst="rect">
              <a:avLst/>
            </a:prstGeom>
            <a:solidFill>
              <a:srgbClr val="41AA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lang="en-US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294706" y="4979307"/>
              <a:ext cx="379881" cy="908532"/>
            </a:xfrm>
            <a:prstGeom prst="rect">
              <a:avLst/>
            </a:prstGeom>
            <a:solidFill>
              <a:srgbClr val="41AA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lang="en-US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603245" y="5398185"/>
            <a:ext cx="904568" cy="983225"/>
            <a:chOff x="7030340" y="5398185"/>
            <a:chExt cx="904568" cy="983225"/>
          </a:xfrm>
        </p:grpSpPr>
        <p:sp>
          <p:nvSpPr>
            <p:cNvPr id="12" name="Rectangle 11"/>
            <p:cNvSpPr/>
            <p:nvPr/>
          </p:nvSpPr>
          <p:spPr>
            <a:xfrm>
              <a:off x="7030340" y="5398185"/>
              <a:ext cx="904568" cy="983225"/>
            </a:xfrm>
            <a:prstGeom prst="rect">
              <a:avLst/>
            </a:prstGeom>
            <a:noFill/>
            <a:ln w="19050">
              <a:solidFill>
                <a:srgbClr val="F70146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071457" y="5436282"/>
              <a:ext cx="822335" cy="471949"/>
            </a:xfrm>
            <a:prstGeom prst="rect">
              <a:avLst/>
            </a:prstGeom>
            <a:solidFill>
              <a:srgbClr val="41AA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lang="en-US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071458" y="5929396"/>
              <a:ext cx="547870" cy="415418"/>
            </a:xfrm>
            <a:prstGeom prst="rect">
              <a:avLst/>
            </a:prstGeom>
            <a:solidFill>
              <a:srgbClr val="41AA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lang="en-US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010885" y="4221110"/>
            <a:ext cx="1291424" cy="1268279"/>
            <a:chOff x="4298925" y="4221110"/>
            <a:chExt cx="1291424" cy="1268279"/>
          </a:xfrm>
        </p:grpSpPr>
        <p:sp>
          <p:nvSpPr>
            <p:cNvPr id="6" name="Rectangle 5"/>
            <p:cNvSpPr/>
            <p:nvPr/>
          </p:nvSpPr>
          <p:spPr>
            <a:xfrm>
              <a:off x="4298925" y="4221110"/>
              <a:ext cx="904568" cy="983225"/>
            </a:xfrm>
            <a:prstGeom prst="rect">
              <a:avLst/>
            </a:prstGeom>
            <a:noFill/>
            <a:ln w="19050">
              <a:solidFill>
                <a:srgbClr val="F70146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340042" y="4259207"/>
              <a:ext cx="822335" cy="471949"/>
            </a:xfrm>
            <a:prstGeom prst="rect">
              <a:avLst/>
            </a:prstGeom>
            <a:solidFill>
              <a:srgbClr val="41AA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lang="en-US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340042" y="4752321"/>
              <a:ext cx="822335" cy="415418"/>
            </a:xfrm>
            <a:prstGeom prst="rect">
              <a:avLst/>
            </a:prstGeom>
            <a:solidFill>
              <a:srgbClr val="41AA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lang="en-US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59596" y="4265064"/>
              <a:ext cx="130753" cy="471949"/>
            </a:xfrm>
            <a:prstGeom prst="rect">
              <a:avLst/>
            </a:prstGeom>
            <a:solidFill>
              <a:srgbClr val="41AA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459596" y="4758178"/>
              <a:ext cx="130753" cy="415418"/>
            </a:xfrm>
            <a:prstGeom prst="rect">
              <a:avLst/>
            </a:prstGeom>
            <a:solidFill>
              <a:srgbClr val="41AA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307193" y="4259208"/>
              <a:ext cx="130753" cy="908532"/>
            </a:xfrm>
            <a:prstGeom prst="rect">
              <a:avLst/>
            </a:prstGeom>
            <a:solidFill>
              <a:srgbClr val="F7014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311064" y="5120057"/>
              <a:ext cx="26363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</a:t>
              </a:r>
            </a:p>
          </p:txBody>
        </p:sp>
      </p:grpSp>
      <p:sp>
        <p:nvSpPr>
          <p:cNvPr id="22" name="Content Placeholder 2"/>
          <p:cNvSpPr txBox="1">
            <a:spLocks/>
          </p:cNvSpPr>
          <p:nvPr/>
        </p:nvSpPr>
        <p:spPr>
          <a:xfrm>
            <a:off x="7611385" y="4179972"/>
            <a:ext cx="4586965" cy="22734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646E"/>
              </a:buClr>
              <a:buFont typeface="Wingdings" panose="05000000000000000000" pitchFamily="2" charset="2"/>
              <a:buChar char="§"/>
              <a:tabLst/>
              <a:defRPr sz="2200" b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/>
              <a:defRPr sz="20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/>
              <a:defRPr sz="20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/>
              <a:defRPr sz="20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/>
              <a:defRPr sz="20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72000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None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72000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None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72000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None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72000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None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kern="0" dirty="0"/>
              <a:t>Federated Privacy Models</a:t>
            </a:r>
          </a:p>
          <a:p>
            <a:pPr lvl="1"/>
            <a:r>
              <a:rPr lang="en-US" b="1" kern="0" dirty="0">
                <a:solidFill>
                  <a:srgbClr val="F70146"/>
                </a:solidFill>
              </a:rPr>
              <a:t>Key Property:</a:t>
            </a:r>
            <a:r>
              <a:rPr lang="en-US" b="1" kern="0" dirty="0"/>
              <a:t> </a:t>
            </a:r>
            <a:r>
              <a:rPr lang="en-US" kern="0" dirty="0"/>
              <a:t>no reconstruction </a:t>
            </a:r>
            <a:br>
              <a:rPr lang="en-US" kern="0" dirty="0"/>
            </a:br>
            <a:r>
              <a:rPr lang="en-US" kern="0" dirty="0"/>
              <a:t>of private raw data</a:t>
            </a:r>
          </a:p>
          <a:p>
            <a:pPr lvl="1"/>
            <a:r>
              <a:rPr lang="en-US" b="1" kern="0" dirty="0">
                <a:solidFill>
                  <a:srgbClr val="00646E"/>
                </a:solidFill>
              </a:rPr>
              <a:t>Aggregates </a:t>
            </a:r>
            <a:r>
              <a:rPr lang="en-US" kern="0" dirty="0"/>
              <a:t>(e.g., gradients)</a:t>
            </a:r>
          </a:p>
          <a:p>
            <a:pPr lvl="1"/>
            <a:r>
              <a:rPr lang="en-US" b="1" kern="0" dirty="0">
                <a:solidFill>
                  <a:srgbClr val="00646E"/>
                </a:solidFill>
              </a:rPr>
              <a:t>Encrypted communication</a:t>
            </a:r>
            <a:r>
              <a:rPr lang="en-US" kern="0" dirty="0"/>
              <a:t> </a:t>
            </a:r>
          </a:p>
          <a:p>
            <a:pPr lvl="1"/>
            <a:r>
              <a:rPr lang="en-US" b="1" kern="0" dirty="0">
                <a:solidFill>
                  <a:srgbClr val="00646E"/>
                </a:solidFill>
              </a:rPr>
              <a:t>Privacy enhancing technologies </a:t>
            </a:r>
            <a:r>
              <a:rPr lang="en-US" dirty="0"/>
              <a:t>(FHE, MPC, differential privacy)</a:t>
            </a:r>
          </a:p>
        </p:txBody>
      </p:sp>
    </p:spTree>
    <p:extLst>
      <p:ext uri="{BB962C8B-B14F-4D97-AF65-F5344CB8AC3E}">
        <p14:creationId xmlns:p14="http://schemas.microsoft.com/office/powerpoint/2010/main" val="78005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ExDRa</a:t>
            </a:r>
            <a:r>
              <a:rPr lang="en-US" dirty="0"/>
              <a:t> System Architecture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545" y="1794887"/>
            <a:ext cx="9248761" cy="42264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436" y="1794887"/>
            <a:ext cx="9248761" cy="4226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631" y="1794887"/>
            <a:ext cx="9372463" cy="422647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3025" y="3009154"/>
            <a:ext cx="2264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https://github.com/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apache/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systemds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9666" y="4653170"/>
            <a:ext cx="31511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https://www.nebula.stream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49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Runtime – Federated Data and Backend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Federated Data </a:t>
            </a:r>
            <a:br>
              <a:rPr lang="en-US" dirty="0"/>
            </a:br>
            <a:r>
              <a:rPr lang="en-US" dirty="0"/>
              <a:t>and Workers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Federated Requests (RPC)</a:t>
            </a:r>
          </a:p>
          <a:p>
            <a:pPr lvl="1"/>
            <a:r>
              <a:rPr lang="en-US" b="1" dirty="0">
                <a:solidFill>
                  <a:srgbClr val="00646E"/>
                </a:solidFill>
                <a:latin typeface="Consolas" panose="020B0609020204030204" pitchFamily="49" charset="0"/>
              </a:rPr>
              <a:t>READ(</a:t>
            </a:r>
            <a:r>
              <a:rPr lang="en-US" b="1" dirty="0" err="1">
                <a:solidFill>
                  <a:srgbClr val="00646E"/>
                </a:solidFill>
                <a:latin typeface="Consolas" panose="020B0609020204030204" pitchFamily="49" charset="0"/>
              </a:rPr>
              <a:t>ID,fname</a:t>
            </a:r>
            <a:r>
              <a:rPr lang="en-US" b="1" dirty="0">
                <a:solidFill>
                  <a:srgbClr val="00646E"/>
                </a:solidFill>
                <a:latin typeface="Consolas" panose="020B0609020204030204" pitchFamily="49" charset="0"/>
              </a:rPr>
              <a:t>)</a:t>
            </a:r>
            <a:r>
              <a:rPr lang="en-US" dirty="0"/>
              <a:t>	read data object from file, and put it in symbol table</a:t>
            </a:r>
          </a:p>
          <a:p>
            <a:pPr lvl="1"/>
            <a:r>
              <a:rPr lang="en-US" b="1" dirty="0">
                <a:solidFill>
                  <a:srgbClr val="00646E"/>
                </a:solidFill>
                <a:latin typeface="Consolas" panose="020B0609020204030204" pitchFamily="49" charset="0"/>
              </a:rPr>
              <a:t>PUT(</a:t>
            </a:r>
            <a:r>
              <a:rPr lang="en-US" b="1" dirty="0" err="1">
                <a:solidFill>
                  <a:srgbClr val="00646E"/>
                </a:solidFill>
                <a:latin typeface="Consolas" panose="020B0609020204030204" pitchFamily="49" charset="0"/>
              </a:rPr>
              <a:t>ID,data</a:t>
            </a:r>
            <a:r>
              <a:rPr lang="en-US" b="1" dirty="0">
                <a:solidFill>
                  <a:srgbClr val="00646E"/>
                </a:solidFill>
                <a:latin typeface="Consolas" panose="020B0609020204030204" pitchFamily="49" charset="0"/>
              </a:rPr>
              <a:t>)</a:t>
            </a:r>
            <a:r>
              <a:rPr lang="en-US" dirty="0"/>
              <a:t> 	receives transferred data object, and put it in symbol table</a:t>
            </a:r>
          </a:p>
          <a:p>
            <a:pPr lvl="1"/>
            <a:r>
              <a:rPr lang="en-US" b="1" dirty="0">
                <a:solidFill>
                  <a:srgbClr val="00646E"/>
                </a:solidFill>
                <a:latin typeface="Consolas" panose="020B0609020204030204" pitchFamily="49" charset="0"/>
              </a:rPr>
              <a:t>GET(ID)</a:t>
            </a:r>
            <a:r>
              <a:rPr lang="en-US" dirty="0"/>
              <a:t> 		return a data object from the federated site to coordinator</a:t>
            </a:r>
          </a:p>
          <a:p>
            <a:pPr lvl="1"/>
            <a:r>
              <a:rPr lang="en-US" b="1" dirty="0">
                <a:solidFill>
                  <a:srgbClr val="00646E"/>
                </a:solidFill>
                <a:latin typeface="Consolas" panose="020B0609020204030204" pitchFamily="49" charset="0"/>
              </a:rPr>
              <a:t>EXEC_INST(</a:t>
            </a:r>
            <a:r>
              <a:rPr lang="en-US" b="1" dirty="0" err="1">
                <a:solidFill>
                  <a:srgbClr val="00646E"/>
                </a:solidFill>
                <a:latin typeface="Consolas" panose="020B0609020204030204" pitchFamily="49" charset="0"/>
              </a:rPr>
              <a:t>inst</a:t>
            </a:r>
            <a:r>
              <a:rPr lang="en-US" b="1" dirty="0">
                <a:solidFill>
                  <a:srgbClr val="00646E"/>
                </a:solidFill>
                <a:latin typeface="Consolas" panose="020B0609020204030204" pitchFamily="49" charset="0"/>
              </a:rPr>
              <a:t>)</a:t>
            </a:r>
            <a:r>
              <a:rPr lang="en-US" dirty="0"/>
              <a:t> execute an instruction (inputs/outputs by ID)</a:t>
            </a:r>
          </a:p>
          <a:p>
            <a:pPr lvl="1"/>
            <a:r>
              <a:rPr lang="en-US" b="1" dirty="0">
                <a:solidFill>
                  <a:srgbClr val="00646E"/>
                </a:solidFill>
                <a:latin typeface="Consolas" panose="020B0609020204030204" pitchFamily="49" charset="0"/>
              </a:rPr>
              <a:t>EXEC_UDF(</a:t>
            </a:r>
            <a:r>
              <a:rPr lang="en-US" b="1" dirty="0" err="1">
                <a:solidFill>
                  <a:srgbClr val="00646E"/>
                </a:solidFill>
                <a:latin typeface="Consolas" panose="020B0609020204030204" pitchFamily="49" charset="0"/>
              </a:rPr>
              <a:t>udf</a:t>
            </a:r>
            <a:r>
              <a:rPr lang="en-US" b="1" dirty="0">
                <a:solidFill>
                  <a:srgbClr val="00646E"/>
                </a:solidFill>
                <a:latin typeface="Consolas" panose="020B0609020204030204" pitchFamily="49" charset="0"/>
              </a:rPr>
              <a:t>)</a:t>
            </a:r>
            <a:r>
              <a:rPr lang="en-US" dirty="0"/>
              <a:t> 	execute a user-defined function w/ symbol table</a:t>
            </a:r>
          </a:p>
          <a:p>
            <a:pPr lvl="1"/>
            <a:r>
              <a:rPr lang="en-US" b="1" dirty="0">
                <a:solidFill>
                  <a:srgbClr val="00646E"/>
                </a:solidFill>
                <a:latin typeface="Consolas" panose="020B0609020204030204" pitchFamily="49" charset="0"/>
              </a:rPr>
              <a:t>CLEAR</a:t>
            </a:r>
            <a:r>
              <a:rPr lang="en-US" dirty="0"/>
              <a:t> 		clean up execution contexts and variables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698425" y="2618913"/>
            <a:ext cx="38721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</a:rPr>
              <a:t>X = </a:t>
            </a:r>
            <a:r>
              <a:rPr lang="en-US" sz="1400" b="1" dirty="0">
                <a:solidFill>
                  <a:schemeClr val="tx1"/>
                </a:solidFill>
                <a:latin typeface="Consolas" panose="020B0609020204030204" pitchFamily="49" charset="0"/>
              </a:rPr>
              <a:t>federated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</a:rPr>
              <a:t>(</a:t>
            </a:r>
            <a:b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</a:rPr>
            </a:b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</a:rPr>
              <a:t>  addresses=list(node1, node2,node3),</a:t>
            </a:r>
            <a:b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</a:rPr>
            </a:b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</a:rPr>
              <a:t>  ranges=list(list(0,0),list(40K,70), </a:t>
            </a:r>
            <a:b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</a:rPr>
            </a:b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</a:rPr>
              <a:t>  ...,  list(80K,0),list(100K,70)));</a:t>
            </a:r>
          </a:p>
        </p:txBody>
      </p:sp>
      <p:sp>
        <p:nvSpPr>
          <p:cNvPr id="7" name="Rectangle 6"/>
          <p:cNvSpPr/>
          <p:nvPr/>
        </p:nvSpPr>
        <p:spPr>
          <a:xfrm>
            <a:off x="9123595" y="5653787"/>
            <a:ext cx="28335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spcBef>
                <a:spcPct val="20000"/>
              </a:spcBef>
              <a:buClr>
                <a:srgbClr val="F70146"/>
              </a:buClr>
            </a:pPr>
            <a:r>
              <a:rPr lang="en-US" sz="2000" b="1" dirty="0">
                <a:solidFill>
                  <a:srgbClr val="00646E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  <a:t>Design Simplicity: </a:t>
            </a:r>
            <a:b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  <a:t>(1) reuse instructions </a:t>
            </a:r>
            <a:b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  <a:t>(2) federation hierarchies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017" y="1475998"/>
            <a:ext cx="7211968" cy="29611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017" y="1475998"/>
            <a:ext cx="7211968" cy="296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Runtime – Federated Linear Algebra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 Approach</a:t>
            </a:r>
          </a:p>
          <a:p>
            <a:pPr lvl="1"/>
            <a:r>
              <a:rPr lang="en-US" dirty="0"/>
              <a:t>Federated instructions for many LA operations</a:t>
            </a:r>
          </a:p>
          <a:p>
            <a:pPr lvl="1"/>
            <a:r>
              <a:rPr lang="en-US" dirty="0"/>
              <a:t>Data-parallel processing of row/column partitions 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Matrix-Vector Multiplication</a:t>
            </a:r>
            <a:endParaRPr lang="en-US" dirty="0">
              <a:latin typeface="Consolas" panose="020B0609020204030204" pitchFamily="49" charset="0"/>
            </a:endParaRPr>
          </a:p>
          <a:p>
            <a:pPr lvl="1"/>
            <a:r>
              <a:rPr lang="en-US" dirty="0">
                <a:latin typeface="Consolas" panose="020B0609020204030204" pitchFamily="49" charset="0"/>
              </a:rPr>
              <a:t>o = X %*% </a:t>
            </a:r>
            <a:r>
              <a:rPr lang="en-US" b="1" dirty="0">
                <a:solidFill>
                  <a:srgbClr val="F70146"/>
                </a:solidFill>
                <a:latin typeface="Consolas" panose="020B0609020204030204" pitchFamily="49" charset="0"/>
              </a:rPr>
              <a:t>v</a:t>
            </a:r>
            <a:r>
              <a:rPr lang="en-US" dirty="0"/>
              <a:t>, local v</a:t>
            </a:r>
          </a:p>
          <a:p>
            <a:pPr lvl="1"/>
            <a:r>
              <a:rPr lang="en-US" dirty="0"/>
              <a:t>Row-partitioned, </a:t>
            </a:r>
            <a:br>
              <a:rPr lang="en-US" dirty="0"/>
            </a:br>
            <a:r>
              <a:rPr lang="en-US" dirty="0"/>
              <a:t>federated X</a:t>
            </a:r>
          </a:p>
          <a:p>
            <a:pPr lvl="1"/>
            <a:r>
              <a:rPr lang="en-US" b="1" dirty="0">
                <a:solidFill>
                  <a:srgbClr val="00646E"/>
                </a:solidFill>
              </a:rPr>
              <a:t>Row-partitioned o</a:t>
            </a:r>
          </a:p>
          <a:p>
            <a:pPr lvl="1"/>
            <a:endParaRPr lang="en-US" dirty="0"/>
          </a:p>
          <a:p>
            <a:r>
              <a:rPr lang="en-US" dirty="0"/>
              <a:t>Vector-Matrix Multiplication</a:t>
            </a:r>
          </a:p>
          <a:p>
            <a:pPr lvl="1"/>
            <a:r>
              <a:rPr lang="en-US" dirty="0">
                <a:latin typeface="Consolas" panose="020B0609020204030204" pitchFamily="49" charset="0"/>
              </a:rPr>
              <a:t>o = </a:t>
            </a:r>
            <a:r>
              <a:rPr lang="en-US" b="1" dirty="0">
                <a:solidFill>
                  <a:srgbClr val="F70146"/>
                </a:solidFill>
                <a:latin typeface="Consolas" panose="020B0609020204030204" pitchFamily="49" charset="0"/>
              </a:rPr>
              <a:t>v</a:t>
            </a:r>
            <a:r>
              <a:rPr lang="en-US" dirty="0">
                <a:latin typeface="Consolas" panose="020B0609020204030204" pitchFamily="49" charset="0"/>
              </a:rPr>
              <a:t> %*% X</a:t>
            </a:r>
            <a:r>
              <a:rPr lang="en-US" dirty="0"/>
              <a:t>, local v</a:t>
            </a:r>
          </a:p>
          <a:p>
            <a:pPr lvl="1"/>
            <a:r>
              <a:rPr lang="en-US" dirty="0"/>
              <a:t>Row-partitioned, federated X, </a:t>
            </a:r>
            <a:br>
              <a:rPr lang="en-US" dirty="0"/>
            </a:br>
            <a:r>
              <a:rPr lang="en-US" b="1" dirty="0">
                <a:solidFill>
                  <a:srgbClr val="00646E"/>
                </a:solidFill>
              </a:rPr>
              <a:t>local o</a:t>
            </a:r>
            <a:r>
              <a:rPr lang="en-US" dirty="0"/>
              <a:t> (after aggregation)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811244" y="3405786"/>
            <a:ext cx="904568" cy="983225"/>
          </a:xfrm>
          <a:prstGeom prst="rect">
            <a:avLst/>
          </a:prstGeom>
          <a:noFill/>
          <a:ln w="19050" cap="flat" cmpd="sng" algn="ctr">
            <a:solidFill>
              <a:srgbClr val="F70146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852361" y="3443883"/>
            <a:ext cx="822335" cy="471949"/>
          </a:xfrm>
          <a:prstGeom prst="rect">
            <a:avLst/>
          </a:prstGeom>
          <a:solidFill>
            <a:srgbClr val="41AAA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</a:t>
            </a:r>
            <a:r>
              <a:rPr kumimoji="0" lang="en-US" sz="1800" b="1" i="0" u="none" strike="noStrike" kern="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852361" y="3936997"/>
            <a:ext cx="822335" cy="415418"/>
          </a:xfrm>
          <a:prstGeom prst="rect">
            <a:avLst/>
          </a:prstGeom>
          <a:solidFill>
            <a:srgbClr val="41AAA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</a:t>
            </a:r>
            <a:r>
              <a:rPr kumimoji="0" lang="en-US" sz="1800" b="1" i="0" u="none" strike="noStrike" kern="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220944" y="3443883"/>
            <a:ext cx="130753" cy="471949"/>
          </a:xfrm>
          <a:prstGeom prst="rect">
            <a:avLst/>
          </a:prstGeom>
          <a:solidFill>
            <a:srgbClr val="41AAA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220944" y="3936997"/>
            <a:ext cx="130753" cy="415418"/>
          </a:xfrm>
          <a:prstGeom prst="rect">
            <a:avLst/>
          </a:prstGeom>
          <a:solidFill>
            <a:srgbClr val="41AAA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802389" y="3481180"/>
            <a:ext cx="99699" cy="822336"/>
          </a:xfrm>
          <a:prstGeom prst="rect">
            <a:avLst/>
          </a:prstGeom>
          <a:solidFill>
            <a:srgbClr val="F70146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167604" y="3405786"/>
            <a:ext cx="232782" cy="983225"/>
          </a:xfrm>
          <a:prstGeom prst="rect">
            <a:avLst/>
          </a:prstGeom>
          <a:noFill/>
          <a:ln w="19050" cap="flat" cmpd="sng" algn="ctr">
            <a:solidFill>
              <a:srgbClr val="F70146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" name="Right Arrow 40"/>
          <p:cNvSpPr/>
          <p:nvPr/>
        </p:nvSpPr>
        <p:spPr>
          <a:xfrm>
            <a:off x="7793289" y="3755399"/>
            <a:ext cx="326229" cy="320865"/>
          </a:xfrm>
          <a:prstGeom prst="rightArrow">
            <a:avLst/>
          </a:prstGeom>
          <a:solidFill>
            <a:srgbClr val="00646E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434DDA1-2353-412C-8D69-82FE99A48981}"/>
              </a:ext>
            </a:extLst>
          </p:cNvPr>
          <p:cNvCxnSpPr>
            <a:cxnSpLocks/>
            <a:stCxn id="39" idx="3"/>
          </p:cNvCxnSpPr>
          <p:nvPr/>
        </p:nvCxnSpPr>
        <p:spPr>
          <a:xfrm flipV="1">
            <a:off x="4902088" y="3679858"/>
            <a:ext cx="1738078" cy="212490"/>
          </a:xfrm>
          <a:prstGeom prst="straightConnector1">
            <a:avLst/>
          </a:prstGeom>
          <a:noFill/>
          <a:ln w="19050" cap="flat" cmpd="sng" algn="ctr">
            <a:solidFill>
              <a:srgbClr val="00646E"/>
            </a:solidFill>
            <a:prstDash val="solid"/>
            <a:miter lim="800000"/>
            <a:tailEnd type="triangle" w="med" len="lg"/>
          </a:ln>
          <a:effectLst/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434DDA1-2353-412C-8D69-82FE99A48981}"/>
              </a:ext>
            </a:extLst>
          </p:cNvPr>
          <p:cNvCxnSpPr>
            <a:cxnSpLocks/>
            <a:stCxn id="39" idx="3"/>
          </p:cNvCxnSpPr>
          <p:nvPr/>
        </p:nvCxnSpPr>
        <p:spPr>
          <a:xfrm>
            <a:off x="4902088" y="3892348"/>
            <a:ext cx="1738078" cy="252358"/>
          </a:xfrm>
          <a:prstGeom prst="straightConnector1">
            <a:avLst/>
          </a:prstGeom>
          <a:noFill/>
          <a:ln w="19050" cap="flat" cmpd="sng" algn="ctr">
            <a:solidFill>
              <a:srgbClr val="00646E"/>
            </a:solidFill>
            <a:prstDash val="solid"/>
            <a:miter lim="800000"/>
            <a:tailEnd type="triangle" w="med" len="lg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4973509" y="3134135"/>
            <a:ext cx="1387309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>
              <a:spcBef>
                <a:spcPct val="0"/>
              </a:spcBef>
            </a:pPr>
            <a:r>
              <a:rPr lang="en-US" sz="1600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a) broadcast v</a:t>
            </a:r>
            <a:br>
              <a:rPr lang="en-US" sz="1600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(</a:t>
            </a:r>
            <a:r>
              <a:rPr lang="en-US" sz="1600" b="1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PUT</a:t>
            </a:r>
            <a:r>
              <a:rPr lang="en-US" sz="1600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(v, 2))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388530" y="2973349"/>
            <a:ext cx="2344837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>
              <a:spcBef>
                <a:spcPct val="0"/>
              </a:spcBef>
            </a:pPr>
            <a:r>
              <a:rPr lang="en-US" sz="1600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b) Local MV (</a:t>
            </a:r>
            <a:r>
              <a:rPr lang="en-US" sz="1600" b="1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EXEC_INST</a:t>
            </a:r>
            <a:r>
              <a:rPr lang="en-US" sz="1600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, 3)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317211" y="5400838"/>
            <a:ext cx="904568" cy="983225"/>
          </a:xfrm>
          <a:prstGeom prst="rect">
            <a:avLst/>
          </a:prstGeom>
          <a:noFill/>
          <a:ln w="19050" cap="flat" cmpd="sng" algn="ctr">
            <a:solidFill>
              <a:srgbClr val="F70146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358328" y="5438935"/>
            <a:ext cx="822335" cy="471949"/>
          </a:xfrm>
          <a:prstGeom prst="rect">
            <a:avLst/>
          </a:prstGeom>
          <a:solidFill>
            <a:srgbClr val="41AAA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</a:t>
            </a:r>
            <a:r>
              <a:rPr kumimoji="0" lang="en-US" sz="1800" b="1" i="0" u="none" strike="noStrike" kern="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8" name="Rectangle 47"/>
          <p:cNvSpPr/>
          <p:nvPr/>
        </p:nvSpPr>
        <p:spPr>
          <a:xfrm>
            <a:off x="7358328" y="5932049"/>
            <a:ext cx="822335" cy="415418"/>
          </a:xfrm>
          <a:prstGeom prst="rect">
            <a:avLst/>
          </a:prstGeom>
          <a:solidFill>
            <a:srgbClr val="41AAA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</a:t>
            </a:r>
            <a:r>
              <a:rPr kumimoji="0" lang="en-US" sz="1800" b="1" i="0" u="none" strike="noStrike" kern="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grpSp>
        <p:nvGrpSpPr>
          <p:cNvPr id="49" name="Group 48"/>
          <p:cNvGrpSpPr/>
          <p:nvPr/>
        </p:nvGrpSpPr>
        <p:grpSpPr>
          <a:xfrm rot="16200000">
            <a:off x="6285564" y="5886817"/>
            <a:ext cx="130753" cy="908532"/>
            <a:chOff x="8454018" y="3795252"/>
            <a:chExt cx="130753" cy="908532"/>
          </a:xfrm>
          <a:solidFill>
            <a:srgbClr val="F70146"/>
          </a:solidFill>
        </p:grpSpPr>
        <p:sp>
          <p:nvSpPr>
            <p:cNvPr id="50" name="Rectangle 49"/>
            <p:cNvSpPr/>
            <p:nvPr/>
          </p:nvSpPr>
          <p:spPr>
            <a:xfrm>
              <a:off x="8454018" y="3795252"/>
              <a:ext cx="130753" cy="471949"/>
            </a:xfrm>
            <a:prstGeom prst="rect">
              <a:avLst/>
            </a:prstGeom>
            <a:grpFill/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-25000" noProof="0" dirty="0">
                <a:ln>
                  <a:noFill/>
                </a:ln>
                <a:solidFill>
                  <a:srgbClr val="F7014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454018" y="4288366"/>
              <a:ext cx="130753" cy="415418"/>
            </a:xfrm>
            <a:prstGeom prst="rect">
              <a:avLst/>
            </a:prstGeom>
            <a:grpFill/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-25000" noProof="0" dirty="0">
                <a:ln>
                  <a:noFill/>
                </a:ln>
                <a:solidFill>
                  <a:srgbClr val="F7014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434DDA1-2353-412C-8D69-82FE99A48981}"/>
              </a:ext>
            </a:extLst>
          </p:cNvPr>
          <p:cNvCxnSpPr>
            <a:cxnSpLocks/>
            <a:stCxn id="51" idx="3"/>
          </p:cNvCxnSpPr>
          <p:nvPr/>
        </p:nvCxnSpPr>
        <p:spPr>
          <a:xfrm flipV="1">
            <a:off x="6597498" y="6139758"/>
            <a:ext cx="626201" cy="135949"/>
          </a:xfrm>
          <a:prstGeom prst="straightConnector1">
            <a:avLst/>
          </a:prstGeom>
          <a:noFill/>
          <a:ln w="19050" cap="flat" cmpd="sng" algn="ctr">
            <a:solidFill>
              <a:srgbClr val="00646E"/>
            </a:solidFill>
            <a:prstDash val="solid"/>
            <a:miter lim="800000"/>
            <a:tailEnd type="triangle" w="med" len="lg"/>
          </a:ln>
          <a:effectLst/>
        </p:spPr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434DDA1-2353-412C-8D69-82FE99A48981}"/>
              </a:ext>
            </a:extLst>
          </p:cNvPr>
          <p:cNvCxnSpPr>
            <a:cxnSpLocks/>
            <a:stCxn id="50" idx="3"/>
          </p:cNvCxnSpPr>
          <p:nvPr/>
        </p:nvCxnSpPr>
        <p:spPr>
          <a:xfrm flipV="1">
            <a:off x="6132650" y="5705668"/>
            <a:ext cx="1127249" cy="570039"/>
          </a:xfrm>
          <a:prstGeom prst="straightConnector1">
            <a:avLst/>
          </a:prstGeom>
          <a:noFill/>
          <a:ln w="19050" cap="flat" cmpd="sng" algn="ctr">
            <a:solidFill>
              <a:srgbClr val="00646E"/>
            </a:solidFill>
            <a:prstDash val="solid"/>
            <a:miter lim="800000"/>
            <a:tailEnd type="triangle" w="med" len="lg"/>
          </a:ln>
          <a:effectLst/>
        </p:spPr>
      </p:cxnSp>
      <p:sp>
        <p:nvSpPr>
          <p:cNvPr id="54" name="Rectangle 53"/>
          <p:cNvSpPr/>
          <p:nvPr/>
        </p:nvSpPr>
        <p:spPr>
          <a:xfrm rot="5400000">
            <a:off x="8681527" y="5899913"/>
            <a:ext cx="99699" cy="822336"/>
          </a:xfrm>
          <a:prstGeom prst="rect">
            <a:avLst/>
          </a:prstGeom>
          <a:solidFill>
            <a:srgbClr val="F70146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 rot="5400000">
            <a:off x="8676610" y="5423046"/>
            <a:ext cx="99699" cy="822336"/>
          </a:xfrm>
          <a:prstGeom prst="rect">
            <a:avLst/>
          </a:prstGeom>
          <a:solidFill>
            <a:srgbClr val="F70146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883145" y="4951525"/>
            <a:ext cx="1714783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>
              <a:spcBef>
                <a:spcPct val="0"/>
              </a:spcBef>
            </a:pPr>
            <a:r>
              <a:rPr lang="en-US" sz="1600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a) broadcast sliced v</a:t>
            </a:r>
            <a:br>
              <a:rPr lang="en-US" sz="1600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(</a:t>
            </a:r>
            <a:r>
              <a:rPr lang="en-US" sz="1600" b="1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PUT</a:t>
            </a:r>
            <a:r>
              <a:rPr lang="en-US" sz="1600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(v, 4))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172512" y="4948738"/>
            <a:ext cx="1496501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>
              <a:spcBef>
                <a:spcPct val="0"/>
              </a:spcBef>
            </a:pPr>
            <a:r>
              <a:rPr lang="en-US" sz="1600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b) Local MV     </a:t>
            </a:r>
            <a:br>
              <a:rPr lang="en-US" sz="1600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(</a:t>
            </a:r>
            <a:r>
              <a:rPr lang="en-US" sz="1600" b="1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EXEC_INST</a:t>
            </a:r>
            <a:r>
              <a:rPr lang="en-US" sz="1600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, 5)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9386981" y="5533759"/>
            <a:ext cx="138205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>
              <a:spcBef>
                <a:spcPct val="0"/>
              </a:spcBef>
            </a:pPr>
            <a:r>
              <a:rPr lang="en-US" sz="1600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c) Aggregate (</a:t>
            </a:r>
            <a:r>
              <a:rPr lang="en-US" sz="1600" b="1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GET</a:t>
            </a:r>
            <a:r>
              <a:rPr lang="en-US" sz="1600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, 5) </a:t>
            </a:r>
            <a:r>
              <a:rPr lang="en-US" sz="2000" b="1" dirty="0">
                <a:solidFill>
                  <a:srgbClr val="F70146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59" name="Rectangle 58"/>
          <p:cNvSpPr/>
          <p:nvPr/>
        </p:nvSpPr>
        <p:spPr>
          <a:xfrm rot="5400000">
            <a:off x="10053127" y="5904829"/>
            <a:ext cx="99699" cy="822336"/>
          </a:xfrm>
          <a:prstGeom prst="rect">
            <a:avLst/>
          </a:prstGeom>
          <a:solidFill>
            <a:srgbClr val="41AAA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434DDA1-2353-412C-8D69-82FE99A48981}"/>
              </a:ext>
            </a:extLst>
          </p:cNvPr>
          <p:cNvCxnSpPr>
            <a:cxnSpLocks/>
            <a:stCxn id="55" idx="0"/>
          </p:cNvCxnSpPr>
          <p:nvPr/>
        </p:nvCxnSpPr>
        <p:spPr>
          <a:xfrm>
            <a:off x="9137628" y="5834215"/>
            <a:ext cx="471461" cy="345875"/>
          </a:xfrm>
          <a:prstGeom prst="straightConnector1">
            <a:avLst/>
          </a:prstGeom>
          <a:noFill/>
          <a:ln w="19050" cap="flat" cmpd="sng" algn="ctr">
            <a:solidFill>
              <a:srgbClr val="00646E"/>
            </a:solidFill>
            <a:prstDash val="solid"/>
            <a:miter lim="800000"/>
            <a:tailEnd type="triangle" w="med" len="lg"/>
          </a:ln>
          <a:effectLst/>
        </p:spPr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A434DDA1-2353-412C-8D69-82FE99A48981}"/>
              </a:ext>
            </a:extLst>
          </p:cNvPr>
          <p:cNvCxnSpPr>
            <a:cxnSpLocks/>
            <a:stCxn id="54" idx="0"/>
          </p:cNvCxnSpPr>
          <p:nvPr/>
        </p:nvCxnSpPr>
        <p:spPr>
          <a:xfrm>
            <a:off x="9142545" y="6311082"/>
            <a:ext cx="466544" cy="0"/>
          </a:xfrm>
          <a:prstGeom prst="straightConnector1">
            <a:avLst/>
          </a:prstGeom>
          <a:noFill/>
          <a:ln w="19050" cap="flat" cmpd="sng" algn="ctr">
            <a:solidFill>
              <a:srgbClr val="00646E"/>
            </a:solidFill>
            <a:prstDash val="solid"/>
            <a:miter lim="800000"/>
            <a:tailEnd type="triangle" w="med" len="lg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8487357" y="6402906"/>
            <a:ext cx="2113936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>
              <a:spcBef>
                <a:spcPct val="0"/>
              </a:spcBef>
            </a:pPr>
            <a:r>
              <a:rPr lang="en-US" sz="1600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d) Clean 4,5 (</a:t>
            </a:r>
            <a:r>
              <a:rPr lang="en-US" sz="1600" b="1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EXEC_INST</a:t>
            </a:r>
            <a:r>
              <a:rPr lang="en-US" sz="1600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442945" y="3996385"/>
            <a:ext cx="2113936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>
              <a:spcBef>
                <a:spcPct val="0"/>
              </a:spcBef>
            </a:pPr>
            <a:r>
              <a:rPr lang="en-US" sz="1600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c) Clean 2 </a:t>
            </a:r>
            <a:br>
              <a:rPr lang="en-US" sz="1600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(</a:t>
            </a:r>
            <a:r>
              <a:rPr lang="en-US" sz="1600" b="1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EXEC_INST</a:t>
            </a:r>
            <a:r>
              <a:rPr lang="en-US" sz="1600" dirty="0">
                <a:solidFill>
                  <a:srgbClr val="0F0F0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5" name="Content Placeholder 2"/>
          <p:cNvSpPr txBox="1">
            <a:spLocks/>
          </p:cNvSpPr>
          <p:nvPr/>
        </p:nvSpPr>
        <p:spPr>
          <a:xfrm>
            <a:off x="9195605" y="1471497"/>
            <a:ext cx="3006054" cy="28216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646E"/>
              </a:buClr>
              <a:buFont typeface="Wingdings" panose="05000000000000000000" pitchFamily="2" charset="2"/>
              <a:buChar char="§"/>
              <a:tabLst/>
              <a:defRPr sz="2200" b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/>
              <a:defRPr sz="20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/>
              <a:defRPr sz="20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/>
              <a:defRPr sz="20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/>
              <a:defRPr sz="20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72000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None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72000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None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72000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None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72000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None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kern="0" dirty="0"/>
              <a:t>Example K-Means</a:t>
            </a:r>
            <a:br>
              <a:rPr lang="en-US" kern="0" dirty="0"/>
            </a:br>
            <a:r>
              <a:rPr lang="en-US" b="0" kern="0" dirty="0"/>
              <a:t>(</a:t>
            </a:r>
            <a:r>
              <a:rPr lang="en-US" b="0" kern="0" dirty="0">
                <a:solidFill>
                  <a:srgbClr val="00646E"/>
                </a:solidFill>
              </a:rPr>
              <a:t>data independent</a:t>
            </a:r>
            <a:r>
              <a:rPr lang="en-US" b="0" kern="0" dirty="0"/>
              <a:t>)</a:t>
            </a:r>
          </a:p>
          <a:p>
            <a:pPr marL="0" indent="0">
              <a:buNone/>
            </a:pPr>
            <a:endParaRPr lang="en-US" sz="400" b="0" kern="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kern="0" dirty="0">
                <a:latin typeface="Consolas" panose="020B0609020204030204" pitchFamily="49" charset="0"/>
              </a:rPr>
              <a:t>  </a:t>
            </a:r>
            <a:r>
              <a:rPr lang="en-US" sz="1400" dirty="0">
                <a:latin typeface="Consolas" panose="020B0609020204030204" pitchFamily="49" charset="0"/>
              </a:rPr>
              <a:t>while</a:t>
            </a:r>
            <a:r>
              <a:rPr lang="en-US" sz="1400" b="0" dirty="0">
                <a:latin typeface="Consolas" panose="020B0609020204030204" pitchFamily="49" charset="0"/>
              </a:rPr>
              <a:t>( </a:t>
            </a:r>
            <a:r>
              <a:rPr lang="en-US" sz="1400" b="0" dirty="0" err="1">
                <a:latin typeface="Consolas" panose="020B0609020204030204" pitchFamily="49" charset="0"/>
              </a:rPr>
              <a:t>term_code</a:t>
            </a:r>
            <a:r>
              <a:rPr lang="en-US" sz="1400" b="0" dirty="0">
                <a:latin typeface="Consolas" panose="020B0609020204030204" pitchFamily="49" charset="0"/>
              </a:rPr>
              <a:t> == 0 ) {</a:t>
            </a:r>
          </a:p>
          <a:p>
            <a:pPr marL="0" indent="0">
              <a:buNone/>
            </a:pPr>
            <a:r>
              <a:rPr lang="en-US" sz="1400" b="0" dirty="0">
                <a:latin typeface="Consolas" panose="020B0609020204030204" pitchFamily="49" charset="0"/>
              </a:rPr>
              <a:t>    D = -2 * (X %*% </a:t>
            </a:r>
            <a:r>
              <a:rPr lang="en-US" sz="1400" dirty="0">
                <a:latin typeface="Consolas" panose="020B0609020204030204" pitchFamily="49" charset="0"/>
              </a:rPr>
              <a:t>t</a:t>
            </a:r>
            <a:r>
              <a:rPr lang="en-US" sz="1400" b="0" dirty="0">
                <a:latin typeface="Consolas" panose="020B0609020204030204" pitchFamily="49" charset="0"/>
              </a:rPr>
              <a:t>(C)) </a:t>
            </a:r>
            <a:br>
              <a:rPr lang="en-US" sz="1400" b="0" dirty="0">
                <a:latin typeface="Consolas" panose="020B0609020204030204" pitchFamily="49" charset="0"/>
              </a:rPr>
            </a:br>
            <a:r>
              <a:rPr lang="en-US" sz="1400" b="0" dirty="0">
                <a:latin typeface="Consolas" panose="020B0609020204030204" pitchFamily="49" charset="0"/>
              </a:rPr>
              <a:t>        + </a:t>
            </a:r>
            <a:r>
              <a:rPr lang="en-US" sz="1400" dirty="0">
                <a:latin typeface="Consolas" panose="020B0609020204030204" pitchFamily="49" charset="0"/>
              </a:rPr>
              <a:t>t</a:t>
            </a:r>
            <a:r>
              <a:rPr lang="en-US" sz="1400" b="0" dirty="0">
                <a:latin typeface="Consolas" panose="020B0609020204030204" pitchFamily="49" charset="0"/>
              </a:rPr>
              <a:t>(</a:t>
            </a:r>
            <a:r>
              <a:rPr lang="en-US" sz="1400" dirty="0" err="1">
                <a:latin typeface="Consolas" panose="020B0609020204030204" pitchFamily="49" charset="0"/>
              </a:rPr>
              <a:t>rowSums</a:t>
            </a:r>
            <a:r>
              <a:rPr lang="en-US" sz="1400" b="0" dirty="0">
                <a:latin typeface="Consolas" panose="020B0609020204030204" pitchFamily="49" charset="0"/>
              </a:rPr>
              <a:t>(C ^ 2));</a:t>
            </a:r>
          </a:p>
          <a:p>
            <a:pPr marL="0" indent="0">
              <a:buNone/>
            </a:pPr>
            <a:r>
              <a:rPr lang="en-US" sz="1400" b="0" dirty="0">
                <a:latin typeface="Consolas" panose="020B0609020204030204" pitchFamily="49" charset="0"/>
              </a:rPr>
              <a:t>    P = (D &lt;= </a:t>
            </a:r>
            <a:r>
              <a:rPr lang="en-US" sz="1400" dirty="0" err="1">
                <a:latin typeface="Consolas" panose="020B0609020204030204" pitchFamily="49" charset="0"/>
              </a:rPr>
              <a:t>rowMins</a:t>
            </a:r>
            <a:r>
              <a:rPr lang="en-US" sz="1400" b="0" dirty="0">
                <a:latin typeface="Consolas" panose="020B0609020204030204" pitchFamily="49" charset="0"/>
              </a:rPr>
              <a:t>(D));</a:t>
            </a:r>
          </a:p>
          <a:p>
            <a:pPr marL="0" indent="0">
              <a:buNone/>
            </a:pPr>
            <a:r>
              <a:rPr lang="en-US" sz="1400" b="0" dirty="0">
                <a:latin typeface="Consolas" panose="020B0609020204030204" pitchFamily="49" charset="0"/>
              </a:rPr>
              <a:t>    P = P / </a:t>
            </a:r>
            <a:r>
              <a:rPr lang="en-US" sz="1400" dirty="0" err="1">
                <a:latin typeface="Consolas" panose="020B0609020204030204" pitchFamily="49" charset="0"/>
              </a:rPr>
              <a:t>rowSums</a:t>
            </a:r>
            <a:r>
              <a:rPr lang="en-US" sz="1400" b="0" dirty="0">
                <a:latin typeface="Consolas" panose="020B0609020204030204" pitchFamily="49" charset="0"/>
              </a:rPr>
              <a:t>(P);</a:t>
            </a:r>
          </a:p>
          <a:p>
            <a:pPr marL="0" indent="0">
              <a:buNone/>
            </a:pPr>
            <a:r>
              <a:rPr lang="en-US" sz="1400" b="0" dirty="0">
                <a:latin typeface="Consolas" panose="020B0609020204030204" pitchFamily="49" charset="0"/>
              </a:rPr>
              <a:t>    </a:t>
            </a:r>
            <a:r>
              <a:rPr lang="en-US" sz="1400" b="0" dirty="0" err="1">
                <a:latin typeface="Consolas" panose="020B0609020204030204" pitchFamily="49" charset="0"/>
              </a:rPr>
              <a:t>P_denom</a:t>
            </a:r>
            <a:r>
              <a:rPr lang="en-US" sz="1400" b="0" dirty="0">
                <a:latin typeface="Consolas" panose="020B0609020204030204" pitchFamily="49" charset="0"/>
              </a:rPr>
              <a:t> = </a:t>
            </a:r>
            <a:r>
              <a:rPr lang="en-US" sz="1400" dirty="0" err="1">
                <a:latin typeface="Consolas" panose="020B0609020204030204" pitchFamily="49" charset="0"/>
              </a:rPr>
              <a:t>colSums</a:t>
            </a:r>
            <a:r>
              <a:rPr lang="en-US" sz="1400" b="0" dirty="0">
                <a:latin typeface="Consolas" panose="020B0609020204030204" pitchFamily="49" charset="0"/>
              </a:rPr>
              <a:t>(P);</a:t>
            </a:r>
          </a:p>
          <a:p>
            <a:pPr marL="0" indent="0">
              <a:buNone/>
            </a:pPr>
            <a:r>
              <a:rPr lang="en-US" sz="1400" b="0" dirty="0">
                <a:latin typeface="Consolas" panose="020B0609020204030204" pitchFamily="49" charset="0"/>
              </a:rPr>
              <a:t>    </a:t>
            </a:r>
            <a:r>
              <a:rPr lang="en-US" sz="1400" b="0" dirty="0" err="1">
                <a:latin typeface="Consolas" panose="020B0609020204030204" pitchFamily="49" charset="0"/>
              </a:rPr>
              <a:t>C_new</a:t>
            </a:r>
            <a:r>
              <a:rPr lang="en-US" sz="1400" b="0" dirty="0">
                <a:latin typeface="Consolas" panose="020B0609020204030204" pitchFamily="49" charset="0"/>
              </a:rPr>
              <a:t> = (</a:t>
            </a:r>
            <a:r>
              <a:rPr lang="en-US" sz="1400" dirty="0">
                <a:latin typeface="Consolas" panose="020B0609020204030204" pitchFamily="49" charset="0"/>
              </a:rPr>
              <a:t>t</a:t>
            </a:r>
            <a:r>
              <a:rPr lang="en-US" sz="1400" b="0" dirty="0">
                <a:latin typeface="Consolas" panose="020B0609020204030204" pitchFamily="49" charset="0"/>
              </a:rPr>
              <a:t>(P) %*% X) </a:t>
            </a:r>
            <a:br>
              <a:rPr lang="en-US" sz="1400" b="0" dirty="0">
                <a:latin typeface="Consolas" panose="020B0609020204030204" pitchFamily="49" charset="0"/>
              </a:rPr>
            </a:br>
            <a:r>
              <a:rPr lang="en-US" sz="1400" b="0" dirty="0">
                <a:latin typeface="Consolas" panose="020B0609020204030204" pitchFamily="49" charset="0"/>
              </a:rPr>
              <a:t>            / </a:t>
            </a:r>
            <a:r>
              <a:rPr lang="en-US" sz="1400" dirty="0">
                <a:latin typeface="Consolas" panose="020B0609020204030204" pitchFamily="49" charset="0"/>
              </a:rPr>
              <a:t>t</a:t>
            </a:r>
            <a:r>
              <a:rPr lang="en-US" sz="1400" b="0" dirty="0">
                <a:latin typeface="Consolas" panose="020B0609020204030204" pitchFamily="49" charset="0"/>
              </a:rPr>
              <a:t>(</a:t>
            </a:r>
            <a:r>
              <a:rPr lang="en-US" sz="1400" b="0" dirty="0" err="1">
                <a:latin typeface="Consolas" panose="020B0609020204030204" pitchFamily="49" charset="0"/>
              </a:rPr>
              <a:t>P_denom</a:t>
            </a:r>
            <a:r>
              <a:rPr lang="en-US" sz="1400" b="0" dirty="0">
                <a:latin typeface="Consolas" panose="020B0609020204030204" pitchFamily="49" charset="0"/>
              </a:rPr>
              <a:t>); </a:t>
            </a:r>
          </a:p>
          <a:p>
            <a:pPr marL="0" indent="0">
              <a:buNone/>
            </a:pPr>
            <a:r>
              <a:rPr lang="en-US" sz="1400" b="0" dirty="0">
                <a:latin typeface="Consolas" panose="020B0609020204030204" pitchFamily="49" charset="0"/>
              </a:rPr>
              <a:t>    # ...</a:t>
            </a:r>
          </a:p>
          <a:p>
            <a:pPr marL="0" indent="0">
              <a:buNone/>
            </a:pPr>
            <a:r>
              <a:rPr lang="en-US" sz="1400" b="0" dirty="0">
                <a:latin typeface="Consolas" panose="020B0609020204030204" pitchFamily="49" charset="0"/>
              </a:rPr>
              <a:t>  }</a:t>
            </a:r>
          </a:p>
        </p:txBody>
      </p:sp>
    </p:spTree>
    <p:extLst>
      <p:ext uri="{BB962C8B-B14F-4D97-AF65-F5344CB8AC3E}">
        <p14:creationId xmlns:p14="http://schemas.microsoft.com/office/powerpoint/2010/main" val="300874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4" grpId="0"/>
      <p:bldP spid="45" grpId="0"/>
      <p:bldP spid="46" grpId="0" animBg="1"/>
      <p:bldP spid="47" grpId="0" animBg="1"/>
      <p:bldP spid="48" grpId="0" animBg="1"/>
      <p:bldP spid="54" grpId="0" animBg="1"/>
      <p:bldP spid="55" grpId="0" animBg="1"/>
      <p:bldP spid="56" grpId="0"/>
      <p:bldP spid="57" grpId="0"/>
      <p:bldP spid="58" grpId="0"/>
      <p:bldP spid="59" grpId="0" animBg="1"/>
      <p:bldP spid="62" grpId="0"/>
      <p:bldP spid="63" grpId="0"/>
      <p:bldP spid="6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Runtime – Federated Parameter Server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Background </a:t>
            </a:r>
            <a:r>
              <a:rPr lang="en-US" dirty="0" err="1"/>
              <a:t>SystemDS</a:t>
            </a:r>
            <a:r>
              <a:rPr lang="en-US" dirty="0"/>
              <a:t> PS</a:t>
            </a:r>
          </a:p>
          <a:p>
            <a:pPr lvl="1"/>
            <a:r>
              <a:rPr lang="en-US" dirty="0"/>
              <a:t>Data-parallel parameter server</a:t>
            </a:r>
          </a:p>
          <a:p>
            <a:pPr lvl="1"/>
            <a:r>
              <a:rPr lang="en-US" dirty="0"/>
              <a:t>Different data partitioning, </a:t>
            </a:r>
            <a:br>
              <a:rPr lang="en-US" dirty="0"/>
            </a:br>
            <a:r>
              <a:rPr lang="en-US" dirty="0"/>
              <a:t>update frequencies and types</a:t>
            </a:r>
          </a:p>
          <a:p>
            <a:pPr lvl="1"/>
            <a:endParaRPr lang="en-US" dirty="0"/>
          </a:p>
          <a:p>
            <a:r>
              <a:rPr lang="en-US" dirty="0"/>
              <a:t>System Architecture</a:t>
            </a:r>
          </a:p>
          <a:p>
            <a:pPr lvl="1"/>
            <a:r>
              <a:rPr lang="en-US" dirty="0"/>
              <a:t>Multi-threaded workers at federated sites</a:t>
            </a:r>
          </a:p>
          <a:p>
            <a:pPr lvl="1"/>
            <a:r>
              <a:rPr lang="en-US" dirty="0"/>
              <a:t>Parameter server at coordinator w/</a:t>
            </a:r>
            <a:br>
              <a:rPr lang="en-US" dirty="0"/>
            </a:br>
            <a:r>
              <a:rPr lang="en-US" dirty="0"/>
              <a:t>control thread per worker </a:t>
            </a:r>
          </a:p>
          <a:p>
            <a:pPr lvl="1"/>
            <a:r>
              <a:rPr lang="en-US" dirty="0"/>
              <a:t>EXEC_UDF federated requests</a:t>
            </a:r>
          </a:p>
          <a:p>
            <a:pPr lvl="1"/>
            <a:endParaRPr lang="en-US" dirty="0"/>
          </a:p>
          <a:p>
            <a:r>
              <a:rPr lang="en-US" dirty="0"/>
              <a:t>Federated Processing</a:t>
            </a:r>
          </a:p>
          <a:p>
            <a:pPr lvl="1"/>
            <a:r>
              <a:rPr lang="en-US" b="1" dirty="0">
                <a:solidFill>
                  <a:srgbClr val="00646E"/>
                </a:solidFill>
              </a:rPr>
              <a:t>Data partitioning:</a:t>
            </a:r>
            <a:r>
              <a:rPr lang="en-US" dirty="0"/>
              <a:t> respect federated data, reshuffle locally</a:t>
            </a:r>
          </a:p>
          <a:p>
            <a:pPr lvl="1"/>
            <a:r>
              <a:rPr lang="en-US" b="1" dirty="0">
                <a:solidFill>
                  <a:srgbClr val="00646E"/>
                </a:solidFill>
              </a:rPr>
              <a:t>Handling imbalance &amp; skew</a:t>
            </a:r>
            <a:r>
              <a:rPr lang="en-US" dirty="0"/>
              <a:t> (non-IID data): virtual replication of data + weighting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68476" y="1529481"/>
            <a:ext cx="6691499" cy="132343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pl-PL" sz="1600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M = </a:t>
            </a:r>
            <a:r>
              <a:rPr lang="pl-PL" sz="1600" b="1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list</a:t>
            </a:r>
            <a:r>
              <a:rPr lang="pl-PL" sz="1600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(W1, W2, W3, W4, b1, b2, b3, b4, ... vW4); </a:t>
            </a:r>
            <a:r>
              <a:rPr lang="pl-PL" sz="1600" b="1" dirty="0">
                <a:solidFill>
                  <a:srgbClr val="41AAAA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model</a:t>
            </a:r>
            <a:r>
              <a:rPr lang="en-US" sz="1600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</a:br>
            <a:r>
              <a:rPr lang="de-DE" sz="1600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params = </a:t>
            </a:r>
            <a:r>
              <a:rPr lang="de-DE" sz="1600" b="1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list</a:t>
            </a:r>
            <a:r>
              <a:rPr lang="de-DE" sz="1600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(lr=lr, mu=mu, stride=stride, pad=pad, ...);</a:t>
            </a:r>
            <a:br>
              <a:rPr lang="de-DE" sz="1600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</a:br>
            <a:r>
              <a:rPr lang="en-US" sz="1600" dirty="0" err="1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Mp</a:t>
            </a:r>
            <a:r>
              <a:rPr lang="en-US" sz="1600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1600" b="1" dirty="0" err="1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paramserv</a:t>
            </a:r>
            <a:r>
              <a:rPr lang="en-US" sz="1600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(model=M, features=X, labels=y,</a:t>
            </a:r>
            <a:br>
              <a:rPr lang="en-US" sz="1600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         </a:t>
            </a:r>
            <a:r>
              <a:rPr lang="en-US" sz="1600" dirty="0" err="1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upd</a:t>
            </a:r>
            <a:r>
              <a:rPr lang="en-US" sz="1600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=</a:t>
            </a:r>
            <a:r>
              <a:rPr lang="en-US" sz="1600" dirty="0" err="1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updateGrad</a:t>
            </a:r>
            <a:r>
              <a:rPr lang="en-US" sz="1600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agg</a:t>
            </a:r>
            <a:r>
              <a:rPr lang="en-US" sz="1600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=</a:t>
            </a:r>
            <a:r>
              <a:rPr lang="en-US" sz="1600" dirty="0" err="1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updateModel</a:t>
            </a:r>
            <a:r>
              <a:rPr lang="en-US" sz="1600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utype</a:t>
            </a:r>
            <a:r>
              <a:rPr lang="en-US" sz="1600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=ASP,</a:t>
            </a:r>
            <a:br>
              <a:rPr lang="en-US" sz="1600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         </a:t>
            </a:r>
            <a:r>
              <a:rPr lang="en-US" sz="1600" dirty="0" err="1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freq</a:t>
            </a:r>
            <a:r>
              <a:rPr lang="en-US" sz="1600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=BATCH, epochs=200, </a:t>
            </a:r>
            <a:r>
              <a:rPr lang="en-US" sz="1600" dirty="0" err="1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batchsize</a:t>
            </a:r>
            <a:r>
              <a:rPr lang="en-US" sz="1600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=64, ...);</a:t>
            </a:r>
            <a:endParaRPr lang="en-US" sz="1600" dirty="0">
              <a:solidFill>
                <a:schemeClr val="tx1"/>
              </a:solidFill>
              <a:latin typeface="Consolas" panose="020B0609020204030204" pitchFamily="49" charset="0"/>
              <a:ea typeface="ＭＳ Ｐゴシック" charset="0"/>
              <a:cs typeface="Calibri" panose="020F050202020403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027165" y="3212970"/>
            <a:ext cx="5832810" cy="2304320"/>
            <a:chOff x="6027165" y="3212970"/>
            <a:chExt cx="5832810" cy="2304320"/>
          </a:xfrm>
        </p:grpSpPr>
        <p:sp>
          <p:nvSpPr>
            <p:cNvPr id="5" name="Rounded Rectangle 4"/>
            <p:cNvSpPr/>
            <p:nvPr/>
          </p:nvSpPr>
          <p:spPr>
            <a:xfrm>
              <a:off x="6027165" y="3368130"/>
              <a:ext cx="2880400" cy="1717100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2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SystemDS</a:t>
              </a:r>
              <a:r>
                <a: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Coordinator</a:t>
              </a:r>
            </a:p>
            <a:p>
              <a:pPr algn="ctr"/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300192" y="4149100"/>
              <a:ext cx="1311193" cy="400110"/>
            </a:xfrm>
            <a:prstGeom prst="rect">
              <a:avLst/>
            </a:prstGeom>
            <a:solidFill>
              <a:srgbClr val="D7E74B"/>
            </a:solidFill>
            <a:ln w="19050">
              <a:solidFill>
                <a:srgbClr val="00646E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Paramserv</a:t>
              </a:r>
              <a:endPara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971876" y="3949045"/>
              <a:ext cx="578685" cy="400110"/>
            </a:xfrm>
            <a:prstGeom prst="rect">
              <a:avLst/>
            </a:prstGeom>
            <a:solidFill>
              <a:srgbClr val="41AAAA"/>
            </a:solidFill>
            <a:ln w="19050">
              <a:solidFill>
                <a:srgbClr val="00646E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CT1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7971876" y="4437140"/>
              <a:ext cx="578685" cy="400110"/>
            </a:xfrm>
            <a:prstGeom prst="rect">
              <a:avLst/>
            </a:prstGeom>
            <a:solidFill>
              <a:srgbClr val="41AAAA"/>
            </a:solidFill>
            <a:ln w="19050">
              <a:solidFill>
                <a:srgbClr val="00646E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CT2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0292980" y="3212970"/>
              <a:ext cx="1566995" cy="1080150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Federated </a:t>
              </a:r>
              <a:br>
                <a: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Worker 1</a:t>
              </a:r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665194" y="3890914"/>
              <a:ext cx="822335" cy="402206"/>
            </a:xfrm>
            <a:prstGeom prst="rect">
              <a:avLst/>
            </a:prstGeom>
            <a:solidFill>
              <a:srgbClr val="41AAA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</a:t>
              </a:r>
              <a:r>
                <a:rPr kumimoji="0" lang="en-US" sz="18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434DDA1-2353-412C-8D69-82FE99A48981}"/>
                </a:ext>
              </a:extLst>
            </p:cNvPr>
            <p:cNvCxnSpPr>
              <a:cxnSpLocks/>
              <a:endCxn id="7" idx="1"/>
            </p:cNvCxnSpPr>
            <p:nvPr/>
          </p:nvCxnSpPr>
          <p:spPr>
            <a:xfrm flipV="1">
              <a:off x="7611385" y="4149100"/>
              <a:ext cx="360491" cy="200056"/>
            </a:xfrm>
            <a:prstGeom prst="straightConnector1">
              <a:avLst/>
            </a:prstGeom>
            <a:noFill/>
            <a:ln w="19050" cap="flat" cmpd="sng" algn="ctr">
              <a:solidFill>
                <a:srgbClr val="00646E"/>
              </a:solidFill>
              <a:prstDash val="solid"/>
              <a:miter lim="800000"/>
              <a:headEnd type="triangle" w="med" len="lg"/>
              <a:tailEnd type="triangle" w="med" len="lg"/>
            </a:ln>
            <a:effectLst/>
          </p:spPr>
        </p:cxnSp>
        <p:sp>
          <p:nvSpPr>
            <p:cNvPr id="13" name="Rounded Rectangle 12"/>
            <p:cNvSpPr/>
            <p:nvPr/>
          </p:nvSpPr>
          <p:spPr>
            <a:xfrm>
              <a:off x="10292980" y="4437140"/>
              <a:ext cx="1566995" cy="1080150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Federated </a:t>
              </a:r>
              <a:br>
                <a: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Worker 2</a:t>
              </a:r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665194" y="5115084"/>
              <a:ext cx="822335" cy="402206"/>
            </a:xfrm>
            <a:prstGeom prst="rect">
              <a:avLst/>
            </a:prstGeom>
            <a:solidFill>
              <a:srgbClr val="41AAA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</a:t>
              </a:r>
              <a:r>
                <a:rPr lang="en-US" b="1" kern="0" baseline="-25000" dirty="0">
                  <a:solidFill>
                    <a:srgbClr val="FFFFFF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en-US" sz="1800" b="1" i="0" u="none" strike="noStrike" kern="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434DDA1-2353-412C-8D69-82FE99A48981}"/>
                </a:ext>
              </a:extLst>
            </p:cNvPr>
            <p:cNvCxnSpPr>
              <a:cxnSpLocks/>
              <a:stCxn id="6" idx="3"/>
              <a:endCxn id="8" idx="1"/>
            </p:cNvCxnSpPr>
            <p:nvPr/>
          </p:nvCxnSpPr>
          <p:spPr>
            <a:xfrm>
              <a:off x="7611385" y="4349155"/>
              <a:ext cx="360491" cy="288040"/>
            </a:xfrm>
            <a:prstGeom prst="straightConnector1">
              <a:avLst/>
            </a:prstGeom>
            <a:noFill/>
            <a:ln w="19050" cap="flat" cmpd="sng" algn="ctr">
              <a:solidFill>
                <a:srgbClr val="00646E"/>
              </a:solidFill>
              <a:prstDash val="solid"/>
              <a:miter lim="800000"/>
              <a:headEnd type="triangle" w="med" len="lg"/>
              <a:tailEnd type="triangle" w="med" len="lg"/>
            </a:ln>
            <a:effectLst/>
          </p:spPr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434DDA1-2353-412C-8D69-82FE99A48981}"/>
                </a:ext>
              </a:extLst>
            </p:cNvPr>
            <p:cNvCxnSpPr>
              <a:cxnSpLocks/>
              <a:stCxn id="7" idx="3"/>
              <a:endCxn id="9" idx="1"/>
            </p:cNvCxnSpPr>
            <p:nvPr/>
          </p:nvCxnSpPr>
          <p:spPr>
            <a:xfrm flipV="1">
              <a:off x="8550561" y="3753045"/>
              <a:ext cx="1742419" cy="396055"/>
            </a:xfrm>
            <a:prstGeom prst="straightConnector1">
              <a:avLst/>
            </a:prstGeom>
            <a:noFill/>
            <a:ln w="19050" cap="flat" cmpd="sng" algn="ctr">
              <a:solidFill>
                <a:srgbClr val="00646E"/>
              </a:solidFill>
              <a:prstDash val="solid"/>
              <a:miter lim="800000"/>
              <a:tailEnd type="triangle" w="med" len="lg"/>
            </a:ln>
            <a:effectLst/>
          </p:spPr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434DDA1-2353-412C-8D69-82FE99A48981}"/>
                </a:ext>
              </a:extLst>
            </p:cNvPr>
            <p:cNvCxnSpPr>
              <a:cxnSpLocks/>
              <a:stCxn id="8" idx="3"/>
              <a:endCxn id="13" idx="1"/>
            </p:cNvCxnSpPr>
            <p:nvPr/>
          </p:nvCxnSpPr>
          <p:spPr>
            <a:xfrm>
              <a:off x="8550561" y="4637195"/>
              <a:ext cx="1742419" cy="340020"/>
            </a:xfrm>
            <a:prstGeom prst="straightConnector1">
              <a:avLst/>
            </a:prstGeom>
            <a:noFill/>
            <a:ln w="19050" cap="flat" cmpd="sng" algn="ctr">
              <a:solidFill>
                <a:srgbClr val="00646E"/>
              </a:solidFill>
              <a:prstDash val="solid"/>
              <a:miter lim="800000"/>
              <a:tailEnd type="triangle" w="med" len="lg"/>
            </a:ln>
            <a:effectLst/>
          </p:spPr>
        </p:cxnSp>
        <p:sp>
          <p:nvSpPr>
            <p:cNvPr id="27" name="TextBox 26"/>
            <p:cNvSpPr txBox="1"/>
            <p:nvPr/>
          </p:nvSpPr>
          <p:spPr>
            <a:xfrm>
              <a:off x="9004627" y="4039200"/>
              <a:ext cx="1311193" cy="707886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ctr" defTabSz="457200">
                <a:spcBef>
                  <a:spcPct val="0"/>
                </a:spcBef>
              </a:pPr>
              <a:r>
                <a:rPr lang="en-US" sz="2000" dirty="0">
                  <a:solidFill>
                    <a:srgbClr val="0F0F0F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Federated Requests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994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Runtime – Federated Data Preparation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ML-based Data Cleaning, Validation, and Preparation </a:t>
            </a:r>
          </a:p>
          <a:p>
            <a:pPr lvl="1"/>
            <a:endParaRPr lang="en-US" dirty="0"/>
          </a:p>
          <a:p>
            <a:r>
              <a:rPr lang="en-US" dirty="0"/>
              <a:t>Feature Selection &amp; Transformations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olidFill>
                  <a:srgbClr val="00646E"/>
                </a:solidFill>
                <a:sym typeface="Wingdings" panose="05000000000000000000" pitchFamily="2" charset="2"/>
              </a:rPr>
              <a:t>Opportunity of </a:t>
            </a:r>
            <a:r>
              <a:rPr lang="en-US" dirty="0" err="1">
                <a:solidFill>
                  <a:srgbClr val="00646E"/>
                </a:solidFill>
                <a:sym typeface="Wingdings" panose="05000000000000000000" pitchFamily="2" charset="2"/>
              </a:rPr>
              <a:t>Stateful</a:t>
            </a:r>
            <a:r>
              <a:rPr lang="en-US" dirty="0">
                <a:solidFill>
                  <a:srgbClr val="00646E"/>
                </a:solidFill>
                <a:sym typeface="Wingdings" panose="05000000000000000000" pitchFamily="2" charset="2"/>
              </a:rPr>
              <a:t> Workers:</a:t>
            </a:r>
            <a:r>
              <a:rPr lang="en-US" dirty="0">
                <a:sym typeface="Wingdings" panose="05000000000000000000" pitchFamily="2" charset="2"/>
              </a:rPr>
              <a:t> Adaptive Data Reorganization 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Examples: lineage-based reuse, compression, incremental maintenance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30" y="2708900"/>
            <a:ext cx="10790383" cy="28083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30" y="2708900"/>
            <a:ext cx="10790383" cy="28083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30" y="2708900"/>
            <a:ext cx="10790383" cy="28083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30" y="2708900"/>
            <a:ext cx="10790383" cy="280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8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VERSION" val="4.1.2.0"/>
  <p:tag name="CDT_CREATORVERSION" val="4.1.2.0"/>
  <p:tag name="CDT_TEMPLATEVERSION" val="2.0.0"/>
  <p:tag name="CDT_FONTSET" val="Arial"/>
  <p:tag name="CDT_CUSTOMER" val="Siemens_2016_16x9"/>
  <p:tag name="CDT_CUSTOMER_NAME" val="Siemens AG (Corporate Design Update 2016)"/>
  <p:tag name="CDT_LANGUAGE" val="1033"/>
  <p:tag name="LANGUAGE" val="103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646,374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532,913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430,875"/>
  <p:tag name="CDT_MASTERSHAPE3" val="4:111,25-491,625-374,25-430,87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646,3749"/>
  <p:tag name="CDT_MASTERSHAPE3" val="13:304-49,37504-181,5-646,374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283,5"/>
  <p:tag name="CDT_MASTERSHAPE3" val="13:111,25-344,125-374,25-283,4646"/>
  <p:tag name="CDT_MASTERSHAPE4" val="12:111,25-639,0355-374,25-283,464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430,875"/>
  <p:tag name="CDT_MASTERSHAPE3" val="4:111,25-491,625-181,375-430,875"/>
  <p:tag name="CDT_MASTERSHAPE4" val="5:304-49,37504-181,5-430,875"/>
  <p:tag name="CDT_MASTERSHAPE5" val="6:304-491,625-181,5-430,87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5:111,25-820,4528-374,25-102,047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646,3749"/>
  <p:tag name="CDT_MASTERSHAPE3" val="5:111,25-820,4528-374,25-102,047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532,9134"/>
  <p:tag name="CDT_MASTERSHAPE3" val="6:111,25-820,4528-374,25-102,047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5:0-0-326,7-960,5"/>
  <p:tag name="CDT_MASTERSHAPE2" val="11:0-0-326,7-960,5"/>
  <p:tag name="CDT_MASTERSHAPE3" val="57350:326,7-26,62496-68,50504-933,8749"/>
  <p:tag name="CDT_MASTERSHAPE4" val="57351:295,7487-26,62496-30,95134-933,8749"/>
  <p:tag name="CDT_MASTERSHAPE5" val="12:0-480,25-0,1250394-0,1250394"/>
  <p:tag name="CDT_MASTERSHAPE6" val="13:0-49,37504-76,20732-136,063"/>
  <p:tag name="CDT_MASTERSHAPE7" val="14:485,5-0-34-960,5"/>
  <p:tag name="CDT_MASTERSHAPE8" val="10:485,5-695,75-34-264,7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317,4803"/>
  <p:tag name="CDT_MASTERSHAPE3" val="13:111,25-378,2697-374,25-317,4803"/>
  <p:tag name="CDT_MASTERSHAPE4" val="6:111,25-820,4528-374,25-102,047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204,0945"/>
  <p:tag name="CDT_MASTERSHAPE3" val="13:111,25-264,7559-374,25-215,4941"/>
  <p:tag name="CDT_MASTERSHAPE4" val="12:111,25-491,625-374,25-204,125"/>
  <p:tag name="CDT_MASTERSHAPE5" val="7:111,25-820,4528-374,25-102,047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646,3749"/>
  <p:tag name="CDT_MASTERSHAPE3" val="13:304-49,37504-181,5-646,3749"/>
  <p:tag name="CDT_MASTERSHAPE4" val="6:111,25-820,4528-374,25-102,047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317,4803"/>
  <p:tag name="CDT_MASTERSHAPE3" val="13:111,25-378,2696-181,375-317,4803"/>
  <p:tag name="CDT_MASTERSHAPE4" val="12:304-49,37504-181,5-317,4803"/>
  <p:tag name="CDT_MASTERSHAPE5" val="15:304-378,2697-181,5-317,4803"/>
  <p:tag name="CDT_MASTERSHAPE6" val="10:111,25-820,4528-374,25-102,047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5:0-0-99,87504-960,5"/>
  <p:tag name="CDT_MASTERSHAPE2" val="3078:0-0-99,87504-960,5"/>
  <p:tag name="CDT_MASTERSHAPE3" val="3079:111,25-49,37504-374,25-646,3749"/>
  <p:tag name="CDT_MASTERSHAPE4" val="10:0-809,1142-63,50622-113,3858"/>
  <p:tag name="CDT_MASTERSHAPE5" val="16:485,5-0-34-960,5"/>
  <p:tag name="CDT_MASTERSHAPE6" val="17:519,5-0-20,5-309,6244"/>
  <p:tag name="CDT_MASTERSHAPE7" val="18:519,5-0-20,5-138,9988"/>
  <p:tag name="CDT_MASTERSHAPE8" val="19:519,5-298,2492-20,5-662,2507"/>
  <p:tag name="CDT_MASTERSHAPE9" val="20:0-480,25-0,1250394-0,1250394"/>
  <p:tag name="CDT_MASTERSHAPE10" val="3072:0-0-0-0"/>
  <p:tag name="CDT_MASTERSHAPE11" val="3073:0-0-0-0"/>
  <p:tag name="CDT_MASTERSHAPE12" val="3074:0-0-0-0"/>
  <p:tag name="CDT_MASTERSHAPE13" val="3075:0-0-0-0"/>
  <p:tag name="CDT_MASTERSHAPE14" val="3076:0-0-0-0"/>
  <p:tag name="CDT_MASTERSHAPE15" val="3077:0-0-0-0"/>
  <p:tag name="CDT_MASTERSHAPE16" val="3080:0-0-0-0"/>
  <p:tag name="CDT_MASTERSHAPE17" val="3081:0-0-0-0"/>
  <p:tag name="CDT_MASTERSHAPE18" val="3082:0-0-0-0"/>
  <p:tag name="CDT_MASTERSHAPE19" val="3083:0-0-0-0"/>
  <p:tag name="CDT_MASTERSHAPE20" val="3084:0-0-0-0"/>
  <p:tag name="CDT_MASTERSHAPE21" val="3085:0-0-0-0"/>
  <p:tag name="CDT_MASTERSHAPE22" val="3086:0-0-0-0"/>
  <p:tag name="CDT_MASTERSHAPE23" val="3087:0-0-0-0"/>
  <p:tag name="CDT_MASTERSHAPE24" val="3088:0-0-0-0"/>
  <p:tag name="CDT_MASTERSHAPE25" val="3089:0-0-0-0"/>
  <p:tag name="CDT_MASTERSHAPE26" val="3090:0-0-0-0"/>
  <p:tag name="CDT_MASTERSHAPE27" val="3091:0-0-0-0"/>
  <p:tag name="CDT_MASTERSHAPE28" val="3092:0-0-0-0"/>
  <p:tag name="CDT_MASTERSHAPE29" val="3093:0-0-0-0"/>
  <p:tag name="CDT_MASTERSHAPE30" val="3094:0-0-0-0"/>
  <p:tag name="CDT_MASTERSHAPE31" val="3095:0-0-0-0"/>
  <p:tag name="CDT_MASTERSHAPE32" val="3096:0-0-0-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406,08-960,5"/>
  <p:tag name="CDT_MASTERSHAPE2" val="13:0-0-406,08-960,5"/>
  <p:tag name="CDT_MASTERSHAPE3" val="57350:337,575-26,62496-68,50504-933,8749"/>
  <p:tag name="CDT_MASTERSHAPE4" val="57351:406,08-26,62496-30,95134-933,8749"/>
  <p:tag name="CDT_MASTERSHAPE5" val="11:0-480,25-0,1250394-0,1250394"/>
  <p:tag name="CDT_MASTERSHAPE6" val="14:0-49,37504-76,20732-136,063"/>
  <p:tag name="CDT_MASTERSHAPE7" val="15:485,5-0-34-960,5"/>
  <p:tag name="CDT_MASTERSHAPE8" val="12:485,5-695,75-34-264,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540-960,5"/>
  <p:tag name="CDT_MASTERSHAPE2" val="14:0-0-540-960,5"/>
  <p:tag name="CDT_MASTERSHAPE3" val="57350:190,6199-26,62496-99,70441-933,8749"/>
  <p:tag name="CDT_MASTERSHAPE4" val="11:0-480,25-0,1250394-0,1250394"/>
  <p:tag name="CDT_MASTERSHAPE5" val="12:0-49,37504-76,20732-136,063"/>
  <p:tag name="CDT_MASTERSHAPE6" val="15:485,5-0-34-960,5"/>
  <p:tag name="CDT_MASTERSHAPE7" val="57351:190,62-26,62504-30,95134-933,8749"/>
  <p:tag name="CDT_MASTERSHAPE8" val="13:485,5-695,75-34-264,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540-960,5"/>
  <p:tag name="CDT_MASTERSHAPE2" val="14:0-0-540-960,5"/>
  <p:tag name="CDT_MASTERSHAPE3" val="57350:235,2668-26,62496-99,70441-933,8749"/>
  <p:tag name="CDT_MASTERSHAPE4" val="11:0-480,25-0,1250394-0,1250394"/>
  <p:tag name="CDT_MASTERSHAPE5" val="13:0-49,37504-76,20732-136,063"/>
  <p:tag name="CDT_MASTERSHAPE6" val="15:485,5-0-34-960,5"/>
  <p:tag name="CDT_MASTERSHAPE7" val="57351:304-26,62504-30,95134-933,8749"/>
  <p:tag name="CDT_MASTERSHAPE8" val="12:485,5-695,75-34-264,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7:0-0-326,75-960,5"/>
  <p:tag name="CDT_MASTERSHAPE2" val="57350:326,7-26,62504-68,50504-933,8749"/>
  <p:tag name="CDT_MASTERSHAPE3" val="57351:295,7487-26,62504-30,95134-933,8749"/>
  <p:tag name="CDT_MASTERSHAPE4" val="6:0-480,25-0,1250394-0,1250394"/>
  <p:tag name="CDT_MASTERSHAPE5" val="8:0-809,1249-63,37504-113,37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7:0-0-406,5005-960,5"/>
  <p:tag name="CDT_MASTERSHAPE2" val="57350:337,575-26,62504-68,50504-933,8749"/>
  <p:tag name="CDT_MASTERSHAPE3" val="57351:406,08-26,62504-30,95134-933,8749"/>
  <p:tag name="CDT_MASTERSHAPE4" val="6:0-480,25-0,1250394-0,1250394"/>
  <p:tag name="CDT_MASTERSHAPE5" val="9:0-809,1249-63,37504-113,3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5:111,25-366,85-374,25-593,65"/>
  <p:tag name="CDT_MASTERSHAPE2" val="13:111,25-366,8501-374,25-593,6499"/>
  <p:tag name="CDT_MASTERSHAPE3" val="2:0-0-99,87504-960,5"/>
  <p:tag name="CDT_MASTERSHAPE4" val="11:111,25-0-374,25-355,5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13:111,25-49,37504-374,25-306,1349"/>
  <p:tag name="CDT_MASTERSHAPE3" val="5:111,25-366,85-374,25-593,65"/>
</p:tagLst>
</file>

<file path=ppt/theme/theme1.xml><?xml version="1.0" encoding="utf-8"?>
<a:theme xmlns:a="http://schemas.openxmlformats.org/drawingml/2006/main" name="Siemens 2017 – 16: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ieme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 algn="ctr">
          <a:defRPr sz="2000" dirty="0" smtClean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</a:defRPr>
        </a:defPPr>
      </a:lstStyle>
    </a:lnDef>
    <a:txDef>
      <a:spPr>
        <a:noFill/>
      </a:spPr>
      <a:bodyPr wrap="square" lIns="0" rtlCol="0">
        <a:spAutoFit/>
      </a:bodyPr>
      <a:lstStyle>
        <a:defPPr algn="ctr" defTabSz="457200">
          <a:spcBef>
            <a:spcPct val="0"/>
          </a:spcBef>
          <a:defRPr sz="2000" dirty="0" smtClean="0">
            <a:solidFill>
              <a:srgbClr val="0F0F0F"/>
            </a:solidFill>
            <a:latin typeface="Calibri" panose="020F0502020204030204" pitchFamily="34" charset="0"/>
            <a:ea typeface="ＭＳ Ｐゴシック" charset="0"/>
            <a:cs typeface="Calibri" panose="020F0502020204030204" pitchFamily="34" charset="0"/>
          </a:defRPr>
        </a:defPPr>
      </a:lstStyle>
    </a:txDef>
  </a:objectDefaults>
  <a:extraClrSchemeLst/>
  <a:custClrLst>
    <a:custClr name="Siemens Snow | 255 255 255">
      <a:srgbClr val="FFFFFF"/>
    </a:custClr>
    <a:custClr name="Siemens Accent Yellow dark | 235 120 10">
      <a:srgbClr val="EB780A"/>
    </a:custClr>
    <a:custClr name="Siemens Accent Yellow light | 255 185 0">
      <a:srgbClr val="FFB900"/>
    </a:custClr>
    <a:custClr name="Siemens Stone dark | 60 70 75">
      <a:srgbClr val="3C464B"/>
    </a:custClr>
    <a:custClr name="Siemens Sand dark | 115 100 90">
      <a:srgbClr val="73645A"/>
    </a:custClr>
    <a:custClr name="Siemens Accent Teal dark | 0 100 110">
      <a:srgbClr val="00646E"/>
    </a:custClr>
    <a:custClr name="Siemens Accent Yellow | 125 45 30">
      <a:srgbClr val="7D2D1E"/>
    </a:custClr>
    <a:custClr name="Siemens Accent Red | 65 20 50">
      <a:srgbClr val="411432"/>
    </a:custClr>
    <a:custClr name="Siemens Accent Blue | 0 70 105">
      <a:srgbClr val="004669"/>
    </a:custClr>
    <a:custClr name="Siemens Accent Green | 70 95 25">
      <a:srgbClr val="465F19"/>
    </a:custClr>
    <a:custClr name="Black">
      <a:srgbClr val="000000"/>
    </a:custClr>
    <a:custClr name="Siemens Accent Red dark | 100 25 70">
      <a:srgbClr val="641946"/>
    </a:custClr>
    <a:custClr name="Siemens Accent Red light | 175 35 95">
      <a:srgbClr val="AF235F"/>
    </a:custClr>
    <a:custClr name="Siemens Stone | 120 135 145">
      <a:srgbClr val="788791"/>
    </a:custClr>
    <a:custClr name="Siemens Sand | 155 150 130">
      <a:srgbClr val="9B9682"/>
    </a:custClr>
    <a:custClr name="Siemens Accent Teal | 15 130 135">
      <a:srgbClr val="0F8287"/>
    </a:custClr>
    <a:custClr name="Siemens Accent Yellow | 200 90 30">
      <a:srgbClr val="C85A1E"/>
    </a:custClr>
    <a:custClr name="Siemens Accent Red dark | 100 25 70">
      <a:srgbClr val="641946"/>
    </a:custClr>
    <a:custClr name="Siemens Accent Blue dark | 0 95 135">
      <a:srgbClr val="005F87"/>
    </a:custClr>
    <a:custClr name="Siemens Accent Green dark | 100 125 45">
      <a:srgbClr val="647D2D"/>
    </a:custClr>
    <a:custClr name="Siemens Stone light | 135 155 170">
      <a:srgbClr val="879BAA"/>
    </a:custClr>
    <a:custClr name="Siemens Accent Blue dark | 0 95 135">
      <a:srgbClr val="005F87"/>
    </a:custClr>
    <a:custClr name="Siemens Accent Blue light | 80 190 215">
      <a:srgbClr val="50BED7"/>
    </a:custClr>
    <a:custClr name="Siemens Stone | 155 175 190">
      <a:srgbClr val="9BAFBE"/>
    </a:custClr>
    <a:custClr name="Siemens Sand | 185 185 165">
      <a:srgbClr val="B9B9A5"/>
    </a:custClr>
    <a:custClr name="Siemens Accent Teal | 50 160 160">
      <a:srgbClr val="32A0A0"/>
    </a:custClr>
    <a:custClr name="Siemens Accent Yellow dark | 235 120 10">
      <a:srgbClr val="EB780A"/>
    </a:custClr>
    <a:custClr name="Siemens Accent Red | 135 30 80">
      <a:srgbClr val="871E50"/>
    </a:custClr>
    <a:custClr name="Siemens Accent Blue | 35 135 170">
      <a:srgbClr val="2387AA"/>
    </a:custClr>
    <a:custClr name="Siemens Accent Green | 135 150 40">
      <a:srgbClr val="879628"/>
    </a:custClr>
    <a:custClr name="Siemens Stone light 35% | 190 205 215">
      <a:srgbClr val="BECDD7"/>
    </a:custClr>
    <a:custClr name="Siemens Accent Green dark | 100 125 45">
      <a:srgbClr val="647D2D"/>
    </a:custClr>
    <a:custClr name="Siemens Accent Green light | 170 180 20">
      <a:srgbClr val="AAB414"/>
    </a:custClr>
    <a:custClr name="Siemens Stone light 35% | 190 205 215">
      <a:srgbClr val="BECDD7"/>
    </a:custClr>
    <a:custClr name="Siemens Sand light 35% | 215 215 205">
      <a:srgbClr val="D7D7CD"/>
    </a:custClr>
    <a:custClr name="Siemens Accent Teal | 75 185 185">
      <a:srgbClr val="4BB9B9"/>
    </a:custClr>
    <a:custClr name="Siemens Accent Yellow light | 255 185 0">
      <a:srgbClr val="FFB900"/>
    </a:custClr>
    <a:custClr name="Siemens Accent Red light | 175 35 95">
      <a:srgbClr val="AF235F"/>
    </a:custClr>
    <a:custClr name="Siemens Accent Blue | 65 170 200">
      <a:srgbClr val="41AAC8"/>
    </a:custClr>
    <a:custClr name="Siemens Accent Green light | 170 180 20">
      <a:srgbClr val="AAB414"/>
    </a:custClr>
    <a:custClr name="Siemens Sand light 35% | 215 215 205">
      <a:srgbClr val="D7D7CD"/>
    </a:custClr>
    <a:custClr name="Siemens Accent Teal dark | 0 100 110">
      <a:srgbClr val="00646E"/>
    </a:custClr>
    <a:custClr name="Siemens Accent Teal light | 65 170 170">
      <a:srgbClr val="41AAAA"/>
    </a:custClr>
    <a:custClr name="Siemens Stone | 205 217 225">
      <a:srgbClr val="CDD9E1"/>
    </a:custClr>
    <a:custClr name="Siemens Sand | 225 225 215">
      <a:srgbClr val="E1E1D7"/>
    </a:custClr>
    <a:custClr name="Siemens Accent Teal | 165 225 225">
      <a:srgbClr val="A5E1E1"/>
    </a:custClr>
    <a:custClr name="Siemens Accent Yellow | 255 225 120">
      <a:srgbClr val="FFE178"/>
    </a:custClr>
    <a:custClr name="Siemens Accent Red | 215 105 140">
      <a:srgbClr val="D7698C"/>
    </a:custClr>
    <a:custClr name="Siemens Accent Blue | 125 210 230">
      <a:srgbClr val="7DD2E6"/>
    </a:custClr>
    <a:custClr name="Siemens Accent Green | 210 215 65">
      <a:srgbClr val="D2D741"/>
    </a:custClr>
  </a:custClr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Siemens Snow">
      <a:srgbClr val="FFFFFF"/>
    </a:custClr>
    <a:custClr name="Siemens Accent Yellow dark">
      <a:srgbClr val="EB780A"/>
    </a:custClr>
    <a:custClr name="Siemens Yellow light">
      <a:srgbClr val="FFB900"/>
    </a:custClr>
    <a:custClr name="Siemens Stone (1)">
      <a:srgbClr val="3C464B"/>
    </a:custClr>
    <a:custClr name="Siemens Sand (1)">
      <a:srgbClr val="73645A"/>
    </a:custClr>
    <a:custClr name="Siemens Accent Teal (1)">
      <a:srgbClr val="00646E"/>
    </a:custClr>
    <a:custClr name="Siemens Accent Yellow (1)">
      <a:srgbClr val="7D2D1E"/>
    </a:custClr>
    <a:custClr name="Siemens Accent Red (1)">
      <a:srgbClr val="411432"/>
    </a:custClr>
    <a:custClr name="Siemens Accent Blue (1)">
      <a:srgbClr val="004669"/>
    </a:custClr>
    <a:custClr name="Siemens Accent Green (1)">
      <a:srgbClr val="465F19"/>
    </a:custClr>
    <a:custClr name="True Black">
      <a:srgbClr val="000000"/>
    </a:custClr>
    <a:custClr name="Siemens Accent Red dark">
      <a:srgbClr val="641946"/>
    </a:custClr>
    <a:custClr name="Siemens Red light">
      <a:srgbClr val="AF235F"/>
    </a:custClr>
    <a:custClr name="Siemens Stone (2)">
      <a:srgbClr val="788791"/>
    </a:custClr>
    <a:custClr name="Siemens Sand (2)">
      <a:srgbClr val="9B9682"/>
    </a:custClr>
    <a:custClr name="Siemens Accent Teal (2)">
      <a:srgbClr val="0F8287"/>
    </a:custClr>
    <a:custClr name="Siemens Accent Yellow (2)">
      <a:srgbClr val="C85A1E"/>
    </a:custClr>
    <a:custClr name="Siemens Accent Red (2)">
      <a:srgbClr val="641946"/>
    </a:custClr>
    <a:custClr name="Siemens Accent Blue (2)">
      <a:srgbClr val="005F87"/>
    </a:custClr>
    <a:custClr name="Siemens Accent Green (2)">
      <a:srgbClr val="647D2D"/>
    </a:custClr>
    <a:custClr name="Siemens Stone light">
      <a:srgbClr val="879BAA"/>
    </a:custClr>
    <a:custClr name="Siemens Accent Blue dark">
      <a:srgbClr val="005F87"/>
    </a:custClr>
    <a:custClr name="Siemens Accent Blue light">
      <a:srgbClr val="50BED7"/>
    </a:custClr>
    <a:custClr name="Siemens Stone (3)">
      <a:srgbClr val="9BAFBE"/>
    </a:custClr>
    <a:custClr name="Siemens Sand (3)">
      <a:srgbClr val="B9B9A5"/>
    </a:custClr>
    <a:custClr name="Siemens Accent Teal (3)">
      <a:srgbClr val="32A0A0"/>
    </a:custClr>
    <a:custClr name="Siemens Accent Yellow (3)">
      <a:srgbClr val="EB780A"/>
    </a:custClr>
    <a:custClr name="Siemens Accent Red (3)">
      <a:srgbClr val="871E50"/>
    </a:custClr>
    <a:custClr name="Siemens Accent Blue (3)">
      <a:srgbClr val="2387AA"/>
    </a:custClr>
    <a:custClr name="Siemens Accent Green (3)">
      <a:srgbClr val="879628"/>
    </a:custClr>
    <a:custClr name="Siemens Stone light 35%">
      <a:srgbClr val="BECDD7"/>
    </a:custClr>
    <a:custClr name="Siemens Accent Green">
      <a:srgbClr val="647D2D"/>
    </a:custClr>
    <a:custClr name="Siemens Accent Green light">
      <a:srgbClr val="AAB414"/>
    </a:custClr>
    <a:custClr name="Siemens Stone (4)">
      <a:srgbClr val="BECDD7"/>
    </a:custClr>
    <a:custClr name="Siemens Sand (4)">
      <a:srgbClr val="D7D7CD"/>
    </a:custClr>
    <a:custClr name="Siemens Accent Teal (4)">
      <a:srgbClr val="4BB9B9"/>
    </a:custClr>
    <a:custClr name="Siemens Accent Yellow (4)">
      <a:srgbClr val="FFB900"/>
    </a:custClr>
    <a:custClr name="Siemens Accent Red (4)">
      <a:srgbClr val="AF235F"/>
    </a:custClr>
    <a:custClr name="Siemens Accent Blue (4)">
      <a:srgbClr val="41AAC8"/>
    </a:custClr>
    <a:custClr name="Siemens Accent Green (4)">
      <a:srgbClr val="AAB414"/>
    </a:custClr>
    <a:custClr name="Siemens Sand 35%">
      <a:srgbClr val="D7D7CD"/>
    </a:custClr>
    <a:custClr name="Siemens Accent Teal dark">
      <a:srgbClr val="00646E"/>
    </a:custClr>
    <a:custClr name="Siemens Accent Teal light">
      <a:srgbClr val="41AAAA"/>
    </a:custClr>
    <a:custClr name="Siemens Stone (5)">
      <a:srgbClr val="CDD9E1"/>
    </a:custClr>
    <a:custClr name="Siemens Sand (5)">
      <a:srgbClr val="E1E1D7"/>
    </a:custClr>
    <a:custClr name="Siemens Accent Teal (5)">
      <a:srgbClr val="A5E1E1"/>
    </a:custClr>
    <a:custClr name="Siemens Accent Yellow (5)">
      <a:srgbClr val="FFE178"/>
    </a:custClr>
    <a:custClr name="Siemens Accent Red (5)">
      <a:srgbClr val="D7698C"/>
    </a:custClr>
    <a:custClr name="Siemens Accent Blue(5)">
      <a:srgbClr val="7DD2E6"/>
    </a:custClr>
    <a:custClr name="Siemens Accent Green (5)">
      <a:srgbClr val="D2D741"/>
    </a:custClr>
  </a:custClrLst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Siemens Snow">
      <a:srgbClr val="FFFFFF"/>
    </a:custClr>
    <a:custClr name="Siemens Accent Yellow dark">
      <a:srgbClr val="EB780A"/>
    </a:custClr>
    <a:custClr name="Siemens Yellow light">
      <a:srgbClr val="FFB900"/>
    </a:custClr>
    <a:custClr name="Siemens Stone (1)">
      <a:srgbClr val="3C464B"/>
    </a:custClr>
    <a:custClr name="Siemens Sand (1)">
      <a:srgbClr val="73645A"/>
    </a:custClr>
    <a:custClr name="Siemens Accent Teal (1)">
      <a:srgbClr val="00646E"/>
    </a:custClr>
    <a:custClr name="Siemens Accent Yellow (1)">
      <a:srgbClr val="7D2D1E"/>
    </a:custClr>
    <a:custClr name="Siemens Accent Red (1)">
      <a:srgbClr val="411432"/>
    </a:custClr>
    <a:custClr name="Siemens Accent Blue (1)">
      <a:srgbClr val="004669"/>
    </a:custClr>
    <a:custClr name="Siemens Accent Green (1)">
      <a:srgbClr val="465F19"/>
    </a:custClr>
    <a:custClr name="True Black">
      <a:srgbClr val="000000"/>
    </a:custClr>
    <a:custClr name="Siemens Accent Red dark">
      <a:srgbClr val="641946"/>
    </a:custClr>
    <a:custClr name="Siemens Red light">
      <a:srgbClr val="AF235F"/>
    </a:custClr>
    <a:custClr name="Siemens Stone (2)">
      <a:srgbClr val="788791"/>
    </a:custClr>
    <a:custClr name="Siemens Sand (2)">
      <a:srgbClr val="9B9682"/>
    </a:custClr>
    <a:custClr name="Siemens Accent Teal (2)">
      <a:srgbClr val="0F8287"/>
    </a:custClr>
    <a:custClr name="Siemens Accent Yellow (2)">
      <a:srgbClr val="C85A1E"/>
    </a:custClr>
    <a:custClr name="Siemens Accent Red (2)">
      <a:srgbClr val="641946"/>
    </a:custClr>
    <a:custClr name="Siemens Accent Blue (2)">
      <a:srgbClr val="005F87"/>
    </a:custClr>
    <a:custClr name="Siemens Accent Green (2)">
      <a:srgbClr val="647D2D"/>
    </a:custClr>
    <a:custClr name="Siemens Stone light">
      <a:srgbClr val="879BAA"/>
    </a:custClr>
    <a:custClr name="Siemens Accent Blue dark">
      <a:srgbClr val="005F87"/>
    </a:custClr>
    <a:custClr name="Siemens Accent Blue light">
      <a:srgbClr val="50BED7"/>
    </a:custClr>
    <a:custClr name="Siemens Stone (3)">
      <a:srgbClr val="9BAFBE"/>
    </a:custClr>
    <a:custClr name="Siemens Sand (3)">
      <a:srgbClr val="B9B9A5"/>
    </a:custClr>
    <a:custClr name="Siemens Accent Teal (3)">
      <a:srgbClr val="32A0A0"/>
    </a:custClr>
    <a:custClr name="Siemens Accent Yellow (3)">
      <a:srgbClr val="EB780A"/>
    </a:custClr>
    <a:custClr name="Siemens Accent Red (3)">
      <a:srgbClr val="871E50"/>
    </a:custClr>
    <a:custClr name="Siemens Accent Blue (3)">
      <a:srgbClr val="2387AA"/>
    </a:custClr>
    <a:custClr name="Siemens Accent Green (3)">
      <a:srgbClr val="879628"/>
    </a:custClr>
    <a:custClr name="Siemens Stone light 35%">
      <a:srgbClr val="BECDD7"/>
    </a:custClr>
    <a:custClr name="Siemens Accent Green">
      <a:srgbClr val="647D2D"/>
    </a:custClr>
    <a:custClr name="Siemens Accent Green light">
      <a:srgbClr val="AAB414"/>
    </a:custClr>
    <a:custClr name="Siemens Stone (4)">
      <a:srgbClr val="BECDD7"/>
    </a:custClr>
    <a:custClr name="Siemens Sand (4)">
      <a:srgbClr val="D7D7CD"/>
    </a:custClr>
    <a:custClr name="Siemens Accent Teal (4)">
      <a:srgbClr val="4BB9B9"/>
    </a:custClr>
    <a:custClr name="Siemens Accent Yellow (4)">
      <a:srgbClr val="FFB900"/>
    </a:custClr>
    <a:custClr name="Siemens Accent Red (4)">
      <a:srgbClr val="AF235F"/>
    </a:custClr>
    <a:custClr name="Siemens Accent Blue (4)">
      <a:srgbClr val="41AAC8"/>
    </a:custClr>
    <a:custClr name="Siemens Accent Green (4)">
      <a:srgbClr val="AAB414"/>
    </a:custClr>
    <a:custClr name="Siemens Sand 35%">
      <a:srgbClr val="D7D7CD"/>
    </a:custClr>
    <a:custClr name="Siemens Accent Teal dark">
      <a:srgbClr val="00646E"/>
    </a:custClr>
    <a:custClr name="Siemens Accent Teal light">
      <a:srgbClr val="41AAAA"/>
    </a:custClr>
    <a:custClr name="Siemens Stone (5)">
      <a:srgbClr val="CDD9E1"/>
    </a:custClr>
    <a:custClr name="Siemens Sand (5)">
      <a:srgbClr val="E1E1D7"/>
    </a:custClr>
    <a:custClr name="Siemens Accent Teal (5)">
      <a:srgbClr val="A5E1E1"/>
    </a:custClr>
    <a:custClr name="Siemens Accent Yellow (5)">
      <a:srgbClr val="FFE178"/>
    </a:custClr>
    <a:custClr name="Siemens Accent Red (5)">
      <a:srgbClr val="D7698C"/>
    </a:custClr>
    <a:custClr name="Siemens Accent Blue(5)">
      <a:srgbClr val="7DD2E6"/>
    </a:custClr>
    <a:custClr name="Siemens Accent Green (5)">
      <a:srgbClr val="D2D741"/>
    </a:custClr>
  </a:custClr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p4ppTags/>
</file>

<file path=customXml/itemProps1.xml><?xml version="1.0" encoding="utf-8"?>
<ds:datastoreItem xmlns:ds="http://schemas.openxmlformats.org/officeDocument/2006/customXml" ds:itemID="{572FBA73-6DBF-45DA-8282-9342320CFAB0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902</TotalTime>
  <Words>614</Words>
  <Application>Microsoft Office PowerPoint</Application>
  <PresentationFormat>Custom</PresentationFormat>
  <Paragraphs>234</Paragraphs>
  <Slides>14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  <vt:variant>
        <vt:lpstr>Custom Shows</vt:lpstr>
      </vt:variant>
      <vt:variant>
        <vt:i4>1</vt:i4>
      </vt:variant>
    </vt:vector>
  </HeadingPairs>
  <TitlesOfParts>
    <vt:vector size="22" baseType="lpstr">
      <vt:lpstr>ＭＳ Ｐゴシック</vt:lpstr>
      <vt:lpstr>Arial</vt:lpstr>
      <vt:lpstr>Calibri</vt:lpstr>
      <vt:lpstr>Consolas</vt:lpstr>
      <vt:lpstr>Wingdings</vt:lpstr>
      <vt:lpstr>ヒラギノ角ゴ Pro W3</vt:lpstr>
      <vt:lpstr>Siemens 2017 – 16:9</vt:lpstr>
      <vt:lpstr>PowerPoint Presentation</vt:lpstr>
      <vt:lpstr>Motivation: Federated Raw Data</vt:lpstr>
      <vt:lpstr>Motivation: Federated Learning</vt:lpstr>
      <vt:lpstr>Use Cases and Federated Data</vt:lpstr>
      <vt:lpstr>ExDRa System Architecture</vt:lpstr>
      <vt:lpstr>Runtime – Federated Data and Backend </vt:lpstr>
      <vt:lpstr>Runtime – Federated Linear Algebra</vt:lpstr>
      <vt:lpstr>Runtime – Federated Parameter Server</vt:lpstr>
      <vt:lpstr>Runtime – Federated Data Preparation</vt:lpstr>
      <vt:lpstr>Towards Deployment in Practice </vt:lpstr>
      <vt:lpstr>Experiments – Experimental Setting</vt:lpstr>
      <vt:lpstr>Experiments – ML Algorithms</vt:lpstr>
      <vt:lpstr>Experiments – Use Case ML Pipelines</vt:lpstr>
      <vt:lpstr>Summary &amp; Conclusions</vt:lpstr>
      <vt:lpstr>SRE</vt:lpstr>
    </vt:vector>
  </TitlesOfParts>
  <Company>SIEMENS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Kickoff ExDRa Siemens Wirtschaftliche Aspekte</dc:title>
  <dc:creator>Osterburg, Sarah (DI PA DE-L SWA DEV)</dc:creator>
  <cp:keywords>C_Unrestricted</cp:keywords>
  <dc:description>April 2019</dc:description>
  <cp:lastModifiedBy>mboehm</cp:lastModifiedBy>
  <cp:revision>323</cp:revision>
  <cp:lastPrinted>2017-05-16T13:10:31Z</cp:lastPrinted>
  <dcterms:created xsi:type="dcterms:W3CDTF">2017-05-16T13:09:01Z</dcterms:created>
  <dcterms:modified xsi:type="dcterms:W3CDTF">2021-07-29T13:16:24Z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Deutsch</vt:lpwstr>
  </property>
  <property fmtid="{D5CDD505-2E9C-101B-9397-08002B2CF9AE}" pid="3" name="Release date">
    <vt:lpwstr>November 2017</vt:lpwstr>
  </property>
  <property fmtid="{D5CDD505-2E9C-101B-9397-08002B2CF9AE}" pid="4" name="Office version">
    <vt:lpwstr>2007 and higher</vt:lpwstr>
  </property>
  <property fmtid="{D5CDD505-2E9C-101B-9397-08002B2CF9AE}" pid="5" name="Release version">
    <vt:lpwstr>2.1</vt:lpwstr>
  </property>
  <property fmtid="{D5CDD505-2E9C-101B-9397-08002B2CF9AE}" pid="6" name="Document Confidentiality">
    <vt:lpwstr>Unrestricted</vt:lpwstr>
  </property>
  <property fmtid="{D5CDD505-2E9C-101B-9397-08002B2CF9AE}" pid="7" name="sodocoClasLang">
    <vt:lpwstr>Frei verwendbar</vt:lpwstr>
  </property>
  <property fmtid="{D5CDD505-2E9C-101B-9397-08002B2CF9AE}" pid="8" name="sodocoClasLangId">
    <vt:i4>0</vt:i4>
  </property>
  <property fmtid="{D5CDD505-2E9C-101B-9397-08002B2CF9AE}" pid="9" name="sodocoClasId">
    <vt:i4>0</vt:i4>
  </property>
  <property fmtid="{D5CDD505-2E9C-101B-9397-08002B2CF9AE}" pid="10" name="MSIP_Label_a59b6cd5-d141-4a33-8bf1-0ca04484304f_Enabled">
    <vt:lpwstr>true</vt:lpwstr>
  </property>
  <property fmtid="{D5CDD505-2E9C-101B-9397-08002B2CF9AE}" pid="11" name="MSIP_Label_a59b6cd5-d141-4a33-8bf1-0ca04484304f_SetDate">
    <vt:lpwstr>2020-12-09T16:06:55Z</vt:lpwstr>
  </property>
  <property fmtid="{D5CDD505-2E9C-101B-9397-08002B2CF9AE}" pid="12" name="MSIP_Label_a59b6cd5-d141-4a33-8bf1-0ca04484304f_Method">
    <vt:lpwstr>Standard</vt:lpwstr>
  </property>
  <property fmtid="{D5CDD505-2E9C-101B-9397-08002B2CF9AE}" pid="13" name="MSIP_Label_a59b6cd5-d141-4a33-8bf1-0ca04484304f_Name">
    <vt:lpwstr>restricted-default</vt:lpwstr>
  </property>
  <property fmtid="{D5CDD505-2E9C-101B-9397-08002B2CF9AE}" pid="14" name="MSIP_Label_a59b6cd5-d141-4a33-8bf1-0ca04484304f_SiteId">
    <vt:lpwstr>38ae3bcd-9579-4fd4-adda-b42e1495d55a</vt:lpwstr>
  </property>
  <property fmtid="{D5CDD505-2E9C-101B-9397-08002B2CF9AE}" pid="15" name="MSIP_Label_a59b6cd5-d141-4a33-8bf1-0ca04484304f_ActionId">
    <vt:lpwstr>ffbef7a2-126f-4540-aa9e-d6993e7cd1a9</vt:lpwstr>
  </property>
  <property fmtid="{D5CDD505-2E9C-101B-9397-08002B2CF9AE}" pid="16" name="MSIP_Label_a59b6cd5-d141-4a33-8bf1-0ca04484304f_ContentBits">
    <vt:lpwstr>0</vt:lpwstr>
  </property>
  <property fmtid="{D5CDD505-2E9C-101B-9397-08002B2CF9AE}" pid="17" name="Document_Confidentiality">
    <vt:lpwstr>Restricted</vt:lpwstr>
  </property>
</Properties>
</file>