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5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14.xml" ContentType="application/vnd.openxmlformats-officedocument.presentationml.notesSlide+xml"/>
  <Override PartName="/ppt/ink/ink1.xml" ContentType="application/inkml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2.xml" ContentType="application/vnd.openxmlformats-officedocument.themeOverride+xml"/>
  <Override PartName="/ppt/notesSlides/notesSlide1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1" r:id="rId2"/>
    <p:sldMasterId id="2147483683" r:id="rId3"/>
    <p:sldMasterId id="2147483691" r:id="rId4"/>
    <p:sldMasterId id="2147483714" r:id="rId5"/>
    <p:sldMasterId id="2147483748" r:id="rId6"/>
  </p:sldMasterIdLst>
  <p:notesMasterIdLst>
    <p:notesMasterId r:id="rId77"/>
  </p:notesMasterIdLst>
  <p:sldIdLst>
    <p:sldId id="256" r:id="rId7"/>
    <p:sldId id="284" r:id="rId8"/>
    <p:sldId id="269" r:id="rId9"/>
    <p:sldId id="271" r:id="rId10"/>
    <p:sldId id="272" r:id="rId11"/>
    <p:sldId id="276" r:id="rId12"/>
    <p:sldId id="2146847075" r:id="rId13"/>
    <p:sldId id="277" r:id="rId14"/>
    <p:sldId id="273" r:id="rId15"/>
    <p:sldId id="2145706538" r:id="rId16"/>
    <p:sldId id="2145706540" r:id="rId17"/>
    <p:sldId id="2145706541" r:id="rId18"/>
    <p:sldId id="2146847090" r:id="rId19"/>
    <p:sldId id="2146847059" r:id="rId20"/>
    <p:sldId id="2146847060" r:id="rId21"/>
    <p:sldId id="2146847061" r:id="rId22"/>
    <p:sldId id="2145706528" r:id="rId23"/>
    <p:sldId id="10076" r:id="rId24"/>
    <p:sldId id="2146847062" r:id="rId25"/>
    <p:sldId id="10012" r:id="rId26"/>
    <p:sldId id="10065" r:id="rId27"/>
    <p:sldId id="10066" r:id="rId28"/>
    <p:sldId id="280" r:id="rId29"/>
    <p:sldId id="2146847082" r:id="rId30"/>
    <p:sldId id="278" r:id="rId31"/>
    <p:sldId id="281" r:id="rId32"/>
    <p:sldId id="290" r:id="rId33"/>
    <p:sldId id="2146847083" r:id="rId34"/>
    <p:sldId id="279" r:id="rId35"/>
    <p:sldId id="282" r:id="rId36"/>
    <p:sldId id="2146847093" r:id="rId37"/>
    <p:sldId id="2146847094" r:id="rId38"/>
    <p:sldId id="2146847095" r:id="rId39"/>
    <p:sldId id="2146847096" r:id="rId40"/>
    <p:sldId id="2146847097" r:id="rId41"/>
    <p:sldId id="2146847098" r:id="rId42"/>
    <p:sldId id="2146847099" r:id="rId43"/>
    <p:sldId id="2146847109" r:id="rId44"/>
    <p:sldId id="274" r:id="rId45"/>
    <p:sldId id="2146847084" r:id="rId46"/>
    <p:sldId id="2146847063" r:id="rId47"/>
    <p:sldId id="2146847091" r:id="rId48"/>
    <p:sldId id="2146846993" r:id="rId49"/>
    <p:sldId id="2146847089" r:id="rId50"/>
    <p:sldId id="2146847085" r:id="rId51"/>
    <p:sldId id="2146847086" r:id="rId52"/>
    <p:sldId id="2146847087" r:id="rId53"/>
    <p:sldId id="2146847088" r:id="rId54"/>
    <p:sldId id="2146847092" r:id="rId55"/>
    <p:sldId id="2146847073" r:id="rId56"/>
    <p:sldId id="2145706542" r:id="rId57"/>
    <p:sldId id="2146847056" r:id="rId58"/>
    <p:sldId id="259" r:id="rId59"/>
    <p:sldId id="2146847076" r:id="rId60"/>
    <p:sldId id="2146847077" r:id="rId61"/>
    <p:sldId id="2146847078" r:id="rId62"/>
    <p:sldId id="2146847081" r:id="rId63"/>
    <p:sldId id="2146847079" r:id="rId64"/>
    <p:sldId id="2146847080" r:id="rId65"/>
    <p:sldId id="288" r:id="rId66"/>
    <p:sldId id="2146847101" r:id="rId67"/>
    <p:sldId id="2146847102" r:id="rId68"/>
    <p:sldId id="2146847100" r:id="rId69"/>
    <p:sldId id="2146847103" r:id="rId70"/>
    <p:sldId id="2146847104" r:id="rId71"/>
    <p:sldId id="2146847105" r:id="rId72"/>
    <p:sldId id="2146847106" r:id="rId73"/>
    <p:sldId id="2146847110" r:id="rId74"/>
    <p:sldId id="2146847112" r:id="rId75"/>
    <p:sldId id="2146847111" r:id="rId76"/>
  </p:sldIdLst>
  <p:sldSz cx="12192000" cy="6858000"/>
  <p:notesSz cx="6858000" cy="9144000"/>
  <p:defaultTextStyle>
    <a:defPPr>
      <a:defRPr lang="en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46AE299-B427-3823-076F-556CC338E2BF}" name="Peng Cheng" initials="PC" userId="S::pengc@microsoft.com::d380c483-c1fb-4aae-8c04-91acedfc4b37" providerId="AD"/>
  <p188:author id="{8A60C6D9-DB29-DED9-744B-B2EB5F4192AB}" name="Matteo Interlandi" initials="MI" userId="S::mainterl@microsoft.com::deade45c-e424-4d58-89a0-4b6a413fbb7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70146"/>
    <a:srgbClr val="7889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658"/>
    <p:restoredTop sz="79052" autoAdjust="0"/>
  </p:normalViewPr>
  <p:slideViewPr>
    <p:cSldViewPr snapToGrid="0">
      <p:cViewPr varScale="1">
        <p:scale>
          <a:sx n="67" d="100"/>
          <a:sy n="67" d="100"/>
        </p:scale>
        <p:origin x="52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16" Type="http://schemas.openxmlformats.org/officeDocument/2006/relationships/slide" Target="slides/slide10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5.xml"/><Relationship Id="rId82" Type="http://schemas.microsoft.com/office/2018/10/relationships/authors" Target="authors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https://microsoft-my.sharepoint.com/personal/mainterl_microsoft_com/Documents/tqp-hackathon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microsoft-my.sharepoint.com/personal/mainterl_microsoft_com/Documents/tqp-hackathon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microsoft-my.sharepoint.com/personal/mainterl_microsoft_com/Documents/tqp-hackathon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microsoft-my.sharepoint.com/personal/mainterl_microsoft_com/Documents/tqp-hackathon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microsoft-my.sharepoint.com/personal/mainterl_microsoft_com/Documents/tqp-hackathon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oleObject" Target="https://microsoft-my.sharepoint.com/personal/mainterl_microsoft_com/Documents/surakav-benchmark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TPCH Scale Factor 50</a:t>
            </a:r>
          </a:p>
        </c:rich>
      </c:tx>
      <c:layout>
        <c:manualLayout>
          <c:xMode val="edge"/>
          <c:yMode val="edge"/>
          <c:x val="0.33534011373578304"/>
          <c:y val="0.884259259259259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6649081364829396"/>
          <c:y val="5.3194808982210559E-2"/>
          <c:w val="0.80295363079615045"/>
          <c:h val="0.6397681539807523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Sheet1!$L$9</c:f>
              <c:strCache>
                <c:ptCount val="1"/>
                <c:pt idx="0">
                  <c:v>runtime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solidFill>
                  <a:srgbClr val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487-D240-A8CB-308FF7A800B5}"/>
              </c:ext>
            </c:extLst>
          </c:dPt>
          <c:dPt>
            <c:idx val="1"/>
            <c:invertIfNegative val="0"/>
            <c:bubble3D val="0"/>
            <c:spPr>
              <a:solidFill>
                <a:srgbClr val="FFC000"/>
              </a:solidFill>
              <a:ln>
                <a:solidFill>
                  <a:srgbClr val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487-D240-A8CB-308FF7A800B5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solidFill>
                  <a:srgbClr val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487-D240-A8CB-308FF7A800B5}"/>
              </c:ext>
            </c:extLst>
          </c:dPt>
          <c:dPt>
            <c:idx val="3"/>
            <c:invertIfNegative val="0"/>
            <c:bubble3D val="0"/>
            <c:spPr>
              <a:solidFill>
                <a:srgbClr val="00B050"/>
              </a:solidFill>
              <a:ln>
                <a:solidFill>
                  <a:srgbClr val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487-D240-A8CB-308FF7A800B5}"/>
              </c:ext>
            </c:extLst>
          </c:dPt>
          <c:cat>
            <c:strRef>
              <c:f>Sheet1!$K$10:$K$13</c:f>
              <c:strCache>
                <c:ptCount val="4"/>
                <c:pt idx="0">
                  <c:v>GPU Database (TQP)</c:v>
                </c:pt>
                <c:pt idx="1">
                  <c:v>SQL Server 2022</c:v>
                </c:pt>
                <c:pt idx="2">
                  <c:v>Snowflake</c:v>
                </c:pt>
                <c:pt idx="3">
                  <c:v>DataBricks (Photon)</c:v>
                </c:pt>
              </c:strCache>
            </c:strRef>
          </c:cat>
          <c:val>
            <c:numRef>
              <c:f>Sheet1!$L$10:$L$13</c:f>
              <c:numCache>
                <c:formatCode>General</c:formatCode>
                <c:ptCount val="4"/>
                <c:pt idx="0">
                  <c:v>2.1789999999999998</c:v>
                </c:pt>
                <c:pt idx="1">
                  <c:v>9.0449999999999999</c:v>
                </c:pt>
                <c:pt idx="2">
                  <c:v>90</c:v>
                </c:pt>
                <c:pt idx="3">
                  <c:v>180.95727491378742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487-D240-A8CB-308FF7A800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06523711"/>
        <c:axId val="1906525439"/>
      </c:barChart>
      <c:catAx>
        <c:axId val="19065237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06525439"/>
        <c:crosses val="autoZero"/>
        <c:auto val="1"/>
        <c:lblAlgn val="ctr"/>
        <c:lblOffset val="100"/>
        <c:noMultiLvlLbl val="0"/>
      </c:catAx>
      <c:valAx>
        <c:axId val="1906525439"/>
        <c:scaling>
          <c:logBase val="10"/>
          <c:orientation val="minMax"/>
          <c:max val="2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100"/>
                  <a:t>Total</a:t>
                </a:r>
                <a:r>
                  <a:rPr lang="en-US" sz="1100" baseline="0"/>
                  <a:t> runtime (seconds)</a:t>
                </a:r>
                <a:endParaRPr lang="en-US" sz="11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06523711"/>
        <c:crosses val="autoZero"/>
        <c:crossBetween val="between"/>
      </c:valAx>
      <c:spPr>
        <a:solidFill>
          <a:srgbClr val="FFFFFF"/>
        </a:solidFill>
        <a:ln>
          <a:noFill/>
        </a:ln>
        <a:effectLst/>
      </c:spPr>
    </c:plotArea>
    <c:plotVisOnly val="1"/>
    <c:dispBlanksAs val="gap"/>
    <c:showDLblsOverMax val="0"/>
  </c:chart>
  <c:spPr>
    <a:solidFill>
      <a:srgbClr val="FFFFFF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/>
              <a:t>TPCH SF 10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Sheet1!$U$117</c:f>
              <c:strCache>
                <c:ptCount val="1"/>
                <c:pt idx="0">
                  <c:v>TQP (GPU)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numRef>
              <c:f>Sheet1!$T$118:$T$121</c:f>
              <c:numCache>
                <c:formatCode>General</c:formatCode>
                <c:ptCount val="4"/>
                <c:pt idx="0">
                  <c:v>6</c:v>
                </c:pt>
                <c:pt idx="1">
                  <c:v>14</c:v>
                </c:pt>
                <c:pt idx="2">
                  <c:v>17</c:v>
                </c:pt>
                <c:pt idx="3">
                  <c:v>19</c:v>
                </c:pt>
              </c:numCache>
            </c:numRef>
          </c:cat>
          <c:val>
            <c:numRef>
              <c:f>Sheet1!$U$118:$U$121</c:f>
              <c:numCache>
                <c:formatCode>General</c:formatCode>
                <c:ptCount val="4"/>
                <c:pt idx="0">
                  <c:v>4.2939999999999996</c:v>
                </c:pt>
                <c:pt idx="1">
                  <c:v>10.656000000000001</c:v>
                </c:pt>
                <c:pt idx="2">
                  <c:v>118.17400000000001</c:v>
                </c:pt>
                <c:pt idx="3">
                  <c:v>10.403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818-F040-B35A-286AB02216CB}"/>
            </c:ext>
          </c:extLst>
        </c:ser>
        <c:ser>
          <c:idx val="1"/>
          <c:order val="1"/>
          <c:tx>
            <c:strRef>
              <c:f>Sheet1!$V$117</c:f>
              <c:strCache>
                <c:ptCount val="1"/>
                <c:pt idx="0">
                  <c:v>TQP (GPU + PCIe)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numRef>
              <c:f>Sheet1!$T$118:$T$121</c:f>
              <c:numCache>
                <c:formatCode>General</c:formatCode>
                <c:ptCount val="4"/>
                <c:pt idx="0">
                  <c:v>6</c:v>
                </c:pt>
                <c:pt idx="1">
                  <c:v>14</c:v>
                </c:pt>
                <c:pt idx="2">
                  <c:v>17</c:v>
                </c:pt>
                <c:pt idx="3">
                  <c:v>19</c:v>
                </c:pt>
              </c:numCache>
            </c:numRef>
          </c:cat>
          <c:val>
            <c:numRef>
              <c:f>Sheet1!$V$118:$V$121</c:f>
              <c:numCache>
                <c:formatCode>General</c:formatCode>
                <c:ptCount val="4"/>
                <c:pt idx="0">
                  <c:v>255.523</c:v>
                </c:pt>
                <c:pt idx="1">
                  <c:v>282.791</c:v>
                </c:pt>
                <c:pt idx="2">
                  <c:v>295.262</c:v>
                </c:pt>
                <c:pt idx="3">
                  <c:v>333.149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818-F040-B35A-286AB02216CB}"/>
            </c:ext>
          </c:extLst>
        </c:ser>
        <c:ser>
          <c:idx val="2"/>
          <c:order val="2"/>
          <c:tx>
            <c:strRef>
              <c:f>Sheet1!$W$117</c:f>
              <c:strCache>
                <c:ptCount val="1"/>
                <c:pt idx="0">
                  <c:v>TQP (Xbox)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numRef>
              <c:f>Sheet1!$T$118:$T$121</c:f>
              <c:numCache>
                <c:formatCode>General</c:formatCode>
                <c:ptCount val="4"/>
                <c:pt idx="0">
                  <c:v>6</c:v>
                </c:pt>
                <c:pt idx="1">
                  <c:v>14</c:v>
                </c:pt>
                <c:pt idx="2">
                  <c:v>17</c:v>
                </c:pt>
                <c:pt idx="3">
                  <c:v>19</c:v>
                </c:pt>
              </c:numCache>
            </c:numRef>
          </c:cat>
          <c:val>
            <c:numRef>
              <c:f>Sheet1!$W$118:$W$121</c:f>
              <c:numCache>
                <c:formatCode>General</c:formatCode>
                <c:ptCount val="4"/>
                <c:pt idx="0">
                  <c:v>4.1527000000000003</c:v>
                </c:pt>
                <c:pt idx="1">
                  <c:v>17.302</c:v>
                </c:pt>
                <c:pt idx="2">
                  <c:v>155.10900000000001</c:v>
                </c:pt>
                <c:pt idx="3">
                  <c:v>13.766999999999999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818-F040-B35A-286AB02216CB}"/>
            </c:ext>
          </c:extLst>
        </c:ser>
        <c:ser>
          <c:idx val="3"/>
          <c:order val="3"/>
          <c:tx>
            <c:strRef>
              <c:f>Sheet1!$X$117</c:f>
              <c:strCache>
                <c:ptCount val="1"/>
                <c:pt idx="0">
                  <c:v>DuckDB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numRef>
              <c:f>Sheet1!$T$118:$T$121</c:f>
              <c:numCache>
                <c:formatCode>General</c:formatCode>
                <c:ptCount val="4"/>
                <c:pt idx="0">
                  <c:v>6</c:v>
                </c:pt>
                <c:pt idx="1">
                  <c:v>14</c:v>
                </c:pt>
                <c:pt idx="2">
                  <c:v>17</c:v>
                </c:pt>
                <c:pt idx="3">
                  <c:v>19</c:v>
                </c:pt>
              </c:numCache>
            </c:numRef>
          </c:cat>
          <c:val>
            <c:numRef>
              <c:f>Sheet1!$X$118:$X$121</c:f>
              <c:numCache>
                <c:formatCode>General</c:formatCode>
                <c:ptCount val="4"/>
                <c:pt idx="0">
                  <c:v>73</c:v>
                </c:pt>
                <c:pt idx="1">
                  <c:v>116.523</c:v>
                </c:pt>
                <c:pt idx="2">
                  <c:v>789.90499999999997</c:v>
                </c:pt>
                <c:pt idx="3">
                  <c:v>225.48500000000001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818-F040-B35A-286AB02216CB}"/>
            </c:ext>
          </c:extLst>
        </c:ser>
        <c:ser>
          <c:idx val="4"/>
          <c:order val="4"/>
          <c:tx>
            <c:strRef>
              <c:f>Sheet1!$Y$117</c:f>
              <c:strCache>
                <c:ptCount val="1"/>
                <c:pt idx="0">
                  <c:v>TQP (CPU)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numRef>
              <c:f>Sheet1!$T$118:$T$121</c:f>
              <c:numCache>
                <c:formatCode>General</c:formatCode>
                <c:ptCount val="4"/>
                <c:pt idx="0">
                  <c:v>6</c:v>
                </c:pt>
                <c:pt idx="1">
                  <c:v>14</c:v>
                </c:pt>
                <c:pt idx="2">
                  <c:v>17</c:v>
                </c:pt>
                <c:pt idx="3">
                  <c:v>19</c:v>
                </c:pt>
              </c:numCache>
            </c:numRef>
          </c:cat>
          <c:val>
            <c:numRef>
              <c:f>Sheet1!$Y$118:$Y$121</c:f>
              <c:numCache>
                <c:formatCode>General</c:formatCode>
                <c:ptCount val="4"/>
                <c:pt idx="0">
                  <c:v>56</c:v>
                </c:pt>
                <c:pt idx="1">
                  <c:v>131.09200000000001</c:v>
                </c:pt>
                <c:pt idx="2">
                  <c:v>829.93600000000004</c:v>
                </c:pt>
                <c:pt idx="3">
                  <c:v>194.114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818-F040-B35A-286AB02216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67407599"/>
        <c:axId val="307385775"/>
      </c:barChart>
      <c:catAx>
        <c:axId val="3674075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7385775"/>
        <c:crosses val="autoZero"/>
        <c:auto val="1"/>
        <c:lblAlgn val="ctr"/>
        <c:lblOffset val="100"/>
        <c:noMultiLvlLbl val="0"/>
      </c:catAx>
      <c:valAx>
        <c:axId val="307385775"/>
        <c:scaling>
          <c:orientation val="minMax"/>
          <c:max val="4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dirty="0"/>
                  <a:t>Runtime (</a:t>
                </a:r>
                <a:r>
                  <a:rPr lang="en-US" sz="1400" dirty="0" err="1"/>
                  <a:t>ms</a:t>
                </a:r>
                <a:r>
                  <a:rPr lang="en-US" sz="1400" dirty="0"/>
                  <a:t>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740759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/>
              <a:t>TPCH SF 10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Sheet1!$U$117</c:f>
              <c:strCache>
                <c:ptCount val="1"/>
                <c:pt idx="0">
                  <c:v>TQP (GPU)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Sheet1!$T$118:$T$121</c:f>
              <c:numCache>
                <c:formatCode>General</c:formatCode>
                <c:ptCount val="4"/>
                <c:pt idx="0">
                  <c:v>6</c:v>
                </c:pt>
                <c:pt idx="1">
                  <c:v>14</c:v>
                </c:pt>
                <c:pt idx="2">
                  <c:v>17</c:v>
                </c:pt>
                <c:pt idx="3">
                  <c:v>19</c:v>
                </c:pt>
              </c:numCache>
            </c:numRef>
          </c:cat>
          <c:val>
            <c:numRef>
              <c:f>Sheet1!$U$118:$U$121</c:f>
              <c:numCache>
                <c:formatCode>General</c:formatCode>
                <c:ptCount val="4"/>
                <c:pt idx="0">
                  <c:v>4.2939999999999996</c:v>
                </c:pt>
                <c:pt idx="1">
                  <c:v>10.656000000000001</c:v>
                </c:pt>
                <c:pt idx="2">
                  <c:v>118.17400000000001</c:v>
                </c:pt>
                <c:pt idx="3">
                  <c:v>10.403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818-F040-B35A-286AB02216CB}"/>
            </c:ext>
          </c:extLst>
        </c:ser>
        <c:ser>
          <c:idx val="1"/>
          <c:order val="1"/>
          <c:tx>
            <c:strRef>
              <c:f>Sheet1!$V$117</c:f>
              <c:strCache>
                <c:ptCount val="1"/>
                <c:pt idx="0">
                  <c:v>TQP (GPU + PCIe)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numRef>
              <c:f>Sheet1!$T$118:$T$121</c:f>
              <c:numCache>
                <c:formatCode>General</c:formatCode>
                <c:ptCount val="4"/>
                <c:pt idx="0">
                  <c:v>6</c:v>
                </c:pt>
                <c:pt idx="1">
                  <c:v>14</c:v>
                </c:pt>
                <c:pt idx="2">
                  <c:v>17</c:v>
                </c:pt>
                <c:pt idx="3">
                  <c:v>19</c:v>
                </c:pt>
              </c:numCache>
            </c:numRef>
          </c:cat>
          <c:val>
            <c:numRef>
              <c:f>Sheet1!$V$118:$V$121</c:f>
              <c:numCache>
                <c:formatCode>General</c:formatCode>
                <c:ptCount val="4"/>
                <c:pt idx="0">
                  <c:v>255.523</c:v>
                </c:pt>
                <c:pt idx="1">
                  <c:v>282.791</c:v>
                </c:pt>
                <c:pt idx="2">
                  <c:v>295.262</c:v>
                </c:pt>
                <c:pt idx="3">
                  <c:v>333.149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818-F040-B35A-286AB02216CB}"/>
            </c:ext>
          </c:extLst>
        </c:ser>
        <c:ser>
          <c:idx val="2"/>
          <c:order val="2"/>
          <c:tx>
            <c:strRef>
              <c:f>Sheet1!$W$117</c:f>
              <c:strCache>
                <c:ptCount val="1"/>
                <c:pt idx="0">
                  <c:v>TQP (Xbox)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numRef>
              <c:f>Sheet1!$T$118:$T$121</c:f>
              <c:numCache>
                <c:formatCode>General</c:formatCode>
                <c:ptCount val="4"/>
                <c:pt idx="0">
                  <c:v>6</c:v>
                </c:pt>
                <c:pt idx="1">
                  <c:v>14</c:v>
                </c:pt>
                <c:pt idx="2">
                  <c:v>17</c:v>
                </c:pt>
                <c:pt idx="3">
                  <c:v>19</c:v>
                </c:pt>
              </c:numCache>
            </c:numRef>
          </c:cat>
          <c:val>
            <c:numRef>
              <c:f>Sheet1!$W$118:$W$121</c:f>
              <c:numCache>
                <c:formatCode>General</c:formatCode>
                <c:ptCount val="4"/>
                <c:pt idx="0">
                  <c:v>4.1527000000000003</c:v>
                </c:pt>
                <c:pt idx="1">
                  <c:v>17.302</c:v>
                </c:pt>
                <c:pt idx="2">
                  <c:v>155.10900000000001</c:v>
                </c:pt>
                <c:pt idx="3">
                  <c:v>13.766999999999999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818-F040-B35A-286AB02216CB}"/>
            </c:ext>
          </c:extLst>
        </c:ser>
        <c:ser>
          <c:idx val="3"/>
          <c:order val="3"/>
          <c:tx>
            <c:strRef>
              <c:f>Sheet1!$X$117</c:f>
              <c:strCache>
                <c:ptCount val="1"/>
                <c:pt idx="0">
                  <c:v>DuckDB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Sheet1!$T$118:$T$121</c:f>
              <c:numCache>
                <c:formatCode>General</c:formatCode>
                <c:ptCount val="4"/>
                <c:pt idx="0">
                  <c:v>6</c:v>
                </c:pt>
                <c:pt idx="1">
                  <c:v>14</c:v>
                </c:pt>
                <c:pt idx="2">
                  <c:v>17</c:v>
                </c:pt>
                <c:pt idx="3">
                  <c:v>19</c:v>
                </c:pt>
              </c:numCache>
            </c:numRef>
          </c:cat>
          <c:val>
            <c:numRef>
              <c:f>Sheet1!$X$118:$X$121</c:f>
              <c:numCache>
                <c:formatCode>General</c:formatCode>
                <c:ptCount val="4"/>
                <c:pt idx="0">
                  <c:v>73</c:v>
                </c:pt>
                <c:pt idx="1">
                  <c:v>116.523</c:v>
                </c:pt>
                <c:pt idx="2">
                  <c:v>789.90499999999997</c:v>
                </c:pt>
                <c:pt idx="3">
                  <c:v>225.48500000000001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818-F040-B35A-286AB02216CB}"/>
            </c:ext>
          </c:extLst>
        </c:ser>
        <c:ser>
          <c:idx val="4"/>
          <c:order val="4"/>
          <c:tx>
            <c:strRef>
              <c:f>Sheet1!$Y$117</c:f>
              <c:strCache>
                <c:ptCount val="1"/>
                <c:pt idx="0">
                  <c:v>TQP (CPU)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numRef>
              <c:f>Sheet1!$T$118:$T$121</c:f>
              <c:numCache>
                <c:formatCode>General</c:formatCode>
                <c:ptCount val="4"/>
                <c:pt idx="0">
                  <c:v>6</c:v>
                </c:pt>
                <c:pt idx="1">
                  <c:v>14</c:v>
                </c:pt>
                <c:pt idx="2">
                  <c:v>17</c:v>
                </c:pt>
                <c:pt idx="3">
                  <c:v>19</c:v>
                </c:pt>
              </c:numCache>
            </c:numRef>
          </c:cat>
          <c:val>
            <c:numRef>
              <c:f>Sheet1!$Y$118:$Y$121</c:f>
              <c:numCache>
                <c:formatCode>General</c:formatCode>
                <c:ptCount val="4"/>
                <c:pt idx="0">
                  <c:v>56</c:v>
                </c:pt>
                <c:pt idx="1">
                  <c:v>131.09200000000001</c:v>
                </c:pt>
                <c:pt idx="2">
                  <c:v>829.93600000000004</c:v>
                </c:pt>
                <c:pt idx="3">
                  <c:v>194.114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818-F040-B35A-286AB02216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67407599"/>
        <c:axId val="307385775"/>
      </c:barChart>
      <c:catAx>
        <c:axId val="3674075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7385775"/>
        <c:crosses val="autoZero"/>
        <c:auto val="1"/>
        <c:lblAlgn val="ctr"/>
        <c:lblOffset val="100"/>
        <c:noMultiLvlLbl val="0"/>
      </c:catAx>
      <c:valAx>
        <c:axId val="307385775"/>
        <c:scaling>
          <c:orientation val="minMax"/>
          <c:max val="4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dirty="0"/>
                  <a:t>Runtime (</a:t>
                </a:r>
                <a:r>
                  <a:rPr lang="en-US" sz="1400" dirty="0" err="1"/>
                  <a:t>ms</a:t>
                </a:r>
                <a:r>
                  <a:rPr lang="en-US" sz="1400" dirty="0"/>
                  <a:t>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740759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/>
              <a:t>TPCH SF 10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Sheet1!$U$117</c:f>
              <c:strCache>
                <c:ptCount val="1"/>
                <c:pt idx="0">
                  <c:v>TQP (GPU)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Sheet1!$T$118:$T$121</c:f>
              <c:numCache>
                <c:formatCode>General</c:formatCode>
                <c:ptCount val="4"/>
                <c:pt idx="0">
                  <c:v>6</c:v>
                </c:pt>
                <c:pt idx="1">
                  <c:v>14</c:v>
                </c:pt>
                <c:pt idx="2">
                  <c:v>17</c:v>
                </c:pt>
                <c:pt idx="3">
                  <c:v>19</c:v>
                </c:pt>
              </c:numCache>
            </c:numRef>
          </c:cat>
          <c:val>
            <c:numRef>
              <c:f>Sheet1!$U$118:$U$121</c:f>
              <c:numCache>
                <c:formatCode>General</c:formatCode>
                <c:ptCount val="4"/>
                <c:pt idx="0">
                  <c:v>4.2939999999999996</c:v>
                </c:pt>
                <c:pt idx="1">
                  <c:v>10.656000000000001</c:v>
                </c:pt>
                <c:pt idx="2">
                  <c:v>118.17400000000001</c:v>
                </c:pt>
                <c:pt idx="3">
                  <c:v>10.403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818-F040-B35A-286AB02216CB}"/>
            </c:ext>
          </c:extLst>
        </c:ser>
        <c:ser>
          <c:idx val="1"/>
          <c:order val="1"/>
          <c:tx>
            <c:strRef>
              <c:f>Sheet1!$V$117</c:f>
              <c:strCache>
                <c:ptCount val="1"/>
                <c:pt idx="0">
                  <c:v>TQP (GPU + PCIe)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Sheet1!$T$118:$T$121</c:f>
              <c:numCache>
                <c:formatCode>General</c:formatCode>
                <c:ptCount val="4"/>
                <c:pt idx="0">
                  <c:v>6</c:v>
                </c:pt>
                <c:pt idx="1">
                  <c:v>14</c:v>
                </c:pt>
                <c:pt idx="2">
                  <c:v>17</c:v>
                </c:pt>
                <c:pt idx="3">
                  <c:v>19</c:v>
                </c:pt>
              </c:numCache>
            </c:numRef>
          </c:cat>
          <c:val>
            <c:numRef>
              <c:f>Sheet1!$V$118:$V$121</c:f>
              <c:numCache>
                <c:formatCode>General</c:formatCode>
                <c:ptCount val="4"/>
                <c:pt idx="0">
                  <c:v>255.523</c:v>
                </c:pt>
                <c:pt idx="1">
                  <c:v>282.791</c:v>
                </c:pt>
                <c:pt idx="2">
                  <c:v>295.262</c:v>
                </c:pt>
                <c:pt idx="3">
                  <c:v>333.149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818-F040-B35A-286AB02216CB}"/>
            </c:ext>
          </c:extLst>
        </c:ser>
        <c:ser>
          <c:idx val="2"/>
          <c:order val="2"/>
          <c:tx>
            <c:strRef>
              <c:f>Sheet1!$W$117</c:f>
              <c:strCache>
                <c:ptCount val="1"/>
                <c:pt idx="0">
                  <c:v>TQP (Xbox)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numRef>
              <c:f>Sheet1!$T$118:$T$121</c:f>
              <c:numCache>
                <c:formatCode>General</c:formatCode>
                <c:ptCount val="4"/>
                <c:pt idx="0">
                  <c:v>6</c:v>
                </c:pt>
                <c:pt idx="1">
                  <c:v>14</c:v>
                </c:pt>
                <c:pt idx="2">
                  <c:v>17</c:v>
                </c:pt>
                <c:pt idx="3">
                  <c:v>19</c:v>
                </c:pt>
              </c:numCache>
            </c:numRef>
          </c:cat>
          <c:val>
            <c:numRef>
              <c:f>Sheet1!$W$118:$W$121</c:f>
              <c:numCache>
                <c:formatCode>General</c:formatCode>
                <c:ptCount val="4"/>
                <c:pt idx="0">
                  <c:v>4.1527000000000003</c:v>
                </c:pt>
                <c:pt idx="1">
                  <c:v>17.302</c:v>
                </c:pt>
                <c:pt idx="2">
                  <c:v>155.10900000000001</c:v>
                </c:pt>
                <c:pt idx="3">
                  <c:v>13.766999999999999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818-F040-B35A-286AB02216CB}"/>
            </c:ext>
          </c:extLst>
        </c:ser>
        <c:ser>
          <c:idx val="3"/>
          <c:order val="3"/>
          <c:tx>
            <c:strRef>
              <c:f>Sheet1!$X$117</c:f>
              <c:strCache>
                <c:ptCount val="1"/>
                <c:pt idx="0">
                  <c:v>DuckDB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Sheet1!$T$118:$T$121</c:f>
              <c:numCache>
                <c:formatCode>General</c:formatCode>
                <c:ptCount val="4"/>
                <c:pt idx="0">
                  <c:v>6</c:v>
                </c:pt>
                <c:pt idx="1">
                  <c:v>14</c:v>
                </c:pt>
                <c:pt idx="2">
                  <c:v>17</c:v>
                </c:pt>
                <c:pt idx="3">
                  <c:v>19</c:v>
                </c:pt>
              </c:numCache>
            </c:numRef>
          </c:cat>
          <c:val>
            <c:numRef>
              <c:f>Sheet1!$X$118:$X$121</c:f>
              <c:numCache>
                <c:formatCode>General</c:formatCode>
                <c:ptCount val="4"/>
                <c:pt idx="0">
                  <c:v>73</c:v>
                </c:pt>
                <c:pt idx="1">
                  <c:v>116.523</c:v>
                </c:pt>
                <c:pt idx="2">
                  <c:v>789.90499999999997</c:v>
                </c:pt>
                <c:pt idx="3">
                  <c:v>225.48500000000001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818-F040-B35A-286AB02216CB}"/>
            </c:ext>
          </c:extLst>
        </c:ser>
        <c:ser>
          <c:idx val="4"/>
          <c:order val="4"/>
          <c:tx>
            <c:strRef>
              <c:f>Sheet1!$Y$117</c:f>
              <c:strCache>
                <c:ptCount val="1"/>
                <c:pt idx="0">
                  <c:v>TQP (CPU)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numRef>
              <c:f>Sheet1!$T$118:$T$121</c:f>
              <c:numCache>
                <c:formatCode>General</c:formatCode>
                <c:ptCount val="4"/>
                <c:pt idx="0">
                  <c:v>6</c:v>
                </c:pt>
                <c:pt idx="1">
                  <c:v>14</c:v>
                </c:pt>
                <c:pt idx="2">
                  <c:v>17</c:v>
                </c:pt>
                <c:pt idx="3">
                  <c:v>19</c:v>
                </c:pt>
              </c:numCache>
            </c:numRef>
          </c:cat>
          <c:val>
            <c:numRef>
              <c:f>Sheet1!$Y$118:$Y$121</c:f>
              <c:numCache>
                <c:formatCode>General</c:formatCode>
                <c:ptCount val="4"/>
                <c:pt idx="0">
                  <c:v>56</c:v>
                </c:pt>
                <c:pt idx="1">
                  <c:v>131.09200000000001</c:v>
                </c:pt>
                <c:pt idx="2">
                  <c:v>829.93600000000004</c:v>
                </c:pt>
                <c:pt idx="3">
                  <c:v>194.114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818-F040-B35A-286AB02216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67407599"/>
        <c:axId val="307385775"/>
      </c:barChart>
      <c:catAx>
        <c:axId val="3674075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7385775"/>
        <c:crosses val="autoZero"/>
        <c:auto val="1"/>
        <c:lblAlgn val="ctr"/>
        <c:lblOffset val="100"/>
        <c:noMultiLvlLbl val="0"/>
      </c:catAx>
      <c:valAx>
        <c:axId val="307385775"/>
        <c:scaling>
          <c:orientation val="minMax"/>
          <c:max val="4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dirty="0"/>
                  <a:t>Runtime (</a:t>
                </a:r>
                <a:r>
                  <a:rPr lang="en-US" sz="1400" dirty="0" err="1"/>
                  <a:t>ms</a:t>
                </a:r>
                <a:r>
                  <a:rPr lang="en-US" sz="1400" dirty="0"/>
                  <a:t>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740759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/>
              <a:t>TPCH SF 10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Sheet1!$U$117</c:f>
              <c:strCache>
                <c:ptCount val="1"/>
                <c:pt idx="0">
                  <c:v>TQP (GPU)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Sheet1!$T$118:$T$121</c:f>
              <c:numCache>
                <c:formatCode>General</c:formatCode>
                <c:ptCount val="4"/>
                <c:pt idx="0">
                  <c:v>6</c:v>
                </c:pt>
                <c:pt idx="1">
                  <c:v>14</c:v>
                </c:pt>
                <c:pt idx="2">
                  <c:v>17</c:v>
                </c:pt>
                <c:pt idx="3">
                  <c:v>19</c:v>
                </c:pt>
              </c:numCache>
            </c:numRef>
          </c:cat>
          <c:val>
            <c:numRef>
              <c:f>Sheet1!$U$118:$U$121</c:f>
              <c:numCache>
                <c:formatCode>General</c:formatCode>
                <c:ptCount val="4"/>
                <c:pt idx="0">
                  <c:v>4.2939999999999996</c:v>
                </c:pt>
                <c:pt idx="1">
                  <c:v>10.656000000000001</c:v>
                </c:pt>
                <c:pt idx="2">
                  <c:v>118.17400000000001</c:v>
                </c:pt>
                <c:pt idx="3">
                  <c:v>10.403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818-F040-B35A-286AB02216CB}"/>
            </c:ext>
          </c:extLst>
        </c:ser>
        <c:ser>
          <c:idx val="1"/>
          <c:order val="1"/>
          <c:tx>
            <c:strRef>
              <c:f>Sheet1!$V$117</c:f>
              <c:strCache>
                <c:ptCount val="1"/>
                <c:pt idx="0">
                  <c:v>TQP (GPU + PCIe)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Sheet1!$T$118:$T$121</c:f>
              <c:numCache>
                <c:formatCode>General</c:formatCode>
                <c:ptCount val="4"/>
                <c:pt idx="0">
                  <c:v>6</c:v>
                </c:pt>
                <c:pt idx="1">
                  <c:v>14</c:v>
                </c:pt>
                <c:pt idx="2">
                  <c:v>17</c:v>
                </c:pt>
                <c:pt idx="3">
                  <c:v>19</c:v>
                </c:pt>
              </c:numCache>
            </c:numRef>
          </c:cat>
          <c:val>
            <c:numRef>
              <c:f>Sheet1!$V$118:$V$121</c:f>
              <c:numCache>
                <c:formatCode>General</c:formatCode>
                <c:ptCount val="4"/>
                <c:pt idx="0">
                  <c:v>255.523</c:v>
                </c:pt>
                <c:pt idx="1">
                  <c:v>282.791</c:v>
                </c:pt>
                <c:pt idx="2">
                  <c:v>295.262</c:v>
                </c:pt>
                <c:pt idx="3">
                  <c:v>333.149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818-F040-B35A-286AB02216CB}"/>
            </c:ext>
          </c:extLst>
        </c:ser>
        <c:ser>
          <c:idx val="2"/>
          <c:order val="2"/>
          <c:tx>
            <c:strRef>
              <c:f>Sheet1!$W$117</c:f>
              <c:strCache>
                <c:ptCount val="1"/>
                <c:pt idx="0">
                  <c:v>TQP (Xbox)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numRef>
              <c:f>Sheet1!$T$118:$T$121</c:f>
              <c:numCache>
                <c:formatCode>General</c:formatCode>
                <c:ptCount val="4"/>
                <c:pt idx="0">
                  <c:v>6</c:v>
                </c:pt>
                <c:pt idx="1">
                  <c:v>14</c:v>
                </c:pt>
                <c:pt idx="2">
                  <c:v>17</c:v>
                </c:pt>
                <c:pt idx="3">
                  <c:v>19</c:v>
                </c:pt>
              </c:numCache>
            </c:numRef>
          </c:cat>
          <c:val>
            <c:numRef>
              <c:f>Sheet1!$W$118:$W$121</c:f>
              <c:numCache>
                <c:formatCode>General</c:formatCode>
                <c:ptCount val="4"/>
                <c:pt idx="0">
                  <c:v>4.1527000000000003</c:v>
                </c:pt>
                <c:pt idx="1">
                  <c:v>17.302</c:v>
                </c:pt>
                <c:pt idx="2">
                  <c:v>155.10900000000001</c:v>
                </c:pt>
                <c:pt idx="3">
                  <c:v>13.766999999999999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818-F040-B35A-286AB02216CB}"/>
            </c:ext>
          </c:extLst>
        </c:ser>
        <c:ser>
          <c:idx val="3"/>
          <c:order val="3"/>
          <c:tx>
            <c:strRef>
              <c:f>Sheet1!$X$117</c:f>
              <c:strCache>
                <c:ptCount val="1"/>
                <c:pt idx="0">
                  <c:v>DuckDB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Sheet1!$T$118:$T$121</c:f>
              <c:numCache>
                <c:formatCode>General</c:formatCode>
                <c:ptCount val="4"/>
                <c:pt idx="0">
                  <c:v>6</c:v>
                </c:pt>
                <c:pt idx="1">
                  <c:v>14</c:v>
                </c:pt>
                <c:pt idx="2">
                  <c:v>17</c:v>
                </c:pt>
                <c:pt idx="3">
                  <c:v>19</c:v>
                </c:pt>
              </c:numCache>
            </c:numRef>
          </c:cat>
          <c:val>
            <c:numRef>
              <c:f>Sheet1!$X$118:$X$121</c:f>
              <c:numCache>
                <c:formatCode>General</c:formatCode>
                <c:ptCount val="4"/>
                <c:pt idx="0">
                  <c:v>73</c:v>
                </c:pt>
                <c:pt idx="1">
                  <c:v>116.523</c:v>
                </c:pt>
                <c:pt idx="2">
                  <c:v>789.90499999999997</c:v>
                </c:pt>
                <c:pt idx="3">
                  <c:v>225.48500000000001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818-F040-B35A-286AB02216CB}"/>
            </c:ext>
          </c:extLst>
        </c:ser>
        <c:ser>
          <c:idx val="4"/>
          <c:order val="4"/>
          <c:tx>
            <c:strRef>
              <c:f>Sheet1!$Y$117</c:f>
              <c:strCache>
                <c:ptCount val="1"/>
                <c:pt idx="0">
                  <c:v>TQP (CPU)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numRef>
              <c:f>Sheet1!$T$118:$T$121</c:f>
              <c:numCache>
                <c:formatCode>General</c:formatCode>
                <c:ptCount val="4"/>
                <c:pt idx="0">
                  <c:v>6</c:v>
                </c:pt>
                <c:pt idx="1">
                  <c:v>14</c:v>
                </c:pt>
                <c:pt idx="2">
                  <c:v>17</c:v>
                </c:pt>
                <c:pt idx="3">
                  <c:v>19</c:v>
                </c:pt>
              </c:numCache>
            </c:numRef>
          </c:cat>
          <c:val>
            <c:numRef>
              <c:f>Sheet1!$Y$118:$Y$121</c:f>
              <c:numCache>
                <c:formatCode>General</c:formatCode>
                <c:ptCount val="4"/>
                <c:pt idx="0">
                  <c:v>56</c:v>
                </c:pt>
                <c:pt idx="1">
                  <c:v>131.09200000000001</c:v>
                </c:pt>
                <c:pt idx="2">
                  <c:v>829.93600000000004</c:v>
                </c:pt>
                <c:pt idx="3">
                  <c:v>194.114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818-F040-B35A-286AB02216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67407599"/>
        <c:axId val="307385775"/>
      </c:barChart>
      <c:catAx>
        <c:axId val="3674075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7385775"/>
        <c:crosses val="autoZero"/>
        <c:auto val="1"/>
        <c:lblAlgn val="ctr"/>
        <c:lblOffset val="100"/>
        <c:noMultiLvlLbl val="0"/>
      </c:catAx>
      <c:valAx>
        <c:axId val="307385775"/>
        <c:scaling>
          <c:orientation val="minMax"/>
          <c:max val="4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dirty="0"/>
                  <a:t>Runtime (</a:t>
                </a:r>
                <a:r>
                  <a:rPr lang="en-US" sz="1400" dirty="0" err="1"/>
                  <a:t>ms</a:t>
                </a:r>
                <a:r>
                  <a:rPr lang="en-US" sz="1400" dirty="0"/>
                  <a:t>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740759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chemeClr val="tx1"/>
                </a:solidFill>
              </a:rPr>
              <a:t>TPC-H Queries SF 10 A100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Plots!$A$208</c:f>
              <c:strCache>
                <c:ptCount val="1"/>
                <c:pt idx="0">
                  <c:v>Pandas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Plots!$B$204:$D$204</c:f>
              <c:strCache>
                <c:ptCount val="3"/>
                <c:pt idx="0">
                  <c:v>Q1</c:v>
                </c:pt>
                <c:pt idx="1">
                  <c:v>Q6</c:v>
                </c:pt>
                <c:pt idx="2">
                  <c:v>Q14</c:v>
                </c:pt>
              </c:strCache>
            </c:strRef>
          </c:cat>
          <c:val>
            <c:numRef>
              <c:f>Plots!$B$208:$D$208</c:f>
              <c:numCache>
                <c:formatCode>General</c:formatCode>
                <c:ptCount val="3"/>
                <c:pt idx="0">
                  <c:v>86.688663841591932</c:v>
                </c:pt>
                <c:pt idx="1">
                  <c:v>63.8759577715837</c:v>
                </c:pt>
                <c:pt idx="2">
                  <c:v>7.7514859694468736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E5D-E34B-807D-373CC03BE1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07199695"/>
        <c:axId val="407165391"/>
      </c:barChart>
      <c:catAx>
        <c:axId val="4071996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7165391"/>
        <c:crosses val="autoZero"/>
        <c:auto val="1"/>
        <c:lblAlgn val="ctr"/>
        <c:lblOffset val="100"/>
        <c:noMultiLvlLbl val="0"/>
      </c:catAx>
      <c:valAx>
        <c:axId val="40716539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>
                    <a:solidFill>
                      <a:schemeClr val="tx1"/>
                    </a:solidFill>
                  </a:rPr>
                  <a:t>Speedup</a:t>
                </a:r>
                <a:r>
                  <a:rPr lang="en-US" sz="1200" baseline="0">
                    <a:solidFill>
                      <a:schemeClr val="tx1"/>
                    </a:solidFill>
                  </a:rPr>
                  <a:t> (base/TQP)</a:t>
                </a:r>
                <a:endParaRPr lang="en-US" sz="1200">
                  <a:solidFill>
                    <a:schemeClr val="tx1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719969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21T23:51:26.69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402 126 24575,'-22'0'0,"-8"3"0,-7 6 0,2 3 0,5 6 0,3 5 0,1 0 0,-6 10 0,2 2 0,3 0 0,5-2 0,5-6 0,4-6 0,3-1 0,0-1 0,1 1 0,-1 2 0,2 0 0,3 0 0,3-4 0,2-7 0,0-2 0,0 3 0,3 8 0,8 7 0,5 2 0,6-3 0,0-9 0,-5-9 0,0-4 0,3-4 0,5 0 0,11 0 0,8 0 0,2 0 0,6 5 0,5 4 0,5 3 0,1 3 0,-9-4 0,-14-3 0,-12-3 0,-9-3 0,2-2 0,11 0 0,19 0 0,18 0 0,8 0 0,-7-3 0,-16 0 0,-18-1 0,-8-1 0,-2 0 0,2-4 0,4-2 0,-4-2 0,-5-1 0,-6 4 0,-8 1 0,-3 1 0,-1-3 0,3-4 0,4-4 0,1-2 0,0 5 0,-4 4 0,-1-5 0,2-8 0,1-8 0,-1-1 0,-2 8 0,-4 9 0,-1-1 0,-1-7 0,-10-15 0,-15-16 0,-19-9 0,-18-4 0,-3 9 0,6 13 0,13 18 0,10 13 0,3 11 0,-2 4 0,-7 1 0,-6 0 0,-1 0 0,-4 0 0,-3 2 0,-2 4 0,-5 6 0,5 2 0,10-3 0,16-3 0,13-3 0,9-2 0,4 2 0,0 0 0,-3 3 0,-3 5 0,-3 1 0,-2 0 0,5-4 0,1-5 0,4-2 0,1-3 0,0 0 0,1 0 0,1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F9C383-3586-44E7-91C9-0778572469FB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C847CC-F768-4921-84CF-8FE75A7640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099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Tutorial Type: Survey</a:t>
            </a:r>
          </a:p>
          <a:p>
            <a:r>
              <a:rPr lang="en-US" dirty="0"/>
              <a:t>Preferred Duration: accepted as 1.5 hours (Jun 23, 8.30am-10.30am -&gt; 2h?)</a:t>
            </a:r>
          </a:p>
          <a:p>
            <a:r>
              <a:rPr lang="en-US" dirty="0"/>
              <a:t>Target Audience: </a:t>
            </a:r>
          </a:p>
          <a:p>
            <a:pPr lvl="1"/>
            <a:r>
              <a:rPr lang="en-US" dirty="0"/>
              <a:t>Systems researchers and practitioners with basic applied ML background </a:t>
            </a:r>
            <a:br>
              <a:rPr lang="en-US" dirty="0"/>
            </a:br>
            <a:r>
              <a:rPr lang="en-US" dirty="0"/>
              <a:t>(we do not expect prior knowledge of state-of-the-art algorithms or system internals)</a:t>
            </a:r>
          </a:p>
          <a:p>
            <a:r>
              <a:rPr lang="en-US" dirty="0"/>
              <a:t>Hands-on Tutorial: no HW/SW requirements.</a:t>
            </a:r>
          </a:p>
          <a:p>
            <a:r>
              <a:rPr lang="en-US" dirty="0"/>
              <a:t>Video Recording</a:t>
            </a:r>
          </a:p>
          <a:p>
            <a:pPr lvl="1"/>
            <a:r>
              <a:rPr lang="en-US" dirty="0"/>
              <a:t>Discussion requirement 13min video</a:t>
            </a:r>
          </a:p>
          <a:p>
            <a:pPr lvl="1"/>
            <a:r>
              <a:rPr lang="en-US" dirty="0"/>
              <a:t>Recording of in-person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C847CC-F768-4921-84CF-8FE75A76401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4809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Selection Vector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53605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6CE63F-9E7F-4C04-9D0D-FCA25A8E9E86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6/23/2023 7:41 AM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01296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Of course the answer is yes, and this is what we call Tensor query processor. So TQP gets as input a SQL queries, it parses and optimizes into a query plan, and then it maps each </a:t>
            </a:r>
            <a:r>
              <a:rPr lang="en-US" err="1">
                <a:latin typeface="Calibri"/>
                <a:cs typeface="Calibri"/>
              </a:rPr>
              <a:t>sql</a:t>
            </a:r>
            <a:r>
              <a:rPr lang="en-US">
                <a:latin typeface="Calibri"/>
                <a:cs typeface="Calibri"/>
              </a:rPr>
              <a:t> operator in the query plan into a tensor program. So at the end of the conversion and tensorization process, we basically have as output a </a:t>
            </a:r>
            <a:r>
              <a:rPr lang="en-US" err="1">
                <a:latin typeface="Calibri"/>
                <a:cs typeface="Calibri"/>
              </a:rPr>
              <a:t>pytorch</a:t>
            </a:r>
            <a:r>
              <a:rPr lang="en-US">
                <a:latin typeface="Calibri"/>
                <a:cs typeface="Calibri"/>
              </a:rPr>
              <a:t> program that implements the input SQL query. So since now we are in </a:t>
            </a:r>
            <a:r>
              <a:rPr lang="en-US" err="1">
                <a:latin typeface="Calibri"/>
                <a:cs typeface="Calibri"/>
              </a:rPr>
              <a:t>pytorch</a:t>
            </a:r>
            <a:r>
              <a:rPr lang="en-US">
                <a:latin typeface="Calibri"/>
                <a:cs typeface="Calibri"/>
              </a:rPr>
              <a:t> land, we can run the SQL query on any HW supported by </a:t>
            </a:r>
            <a:r>
              <a:rPr lang="en-US" err="1">
                <a:latin typeface="Calibri"/>
                <a:cs typeface="Calibri"/>
              </a:rPr>
              <a:t>pytorch</a:t>
            </a:r>
            <a:r>
              <a:rPr lang="en-US">
                <a:latin typeface="Calibri"/>
                <a:cs typeface="Calibri"/>
              </a:rPr>
              <a:t>. </a:t>
            </a:r>
          </a:p>
          <a:p>
            <a:endParaRPr lang="en-US">
              <a:latin typeface="Calibri"/>
              <a:cs typeface="Calibri"/>
            </a:endParaRPr>
          </a:p>
          <a:p>
            <a:r>
              <a:rPr lang="en-US">
                <a:latin typeface="Calibri"/>
                <a:cs typeface="Calibri"/>
              </a:rPr>
              <a:t>One surprising thing is that TQP can support the full TQP benchmark with only 20000 lines of python code.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63151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Selection Vector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685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582359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6857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62454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Of course the answer is yes, and this is what we call Tensor query processor. So TQP gets as input a SQL queries, it parses and optimizes into a query plan, and then it maps each </a:t>
            </a:r>
            <a:r>
              <a:rPr lang="en-US" err="1">
                <a:latin typeface="Calibri"/>
                <a:cs typeface="Calibri"/>
              </a:rPr>
              <a:t>sql</a:t>
            </a:r>
            <a:r>
              <a:rPr lang="en-US">
                <a:latin typeface="Calibri"/>
                <a:cs typeface="Calibri"/>
              </a:rPr>
              <a:t> operator in the query plan into a tensor program. So at the end of the conversion and tensorization process, we basically have as output a </a:t>
            </a:r>
            <a:r>
              <a:rPr lang="en-US" err="1">
                <a:latin typeface="Calibri"/>
                <a:cs typeface="Calibri"/>
              </a:rPr>
              <a:t>pytorch</a:t>
            </a:r>
            <a:r>
              <a:rPr lang="en-US">
                <a:latin typeface="Calibri"/>
                <a:cs typeface="Calibri"/>
              </a:rPr>
              <a:t> program that implements the input SQL query. So since now we are in </a:t>
            </a:r>
            <a:r>
              <a:rPr lang="en-US" err="1">
                <a:latin typeface="Calibri"/>
                <a:cs typeface="Calibri"/>
              </a:rPr>
              <a:t>pytorch</a:t>
            </a:r>
            <a:r>
              <a:rPr lang="en-US">
                <a:latin typeface="Calibri"/>
                <a:cs typeface="Calibri"/>
              </a:rPr>
              <a:t> land, we can run the SQL query on any HW supported by </a:t>
            </a:r>
            <a:r>
              <a:rPr lang="en-US" err="1">
                <a:latin typeface="Calibri"/>
                <a:cs typeface="Calibri"/>
              </a:rPr>
              <a:t>pytorch</a:t>
            </a:r>
            <a:r>
              <a:rPr lang="en-US">
                <a:latin typeface="Calibri"/>
                <a:cs typeface="Calibri"/>
              </a:rPr>
              <a:t>. </a:t>
            </a:r>
          </a:p>
          <a:p>
            <a:endParaRPr lang="en-US">
              <a:latin typeface="Calibri"/>
              <a:cs typeface="Calibri"/>
            </a:endParaRPr>
          </a:p>
          <a:p>
            <a:r>
              <a:rPr lang="en-US">
                <a:latin typeface="Calibri"/>
                <a:cs typeface="Calibri"/>
              </a:rPr>
              <a:t>One surprising thing is that TQP can support the full TQP benchmark with only 20000 lines of python code.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89374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Say that we exploit TQP ability to fuse ML and SQL into Tensor programs that can be end-to-end </a:t>
            </a:r>
            <a:r>
              <a:rPr lang="en-US" dirty="0" err="1"/>
              <a:t>exeted</a:t>
            </a:r>
            <a:r>
              <a:rPr lang="en-US" dirty="0"/>
              <a:t> on GPU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6301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Say that we exploit TQP ability to fuse ML and SQL into Tensor programs that can be end-to-end </a:t>
            </a:r>
            <a:r>
              <a:rPr lang="en-US" dirty="0" err="1"/>
              <a:t>exeted</a:t>
            </a:r>
            <a:r>
              <a:rPr lang="en-US" dirty="0"/>
              <a:t> on GPU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2535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Say that we exploit TQP ability to fuse ML and SQL into Tensor programs that can be end-to-end </a:t>
            </a:r>
            <a:r>
              <a:rPr lang="en-US" dirty="0" err="1"/>
              <a:t>exeted</a:t>
            </a:r>
            <a:r>
              <a:rPr lang="en-US" dirty="0"/>
              <a:t> on GPU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124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Say that we exploit TQP ability to fuse ML and SQL into Tensor programs that can be end-to-end </a:t>
            </a:r>
            <a:r>
              <a:rPr lang="en-US" dirty="0" err="1"/>
              <a:t>exeted</a:t>
            </a:r>
            <a:r>
              <a:rPr lang="en-US" dirty="0"/>
              <a:t> on GPU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2877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C847CC-F768-4921-84CF-8FE75A76401B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5578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Tutorial Type: Survey</a:t>
            </a:r>
          </a:p>
          <a:p>
            <a:r>
              <a:rPr lang="en-US" dirty="0"/>
              <a:t>Preferred Duration: accepted as 1.5 hours (Jun 23, 8.30am-10.30am -&gt; 2h?)</a:t>
            </a:r>
          </a:p>
          <a:p>
            <a:r>
              <a:rPr lang="en-US" dirty="0"/>
              <a:t>Target Audience: </a:t>
            </a:r>
          </a:p>
          <a:p>
            <a:pPr lvl="1"/>
            <a:r>
              <a:rPr lang="en-US" dirty="0"/>
              <a:t>Systems researchers and practitioners with basic applied ML background </a:t>
            </a:r>
            <a:br>
              <a:rPr lang="en-US" dirty="0"/>
            </a:br>
            <a:r>
              <a:rPr lang="en-US" dirty="0"/>
              <a:t>(we do not expect prior knowledge of state-of-the-art algorithms or system internals)</a:t>
            </a:r>
          </a:p>
          <a:p>
            <a:r>
              <a:rPr lang="en-US" dirty="0"/>
              <a:t>Hands-on Tutorial: no HW/SW requirements.</a:t>
            </a:r>
          </a:p>
          <a:p>
            <a:r>
              <a:rPr lang="en-US" dirty="0"/>
              <a:t>Video Recording</a:t>
            </a:r>
          </a:p>
          <a:p>
            <a:pPr lvl="1"/>
            <a:r>
              <a:rPr lang="en-US" dirty="0"/>
              <a:t>Discussion requirement 13min video</a:t>
            </a:r>
          </a:p>
          <a:p>
            <a:pPr lvl="1"/>
            <a:r>
              <a:rPr lang="en-US" dirty="0"/>
              <a:t>Recording of in-person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C847CC-F768-4921-84CF-8FE75A76401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4800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The key realization here is that Tensor runtimes such as </a:t>
            </a:r>
            <a:r>
              <a:rPr lang="en-US" err="1">
                <a:latin typeface="Calibri"/>
                <a:cs typeface="Calibri"/>
              </a:rPr>
              <a:t>Pytorch</a:t>
            </a:r>
            <a:r>
              <a:rPr lang="en-US">
                <a:latin typeface="Calibri"/>
                <a:cs typeface="Calibri"/>
              </a:rPr>
              <a:t> and </a:t>
            </a:r>
            <a:r>
              <a:rPr lang="en-US" err="1">
                <a:latin typeface="Calibri"/>
                <a:cs typeface="Calibri"/>
              </a:rPr>
              <a:t>Tensorflow</a:t>
            </a:r>
            <a:r>
              <a:rPr lang="en-US">
                <a:latin typeface="Calibri"/>
                <a:cs typeface="Calibri"/>
              </a:rPr>
              <a:t> are the de-facto API for many hardware accelerators. You can use something like </a:t>
            </a:r>
            <a:r>
              <a:rPr lang="en-US" err="1">
                <a:latin typeface="Calibri"/>
                <a:cs typeface="Calibri"/>
              </a:rPr>
              <a:t>Pytorch</a:t>
            </a:r>
            <a:r>
              <a:rPr lang="en-US">
                <a:latin typeface="Calibri"/>
                <a:cs typeface="Calibri"/>
              </a:rPr>
              <a:t> as basically the front end to run your models over various hardware. </a:t>
            </a:r>
            <a:endParaRPr lang="en-US"/>
          </a:p>
          <a:p>
            <a:endParaRPr lang="en-US">
              <a:latin typeface="Calibri"/>
              <a:cs typeface="Calibri"/>
            </a:endParaRPr>
          </a:p>
          <a:p>
            <a:r>
              <a:rPr lang="en-US">
                <a:latin typeface="Calibri"/>
                <a:cs typeface="Calibri"/>
              </a:rPr>
              <a:t>So </a:t>
            </a:r>
            <a:r>
              <a:rPr lang="en-US" err="1">
                <a:latin typeface="Calibri"/>
                <a:cs typeface="Calibri"/>
              </a:rPr>
              <a:t>Pytorch</a:t>
            </a:r>
            <a:r>
              <a:rPr lang="en-US">
                <a:latin typeface="Calibri"/>
                <a:cs typeface="Calibri"/>
              </a:rPr>
              <a:t> can be used to run over an AMD and </a:t>
            </a:r>
            <a:r>
              <a:rPr lang="en-US" err="1">
                <a:latin typeface="Calibri"/>
                <a:cs typeface="Calibri"/>
              </a:rPr>
              <a:t>Nvida</a:t>
            </a:r>
            <a:r>
              <a:rPr lang="en-US">
                <a:latin typeface="Calibri"/>
                <a:cs typeface="Calibri"/>
              </a:rPr>
              <a:t> GPU. You don't need new language or compilation framework. If you have it in </a:t>
            </a:r>
            <a:r>
              <a:rPr lang="en-US" err="1">
                <a:latin typeface="Calibri"/>
                <a:cs typeface="Calibri"/>
              </a:rPr>
              <a:t>pytorch</a:t>
            </a:r>
            <a:r>
              <a:rPr lang="en-US">
                <a:latin typeface="Calibri"/>
                <a:cs typeface="Calibri"/>
              </a:rPr>
              <a:t>, </a:t>
            </a:r>
            <a:r>
              <a:rPr lang="en-US" err="1">
                <a:latin typeface="Calibri"/>
                <a:cs typeface="Calibri"/>
              </a:rPr>
              <a:t>tensorflow</a:t>
            </a:r>
            <a:r>
              <a:rPr lang="en-US">
                <a:latin typeface="Calibri"/>
                <a:cs typeface="Calibri"/>
              </a:rPr>
              <a:t>, </a:t>
            </a:r>
            <a:r>
              <a:rPr lang="en-US" err="1">
                <a:latin typeface="Calibri"/>
                <a:cs typeface="Calibri"/>
              </a:rPr>
              <a:t>onnx</a:t>
            </a:r>
            <a:r>
              <a:rPr lang="en-US">
                <a:latin typeface="Calibri"/>
                <a:cs typeface="Calibri"/>
              </a:rPr>
              <a:t>, you can target to any of your backends and custom hardware. No need to do something new. 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96267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The key realization here is that Tensor runtimes such as </a:t>
            </a:r>
            <a:r>
              <a:rPr lang="en-US" err="1">
                <a:latin typeface="Calibri"/>
                <a:cs typeface="Calibri"/>
              </a:rPr>
              <a:t>Pytorch</a:t>
            </a:r>
            <a:r>
              <a:rPr lang="en-US">
                <a:latin typeface="Calibri"/>
                <a:cs typeface="Calibri"/>
              </a:rPr>
              <a:t> and </a:t>
            </a:r>
            <a:r>
              <a:rPr lang="en-US" err="1">
                <a:latin typeface="Calibri"/>
                <a:cs typeface="Calibri"/>
              </a:rPr>
              <a:t>Tensorflow</a:t>
            </a:r>
            <a:r>
              <a:rPr lang="en-US">
                <a:latin typeface="Calibri"/>
                <a:cs typeface="Calibri"/>
              </a:rPr>
              <a:t> are the de-facto API for many hardware accelerators. You can use something like </a:t>
            </a:r>
            <a:r>
              <a:rPr lang="en-US" err="1">
                <a:latin typeface="Calibri"/>
                <a:cs typeface="Calibri"/>
              </a:rPr>
              <a:t>Pytorch</a:t>
            </a:r>
            <a:r>
              <a:rPr lang="en-US">
                <a:latin typeface="Calibri"/>
                <a:cs typeface="Calibri"/>
              </a:rPr>
              <a:t> as basically the front end to run your models over various hardware. </a:t>
            </a:r>
            <a:endParaRPr lang="en-US"/>
          </a:p>
          <a:p>
            <a:endParaRPr lang="en-US">
              <a:latin typeface="Calibri"/>
              <a:cs typeface="Calibri"/>
            </a:endParaRPr>
          </a:p>
          <a:p>
            <a:r>
              <a:rPr lang="en-US">
                <a:latin typeface="Calibri"/>
                <a:cs typeface="Calibri"/>
              </a:rPr>
              <a:t>So </a:t>
            </a:r>
            <a:r>
              <a:rPr lang="en-US" err="1">
                <a:latin typeface="Calibri"/>
                <a:cs typeface="Calibri"/>
              </a:rPr>
              <a:t>Pytorch</a:t>
            </a:r>
            <a:r>
              <a:rPr lang="en-US">
                <a:latin typeface="Calibri"/>
                <a:cs typeface="Calibri"/>
              </a:rPr>
              <a:t> can be used to run over an AMD and </a:t>
            </a:r>
            <a:r>
              <a:rPr lang="en-US" err="1">
                <a:latin typeface="Calibri"/>
                <a:cs typeface="Calibri"/>
              </a:rPr>
              <a:t>Nvida</a:t>
            </a:r>
            <a:r>
              <a:rPr lang="en-US">
                <a:latin typeface="Calibri"/>
                <a:cs typeface="Calibri"/>
              </a:rPr>
              <a:t> GPU. You don't need new language or compilation framework. If you have it in </a:t>
            </a:r>
            <a:r>
              <a:rPr lang="en-US" err="1">
                <a:latin typeface="Calibri"/>
                <a:cs typeface="Calibri"/>
              </a:rPr>
              <a:t>pytorch</a:t>
            </a:r>
            <a:r>
              <a:rPr lang="en-US">
                <a:latin typeface="Calibri"/>
                <a:cs typeface="Calibri"/>
              </a:rPr>
              <a:t>, </a:t>
            </a:r>
            <a:r>
              <a:rPr lang="en-US" err="1">
                <a:latin typeface="Calibri"/>
                <a:cs typeface="Calibri"/>
              </a:rPr>
              <a:t>tensorflow</a:t>
            </a:r>
            <a:r>
              <a:rPr lang="en-US">
                <a:latin typeface="Calibri"/>
                <a:cs typeface="Calibri"/>
              </a:rPr>
              <a:t>, </a:t>
            </a:r>
            <a:r>
              <a:rPr lang="en-US" err="1">
                <a:latin typeface="Calibri"/>
                <a:cs typeface="Calibri"/>
              </a:rPr>
              <a:t>onnx</a:t>
            </a:r>
            <a:r>
              <a:rPr lang="en-US">
                <a:latin typeface="Calibri"/>
                <a:cs typeface="Calibri"/>
              </a:rPr>
              <a:t>, you can target to any of your backends and custom hardware. No need to do something new. 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3712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The key realization here is that Tensor runtimes such as </a:t>
            </a:r>
            <a:r>
              <a:rPr lang="en-US" err="1">
                <a:latin typeface="Calibri"/>
                <a:cs typeface="Calibri"/>
              </a:rPr>
              <a:t>Pytorch</a:t>
            </a:r>
            <a:r>
              <a:rPr lang="en-US">
                <a:latin typeface="Calibri"/>
                <a:cs typeface="Calibri"/>
              </a:rPr>
              <a:t> and </a:t>
            </a:r>
            <a:r>
              <a:rPr lang="en-US" err="1">
                <a:latin typeface="Calibri"/>
                <a:cs typeface="Calibri"/>
              </a:rPr>
              <a:t>Tensorflow</a:t>
            </a:r>
            <a:r>
              <a:rPr lang="en-US">
                <a:latin typeface="Calibri"/>
                <a:cs typeface="Calibri"/>
              </a:rPr>
              <a:t> are the de-facto API for many hardware accelerators. You can use something like </a:t>
            </a:r>
            <a:r>
              <a:rPr lang="en-US" err="1">
                <a:latin typeface="Calibri"/>
                <a:cs typeface="Calibri"/>
              </a:rPr>
              <a:t>Pytorch</a:t>
            </a:r>
            <a:r>
              <a:rPr lang="en-US">
                <a:latin typeface="Calibri"/>
                <a:cs typeface="Calibri"/>
              </a:rPr>
              <a:t> as basically the front end to run your models over various hardware. </a:t>
            </a:r>
            <a:endParaRPr lang="en-US"/>
          </a:p>
          <a:p>
            <a:endParaRPr lang="en-US">
              <a:latin typeface="Calibri"/>
              <a:cs typeface="Calibri"/>
            </a:endParaRPr>
          </a:p>
          <a:p>
            <a:r>
              <a:rPr lang="en-US">
                <a:latin typeface="Calibri"/>
                <a:cs typeface="Calibri"/>
              </a:rPr>
              <a:t>So </a:t>
            </a:r>
            <a:r>
              <a:rPr lang="en-US" err="1">
                <a:latin typeface="Calibri"/>
                <a:cs typeface="Calibri"/>
              </a:rPr>
              <a:t>Pytorch</a:t>
            </a:r>
            <a:r>
              <a:rPr lang="en-US">
                <a:latin typeface="Calibri"/>
                <a:cs typeface="Calibri"/>
              </a:rPr>
              <a:t> can be used to run over an AMD and </a:t>
            </a:r>
            <a:r>
              <a:rPr lang="en-US" err="1">
                <a:latin typeface="Calibri"/>
                <a:cs typeface="Calibri"/>
              </a:rPr>
              <a:t>Nvida</a:t>
            </a:r>
            <a:r>
              <a:rPr lang="en-US">
                <a:latin typeface="Calibri"/>
                <a:cs typeface="Calibri"/>
              </a:rPr>
              <a:t> GPU. You don't need new language or compilation framework. If you have it in </a:t>
            </a:r>
            <a:r>
              <a:rPr lang="en-US" err="1">
                <a:latin typeface="Calibri"/>
                <a:cs typeface="Calibri"/>
              </a:rPr>
              <a:t>pytorch</a:t>
            </a:r>
            <a:r>
              <a:rPr lang="en-US">
                <a:latin typeface="Calibri"/>
                <a:cs typeface="Calibri"/>
              </a:rPr>
              <a:t>, </a:t>
            </a:r>
            <a:r>
              <a:rPr lang="en-US" err="1">
                <a:latin typeface="Calibri"/>
                <a:cs typeface="Calibri"/>
              </a:rPr>
              <a:t>tensorflow</a:t>
            </a:r>
            <a:r>
              <a:rPr lang="en-US">
                <a:latin typeface="Calibri"/>
                <a:cs typeface="Calibri"/>
              </a:rPr>
              <a:t>, </a:t>
            </a:r>
            <a:r>
              <a:rPr lang="en-US" err="1">
                <a:latin typeface="Calibri"/>
                <a:cs typeface="Calibri"/>
              </a:rPr>
              <a:t>onnx</a:t>
            </a:r>
            <a:r>
              <a:rPr lang="en-US">
                <a:latin typeface="Calibri"/>
                <a:cs typeface="Calibri"/>
              </a:rPr>
              <a:t>, you can target to any of your backends and custom hardware. No need to do something new. 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41594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The key realization here is that Tensor runtimes such as </a:t>
            </a:r>
            <a:r>
              <a:rPr lang="en-US" err="1">
                <a:latin typeface="Calibri"/>
                <a:cs typeface="Calibri"/>
              </a:rPr>
              <a:t>Pytorch</a:t>
            </a:r>
            <a:r>
              <a:rPr lang="en-US">
                <a:latin typeface="Calibri"/>
                <a:cs typeface="Calibri"/>
              </a:rPr>
              <a:t> and </a:t>
            </a:r>
            <a:r>
              <a:rPr lang="en-US" err="1">
                <a:latin typeface="Calibri"/>
                <a:cs typeface="Calibri"/>
              </a:rPr>
              <a:t>Tensorflow</a:t>
            </a:r>
            <a:r>
              <a:rPr lang="en-US">
                <a:latin typeface="Calibri"/>
                <a:cs typeface="Calibri"/>
              </a:rPr>
              <a:t> are the de-facto API for many hardware accelerators. You can use something like </a:t>
            </a:r>
            <a:r>
              <a:rPr lang="en-US" err="1">
                <a:latin typeface="Calibri"/>
                <a:cs typeface="Calibri"/>
              </a:rPr>
              <a:t>Pytorch</a:t>
            </a:r>
            <a:r>
              <a:rPr lang="en-US">
                <a:latin typeface="Calibri"/>
                <a:cs typeface="Calibri"/>
              </a:rPr>
              <a:t> as basically the front end to run your models over various hardware. </a:t>
            </a:r>
            <a:endParaRPr lang="en-US"/>
          </a:p>
          <a:p>
            <a:endParaRPr lang="en-US">
              <a:latin typeface="Calibri"/>
              <a:cs typeface="Calibri"/>
            </a:endParaRPr>
          </a:p>
          <a:p>
            <a:r>
              <a:rPr lang="en-US">
                <a:latin typeface="Calibri"/>
                <a:cs typeface="Calibri"/>
              </a:rPr>
              <a:t>So </a:t>
            </a:r>
            <a:r>
              <a:rPr lang="en-US" err="1">
                <a:latin typeface="Calibri"/>
                <a:cs typeface="Calibri"/>
              </a:rPr>
              <a:t>Pytorch</a:t>
            </a:r>
            <a:r>
              <a:rPr lang="en-US">
                <a:latin typeface="Calibri"/>
                <a:cs typeface="Calibri"/>
              </a:rPr>
              <a:t> can be used to run over an AMD and </a:t>
            </a:r>
            <a:r>
              <a:rPr lang="en-US" err="1">
                <a:latin typeface="Calibri"/>
                <a:cs typeface="Calibri"/>
              </a:rPr>
              <a:t>Nvida</a:t>
            </a:r>
            <a:r>
              <a:rPr lang="en-US">
                <a:latin typeface="Calibri"/>
                <a:cs typeface="Calibri"/>
              </a:rPr>
              <a:t> GPU. You don't need new language or compilation framework. If you have it in </a:t>
            </a:r>
            <a:r>
              <a:rPr lang="en-US" err="1">
                <a:latin typeface="Calibri"/>
                <a:cs typeface="Calibri"/>
              </a:rPr>
              <a:t>pytorch</a:t>
            </a:r>
            <a:r>
              <a:rPr lang="en-US">
                <a:latin typeface="Calibri"/>
                <a:cs typeface="Calibri"/>
              </a:rPr>
              <a:t>, </a:t>
            </a:r>
            <a:r>
              <a:rPr lang="en-US" err="1">
                <a:latin typeface="Calibri"/>
                <a:cs typeface="Calibri"/>
              </a:rPr>
              <a:t>tensorflow</a:t>
            </a:r>
            <a:r>
              <a:rPr lang="en-US">
                <a:latin typeface="Calibri"/>
                <a:cs typeface="Calibri"/>
              </a:rPr>
              <a:t>, </a:t>
            </a:r>
            <a:r>
              <a:rPr lang="en-US" err="1">
                <a:latin typeface="Calibri"/>
                <a:cs typeface="Calibri"/>
              </a:rPr>
              <a:t>onnx</a:t>
            </a:r>
            <a:r>
              <a:rPr lang="en-US">
                <a:latin typeface="Calibri"/>
                <a:cs typeface="Calibri"/>
              </a:rPr>
              <a:t>, you can target to any of your backends and custom hardware. No need to do something new. 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27580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Selection Vector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685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582359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6857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53605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Selection Vector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685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582359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6857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20353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Selection Vector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685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582359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6857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9445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jpe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5.emf"/></Relationships>
</file>

<file path=ppt/slideLayouts/_rels/slideLayout5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5.emf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26.sv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7.sv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28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7.jpeg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sv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14.sv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D0AE5-57EE-31B1-D98D-7B2776ACA0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6B072C-76D0-34D3-C4E3-9F2CB65DBA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50801E-8218-F31F-95A8-6F7983D77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43F41-F86D-485B-8B31-B377567E64E7}" type="datetimeFigureOut">
              <a:rPr lang="en-DE" smtClean="0"/>
              <a:t>23/06/2023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A25467-D90B-E429-51C6-B25A4736F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B7868E-DD66-CC81-DDAA-F9EAE6D0A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E434E-5106-4D6C-AC77-3C9152F1001A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979993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or Simple Text Layout">
    <p:bg>
      <p:bgPr>
        <a:solidFill>
          <a:srgbClr val="0007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2356562"/>
            <a:ext cx="3618381" cy="1221864"/>
          </a:xfrm>
        </p:spPr>
        <p:txBody>
          <a:bodyPr lIns="0" tIns="0" rIns="0" bIns="0"/>
          <a:lstStyle>
            <a:lvl1pPr>
              <a:lnSpc>
                <a:spcPts val="3529"/>
              </a:lnSpc>
              <a:defRPr sz="2745" spc="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Short, medium or long headline option here.</a:t>
            </a:r>
          </a:p>
        </p:txBody>
      </p:sp>
      <p:sp>
        <p:nvSpPr>
          <p:cNvPr id="6" name="Footer Placeholder 14">
            <a:extLst>
              <a:ext uri="{FF2B5EF4-FFF2-40B4-BE49-F238E27FC236}">
                <a16:creationId xmlns:a16="http://schemas.microsoft.com/office/drawing/2014/main" id="{5D44EBAA-1080-2641-A084-EB6038C6BC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1838" y="6450194"/>
            <a:ext cx="11586711" cy="118296"/>
          </a:xfrm>
          <a:prstGeom prst="rect">
            <a:avLst/>
          </a:prstGeom>
        </p:spPr>
        <p:txBody>
          <a:bodyPr vert="horz" lIns="91440" tIns="45720" rIns="91440" bIns="45720" numCol="2" rtlCol="0" anchor="ctr"/>
          <a:lstStyle>
            <a:lvl1pPr algn="l">
              <a:defRPr sz="68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3C95E9C9-01B6-1E45-B02D-07B21BE3C4D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10933" y="2356563"/>
            <a:ext cx="5756728" cy="3500600"/>
          </a:xfrm>
        </p:spPr>
        <p:txBody>
          <a:bodyPr wrap="square" lIns="0" tIns="0" rIns="0" bIns="0">
            <a:noAutofit/>
          </a:bodyPr>
          <a:lstStyle>
            <a:lvl1pPr marL="0" indent="0" defTabSz="507330">
              <a:lnSpc>
                <a:spcPts val="1765"/>
              </a:lnSpc>
              <a:spcAft>
                <a:spcPts val="882"/>
              </a:spcAft>
              <a:buNone/>
              <a:defRPr sz="1372" b="0" i="0" spc="0" baseline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224097" indent="0">
              <a:buNone/>
              <a:defRPr sz="1765"/>
            </a:lvl2pPr>
            <a:lvl3pPr marL="448193" indent="0">
              <a:buNone/>
              <a:defRPr sz="1765"/>
            </a:lvl3pPr>
            <a:lvl4pPr marL="672290" indent="0">
              <a:buNone/>
              <a:defRPr sz="1765"/>
            </a:lvl4pPr>
            <a:lvl5pPr marL="896386" indent="0">
              <a:buNone/>
              <a:defRPr sz="1765"/>
            </a:lvl5pPr>
          </a:lstStyle>
          <a:p>
            <a:pPr lvl="0"/>
            <a:r>
              <a:rPr lang="en-US"/>
              <a:t>Body copy Segoe Regular 14/18. Lorem ipsum dolor </a:t>
            </a:r>
            <a:r>
              <a:rPr lang="en-US" err="1"/>
              <a:t>isit</a:t>
            </a:r>
            <a:r>
              <a:rPr lang="en-US"/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4FA1E9-F4AA-9042-94C4-1D805B3758AA}"/>
              </a:ext>
            </a:extLst>
          </p:cNvPr>
          <p:cNvSpPr txBox="1"/>
          <p:nvPr userDrawn="1"/>
        </p:nvSpPr>
        <p:spPr>
          <a:xfrm>
            <a:off x="455994" y="461947"/>
            <a:ext cx="1477550" cy="2444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90000"/>
              </a:lnSpc>
              <a:spcAft>
                <a:spcPts val="588"/>
              </a:spcAft>
            </a:pPr>
            <a:r>
              <a:rPr lang="en-US" sz="1765" b="1" i="0">
                <a:solidFill>
                  <a:srgbClr val="0078D4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Azure </a:t>
            </a:r>
            <a:r>
              <a:rPr lang="en-US" sz="1765" b="1" i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Segoe UI Semibold" panose="020B0502040204020203" pitchFamily="34" charset="0"/>
                <a:cs typeface="Segoe UI Semibold" panose="020B0502040204020203" pitchFamily="34" charset="0"/>
              </a:rPr>
              <a:t>Data</a:t>
            </a:r>
          </a:p>
        </p:txBody>
      </p:sp>
    </p:spTree>
    <p:extLst>
      <p:ext uri="{BB962C8B-B14F-4D97-AF65-F5344CB8AC3E}">
        <p14:creationId xmlns:p14="http://schemas.microsoft.com/office/powerpoint/2010/main" val="2737466705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">
    <p:bg>
      <p:bgPr>
        <a:solidFill>
          <a:srgbClr val="0007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>
                <a:solidFill>
                  <a:schemeClr val="tx1"/>
                </a:solidFill>
              </a:defRPr>
            </a:lvl1pPr>
          </a:lstStyle>
          <a:p>
            <a:r>
              <a:rPr lang="en-US"/>
              <a:t>Heading Segoe UI </a:t>
            </a:r>
            <a:r>
              <a:rPr lang="en-US" err="1"/>
              <a:t>Semibold</a:t>
            </a:r>
            <a:r>
              <a:rPr lang="en-US"/>
              <a:t> 28/32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55995" y="1922802"/>
            <a:ext cx="11306469" cy="603538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353"/>
              </a:lnSpc>
              <a:buNone/>
              <a:defRPr sz="1961" b="0" i="0" spc="0">
                <a:solidFill>
                  <a:schemeClr val="tx1"/>
                </a:solidFill>
                <a:latin typeface="+mj-lt"/>
              </a:defRPr>
            </a:lvl1pPr>
            <a:lvl2pPr marL="0" indent="0">
              <a:lnSpc>
                <a:spcPts val="2353"/>
              </a:lnSpc>
              <a:buNone/>
              <a:defRPr spc="0"/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Large: subhead Segoe UI </a:t>
            </a:r>
            <a:r>
              <a:rPr lang="en-US" err="1"/>
              <a:t>Semibold</a:t>
            </a:r>
            <a:r>
              <a:rPr lang="en-US"/>
              <a:t> 20/24</a:t>
            </a:r>
          </a:p>
          <a:p>
            <a:pPr lvl="1"/>
            <a:r>
              <a:rPr lang="en-US"/>
              <a:t>Large: subhead Segoe UI Regular 20/24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55995" y="3151388"/>
            <a:ext cx="11306469" cy="447943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0"/>
              </a:spcBef>
              <a:buNone/>
              <a:defRPr sz="1372" b="0" spc="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ts val="1765"/>
              </a:lnSpc>
              <a:spcBef>
                <a:spcPts val="0"/>
              </a:spcBef>
              <a:buNone/>
              <a:defRPr sz="1372" spc="0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Medium: paragraph title Segoe UI </a:t>
            </a:r>
            <a:r>
              <a:rPr lang="en-US" err="1"/>
              <a:t>Semibold</a:t>
            </a:r>
            <a:r>
              <a:rPr lang="en-US"/>
              <a:t> 14/18</a:t>
            </a:r>
          </a:p>
          <a:p>
            <a:pPr lvl="1"/>
            <a:r>
              <a:rPr lang="en-US"/>
              <a:t>Body copy Segoe UI Regular 14/18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55995" y="4352947"/>
            <a:ext cx="11306469" cy="331946"/>
          </a:xfrm>
        </p:spPr>
        <p:txBody>
          <a:bodyPr lIns="0" tIns="0" rIns="0" bIns="0"/>
          <a:lstStyle>
            <a:lvl1pPr marL="0" indent="0">
              <a:lnSpc>
                <a:spcPts val="1176"/>
              </a:lnSpc>
              <a:spcBef>
                <a:spcPts val="0"/>
              </a:spcBef>
              <a:buNone/>
              <a:defRPr sz="980" spc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980" spc="0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0" indent="0">
              <a:lnSpc>
                <a:spcPct val="100000"/>
              </a:lnSpc>
              <a:buNone/>
              <a:defRPr/>
            </a:lvl5pPr>
          </a:lstStyle>
          <a:p>
            <a:pPr lvl="4"/>
            <a:r>
              <a:rPr lang="en-US"/>
              <a:t>Small caption: Segoe UI Bold 10/12</a:t>
            </a:r>
          </a:p>
          <a:p>
            <a:pPr lvl="1"/>
            <a:r>
              <a:rPr lang="en-US"/>
              <a:t>Small caption Segoe Regular 10/12</a:t>
            </a:r>
          </a:p>
        </p:txBody>
      </p:sp>
      <p:sp>
        <p:nvSpPr>
          <p:cNvPr id="9" name="Footer Placeholder 14">
            <a:extLst>
              <a:ext uri="{FF2B5EF4-FFF2-40B4-BE49-F238E27FC236}">
                <a16:creationId xmlns:a16="http://schemas.microsoft.com/office/drawing/2014/main" id="{792CEBAD-C5CC-0544-9FE5-B0B00445BA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1838" y="6450194"/>
            <a:ext cx="11586711" cy="118296"/>
          </a:xfrm>
          <a:prstGeom prst="rect">
            <a:avLst/>
          </a:prstGeom>
        </p:spPr>
        <p:txBody>
          <a:bodyPr vert="horz" lIns="91440" tIns="45720" rIns="91440" bIns="45720" numCol="2" rtlCol="0" anchor="ctr"/>
          <a:lstStyle>
            <a:lvl1pPr algn="l">
              <a:defRPr sz="68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</a:p>
        </p:txBody>
      </p:sp>
    </p:spTree>
    <p:extLst>
      <p:ext uri="{BB962C8B-B14F-4D97-AF65-F5344CB8AC3E}">
        <p14:creationId xmlns:p14="http://schemas.microsoft.com/office/powerpoint/2010/main" val="1511160871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ption 1">
    <p:bg>
      <p:bgPr>
        <a:solidFill>
          <a:srgbClr val="0007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>
                <a:solidFill>
                  <a:schemeClr val="tx1"/>
                </a:solidFill>
              </a:defRPr>
            </a:lvl1pPr>
          </a:lstStyle>
          <a:p>
            <a:r>
              <a:rPr lang="en-US"/>
              <a:t>Text option 1: three column bulleted list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55995" y="1922587"/>
            <a:ext cx="9384447" cy="603538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353"/>
              </a:lnSpc>
              <a:buNone/>
              <a:defRPr lang="en-US" sz="1961" kern="120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4097" indent="0">
              <a:buNone/>
              <a:defRPr/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Subhead Segoe UI Regular 20/24. Dis </a:t>
            </a:r>
            <a:r>
              <a:rPr lang="en-US" err="1"/>
              <a:t>apid</a:t>
            </a:r>
            <a:r>
              <a:rPr lang="en-US"/>
              <a:t> </a:t>
            </a:r>
            <a:r>
              <a:rPr lang="en-US" err="1"/>
              <a:t>es</a:t>
            </a:r>
            <a:r>
              <a:rPr lang="en-US"/>
              <a:t> </a:t>
            </a:r>
            <a:r>
              <a:rPr lang="en-US" err="1"/>
              <a:t>simusanditis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ex et </a:t>
            </a:r>
            <a:r>
              <a:rPr lang="en-US" err="1"/>
              <a:t>illore</a:t>
            </a:r>
            <a:r>
              <a:rPr lang="en-US"/>
              <a:t>, </a:t>
            </a:r>
            <a:r>
              <a:rPr lang="en-US" err="1"/>
              <a:t>nectationet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dic</a:t>
            </a:r>
            <a:r>
              <a:rPr lang="en-US"/>
              <a:t> </a:t>
            </a:r>
            <a:r>
              <a:rPr lang="en-US" err="1"/>
              <a:t>tem</a:t>
            </a:r>
            <a:r>
              <a:rPr lang="en-US"/>
              <a:t> </a:t>
            </a:r>
            <a:r>
              <a:rPr lang="en-US" err="1"/>
              <a:t>vit</a:t>
            </a:r>
            <a:r>
              <a:rPr lang="en-US"/>
              <a:t> </a:t>
            </a:r>
            <a:r>
              <a:rPr lang="en-US" err="1"/>
              <a:t>velestium</a:t>
            </a:r>
            <a:r>
              <a:rPr lang="en-US"/>
              <a:t> </a:t>
            </a:r>
            <a:r>
              <a:rPr lang="en-US" err="1"/>
              <a:t>reperro</a:t>
            </a:r>
            <a:r>
              <a:rPr lang="en-US"/>
              <a:t> </a:t>
            </a:r>
            <a:r>
              <a:rPr lang="en-US" err="1"/>
              <a:t>rroviduntion</a:t>
            </a:r>
            <a:r>
              <a:rPr lang="en-US"/>
              <a:t> </a:t>
            </a:r>
            <a:r>
              <a:rPr lang="en-US" err="1"/>
              <a:t>conem</a:t>
            </a:r>
            <a:r>
              <a:rPr lang="en-US"/>
              <a:t> </a:t>
            </a:r>
            <a:r>
              <a:rPr lang="en-US" err="1"/>
              <a:t>rehend</a:t>
            </a:r>
            <a:r>
              <a:rPr lang="en-US"/>
              <a:t>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55995" y="3151388"/>
            <a:ext cx="3618381" cy="2675156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0"/>
              </a:spcBef>
              <a:spcAft>
                <a:spcPts val="588"/>
              </a:spcAft>
              <a:buNone/>
              <a:defRPr sz="1372" b="0" spc="0" baseline="0">
                <a:solidFill>
                  <a:schemeClr val="tx2"/>
                </a:solidFill>
                <a:latin typeface="+mj-lt"/>
              </a:defRPr>
            </a:lvl1pPr>
            <a:lvl2pPr marL="280121" marR="0" indent="-280121" algn="l" defTabSz="914367" rtl="0" eaLnBrk="1" fontAlgn="auto" latinLnBrk="0" hangingPunct="1">
              <a:lnSpc>
                <a:spcPts val="1765"/>
              </a:lnSpc>
              <a:spcBef>
                <a:spcPts val="0"/>
              </a:spcBef>
              <a:spcAft>
                <a:spcPts val="588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 lang="en-US" sz="1372" kern="120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14/18</a:t>
            </a:r>
          </a:p>
          <a:p>
            <a:pPr marL="280121" marR="0" lvl="1" indent="-280121" algn="l" defTabSz="914367" rtl="0" eaLnBrk="1" fontAlgn="auto" latinLnBrk="0" hangingPunct="1">
              <a:lnSpc>
                <a:spcPts val="1765"/>
              </a:lnSpc>
              <a:spcBef>
                <a:spcPts val="1176"/>
              </a:spcBef>
              <a:spcAft>
                <a:spcPts val="0"/>
              </a:spcAft>
              <a:buClrTx/>
              <a:buSzPct val="90000"/>
              <a:tabLst/>
            </a:pPr>
            <a:r>
              <a:rPr lang="en-US"/>
              <a:t>Body copy Segoe Regular 14/18.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  <a:r>
              <a:rPr lang="en-US" err="1"/>
              <a:t>Urestempor</a:t>
            </a:r>
            <a:r>
              <a:rPr lang="en-US"/>
              <a:t> ra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velique</a:t>
            </a:r>
            <a:r>
              <a:rPr lang="en-US"/>
              <a:t> </a:t>
            </a:r>
            <a:r>
              <a:rPr lang="en-US" err="1"/>
              <a:t>perum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qui </a:t>
            </a:r>
            <a:r>
              <a:rPr lang="en-US" err="1"/>
              <a:t>omnimus</a:t>
            </a:r>
            <a:r>
              <a:rPr lang="en-US"/>
              <a:t>, sunt </a:t>
            </a:r>
            <a:r>
              <a:rPr lang="en-US" err="1"/>
              <a:t>fuga</a:t>
            </a:r>
            <a:r>
              <a:rPr lang="en-US"/>
              <a:t>.</a:t>
            </a:r>
          </a:p>
          <a:p>
            <a:pPr marL="280121" marR="0" lvl="1" indent="-280121" algn="l" defTabSz="914367" rtl="0" eaLnBrk="1" fontAlgn="auto" latinLnBrk="0" hangingPunct="1">
              <a:lnSpc>
                <a:spcPts val="1765"/>
              </a:lnSpc>
              <a:spcBef>
                <a:spcPts val="1176"/>
              </a:spcBef>
              <a:spcAft>
                <a:spcPts val="0"/>
              </a:spcAft>
              <a:buClrTx/>
              <a:buSzPct val="90000"/>
              <a:tabLst/>
              <a:defRPr/>
            </a:pPr>
            <a:r>
              <a:rPr lang="en-US"/>
              <a:t>Body copy Segoe Regular 14/18.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  <a:r>
              <a:rPr lang="en-US" err="1"/>
              <a:t>Urestempor</a:t>
            </a:r>
            <a:r>
              <a:rPr lang="en-US"/>
              <a:t> </a:t>
            </a:r>
            <a:r>
              <a:rPr lang="en-US" err="1"/>
              <a:t>ra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velique</a:t>
            </a:r>
            <a:r>
              <a:rPr lang="en-US"/>
              <a:t> </a:t>
            </a:r>
            <a:r>
              <a:rPr lang="en-US" err="1"/>
              <a:t>perum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qui </a:t>
            </a:r>
            <a:r>
              <a:rPr lang="en-US" err="1"/>
              <a:t>omnimus</a:t>
            </a:r>
            <a:r>
              <a:rPr lang="en-US"/>
              <a:t>, </a:t>
            </a:r>
            <a:r>
              <a:rPr lang="en-US" err="1"/>
              <a:t>sunt</a:t>
            </a:r>
            <a:r>
              <a:rPr lang="en-US"/>
              <a:t> </a:t>
            </a:r>
            <a:r>
              <a:rPr lang="en-US" err="1"/>
              <a:t>fuga</a:t>
            </a:r>
            <a:r>
              <a:rPr lang="en-US"/>
              <a:t>.</a:t>
            </a:r>
          </a:p>
          <a:p>
            <a:pPr lvl="1"/>
            <a:endParaRPr lang="en-US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03383CEA-4FEB-4C9E-B7D6-3B36BC8EB7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18449" y="3151388"/>
            <a:ext cx="3618381" cy="2675156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0"/>
              </a:spcBef>
              <a:spcAft>
                <a:spcPts val="588"/>
              </a:spcAft>
              <a:buNone/>
              <a:defRPr sz="1372" b="0" spc="0" baseline="0">
                <a:solidFill>
                  <a:schemeClr val="tx2"/>
                </a:solidFill>
                <a:latin typeface="+mj-lt"/>
              </a:defRPr>
            </a:lvl1pPr>
            <a:lvl2pPr marL="280121" marR="0" indent="-280121" algn="l" defTabSz="914367" rtl="0" eaLnBrk="1" fontAlgn="auto" latinLnBrk="0" hangingPunct="1">
              <a:lnSpc>
                <a:spcPts val="1765"/>
              </a:lnSpc>
              <a:spcBef>
                <a:spcPts val="0"/>
              </a:spcBef>
              <a:spcAft>
                <a:spcPts val="588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 lang="en-US" sz="1372" kern="120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14/18</a:t>
            </a:r>
          </a:p>
          <a:p>
            <a:pPr marL="280121" marR="0" lvl="1" indent="-280121" algn="l" defTabSz="914367" rtl="0" eaLnBrk="1" fontAlgn="auto" latinLnBrk="0" hangingPunct="1">
              <a:lnSpc>
                <a:spcPts val="1765"/>
              </a:lnSpc>
              <a:spcBef>
                <a:spcPts val="1176"/>
              </a:spcBef>
              <a:spcAft>
                <a:spcPts val="0"/>
              </a:spcAft>
              <a:buClrTx/>
              <a:buSzPct val="90000"/>
              <a:tabLst/>
            </a:pPr>
            <a:r>
              <a:rPr lang="en-US"/>
              <a:t>Body copy Segoe Regular 14/18.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  <a:r>
              <a:rPr lang="en-US" err="1"/>
              <a:t>Urestempor</a:t>
            </a:r>
            <a:r>
              <a:rPr lang="en-US"/>
              <a:t> ra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velique</a:t>
            </a:r>
            <a:r>
              <a:rPr lang="en-US"/>
              <a:t> </a:t>
            </a:r>
            <a:r>
              <a:rPr lang="en-US" err="1"/>
              <a:t>perum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qui </a:t>
            </a:r>
            <a:r>
              <a:rPr lang="en-US" err="1"/>
              <a:t>omnimus</a:t>
            </a:r>
            <a:r>
              <a:rPr lang="en-US"/>
              <a:t>, sunt </a:t>
            </a:r>
            <a:r>
              <a:rPr lang="en-US" err="1"/>
              <a:t>fuga</a:t>
            </a:r>
            <a:r>
              <a:rPr lang="en-US"/>
              <a:t>.</a:t>
            </a:r>
          </a:p>
          <a:p>
            <a:pPr marL="280121" marR="0" lvl="1" indent="-280121" algn="l" defTabSz="914367" rtl="0" eaLnBrk="1" fontAlgn="auto" latinLnBrk="0" hangingPunct="1">
              <a:lnSpc>
                <a:spcPts val="1765"/>
              </a:lnSpc>
              <a:spcBef>
                <a:spcPts val="1176"/>
              </a:spcBef>
              <a:spcAft>
                <a:spcPts val="0"/>
              </a:spcAft>
              <a:buClrTx/>
              <a:buSzPct val="90000"/>
              <a:tabLst/>
              <a:defRPr/>
            </a:pPr>
            <a:r>
              <a:rPr lang="en-US"/>
              <a:t>Body copy Segoe Regular 14/18.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  <a:r>
              <a:rPr lang="en-US" err="1"/>
              <a:t>Urestempor</a:t>
            </a:r>
            <a:r>
              <a:rPr lang="en-US"/>
              <a:t> </a:t>
            </a:r>
            <a:r>
              <a:rPr lang="en-US" err="1"/>
              <a:t>ra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velique</a:t>
            </a:r>
            <a:r>
              <a:rPr lang="en-US"/>
              <a:t> </a:t>
            </a:r>
            <a:r>
              <a:rPr lang="en-US" err="1"/>
              <a:t>perum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qui </a:t>
            </a:r>
            <a:r>
              <a:rPr lang="en-US" err="1"/>
              <a:t>omnimus</a:t>
            </a:r>
            <a:r>
              <a:rPr lang="en-US"/>
              <a:t>, </a:t>
            </a:r>
            <a:r>
              <a:rPr lang="en-US" err="1"/>
              <a:t>sunt</a:t>
            </a:r>
            <a:r>
              <a:rPr lang="en-US"/>
              <a:t> </a:t>
            </a:r>
            <a:r>
              <a:rPr lang="en-US" err="1"/>
              <a:t>fuga</a:t>
            </a:r>
            <a:r>
              <a:rPr lang="en-US"/>
              <a:t>.</a:t>
            </a:r>
          </a:p>
          <a:p>
            <a:pPr lvl="1"/>
            <a:endParaRPr lang="en-US"/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35007055-7118-477F-B301-DB401591FA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49960" y="3151388"/>
            <a:ext cx="3618381" cy="2675156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0"/>
              </a:spcBef>
              <a:spcAft>
                <a:spcPts val="588"/>
              </a:spcAft>
              <a:buNone/>
              <a:defRPr sz="1372" b="0" spc="0" baseline="0">
                <a:solidFill>
                  <a:schemeClr val="tx2"/>
                </a:solidFill>
                <a:latin typeface="+mj-lt"/>
              </a:defRPr>
            </a:lvl1pPr>
            <a:lvl2pPr marL="280121" marR="0" indent="-280121" algn="l" defTabSz="914367" rtl="0" eaLnBrk="1" fontAlgn="auto" latinLnBrk="0" hangingPunct="1">
              <a:lnSpc>
                <a:spcPts val="1765"/>
              </a:lnSpc>
              <a:spcBef>
                <a:spcPts val="0"/>
              </a:spcBef>
              <a:spcAft>
                <a:spcPts val="588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 lang="en-US" sz="1372" kern="120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14/18</a:t>
            </a:r>
          </a:p>
          <a:p>
            <a:pPr marL="280121" marR="0" lvl="1" indent="-280121" algn="l" defTabSz="914367" rtl="0" eaLnBrk="1" fontAlgn="auto" latinLnBrk="0" hangingPunct="1">
              <a:lnSpc>
                <a:spcPts val="1765"/>
              </a:lnSpc>
              <a:spcBef>
                <a:spcPts val="1176"/>
              </a:spcBef>
              <a:spcAft>
                <a:spcPts val="0"/>
              </a:spcAft>
              <a:buClrTx/>
              <a:buSzPct val="90000"/>
              <a:tabLst/>
            </a:pPr>
            <a:r>
              <a:rPr lang="en-US"/>
              <a:t>Body copy Segoe Regular 14/18.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  <a:r>
              <a:rPr lang="en-US" err="1"/>
              <a:t>Urestempor</a:t>
            </a:r>
            <a:r>
              <a:rPr lang="en-US"/>
              <a:t> ra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velique</a:t>
            </a:r>
            <a:r>
              <a:rPr lang="en-US"/>
              <a:t> </a:t>
            </a:r>
            <a:r>
              <a:rPr lang="en-US" err="1"/>
              <a:t>perum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qui </a:t>
            </a:r>
            <a:r>
              <a:rPr lang="en-US" err="1"/>
              <a:t>omnimus</a:t>
            </a:r>
            <a:r>
              <a:rPr lang="en-US"/>
              <a:t>, sunt </a:t>
            </a:r>
            <a:r>
              <a:rPr lang="en-US" err="1"/>
              <a:t>fuga</a:t>
            </a:r>
            <a:r>
              <a:rPr lang="en-US"/>
              <a:t>.</a:t>
            </a:r>
          </a:p>
          <a:p>
            <a:pPr marL="280121" marR="0" lvl="1" indent="-280121" algn="l" defTabSz="914367" rtl="0" eaLnBrk="1" fontAlgn="auto" latinLnBrk="0" hangingPunct="1">
              <a:lnSpc>
                <a:spcPts val="1765"/>
              </a:lnSpc>
              <a:spcBef>
                <a:spcPts val="1176"/>
              </a:spcBef>
              <a:spcAft>
                <a:spcPts val="0"/>
              </a:spcAft>
              <a:buClrTx/>
              <a:buSzPct val="90000"/>
              <a:tabLst/>
              <a:defRPr/>
            </a:pPr>
            <a:r>
              <a:rPr lang="en-US"/>
              <a:t>Body copy Segoe Regular 14/18.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  <a:r>
              <a:rPr lang="en-US" err="1"/>
              <a:t>Urestempor</a:t>
            </a:r>
            <a:r>
              <a:rPr lang="en-US"/>
              <a:t> </a:t>
            </a:r>
            <a:r>
              <a:rPr lang="en-US" err="1"/>
              <a:t>ra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velique</a:t>
            </a:r>
            <a:r>
              <a:rPr lang="en-US"/>
              <a:t> </a:t>
            </a:r>
            <a:r>
              <a:rPr lang="en-US" err="1"/>
              <a:t>perum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qui </a:t>
            </a:r>
            <a:r>
              <a:rPr lang="en-US" err="1"/>
              <a:t>omnimus</a:t>
            </a:r>
            <a:r>
              <a:rPr lang="en-US"/>
              <a:t>, </a:t>
            </a:r>
            <a:r>
              <a:rPr lang="en-US" err="1"/>
              <a:t>sunt</a:t>
            </a:r>
            <a:r>
              <a:rPr lang="en-US"/>
              <a:t> </a:t>
            </a:r>
            <a:r>
              <a:rPr lang="en-US" err="1"/>
              <a:t>fuga</a:t>
            </a:r>
            <a:r>
              <a:rPr lang="en-US"/>
              <a:t>.</a:t>
            </a:r>
          </a:p>
          <a:p>
            <a:pPr lvl="1"/>
            <a:endParaRPr lang="en-US"/>
          </a:p>
        </p:txBody>
      </p:sp>
      <p:sp>
        <p:nvSpPr>
          <p:cNvPr id="9" name="Footer Placeholder 14">
            <a:extLst>
              <a:ext uri="{FF2B5EF4-FFF2-40B4-BE49-F238E27FC236}">
                <a16:creationId xmlns:a16="http://schemas.microsoft.com/office/drawing/2014/main" id="{5E8D43B7-8257-D84A-AC54-1B6FD26315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1838" y="6450194"/>
            <a:ext cx="11586711" cy="118296"/>
          </a:xfrm>
          <a:prstGeom prst="rect">
            <a:avLst/>
          </a:prstGeom>
        </p:spPr>
        <p:txBody>
          <a:bodyPr vert="horz" lIns="91440" tIns="45720" rIns="91440" bIns="45720" numCol="2" rtlCol="0" anchor="ctr"/>
          <a:lstStyle>
            <a:lvl1pPr algn="l">
              <a:defRPr sz="68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</a:p>
        </p:txBody>
      </p:sp>
    </p:spTree>
    <p:extLst>
      <p:ext uri="{BB962C8B-B14F-4D97-AF65-F5344CB8AC3E}">
        <p14:creationId xmlns:p14="http://schemas.microsoft.com/office/powerpoint/2010/main" val="262890457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ption 2">
    <p:bg>
      <p:bgPr>
        <a:solidFill>
          <a:srgbClr val="0007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>
                <a:solidFill>
                  <a:schemeClr val="tx1"/>
                </a:solidFill>
              </a:defRPr>
            </a:lvl1pPr>
          </a:lstStyle>
          <a:p>
            <a:r>
              <a:rPr lang="en-US"/>
              <a:t>Text option 2: two columns copy heavy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99E39B6D-21AF-485C-B606-D6EA248988A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5995" y="2363623"/>
            <a:ext cx="3618381" cy="2435151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1176"/>
              </a:spcBef>
              <a:buNone/>
              <a:defRPr lang="en-US" sz="1372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>
              <a:spcBef>
                <a:spcPts val="1200"/>
              </a:spcBef>
            </a:pPr>
            <a:r>
              <a:rPr lang="en-US" b="0">
                <a:solidFill>
                  <a:schemeClr val="tx2"/>
                </a:solidFill>
                <a:latin typeface="+mj-lt"/>
              </a:rPr>
              <a:t>Paragraph title Segoe UI </a:t>
            </a:r>
            <a:r>
              <a:rPr lang="en-US" b="0" err="1">
                <a:solidFill>
                  <a:schemeClr val="tx2"/>
                </a:solidFill>
                <a:latin typeface="+mj-lt"/>
              </a:rPr>
              <a:t>Semibold</a:t>
            </a:r>
            <a:r>
              <a:rPr lang="en-US" b="0">
                <a:solidFill>
                  <a:schemeClr val="tx2"/>
                </a:solidFill>
                <a:latin typeface="+mj-lt"/>
              </a:rPr>
              <a:t> 14/18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  <a:r>
              <a:rPr lang="en-US" err="1"/>
              <a:t>Urestempor</a:t>
            </a:r>
            <a:r>
              <a:rPr lang="en-US"/>
              <a:t> ra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velique</a:t>
            </a:r>
            <a:r>
              <a:rPr lang="en-US"/>
              <a:t> </a:t>
            </a:r>
            <a:r>
              <a:rPr lang="en-US" err="1"/>
              <a:t>perum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qui </a:t>
            </a:r>
            <a:r>
              <a:rPr lang="en-US" err="1"/>
              <a:t>omnimus</a:t>
            </a:r>
            <a:r>
              <a:rPr lang="en-US"/>
              <a:t>, sunt </a:t>
            </a:r>
            <a:r>
              <a:rPr lang="en-US" err="1"/>
              <a:t>fuga</a:t>
            </a:r>
            <a:r>
              <a:rPr lang="en-US"/>
              <a:t>.</a:t>
            </a:r>
          </a:p>
          <a:p>
            <a:pPr lvl="1"/>
            <a:endParaRPr lang="en-US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D0D85DDD-B7EA-4D73-BA98-A5ACF1DB2D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3151" y="2363623"/>
            <a:ext cx="3618381" cy="2435151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1176"/>
              </a:spcBef>
              <a:buNone/>
              <a:defRPr lang="en-US" sz="1372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>
              <a:spcBef>
                <a:spcPts val="1200"/>
              </a:spcBef>
            </a:pPr>
            <a:r>
              <a:rPr lang="en-US" b="0">
                <a:solidFill>
                  <a:schemeClr val="tx2"/>
                </a:solidFill>
                <a:latin typeface="+mj-lt"/>
              </a:rPr>
              <a:t>Paragraph title Segoe UI </a:t>
            </a:r>
            <a:r>
              <a:rPr lang="en-US" b="0" err="1">
                <a:solidFill>
                  <a:schemeClr val="tx2"/>
                </a:solidFill>
                <a:latin typeface="+mj-lt"/>
              </a:rPr>
              <a:t>Semibold</a:t>
            </a:r>
            <a:r>
              <a:rPr lang="en-US" b="0">
                <a:solidFill>
                  <a:schemeClr val="tx2"/>
                </a:solidFill>
                <a:latin typeface="+mj-lt"/>
              </a:rPr>
              <a:t> 14/18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  <a:r>
              <a:rPr lang="en-US" err="1"/>
              <a:t>Urestempor</a:t>
            </a:r>
            <a:r>
              <a:rPr lang="en-US"/>
              <a:t> ra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velique</a:t>
            </a:r>
            <a:r>
              <a:rPr lang="en-US"/>
              <a:t> </a:t>
            </a:r>
            <a:r>
              <a:rPr lang="en-US" err="1"/>
              <a:t>perum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qui </a:t>
            </a:r>
            <a:r>
              <a:rPr lang="en-US" err="1"/>
              <a:t>omnimus</a:t>
            </a:r>
            <a:r>
              <a:rPr lang="en-US"/>
              <a:t>, sunt </a:t>
            </a:r>
            <a:r>
              <a:rPr lang="en-US" err="1"/>
              <a:t>fuga</a:t>
            </a:r>
            <a:r>
              <a:rPr lang="en-US"/>
              <a:t>.</a:t>
            </a:r>
          </a:p>
          <a:p>
            <a:pPr lvl="1"/>
            <a:endParaRPr lang="en-US"/>
          </a:p>
        </p:txBody>
      </p:sp>
      <p:sp>
        <p:nvSpPr>
          <p:cNvPr id="6" name="Footer Placeholder 14">
            <a:extLst>
              <a:ext uri="{FF2B5EF4-FFF2-40B4-BE49-F238E27FC236}">
                <a16:creationId xmlns:a16="http://schemas.microsoft.com/office/drawing/2014/main" id="{138E79E6-9873-FD4B-AE77-547F8559A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1838" y="6450194"/>
            <a:ext cx="11586711" cy="118296"/>
          </a:xfrm>
          <a:prstGeom prst="rect">
            <a:avLst/>
          </a:prstGeom>
        </p:spPr>
        <p:txBody>
          <a:bodyPr vert="horz" lIns="91440" tIns="45720" rIns="91440" bIns="45720" numCol="2" rtlCol="0" anchor="ctr"/>
          <a:lstStyle>
            <a:lvl1pPr algn="l">
              <a:defRPr sz="68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</a:p>
        </p:txBody>
      </p:sp>
    </p:spTree>
    <p:extLst>
      <p:ext uri="{BB962C8B-B14F-4D97-AF65-F5344CB8AC3E}">
        <p14:creationId xmlns:p14="http://schemas.microsoft.com/office/powerpoint/2010/main" val="2371046213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ption 3">
    <p:bg>
      <p:bgPr>
        <a:solidFill>
          <a:srgbClr val="0007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/>
          <p:cNvSpPr>
            <a:spLocks noGrp="1"/>
          </p:cNvSpPr>
          <p:nvPr>
            <p:ph sz="quarter" idx="17" hasCustomPrompt="1"/>
          </p:nvPr>
        </p:nvSpPr>
        <p:spPr>
          <a:xfrm>
            <a:off x="464958" y="1599724"/>
            <a:ext cx="3609417" cy="3099393"/>
          </a:xfrm>
          <a:blipFill>
            <a:blip r:embed="rId2"/>
            <a:stretch>
              <a:fillRect/>
            </a:stretch>
          </a:blipFill>
        </p:spPr>
        <p:txBody>
          <a:bodyPr anchor="ctr" anchorCtr="0">
            <a:noAutofit/>
          </a:bodyPr>
          <a:lstStyle>
            <a:lvl1pPr marL="0" indent="0" algn="ctr">
              <a:buNone/>
              <a:defRPr sz="196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Place photo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>
                <a:solidFill>
                  <a:schemeClr val="tx1"/>
                </a:solidFill>
              </a:defRPr>
            </a:lvl1pPr>
          </a:lstStyle>
          <a:p>
            <a:r>
              <a:rPr lang="en-US"/>
              <a:t>Text option 3: three columns images and 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55995" y="4927922"/>
            <a:ext cx="3618381" cy="1186064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1176"/>
              </a:spcBef>
              <a:buNone/>
              <a:defRPr lang="en-US" sz="1372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>
              <a:spcBef>
                <a:spcPts val="1200"/>
              </a:spcBef>
            </a:pPr>
            <a:r>
              <a:rPr lang="en-US" b="0">
                <a:solidFill>
                  <a:schemeClr val="tx2"/>
                </a:solidFill>
                <a:latin typeface="+mj-lt"/>
              </a:rPr>
              <a:t>Paragraph title Segoe UI </a:t>
            </a:r>
            <a:r>
              <a:rPr lang="en-US" b="0" err="1">
                <a:solidFill>
                  <a:schemeClr val="tx2"/>
                </a:solidFill>
                <a:latin typeface="+mj-lt"/>
              </a:rPr>
              <a:t>Semibold</a:t>
            </a:r>
            <a:r>
              <a:rPr lang="en-US" b="0">
                <a:solidFill>
                  <a:schemeClr val="tx2"/>
                </a:solidFill>
                <a:latin typeface="+mj-lt"/>
              </a:rPr>
              <a:t> 14/18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8144083" y="4927922"/>
            <a:ext cx="3618381" cy="1186064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1176"/>
              </a:spcBef>
              <a:buNone/>
              <a:defRPr lang="en-US" sz="1372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>
              <a:spcBef>
                <a:spcPts val="1200"/>
              </a:spcBef>
            </a:pPr>
            <a:r>
              <a:rPr lang="en-US" b="0">
                <a:solidFill>
                  <a:schemeClr val="tx2"/>
                </a:solidFill>
                <a:latin typeface="+mj-lt"/>
              </a:rPr>
              <a:t>Paragraph title Segoe UI </a:t>
            </a:r>
            <a:r>
              <a:rPr lang="en-US" b="0" err="1">
                <a:solidFill>
                  <a:schemeClr val="tx2"/>
                </a:solidFill>
                <a:latin typeface="+mj-lt"/>
              </a:rPr>
              <a:t>Semibold</a:t>
            </a:r>
            <a:r>
              <a:rPr lang="en-US" b="0">
                <a:solidFill>
                  <a:schemeClr val="tx2"/>
                </a:solidFill>
                <a:latin typeface="+mj-lt"/>
              </a:rPr>
              <a:t> 14/18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  <p:sp>
        <p:nvSpPr>
          <p:cNvPr id="25" name="Content Placeholder 15">
            <a:extLst>
              <a:ext uri="{FF2B5EF4-FFF2-40B4-BE49-F238E27FC236}">
                <a16:creationId xmlns:a16="http://schemas.microsoft.com/office/drawing/2014/main" id="{FF38BC9F-387A-498E-A040-4619A490AEDD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300039" y="1599724"/>
            <a:ext cx="3609417" cy="3099393"/>
          </a:xfrm>
          <a:blipFill>
            <a:blip r:embed="rId3"/>
            <a:stretch>
              <a:fillRect/>
            </a:stretch>
          </a:blipFill>
        </p:spPr>
        <p:txBody>
          <a:bodyPr anchor="ctr" anchorCtr="0">
            <a:noAutofit/>
          </a:bodyPr>
          <a:lstStyle>
            <a:lvl1pPr marL="0" indent="0" algn="ctr">
              <a:buNone/>
              <a:defRPr sz="196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Place photo</a:t>
            </a:r>
          </a:p>
        </p:txBody>
      </p:sp>
      <p:sp>
        <p:nvSpPr>
          <p:cNvPr id="26" name="Content Placeholder 15">
            <a:extLst>
              <a:ext uri="{FF2B5EF4-FFF2-40B4-BE49-F238E27FC236}">
                <a16:creationId xmlns:a16="http://schemas.microsoft.com/office/drawing/2014/main" id="{EEF5E46D-3409-4544-8C4E-211F133E580F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8144083" y="1599722"/>
            <a:ext cx="3609417" cy="3099394"/>
          </a:xfrm>
          <a:blipFill>
            <a:blip r:embed="rId4"/>
            <a:stretch>
              <a:fillRect/>
            </a:stretch>
          </a:blipFill>
        </p:spPr>
        <p:txBody>
          <a:bodyPr anchor="ctr" anchorCtr="0">
            <a:noAutofit/>
          </a:bodyPr>
          <a:lstStyle>
            <a:lvl1pPr marL="0" indent="0" algn="ctr">
              <a:buNone/>
              <a:defRPr sz="196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Place photo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197742EC-5845-4BB1-84A3-00C1CF89012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03151" y="4927922"/>
            <a:ext cx="3618381" cy="1186064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1176"/>
              </a:spcBef>
              <a:buNone/>
              <a:defRPr lang="en-US" sz="1372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>
              <a:spcBef>
                <a:spcPts val="1200"/>
              </a:spcBef>
            </a:pPr>
            <a:r>
              <a:rPr lang="en-US" b="0">
                <a:solidFill>
                  <a:schemeClr val="tx2"/>
                </a:solidFill>
                <a:latin typeface="+mj-lt"/>
              </a:rPr>
              <a:t>Paragraph title Segoe UI </a:t>
            </a:r>
            <a:r>
              <a:rPr lang="en-US" b="0" err="1">
                <a:solidFill>
                  <a:schemeClr val="tx2"/>
                </a:solidFill>
                <a:latin typeface="+mj-lt"/>
              </a:rPr>
              <a:t>Semibold</a:t>
            </a:r>
            <a:r>
              <a:rPr lang="en-US" b="0">
                <a:solidFill>
                  <a:schemeClr val="tx2"/>
                </a:solidFill>
                <a:latin typeface="+mj-lt"/>
              </a:rPr>
              <a:t> 14/18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  <p:sp>
        <p:nvSpPr>
          <p:cNvPr id="12" name="Footer Placeholder 14">
            <a:extLst>
              <a:ext uri="{FF2B5EF4-FFF2-40B4-BE49-F238E27FC236}">
                <a16:creationId xmlns:a16="http://schemas.microsoft.com/office/drawing/2014/main" id="{CA59C6B7-B917-1840-9DE3-C346678711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1838" y="6450194"/>
            <a:ext cx="11586711" cy="118296"/>
          </a:xfrm>
          <a:prstGeom prst="rect">
            <a:avLst/>
          </a:prstGeom>
        </p:spPr>
        <p:txBody>
          <a:bodyPr vert="horz" lIns="91440" tIns="45720" rIns="91440" bIns="45720" numCol="2" rtlCol="0" anchor="ctr"/>
          <a:lstStyle>
            <a:lvl1pPr algn="l">
              <a:defRPr sz="68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</a:p>
        </p:txBody>
      </p:sp>
    </p:spTree>
    <p:extLst>
      <p:ext uri="{BB962C8B-B14F-4D97-AF65-F5344CB8AC3E}">
        <p14:creationId xmlns:p14="http://schemas.microsoft.com/office/powerpoint/2010/main" val="1092422818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ption 4">
    <p:bg>
      <p:bgPr>
        <a:solidFill>
          <a:srgbClr val="0007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ontent Placeholder 15"/>
          <p:cNvSpPr>
            <a:spLocks noGrp="1"/>
          </p:cNvSpPr>
          <p:nvPr>
            <p:ph sz="quarter" idx="25" hasCustomPrompt="1"/>
          </p:nvPr>
        </p:nvSpPr>
        <p:spPr>
          <a:xfrm>
            <a:off x="455995" y="2158886"/>
            <a:ext cx="1693247" cy="895855"/>
          </a:xfrm>
        </p:spPr>
        <p:txBody>
          <a:bodyPr>
            <a:noAutofit/>
          </a:bodyPr>
          <a:lstStyle>
            <a:lvl1pPr marL="0" indent="0">
              <a:buNone/>
              <a:defRPr sz="1961"/>
            </a:lvl1pPr>
          </a:lstStyle>
          <a:p>
            <a:pPr lvl="0"/>
            <a:r>
              <a:rPr lang="en-US"/>
              <a:t>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>
                <a:solidFill>
                  <a:schemeClr val="tx1"/>
                </a:solidFill>
              </a:defRPr>
            </a:lvl1pPr>
          </a:lstStyle>
          <a:p>
            <a:r>
              <a:rPr lang="en-US"/>
              <a:t>Text option 4: Six columns (numbered list)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55995" y="3167818"/>
            <a:ext cx="1693247" cy="2807563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lang="en-US" sz="1372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</a:t>
            </a:r>
            <a:r>
              <a:rPr lang="en-US" err="1"/>
              <a:t>Semibold</a:t>
            </a:r>
            <a:r>
              <a:rPr lang="en-US"/>
              <a:t>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. </a:t>
            </a:r>
            <a:r>
              <a:rPr lang="en-US" err="1"/>
              <a:t>Unt</a:t>
            </a:r>
            <a:r>
              <a:rPr lang="en-US"/>
              <a:t> faces et </a:t>
            </a:r>
            <a:r>
              <a:rPr lang="en-US" err="1"/>
              <a:t>labore</a:t>
            </a:r>
            <a:r>
              <a:rPr lang="en-US"/>
              <a:t> </a:t>
            </a:r>
            <a:r>
              <a:rPr lang="en-US" err="1"/>
              <a:t>ium</a:t>
            </a:r>
            <a:r>
              <a:rPr lang="en-US"/>
              <a:t> el id et re od </a:t>
            </a:r>
            <a:r>
              <a:rPr lang="en-US" err="1"/>
              <a:t>utem</a:t>
            </a:r>
            <a:r>
              <a:rPr lang="en-US"/>
              <a:t> que </a:t>
            </a:r>
            <a:r>
              <a:rPr lang="en-US" err="1"/>
              <a:t>nist</a:t>
            </a:r>
            <a:r>
              <a:rPr lang="en-US"/>
              <a:t> et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quia</a:t>
            </a:r>
            <a:r>
              <a:rPr lang="en-US"/>
              <a:t> </a:t>
            </a:r>
            <a:r>
              <a:rPr lang="en-US" err="1"/>
              <a:t>dolore</a:t>
            </a:r>
            <a:r>
              <a:rPr lang="en-US"/>
              <a:t> is et lam, </a:t>
            </a:r>
            <a:r>
              <a:rPr lang="en-US" err="1"/>
              <a:t>vendunt</a:t>
            </a:r>
            <a:r>
              <a:rPr lang="en-US"/>
              <a:t> </a:t>
            </a:r>
            <a:r>
              <a:rPr lang="en-US" err="1"/>
              <a:t>voluptatur</a:t>
            </a:r>
            <a:r>
              <a:rPr lang="en-US"/>
              <a:t>. 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2378328" y="3167818"/>
            <a:ext cx="1693247" cy="2807563"/>
          </a:xfrm>
        </p:spPr>
        <p:txBody>
          <a:bodyPr lIns="0" tIns="0" rIns="0" bIns="0"/>
          <a:lstStyle>
            <a:lvl1pPr marL="0" marR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372" b="0" kern="1200" spc="0" baseline="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</a:t>
            </a:r>
            <a:r>
              <a:rPr lang="en-US" err="1"/>
              <a:t>Semibold</a:t>
            </a:r>
            <a:r>
              <a:rPr lang="en-US"/>
              <a:t>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. </a:t>
            </a:r>
            <a:r>
              <a:rPr lang="en-US" err="1"/>
              <a:t>Unt</a:t>
            </a:r>
            <a:r>
              <a:rPr lang="en-US"/>
              <a:t> faces et </a:t>
            </a:r>
            <a:r>
              <a:rPr lang="en-US" err="1"/>
              <a:t>labore</a:t>
            </a:r>
            <a:r>
              <a:rPr lang="en-US"/>
              <a:t> </a:t>
            </a:r>
            <a:r>
              <a:rPr lang="en-US" err="1"/>
              <a:t>ium</a:t>
            </a:r>
            <a:r>
              <a:rPr lang="en-US"/>
              <a:t> el id et re od </a:t>
            </a:r>
            <a:r>
              <a:rPr lang="en-US" err="1"/>
              <a:t>utem</a:t>
            </a:r>
            <a:r>
              <a:rPr lang="en-US"/>
              <a:t> que </a:t>
            </a:r>
            <a:r>
              <a:rPr lang="en-US" err="1"/>
              <a:t>nist</a:t>
            </a:r>
            <a:r>
              <a:rPr lang="en-US"/>
              <a:t> et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quia</a:t>
            </a:r>
            <a:r>
              <a:rPr lang="en-US"/>
              <a:t> </a:t>
            </a:r>
            <a:r>
              <a:rPr lang="en-US" err="1"/>
              <a:t>dolore</a:t>
            </a:r>
            <a:r>
              <a:rPr lang="en-US"/>
              <a:t> is et lam, </a:t>
            </a:r>
            <a:r>
              <a:rPr lang="en-US" err="1"/>
              <a:t>vendunt</a:t>
            </a:r>
            <a:r>
              <a:rPr lang="en-US"/>
              <a:t> </a:t>
            </a:r>
            <a:r>
              <a:rPr lang="en-US" err="1"/>
              <a:t>voluptatur</a:t>
            </a:r>
            <a:r>
              <a:rPr lang="en-US"/>
              <a:t>. 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4300662" y="3167818"/>
            <a:ext cx="1693247" cy="2807563"/>
          </a:xfrm>
        </p:spPr>
        <p:txBody>
          <a:bodyPr lIns="0" tIns="0" rIns="0" bIns="0"/>
          <a:lstStyle>
            <a:lvl1pPr marL="0" marR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372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</a:t>
            </a:r>
            <a:r>
              <a:rPr lang="en-US" err="1"/>
              <a:t>Semibold</a:t>
            </a:r>
            <a:r>
              <a:rPr lang="en-US"/>
              <a:t>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. </a:t>
            </a:r>
            <a:r>
              <a:rPr lang="en-US" err="1"/>
              <a:t>Unt</a:t>
            </a:r>
            <a:r>
              <a:rPr lang="en-US"/>
              <a:t> faces et </a:t>
            </a:r>
            <a:r>
              <a:rPr lang="en-US" err="1"/>
              <a:t>labore</a:t>
            </a:r>
            <a:r>
              <a:rPr lang="en-US"/>
              <a:t> </a:t>
            </a:r>
            <a:r>
              <a:rPr lang="en-US" err="1"/>
              <a:t>ium</a:t>
            </a:r>
            <a:r>
              <a:rPr lang="en-US"/>
              <a:t> el id et re od </a:t>
            </a:r>
            <a:r>
              <a:rPr lang="en-US" err="1"/>
              <a:t>utem</a:t>
            </a:r>
            <a:r>
              <a:rPr lang="en-US"/>
              <a:t> que </a:t>
            </a:r>
            <a:r>
              <a:rPr lang="en-US" err="1"/>
              <a:t>nist</a:t>
            </a:r>
            <a:r>
              <a:rPr lang="en-US"/>
              <a:t> et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quia</a:t>
            </a:r>
            <a:r>
              <a:rPr lang="en-US"/>
              <a:t> </a:t>
            </a:r>
            <a:r>
              <a:rPr lang="en-US" err="1"/>
              <a:t>dolore</a:t>
            </a:r>
            <a:r>
              <a:rPr lang="en-US"/>
              <a:t> is et lam, </a:t>
            </a:r>
            <a:r>
              <a:rPr lang="en-US" err="1"/>
              <a:t>vendunt</a:t>
            </a:r>
            <a:r>
              <a:rPr lang="en-US"/>
              <a:t> </a:t>
            </a:r>
            <a:r>
              <a:rPr lang="en-US" err="1"/>
              <a:t>voluptatur</a:t>
            </a:r>
            <a:r>
              <a:rPr lang="en-US"/>
              <a:t>. 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6222995" y="3167818"/>
            <a:ext cx="1693247" cy="2807563"/>
          </a:xfrm>
        </p:spPr>
        <p:txBody>
          <a:bodyPr lIns="0" tIns="0" rIns="0" bIns="0"/>
          <a:lstStyle>
            <a:lvl1pPr marL="0" marR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372" b="0" kern="1200" spc="0" baseline="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</a:t>
            </a:r>
            <a:r>
              <a:rPr lang="en-US" err="1"/>
              <a:t>Semibold</a:t>
            </a:r>
            <a:r>
              <a:rPr lang="en-US"/>
              <a:t>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. </a:t>
            </a:r>
            <a:r>
              <a:rPr lang="en-US" err="1"/>
              <a:t>Unt</a:t>
            </a:r>
            <a:r>
              <a:rPr lang="en-US"/>
              <a:t> faces et </a:t>
            </a:r>
            <a:r>
              <a:rPr lang="en-US" err="1"/>
              <a:t>labore</a:t>
            </a:r>
            <a:r>
              <a:rPr lang="en-US"/>
              <a:t> </a:t>
            </a:r>
            <a:r>
              <a:rPr lang="en-US" err="1"/>
              <a:t>ium</a:t>
            </a:r>
            <a:r>
              <a:rPr lang="en-US"/>
              <a:t> el id et re od </a:t>
            </a:r>
            <a:r>
              <a:rPr lang="en-US" err="1"/>
              <a:t>utem</a:t>
            </a:r>
            <a:r>
              <a:rPr lang="en-US"/>
              <a:t> que </a:t>
            </a:r>
            <a:r>
              <a:rPr lang="en-US" err="1"/>
              <a:t>nist</a:t>
            </a:r>
            <a:r>
              <a:rPr lang="en-US"/>
              <a:t> et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quia</a:t>
            </a:r>
            <a:r>
              <a:rPr lang="en-US"/>
              <a:t> </a:t>
            </a:r>
            <a:r>
              <a:rPr lang="en-US" err="1"/>
              <a:t>dolore</a:t>
            </a:r>
            <a:r>
              <a:rPr lang="en-US"/>
              <a:t> is et lam, </a:t>
            </a:r>
            <a:r>
              <a:rPr lang="en-US" err="1"/>
              <a:t>vendunt</a:t>
            </a:r>
            <a:r>
              <a:rPr lang="en-US"/>
              <a:t> </a:t>
            </a:r>
            <a:r>
              <a:rPr lang="en-US" err="1"/>
              <a:t>voluptatur</a:t>
            </a:r>
            <a:r>
              <a:rPr lang="en-US"/>
              <a:t>. 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8145328" y="3167818"/>
            <a:ext cx="1693247" cy="2807563"/>
          </a:xfrm>
        </p:spPr>
        <p:txBody>
          <a:bodyPr lIns="0" tIns="0" rIns="0" bIns="0"/>
          <a:lstStyle>
            <a:lvl1pPr marL="0" marR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372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</a:t>
            </a:r>
            <a:r>
              <a:rPr lang="en-US" err="1"/>
              <a:t>Semibold</a:t>
            </a:r>
            <a:r>
              <a:rPr lang="en-US"/>
              <a:t>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. </a:t>
            </a:r>
            <a:r>
              <a:rPr lang="en-US" err="1"/>
              <a:t>Unt</a:t>
            </a:r>
            <a:r>
              <a:rPr lang="en-US"/>
              <a:t> faces et </a:t>
            </a:r>
            <a:r>
              <a:rPr lang="en-US" err="1"/>
              <a:t>labore</a:t>
            </a:r>
            <a:r>
              <a:rPr lang="en-US"/>
              <a:t> </a:t>
            </a:r>
            <a:r>
              <a:rPr lang="en-US" err="1"/>
              <a:t>ium</a:t>
            </a:r>
            <a:r>
              <a:rPr lang="en-US"/>
              <a:t> el id et re od </a:t>
            </a:r>
            <a:r>
              <a:rPr lang="en-US" err="1"/>
              <a:t>utem</a:t>
            </a:r>
            <a:r>
              <a:rPr lang="en-US"/>
              <a:t> que </a:t>
            </a:r>
            <a:r>
              <a:rPr lang="en-US" err="1"/>
              <a:t>nist</a:t>
            </a:r>
            <a:r>
              <a:rPr lang="en-US"/>
              <a:t> et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quia</a:t>
            </a:r>
            <a:r>
              <a:rPr lang="en-US"/>
              <a:t> </a:t>
            </a:r>
            <a:r>
              <a:rPr lang="en-US" err="1"/>
              <a:t>dolore</a:t>
            </a:r>
            <a:r>
              <a:rPr lang="en-US"/>
              <a:t> is et lam, </a:t>
            </a:r>
            <a:r>
              <a:rPr lang="en-US" err="1"/>
              <a:t>vendunt</a:t>
            </a:r>
            <a:r>
              <a:rPr lang="en-US"/>
              <a:t> </a:t>
            </a:r>
            <a:r>
              <a:rPr lang="en-US" err="1"/>
              <a:t>voluptatur</a:t>
            </a:r>
            <a:r>
              <a:rPr lang="en-US"/>
              <a:t>. 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10067660" y="3167818"/>
            <a:ext cx="1693247" cy="2807563"/>
          </a:xfrm>
        </p:spPr>
        <p:txBody>
          <a:bodyPr lIns="0" tIns="0" rIns="0" bIns="0"/>
          <a:lstStyle>
            <a:lvl1pPr marL="0" marR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372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</a:t>
            </a:r>
            <a:r>
              <a:rPr lang="en-US" err="1"/>
              <a:t>Semibold</a:t>
            </a:r>
            <a:r>
              <a:rPr lang="en-US"/>
              <a:t>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. </a:t>
            </a:r>
            <a:r>
              <a:rPr lang="en-US" err="1"/>
              <a:t>Unt</a:t>
            </a:r>
            <a:r>
              <a:rPr lang="en-US"/>
              <a:t> faces et </a:t>
            </a:r>
            <a:r>
              <a:rPr lang="en-US" err="1"/>
              <a:t>labore</a:t>
            </a:r>
            <a:r>
              <a:rPr lang="en-US"/>
              <a:t> </a:t>
            </a:r>
            <a:r>
              <a:rPr lang="en-US" err="1"/>
              <a:t>ium</a:t>
            </a:r>
            <a:r>
              <a:rPr lang="en-US"/>
              <a:t> el id et re od </a:t>
            </a:r>
            <a:r>
              <a:rPr lang="en-US" err="1"/>
              <a:t>utem</a:t>
            </a:r>
            <a:r>
              <a:rPr lang="en-US"/>
              <a:t> que </a:t>
            </a:r>
            <a:r>
              <a:rPr lang="en-US" err="1"/>
              <a:t>nist</a:t>
            </a:r>
            <a:r>
              <a:rPr lang="en-US"/>
              <a:t> et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quia</a:t>
            </a:r>
            <a:r>
              <a:rPr lang="en-US"/>
              <a:t> </a:t>
            </a:r>
            <a:r>
              <a:rPr lang="en-US" err="1"/>
              <a:t>dolore</a:t>
            </a:r>
            <a:r>
              <a:rPr lang="en-US"/>
              <a:t> is et lam, </a:t>
            </a:r>
            <a:r>
              <a:rPr lang="en-US" err="1"/>
              <a:t>vendunt</a:t>
            </a:r>
            <a:r>
              <a:rPr lang="en-US"/>
              <a:t> </a:t>
            </a:r>
            <a:r>
              <a:rPr lang="en-US" err="1"/>
              <a:t>voluptatur</a:t>
            </a:r>
            <a:r>
              <a:rPr lang="en-US"/>
              <a:t>. </a:t>
            </a:r>
          </a:p>
        </p:txBody>
      </p:sp>
      <p:sp>
        <p:nvSpPr>
          <p:cNvPr id="25" name="Content Placeholder 15"/>
          <p:cNvSpPr>
            <a:spLocks noGrp="1"/>
          </p:cNvSpPr>
          <p:nvPr>
            <p:ph sz="quarter" idx="26" hasCustomPrompt="1"/>
          </p:nvPr>
        </p:nvSpPr>
        <p:spPr>
          <a:xfrm>
            <a:off x="2378328" y="2158886"/>
            <a:ext cx="1693247" cy="895855"/>
          </a:xfrm>
        </p:spPr>
        <p:txBody>
          <a:bodyPr>
            <a:noAutofit/>
          </a:bodyPr>
          <a:lstStyle>
            <a:lvl1pPr marL="0" indent="0">
              <a:buNone/>
              <a:defRPr sz="1961"/>
            </a:lvl1pPr>
          </a:lstStyle>
          <a:p>
            <a:pPr lvl="0"/>
            <a:r>
              <a:rPr lang="en-US"/>
              <a:t>Picture</a:t>
            </a:r>
          </a:p>
        </p:txBody>
      </p:sp>
      <p:sp>
        <p:nvSpPr>
          <p:cNvPr id="26" name="Content Placeholder 15"/>
          <p:cNvSpPr>
            <a:spLocks noGrp="1"/>
          </p:cNvSpPr>
          <p:nvPr>
            <p:ph sz="quarter" idx="27" hasCustomPrompt="1"/>
          </p:nvPr>
        </p:nvSpPr>
        <p:spPr>
          <a:xfrm>
            <a:off x="4300662" y="2158886"/>
            <a:ext cx="1693247" cy="895855"/>
          </a:xfrm>
        </p:spPr>
        <p:txBody>
          <a:bodyPr>
            <a:noAutofit/>
          </a:bodyPr>
          <a:lstStyle>
            <a:lvl1pPr marL="0" indent="0">
              <a:buNone/>
              <a:defRPr sz="1961"/>
            </a:lvl1pPr>
          </a:lstStyle>
          <a:p>
            <a:pPr lvl="0"/>
            <a:r>
              <a:rPr lang="en-US"/>
              <a:t>Picture</a:t>
            </a:r>
          </a:p>
        </p:txBody>
      </p:sp>
      <p:sp>
        <p:nvSpPr>
          <p:cNvPr id="27" name="Content Placeholder 15"/>
          <p:cNvSpPr>
            <a:spLocks noGrp="1"/>
          </p:cNvSpPr>
          <p:nvPr>
            <p:ph sz="quarter" idx="28" hasCustomPrompt="1"/>
          </p:nvPr>
        </p:nvSpPr>
        <p:spPr>
          <a:xfrm>
            <a:off x="6222995" y="2158886"/>
            <a:ext cx="1693247" cy="895855"/>
          </a:xfrm>
        </p:spPr>
        <p:txBody>
          <a:bodyPr>
            <a:noAutofit/>
          </a:bodyPr>
          <a:lstStyle>
            <a:lvl1pPr marL="0" indent="0">
              <a:buNone/>
              <a:defRPr sz="1961"/>
            </a:lvl1pPr>
          </a:lstStyle>
          <a:p>
            <a:pPr lvl="0"/>
            <a:r>
              <a:rPr lang="en-US"/>
              <a:t>Picture</a:t>
            </a:r>
          </a:p>
        </p:txBody>
      </p:sp>
      <p:sp>
        <p:nvSpPr>
          <p:cNvPr id="28" name="Content Placeholder 15"/>
          <p:cNvSpPr>
            <a:spLocks noGrp="1"/>
          </p:cNvSpPr>
          <p:nvPr>
            <p:ph sz="quarter" idx="29" hasCustomPrompt="1"/>
          </p:nvPr>
        </p:nvSpPr>
        <p:spPr>
          <a:xfrm>
            <a:off x="8145328" y="2158886"/>
            <a:ext cx="1693247" cy="895855"/>
          </a:xfrm>
        </p:spPr>
        <p:txBody>
          <a:bodyPr>
            <a:noAutofit/>
          </a:bodyPr>
          <a:lstStyle>
            <a:lvl1pPr marL="0" indent="0">
              <a:buNone/>
              <a:defRPr sz="1961"/>
            </a:lvl1pPr>
          </a:lstStyle>
          <a:p>
            <a:pPr lvl="0"/>
            <a:r>
              <a:rPr lang="en-US"/>
              <a:t>Picture</a:t>
            </a:r>
          </a:p>
        </p:txBody>
      </p:sp>
      <p:sp>
        <p:nvSpPr>
          <p:cNvPr id="29" name="Content Placeholder 15"/>
          <p:cNvSpPr>
            <a:spLocks noGrp="1"/>
          </p:cNvSpPr>
          <p:nvPr>
            <p:ph sz="quarter" idx="30" hasCustomPrompt="1"/>
          </p:nvPr>
        </p:nvSpPr>
        <p:spPr>
          <a:xfrm>
            <a:off x="10067660" y="2158886"/>
            <a:ext cx="1693247" cy="895855"/>
          </a:xfrm>
        </p:spPr>
        <p:txBody>
          <a:bodyPr>
            <a:noAutofit/>
          </a:bodyPr>
          <a:lstStyle>
            <a:lvl1pPr marL="0" indent="0">
              <a:buNone/>
              <a:defRPr sz="1961"/>
            </a:lvl1pPr>
          </a:lstStyle>
          <a:p>
            <a:pPr lvl="0"/>
            <a:r>
              <a:rPr lang="en-US"/>
              <a:t>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FF16C0-0541-41AD-98F7-A469609E8DC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55995" y="2025026"/>
            <a:ext cx="256787" cy="258381"/>
          </a:xfrm>
        </p:spPr>
        <p:txBody>
          <a:bodyPr tIns="0" bIns="0"/>
          <a:lstStyle>
            <a:lvl1pPr marL="0" algn="l" defTabSz="914102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1pPr>
            <a:lvl2pPr marL="0" algn="l" defTabSz="914102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2pPr>
            <a:lvl3pPr marL="0" algn="l" defTabSz="914102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3pPr>
            <a:lvl4pPr marL="0" algn="l" defTabSz="914102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4pPr>
            <a:lvl5pPr marL="0" algn="l" defTabSz="914102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/>
              <a:t>1.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95171A5B-905D-4832-B11A-13594619F33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379573" y="2025026"/>
            <a:ext cx="256787" cy="258381"/>
          </a:xfrm>
        </p:spPr>
        <p:txBody>
          <a:bodyPr tIns="0" bIns="0"/>
          <a:lstStyle>
            <a:lvl1pPr marL="0" algn="l" defTabSz="914102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1pPr>
            <a:lvl2pPr marL="0" algn="l" defTabSz="914102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2pPr>
            <a:lvl3pPr marL="0" algn="l" defTabSz="914102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3pPr>
            <a:lvl4pPr marL="0" algn="l" defTabSz="914102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4pPr>
            <a:lvl5pPr marL="0" algn="l" defTabSz="914102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/>
              <a:t>2.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DDBE933A-166C-4934-8425-2A89AAA211E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303151" y="2025026"/>
            <a:ext cx="256787" cy="258381"/>
          </a:xfrm>
        </p:spPr>
        <p:txBody>
          <a:bodyPr tIns="0" bIns="0"/>
          <a:lstStyle>
            <a:lvl1pPr marL="0" algn="l" defTabSz="914102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1pPr>
            <a:lvl2pPr marL="0" algn="l" defTabSz="914102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2pPr>
            <a:lvl3pPr marL="0" algn="l" defTabSz="914102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3pPr>
            <a:lvl4pPr marL="0" algn="l" defTabSz="914102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4pPr>
            <a:lvl5pPr marL="0" algn="l" defTabSz="914102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/>
              <a:t>3.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171069D2-CF68-4D89-9134-20A61AFA10D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29842" y="2025026"/>
            <a:ext cx="256787" cy="258381"/>
          </a:xfrm>
        </p:spPr>
        <p:txBody>
          <a:bodyPr tIns="0" bIns="0"/>
          <a:lstStyle>
            <a:lvl1pPr marL="0" algn="l" defTabSz="914102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1pPr>
            <a:lvl2pPr marL="0" algn="l" defTabSz="914102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2pPr>
            <a:lvl3pPr marL="0" algn="l" defTabSz="914102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3pPr>
            <a:lvl4pPr marL="0" algn="l" defTabSz="914102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4pPr>
            <a:lvl5pPr marL="0" algn="l" defTabSz="914102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/>
              <a:t>4.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77858A5B-7408-41FF-9369-C0F9B773A30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139413" y="2025026"/>
            <a:ext cx="256787" cy="258381"/>
          </a:xfrm>
        </p:spPr>
        <p:txBody>
          <a:bodyPr tIns="0" bIns="0"/>
          <a:lstStyle>
            <a:lvl1pPr marL="0" algn="l" defTabSz="914102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1pPr>
            <a:lvl2pPr marL="0" algn="l" defTabSz="914102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2pPr>
            <a:lvl3pPr marL="0" algn="l" defTabSz="914102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3pPr>
            <a:lvl4pPr marL="0" algn="l" defTabSz="914102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4pPr>
            <a:lvl5pPr marL="0" algn="l" defTabSz="914102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/>
              <a:t>5.</a:t>
            </a: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AF637A76-D1E1-49A2-AF33-3521BBC721C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0067660" y="2025026"/>
            <a:ext cx="256787" cy="258381"/>
          </a:xfrm>
        </p:spPr>
        <p:txBody>
          <a:bodyPr tIns="0" bIns="0"/>
          <a:lstStyle>
            <a:lvl1pPr marL="0" algn="l" defTabSz="914102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1pPr>
            <a:lvl2pPr marL="0" algn="l" defTabSz="914102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2pPr>
            <a:lvl3pPr marL="0" algn="l" defTabSz="914102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3pPr>
            <a:lvl4pPr marL="0" algn="l" defTabSz="914102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4pPr>
            <a:lvl5pPr marL="0" algn="l" defTabSz="914102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/>
              <a:t>6.</a:t>
            </a:r>
          </a:p>
        </p:txBody>
      </p:sp>
      <p:sp>
        <p:nvSpPr>
          <p:cNvPr id="23" name="Footer Placeholder 14">
            <a:extLst>
              <a:ext uri="{FF2B5EF4-FFF2-40B4-BE49-F238E27FC236}">
                <a16:creationId xmlns:a16="http://schemas.microsoft.com/office/drawing/2014/main" id="{CDC19876-13E5-1847-AE6E-14EA37A9CE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1838" y="6450194"/>
            <a:ext cx="11586711" cy="118296"/>
          </a:xfrm>
          <a:prstGeom prst="rect">
            <a:avLst/>
          </a:prstGeom>
        </p:spPr>
        <p:txBody>
          <a:bodyPr vert="horz" lIns="91440" tIns="45720" rIns="91440" bIns="45720" numCol="2" rtlCol="0" anchor="ctr"/>
          <a:lstStyle>
            <a:lvl1pPr algn="l">
              <a:defRPr sz="68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</a:p>
        </p:txBody>
      </p:sp>
    </p:spTree>
    <p:extLst>
      <p:ext uri="{BB962C8B-B14F-4D97-AF65-F5344CB8AC3E}">
        <p14:creationId xmlns:p14="http://schemas.microsoft.com/office/powerpoint/2010/main" val="1295740546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bg>
      <p:bgPr>
        <a:solidFill>
          <a:srgbClr val="0007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 strike="noStrike">
                <a:solidFill>
                  <a:schemeClr val="tx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5" name="Footer Placeholder 14">
            <a:extLst>
              <a:ext uri="{FF2B5EF4-FFF2-40B4-BE49-F238E27FC236}">
                <a16:creationId xmlns:a16="http://schemas.microsoft.com/office/drawing/2014/main" id="{95231FD8-80B3-7243-A07F-7383027E44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1838" y="6450194"/>
            <a:ext cx="11586711" cy="118296"/>
          </a:xfrm>
          <a:prstGeom prst="rect">
            <a:avLst/>
          </a:prstGeom>
        </p:spPr>
        <p:txBody>
          <a:bodyPr vert="horz" lIns="91440" tIns="45720" rIns="91440" bIns="45720" numCol="2" rtlCol="0" anchor="ctr"/>
          <a:lstStyle>
            <a:lvl1pPr algn="l">
              <a:defRPr sz="68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</a:p>
        </p:txBody>
      </p:sp>
    </p:spTree>
    <p:extLst>
      <p:ext uri="{BB962C8B-B14F-4D97-AF65-F5344CB8AC3E}">
        <p14:creationId xmlns:p14="http://schemas.microsoft.com/office/powerpoint/2010/main" val="1093951014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hite">
    <p:bg>
      <p:bgPr>
        <a:solidFill>
          <a:srgbClr val="0007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6379613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hite + Logo">
    <p:bg>
      <p:bgPr>
        <a:solidFill>
          <a:srgbClr val="0007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3A570EB-5B9E-4B41-AA44-15384CC21AF4}"/>
              </a:ext>
            </a:extLst>
          </p:cNvPr>
          <p:cNvSpPr txBox="1"/>
          <p:nvPr userDrawn="1"/>
        </p:nvSpPr>
        <p:spPr>
          <a:xfrm>
            <a:off x="455994" y="461947"/>
            <a:ext cx="1477550" cy="2444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90000"/>
              </a:lnSpc>
              <a:spcAft>
                <a:spcPts val="588"/>
              </a:spcAft>
            </a:pPr>
            <a:r>
              <a:rPr lang="en-US" sz="1765" b="1" i="0">
                <a:solidFill>
                  <a:srgbClr val="0078D4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Azure </a:t>
            </a:r>
            <a:r>
              <a:rPr lang="en-US" sz="1765" b="1" i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Segoe UI Semibold" panose="020B0502040204020203" pitchFamily="34" charset="0"/>
                <a:cs typeface="Segoe UI Semibold" panose="020B0502040204020203" pitchFamily="34" charset="0"/>
              </a:rPr>
              <a:t>Data</a:t>
            </a:r>
          </a:p>
        </p:txBody>
      </p:sp>
    </p:spTree>
    <p:extLst>
      <p:ext uri="{BB962C8B-B14F-4D97-AF65-F5344CB8AC3E}">
        <p14:creationId xmlns:p14="http://schemas.microsoft.com/office/powerpoint/2010/main" val="458881082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Blue">
    <p:bg>
      <p:bgPr>
        <a:solidFill>
          <a:srgbClr val="0007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7A5C1824-66A6-B541-9841-33EFCF1139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55913" y="240575"/>
            <a:ext cx="422417" cy="42247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17D5896-0510-1F49-8861-EF06D65E718A}"/>
              </a:ext>
            </a:extLst>
          </p:cNvPr>
          <p:cNvSpPr/>
          <p:nvPr userDrawn="1"/>
        </p:nvSpPr>
        <p:spPr>
          <a:xfrm>
            <a:off x="10578330" y="240576"/>
            <a:ext cx="1405430" cy="589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78">
                <a:solidFill>
                  <a:schemeClr val="bg1"/>
                </a:solidFill>
                <a:latin typeface="Segoe UI" panose="020B0502040204020203" pitchFamily="34" charset="0"/>
              </a:rPr>
              <a:t>Microsoft Azure Data</a:t>
            </a:r>
          </a:p>
          <a:p>
            <a:r>
              <a:rPr lang="en-US" sz="1078">
                <a:latin typeface="Segoe UI" panose="020B0502040204020203" pitchFamily="34" charset="0"/>
              </a:rPr>
              <a:t>Gray Systems Lab</a:t>
            </a:r>
            <a:endParaRPr lang="en-US" sz="1078"/>
          </a:p>
        </p:txBody>
      </p:sp>
    </p:spTree>
    <p:extLst>
      <p:ext uri="{BB962C8B-B14F-4D97-AF65-F5344CB8AC3E}">
        <p14:creationId xmlns:p14="http://schemas.microsoft.com/office/powerpoint/2010/main" val="2140663551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E17CD-05E7-DBD0-170B-57FF4C88A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990B3E-9EEC-CE51-1487-BB8CCA0EFF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01B6FC-C2FD-D6A6-5A72-B64418A49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43F41-F86D-485B-8B31-B377567E64E7}" type="datetimeFigureOut">
              <a:rPr lang="en-DE" smtClean="0"/>
              <a:t>23/06/2023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2AC059-C4F8-14D0-4059-53B1BDDB1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D21958-5FDF-3C9D-F7B1-E03756793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E434E-5106-4D6C-AC77-3C9152F1001A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3545582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Blue + Logo">
    <p:bg>
      <p:bgPr>
        <a:solidFill>
          <a:srgbClr val="0007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7B0918A-5036-0E41-B67B-481F23F7BBB3}"/>
              </a:ext>
            </a:extLst>
          </p:cNvPr>
          <p:cNvSpPr txBox="1"/>
          <p:nvPr userDrawn="1"/>
        </p:nvSpPr>
        <p:spPr>
          <a:xfrm>
            <a:off x="455994" y="461947"/>
            <a:ext cx="1477550" cy="2444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90000"/>
              </a:lnSpc>
              <a:spcAft>
                <a:spcPts val="588"/>
              </a:spcAft>
            </a:pPr>
            <a:r>
              <a:rPr lang="en-US" sz="1765" b="1" i="0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Azure </a:t>
            </a:r>
            <a:r>
              <a:rPr lang="en-US" sz="1765" b="1" i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Segoe UI Semibold" panose="020B0502040204020203" pitchFamily="34" charset="0"/>
                <a:cs typeface="Segoe UI Semibold" panose="020B0502040204020203" pitchFamily="34" charset="0"/>
              </a:rPr>
              <a:t>Data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EF5C3057-54BF-E742-91E1-4EE7B0F7C2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55913" y="240575"/>
            <a:ext cx="422417" cy="42247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BDB6040-6B74-4F46-8688-18DB0A3056CC}"/>
              </a:ext>
            </a:extLst>
          </p:cNvPr>
          <p:cNvSpPr/>
          <p:nvPr userDrawn="1"/>
        </p:nvSpPr>
        <p:spPr>
          <a:xfrm>
            <a:off x="10578330" y="240576"/>
            <a:ext cx="1405430" cy="589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78">
                <a:solidFill>
                  <a:schemeClr val="bg1"/>
                </a:solidFill>
                <a:latin typeface="Segoe UI" panose="020B0502040204020203" pitchFamily="34" charset="0"/>
              </a:rPr>
              <a:t>Microsoft Azure Data</a:t>
            </a:r>
          </a:p>
          <a:p>
            <a:r>
              <a:rPr lang="en-US" sz="1078">
                <a:latin typeface="Segoe UI" panose="020B0502040204020203" pitchFamily="34" charset="0"/>
              </a:rPr>
              <a:t>Gray Systems Lab</a:t>
            </a:r>
            <a:endParaRPr lang="en-US" sz="1078"/>
          </a:p>
        </p:txBody>
      </p:sp>
    </p:spTree>
    <p:extLst>
      <p:ext uri="{BB962C8B-B14F-4D97-AF65-F5344CB8AC3E}">
        <p14:creationId xmlns:p14="http://schemas.microsoft.com/office/powerpoint/2010/main" val="454570502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Black">
    <p:bg>
      <p:bgPr>
        <a:solidFill>
          <a:srgbClr val="0007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277F4816-AC71-4346-968B-13D5657B60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55913" y="240575"/>
            <a:ext cx="422417" cy="42247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455BA0B-132B-9442-8E4B-3CFE1865A931}"/>
              </a:ext>
            </a:extLst>
          </p:cNvPr>
          <p:cNvSpPr/>
          <p:nvPr userDrawn="1"/>
        </p:nvSpPr>
        <p:spPr>
          <a:xfrm>
            <a:off x="10578330" y="240576"/>
            <a:ext cx="1405430" cy="589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78">
                <a:solidFill>
                  <a:schemeClr val="accent4"/>
                </a:solidFill>
                <a:latin typeface="Segoe UI" panose="020B0502040204020203" pitchFamily="34" charset="0"/>
              </a:rPr>
              <a:t>Microsoft Azure Data</a:t>
            </a:r>
          </a:p>
          <a:p>
            <a:r>
              <a:rPr lang="en-US" sz="1078">
                <a:solidFill>
                  <a:schemeClr val="bg1"/>
                </a:solidFill>
                <a:latin typeface="Segoe UI" panose="020B0502040204020203" pitchFamily="34" charset="0"/>
              </a:rPr>
              <a:t>Gray Systems Lab</a:t>
            </a:r>
            <a:endParaRPr lang="en-US" sz="1078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328619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Black + Logo">
    <p:bg>
      <p:bgPr>
        <a:solidFill>
          <a:srgbClr val="0007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AB255B5-38F8-034A-B085-E6644198E790}"/>
              </a:ext>
            </a:extLst>
          </p:cNvPr>
          <p:cNvSpPr txBox="1"/>
          <p:nvPr userDrawn="1"/>
        </p:nvSpPr>
        <p:spPr>
          <a:xfrm>
            <a:off x="455994" y="461947"/>
            <a:ext cx="1477550" cy="2444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90000"/>
              </a:lnSpc>
              <a:spcAft>
                <a:spcPts val="588"/>
              </a:spcAft>
            </a:pPr>
            <a:r>
              <a:rPr lang="en-US" sz="1765" b="1" i="0">
                <a:solidFill>
                  <a:srgbClr val="0078D4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Azure</a:t>
            </a:r>
            <a:r>
              <a:rPr lang="en-US" sz="1765" b="1" i="0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Data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04331370-2135-544A-B344-83D1B24800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55913" y="240575"/>
            <a:ext cx="422417" cy="42247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336E6D6-26C9-7C45-8349-6BC4313CA6C3}"/>
              </a:ext>
            </a:extLst>
          </p:cNvPr>
          <p:cNvSpPr/>
          <p:nvPr userDrawn="1"/>
        </p:nvSpPr>
        <p:spPr>
          <a:xfrm>
            <a:off x="10578330" y="240576"/>
            <a:ext cx="1405430" cy="589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78">
                <a:solidFill>
                  <a:schemeClr val="accent4"/>
                </a:solidFill>
                <a:latin typeface="Segoe UI" panose="020B0502040204020203" pitchFamily="34" charset="0"/>
              </a:rPr>
              <a:t>Microsoft Azure Data</a:t>
            </a:r>
          </a:p>
          <a:p>
            <a:r>
              <a:rPr lang="en-US" sz="1078">
                <a:solidFill>
                  <a:schemeClr val="bg1"/>
                </a:solidFill>
                <a:latin typeface="Segoe UI" panose="020B0502040204020203" pitchFamily="34" charset="0"/>
              </a:rPr>
              <a:t>Gray Systems Lab</a:t>
            </a:r>
            <a:endParaRPr lang="en-US" sz="1078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000463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Logo White">
    <p:bg>
      <p:bgPr>
        <a:solidFill>
          <a:srgbClr val="0007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678584F-F50A-FE49-A78B-FA4E8DB688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6825" y="1923724"/>
            <a:ext cx="9590836" cy="1793104"/>
          </a:xfrm>
          <a:noFill/>
        </p:spPr>
        <p:txBody>
          <a:bodyPr lIns="0" tIns="0" rIns="0" bIns="0" anchor="b" anchorCtr="0"/>
          <a:lstStyle>
            <a:lvl1pPr>
              <a:defRPr sz="4705" strike="noStrike" spc="-49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Section title divider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C641E5-1D6B-0344-A41B-574B7F1BCA5D}"/>
              </a:ext>
            </a:extLst>
          </p:cNvPr>
          <p:cNvSpPr txBox="1"/>
          <p:nvPr userDrawn="1"/>
        </p:nvSpPr>
        <p:spPr>
          <a:xfrm>
            <a:off x="455994" y="461947"/>
            <a:ext cx="1477550" cy="2444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90000"/>
              </a:lnSpc>
              <a:spcAft>
                <a:spcPts val="588"/>
              </a:spcAft>
            </a:pPr>
            <a:r>
              <a:rPr lang="en-US" sz="1765" b="1" i="0">
                <a:solidFill>
                  <a:srgbClr val="0078D4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Azure </a:t>
            </a:r>
            <a:r>
              <a:rPr lang="en-US" sz="1765" b="1" i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Segoe UI Semibold" panose="020B0502040204020203" pitchFamily="34" charset="0"/>
                <a:cs typeface="Segoe UI Semibold" panose="020B0502040204020203" pitchFamily="34" charset="0"/>
              </a:rPr>
              <a:t>Data</a:t>
            </a:r>
          </a:p>
        </p:txBody>
      </p:sp>
    </p:spTree>
    <p:extLst>
      <p:ext uri="{BB962C8B-B14F-4D97-AF65-F5344CB8AC3E}">
        <p14:creationId xmlns:p14="http://schemas.microsoft.com/office/powerpoint/2010/main" val="32904563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Clean 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E0C94A7-EC70-744A-A2BC-C821120951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6825" y="1923724"/>
            <a:ext cx="9590836" cy="1793104"/>
          </a:xfrm>
          <a:noFill/>
        </p:spPr>
        <p:txBody>
          <a:bodyPr lIns="0" tIns="0" rIns="0" bIns="0" anchor="b" anchorCtr="0"/>
          <a:lstStyle>
            <a:lvl1pPr>
              <a:defRPr sz="4705" strike="noStrike" spc="-49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Section title divider</a:t>
            </a:r>
          </a:p>
        </p:txBody>
      </p:sp>
    </p:spTree>
    <p:extLst>
      <p:ext uri="{BB962C8B-B14F-4D97-AF65-F5344CB8AC3E}">
        <p14:creationId xmlns:p14="http://schemas.microsoft.com/office/powerpoint/2010/main" val="32168317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4B95F29-56C3-4C85-A12B-0B0BE769E7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44774" y="418150"/>
            <a:ext cx="7747227" cy="64398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>
                <a:solidFill>
                  <a:schemeClr val="tx1"/>
                </a:solidFill>
              </a:defRPr>
            </a:lvl1pPr>
          </a:lstStyle>
          <a:p>
            <a:r>
              <a:rPr lang="en-US"/>
              <a:t>Device layout 1: one column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55995" y="1922802"/>
            <a:ext cx="4758211" cy="603538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353"/>
              </a:lnSpc>
              <a:buNone/>
              <a:defRPr sz="1961" b="0" i="0">
                <a:solidFill>
                  <a:schemeClr val="tx1"/>
                </a:solidFill>
                <a:latin typeface="+mn-lt"/>
              </a:defRPr>
            </a:lvl1pPr>
            <a:lvl2pPr marL="224097" indent="0">
              <a:buNone/>
              <a:defRPr/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pt-BR"/>
              <a:t>Large subhead Segoe UI Regular 20/24. Em volor resequaectur.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55995" y="2707597"/>
            <a:ext cx="4758210" cy="2521268"/>
          </a:xfrm>
        </p:spPr>
        <p:txBody>
          <a:bodyPr lIns="0" tIns="0" rIns="0" bIns="0"/>
          <a:lstStyle>
            <a:lvl1pPr marL="280121" indent="-280121">
              <a:lnSpc>
                <a:spcPts val="1765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372" b="0" i="0" spc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1765"/>
              </a:lnSpc>
              <a:spcBef>
                <a:spcPts val="0"/>
              </a:spcBef>
              <a:buNone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34476FE-7091-4DE7-A55E-3EF5A6569A7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57959" y="3421009"/>
            <a:ext cx="5834041" cy="546753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Footer Placeholder 14">
            <a:extLst>
              <a:ext uri="{FF2B5EF4-FFF2-40B4-BE49-F238E27FC236}">
                <a16:creationId xmlns:a16="http://schemas.microsoft.com/office/drawing/2014/main" id="{91B60D61-6FC1-0E45-8A2E-51410A6C63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1838" y="6450194"/>
            <a:ext cx="11586711" cy="118296"/>
          </a:xfrm>
          <a:prstGeom prst="rect">
            <a:avLst/>
          </a:prstGeom>
        </p:spPr>
        <p:txBody>
          <a:bodyPr vert="horz" lIns="91440" tIns="45720" rIns="91440" bIns="45720" numCol="2" rtlCol="0" anchor="ctr"/>
          <a:lstStyle>
            <a:lvl1pPr algn="l">
              <a:defRPr sz="68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</a:p>
        </p:txBody>
      </p:sp>
    </p:spTree>
    <p:extLst>
      <p:ext uri="{BB962C8B-B14F-4D97-AF65-F5344CB8AC3E}">
        <p14:creationId xmlns:p14="http://schemas.microsoft.com/office/powerpoint/2010/main" val="2161637167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99DE98C-91A8-4163-A280-8BB561692C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44774" y="418150"/>
            <a:ext cx="7747227" cy="6439851"/>
          </a:xfrm>
          <a:prstGeom prst="rect">
            <a:avLst/>
          </a:prstGeom>
        </p:spPr>
      </p:pic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784CA30E-A92E-4E40-944A-73B1CF9EEE0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57959" y="3421009"/>
            <a:ext cx="5834041" cy="546753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8D17D4B4-B6B9-4273-ACCB-7A5ED46F35A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672" y="2000739"/>
            <a:ext cx="1693247" cy="3038396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lang="en-US" sz="1372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14/18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. </a:t>
            </a:r>
            <a:r>
              <a:rPr lang="en-US" err="1"/>
              <a:t>Unt</a:t>
            </a:r>
            <a:r>
              <a:rPr lang="en-US"/>
              <a:t> faces et </a:t>
            </a:r>
            <a:r>
              <a:rPr lang="en-US" err="1"/>
              <a:t>labore</a:t>
            </a:r>
            <a:r>
              <a:rPr lang="en-US"/>
              <a:t> </a:t>
            </a:r>
            <a:r>
              <a:rPr lang="en-US" err="1"/>
              <a:t>ium</a:t>
            </a:r>
            <a:r>
              <a:rPr lang="en-US"/>
              <a:t> el id et re od </a:t>
            </a:r>
            <a:r>
              <a:rPr lang="en-US" err="1"/>
              <a:t>utem</a:t>
            </a:r>
            <a:r>
              <a:rPr lang="en-US"/>
              <a:t> que </a:t>
            </a:r>
            <a:r>
              <a:rPr lang="en-US" err="1"/>
              <a:t>nist</a:t>
            </a:r>
            <a:r>
              <a:rPr lang="en-US"/>
              <a:t> et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quia</a:t>
            </a:r>
            <a:r>
              <a:rPr lang="en-US"/>
              <a:t> </a:t>
            </a:r>
            <a:r>
              <a:rPr lang="en-US" err="1"/>
              <a:t>dolore</a:t>
            </a:r>
            <a:r>
              <a:rPr lang="en-US"/>
              <a:t> is et lam, </a:t>
            </a:r>
            <a:r>
              <a:rPr lang="en-US" err="1"/>
              <a:t>vendunt</a:t>
            </a:r>
            <a:r>
              <a:rPr lang="en-US"/>
              <a:t> </a:t>
            </a:r>
            <a:r>
              <a:rPr lang="en-US" err="1"/>
              <a:t>voluptatur</a:t>
            </a:r>
            <a:r>
              <a:rPr lang="en-US"/>
              <a:t>. 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FB204BE2-B985-4315-8D5B-9C54B1074D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85798" y="2000739"/>
            <a:ext cx="1693247" cy="3038396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lang="en-US" sz="1372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14/18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. </a:t>
            </a:r>
            <a:r>
              <a:rPr lang="en-US" err="1"/>
              <a:t>Unt</a:t>
            </a:r>
            <a:r>
              <a:rPr lang="en-US"/>
              <a:t> faces et </a:t>
            </a:r>
            <a:r>
              <a:rPr lang="en-US" err="1"/>
              <a:t>labore</a:t>
            </a:r>
            <a:r>
              <a:rPr lang="en-US"/>
              <a:t> </a:t>
            </a:r>
            <a:r>
              <a:rPr lang="en-US" err="1"/>
              <a:t>ium</a:t>
            </a:r>
            <a:r>
              <a:rPr lang="en-US"/>
              <a:t> el id et re od </a:t>
            </a:r>
            <a:r>
              <a:rPr lang="en-US" err="1"/>
              <a:t>utem</a:t>
            </a:r>
            <a:r>
              <a:rPr lang="en-US"/>
              <a:t> que </a:t>
            </a:r>
            <a:r>
              <a:rPr lang="en-US" err="1"/>
              <a:t>nist</a:t>
            </a:r>
            <a:r>
              <a:rPr lang="en-US"/>
              <a:t> et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quia</a:t>
            </a:r>
            <a:r>
              <a:rPr lang="en-US"/>
              <a:t> </a:t>
            </a:r>
            <a:r>
              <a:rPr lang="en-US" err="1"/>
              <a:t>dolore</a:t>
            </a:r>
            <a:r>
              <a:rPr lang="en-US"/>
              <a:t> is et lam, </a:t>
            </a:r>
            <a:r>
              <a:rPr lang="en-US" err="1"/>
              <a:t>vendunt</a:t>
            </a:r>
            <a:r>
              <a:rPr lang="en-US"/>
              <a:t> </a:t>
            </a:r>
            <a:r>
              <a:rPr lang="en-US" err="1"/>
              <a:t>voluptatur</a:t>
            </a:r>
            <a:r>
              <a:rPr lang="en-US"/>
              <a:t>.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89045D2-7C49-4F5C-A376-228A5A2B01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>
                <a:solidFill>
                  <a:schemeClr val="tx1"/>
                </a:solidFill>
              </a:defRPr>
            </a:lvl1pPr>
          </a:lstStyle>
          <a:p>
            <a:r>
              <a:rPr lang="en-US"/>
              <a:t>Device layout 2: two columns</a:t>
            </a:r>
          </a:p>
        </p:txBody>
      </p:sp>
      <p:sp>
        <p:nvSpPr>
          <p:cNvPr id="10" name="Footer Placeholder 14">
            <a:extLst>
              <a:ext uri="{FF2B5EF4-FFF2-40B4-BE49-F238E27FC236}">
                <a16:creationId xmlns:a16="http://schemas.microsoft.com/office/drawing/2014/main" id="{E48FC59D-3F2F-9746-A309-EDC9968BC4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1838" y="6450194"/>
            <a:ext cx="11586711" cy="118296"/>
          </a:xfrm>
          <a:prstGeom prst="rect">
            <a:avLst/>
          </a:prstGeom>
        </p:spPr>
        <p:txBody>
          <a:bodyPr vert="horz" lIns="91440" tIns="45720" rIns="91440" bIns="45720" numCol="2" rtlCol="0" anchor="ctr"/>
          <a:lstStyle>
            <a:lvl1pPr algn="l">
              <a:defRPr sz="68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</a:p>
        </p:txBody>
      </p:sp>
    </p:spTree>
    <p:extLst>
      <p:ext uri="{BB962C8B-B14F-4D97-AF65-F5344CB8AC3E}">
        <p14:creationId xmlns:p14="http://schemas.microsoft.com/office/powerpoint/2010/main" val="1850936791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3CDB1EA-72FB-46B3-89D4-DEE1F2EF72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4249" y="486947"/>
            <a:ext cx="10869930" cy="63710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>
                <a:solidFill>
                  <a:schemeClr val="tx1"/>
                </a:solidFill>
              </a:defRPr>
            </a:lvl1pPr>
          </a:lstStyle>
          <a:p>
            <a:r>
              <a:rPr lang="en-US"/>
              <a:t>Device layout 3</a:t>
            </a:r>
          </a:p>
        </p:txBody>
      </p:sp>
      <p:sp>
        <p:nvSpPr>
          <p:cNvPr id="8" name="Picture Placeholder 11">
            <a:extLst>
              <a:ext uri="{FF2B5EF4-FFF2-40B4-BE49-F238E27FC236}">
                <a16:creationId xmlns:a16="http://schemas.microsoft.com/office/drawing/2014/main" id="{0473E679-3B6D-497A-A0F6-454C968B760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293976" y="3488254"/>
            <a:ext cx="7678751" cy="546753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Footer Placeholder 14">
            <a:extLst>
              <a:ext uri="{FF2B5EF4-FFF2-40B4-BE49-F238E27FC236}">
                <a16:creationId xmlns:a16="http://schemas.microsoft.com/office/drawing/2014/main" id="{C171A6F7-E2D5-4545-B545-35D9AA4D13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1838" y="6450194"/>
            <a:ext cx="11586711" cy="118296"/>
          </a:xfrm>
          <a:prstGeom prst="rect">
            <a:avLst/>
          </a:prstGeom>
        </p:spPr>
        <p:txBody>
          <a:bodyPr vert="horz" lIns="91440" tIns="45720" rIns="91440" bIns="45720" numCol="2" rtlCol="0" anchor="ctr"/>
          <a:lstStyle>
            <a:lvl1pPr algn="l">
              <a:defRPr sz="68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</a:p>
        </p:txBody>
      </p:sp>
    </p:spTree>
    <p:extLst>
      <p:ext uri="{BB962C8B-B14F-4D97-AF65-F5344CB8AC3E}">
        <p14:creationId xmlns:p14="http://schemas.microsoft.com/office/powerpoint/2010/main" val="2805550792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art Placeholder 6"/>
          <p:cNvSpPr>
            <a:spLocks noGrp="1"/>
          </p:cNvSpPr>
          <p:nvPr>
            <p:ph type="chart" sz="quarter" idx="21"/>
          </p:nvPr>
        </p:nvSpPr>
        <p:spPr>
          <a:xfrm>
            <a:off x="455996" y="1950780"/>
            <a:ext cx="3618377" cy="3534843"/>
          </a:xfrm>
        </p:spPr>
        <p:txBody>
          <a:bodyPr anchor="ctr">
            <a:noAutofit/>
          </a:bodyPr>
          <a:lstStyle>
            <a:lvl1pPr marL="0" indent="0" algn="ctr">
              <a:buNone/>
              <a:defRPr sz="2353"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>
                <a:solidFill>
                  <a:schemeClr val="tx1"/>
                </a:solidFill>
              </a:defRPr>
            </a:lvl1pPr>
          </a:lstStyle>
          <a:p>
            <a:r>
              <a:rPr lang="en-US"/>
              <a:t>Chart examples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55992" y="5857162"/>
            <a:ext cx="3618381" cy="301770"/>
          </a:xfrm>
        </p:spPr>
        <p:txBody>
          <a:bodyPr lIns="0" tIns="0" rIns="0" bIns="0"/>
          <a:lstStyle>
            <a:lvl1pPr marL="0" indent="0">
              <a:lnSpc>
                <a:spcPts val="1176"/>
              </a:lnSpc>
              <a:spcBef>
                <a:spcPts val="882"/>
              </a:spcBef>
              <a:buFont typeface="Arial" panose="020B0604020202020204" pitchFamily="34" charset="0"/>
              <a:buNone/>
              <a:defRPr sz="980" b="0" i="0" spc="0">
                <a:solidFill>
                  <a:schemeClr val="tx1"/>
                </a:solidFill>
                <a:latin typeface="+mn-lt"/>
              </a:defRPr>
            </a:lvl1pPr>
            <a:lvl2pPr marL="0" marR="0" indent="0" algn="l" defTabSz="914367" rtl="0" eaLnBrk="1" fontAlgn="auto" latinLnBrk="0" hangingPunct="1">
              <a:lnSpc>
                <a:spcPts val="1176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980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Caption body copy Segoe Regular 10/12.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eat.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03152" y="5857162"/>
            <a:ext cx="3607487" cy="301770"/>
          </a:xfrm>
        </p:spPr>
        <p:txBody>
          <a:bodyPr vert="horz" wrap="square" lIns="0" tIns="0" rIns="0" bIns="0" rtlCol="0">
            <a:spAutoFit/>
          </a:bodyPr>
          <a:lstStyle>
            <a:lvl1pPr>
              <a:tabLst/>
              <a:defRPr lang="en-US" sz="980" b="0" i="0" spc="0" dirty="0" smtClean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>
              <a:lnSpc>
                <a:spcPts val="1176"/>
              </a:lnSpc>
              <a:spcBef>
                <a:spcPts val="882"/>
              </a:spcBef>
              <a:buFont typeface="Arial" panose="020B0604020202020204" pitchFamily="34" charset="0"/>
              <a:buNone/>
            </a:pPr>
            <a:r>
              <a:rPr lang="en-US"/>
              <a:t>Caption body copy Segoe Regular 10/12.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eat.</a:t>
            </a:r>
          </a:p>
        </p:txBody>
      </p:sp>
      <p:sp>
        <p:nvSpPr>
          <p:cNvPr id="20" name="Chart Placeholder 6"/>
          <p:cNvSpPr>
            <a:spLocks noGrp="1"/>
          </p:cNvSpPr>
          <p:nvPr>
            <p:ph type="chart" sz="quarter" idx="22"/>
          </p:nvPr>
        </p:nvSpPr>
        <p:spPr>
          <a:xfrm>
            <a:off x="4303152" y="1950780"/>
            <a:ext cx="3607487" cy="3534843"/>
          </a:xfrm>
        </p:spPr>
        <p:txBody>
          <a:bodyPr anchor="ctr">
            <a:noAutofit/>
          </a:bodyPr>
          <a:lstStyle>
            <a:lvl1pPr marL="0" indent="0" algn="ctr">
              <a:buNone/>
              <a:defRPr sz="2353"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21" name="Chart Placeholder 6"/>
          <p:cNvSpPr>
            <a:spLocks noGrp="1"/>
          </p:cNvSpPr>
          <p:nvPr>
            <p:ph type="chart" sz="quarter" idx="23"/>
          </p:nvPr>
        </p:nvSpPr>
        <p:spPr>
          <a:xfrm>
            <a:off x="8139412" y="1950780"/>
            <a:ext cx="3623051" cy="3534843"/>
          </a:xfrm>
        </p:spPr>
        <p:txBody>
          <a:bodyPr anchor="ctr">
            <a:noAutofit/>
          </a:bodyPr>
          <a:lstStyle>
            <a:lvl1pPr marL="0" indent="0" algn="ctr">
              <a:buNone/>
              <a:defRPr sz="2353"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BB6B82-41EF-4F96-AC4D-4B6DF0A1F54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55991" y="5670381"/>
            <a:ext cx="3629278" cy="243143"/>
          </a:xfrm>
        </p:spPr>
        <p:txBody>
          <a:bodyPr tIns="0"/>
          <a:lstStyle>
            <a:lvl1pPr>
              <a:defRPr lang="en-US" sz="980" b="1" kern="1200" spc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Caption title Segoe bold 10/12. 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D4EEFC93-5F54-47F0-9569-BECC76A76C9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314044" y="5670381"/>
            <a:ext cx="3629278" cy="243143"/>
          </a:xfrm>
        </p:spPr>
        <p:txBody>
          <a:bodyPr tIns="0"/>
          <a:lstStyle>
            <a:lvl1pPr>
              <a:defRPr lang="en-US" sz="980" b="1" kern="1200" spc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Caption title Segoe bold 10/12. 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5EDACCCB-301A-4273-9EA6-AD055BB5B0A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139413" y="5670381"/>
            <a:ext cx="3629278" cy="243143"/>
          </a:xfrm>
        </p:spPr>
        <p:txBody>
          <a:bodyPr tIns="0"/>
          <a:lstStyle>
            <a:lvl1pPr>
              <a:defRPr lang="en-US" sz="980" b="1" kern="1200" spc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Caption title Segoe bold 10/12. 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37057046-E219-41F6-8045-1E763292CBB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139413" y="5857162"/>
            <a:ext cx="3607487" cy="301770"/>
          </a:xfrm>
        </p:spPr>
        <p:txBody>
          <a:bodyPr vert="horz" wrap="square" lIns="0" tIns="0" rIns="0" bIns="0" rtlCol="0">
            <a:spAutoFit/>
          </a:bodyPr>
          <a:lstStyle>
            <a:lvl1pPr>
              <a:tabLst/>
              <a:defRPr lang="en-US" sz="980" b="0" i="0" spc="0" dirty="0" smtClean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>
              <a:lnSpc>
                <a:spcPts val="1176"/>
              </a:lnSpc>
              <a:spcBef>
                <a:spcPts val="882"/>
              </a:spcBef>
              <a:buFont typeface="Arial" panose="020B0604020202020204" pitchFamily="34" charset="0"/>
              <a:buNone/>
            </a:pPr>
            <a:r>
              <a:rPr lang="en-US"/>
              <a:t>Caption body copy Segoe Regular 10/12.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eat.</a:t>
            </a:r>
          </a:p>
        </p:txBody>
      </p:sp>
      <p:sp>
        <p:nvSpPr>
          <p:cNvPr id="13" name="Footer Placeholder 14">
            <a:extLst>
              <a:ext uri="{FF2B5EF4-FFF2-40B4-BE49-F238E27FC236}">
                <a16:creationId xmlns:a16="http://schemas.microsoft.com/office/drawing/2014/main" id="{592F5440-0E12-0F44-ACE7-3C2064AE32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1838" y="6450194"/>
            <a:ext cx="11586711" cy="118296"/>
          </a:xfrm>
          <a:prstGeom prst="rect">
            <a:avLst/>
          </a:prstGeom>
        </p:spPr>
        <p:txBody>
          <a:bodyPr vert="horz" lIns="91440" tIns="45720" rIns="91440" bIns="45720" numCol="2" rtlCol="0" anchor="ctr"/>
          <a:lstStyle>
            <a:lvl1pPr algn="l">
              <a:defRPr sz="68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</a:p>
        </p:txBody>
      </p:sp>
    </p:spTree>
    <p:extLst>
      <p:ext uri="{BB962C8B-B14F-4D97-AF65-F5344CB8AC3E}">
        <p14:creationId xmlns:p14="http://schemas.microsoft.com/office/powerpoint/2010/main" val="2761845479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>
                <a:solidFill>
                  <a:schemeClr val="tx1"/>
                </a:solidFill>
              </a:defRPr>
            </a:lvl1pPr>
          </a:lstStyle>
          <a:p>
            <a:r>
              <a:rPr lang="en-US"/>
              <a:t>Table styling</a:t>
            </a:r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0"/>
          </p:nvPr>
        </p:nvSpPr>
        <p:spPr>
          <a:xfrm>
            <a:off x="455995" y="3924852"/>
            <a:ext cx="11306469" cy="546753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6" name="Footer Placeholder 14">
            <a:extLst>
              <a:ext uri="{FF2B5EF4-FFF2-40B4-BE49-F238E27FC236}">
                <a16:creationId xmlns:a16="http://schemas.microsoft.com/office/drawing/2014/main" id="{8FFE576D-7F23-5D49-98BE-F31E674017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1838" y="6450194"/>
            <a:ext cx="11586711" cy="118296"/>
          </a:xfrm>
          <a:prstGeom prst="rect">
            <a:avLst/>
          </a:prstGeom>
        </p:spPr>
        <p:txBody>
          <a:bodyPr vert="horz" lIns="91440" tIns="45720" rIns="91440" bIns="45720" numCol="2" rtlCol="0" anchor="ctr"/>
          <a:lstStyle>
            <a:lvl1pPr algn="l">
              <a:defRPr sz="68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</a:p>
        </p:txBody>
      </p:sp>
    </p:spTree>
    <p:extLst>
      <p:ext uri="{BB962C8B-B14F-4D97-AF65-F5344CB8AC3E}">
        <p14:creationId xmlns:p14="http://schemas.microsoft.com/office/powerpoint/2010/main" val="662133111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lean White ">
    <p:bg>
      <p:bgPr>
        <a:solidFill>
          <a:srgbClr val="0007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4113C26-A8A0-4F58-A696-C6742A57B2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6825" y="1923724"/>
            <a:ext cx="9590836" cy="1793104"/>
          </a:xfrm>
          <a:noFill/>
        </p:spPr>
        <p:txBody>
          <a:bodyPr lIns="0" tIns="0" rIns="0" bIns="0" anchor="b" anchorCtr="0"/>
          <a:lstStyle>
            <a:lvl1pPr>
              <a:defRPr sz="4705" strike="noStrike" spc="-49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Space for a long</a:t>
            </a:r>
            <a:br>
              <a:rPr lang="en-US"/>
            </a:br>
            <a:r>
              <a:rPr lang="en-US"/>
              <a:t>project headline.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55DEE6-3EED-574A-8AFF-49FF27C8F887}"/>
              </a:ext>
            </a:extLst>
          </p:cNvPr>
          <p:cNvSpPr txBox="1"/>
          <p:nvPr userDrawn="1"/>
        </p:nvSpPr>
        <p:spPr>
          <a:xfrm>
            <a:off x="464841" y="4771988"/>
            <a:ext cx="1568743" cy="21123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372" b="1" i="0" spc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DATE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6D33CDEE-FA7B-A245-A800-8F45E827D0B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4841" y="5036461"/>
            <a:ext cx="1555799" cy="241415"/>
          </a:xfrm>
          <a:prstGeom prst="rect">
            <a:avLst/>
          </a:prstGeom>
          <a:ln>
            <a:noFill/>
          </a:ln>
        </p:spPr>
        <p:txBody>
          <a:bodyPr tIns="0" rIns="0" bIns="0"/>
          <a:lstStyle>
            <a:lvl1pPr>
              <a:defRPr sz="1568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defRPr sz="1176">
                <a:solidFill>
                  <a:schemeClr val="bg1"/>
                </a:solidFill>
              </a:defRPr>
            </a:lvl2pPr>
            <a:lvl3pPr>
              <a:defRPr sz="1176">
                <a:solidFill>
                  <a:schemeClr val="bg1"/>
                </a:solidFill>
              </a:defRPr>
            </a:lvl3pPr>
            <a:lvl4pPr>
              <a:defRPr sz="1176">
                <a:solidFill>
                  <a:schemeClr val="bg1"/>
                </a:solidFill>
              </a:defRPr>
            </a:lvl4pPr>
            <a:lvl5pPr>
              <a:defRPr sz="1176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1/23/45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278BA4D-065E-C247-A303-630410368C14}"/>
              </a:ext>
            </a:extLst>
          </p:cNvPr>
          <p:cNvSpPr txBox="1"/>
          <p:nvPr userDrawn="1"/>
        </p:nvSpPr>
        <p:spPr>
          <a:xfrm>
            <a:off x="2403491" y="4771988"/>
            <a:ext cx="1568743" cy="21123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372" b="1" i="0" spc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WHO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3D572481-F624-E743-A2D6-733CEE1F340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89484" y="5036462"/>
            <a:ext cx="2465168" cy="241415"/>
          </a:xfrm>
          <a:prstGeom prst="rect">
            <a:avLst/>
          </a:prstGeom>
          <a:ln>
            <a:noFill/>
          </a:ln>
        </p:spPr>
        <p:txBody>
          <a:bodyPr tIns="0" rIns="0" bIns="0"/>
          <a:lstStyle>
            <a:lvl1pPr>
              <a:defRPr sz="1568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defRPr sz="1176">
                <a:solidFill>
                  <a:schemeClr val="bg1"/>
                </a:solidFill>
              </a:defRPr>
            </a:lvl2pPr>
            <a:lvl3pPr>
              <a:defRPr sz="1176">
                <a:solidFill>
                  <a:schemeClr val="bg1"/>
                </a:solidFill>
              </a:defRPr>
            </a:lvl3pPr>
            <a:lvl4pPr>
              <a:defRPr sz="1176">
                <a:solidFill>
                  <a:schemeClr val="bg1"/>
                </a:solidFill>
              </a:defRPr>
            </a:lvl4pPr>
            <a:lvl5pPr>
              <a:defRPr sz="1176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Team member’s names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220A6C41-5D10-6C45-B511-A11ECB1CFF0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6825" y="3851373"/>
            <a:ext cx="7662588" cy="241415"/>
          </a:xfrm>
          <a:prstGeom prst="rect">
            <a:avLst/>
          </a:prstGeom>
          <a:ln>
            <a:noFill/>
          </a:ln>
        </p:spPr>
        <p:txBody>
          <a:bodyPr tIns="0" rIns="0" bIns="0"/>
          <a:lstStyle>
            <a:lvl1pPr>
              <a:defRPr sz="1568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defRPr sz="1176">
                <a:solidFill>
                  <a:schemeClr val="bg1"/>
                </a:solidFill>
              </a:defRPr>
            </a:lvl2pPr>
            <a:lvl3pPr>
              <a:defRPr sz="1176">
                <a:solidFill>
                  <a:schemeClr val="bg1"/>
                </a:solidFill>
              </a:defRPr>
            </a:lvl3pPr>
            <a:lvl4pPr>
              <a:defRPr sz="1176">
                <a:solidFill>
                  <a:schemeClr val="bg1"/>
                </a:solidFill>
              </a:defRPr>
            </a:lvl4pPr>
            <a:lvl5pPr>
              <a:defRPr sz="1176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Project sub-header goes here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FF67DCD-3C26-5143-AD81-273B874405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313" y="176405"/>
            <a:ext cx="1769032" cy="79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5201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>
            <a:extLst>
              <a:ext uri="{FF2B5EF4-FFF2-40B4-BE49-F238E27FC236}">
                <a16:creationId xmlns:a16="http://schemas.microsoft.com/office/drawing/2014/main" id="{F3523A4C-09FD-49AC-AA6D-1A6E7B7893EE}"/>
              </a:ext>
            </a:extLst>
          </p:cNvPr>
          <p:cNvSpPr txBox="1">
            <a:spLocks noChangeArrowheads="1"/>
          </p:cNvSpPr>
          <p:nvPr/>
        </p:nvSpPr>
        <p:spPr bwMode="blackWhite">
          <a:xfrm>
            <a:off x="454170" y="6451197"/>
            <a:ext cx="4482124" cy="10561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13924" eaLnBrk="0" hangingPunct="0"/>
            <a:r>
              <a:rPr lang="en-US" sz="686">
                <a:solidFill>
                  <a:schemeClr val="tx1"/>
                </a:solidFill>
                <a:cs typeface="Segoe UI" pitchFamily="34" charset="0"/>
              </a:rPr>
              <a:t>© Copyright Microsoft Corporation. All rights reserved.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C370E04-F3D7-44F1-9863-6604D12FE0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5995" y="1845277"/>
            <a:ext cx="7454644" cy="1473396"/>
          </a:xfrm>
          <a:noFill/>
        </p:spPr>
        <p:txBody>
          <a:bodyPr lIns="0" tIns="0" rIns="0" bIns="0" anchor="t" anchorCtr="0"/>
          <a:lstStyle>
            <a:lvl1pPr>
              <a:lnSpc>
                <a:spcPct val="100000"/>
              </a:lnSpc>
              <a:spcAft>
                <a:spcPts val="1274"/>
              </a:spcAft>
              <a:defRPr sz="2549" spc="-49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Thank you.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C2040B-0ADD-A24C-848E-70EA488158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313" y="176405"/>
            <a:ext cx="1769032" cy="7945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7731E1-9EDB-804E-8FEC-A51E590594F9}"/>
              </a:ext>
            </a:extLst>
          </p:cNvPr>
          <p:cNvSpPr txBox="1"/>
          <p:nvPr userDrawn="1"/>
        </p:nvSpPr>
        <p:spPr>
          <a:xfrm>
            <a:off x="10295808" y="461947"/>
            <a:ext cx="1477550" cy="2444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90000"/>
              </a:lnSpc>
              <a:spcAft>
                <a:spcPts val="588"/>
              </a:spcAft>
            </a:pPr>
            <a:r>
              <a:rPr lang="en-US" sz="1765" b="1" i="0">
                <a:solidFill>
                  <a:srgbClr val="0078D4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Azure </a:t>
            </a:r>
            <a:r>
              <a:rPr lang="en-US" sz="1765" b="1" i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Segoe UI Semibold" panose="020B0502040204020203" pitchFamily="34" charset="0"/>
                <a:cs typeface="Segoe UI Semibold" panose="020B0502040204020203" pitchFamily="34" charset="0"/>
              </a:rPr>
              <a:t>Data</a:t>
            </a:r>
          </a:p>
        </p:txBody>
      </p:sp>
    </p:spTree>
    <p:extLst>
      <p:ext uri="{BB962C8B-B14F-4D97-AF65-F5344CB8AC3E}">
        <p14:creationId xmlns:p14="http://schemas.microsoft.com/office/powerpoint/2010/main" val="882790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Blue">
    <p:bg>
      <p:bgPr>
        <a:solidFill>
          <a:srgbClr val="0078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>
            <a:extLst>
              <a:ext uri="{FF2B5EF4-FFF2-40B4-BE49-F238E27FC236}">
                <a16:creationId xmlns:a16="http://schemas.microsoft.com/office/drawing/2014/main" id="{F3523A4C-09FD-49AC-AA6D-1A6E7B7893EE}"/>
              </a:ext>
            </a:extLst>
          </p:cNvPr>
          <p:cNvSpPr txBox="1">
            <a:spLocks noChangeArrowheads="1"/>
          </p:cNvSpPr>
          <p:nvPr/>
        </p:nvSpPr>
        <p:spPr bwMode="blackWhite">
          <a:xfrm>
            <a:off x="454170" y="6451197"/>
            <a:ext cx="4482124" cy="10561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13924" eaLnBrk="0" hangingPunct="0"/>
            <a:r>
              <a:rPr lang="en-US" sz="686">
                <a:solidFill>
                  <a:schemeClr val="bg1"/>
                </a:solidFill>
                <a:cs typeface="Segoe UI" pitchFamily="34" charset="0"/>
              </a:rPr>
              <a:t>© Copyright Microsoft Corporation. All rights reserved.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C370E04-F3D7-44F1-9863-6604D12FE0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5995" y="1845277"/>
            <a:ext cx="7454644" cy="1473396"/>
          </a:xfrm>
          <a:noFill/>
        </p:spPr>
        <p:txBody>
          <a:bodyPr lIns="0" tIns="0" rIns="0" bIns="0" anchor="t" anchorCtr="0"/>
          <a:lstStyle>
            <a:lvl1pPr>
              <a:lnSpc>
                <a:spcPct val="100000"/>
              </a:lnSpc>
              <a:spcAft>
                <a:spcPts val="1274"/>
              </a:spcAft>
              <a:defRPr sz="2549" spc="-49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Thank you.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92B62C-C3AF-7B42-9D7C-1280A9737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313" y="176405"/>
            <a:ext cx="1769031" cy="7945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73744D5-D820-9643-8565-B36F2AAA6DAE}"/>
              </a:ext>
            </a:extLst>
          </p:cNvPr>
          <p:cNvSpPr txBox="1"/>
          <p:nvPr userDrawn="1"/>
        </p:nvSpPr>
        <p:spPr>
          <a:xfrm>
            <a:off x="10295808" y="461947"/>
            <a:ext cx="1477550" cy="2444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90000"/>
              </a:lnSpc>
              <a:spcAft>
                <a:spcPts val="588"/>
              </a:spcAft>
            </a:pPr>
            <a:r>
              <a:rPr lang="en-US" sz="1765" b="1" i="0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Azure </a:t>
            </a:r>
            <a:r>
              <a:rPr lang="en-US" sz="1765" b="1" i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Segoe UI Semibold" panose="020B0502040204020203" pitchFamily="34" charset="0"/>
                <a:cs typeface="Segoe UI Semibold" panose="020B0502040204020203" pitchFamily="34" charset="0"/>
              </a:rPr>
              <a:t>Data</a:t>
            </a:r>
          </a:p>
        </p:txBody>
      </p:sp>
    </p:spTree>
    <p:extLst>
      <p:ext uri="{BB962C8B-B14F-4D97-AF65-F5344CB8AC3E}">
        <p14:creationId xmlns:p14="http://schemas.microsoft.com/office/powerpoint/2010/main" val="12020145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A360C-B32E-4605-BAA4-CCD1DBD9C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C3DEAF-C905-4187-8021-D8D4CDD557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995" y="1817559"/>
            <a:ext cx="11306469" cy="1745221"/>
          </a:xfrm>
        </p:spPr>
        <p:txBody>
          <a:bodyPr/>
          <a:lstStyle>
            <a:lvl1pPr>
              <a:defRPr sz="2800"/>
            </a:lvl1pPr>
            <a:lvl2pPr marL="285695" indent="0">
              <a:tabLst/>
              <a:defRPr sz="2400"/>
            </a:lvl2pPr>
            <a:lvl3pPr>
              <a:defRPr sz="2000"/>
            </a:lvl3pPr>
            <a:lvl4pPr>
              <a:defRPr sz="1800"/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EF6896-C55B-4CD1-8734-C2246AEF8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5E5EB-5C70-4410-91BC-24B254EB4D90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389C87-6DC4-4942-A881-34393B41A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A7074-8D75-4C81-A45C-1B8BE52B7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0881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xfrm>
            <a:off x="455994" y="1662157"/>
            <a:ext cx="11306469" cy="1569199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279862" y="6497057"/>
            <a:ext cx="233134" cy="23883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76012589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lack with logo and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5362B4-3A7E-DCA4-6C67-45A48C5E28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334001" y="0"/>
            <a:ext cx="6858000" cy="6858000"/>
          </a:xfrm>
          <a:prstGeom prst="rect">
            <a:avLst/>
          </a:prstGeom>
        </p:spPr>
      </p:pic>
      <p:pic>
        <p:nvPicPr>
          <p:cNvPr id="7" name="MS logo white - EMF">
            <a:extLst>
              <a:ext uri="{FF2B5EF4-FFF2-40B4-BE49-F238E27FC236}">
                <a16:creationId xmlns:a16="http://schemas.microsoft.com/office/drawing/2014/main" id="{44E1717B-1127-422B-83A0-6DB1F04DE49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 bwMode="black">
          <a:xfrm>
            <a:off x="358003" y="50429"/>
            <a:ext cx="2231617" cy="1000061"/>
          </a:xfrm>
          <a:prstGeom prst="rect">
            <a:avLst/>
          </a:prstGeom>
        </p:spPr>
      </p:pic>
      <p:sp>
        <p:nvSpPr>
          <p:cNvPr id="11" name="Text Box 3" descr="This is a copyright notice that should be included on the final slide.">
            <a:extLst>
              <a:ext uri="{FF2B5EF4-FFF2-40B4-BE49-F238E27FC236}">
                <a16:creationId xmlns:a16="http://schemas.microsoft.com/office/drawing/2014/main" id="{02845851-0D18-928E-F216-3A2EFE76DADF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637366" y="6507443"/>
            <a:ext cx="4482124" cy="12309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defTabSz="932135" eaLnBrk="0" hangingPunct="0"/>
            <a:r>
              <a:rPr lang="en-US" sz="800">
                <a:solidFill>
                  <a:schemeClr val="accent4"/>
                </a:solidFill>
                <a:cs typeface="Segoe UI" pitchFamily="34" charset="0"/>
              </a:rPr>
              <a:t>© Copyright Microsoft Corporation. All rights reserved. 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B9FD970B-B8D1-4CD2-8F21-D2F4ABCBC48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white">
          <a:xfrm>
            <a:off x="637367" y="3959398"/>
            <a:ext cx="9400504" cy="902810"/>
          </a:xfrm>
        </p:spPr>
        <p:txBody>
          <a:bodyPr wrap="square">
            <a:spAutoFit/>
          </a:bodyPr>
          <a:lstStyle>
            <a:lvl1pPr marL="0" indent="0">
              <a:buNone/>
              <a:defRPr sz="2666" b="1" i="0">
                <a:solidFill>
                  <a:schemeClr val="bg1"/>
                </a:solidFill>
                <a:latin typeface="Segoe Semibold" panose="020B0502040504020203" pitchFamily="34" charset="0"/>
              </a:defRPr>
            </a:lvl1pPr>
            <a:lvl2pPr marL="204207" indent="0">
              <a:buNone/>
              <a:defRPr sz="1866">
                <a:solidFill>
                  <a:schemeClr val="bg1"/>
                </a:solidFill>
                <a:latin typeface="+mn-lt"/>
              </a:defRPr>
            </a:lvl2pPr>
            <a:lvl3pPr>
              <a:defRPr sz="2400">
                <a:solidFill>
                  <a:schemeClr val="bg1"/>
                </a:solidFill>
                <a:latin typeface="+mn-lt"/>
              </a:defRPr>
            </a:lvl3pPr>
            <a:lvl4pPr>
              <a:defRPr sz="2000">
                <a:solidFill>
                  <a:schemeClr val="bg1"/>
                </a:solidFill>
                <a:latin typeface="+mn-lt"/>
              </a:defRPr>
            </a:lvl4pPr>
            <a:lvl5pPr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Project Name</a:t>
            </a:r>
          </a:p>
          <a:p>
            <a:pPr lvl="0"/>
            <a:endParaRPr lang="en-US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7BC13232-DC3E-B683-369D-F63BE98473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637367" y="5319429"/>
            <a:ext cx="9400504" cy="722249"/>
          </a:xfrm>
        </p:spPr>
        <p:txBody>
          <a:bodyPr wrap="square">
            <a:spAutoFit/>
          </a:bodyPr>
          <a:lstStyle>
            <a:lvl1pPr marL="0" indent="0">
              <a:buNone/>
              <a:defRPr sz="2133" b="1" i="0">
                <a:solidFill>
                  <a:schemeClr val="bg1"/>
                </a:solidFill>
                <a:latin typeface="Segoe Semibold" panose="020B0502040504020203" pitchFamily="34" charset="0"/>
              </a:defRPr>
            </a:lvl1pPr>
            <a:lvl2pPr marL="204207" indent="0">
              <a:buNone/>
              <a:defRPr sz="1866">
                <a:solidFill>
                  <a:schemeClr val="bg1"/>
                </a:solidFill>
                <a:latin typeface="+mn-lt"/>
              </a:defRPr>
            </a:lvl2pPr>
            <a:lvl3pPr>
              <a:defRPr sz="2400">
                <a:solidFill>
                  <a:schemeClr val="bg1"/>
                </a:solidFill>
                <a:latin typeface="+mn-lt"/>
              </a:defRPr>
            </a:lvl3pPr>
            <a:lvl4pPr>
              <a:defRPr sz="2000">
                <a:solidFill>
                  <a:schemeClr val="bg1"/>
                </a:solidFill>
                <a:latin typeface="+mn-lt"/>
              </a:defRPr>
            </a:lvl4pPr>
            <a:lvl5pPr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Date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7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71">
          <p15:clr>
            <a:srgbClr val="5ACBF0"/>
          </p15:clr>
        </p15:guide>
        <p15:guide id="2" orient="horz" pos="1872">
          <p15:clr>
            <a:srgbClr val="5ACBF0"/>
          </p15:clr>
        </p15:guide>
        <p15:guide id="3" pos="4599">
          <p15:clr>
            <a:srgbClr val="5ACBF0"/>
          </p15:clr>
        </p15:guide>
        <p15:guide id="4" orient="horz" pos="162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with medium ic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465475"/>
            <a:ext cx="11018520" cy="553998"/>
          </a:xfrm>
        </p:spPr>
        <p:txBody>
          <a:bodyPr/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899BC6-58F7-41AB-BCC5-84C502908E4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white">
          <a:xfrm>
            <a:off x="548641" y="1554481"/>
            <a:ext cx="11018838" cy="2092881"/>
          </a:xfrm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+mn-lt"/>
              </a:defRPr>
            </a:lvl1pPr>
            <a:lvl2pPr>
              <a:defRPr sz="2400">
                <a:solidFill>
                  <a:schemeClr val="tx1"/>
                </a:solidFill>
                <a:latin typeface="+mn-lt"/>
              </a:defRPr>
            </a:lvl2pPr>
            <a:lvl3pPr>
              <a:defRPr sz="2400">
                <a:solidFill>
                  <a:schemeClr val="tx1"/>
                </a:solidFill>
                <a:latin typeface="+mn-lt"/>
              </a:defRPr>
            </a:lvl3pPr>
            <a:lvl4pPr>
              <a:defRPr sz="2000">
                <a:solidFill>
                  <a:schemeClr val="tx1"/>
                </a:solidFill>
                <a:latin typeface="+mn-lt"/>
              </a:defRPr>
            </a:lvl4pPr>
            <a:lvl5pPr>
              <a:defRPr sz="1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48349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6" pos="584">
          <p15:clr>
            <a:srgbClr val="A4A3A4"/>
          </p15:clr>
        </p15:guide>
        <p15:guide id="7" pos="722">
          <p15:clr>
            <a:srgbClr val="A4A3A4"/>
          </p15:clr>
        </p15:guide>
        <p15:guide id="8" pos="1030">
          <p15:clr>
            <a:srgbClr val="A4A3A4"/>
          </p15:clr>
        </p15:guide>
        <p15:guide id="9" pos="1167">
          <p15:clr>
            <a:srgbClr val="A4A3A4"/>
          </p15:clr>
        </p15:guide>
        <p15:guide id="10" pos="1475">
          <p15:clr>
            <a:srgbClr val="A4A3A4"/>
          </p15:clr>
        </p15:guide>
        <p15:guide id="11" pos="1613">
          <p15:clr>
            <a:srgbClr val="A4A3A4"/>
          </p15:clr>
        </p15:guide>
        <p15:guide id="12" pos="1920">
          <p15:clr>
            <a:srgbClr val="A4A3A4"/>
          </p15:clr>
        </p15:guide>
        <p15:guide id="13" pos="2058">
          <p15:clr>
            <a:srgbClr val="A4A3A4"/>
          </p15:clr>
        </p15:guide>
        <p15:guide id="14" pos="2366">
          <p15:clr>
            <a:srgbClr val="A4A3A4"/>
          </p15:clr>
        </p15:guide>
        <p15:guide id="15" pos="2504">
          <p15:clr>
            <a:srgbClr val="A4A3A4"/>
          </p15:clr>
        </p15:guide>
        <p15:guide id="16" pos="2811">
          <p15:clr>
            <a:srgbClr val="A4A3A4"/>
          </p15:clr>
        </p15:guide>
        <p15:guide id="17" pos="2949">
          <p15:clr>
            <a:srgbClr val="A4A3A4"/>
          </p15:clr>
        </p15:guide>
        <p15:guide id="18" pos="3257">
          <p15:clr>
            <a:srgbClr val="A4A3A4"/>
          </p15:clr>
        </p15:guide>
        <p15:guide id="19" pos="3395">
          <p15:clr>
            <a:srgbClr val="A4A3A4"/>
          </p15:clr>
        </p15:guide>
        <p15:guide id="20" pos="3703">
          <p15:clr>
            <a:srgbClr val="A4A3A4"/>
          </p15:clr>
        </p15:guide>
        <p15:guide id="21" pos="3840">
          <p15:clr>
            <a:srgbClr val="A4A3A4"/>
          </p15:clr>
        </p15:guide>
        <p15:guide id="22" pos="4146">
          <p15:clr>
            <a:srgbClr val="A4A3A4"/>
          </p15:clr>
        </p15:guide>
        <p15:guide id="23" pos="4285">
          <p15:clr>
            <a:srgbClr val="A4A3A4"/>
          </p15:clr>
        </p15:guide>
        <p15:guide id="24" pos="4593">
          <p15:clr>
            <a:srgbClr val="A4A3A4"/>
          </p15:clr>
        </p15:guide>
        <p15:guide id="25" pos="4732">
          <p15:clr>
            <a:srgbClr val="A4A3A4"/>
          </p15:clr>
        </p15:guide>
        <p15:guide id="26" pos="5038">
          <p15:clr>
            <a:srgbClr val="A4A3A4"/>
          </p15:clr>
        </p15:guide>
        <p15:guide id="27" pos="5175">
          <p15:clr>
            <a:srgbClr val="A4A3A4"/>
          </p15:clr>
        </p15:guide>
        <p15:guide id="28" orient="horz" pos="679">
          <p15:clr>
            <a:srgbClr val="5ACBF0"/>
          </p15:clr>
        </p15:guide>
        <p15:guide id="29" orient="horz" pos="953">
          <p15:clr>
            <a:srgbClr val="5ACBF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AD1838-50B4-6028-D684-87A25B7935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rot="5400000">
            <a:off x="6290931" y="956931"/>
            <a:ext cx="5901069" cy="59010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D83AF0-8E0F-8ED8-B31E-F6B0A4761C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640" y="3152001"/>
            <a:ext cx="11018520" cy="55399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Section Divider</a:t>
            </a:r>
          </a:p>
        </p:txBody>
      </p:sp>
    </p:spTree>
    <p:extLst>
      <p:ext uri="{BB962C8B-B14F-4D97-AF65-F5344CB8AC3E}">
        <p14:creationId xmlns:p14="http://schemas.microsoft.com/office/powerpoint/2010/main" val="3289329403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S logo white - EMF" descr="Microsoft logo white text version">
            <a:extLst>
              <a:ext uri="{FF2B5EF4-FFF2-40B4-BE49-F238E27FC236}">
                <a16:creationId xmlns:a16="http://schemas.microsoft.com/office/drawing/2014/main" id="{44E1717B-1127-422B-83A0-6DB1F04DE4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1" y="585789"/>
            <a:ext cx="1366245" cy="2926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6B0B52C-08F7-3D2A-4F05-0E3E79C76E37}"/>
              </a:ext>
            </a:extLst>
          </p:cNvPr>
          <p:cNvSpPr txBox="1"/>
          <p:nvPr userDrawn="1"/>
        </p:nvSpPr>
        <p:spPr>
          <a:xfrm>
            <a:off x="626088" y="2429673"/>
            <a:ext cx="4523875" cy="67715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4400" b="1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Thank you!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7186B3-BE03-CD6E-E696-D17B734413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4200" y="3922118"/>
            <a:ext cx="6146976" cy="430887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204207" indent="0">
              <a:buNone/>
              <a:defRPr/>
            </a:lvl2pPr>
          </a:lstStyle>
          <a:p>
            <a:pPr lvl="0"/>
            <a:r>
              <a:rPr lang="en-US"/>
              <a:t>Project link / aka link</a:t>
            </a:r>
          </a:p>
        </p:txBody>
      </p:sp>
    </p:spTree>
    <p:extLst>
      <p:ext uri="{BB962C8B-B14F-4D97-AF65-F5344CB8AC3E}">
        <p14:creationId xmlns:p14="http://schemas.microsoft.com/office/powerpoint/2010/main" val="324317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71">
          <p15:clr>
            <a:srgbClr val="5ACBF0"/>
          </p15:clr>
        </p15:guide>
        <p15:guide id="2" orient="horz" pos="1872">
          <p15:clr>
            <a:srgbClr val="5ACBF0"/>
          </p15:clr>
        </p15:guide>
        <p15:guide id="3" pos="4599">
          <p15:clr>
            <a:srgbClr val="5ACBF0"/>
          </p15:clr>
        </p15:guide>
        <p15:guide id="4" orient="horz" pos="162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7A1A6-A171-6C74-D579-2609887F3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187ECA-982B-7E93-529F-D6A33188B5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14873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3FBB59-3684-86A7-CE1A-AECAB8C846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14873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B5E30B-7B01-8AEA-7398-A76ABF77D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AA76A-412A-464D-A84A-CD2530B84077}" type="datetime1">
              <a:rPr lang="en-US" smtClean="0"/>
              <a:t>6/23/2023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C72DC9-57CE-5408-D327-DD8BF8ECD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67B55D-C366-41AE-F1EF-19DF317CC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369EB-6478-46ED-BD5E-07806593A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037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5014B-CD5D-C9F4-E984-BAAA9512F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D844C9-3009-5584-452E-858E700CB5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320E26-EE28-D1EC-D758-8C7C9123F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CA4F5-6944-4A53-AF0C-CAD511BE6002}" type="datetime1">
              <a:rPr lang="en-US" smtClean="0"/>
              <a:t>6/23/2023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4B61E5-86E2-71AA-AF48-458583D06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EADED6-53AC-BD92-44B9-1A472940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369EB-6478-46ED-BD5E-07806593A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167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lean Blue">
    <p:bg>
      <p:bgPr>
        <a:solidFill>
          <a:srgbClr val="0007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D0A7F47-CB0E-7E46-A651-E3E65DFC67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6825" y="1923724"/>
            <a:ext cx="9590836" cy="1793104"/>
          </a:xfrm>
          <a:noFill/>
        </p:spPr>
        <p:txBody>
          <a:bodyPr lIns="0" tIns="0" rIns="0" bIns="0" anchor="b" anchorCtr="0"/>
          <a:lstStyle>
            <a:lvl1pPr>
              <a:defRPr sz="4705" strike="noStrike" spc="-49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Space for a long</a:t>
            </a:r>
            <a:br>
              <a:rPr lang="en-US"/>
            </a:br>
            <a:r>
              <a:rPr lang="en-US"/>
              <a:t>project headline.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676B6C3B-891F-6748-9833-3EBF02AA3C9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6825" y="3851373"/>
            <a:ext cx="7662588" cy="241415"/>
          </a:xfrm>
          <a:prstGeom prst="rect">
            <a:avLst/>
          </a:prstGeom>
          <a:ln>
            <a:noFill/>
          </a:ln>
        </p:spPr>
        <p:txBody>
          <a:bodyPr tIns="0" rIns="0" bIns="0"/>
          <a:lstStyle>
            <a:lvl1pPr>
              <a:defRPr sz="1568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defRPr sz="1176">
                <a:solidFill>
                  <a:schemeClr val="bg1"/>
                </a:solidFill>
              </a:defRPr>
            </a:lvl2pPr>
            <a:lvl3pPr>
              <a:defRPr sz="1176">
                <a:solidFill>
                  <a:schemeClr val="bg1"/>
                </a:solidFill>
              </a:defRPr>
            </a:lvl3pPr>
            <a:lvl4pPr>
              <a:defRPr sz="1176">
                <a:solidFill>
                  <a:schemeClr val="bg1"/>
                </a:solidFill>
              </a:defRPr>
            </a:lvl4pPr>
            <a:lvl5pPr>
              <a:defRPr sz="1176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Project sub-header goes here</a:t>
            </a:r>
          </a:p>
        </p:txBody>
      </p:sp>
    </p:spTree>
    <p:extLst>
      <p:ext uri="{BB962C8B-B14F-4D97-AF65-F5344CB8AC3E}">
        <p14:creationId xmlns:p14="http://schemas.microsoft.com/office/powerpoint/2010/main" val="4259334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AE785-2E7B-4F52-AEC8-17553A9B33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60D564-9EB4-4082-9BC0-E3C913C6AF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B54239-760D-499E-8E3E-513DEAFAC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A9868-3172-433C-B364-746031A17DD8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E0A26D-D750-4DFB-9815-88BF7C753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AD3750-57D0-4DB2-AC29-FAC3A8C01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ECE7-67BA-447E-8173-227A7476E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232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9CCE5-FA41-4FB7-A3E3-B323BB949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749FE-46D0-497D-9B84-C0CE919D7D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934685-B6D8-4B31-8B85-3FC3BAC01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A9868-3172-433C-B364-746031A17DD8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43A6DB-B12E-49B3-B52D-56497CC83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0B612E-1643-464E-B28F-A7099DE9D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ECE7-67BA-447E-8173-227A7476E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9405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A3584-E409-4DF4-A726-B186BF810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ACCA00-728C-4133-B145-42EDDEDC2E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BAD004-098B-4826-BB7C-3FB13E7D8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A9868-3172-433C-B364-746031A17DD8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A6BB60-06FB-420B-AB8B-A9A39E1FA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2EB32A-1B28-4A11-8272-40BEF1859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ECE7-67BA-447E-8173-227A7476E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4513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5334F-42DB-416A-A2CB-D57B52537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C80399-4BA4-47A8-B5DD-35684F094B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58F03A-0A55-492A-BB18-03FFAF559F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E7E1EC-B8F6-4CA6-8E14-ADA40CC47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A9868-3172-433C-B364-746031A17DD8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6D6D93-4B18-4E2C-9FFE-B11E1464F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84FFAB-9D8E-4F4F-B56C-DD31D5AD3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ECE7-67BA-447E-8173-227A7476E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8403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E9419-7101-4E37-9E98-B29169E38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71F968-D6B3-4617-BC98-0CBA0A849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31B150-0E8D-44A9-B10F-B9C6AA621E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8C4D39-2406-4CDC-82A3-B6B1C92960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359DE1-6721-49B8-8580-1014C624B0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EC5365E-7A48-49CC-87C6-92286ABE5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A9868-3172-433C-B364-746031A17DD8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35795B-8390-412B-B3E8-57EE26B18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EFD00C-E2E1-4F93-AC8A-BA2E6716F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ECE7-67BA-447E-8173-227A7476E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26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8FACD-25BC-4971-911D-A4D45F9BF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61D89A-3A4A-481B-8915-62D7A88EC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A9868-3172-433C-B364-746031A17DD8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209550-6C38-421E-BCBD-BF60202BC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FE8427-FBDD-4986-AD5B-52012E981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ECE7-67BA-447E-8173-227A7476E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0522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86E0E9C-DD42-498E-B1B6-9E9A0C9BE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A9868-3172-433C-B364-746031A17DD8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231724-B4F5-409C-BB0A-0EF0B6B2A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575C2A-31A4-4650-AC3E-E201ABD18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ECE7-67BA-447E-8173-227A7476E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2630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F867C-043A-4EC0-A776-E93F81A2A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575FAC-E934-47BF-9AE2-F8F7903CD9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DC49A8-357A-4942-8EF5-52E7B86ED8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1BAFB8-515E-4E37-AB96-4B9713210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A9868-3172-433C-B364-746031A17DD8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9D1D01-4C6B-4CEA-BC5A-253CB8AF5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1CAFD2-F01B-4E49-950F-E8433FABD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ECE7-67BA-447E-8173-227A7476E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44603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292C6-A67E-47DC-9353-F9EF05069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AFF2A7-44E0-496E-AD54-BFE9E20D03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D3CCDC-5200-41D8-BEF4-C93130CBAC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C487C-2517-43FC-9A49-16521EE9C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A9868-3172-433C-B364-746031A17DD8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8E5565-0C62-4DF2-9F7D-436DEE776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05DCA4-87EA-4B38-BBFE-6F0BDD18F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ECE7-67BA-447E-8173-227A7476E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2721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C0F96-8F04-41FD-B602-BAE4F8F50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5D9347-F3F0-45E5-AD99-488794DFD8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BFAC01-B797-4196-822D-D00A2D426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A9868-3172-433C-B364-746031A17DD8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ADD189-1507-4053-9373-E2E5CBC6F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6649A5-E46F-42AB-B10A-C7A023F9A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ECE7-67BA-447E-8173-227A7476E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581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lean Black">
    <p:bg>
      <p:bgPr>
        <a:solidFill>
          <a:srgbClr val="0007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D0A7F47-CB0E-7E46-A651-E3E65DFC67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6825" y="1923724"/>
            <a:ext cx="9590836" cy="1793104"/>
          </a:xfrm>
          <a:noFill/>
        </p:spPr>
        <p:txBody>
          <a:bodyPr lIns="0" tIns="0" rIns="0" bIns="0" anchor="b" anchorCtr="0"/>
          <a:lstStyle>
            <a:lvl1pPr>
              <a:defRPr sz="4705" strike="noStrike" spc="-49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Space for a long</a:t>
            </a:r>
            <a:br>
              <a:rPr lang="en-US"/>
            </a:br>
            <a:r>
              <a:rPr lang="en-US"/>
              <a:t>project headline.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00B600-4E81-854D-A784-163CC265A2CF}"/>
              </a:ext>
            </a:extLst>
          </p:cNvPr>
          <p:cNvSpPr txBox="1"/>
          <p:nvPr userDrawn="1"/>
        </p:nvSpPr>
        <p:spPr>
          <a:xfrm>
            <a:off x="464841" y="4771988"/>
            <a:ext cx="1568743" cy="21123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372" b="1" i="0" spc="0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DATE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83426671-77BE-2046-A394-A657E26973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4841" y="5036461"/>
            <a:ext cx="1555799" cy="241415"/>
          </a:xfrm>
          <a:prstGeom prst="rect">
            <a:avLst/>
          </a:prstGeom>
          <a:ln>
            <a:noFill/>
          </a:ln>
        </p:spPr>
        <p:txBody>
          <a:bodyPr tIns="0" rIns="0" bIns="0"/>
          <a:lstStyle>
            <a:lvl1pPr>
              <a:defRPr sz="1568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defRPr sz="1176">
                <a:solidFill>
                  <a:schemeClr val="bg1"/>
                </a:solidFill>
              </a:defRPr>
            </a:lvl2pPr>
            <a:lvl3pPr>
              <a:defRPr sz="1176">
                <a:solidFill>
                  <a:schemeClr val="bg1"/>
                </a:solidFill>
              </a:defRPr>
            </a:lvl3pPr>
            <a:lvl4pPr>
              <a:defRPr sz="1176">
                <a:solidFill>
                  <a:schemeClr val="bg1"/>
                </a:solidFill>
              </a:defRPr>
            </a:lvl4pPr>
            <a:lvl5pPr>
              <a:defRPr sz="1176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1/23/45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257DCB-19C3-E649-ABB4-A17DFCE61AD0}"/>
              </a:ext>
            </a:extLst>
          </p:cNvPr>
          <p:cNvSpPr txBox="1"/>
          <p:nvPr userDrawn="1"/>
        </p:nvSpPr>
        <p:spPr>
          <a:xfrm>
            <a:off x="2403491" y="4771988"/>
            <a:ext cx="1568743" cy="21123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372" b="1" i="0" spc="0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WHO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ECADE4E1-3690-4E41-B962-ACB0824A149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89484" y="5036462"/>
            <a:ext cx="2465168" cy="241415"/>
          </a:xfrm>
          <a:prstGeom prst="rect">
            <a:avLst/>
          </a:prstGeom>
          <a:ln>
            <a:noFill/>
          </a:ln>
        </p:spPr>
        <p:txBody>
          <a:bodyPr tIns="0" rIns="0" bIns="0"/>
          <a:lstStyle>
            <a:lvl1pPr>
              <a:defRPr sz="1568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defRPr sz="1176">
                <a:solidFill>
                  <a:schemeClr val="bg1"/>
                </a:solidFill>
              </a:defRPr>
            </a:lvl2pPr>
            <a:lvl3pPr>
              <a:defRPr sz="1176">
                <a:solidFill>
                  <a:schemeClr val="bg1"/>
                </a:solidFill>
              </a:defRPr>
            </a:lvl3pPr>
            <a:lvl4pPr>
              <a:defRPr sz="1176">
                <a:solidFill>
                  <a:schemeClr val="bg1"/>
                </a:solidFill>
              </a:defRPr>
            </a:lvl4pPr>
            <a:lvl5pPr>
              <a:defRPr sz="1176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Team member’s names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676B6C3B-891F-6748-9833-3EBF02AA3C9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6825" y="3851373"/>
            <a:ext cx="7662588" cy="241415"/>
          </a:xfrm>
          <a:prstGeom prst="rect">
            <a:avLst/>
          </a:prstGeom>
          <a:ln>
            <a:noFill/>
          </a:ln>
        </p:spPr>
        <p:txBody>
          <a:bodyPr tIns="0" rIns="0" bIns="0"/>
          <a:lstStyle>
            <a:lvl1pPr>
              <a:defRPr sz="1568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defRPr sz="1176">
                <a:solidFill>
                  <a:schemeClr val="bg1"/>
                </a:solidFill>
              </a:defRPr>
            </a:lvl2pPr>
            <a:lvl3pPr>
              <a:defRPr sz="1176">
                <a:solidFill>
                  <a:schemeClr val="bg1"/>
                </a:solidFill>
              </a:defRPr>
            </a:lvl3pPr>
            <a:lvl4pPr>
              <a:defRPr sz="1176">
                <a:solidFill>
                  <a:schemeClr val="bg1"/>
                </a:solidFill>
              </a:defRPr>
            </a:lvl4pPr>
            <a:lvl5pPr>
              <a:defRPr sz="1176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Project sub-header goes here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F30119F-77B9-3A41-9198-282756153B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313" y="176405"/>
            <a:ext cx="1769031" cy="79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6301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DCA76D-6D5D-43BD-8D38-B987C7728E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EF4C5A-E181-4FE4-8D17-7024913461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1F18D7-72DA-4C20-AA27-35D16E51C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A9868-3172-433C-B364-746031A17DD8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48C517-3788-4511-85CA-FFC00348D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1989DE-8366-4D9C-A2EB-DDB3FD4DD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ECE7-67BA-447E-8173-227A7476E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5295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D9C0C0D-87F1-4DC3-AE72-31DB9E3613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0000"/>
                    </a14:imgEffect>
                    <a14:imgEffect>
                      <a14:saturation sat="85000"/>
                    </a14:imgEffect>
                    <a14:imgEffect>
                      <a14:brightnessContrast bright="5000" contrast="-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ltGray">
          <a:xfrm>
            <a:off x="5095" y="1825"/>
            <a:ext cx="12181810" cy="685434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1AC4E3B-5C51-41FA-801E-F3694A6FA4B5}"/>
              </a:ext>
            </a:extLst>
          </p:cNvPr>
          <p:cNvSpPr/>
          <p:nvPr userDrawn="1"/>
        </p:nvSpPr>
        <p:spPr bwMode="auto">
          <a:xfrm>
            <a:off x="1" y="1825"/>
            <a:ext cx="12191999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72000">
                <a:schemeClr val="bg1">
                  <a:alpha val="0"/>
                </a:schemeClr>
              </a:gs>
            </a:gsLst>
            <a:lin ang="4800000" scaled="0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6" name="MS logo gray - EMF" descr="Microsoft logo, gray text version">
            <a:extLst>
              <a:ext uri="{FF2B5EF4-FFF2-40B4-BE49-F238E27FC236}">
                <a16:creationId xmlns:a16="http://schemas.microsoft.com/office/drawing/2014/main" id="{D3453B0B-33DE-4ED0-A610-D76D0E610F6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979778"/>
            <a:ext cx="9144000" cy="553998"/>
          </a:xfrm>
          <a:noFill/>
        </p:spPr>
        <p:txBody>
          <a:bodyPr lIns="0" tIns="0" rIns="0" bIns="0" anchor="b" anchorCtr="0">
            <a:spAutoFit/>
          </a:bodyPr>
          <a:lstStyle>
            <a:lvl1pPr>
              <a:defRPr sz="3600" spc="-50" baseline="0"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9144000" cy="338554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2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</p:spTree>
    <p:extLst>
      <p:ext uri="{BB962C8B-B14F-4D97-AF65-F5344CB8AC3E}">
        <p14:creationId xmlns:p14="http://schemas.microsoft.com/office/powerpoint/2010/main" val="13783292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quare photo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C79569F-D3C1-4AED-AC7E-8F24C1CD42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0000"/>
                    </a14:imgEffect>
                    <a14:imgEffect>
                      <a14:saturation sat="85000"/>
                    </a14:imgEffect>
                    <a14:imgEffect>
                      <a14:brightnessContrast bright="5000" contrast="-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ltGray">
          <a:xfrm>
            <a:off x="5095" y="1825"/>
            <a:ext cx="12181810" cy="685434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3DF2D82-BC63-4876-A41E-EA4A643D35AD}"/>
              </a:ext>
            </a:extLst>
          </p:cNvPr>
          <p:cNvSpPr/>
          <p:nvPr userDrawn="1"/>
        </p:nvSpPr>
        <p:spPr bwMode="auto">
          <a:xfrm>
            <a:off x="1" y="0"/>
            <a:ext cx="12186904" cy="6858000"/>
          </a:xfrm>
          <a:prstGeom prst="rect">
            <a:avLst/>
          </a:prstGeom>
          <a:gradFill flip="none" rotWithShape="1">
            <a:gsLst>
              <a:gs pos="8000">
                <a:schemeClr val="bg1"/>
              </a:gs>
              <a:gs pos="50000">
                <a:schemeClr val="bg1">
                  <a:alpha val="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Picture Placeholder">
            <a:extLst>
              <a:ext uri="{FF2B5EF4-FFF2-40B4-BE49-F238E27FC236}">
                <a16:creationId xmlns:a16="http://schemas.microsoft.com/office/drawing/2014/main" id="{3F6DDB65-3443-4048-91DE-D68C16A8380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5334000" y="0"/>
            <a:ext cx="6858000" cy="6858000"/>
          </a:xfrm>
          <a:pattFill prst="dotGrid">
            <a:fgClr>
              <a:schemeClr val="tx1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lIns="0" tIns="201168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pic>
        <p:nvPicPr>
          <p:cNvPr id="7" name="MS logo gray - EMF" descr="Microsoft logo, gray text version">
            <a:extLst>
              <a:ext uri="{FF2B5EF4-FFF2-40B4-BE49-F238E27FC236}">
                <a16:creationId xmlns:a16="http://schemas.microsoft.com/office/drawing/2014/main" id="{DDC08157-A48C-4ACA-A5BB-EE2A866E103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D0408F-4A76-4E13-B20C-89E0FD40DC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2979539"/>
            <a:ext cx="4167887" cy="553998"/>
          </a:xfrm>
        </p:spPr>
        <p:txBody>
          <a:bodyPr anchor="b" anchorCtr="0">
            <a:spAutoFit/>
          </a:bodyPr>
          <a:lstStyle>
            <a:lvl1pPr>
              <a:defRPr/>
            </a:lvl1pPr>
          </a:lstStyle>
          <a:p>
            <a:r>
              <a:rPr lang="en-US"/>
              <a:t>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2042" y="3962400"/>
            <a:ext cx="4164583" cy="338554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2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</a:t>
            </a:r>
          </a:p>
        </p:txBody>
      </p:sp>
    </p:spTree>
    <p:extLst>
      <p:ext uri="{BB962C8B-B14F-4D97-AF65-F5344CB8AC3E}">
        <p14:creationId xmlns:p14="http://schemas.microsoft.com/office/powerpoint/2010/main" val="42381569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2496">
          <p15:clr>
            <a:srgbClr val="5ACBF0"/>
          </p15:clr>
        </p15:guide>
        <p15:guide id="3" pos="3360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orient="horz" pos="2229">
          <p15:clr>
            <a:srgbClr val="5ACBF0"/>
          </p15:clr>
        </p15:guide>
        <p15:guide id="7" pos="2996">
          <p15:clr>
            <a:srgbClr val="5ACBF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212C2-8B30-4835-8711-AA981B6CFB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4200" y="1435100"/>
            <a:ext cx="11018838" cy="4833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8500334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lean Whit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4113C26-A8A0-4F58-A696-C6742A57B2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6825" y="1923724"/>
            <a:ext cx="9590836" cy="1793104"/>
          </a:xfrm>
          <a:noFill/>
        </p:spPr>
        <p:txBody>
          <a:bodyPr lIns="0" tIns="0" rIns="0" bIns="0" anchor="b" anchorCtr="0"/>
          <a:lstStyle>
            <a:lvl1pPr>
              <a:defRPr sz="4705" strike="noStrike" spc="-49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Space for a long</a:t>
            </a:r>
            <a:br>
              <a:rPr lang="en-US"/>
            </a:br>
            <a:r>
              <a:rPr lang="en-US"/>
              <a:t>project headline.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55DEE6-3EED-574A-8AFF-49FF27C8F887}"/>
              </a:ext>
            </a:extLst>
          </p:cNvPr>
          <p:cNvSpPr txBox="1"/>
          <p:nvPr userDrawn="1"/>
        </p:nvSpPr>
        <p:spPr>
          <a:xfrm>
            <a:off x="464841" y="4771988"/>
            <a:ext cx="1568743" cy="21123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372" b="1" i="0" spc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DATE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6D33CDEE-FA7B-A245-A800-8F45E827D0B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4841" y="5036461"/>
            <a:ext cx="1555799" cy="241415"/>
          </a:xfrm>
          <a:prstGeom prst="rect">
            <a:avLst/>
          </a:prstGeom>
          <a:ln>
            <a:noFill/>
          </a:ln>
        </p:spPr>
        <p:txBody>
          <a:bodyPr tIns="0" rIns="0" bIns="0"/>
          <a:lstStyle>
            <a:lvl1pPr>
              <a:defRPr sz="1568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defRPr sz="1176">
                <a:solidFill>
                  <a:schemeClr val="bg1"/>
                </a:solidFill>
              </a:defRPr>
            </a:lvl2pPr>
            <a:lvl3pPr>
              <a:defRPr sz="1176">
                <a:solidFill>
                  <a:schemeClr val="bg1"/>
                </a:solidFill>
              </a:defRPr>
            </a:lvl3pPr>
            <a:lvl4pPr>
              <a:defRPr sz="1176">
                <a:solidFill>
                  <a:schemeClr val="bg1"/>
                </a:solidFill>
              </a:defRPr>
            </a:lvl4pPr>
            <a:lvl5pPr>
              <a:defRPr sz="1176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1/23/45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278BA4D-065E-C247-A303-630410368C14}"/>
              </a:ext>
            </a:extLst>
          </p:cNvPr>
          <p:cNvSpPr txBox="1"/>
          <p:nvPr userDrawn="1"/>
        </p:nvSpPr>
        <p:spPr>
          <a:xfrm>
            <a:off x="2403491" y="4771988"/>
            <a:ext cx="1568743" cy="21123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372" b="1" i="0" spc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WHO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3D572481-F624-E743-A2D6-733CEE1F340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89484" y="5036462"/>
            <a:ext cx="2465168" cy="241415"/>
          </a:xfrm>
          <a:prstGeom prst="rect">
            <a:avLst/>
          </a:prstGeom>
          <a:ln>
            <a:noFill/>
          </a:ln>
        </p:spPr>
        <p:txBody>
          <a:bodyPr tIns="0" rIns="0" bIns="0"/>
          <a:lstStyle>
            <a:lvl1pPr>
              <a:defRPr sz="1568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defRPr sz="1176">
                <a:solidFill>
                  <a:schemeClr val="bg1"/>
                </a:solidFill>
              </a:defRPr>
            </a:lvl2pPr>
            <a:lvl3pPr>
              <a:defRPr sz="1176">
                <a:solidFill>
                  <a:schemeClr val="bg1"/>
                </a:solidFill>
              </a:defRPr>
            </a:lvl3pPr>
            <a:lvl4pPr>
              <a:defRPr sz="1176">
                <a:solidFill>
                  <a:schemeClr val="bg1"/>
                </a:solidFill>
              </a:defRPr>
            </a:lvl4pPr>
            <a:lvl5pPr>
              <a:defRPr sz="1176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Team member’s names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220A6C41-5D10-6C45-B511-A11ECB1CFF0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6825" y="3851373"/>
            <a:ext cx="7662588" cy="241415"/>
          </a:xfrm>
          <a:prstGeom prst="rect">
            <a:avLst/>
          </a:prstGeom>
          <a:ln>
            <a:noFill/>
          </a:ln>
        </p:spPr>
        <p:txBody>
          <a:bodyPr tIns="0" rIns="0" bIns="0"/>
          <a:lstStyle>
            <a:lvl1pPr>
              <a:defRPr sz="1568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defRPr sz="1176">
                <a:solidFill>
                  <a:schemeClr val="bg1"/>
                </a:solidFill>
              </a:defRPr>
            </a:lvl2pPr>
            <a:lvl3pPr>
              <a:defRPr sz="1176">
                <a:solidFill>
                  <a:schemeClr val="bg1"/>
                </a:solidFill>
              </a:defRPr>
            </a:lvl3pPr>
            <a:lvl4pPr>
              <a:defRPr sz="1176">
                <a:solidFill>
                  <a:schemeClr val="bg1"/>
                </a:solidFill>
              </a:defRPr>
            </a:lvl4pPr>
            <a:lvl5pPr>
              <a:defRPr sz="1176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Project sub-header goes here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FF67DCD-3C26-5143-AD81-273B874405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313" y="176405"/>
            <a:ext cx="1769032" cy="79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25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lea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D0A7F47-CB0E-7E46-A651-E3E65DFC67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6825" y="1923724"/>
            <a:ext cx="9590836" cy="1793104"/>
          </a:xfrm>
          <a:noFill/>
        </p:spPr>
        <p:txBody>
          <a:bodyPr lIns="0" tIns="0" rIns="0" bIns="0" anchor="b" anchorCtr="0"/>
          <a:lstStyle>
            <a:lvl1pPr>
              <a:defRPr sz="4705" strike="noStrike" spc="-49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Space for a long</a:t>
            </a:r>
            <a:br>
              <a:rPr lang="en-US"/>
            </a:br>
            <a:r>
              <a:rPr lang="en-US"/>
              <a:t>project headline.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676B6C3B-891F-6748-9833-3EBF02AA3C9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6825" y="3851373"/>
            <a:ext cx="7662588" cy="241415"/>
          </a:xfrm>
          <a:prstGeom prst="rect">
            <a:avLst/>
          </a:prstGeom>
          <a:ln>
            <a:noFill/>
          </a:ln>
        </p:spPr>
        <p:txBody>
          <a:bodyPr tIns="0" rIns="0" bIns="0"/>
          <a:lstStyle>
            <a:lvl1pPr>
              <a:defRPr sz="1568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defRPr sz="1176">
                <a:solidFill>
                  <a:schemeClr val="bg1"/>
                </a:solidFill>
              </a:defRPr>
            </a:lvl2pPr>
            <a:lvl3pPr>
              <a:defRPr sz="1176">
                <a:solidFill>
                  <a:schemeClr val="bg1"/>
                </a:solidFill>
              </a:defRPr>
            </a:lvl3pPr>
            <a:lvl4pPr>
              <a:defRPr sz="1176">
                <a:solidFill>
                  <a:schemeClr val="bg1"/>
                </a:solidFill>
              </a:defRPr>
            </a:lvl4pPr>
            <a:lvl5pPr>
              <a:defRPr sz="1176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Project sub-header goes here</a:t>
            </a:r>
          </a:p>
        </p:txBody>
      </p:sp>
    </p:spTree>
    <p:extLst>
      <p:ext uri="{BB962C8B-B14F-4D97-AF65-F5344CB8AC3E}">
        <p14:creationId xmlns:p14="http://schemas.microsoft.com/office/powerpoint/2010/main" val="353427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lean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D0A7F47-CB0E-7E46-A651-E3E65DFC67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6825" y="1923724"/>
            <a:ext cx="9590836" cy="1793104"/>
          </a:xfrm>
          <a:noFill/>
        </p:spPr>
        <p:txBody>
          <a:bodyPr lIns="0" tIns="0" rIns="0" bIns="0" anchor="b" anchorCtr="0"/>
          <a:lstStyle>
            <a:lvl1pPr>
              <a:defRPr sz="4705" strike="noStrike" spc="-49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Space for a long</a:t>
            </a:r>
            <a:br>
              <a:rPr lang="en-US"/>
            </a:br>
            <a:r>
              <a:rPr lang="en-US"/>
              <a:t>project headline.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00B600-4E81-854D-A784-163CC265A2CF}"/>
              </a:ext>
            </a:extLst>
          </p:cNvPr>
          <p:cNvSpPr txBox="1"/>
          <p:nvPr userDrawn="1"/>
        </p:nvSpPr>
        <p:spPr>
          <a:xfrm>
            <a:off x="464841" y="4771988"/>
            <a:ext cx="1568743" cy="21123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372" b="1" i="0" spc="0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DATE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83426671-77BE-2046-A394-A657E26973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4841" y="5036461"/>
            <a:ext cx="1555799" cy="241415"/>
          </a:xfrm>
          <a:prstGeom prst="rect">
            <a:avLst/>
          </a:prstGeom>
          <a:ln>
            <a:noFill/>
          </a:ln>
        </p:spPr>
        <p:txBody>
          <a:bodyPr tIns="0" rIns="0" bIns="0"/>
          <a:lstStyle>
            <a:lvl1pPr>
              <a:defRPr sz="1568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defRPr sz="1176">
                <a:solidFill>
                  <a:schemeClr val="bg1"/>
                </a:solidFill>
              </a:defRPr>
            </a:lvl2pPr>
            <a:lvl3pPr>
              <a:defRPr sz="1176">
                <a:solidFill>
                  <a:schemeClr val="bg1"/>
                </a:solidFill>
              </a:defRPr>
            </a:lvl3pPr>
            <a:lvl4pPr>
              <a:defRPr sz="1176">
                <a:solidFill>
                  <a:schemeClr val="bg1"/>
                </a:solidFill>
              </a:defRPr>
            </a:lvl4pPr>
            <a:lvl5pPr>
              <a:defRPr sz="1176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1/23/45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257DCB-19C3-E649-ABB4-A17DFCE61AD0}"/>
              </a:ext>
            </a:extLst>
          </p:cNvPr>
          <p:cNvSpPr txBox="1"/>
          <p:nvPr userDrawn="1"/>
        </p:nvSpPr>
        <p:spPr>
          <a:xfrm>
            <a:off x="2403491" y="4771988"/>
            <a:ext cx="1568743" cy="21123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372" b="1" i="0" spc="0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WHO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ECADE4E1-3690-4E41-B962-ACB0824A149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89484" y="5036462"/>
            <a:ext cx="2465168" cy="241415"/>
          </a:xfrm>
          <a:prstGeom prst="rect">
            <a:avLst/>
          </a:prstGeom>
          <a:ln>
            <a:noFill/>
          </a:ln>
        </p:spPr>
        <p:txBody>
          <a:bodyPr tIns="0" rIns="0" bIns="0"/>
          <a:lstStyle>
            <a:lvl1pPr>
              <a:defRPr sz="1568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defRPr sz="1176">
                <a:solidFill>
                  <a:schemeClr val="bg1"/>
                </a:solidFill>
              </a:defRPr>
            </a:lvl2pPr>
            <a:lvl3pPr>
              <a:defRPr sz="1176">
                <a:solidFill>
                  <a:schemeClr val="bg1"/>
                </a:solidFill>
              </a:defRPr>
            </a:lvl3pPr>
            <a:lvl4pPr>
              <a:defRPr sz="1176">
                <a:solidFill>
                  <a:schemeClr val="bg1"/>
                </a:solidFill>
              </a:defRPr>
            </a:lvl4pPr>
            <a:lvl5pPr>
              <a:defRPr sz="1176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Team member’s names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676B6C3B-891F-6748-9833-3EBF02AA3C9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6825" y="3851373"/>
            <a:ext cx="7662588" cy="241415"/>
          </a:xfrm>
          <a:prstGeom prst="rect">
            <a:avLst/>
          </a:prstGeom>
          <a:ln>
            <a:noFill/>
          </a:ln>
        </p:spPr>
        <p:txBody>
          <a:bodyPr tIns="0" rIns="0" bIns="0"/>
          <a:lstStyle>
            <a:lvl1pPr>
              <a:defRPr sz="1568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defRPr sz="1176">
                <a:solidFill>
                  <a:schemeClr val="bg1"/>
                </a:solidFill>
              </a:defRPr>
            </a:lvl2pPr>
            <a:lvl3pPr>
              <a:defRPr sz="1176">
                <a:solidFill>
                  <a:schemeClr val="bg1"/>
                </a:solidFill>
              </a:defRPr>
            </a:lvl3pPr>
            <a:lvl4pPr>
              <a:defRPr sz="1176">
                <a:solidFill>
                  <a:schemeClr val="bg1"/>
                </a:solidFill>
              </a:defRPr>
            </a:lvl4pPr>
            <a:lvl5pPr>
              <a:defRPr sz="1176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Project sub-header goes here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F30119F-77B9-3A41-9198-282756153B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313" y="176405"/>
            <a:ext cx="1769031" cy="79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48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Datab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5916A920-E90E-EB45-8E9F-74052E1689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6825" y="1168943"/>
            <a:ext cx="5521129" cy="2547885"/>
          </a:xfrm>
          <a:noFill/>
        </p:spPr>
        <p:txBody>
          <a:bodyPr lIns="0" tIns="0" rIns="0" bIns="0" anchor="b" anchorCtr="0"/>
          <a:lstStyle>
            <a:lvl1pPr>
              <a:defRPr sz="4705" strike="noStrike" spc="-49" baseline="0">
                <a:solidFill>
                  <a:srgbClr val="000000"/>
                </a:solidFill>
              </a:defRPr>
            </a:lvl1pPr>
          </a:lstStyle>
          <a:p>
            <a:r>
              <a:rPr lang="en-US"/>
              <a:t>Space for a long</a:t>
            </a:r>
            <a:br>
              <a:rPr lang="en-US"/>
            </a:br>
            <a:r>
              <a:rPr lang="en-US"/>
              <a:t>project headline.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963607E3-51B4-E249-83F5-499CDBFEF81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6825" y="3851372"/>
            <a:ext cx="5521129" cy="241285"/>
          </a:xfrm>
          <a:prstGeom prst="rect">
            <a:avLst/>
          </a:prstGeom>
          <a:ln>
            <a:noFill/>
          </a:ln>
        </p:spPr>
        <p:txBody>
          <a:bodyPr tIns="0" rIns="0" bIns="0"/>
          <a:lstStyle>
            <a:lvl1pPr>
              <a:defRPr sz="1568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defRPr sz="1176">
                <a:solidFill>
                  <a:schemeClr val="bg1"/>
                </a:solidFill>
              </a:defRPr>
            </a:lvl2pPr>
            <a:lvl3pPr>
              <a:defRPr sz="1176">
                <a:solidFill>
                  <a:schemeClr val="bg1"/>
                </a:solidFill>
              </a:defRPr>
            </a:lvl3pPr>
            <a:lvl4pPr>
              <a:defRPr sz="1176">
                <a:solidFill>
                  <a:schemeClr val="bg1"/>
                </a:solidFill>
              </a:defRPr>
            </a:lvl4pPr>
            <a:lvl5pPr>
              <a:defRPr sz="1176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Project sub-header goes here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5AB3A5-0089-4340-B7E2-1F8BC5383EBD}"/>
              </a:ext>
            </a:extLst>
          </p:cNvPr>
          <p:cNvSpPr txBox="1"/>
          <p:nvPr userDrawn="1"/>
        </p:nvSpPr>
        <p:spPr>
          <a:xfrm>
            <a:off x="464841" y="4771988"/>
            <a:ext cx="1568743" cy="21123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372" b="1" i="0" spc="0">
                <a:solidFill>
                  <a:srgbClr val="000000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DATE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CA960CB0-3EBB-5344-A4C9-6C088602B0A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4841" y="5036461"/>
            <a:ext cx="1555799" cy="241415"/>
          </a:xfrm>
          <a:prstGeom prst="rect">
            <a:avLst/>
          </a:prstGeom>
          <a:ln>
            <a:noFill/>
          </a:ln>
        </p:spPr>
        <p:txBody>
          <a:bodyPr tIns="0" rIns="0" bIns="0"/>
          <a:lstStyle>
            <a:lvl1pPr>
              <a:defRPr sz="1568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defRPr sz="1176">
                <a:solidFill>
                  <a:schemeClr val="bg1"/>
                </a:solidFill>
              </a:defRPr>
            </a:lvl2pPr>
            <a:lvl3pPr>
              <a:defRPr sz="1176">
                <a:solidFill>
                  <a:schemeClr val="bg1"/>
                </a:solidFill>
              </a:defRPr>
            </a:lvl3pPr>
            <a:lvl4pPr>
              <a:defRPr sz="1176">
                <a:solidFill>
                  <a:schemeClr val="bg1"/>
                </a:solidFill>
              </a:defRPr>
            </a:lvl4pPr>
            <a:lvl5pPr>
              <a:defRPr sz="1176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1/23/45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E0E09D-AD93-A045-B225-FF3340768A17}"/>
              </a:ext>
            </a:extLst>
          </p:cNvPr>
          <p:cNvSpPr txBox="1"/>
          <p:nvPr userDrawn="1"/>
        </p:nvSpPr>
        <p:spPr>
          <a:xfrm>
            <a:off x="2403491" y="4771988"/>
            <a:ext cx="1568743" cy="21123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372" b="1" i="0" spc="0">
                <a:solidFill>
                  <a:srgbClr val="000000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WHO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A34378AD-664A-EC47-8E43-092BD8E91E2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89484" y="5036462"/>
            <a:ext cx="2465168" cy="241415"/>
          </a:xfrm>
          <a:prstGeom prst="rect">
            <a:avLst/>
          </a:prstGeom>
          <a:ln>
            <a:noFill/>
          </a:ln>
        </p:spPr>
        <p:txBody>
          <a:bodyPr tIns="0" rIns="0" bIns="0"/>
          <a:lstStyle>
            <a:lvl1pPr>
              <a:defRPr sz="1568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defRPr sz="1176">
                <a:solidFill>
                  <a:schemeClr val="bg1"/>
                </a:solidFill>
              </a:defRPr>
            </a:lvl2pPr>
            <a:lvl3pPr>
              <a:defRPr sz="1176">
                <a:solidFill>
                  <a:schemeClr val="bg1"/>
                </a:solidFill>
              </a:defRPr>
            </a:lvl3pPr>
            <a:lvl4pPr>
              <a:defRPr sz="1176">
                <a:solidFill>
                  <a:schemeClr val="bg1"/>
                </a:solidFill>
              </a:defRPr>
            </a:lvl4pPr>
            <a:lvl5pPr>
              <a:defRPr sz="1176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Team member’s names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7BCE76C-26A2-A848-B725-53B5ABC485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313" y="176405"/>
            <a:ext cx="1769032" cy="79452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32190DE-0F33-224E-B516-D9776F144201}"/>
              </a:ext>
            </a:extLst>
          </p:cNvPr>
          <p:cNvSpPr/>
          <p:nvPr userDrawn="1"/>
        </p:nvSpPr>
        <p:spPr bwMode="auto">
          <a:xfrm>
            <a:off x="6229842" y="1"/>
            <a:ext cx="5962158" cy="6857999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err="1">
              <a:ln>
                <a:solidFill>
                  <a:sysClr val="windowText" lastClr="000000"/>
                </a:solidFill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52147A2E-0D1D-D04F-9AA7-709D4395011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15339" y="1033078"/>
            <a:ext cx="4791164" cy="4791844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81A0D879-71BE-3C40-B700-C37F5ED1B18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32236" y="266938"/>
            <a:ext cx="422417" cy="42247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46E239E-DC06-E141-B0E9-DBE3F0723222}"/>
              </a:ext>
            </a:extLst>
          </p:cNvPr>
          <p:cNvSpPr/>
          <p:nvPr userDrawn="1"/>
        </p:nvSpPr>
        <p:spPr>
          <a:xfrm>
            <a:off x="4854652" y="266939"/>
            <a:ext cx="1405430" cy="589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78">
                <a:solidFill>
                  <a:srgbClr val="2F78D5"/>
                </a:solidFill>
                <a:latin typeface="Segoe UI" panose="020B0502040204020203" pitchFamily="34" charset="0"/>
              </a:rPr>
              <a:t>Microsoft Azure Data</a:t>
            </a:r>
          </a:p>
          <a:p>
            <a:r>
              <a:rPr lang="en-US" sz="1078">
                <a:latin typeface="Segoe UI" panose="020B0502040204020203" pitchFamily="34" charset="0"/>
              </a:rPr>
              <a:t>Gray Systems Lab</a:t>
            </a:r>
            <a:endParaRPr lang="en-US" sz="1078"/>
          </a:p>
        </p:txBody>
      </p:sp>
    </p:spTree>
    <p:extLst>
      <p:ext uri="{BB962C8B-B14F-4D97-AF65-F5344CB8AC3E}">
        <p14:creationId xmlns:p14="http://schemas.microsoft.com/office/powerpoint/2010/main" val="3114564877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Machine Lear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5916A920-E90E-EB45-8E9F-74052E1689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6825" y="1168943"/>
            <a:ext cx="5521129" cy="2547885"/>
          </a:xfrm>
          <a:noFill/>
        </p:spPr>
        <p:txBody>
          <a:bodyPr lIns="0" tIns="0" rIns="0" bIns="0" anchor="b" anchorCtr="0"/>
          <a:lstStyle>
            <a:lvl1pPr>
              <a:defRPr sz="4705" strike="noStrike" spc="-49" baseline="0">
                <a:solidFill>
                  <a:srgbClr val="000000"/>
                </a:solidFill>
              </a:defRPr>
            </a:lvl1pPr>
          </a:lstStyle>
          <a:p>
            <a:r>
              <a:rPr lang="en-US"/>
              <a:t>Space for a long</a:t>
            </a:r>
            <a:br>
              <a:rPr lang="en-US"/>
            </a:br>
            <a:r>
              <a:rPr lang="en-US"/>
              <a:t>project headline.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963607E3-51B4-E249-83F5-499CDBFEF81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6825" y="3851372"/>
            <a:ext cx="5521129" cy="241285"/>
          </a:xfrm>
          <a:prstGeom prst="rect">
            <a:avLst/>
          </a:prstGeom>
          <a:ln>
            <a:noFill/>
          </a:ln>
        </p:spPr>
        <p:txBody>
          <a:bodyPr tIns="0" rIns="0" bIns="0"/>
          <a:lstStyle>
            <a:lvl1pPr>
              <a:defRPr sz="1568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defRPr sz="1176">
                <a:solidFill>
                  <a:schemeClr val="bg1"/>
                </a:solidFill>
              </a:defRPr>
            </a:lvl2pPr>
            <a:lvl3pPr>
              <a:defRPr sz="1176">
                <a:solidFill>
                  <a:schemeClr val="bg1"/>
                </a:solidFill>
              </a:defRPr>
            </a:lvl3pPr>
            <a:lvl4pPr>
              <a:defRPr sz="1176">
                <a:solidFill>
                  <a:schemeClr val="bg1"/>
                </a:solidFill>
              </a:defRPr>
            </a:lvl4pPr>
            <a:lvl5pPr>
              <a:defRPr sz="1176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Project sub-header goes here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5AB3A5-0089-4340-B7E2-1F8BC5383EBD}"/>
              </a:ext>
            </a:extLst>
          </p:cNvPr>
          <p:cNvSpPr txBox="1"/>
          <p:nvPr userDrawn="1"/>
        </p:nvSpPr>
        <p:spPr>
          <a:xfrm>
            <a:off x="464841" y="4771988"/>
            <a:ext cx="1568743" cy="21123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372" b="1" i="0" spc="0">
                <a:solidFill>
                  <a:srgbClr val="000000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DATE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CA960CB0-3EBB-5344-A4C9-6C088602B0A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4841" y="5036461"/>
            <a:ext cx="1555799" cy="241415"/>
          </a:xfrm>
          <a:prstGeom prst="rect">
            <a:avLst/>
          </a:prstGeom>
          <a:ln>
            <a:noFill/>
          </a:ln>
        </p:spPr>
        <p:txBody>
          <a:bodyPr tIns="0" rIns="0" bIns="0"/>
          <a:lstStyle>
            <a:lvl1pPr>
              <a:defRPr sz="1568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defRPr sz="1176">
                <a:solidFill>
                  <a:schemeClr val="bg1"/>
                </a:solidFill>
              </a:defRPr>
            </a:lvl2pPr>
            <a:lvl3pPr>
              <a:defRPr sz="1176">
                <a:solidFill>
                  <a:schemeClr val="bg1"/>
                </a:solidFill>
              </a:defRPr>
            </a:lvl3pPr>
            <a:lvl4pPr>
              <a:defRPr sz="1176">
                <a:solidFill>
                  <a:schemeClr val="bg1"/>
                </a:solidFill>
              </a:defRPr>
            </a:lvl4pPr>
            <a:lvl5pPr>
              <a:defRPr sz="1176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1/23/45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E0E09D-AD93-A045-B225-FF3340768A17}"/>
              </a:ext>
            </a:extLst>
          </p:cNvPr>
          <p:cNvSpPr txBox="1"/>
          <p:nvPr userDrawn="1"/>
        </p:nvSpPr>
        <p:spPr>
          <a:xfrm>
            <a:off x="2403491" y="4771988"/>
            <a:ext cx="1568743" cy="21123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372" b="1" i="0" spc="0">
                <a:solidFill>
                  <a:srgbClr val="000000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WHO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A34378AD-664A-EC47-8E43-092BD8E91E2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89484" y="5036462"/>
            <a:ext cx="2465168" cy="241415"/>
          </a:xfrm>
          <a:prstGeom prst="rect">
            <a:avLst/>
          </a:prstGeom>
          <a:ln>
            <a:noFill/>
          </a:ln>
        </p:spPr>
        <p:txBody>
          <a:bodyPr tIns="0" rIns="0" bIns="0"/>
          <a:lstStyle>
            <a:lvl1pPr>
              <a:defRPr sz="1568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defRPr sz="1176">
                <a:solidFill>
                  <a:schemeClr val="bg1"/>
                </a:solidFill>
              </a:defRPr>
            </a:lvl2pPr>
            <a:lvl3pPr>
              <a:defRPr sz="1176">
                <a:solidFill>
                  <a:schemeClr val="bg1"/>
                </a:solidFill>
              </a:defRPr>
            </a:lvl3pPr>
            <a:lvl4pPr>
              <a:defRPr sz="1176">
                <a:solidFill>
                  <a:schemeClr val="bg1"/>
                </a:solidFill>
              </a:defRPr>
            </a:lvl4pPr>
            <a:lvl5pPr>
              <a:defRPr sz="1176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Team member’s names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7BCE76C-26A2-A848-B725-53B5ABC485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313" y="176405"/>
            <a:ext cx="1769032" cy="79452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32190DE-0F33-224E-B516-D9776F144201}"/>
              </a:ext>
            </a:extLst>
          </p:cNvPr>
          <p:cNvSpPr/>
          <p:nvPr userDrawn="1"/>
        </p:nvSpPr>
        <p:spPr bwMode="auto">
          <a:xfrm>
            <a:off x="6229842" y="1"/>
            <a:ext cx="5962158" cy="6857999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err="1">
              <a:ln>
                <a:solidFill>
                  <a:sysClr val="windowText" lastClr="000000"/>
                </a:solidFill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C632457D-2E73-C14C-A756-E3412D8A10B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12319" y="949200"/>
            <a:ext cx="4958896" cy="4959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262074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Networ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5916A920-E90E-EB45-8E9F-74052E1689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6825" y="1168943"/>
            <a:ext cx="5521129" cy="2547885"/>
          </a:xfrm>
          <a:noFill/>
        </p:spPr>
        <p:txBody>
          <a:bodyPr lIns="0" tIns="0" rIns="0" bIns="0" anchor="b" anchorCtr="0"/>
          <a:lstStyle>
            <a:lvl1pPr>
              <a:defRPr sz="4705" strike="noStrike" spc="-49" baseline="0">
                <a:solidFill>
                  <a:srgbClr val="000000"/>
                </a:solidFill>
              </a:defRPr>
            </a:lvl1pPr>
          </a:lstStyle>
          <a:p>
            <a:r>
              <a:rPr lang="en-US"/>
              <a:t>Space for a long</a:t>
            </a:r>
            <a:br>
              <a:rPr lang="en-US"/>
            </a:br>
            <a:r>
              <a:rPr lang="en-US"/>
              <a:t>project headline.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963607E3-51B4-E249-83F5-499CDBFEF81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6825" y="3851372"/>
            <a:ext cx="5521129" cy="241285"/>
          </a:xfrm>
          <a:prstGeom prst="rect">
            <a:avLst/>
          </a:prstGeom>
          <a:ln>
            <a:noFill/>
          </a:ln>
        </p:spPr>
        <p:txBody>
          <a:bodyPr tIns="0" rIns="0" bIns="0"/>
          <a:lstStyle>
            <a:lvl1pPr>
              <a:defRPr sz="1568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defRPr sz="1176">
                <a:solidFill>
                  <a:schemeClr val="bg1"/>
                </a:solidFill>
              </a:defRPr>
            </a:lvl2pPr>
            <a:lvl3pPr>
              <a:defRPr sz="1176">
                <a:solidFill>
                  <a:schemeClr val="bg1"/>
                </a:solidFill>
              </a:defRPr>
            </a:lvl3pPr>
            <a:lvl4pPr>
              <a:defRPr sz="1176">
                <a:solidFill>
                  <a:schemeClr val="bg1"/>
                </a:solidFill>
              </a:defRPr>
            </a:lvl4pPr>
            <a:lvl5pPr>
              <a:defRPr sz="1176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Project sub-header goes here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5AB3A5-0089-4340-B7E2-1F8BC5383EBD}"/>
              </a:ext>
            </a:extLst>
          </p:cNvPr>
          <p:cNvSpPr txBox="1"/>
          <p:nvPr userDrawn="1"/>
        </p:nvSpPr>
        <p:spPr>
          <a:xfrm>
            <a:off x="464841" y="4771988"/>
            <a:ext cx="1568743" cy="21123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372" b="1" i="0" spc="0">
                <a:solidFill>
                  <a:srgbClr val="000000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DATE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CA960CB0-3EBB-5344-A4C9-6C088602B0A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4841" y="5036461"/>
            <a:ext cx="1555799" cy="241415"/>
          </a:xfrm>
          <a:prstGeom prst="rect">
            <a:avLst/>
          </a:prstGeom>
          <a:ln>
            <a:noFill/>
          </a:ln>
        </p:spPr>
        <p:txBody>
          <a:bodyPr tIns="0" rIns="0" bIns="0"/>
          <a:lstStyle>
            <a:lvl1pPr>
              <a:defRPr sz="1568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defRPr sz="1176">
                <a:solidFill>
                  <a:schemeClr val="bg1"/>
                </a:solidFill>
              </a:defRPr>
            </a:lvl2pPr>
            <a:lvl3pPr>
              <a:defRPr sz="1176">
                <a:solidFill>
                  <a:schemeClr val="bg1"/>
                </a:solidFill>
              </a:defRPr>
            </a:lvl3pPr>
            <a:lvl4pPr>
              <a:defRPr sz="1176">
                <a:solidFill>
                  <a:schemeClr val="bg1"/>
                </a:solidFill>
              </a:defRPr>
            </a:lvl4pPr>
            <a:lvl5pPr>
              <a:defRPr sz="1176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1/23/45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E0E09D-AD93-A045-B225-FF3340768A17}"/>
              </a:ext>
            </a:extLst>
          </p:cNvPr>
          <p:cNvSpPr txBox="1"/>
          <p:nvPr userDrawn="1"/>
        </p:nvSpPr>
        <p:spPr>
          <a:xfrm>
            <a:off x="2403491" y="4771988"/>
            <a:ext cx="1568743" cy="21123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372" b="1" i="0" spc="0">
                <a:solidFill>
                  <a:srgbClr val="000000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WHO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A34378AD-664A-EC47-8E43-092BD8E91E2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89484" y="5036462"/>
            <a:ext cx="2465168" cy="241415"/>
          </a:xfrm>
          <a:prstGeom prst="rect">
            <a:avLst/>
          </a:prstGeom>
          <a:ln>
            <a:noFill/>
          </a:ln>
        </p:spPr>
        <p:txBody>
          <a:bodyPr tIns="0" rIns="0" bIns="0"/>
          <a:lstStyle>
            <a:lvl1pPr>
              <a:defRPr sz="1568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defRPr sz="1176">
                <a:solidFill>
                  <a:schemeClr val="bg1"/>
                </a:solidFill>
              </a:defRPr>
            </a:lvl2pPr>
            <a:lvl3pPr>
              <a:defRPr sz="1176">
                <a:solidFill>
                  <a:schemeClr val="bg1"/>
                </a:solidFill>
              </a:defRPr>
            </a:lvl3pPr>
            <a:lvl4pPr>
              <a:defRPr sz="1176">
                <a:solidFill>
                  <a:schemeClr val="bg1"/>
                </a:solidFill>
              </a:defRPr>
            </a:lvl4pPr>
            <a:lvl5pPr>
              <a:defRPr sz="1176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Team member’s names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7BCE76C-26A2-A848-B725-53B5ABC485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313" y="176405"/>
            <a:ext cx="1769032" cy="79452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32190DE-0F33-224E-B516-D9776F144201}"/>
              </a:ext>
            </a:extLst>
          </p:cNvPr>
          <p:cNvSpPr/>
          <p:nvPr userDrawn="1"/>
        </p:nvSpPr>
        <p:spPr bwMode="auto">
          <a:xfrm>
            <a:off x="6229842" y="1"/>
            <a:ext cx="5962158" cy="6857999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err="1">
              <a:ln>
                <a:solidFill>
                  <a:sysClr val="windowText" lastClr="000000"/>
                </a:solidFill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1087ACB6-FF83-1141-87B7-4BDC98C20A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76091" y="808078"/>
            <a:ext cx="5231109" cy="5231851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ED286CD7-D713-2E4C-BECB-B027222E631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32236" y="266938"/>
            <a:ext cx="422417" cy="42247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F9DF016-48F7-F24F-AA2D-815BE5F6C45A}"/>
              </a:ext>
            </a:extLst>
          </p:cNvPr>
          <p:cNvSpPr/>
          <p:nvPr userDrawn="1"/>
        </p:nvSpPr>
        <p:spPr>
          <a:xfrm>
            <a:off x="4854652" y="266939"/>
            <a:ext cx="1405430" cy="589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78">
                <a:solidFill>
                  <a:srgbClr val="2F78D5"/>
                </a:solidFill>
                <a:latin typeface="Segoe UI" panose="020B0502040204020203" pitchFamily="34" charset="0"/>
              </a:rPr>
              <a:t>Microsoft Azure Data</a:t>
            </a:r>
          </a:p>
          <a:p>
            <a:r>
              <a:rPr lang="en-US" sz="1078">
                <a:latin typeface="Segoe UI" panose="020B0502040204020203" pitchFamily="34" charset="0"/>
              </a:rPr>
              <a:t>Gray Systems Lab</a:t>
            </a:r>
            <a:endParaRPr lang="en-US" sz="1078"/>
          </a:p>
        </p:txBody>
      </p:sp>
    </p:spTree>
    <p:extLst>
      <p:ext uri="{BB962C8B-B14F-4D97-AF65-F5344CB8AC3E}">
        <p14:creationId xmlns:p14="http://schemas.microsoft.com/office/powerpoint/2010/main" val="4029418157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Database">
    <p:bg>
      <p:bgPr>
        <a:solidFill>
          <a:srgbClr val="0007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5916A920-E90E-EB45-8E9F-74052E1689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6825" y="1168943"/>
            <a:ext cx="5521129" cy="2547885"/>
          </a:xfrm>
          <a:noFill/>
        </p:spPr>
        <p:txBody>
          <a:bodyPr lIns="0" tIns="0" rIns="0" bIns="0" anchor="b" anchorCtr="0"/>
          <a:lstStyle>
            <a:lvl1pPr>
              <a:defRPr sz="4705" strike="noStrike" spc="-49" baseline="0">
                <a:solidFill>
                  <a:srgbClr val="000000"/>
                </a:solidFill>
              </a:defRPr>
            </a:lvl1pPr>
          </a:lstStyle>
          <a:p>
            <a:r>
              <a:rPr lang="en-US"/>
              <a:t>Space for a long</a:t>
            </a:r>
            <a:br>
              <a:rPr lang="en-US"/>
            </a:br>
            <a:r>
              <a:rPr lang="en-US"/>
              <a:t>project headline.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963607E3-51B4-E249-83F5-499CDBFEF81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6825" y="3851372"/>
            <a:ext cx="5521129" cy="241285"/>
          </a:xfrm>
          <a:prstGeom prst="rect">
            <a:avLst/>
          </a:prstGeom>
          <a:ln>
            <a:noFill/>
          </a:ln>
        </p:spPr>
        <p:txBody>
          <a:bodyPr tIns="0" rIns="0" bIns="0"/>
          <a:lstStyle>
            <a:lvl1pPr>
              <a:defRPr sz="1568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defRPr sz="1176">
                <a:solidFill>
                  <a:schemeClr val="bg1"/>
                </a:solidFill>
              </a:defRPr>
            </a:lvl2pPr>
            <a:lvl3pPr>
              <a:defRPr sz="1176">
                <a:solidFill>
                  <a:schemeClr val="bg1"/>
                </a:solidFill>
              </a:defRPr>
            </a:lvl3pPr>
            <a:lvl4pPr>
              <a:defRPr sz="1176">
                <a:solidFill>
                  <a:schemeClr val="bg1"/>
                </a:solidFill>
              </a:defRPr>
            </a:lvl4pPr>
            <a:lvl5pPr>
              <a:defRPr sz="1176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Project sub-header goes here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5AB3A5-0089-4340-B7E2-1F8BC5383EBD}"/>
              </a:ext>
            </a:extLst>
          </p:cNvPr>
          <p:cNvSpPr txBox="1"/>
          <p:nvPr userDrawn="1"/>
        </p:nvSpPr>
        <p:spPr>
          <a:xfrm>
            <a:off x="464841" y="4771988"/>
            <a:ext cx="1568743" cy="21123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372" b="1" i="0" spc="0">
                <a:solidFill>
                  <a:srgbClr val="000000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DATE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CA960CB0-3EBB-5344-A4C9-6C088602B0A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4841" y="5036461"/>
            <a:ext cx="1555799" cy="241415"/>
          </a:xfrm>
          <a:prstGeom prst="rect">
            <a:avLst/>
          </a:prstGeom>
          <a:ln>
            <a:noFill/>
          </a:ln>
        </p:spPr>
        <p:txBody>
          <a:bodyPr tIns="0" rIns="0" bIns="0"/>
          <a:lstStyle>
            <a:lvl1pPr>
              <a:defRPr sz="1568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defRPr sz="1176">
                <a:solidFill>
                  <a:schemeClr val="bg1"/>
                </a:solidFill>
              </a:defRPr>
            </a:lvl2pPr>
            <a:lvl3pPr>
              <a:defRPr sz="1176">
                <a:solidFill>
                  <a:schemeClr val="bg1"/>
                </a:solidFill>
              </a:defRPr>
            </a:lvl3pPr>
            <a:lvl4pPr>
              <a:defRPr sz="1176">
                <a:solidFill>
                  <a:schemeClr val="bg1"/>
                </a:solidFill>
              </a:defRPr>
            </a:lvl4pPr>
            <a:lvl5pPr>
              <a:defRPr sz="1176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1/23/45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E0E09D-AD93-A045-B225-FF3340768A17}"/>
              </a:ext>
            </a:extLst>
          </p:cNvPr>
          <p:cNvSpPr txBox="1"/>
          <p:nvPr userDrawn="1"/>
        </p:nvSpPr>
        <p:spPr>
          <a:xfrm>
            <a:off x="2403491" y="4771988"/>
            <a:ext cx="1568743" cy="21123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372" b="1" i="0" spc="0">
                <a:solidFill>
                  <a:srgbClr val="000000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WHO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A34378AD-664A-EC47-8E43-092BD8E91E2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89484" y="5036462"/>
            <a:ext cx="2465168" cy="241415"/>
          </a:xfrm>
          <a:prstGeom prst="rect">
            <a:avLst/>
          </a:prstGeom>
          <a:ln>
            <a:noFill/>
          </a:ln>
        </p:spPr>
        <p:txBody>
          <a:bodyPr tIns="0" rIns="0" bIns="0"/>
          <a:lstStyle>
            <a:lvl1pPr>
              <a:defRPr sz="1568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defRPr sz="1176">
                <a:solidFill>
                  <a:schemeClr val="bg1"/>
                </a:solidFill>
              </a:defRPr>
            </a:lvl2pPr>
            <a:lvl3pPr>
              <a:defRPr sz="1176">
                <a:solidFill>
                  <a:schemeClr val="bg1"/>
                </a:solidFill>
              </a:defRPr>
            </a:lvl3pPr>
            <a:lvl4pPr>
              <a:defRPr sz="1176">
                <a:solidFill>
                  <a:schemeClr val="bg1"/>
                </a:solidFill>
              </a:defRPr>
            </a:lvl4pPr>
            <a:lvl5pPr>
              <a:defRPr sz="1176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Team member’s names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7BCE76C-26A2-A848-B725-53B5ABC485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313" y="176405"/>
            <a:ext cx="1769032" cy="79452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32190DE-0F33-224E-B516-D9776F144201}"/>
              </a:ext>
            </a:extLst>
          </p:cNvPr>
          <p:cNvSpPr/>
          <p:nvPr userDrawn="1"/>
        </p:nvSpPr>
        <p:spPr bwMode="auto">
          <a:xfrm>
            <a:off x="6229842" y="1"/>
            <a:ext cx="5962158" cy="6857999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err="1">
              <a:ln>
                <a:solidFill>
                  <a:sysClr val="windowText" lastClr="000000"/>
                </a:solidFill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52147A2E-0D1D-D04F-9AA7-709D4395011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15339" y="1033078"/>
            <a:ext cx="4791164" cy="4791844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81A0D879-71BE-3C40-B700-C37F5ED1B18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32236" y="266938"/>
            <a:ext cx="422417" cy="42247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46E239E-DC06-E141-B0E9-DBE3F0723222}"/>
              </a:ext>
            </a:extLst>
          </p:cNvPr>
          <p:cNvSpPr/>
          <p:nvPr userDrawn="1"/>
        </p:nvSpPr>
        <p:spPr>
          <a:xfrm>
            <a:off x="4854652" y="266939"/>
            <a:ext cx="1405430" cy="589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78">
                <a:solidFill>
                  <a:srgbClr val="2F78D5"/>
                </a:solidFill>
                <a:latin typeface="Segoe UI" panose="020B0502040204020203" pitchFamily="34" charset="0"/>
              </a:rPr>
              <a:t>Microsoft Azure Data</a:t>
            </a:r>
          </a:p>
          <a:p>
            <a:r>
              <a:rPr lang="en-US" sz="1078">
                <a:latin typeface="Segoe UI" panose="020B0502040204020203" pitchFamily="34" charset="0"/>
              </a:rPr>
              <a:t>Gray Systems Lab</a:t>
            </a:r>
            <a:endParaRPr lang="en-US" sz="1078"/>
          </a:p>
        </p:txBody>
      </p:sp>
    </p:spTree>
    <p:extLst>
      <p:ext uri="{BB962C8B-B14F-4D97-AF65-F5344CB8AC3E}">
        <p14:creationId xmlns:p14="http://schemas.microsoft.com/office/powerpoint/2010/main" val="2267000500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s or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2356562"/>
            <a:ext cx="3618381" cy="1221864"/>
          </a:xfrm>
        </p:spPr>
        <p:txBody>
          <a:bodyPr lIns="0" tIns="0" rIns="0" bIns="0"/>
          <a:lstStyle>
            <a:lvl1pPr>
              <a:lnSpc>
                <a:spcPts val="3529"/>
              </a:lnSpc>
              <a:defRPr sz="2745" spc="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Contents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10933" y="2356563"/>
            <a:ext cx="5756728" cy="3500600"/>
          </a:xfrm>
        </p:spPr>
        <p:txBody>
          <a:bodyPr wrap="square" lIns="0" tIns="0" rIns="0" bIns="0">
            <a:noAutofit/>
          </a:bodyPr>
          <a:lstStyle>
            <a:lvl1pPr marL="0" indent="0" defTabSz="507330">
              <a:spcAft>
                <a:spcPts val="1176"/>
              </a:spcAft>
              <a:buNone/>
              <a:defRPr sz="1372" b="0" i="0" spc="0" baseline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224097" indent="0">
              <a:buNone/>
              <a:defRPr sz="1765"/>
            </a:lvl2pPr>
            <a:lvl3pPr marL="448193" indent="0">
              <a:buNone/>
              <a:defRPr sz="1765"/>
            </a:lvl3pPr>
            <a:lvl4pPr marL="672290" indent="0">
              <a:buNone/>
              <a:defRPr sz="1765"/>
            </a:lvl4pPr>
            <a:lvl5pPr marL="896386" indent="0">
              <a:buNone/>
              <a:defRPr sz="1765"/>
            </a:lvl5pPr>
          </a:lstStyle>
          <a:p>
            <a:pPr lvl="0"/>
            <a:r>
              <a:rPr lang="en-US"/>
              <a:t>##	Section Title</a:t>
            </a:r>
          </a:p>
          <a:p>
            <a:pPr lvl="0"/>
            <a:r>
              <a:rPr lang="en-US"/>
              <a:t>##	Section Title</a:t>
            </a:r>
          </a:p>
          <a:p>
            <a:pPr lvl="0"/>
            <a:r>
              <a:rPr lang="en-US"/>
              <a:t>##	Section Title</a:t>
            </a:r>
          </a:p>
        </p:txBody>
      </p:sp>
      <p:sp>
        <p:nvSpPr>
          <p:cNvPr id="6" name="Footer Placeholder 14">
            <a:extLst>
              <a:ext uri="{FF2B5EF4-FFF2-40B4-BE49-F238E27FC236}">
                <a16:creationId xmlns:a16="http://schemas.microsoft.com/office/drawing/2014/main" id="{5D44EBAA-1080-2641-A084-EB6038C6BC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1838" y="6450194"/>
            <a:ext cx="11586711" cy="118296"/>
          </a:xfrm>
          <a:prstGeom prst="rect">
            <a:avLst/>
          </a:prstGeom>
        </p:spPr>
        <p:txBody>
          <a:bodyPr vert="horz" lIns="91440" tIns="45720" rIns="91440" bIns="45720" numCol="2" rtlCol="0" anchor="ctr"/>
          <a:lstStyle>
            <a:lvl1pPr algn="l">
              <a:defRPr sz="68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A45968-FF88-A643-9356-5B6A1D2AB467}"/>
              </a:ext>
            </a:extLst>
          </p:cNvPr>
          <p:cNvSpPr txBox="1"/>
          <p:nvPr userDrawn="1"/>
        </p:nvSpPr>
        <p:spPr>
          <a:xfrm>
            <a:off x="455994" y="461947"/>
            <a:ext cx="1477550" cy="2444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90000"/>
              </a:lnSpc>
              <a:spcAft>
                <a:spcPts val="588"/>
              </a:spcAft>
            </a:pPr>
            <a:r>
              <a:rPr lang="en-US" sz="1765" b="1" i="0">
                <a:solidFill>
                  <a:srgbClr val="0078D4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Azure </a:t>
            </a:r>
            <a:r>
              <a:rPr lang="en-US" sz="1765" b="1" i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Segoe UI Semibold" panose="020B0502040204020203" pitchFamily="34" charset="0"/>
                <a:cs typeface="Segoe UI Semibold" panose="020B0502040204020203" pitchFamily="34" charset="0"/>
              </a:rPr>
              <a:t>Data</a:t>
            </a:r>
          </a:p>
        </p:txBody>
      </p:sp>
    </p:spTree>
    <p:extLst>
      <p:ext uri="{BB962C8B-B14F-4D97-AF65-F5344CB8AC3E}">
        <p14:creationId xmlns:p14="http://schemas.microsoft.com/office/powerpoint/2010/main" val="3314644355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or Simple Tex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2356562"/>
            <a:ext cx="3618381" cy="1221864"/>
          </a:xfrm>
        </p:spPr>
        <p:txBody>
          <a:bodyPr lIns="0" tIns="0" rIns="0" bIns="0"/>
          <a:lstStyle>
            <a:lvl1pPr>
              <a:lnSpc>
                <a:spcPts val="3529"/>
              </a:lnSpc>
              <a:defRPr sz="2745" spc="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Short, medium or long headline option here.</a:t>
            </a:r>
          </a:p>
        </p:txBody>
      </p:sp>
      <p:sp>
        <p:nvSpPr>
          <p:cNvPr id="6" name="Footer Placeholder 14">
            <a:extLst>
              <a:ext uri="{FF2B5EF4-FFF2-40B4-BE49-F238E27FC236}">
                <a16:creationId xmlns:a16="http://schemas.microsoft.com/office/drawing/2014/main" id="{5D44EBAA-1080-2641-A084-EB6038C6BC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1838" y="6450194"/>
            <a:ext cx="11586711" cy="118296"/>
          </a:xfrm>
          <a:prstGeom prst="rect">
            <a:avLst/>
          </a:prstGeom>
        </p:spPr>
        <p:txBody>
          <a:bodyPr vert="horz" lIns="91440" tIns="45720" rIns="91440" bIns="45720" numCol="2" rtlCol="0" anchor="ctr"/>
          <a:lstStyle>
            <a:lvl1pPr algn="l">
              <a:defRPr sz="68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3C95E9C9-01B6-1E45-B02D-07B21BE3C4D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10933" y="2356563"/>
            <a:ext cx="5756728" cy="3500600"/>
          </a:xfrm>
        </p:spPr>
        <p:txBody>
          <a:bodyPr wrap="square" lIns="0" tIns="0" rIns="0" bIns="0">
            <a:noAutofit/>
          </a:bodyPr>
          <a:lstStyle>
            <a:lvl1pPr marL="0" indent="0" defTabSz="507330">
              <a:lnSpc>
                <a:spcPts val="1765"/>
              </a:lnSpc>
              <a:spcAft>
                <a:spcPts val="882"/>
              </a:spcAft>
              <a:buNone/>
              <a:defRPr sz="1372" b="0" i="0" spc="0" baseline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224097" indent="0">
              <a:buNone/>
              <a:defRPr sz="1765"/>
            </a:lvl2pPr>
            <a:lvl3pPr marL="448193" indent="0">
              <a:buNone/>
              <a:defRPr sz="1765"/>
            </a:lvl3pPr>
            <a:lvl4pPr marL="672290" indent="0">
              <a:buNone/>
              <a:defRPr sz="1765"/>
            </a:lvl4pPr>
            <a:lvl5pPr marL="896386" indent="0">
              <a:buNone/>
              <a:defRPr sz="1765"/>
            </a:lvl5pPr>
          </a:lstStyle>
          <a:p>
            <a:pPr lvl="0"/>
            <a:r>
              <a:rPr lang="en-US"/>
              <a:t>Body copy Segoe Regular 14/18. Lorem ipsum dolor </a:t>
            </a:r>
            <a:r>
              <a:rPr lang="en-US" err="1"/>
              <a:t>isit</a:t>
            </a:r>
            <a:r>
              <a:rPr lang="en-US"/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4FA1E9-F4AA-9042-94C4-1D805B3758AA}"/>
              </a:ext>
            </a:extLst>
          </p:cNvPr>
          <p:cNvSpPr txBox="1"/>
          <p:nvPr userDrawn="1"/>
        </p:nvSpPr>
        <p:spPr>
          <a:xfrm>
            <a:off x="455994" y="461947"/>
            <a:ext cx="1477550" cy="2444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90000"/>
              </a:lnSpc>
              <a:spcAft>
                <a:spcPts val="588"/>
              </a:spcAft>
            </a:pPr>
            <a:r>
              <a:rPr lang="en-US" sz="1765" b="1" i="0">
                <a:solidFill>
                  <a:srgbClr val="0078D4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Azure </a:t>
            </a:r>
            <a:r>
              <a:rPr lang="en-US" sz="1765" b="1" i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Segoe UI Semibold" panose="020B0502040204020203" pitchFamily="34" charset="0"/>
                <a:cs typeface="Segoe UI Semibold" panose="020B0502040204020203" pitchFamily="34" charset="0"/>
              </a:rPr>
              <a:t>Data</a:t>
            </a:r>
          </a:p>
        </p:txBody>
      </p:sp>
    </p:spTree>
    <p:extLst>
      <p:ext uri="{BB962C8B-B14F-4D97-AF65-F5344CB8AC3E}">
        <p14:creationId xmlns:p14="http://schemas.microsoft.com/office/powerpoint/2010/main" val="197602770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>
                <a:solidFill>
                  <a:schemeClr val="tx1"/>
                </a:solidFill>
              </a:defRPr>
            </a:lvl1pPr>
          </a:lstStyle>
          <a:p>
            <a:r>
              <a:rPr lang="en-US"/>
              <a:t>Heading Segoe UI </a:t>
            </a:r>
            <a:r>
              <a:rPr lang="en-US" err="1"/>
              <a:t>Semibold</a:t>
            </a:r>
            <a:r>
              <a:rPr lang="en-US"/>
              <a:t> 28/32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55995" y="1922802"/>
            <a:ext cx="11306469" cy="603538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353"/>
              </a:lnSpc>
              <a:buNone/>
              <a:defRPr sz="1961" b="0" i="0" spc="0">
                <a:solidFill>
                  <a:schemeClr val="tx1"/>
                </a:solidFill>
                <a:latin typeface="+mj-lt"/>
              </a:defRPr>
            </a:lvl1pPr>
            <a:lvl2pPr marL="0" indent="0">
              <a:lnSpc>
                <a:spcPts val="2353"/>
              </a:lnSpc>
              <a:buNone/>
              <a:defRPr spc="0"/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Large: subhead Segoe UI </a:t>
            </a:r>
            <a:r>
              <a:rPr lang="en-US" err="1"/>
              <a:t>Semibold</a:t>
            </a:r>
            <a:r>
              <a:rPr lang="en-US"/>
              <a:t> 20/24</a:t>
            </a:r>
          </a:p>
          <a:p>
            <a:pPr lvl="1"/>
            <a:r>
              <a:rPr lang="en-US"/>
              <a:t>Large: subhead Segoe UI Regular 20/24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55995" y="3151388"/>
            <a:ext cx="11306469" cy="447943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0"/>
              </a:spcBef>
              <a:buNone/>
              <a:defRPr sz="1372" b="0" spc="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ts val="1765"/>
              </a:lnSpc>
              <a:spcBef>
                <a:spcPts val="0"/>
              </a:spcBef>
              <a:buNone/>
              <a:defRPr sz="1372" spc="0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Medium: paragraph title Segoe UI </a:t>
            </a:r>
            <a:r>
              <a:rPr lang="en-US" err="1"/>
              <a:t>Semibold</a:t>
            </a:r>
            <a:r>
              <a:rPr lang="en-US"/>
              <a:t> 14/18</a:t>
            </a:r>
          </a:p>
          <a:p>
            <a:pPr lvl="1"/>
            <a:r>
              <a:rPr lang="en-US"/>
              <a:t>Body copy Segoe UI Regular 14/18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55995" y="4352947"/>
            <a:ext cx="11306469" cy="331946"/>
          </a:xfrm>
        </p:spPr>
        <p:txBody>
          <a:bodyPr lIns="0" tIns="0" rIns="0" bIns="0"/>
          <a:lstStyle>
            <a:lvl1pPr marL="0" indent="0">
              <a:lnSpc>
                <a:spcPts val="1176"/>
              </a:lnSpc>
              <a:spcBef>
                <a:spcPts val="0"/>
              </a:spcBef>
              <a:buNone/>
              <a:defRPr sz="980" spc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980" spc="0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0" indent="0">
              <a:lnSpc>
                <a:spcPct val="100000"/>
              </a:lnSpc>
              <a:buNone/>
              <a:defRPr/>
            </a:lvl5pPr>
          </a:lstStyle>
          <a:p>
            <a:pPr lvl="4"/>
            <a:r>
              <a:rPr lang="en-US"/>
              <a:t>Small caption: Segoe UI Bold 10/12</a:t>
            </a:r>
          </a:p>
          <a:p>
            <a:pPr lvl="1"/>
            <a:r>
              <a:rPr lang="en-US"/>
              <a:t>Small caption Segoe Regular 10/12</a:t>
            </a:r>
          </a:p>
        </p:txBody>
      </p:sp>
      <p:sp>
        <p:nvSpPr>
          <p:cNvPr id="9" name="Footer Placeholder 14">
            <a:extLst>
              <a:ext uri="{FF2B5EF4-FFF2-40B4-BE49-F238E27FC236}">
                <a16:creationId xmlns:a16="http://schemas.microsoft.com/office/drawing/2014/main" id="{792CEBAD-C5CC-0544-9FE5-B0B00445BA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1838" y="6450194"/>
            <a:ext cx="11586711" cy="118296"/>
          </a:xfrm>
          <a:prstGeom prst="rect">
            <a:avLst/>
          </a:prstGeom>
        </p:spPr>
        <p:txBody>
          <a:bodyPr vert="horz" lIns="91440" tIns="45720" rIns="91440" bIns="45720" numCol="2" rtlCol="0" anchor="ctr"/>
          <a:lstStyle>
            <a:lvl1pPr algn="l">
              <a:defRPr sz="68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</a:p>
        </p:txBody>
      </p:sp>
    </p:spTree>
    <p:extLst>
      <p:ext uri="{BB962C8B-B14F-4D97-AF65-F5344CB8AC3E}">
        <p14:creationId xmlns:p14="http://schemas.microsoft.com/office/powerpoint/2010/main" val="312897994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>
                <a:solidFill>
                  <a:schemeClr val="tx1"/>
                </a:solidFill>
              </a:defRPr>
            </a:lvl1pPr>
          </a:lstStyle>
          <a:p>
            <a:r>
              <a:rPr lang="en-US"/>
              <a:t>Text option 1: three column bulleted list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55995" y="1922587"/>
            <a:ext cx="9384447" cy="603538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353"/>
              </a:lnSpc>
              <a:buNone/>
              <a:defRPr lang="en-US" sz="1961" kern="120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4097" indent="0">
              <a:buNone/>
              <a:defRPr/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Subhead Segoe UI Regular 20/24. Dis </a:t>
            </a:r>
            <a:r>
              <a:rPr lang="en-US" err="1"/>
              <a:t>apid</a:t>
            </a:r>
            <a:r>
              <a:rPr lang="en-US"/>
              <a:t> </a:t>
            </a:r>
            <a:r>
              <a:rPr lang="en-US" err="1"/>
              <a:t>es</a:t>
            </a:r>
            <a:r>
              <a:rPr lang="en-US"/>
              <a:t> </a:t>
            </a:r>
            <a:r>
              <a:rPr lang="en-US" err="1"/>
              <a:t>simusanditis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ex et </a:t>
            </a:r>
            <a:r>
              <a:rPr lang="en-US" err="1"/>
              <a:t>illore</a:t>
            </a:r>
            <a:r>
              <a:rPr lang="en-US"/>
              <a:t>, </a:t>
            </a:r>
            <a:r>
              <a:rPr lang="en-US" err="1"/>
              <a:t>nectationet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dic</a:t>
            </a:r>
            <a:r>
              <a:rPr lang="en-US"/>
              <a:t> </a:t>
            </a:r>
            <a:r>
              <a:rPr lang="en-US" err="1"/>
              <a:t>tem</a:t>
            </a:r>
            <a:r>
              <a:rPr lang="en-US"/>
              <a:t> </a:t>
            </a:r>
            <a:r>
              <a:rPr lang="en-US" err="1"/>
              <a:t>vit</a:t>
            </a:r>
            <a:r>
              <a:rPr lang="en-US"/>
              <a:t> </a:t>
            </a:r>
            <a:r>
              <a:rPr lang="en-US" err="1"/>
              <a:t>velestium</a:t>
            </a:r>
            <a:r>
              <a:rPr lang="en-US"/>
              <a:t> </a:t>
            </a:r>
            <a:r>
              <a:rPr lang="en-US" err="1"/>
              <a:t>reperro</a:t>
            </a:r>
            <a:r>
              <a:rPr lang="en-US"/>
              <a:t> </a:t>
            </a:r>
            <a:r>
              <a:rPr lang="en-US" err="1"/>
              <a:t>rroviduntion</a:t>
            </a:r>
            <a:r>
              <a:rPr lang="en-US"/>
              <a:t> </a:t>
            </a:r>
            <a:r>
              <a:rPr lang="en-US" err="1"/>
              <a:t>conem</a:t>
            </a:r>
            <a:r>
              <a:rPr lang="en-US"/>
              <a:t> </a:t>
            </a:r>
            <a:r>
              <a:rPr lang="en-US" err="1"/>
              <a:t>rehend</a:t>
            </a:r>
            <a:r>
              <a:rPr lang="en-US"/>
              <a:t>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55995" y="3151388"/>
            <a:ext cx="3618381" cy="2675156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0"/>
              </a:spcBef>
              <a:spcAft>
                <a:spcPts val="588"/>
              </a:spcAft>
              <a:buNone/>
              <a:defRPr sz="1372" b="0" spc="0" baseline="0">
                <a:solidFill>
                  <a:schemeClr val="tx2"/>
                </a:solidFill>
                <a:latin typeface="+mj-lt"/>
              </a:defRPr>
            </a:lvl1pPr>
            <a:lvl2pPr marL="280121" marR="0" indent="-280121" algn="l" defTabSz="914367" rtl="0" eaLnBrk="1" fontAlgn="auto" latinLnBrk="0" hangingPunct="1">
              <a:lnSpc>
                <a:spcPts val="1765"/>
              </a:lnSpc>
              <a:spcBef>
                <a:spcPts val="0"/>
              </a:spcBef>
              <a:spcAft>
                <a:spcPts val="588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 lang="en-US" sz="1372" kern="120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14/18</a:t>
            </a:r>
          </a:p>
          <a:p>
            <a:pPr marL="280121" marR="0" lvl="1" indent="-280121" algn="l" defTabSz="914367" rtl="0" eaLnBrk="1" fontAlgn="auto" latinLnBrk="0" hangingPunct="1">
              <a:lnSpc>
                <a:spcPts val="1765"/>
              </a:lnSpc>
              <a:spcBef>
                <a:spcPts val="1176"/>
              </a:spcBef>
              <a:spcAft>
                <a:spcPts val="0"/>
              </a:spcAft>
              <a:buClrTx/>
              <a:buSzPct val="90000"/>
              <a:tabLst/>
            </a:pPr>
            <a:r>
              <a:rPr lang="en-US"/>
              <a:t>Body copy Segoe Regular 14/18.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  <a:r>
              <a:rPr lang="en-US" err="1"/>
              <a:t>Urestempor</a:t>
            </a:r>
            <a:r>
              <a:rPr lang="en-US"/>
              <a:t> ra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velique</a:t>
            </a:r>
            <a:r>
              <a:rPr lang="en-US"/>
              <a:t> </a:t>
            </a:r>
            <a:r>
              <a:rPr lang="en-US" err="1"/>
              <a:t>perum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qui </a:t>
            </a:r>
            <a:r>
              <a:rPr lang="en-US" err="1"/>
              <a:t>omnimus</a:t>
            </a:r>
            <a:r>
              <a:rPr lang="en-US"/>
              <a:t>, sunt </a:t>
            </a:r>
            <a:r>
              <a:rPr lang="en-US" err="1"/>
              <a:t>fuga</a:t>
            </a:r>
            <a:r>
              <a:rPr lang="en-US"/>
              <a:t>.</a:t>
            </a:r>
          </a:p>
          <a:p>
            <a:pPr marL="280121" marR="0" lvl="1" indent="-280121" algn="l" defTabSz="914367" rtl="0" eaLnBrk="1" fontAlgn="auto" latinLnBrk="0" hangingPunct="1">
              <a:lnSpc>
                <a:spcPts val="1765"/>
              </a:lnSpc>
              <a:spcBef>
                <a:spcPts val="1176"/>
              </a:spcBef>
              <a:spcAft>
                <a:spcPts val="0"/>
              </a:spcAft>
              <a:buClrTx/>
              <a:buSzPct val="90000"/>
              <a:tabLst/>
              <a:defRPr/>
            </a:pPr>
            <a:r>
              <a:rPr lang="en-US"/>
              <a:t>Body copy Segoe Regular 14/18.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  <a:r>
              <a:rPr lang="en-US" err="1"/>
              <a:t>Urestempor</a:t>
            </a:r>
            <a:r>
              <a:rPr lang="en-US"/>
              <a:t> </a:t>
            </a:r>
            <a:r>
              <a:rPr lang="en-US" err="1"/>
              <a:t>ra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velique</a:t>
            </a:r>
            <a:r>
              <a:rPr lang="en-US"/>
              <a:t> </a:t>
            </a:r>
            <a:r>
              <a:rPr lang="en-US" err="1"/>
              <a:t>perum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qui </a:t>
            </a:r>
            <a:r>
              <a:rPr lang="en-US" err="1"/>
              <a:t>omnimus</a:t>
            </a:r>
            <a:r>
              <a:rPr lang="en-US"/>
              <a:t>, </a:t>
            </a:r>
            <a:r>
              <a:rPr lang="en-US" err="1"/>
              <a:t>sunt</a:t>
            </a:r>
            <a:r>
              <a:rPr lang="en-US"/>
              <a:t> </a:t>
            </a:r>
            <a:r>
              <a:rPr lang="en-US" err="1"/>
              <a:t>fuga</a:t>
            </a:r>
            <a:r>
              <a:rPr lang="en-US"/>
              <a:t>.</a:t>
            </a:r>
          </a:p>
          <a:p>
            <a:pPr lvl="1"/>
            <a:endParaRPr lang="en-US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03383CEA-4FEB-4C9E-B7D6-3B36BC8EB7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18449" y="3151388"/>
            <a:ext cx="3618381" cy="2675156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0"/>
              </a:spcBef>
              <a:spcAft>
                <a:spcPts val="588"/>
              </a:spcAft>
              <a:buNone/>
              <a:defRPr sz="1372" b="0" spc="0" baseline="0">
                <a:solidFill>
                  <a:schemeClr val="tx2"/>
                </a:solidFill>
                <a:latin typeface="+mj-lt"/>
              </a:defRPr>
            </a:lvl1pPr>
            <a:lvl2pPr marL="280121" marR="0" indent="-280121" algn="l" defTabSz="914367" rtl="0" eaLnBrk="1" fontAlgn="auto" latinLnBrk="0" hangingPunct="1">
              <a:lnSpc>
                <a:spcPts val="1765"/>
              </a:lnSpc>
              <a:spcBef>
                <a:spcPts val="0"/>
              </a:spcBef>
              <a:spcAft>
                <a:spcPts val="588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 lang="en-US" sz="1372" kern="120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14/18</a:t>
            </a:r>
          </a:p>
          <a:p>
            <a:pPr marL="280121" marR="0" lvl="1" indent="-280121" algn="l" defTabSz="914367" rtl="0" eaLnBrk="1" fontAlgn="auto" latinLnBrk="0" hangingPunct="1">
              <a:lnSpc>
                <a:spcPts val="1765"/>
              </a:lnSpc>
              <a:spcBef>
                <a:spcPts val="1176"/>
              </a:spcBef>
              <a:spcAft>
                <a:spcPts val="0"/>
              </a:spcAft>
              <a:buClrTx/>
              <a:buSzPct val="90000"/>
              <a:tabLst/>
            </a:pPr>
            <a:r>
              <a:rPr lang="en-US"/>
              <a:t>Body copy Segoe Regular 14/18.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  <a:r>
              <a:rPr lang="en-US" err="1"/>
              <a:t>Urestempor</a:t>
            </a:r>
            <a:r>
              <a:rPr lang="en-US"/>
              <a:t> ra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velique</a:t>
            </a:r>
            <a:r>
              <a:rPr lang="en-US"/>
              <a:t> </a:t>
            </a:r>
            <a:r>
              <a:rPr lang="en-US" err="1"/>
              <a:t>perum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qui </a:t>
            </a:r>
            <a:r>
              <a:rPr lang="en-US" err="1"/>
              <a:t>omnimus</a:t>
            </a:r>
            <a:r>
              <a:rPr lang="en-US"/>
              <a:t>, sunt </a:t>
            </a:r>
            <a:r>
              <a:rPr lang="en-US" err="1"/>
              <a:t>fuga</a:t>
            </a:r>
            <a:r>
              <a:rPr lang="en-US"/>
              <a:t>.</a:t>
            </a:r>
          </a:p>
          <a:p>
            <a:pPr marL="280121" marR="0" lvl="1" indent="-280121" algn="l" defTabSz="914367" rtl="0" eaLnBrk="1" fontAlgn="auto" latinLnBrk="0" hangingPunct="1">
              <a:lnSpc>
                <a:spcPts val="1765"/>
              </a:lnSpc>
              <a:spcBef>
                <a:spcPts val="1176"/>
              </a:spcBef>
              <a:spcAft>
                <a:spcPts val="0"/>
              </a:spcAft>
              <a:buClrTx/>
              <a:buSzPct val="90000"/>
              <a:tabLst/>
              <a:defRPr/>
            </a:pPr>
            <a:r>
              <a:rPr lang="en-US"/>
              <a:t>Body copy Segoe Regular 14/18.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  <a:r>
              <a:rPr lang="en-US" err="1"/>
              <a:t>Urestempor</a:t>
            </a:r>
            <a:r>
              <a:rPr lang="en-US"/>
              <a:t> </a:t>
            </a:r>
            <a:r>
              <a:rPr lang="en-US" err="1"/>
              <a:t>ra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velique</a:t>
            </a:r>
            <a:r>
              <a:rPr lang="en-US"/>
              <a:t> </a:t>
            </a:r>
            <a:r>
              <a:rPr lang="en-US" err="1"/>
              <a:t>perum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qui </a:t>
            </a:r>
            <a:r>
              <a:rPr lang="en-US" err="1"/>
              <a:t>omnimus</a:t>
            </a:r>
            <a:r>
              <a:rPr lang="en-US"/>
              <a:t>, </a:t>
            </a:r>
            <a:r>
              <a:rPr lang="en-US" err="1"/>
              <a:t>sunt</a:t>
            </a:r>
            <a:r>
              <a:rPr lang="en-US"/>
              <a:t> </a:t>
            </a:r>
            <a:r>
              <a:rPr lang="en-US" err="1"/>
              <a:t>fuga</a:t>
            </a:r>
            <a:r>
              <a:rPr lang="en-US"/>
              <a:t>.</a:t>
            </a:r>
          </a:p>
          <a:p>
            <a:pPr lvl="1"/>
            <a:endParaRPr lang="en-US"/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35007055-7118-477F-B301-DB401591FA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49960" y="3151388"/>
            <a:ext cx="3618381" cy="2675156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0"/>
              </a:spcBef>
              <a:spcAft>
                <a:spcPts val="588"/>
              </a:spcAft>
              <a:buNone/>
              <a:defRPr sz="1372" b="0" spc="0" baseline="0">
                <a:solidFill>
                  <a:schemeClr val="tx2"/>
                </a:solidFill>
                <a:latin typeface="+mj-lt"/>
              </a:defRPr>
            </a:lvl1pPr>
            <a:lvl2pPr marL="280121" marR="0" indent="-280121" algn="l" defTabSz="914367" rtl="0" eaLnBrk="1" fontAlgn="auto" latinLnBrk="0" hangingPunct="1">
              <a:lnSpc>
                <a:spcPts val="1765"/>
              </a:lnSpc>
              <a:spcBef>
                <a:spcPts val="0"/>
              </a:spcBef>
              <a:spcAft>
                <a:spcPts val="588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 lang="en-US" sz="1372" kern="120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14/18</a:t>
            </a:r>
          </a:p>
          <a:p>
            <a:pPr marL="280121" marR="0" lvl="1" indent="-280121" algn="l" defTabSz="914367" rtl="0" eaLnBrk="1" fontAlgn="auto" latinLnBrk="0" hangingPunct="1">
              <a:lnSpc>
                <a:spcPts val="1765"/>
              </a:lnSpc>
              <a:spcBef>
                <a:spcPts val="1176"/>
              </a:spcBef>
              <a:spcAft>
                <a:spcPts val="0"/>
              </a:spcAft>
              <a:buClrTx/>
              <a:buSzPct val="90000"/>
              <a:tabLst/>
            </a:pPr>
            <a:r>
              <a:rPr lang="en-US"/>
              <a:t>Body copy Segoe Regular 14/18.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  <a:r>
              <a:rPr lang="en-US" err="1"/>
              <a:t>Urestempor</a:t>
            </a:r>
            <a:r>
              <a:rPr lang="en-US"/>
              <a:t> ra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velique</a:t>
            </a:r>
            <a:r>
              <a:rPr lang="en-US"/>
              <a:t> </a:t>
            </a:r>
            <a:r>
              <a:rPr lang="en-US" err="1"/>
              <a:t>perum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qui </a:t>
            </a:r>
            <a:r>
              <a:rPr lang="en-US" err="1"/>
              <a:t>omnimus</a:t>
            </a:r>
            <a:r>
              <a:rPr lang="en-US"/>
              <a:t>, sunt </a:t>
            </a:r>
            <a:r>
              <a:rPr lang="en-US" err="1"/>
              <a:t>fuga</a:t>
            </a:r>
            <a:r>
              <a:rPr lang="en-US"/>
              <a:t>.</a:t>
            </a:r>
          </a:p>
          <a:p>
            <a:pPr marL="280121" marR="0" lvl="1" indent="-280121" algn="l" defTabSz="914367" rtl="0" eaLnBrk="1" fontAlgn="auto" latinLnBrk="0" hangingPunct="1">
              <a:lnSpc>
                <a:spcPts val="1765"/>
              </a:lnSpc>
              <a:spcBef>
                <a:spcPts val="1176"/>
              </a:spcBef>
              <a:spcAft>
                <a:spcPts val="0"/>
              </a:spcAft>
              <a:buClrTx/>
              <a:buSzPct val="90000"/>
              <a:tabLst/>
              <a:defRPr/>
            </a:pPr>
            <a:r>
              <a:rPr lang="en-US"/>
              <a:t>Body copy Segoe Regular 14/18.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  <a:r>
              <a:rPr lang="en-US" err="1"/>
              <a:t>Urestempor</a:t>
            </a:r>
            <a:r>
              <a:rPr lang="en-US"/>
              <a:t> </a:t>
            </a:r>
            <a:r>
              <a:rPr lang="en-US" err="1"/>
              <a:t>ra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velique</a:t>
            </a:r>
            <a:r>
              <a:rPr lang="en-US"/>
              <a:t> </a:t>
            </a:r>
            <a:r>
              <a:rPr lang="en-US" err="1"/>
              <a:t>perum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qui </a:t>
            </a:r>
            <a:r>
              <a:rPr lang="en-US" err="1"/>
              <a:t>omnimus</a:t>
            </a:r>
            <a:r>
              <a:rPr lang="en-US"/>
              <a:t>, </a:t>
            </a:r>
            <a:r>
              <a:rPr lang="en-US" err="1"/>
              <a:t>sunt</a:t>
            </a:r>
            <a:r>
              <a:rPr lang="en-US"/>
              <a:t> </a:t>
            </a:r>
            <a:r>
              <a:rPr lang="en-US" err="1"/>
              <a:t>fuga</a:t>
            </a:r>
            <a:r>
              <a:rPr lang="en-US"/>
              <a:t>.</a:t>
            </a:r>
          </a:p>
          <a:p>
            <a:pPr lvl="1"/>
            <a:endParaRPr lang="en-US"/>
          </a:p>
        </p:txBody>
      </p:sp>
      <p:sp>
        <p:nvSpPr>
          <p:cNvPr id="9" name="Footer Placeholder 14">
            <a:extLst>
              <a:ext uri="{FF2B5EF4-FFF2-40B4-BE49-F238E27FC236}">
                <a16:creationId xmlns:a16="http://schemas.microsoft.com/office/drawing/2014/main" id="{5E8D43B7-8257-D84A-AC54-1B6FD26315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1838" y="6450194"/>
            <a:ext cx="11586711" cy="118296"/>
          </a:xfrm>
          <a:prstGeom prst="rect">
            <a:avLst/>
          </a:prstGeom>
        </p:spPr>
        <p:txBody>
          <a:bodyPr vert="horz" lIns="91440" tIns="45720" rIns="91440" bIns="45720" numCol="2" rtlCol="0" anchor="ctr"/>
          <a:lstStyle>
            <a:lvl1pPr algn="l">
              <a:defRPr sz="68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</a:p>
        </p:txBody>
      </p:sp>
    </p:spTree>
    <p:extLst>
      <p:ext uri="{BB962C8B-B14F-4D97-AF65-F5344CB8AC3E}">
        <p14:creationId xmlns:p14="http://schemas.microsoft.com/office/powerpoint/2010/main" val="1635076996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>
                <a:solidFill>
                  <a:schemeClr val="tx1"/>
                </a:solidFill>
              </a:defRPr>
            </a:lvl1pPr>
          </a:lstStyle>
          <a:p>
            <a:r>
              <a:rPr lang="en-US"/>
              <a:t>Text option 2: two columns copy heavy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99E39B6D-21AF-485C-B606-D6EA248988A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5995" y="2363623"/>
            <a:ext cx="3618381" cy="2435151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1176"/>
              </a:spcBef>
              <a:buNone/>
              <a:defRPr lang="en-US" sz="1372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>
              <a:spcBef>
                <a:spcPts val="1200"/>
              </a:spcBef>
            </a:pPr>
            <a:r>
              <a:rPr lang="en-US" b="0">
                <a:solidFill>
                  <a:schemeClr val="tx2"/>
                </a:solidFill>
                <a:latin typeface="+mj-lt"/>
              </a:rPr>
              <a:t>Paragraph title Segoe UI </a:t>
            </a:r>
            <a:r>
              <a:rPr lang="en-US" b="0" err="1">
                <a:solidFill>
                  <a:schemeClr val="tx2"/>
                </a:solidFill>
                <a:latin typeface="+mj-lt"/>
              </a:rPr>
              <a:t>Semibold</a:t>
            </a:r>
            <a:r>
              <a:rPr lang="en-US" b="0">
                <a:solidFill>
                  <a:schemeClr val="tx2"/>
                </a:solidFill>
                <a:latin typeface="+mj-lt"/>
              </a:rPr>
              <a:t> 14/18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  <a:r>
              <a:rPr lang="en-US" err="1"/>
              <a:t>Urestempor</a:t>
            </a:r>
            <a:r>
              <a:rPr lang="en-US"/>
              <a:t> ra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velique</a:t>
            </a:r>
            <a:r>
              <a:rPr lang="en-US"/>
              <a:t> </a:t>
            </a:r>
            <a:r>
              <a:rPr lang="en-US" err="1"/>
              <a:t>perum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qui </a:t>
            </a:r>
            <a:r>
              <a:rPr lang="en-US" err="1"/>
              <a:t>omnimus</a:t>
            </a:r>
            <a:r>
              <a:rPr lang="en-US"/>
              <a:t>, sunt </a:t>
            </a:r>
            <a:r>
              <a:rPr lang="en-US" err="1"/>
              <a:t>fuga</a:t>
            </a:r>
            <a:r>
              <a:rPr lang="en-US"/>
              <a:t>.</a:t>
            </a:r>
          </a:p>
          <a:p>
            <a:pPr lvl="1"/>
            <a:endParaRPr lang="en-US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D0D85DDD-B7EA-4D73-BA98-A5ACF1DB2D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3151" y="2363623"/>
            <a:ext cx="3618381" cy="2435151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1176"/>
              </a:spcBef>
              <a:buNone/>
              <a:defRPr lang="en-US" sz="1372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>
              <a:spcBef>
                <a:spcPts val="1200"/>
              </a:spcBef>
            </a:pPr>
            <a:r>
              <a:rPr lang="en-US" b="0">
                <a:solidFill>
                  <a:schemeClr val="tx2"/>
                </a:solidFill>
                <a:latin typeface="+mj-lt"/>
              </a:rPr>
              <a:t>Paragraph title Segoe UI </a:t>
            </a:r>
            <a:r>
              <a:rPr lang="en-US" b="0" err="1">
                <a:solidFill>
                  <a:schemeClr val="tx2"/>
                </a:solidFill>
                <a:latin typeface="+mj-lt"/>
              </a:rPr>
              <a:t>Semibold</a:t>
            </a:r>
            <a:r>
              <a:rPr lang="en-US" b="0">
                <a:solidFill>
                  <a:schemeClr val="tx2"/>
                </a:solidFill>
                <a:latin typeface="+mj-lt"/>
              </a:rPr>
              <a:t> 14/18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  <a:r>
              <a:rPr lang="en-US" err="1"/>
              <a:t>Urestempor</a:t>
            </a:r>
            <a:r>
              <a:rPr lang="en-US"/>
              <a:t> ra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velique</a:t>
            </a:r>
            <a:r>
              <a:rPr lang="en-US"/>
              <a:t> </a:t>
            </a:r>
            <a:r>
              <a:rPr lang="en-US" err="1"/>
              <a:t>perum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qui </a:t>
            </a:r>
            <a:r>
              <a:rPr lang="en-US" err="1"/>
              <a:t>omnimus</a:t>
            </a:r>
            <a:r>
              <a:rPr lang="en-US"/>
              <a:t>, sunt </a:t>
            </a:r>
            <a:r>
              <a:rPr lang="en-US" err="1"/>
              <a:t>fuga</a:t>
            </a:r>
            <a:r>
              <a:rPr lang="en-US"/>
              <a:t>.</a:t>
            </a:r>
          </a:p>
          <a:p>
            <a:pPr lvl="1"/>
            <a:endParaRPr lang="en-US"/>
          </a:p>
        </p:txBody>
      </p:sp>
      <p:sp>
        <p:nvSpPr>
          <p:cNvPr id="6" name="Footer Placeholder 14">
            <a:extLst>
              <a:ext uri="{FF2B5EF4-FFF2-40B4-BE49-F238E27FC236}">
                <a16:creationId xmlns:a16="http://schemas.microsoft.com/office/drawing/2014/main" id="{138E79E6-9873-FD4B-AE77-547F8559A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1838" y="6450194"/>
            <a:ext cx="11586711" cy="118296"/>
          </a:xfrm>
          <a:prstGeom prst="rect">
            <a:avLst/>
          </a:prstGeom>
        </p:spPr>
        <p:txBody>
          <a:bodyPr vert="horz" lIns="91440" tIns="45720" rIns="91440" bIns="45720" numCol="2" rtlCol="0" anchor="ctr"/>
          <a:lstStyle>
            <a:lvl1pPr algn="l">
              <a:defRPr sz="68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</a:p>
        </p:txBody>
      </p:sp>
    </p:spTree>
    <p:extLst>
      <p:ext uri="{BB962C8B-B14F-4D97-AF65-F5344CB8AC3E}">
        <p14:creationId xmlns:p14="http://schemas.microsoft.com/office/powerpoint/2010/main" val="3611829902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/>
          <p:cNvSpPr>
            <a:spLocks noGrp="1"/>
          </p:cNvSpPr>
          <p:nvPr>
            <p:ph sz="quarter" idx="17" hasCustomPrompt="1"/>
          </p:nvPr>
        </p:nvSpPr>
        <p:spPr>
          <a:xfrm>
            <a:off x="464958" y="1599724"/>
            <a:ext cx="3609417" cy="3099393"/>
          </a:xfrm>
          <a:blipFill>
            <a:blip r:embed="rId2"/>
            <a:stretch>
              <a:fillRect/>
            </a:stretch>
          </a:blipFill>
        </p:spPr>
        <p:txBody>
          <a:bodyPr anchor="ctr" anchorCtr="0">
            <a:noAutofit/>
          </a:bodyPr>
          <a:lstStyle>
            <a:lvl1pPr marL="0" indent="0" algn="ctr">
              <a:buNone/>
              <a:defRPr sz="196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Place photo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>
                <a:solidFill>
                  <a:schemeClr val="tx1"/>
                </a:solidFill>
              </a:defRPr>
            </a:lvl1pPr>
          </a:lstStyle>
          <a:p>
            <a:r>
              <a:rPr lang="en-US"/>
              <a:t>Text option 3: three columns images and 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55995" y="4927922"/>
            <a:ext cx="3618381" cy="1186064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1176"/>
              </a:spcBef>
              <a:buNone/>
              <a:defRPr lang="en-US" sz="1372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>
              <a:spcBef>
                <a:spcPts val="1200"/>
              </a:spcBef>
            </a:pPr>
            <a:r>
              <a:rPr lang="en-US" b="0">
                <a:solidFill>
                  <a:schemeClr val="tx2"/>
                </a:solidFill>
                <a:latin typeface="+mj-lt"/>
              </a:rPr>
              <a:t>Paragraph title Segoe UI </a:t>
            </a:r>
            <a:r>
              <a:rPr lang="en-US" b="0" err="1">
                <a:solidFill>
                  <a:schemeClr val="tx2"/>
                </a:solidFill>
                <a:latin typeface="+mj-lt"/>
              </a:rPr>
              <a:t>Semibold</a:t>
            </a:r>
            <a:r>
              <a:rPr lang="en-US" b="0">
                <a:solidFill>
                  <a:schemeClr val="tx2"/>
                </a:solidFill>
                <a:latin typeface="+mj-lt"/>
              </a:rPr>
              <a:t> 14/18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8144083" y="4927922"/>
            <a:ext cx="3618381" cy="1186064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1176"/>
              </a:spcBef>
              <a:buNone/>
              <a:defRPr lang="en-US" sz="1372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>
              <a:spcBef>
                <a:spcPts val="1200"/>
              </a:spcBef>
            </a:pPr>
            <a:r>
              <a:rPr lang="en-US" b="0">
                <a:solidFill>
                  <a:schemeClr val="tx2"/>
                </a:solidFill>
                <a:latin typeface="+mj-lt"/>
              </a:rPr>
              <a:t>Paragraph title Segoe UI </a:t>
            </a:r>
            <a:r>
              <a:rPr lang="en-US" b="0" err="1">
                <a:solidFill>
                  <a:schemeClr val="tx2"/>
                </a:solidFill>
                <a:latin typeface="+mj-lt"/>
              </a:rPr>
              <a:t>Semibold</a:t>
            </a:r>
            <a:r>
              <a:rPr lang="en-US" b="0">
                <a:solidFill>
                  <a:schemeClr val="tx2"/>
                </a:solidFill>
                <a:latin typeface="+mj-lt"/>
              </a:rPr>
              <a:t> 14/18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  <p:sp>
        <p:nvSpPr>
          <p:cNvPr id="25" name="Content Placeholder 15">
            <a:extLst>
              <a:ext uri="{FF2B5EF4-FFF2-40B4-BE49-F238E27FC236}">
                <a16:creationId xmlns:a16="http://schemas.microsoft.com/office/drawing/2014/main" id="{FF38BC9F-387A-498E-A040-4619A490AEDD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300039" y="1599724"/>
            <a:ext cx="3609417" cy="3099393"/>
          </a:xfrm>
          <a:blipFill>
            <a:blip r:embed="rId3"/>
            <a:stretch>
              <a:fillRect/>
            </a:stretch>
          </a:blipFill>
        </p:spPr>
        <p:txBody>
          <a:bodyPr anchor="ctr" anchorCtr="0">
            <a:noAutofit/>
          </a:bodyPr>
          <a:lstStyle>
            <a:lvl1pPr marL="0" indent="0" algn="ctr">
              <a:buNone/>
              <a:defRPr sz="196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Place photo</a:t>
            </a:r>
          </a:p>
        </p:txBody>
      </p:sp>
      <p:sp>
        <p:nvSpPr>
          <p:cNvPr id="26" name="Content Placeholder 15">
            <a:extLst>
              <a:ext uri="{FF2B5EF4-FFF2-40B4-BE49-F238E27FC236}">
                <a16:creationId xmlns:a16="http://schemas.microsoft.com/office/drawing/2014/main" id="{EEF5E46D-3409-4544-8C4E-211F133E580F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8144083" y="1599722"/>
            <a:ext cx="3609417" cy="3099394"/>
          </a:xfrm>
          <a:blipFill>
            <a:blip r:embed="rId4"/>
            <a:stretch>
              <a:fillRect/>
            </a:stretch>
          </a:blipFill>
        </p:spPr>
        <p:txBody>
          <a:bodyPr anchor="ctr" anchorCtr="0">
            <a:noAutofit/>
          </a:bodyPr>
          <a:lstStyle>
            <a:lvl1pPr marL="0" indent="0" algn="ctr">
              <a:buNone/>
              <a:defRPr sz="196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Place photo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197742EC-5845-4BB1-84A3-00C1CF89012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03151" y="4927922"/>
            <a:ext cx="3618381" cy="1186064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1176"/>
              </a:spcBef>
              <a:buNone/>
              <a:defRPr lang="en-US" sz="1372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>
              <a:spcBef>
                <a:spcPts val="1200"/>
              </a:spcBef>
            </a:pPr>
            <a:r>
              <a:rPr lang="en-US" b="0">
                <a:solidFill>
                  <a:schemeClr val="tx2"/>
                </a:solidFill>
                <a:latin typeface="+mj-lt"/>
              </a:rPr>
              <a:t>Paragraph title Segoe UI </a:t>
            </a:r>
            <a:r>
              <a:rPr lang="en-US" b="0" err="1">
                <a:solidFill>
                  <a:schemeClr val="tx2"/>
                </a:solidFill>
                <a:latin typeface="+mj-lt"/>
              </a:rPr>
              <a:t>Semibold</a:t>
            </a:r>
            <a:r>
              <a:rPr lang="en-US" b="0">
                <a:solidFill>
                  <a:schemeClr val="tx2"/>
                </a:solidFill>
                <a:latin typeface="+mj-lt"/>
              </a:rPr>
              <a:t> 14/18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  <p:sp>
        <p:nvSpPr>
          <p:cNvPr id="12" name="Footer Placeholder 14">
            <a:extLst>
              <a:ext uri="{FF2B5EF4-FFF2-40B4-BE49-F238E27FC236}">
                <a16:creationId xmlns:a16="http://schemas.microsoft.com/office/drawing/2014/main" id="{CA59C6B7-B917-1840-9DE3-C346678711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1838" y="6450194"/>
            <a:ext cx="11586711" cy="118296"/>
          </a:xfrm>
          <a:prstGeom prst="rect">
            <a:avLst/>
          </a:prstGeom>
        </p:spPr>
        <p:txBody>
          <a:bodyPr vert="horz" lIns="91440" tIns="45720" rIns="91440" bIns="45720" numCol="2" rtlCol="0" anchor="ctr"/>
          <a:lstStyle>
            <a:lvl1pPr algn="l">
              <a:defRPr sz="68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</a:p>
        </p:txBody>
      </p:sp>
    </p:spTree>
    <p:extLst>
      <p:ext uri="{BB962C8B-B14F-4D97-AF65-F5344CB8AC3E}">
        <p14:creationId xmlns:p14="http://schemas.microsoft.com/office/powerpoint/2010/main" val="3782165069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ontent Placeholder 15"/>
          <p:cNvSpPr>
            <a:spLocks noGrp="1"/>
          </p:cNvSpPr>
          <p:nvPr>
            <p:ph sz="quarter" idx="25" hasCustomPrompt="1"/>
          </p:nvPr>
        </p:nvSpPr>
        <p:spPr>
          <a:xfrm>
            <a:off x="455995" y="2158886"/>
            <a:ext cx="1693247" cy="895855"/>
          </a:xfrm>
        </p:spPr>
        <p:txBody>
          <a:bodyPr>
            <a:noAutofit/>
          </a:bodyPr>
          <a:lstStyle>
            <a:lvl1pPr marL="0" indent="0">
              <a:buNone/>
              <a:defRPr sz="1961"/>
            </a:lvl1pPr>
          </a:lstStyle>
          <a:p>
            <a:pPr lvl="0"/>
            <a:r>
              <a:rPr lang="en-US"/>
              <a:t>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>
                <a:solidFill>
                  <a:schemeClr val="tx1"/>
                </a:solidFill>
              </a:defRPr>
            </a:lvl1pPr>
          </a:lstStyle>
          <a:p>
            <a:r>
              <a:rPr lang="en-US"/>
              <a:t>Text option 4: Six columns (numbered list)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55995" y="3167818"/>
            <a:ext cx="1693247" cy="2807563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lang="en-US" sz="1372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</a:t>
            </a:r>
            <a:r>
              <a:rPr lang="en-US" err="1"/>
              <a:t>Semibold</a:t>
            </a:r>
            <a:r>
              <a:rPr lang="en-US"/>
              <a:t>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. </a:t>
            </a:r>
            <a:r>
              <a:rPr lang="en-US" err="1"/>
              <a:t>Unt</a:t>
            </a:r>
            <a:r>
              <a:rPr lang="en-US"/>
              <a:t> faces et </a:t>
            </a:r>
            <a:r>
              <a:rPr lang="en-US" err="1"/>
              <a:t>labore</a:t>
            </a:r>
            <a:r>
              <a:rPr lang="en-US"/>
              <a:t> </a:t>
            </a:r>
            <a:r>
              <a:rPr lang="en-US" err="1"/>
              <a:t>ium</a:t>
            </a:r>
            <a:r>
              <a:rPr lang="en-US"/>
              <a:t> el id et re od </a:t>
            </a:r>
            <a:r>
              <a:rPr lang="en-US" err="1"/>
              <a:t>utem</a:t>
            </a:r>
            <a:r>
              <a:rPr lang="en-US"/>
              <a:t> que </a:t>
            </a:r>
            <a:r>
              <a:rPr lang="en-US" err="1"/>
              <a:t>nist</a:t>
            </a:r>
            <a:r>
              <a:rPr lang="en-US"/>
              <a:t> et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quia</a:t>
            </a:r>
            <a:r>
              <a:rPr lang="en-US"/>
              <a:t> </a:t>
            </a:r>
            <a:r>
              <a:rPr lang="en-US" err="1"/>
              <a:t>dolore</a:t>
            </a:r>
            <a:r>
              <a:rPr lang="en-US"/>
              <a:t> is et lam, </a:t>
            </a:r>
            <a:r>
              <a:rPr lang="en-US" err="1"/>
              <a:t>vendunt</a:t>
            </a:r>
            <a:r>
              <a:rPr lang="en-US"/>
              <a:t> </a:t>
            </a:r>
            <a:r>
              <a:rPr lang="en-US" err="1"/>
              <a:t>voluptatur</a:t>
            </a:r>
            <a:r>
              <a:rPr lang="en-US"/>
              <a:t>. 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2378328" y="3167818"/>
            <a:ext cx="1693247" cy="2807563"/>
          </a:xfrm>
        </p:spPr>
        <p:txBody>
          <a:bodyPr lIns="0" tIns="0" rIns="0" bIns="0"/>
          <a:lstStyle>
            <a:lvl1pPr marL="0" marR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372" b="0" kern="1200" spc="0" baseline="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</a:t>
            </a:r>
            <a:r>
              <a:rPr lang="en-US" err="1"/>
              <a:t>Semibold</a:t>
            </a:r>
            <a:r>
              <a:rPr lang="en-US"/>
              <a:t>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. </a:t>
            </a:r>
            <a:r>
              <a:rPr lang="en-US" err="1"/>
              <a:t>Unt</a:t>
            </a:r>
            <a:r>
              <a:rPr lang="en-US"/>
              <a:t> faces et </a:t>
            </a:r>
            <a:r>
              <a:rPr lang="en-US" err="1"/>
              <a:t>labore</a:t>
            </a:r>
            <a:r>
              <a:rPr lang="en-US"/>
              <a:t> </a:t>
            </a:r>
            <a:r>
              <a:rPr lang="en-US" err="1"/>
              <a:t>ium</a:t>
            </a:r>
            <a:r>
              <a:rPr lang="en-US"/>
              <a:t> el id et re od </a:t>
            </a:r>
            <a:r>
              <a:rPr lang="en-US" err="1"/>
              <a:t>utem</a:t>
            </a:r>
            <a:r>
              <a:rPr lang="en-US"/>
              <a:t> que </a:t>
            </a:r>
            <a:r>
              <a:rPr lang="en-US" err="1"/>
              <a:t>nist</a:t>
            </a:r>
            <a:r>
              <a:rPr lang="en-US"/>
              <a:t> et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quia</a:t>
            </a:r>
            <a:r>
              <a:rPr lang="en-US"/>
              <a:t> </a:t>
            </a:r>
            <a:r>
              <a:rPr lang="en-US" err="1"/>
              <a:t>dolore</a:t>
            </a:r>
            <a:r>
              <a:rPr lang="en-US"/>
              <a:t> is et lam, </a:t>
            </a:r>
            <a:r>
              <a:rPr lang="en-US" err="1"/>
              <a:t>vendunt</a:t>
            </a:r>
            <a:r>
              <a:rPr lang="en-US"/>
              <a:t> </a:t>
            </a:r>
            <a:r>
              <a:rPr lang="en-US" err="1"/>
              <a:t>voluptatur</a:t>
            </a:r>
            <a:r>
              <a:rPr lang="en-US"/>
              <a:t>. 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4300662" y="3167818"/>
            <a:ext cx="1693247" cy="2807563"/>
          </a:xfrm>
        </p:spPr>
        <p:txBody>
          <a:bodyPr lIns="0" tIns="0" rIns="0" bIns="0"/>
          <a:lstStyle>
            <a:lvl1pPr marL="0" marR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372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</a:t>
            </a:r>
            <a:r>
              <a:rPr lang="en-US" err="1"/>
              <a:t>Semibold</a:t>
            </a:r>
            <a:r>
              <a:rPr lang="en-US"/>
              <a:t>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. </a:t>
            </a:r>
            <a:r>
              <a:rPr lang="en-US" err="1"/>
              <a:t>Unt</a:t>
            </a:r>
            <a:r>
              <a:rPr lang="en-US"/>
              <a:t> faces et </a:t>
            </a:r>
            <a:r>
              <a:rPr lang="en-US" err="1"/>
              <a:t>labore</a:t>
            </a:r>
            <a:r>
              <a:rPr lang="en-US"/>
              <a:t> </a:t>
            </a:r>
            <a:r>
              <a:rPr lang="en-US" err="1"/>
              <a:t>ium</a:t>
            </a:r>
            <a:r>
              <a:rPr lang="en-US"/>
              <a:t> el id et re od </a:t>
            </a:r>
            <a:r>
              <a:rPr lang="en-US" err="1"/>
              <a:t>utem</a:t>
            </a:r>
            <a:r>
              <a:rPr lang="en-US"/>
              <a:t> que </a:t>
            </a:r>
            <a:r>
              <a:rPr lang="en-US" err="1"/>
              <a:t>nist</a:t>
            </a:r>
            <a:r>
              <a:rPr lang="en-US"/>
              <a:t> et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quia</a:t>
            </a:r>
            <a:r>
              <a:rPr lang="en-US"/>
              <a:t> </a:t>
            </a:r>
            <a:r>
              <a:rPr lang="en-US" err="1"/>
              <a:t>dolore</a:t>
            </a:r>
            <a:r>
              <a:rPr lang="en-US"/>
              <a:t> is et lam, </a:t>
            </a:r>
            <a:r>
              <a:rPr lang="en-US" err="1"/>
              <a:t>vendunt</a:t>
            </a:r>
            <a:r>
              <a:rPr lang="en-US"/>
              <a:t> </a:t>
            </a:r>
            <a:r>
              <a:rPr lang="en-US" err="1"/>
              <a:t>voluptatur</a:t>
            </a:r>
            <a:r>
              <a:rPr lang="en-US"/>
              <a:t>. 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6222995" y="3167818"/>
            <a:ext cx="1693247" cy="2807563"/>
          </a:xfrm>
        </p:spPr>
        <p:txBody>
          <a:bodyPr lIns="0" tIns="0" rIns="0" bIns="0"/>
          <a:lstStyle>
            <a:lvl1pPr marL="0" marR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372" b="0" kern="1200" spc="0" baseline="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</a:t>
            </a:r>
            <a:r>
              <a:rPr lang="en-US" err="1"/>
              <a:t>Semibold</a:t>
            </a:r>
            <a:r>
              <a:rPr lang="en-US"/>
              <a:t>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. </a:t>
            </a:r>
            <a:r>
              <a:rPr lang="en-US" err="1"/>
              <a:t>Unt</a:t>
            </a:r>
            <a:r>
              <a:rPr lang="en-US"/>
              <a:t> faces et </a:t>
            </a:r>
            <a:r>
              <a:rPr lang="en-US" err="1"/>
              <a:t>labore</a:t>
            </a:r>
            <a:r>
              <a:rPr lang="en-US"/>
              <a:t> </a:t>
            </a:r>
            <a:r>
              <a:rPr lang="en-US" err="1"/>
              <a:t>ium</a:t>
            </a:r>
            <a:r>
              <a:rPr lang="en-US"/>
              <a:t> el id et re od </a:t>
            </a:r>
            <a:r>
              <a:rPr lang="en-US" err="1"/>
              <a:t>utem</a:t>
            </a:r>
            <a:r>
              <a:rPr lang="en-US"/>
              <a:t> que </a:t>
            </a:r>
            <a:r>
              <a:rPr lang="en-US" err="1"/>
              <a:t>nist</a:t>
            </a:r>
            <a:r>
              <a:rPr lang="en-US"/>
              <a:t> et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quia</a:t>
            </a:r>
            <a:r>
              <a:rPr lang="en-US"/>
              <a:t> </a:t>
            </a:r>
            <a:r>
              <a:rPr lang="en-US" err="1"/>
              <a:t>dolore</a:t>
            </a:r>
            <a:r>
              <a:rPr lang="en-US"/>
              <a:t> is et lam, </a:t>
            </a:r>
            <a:r>
              <a:rPr lang="en-US" err="1"/>
              <a:t>vendunt</a:t>
            </a:r>
            <a:r>
              <a:rPr lang="en-US"/>
              <a:t> </a:t>
            </a:r>
            <a:r>
              <a:rPr lang="en-US" err="1"/>
              <a:t>voluptatur</a:t>
            </a:r>
            <a:r>
              <a:rPr lang="en-US"/>
              <a:t>. 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8145328" y="3167818"/>
            <a:ext cx="1693247" cy="2807563"/>
          </a:xfrm>
        </p:spPr>
        <p:txBody>
          <a:bodyPr lIns="0" tIns="0" rIns="0" bIns="0"/>
          <a:lstStyle>
            <a:lvl1pPr marL="0" marR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372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</a:t>
            </a:r>
            <a:r>
              <a:rPr lang="en-US" err="1"/>
              <a:t>Semibold</a:t>
            </a:r>
            <a:r>
              <a:rPr lang="en-US"/>
              <a:t>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. </a:t>
            </a:r>
            <a:r>
              <a:rPr lang="en-US" err="1"/>
              <a:t>Unt</a:t>
            </a:r>
            <a:r>
              <a:rPr lang="en-US"/>
              <a:t> faces et </a:t>
            </a:r>
            <a:r>
              <a:rPr lang="en-US" err="1"/>
              <a:t>labore</a:t>
            </a:r>
            <a:r>
              <a:rPr lang="en-US"/>
              <a:t> </a:t>
            </a:r>
            <a:r>
              <a:rPr lang="en-US" err="1"/>
              <a:t>ium</a:t>
            </a:r>
            <a:r>
              <a:rPr lang="en-US"/>
              <a:t> el id et re od </a:t>
            </a:r>
            <a:r>
              <a:rPr lang="en-US" err="1"/>
              <a:t>utem</a:t>
            </a:r>
            <a:r>
              <a:rPr lang="en-US"/>
              <a:t> que </a:t>
            </a:r>
            <a:r>
              <a:rPr lang="en-US" err="1"/>
              <a:t>nist</a:t>
            </a:r>
            <a:r>
              <a:rPr lang="en-US"/>
              <a:t> et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quia</a:t>
            </a:r>
            <a:r>
              <a:rPr lang="en-US"/>
              <a:t> </a:t>
            </a:r>
            <a:r>
              <a:rPr lang="en-US" err="1"/>
              <a:t>dolore</a:t>
            </a:r>
            <a:r>
              <a:rPr lang="en-US"/>
              <a:t> is et lam, </a:t>
            </a:r>
            <a:r>
              <a:rPr lang="en-US" err="1"/>
              <a:t>vendunt</a:t>
            </a:r>
            <a:r>
              <a:rPr lang="en-US"/>
              <a:t> </a:t>
            </a:r>
            <a:r>
              <a:rPr lang="en-US" err="1"/>
              <a:t>voluptatur</a:t>
            </a:r>
            <a:r>
              <a:rPr lang="en-US"/>
              <a:t>. 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10067660" y="3167818"/>
            <a:ext cx="1693247" cy="2807563"/>
          </a:xfrm>
        </p:spPr>
        <p:txBody>
          <a:bodyPr lIns="0" tIns="0" rIns="0" bIns="0"/>
          <a:lstStyle>
            <a:lvl1pPr marL="0" marR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372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</a:t>
            </a:r>
            <a:r>
              <a:rPr lang="en-US" err="1"/>
              <a:t>Semibold</a:t>
            </a:r>
            <a:r>
              <a:rPr lang="en-US"/>
              <a:t>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. </a:t>
            </a:r>
            <a:r>
              <a:rPr lang="en-US" err="1"/>
              <a:t>Unt</a:t>
            </a:r>
            <a:r>
              <a:rPr lang="en-US"/>
              <a:t> faces et </a:t>
            </a:r>
            <a:r>
              <a:rPr lang="en-US" err="1"/>
              <a:t>labore</a:t>
            </a:r>
            <a:r>
              <a:rPr lang="en-US"/>
              <a:t> </a:t>
            </a:r>
            <a:r>
              <a:rPr lang="en-US" err="1"/>
              <a:t>ium</a:t>
            </a:r>
            <a:r>
              <a:rPr lang="en-US"/>
              <a:t> el id et re od </a:t>
            </a:r>
            <a:r>
              <a:rPr lang="en-US" err="1"/>
              <a:t>utem</a:t>
            </a:r>
            <a:r>
              <a:rPr lang="en-US"/>
              <a:t> que </a:t>
            </a:r>
            <a:r>
              <a:rPr lang="en-US" err="1"/>
              <a:t>nist</a:t>
            </a:r>
            <a:r>
              <a:rPr lang="en-US"/>
              <a:t> et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quia</a:t>
            </a:r>
            <a:r>
              <a:rPr lang="en-US"/>
              <a:t> </a:t>
            </a:r>
            <a:r>
              <a:rPr lang="en-US" err="1"/>
              <a:t>dolore</a:t>
            </a:r>
            <a:r>
              <a:rPr lang="en-US"/>
              <a:t> is et lam, </a:t>
            </a:r>
            <a:r>
              <a:rPr lang="en-US" err="1"/>
              <a:t>vendunt</a:t>
            </a:r>
            <a:r>
              <a:rPr lang="en-US"/>
              <a:t> </a:t>
            </a:r>
            <a:r>
              <a:rPr lang="en-US" err="1"/>
              <a:t>voluptatur</a:t>
            </a:r>
            <a:r>
              <a:rPr lang="en-US"/>
              <a:t>. </a:t>
            </a:r>
          </a:p>
        </p:txBody>
      </p:sp>
      <p:sp>
        <p:nvSpPr>
          <p:cNvPr id="25" name="Content Placeholder 15"/>
          <p:cNvSpPr>
            <a:spLocks noGrp="1"/>
          </p:cNvSpPr>
          <p:nvPr>
            <p:ph sz="quarter" idx="26" hasCustomPrompt="1"/>
          </p:nvPr>
        </p:nvSpPr>
        <p:spPr>
          <a:xfrm>
            <a:off x="2378328" y="2158886"/>
            <a:ext cx="1693247" cy="895855"/>
          </a:xfrm>
        </p:spPr>
        <p:txBody>
          <a:bodyPr>
            <a:noAutofit/>
          </a:bodyPr>
          <a:lstStyle>
            <a:lvl1pPr marL="0" indent="0">
              <a:buNone/>
              <a:defRPr sz="1961"/>
            </a:lvl1pPr>
          </a:lstStyle>
          <a:p>
            <a:pPr lvl="0"/>
            <a:r>
              <a:rPr lang="en-US"/>
              <a:t>Picture</a:t>
            </a:r>
          </a:p>
        </p:txBody>
      </p:sp>
      <p:sp>
        <p:nvSpPr>
          <p:cNvPr id="26" name="Content Placeholder 15"/>
          <p:cNvSpPr>
            <a:spLocks noGrp="1"/>
          </p:cNvSpPr>
          <p:nvPr>
            <p:ph sz="quarter" idx="27" hasCustomPrompt="1"/>
          </p:nvPr>
        </p:nvSpPr>
        <p:spPr>
          <a:xfrm>
            <a:off x="4300662" y="2158886"/>
            <a:ext cx="1693247" cy="895855"/>
          </a:xfrm>
        </p:spPr>
        <p:txBody>
          <a:bodyPr>
            <a:noAutofit/>
          </a:bodyPr>
          <a:lstStyle>
            <a:lvl1pPr marL="0" indent="0">
              <a:buNone/>
              <a:defRPr sz="1961"/>
            </a:lvl1pPr>
          </a:lstStyle>
          <a:p>
            <a:pPr lvl="0"/>
            <a:r>
              <a:rPr lang="en-US"/>
              <a:t>Picture</a:t>
            </a:r>
          </a:p>
        </p:txBody>
      </p:sp>
      <p:sp>
        <p:nvSpPr>
          <p:cNvPr id="27" name="Content Placeholder 15"/>
          <p:cNvSpPr>
            <a:spLocks noGrp="1"/>
          </p:cNvSpPr>
          <p:nvPr>
            <p:ph sz="quarter" idx="28" hasCustomPrompt="1"/>
          </p:nvPr>
        </p:nvSpPr>
        <p:spPr>
          <a:xfrm>
            <a:off x="6222995" y="2158886"/>
            <a:ext cx="1693247" cy="895855"/>
          </a:xfrm>
        </p:spPr>
        <p:txBody>
          <a:bodyPr>
            <a:noAutofit/>
          </a:bodyPr>
          <a:lstStyle>
            <a:lvl1pPr marL="0" indent="0">
              <a:buNone/>
              <a:defRPr sz="1961"/>
            </a:lvl1pPr>
          </a:lstStyle>
          <a:p>
            <a:pPr lvl="0"/>
            <a:r>
              <a:rPr lang="en-US"/>
              <a:t>Picture</a:t>
            </a:r>
          </a:p>
        </p:txBody>
      </p:sp>
      <p:sp>
        <p:nvSpPr>
          <p:cNvPr id="28" name="Content Placeholder 15"/>
          <p:cNvSpPr>
            <a:spLocks noGrp="1"/>
          </p:cNvSpPr>
          <p:nvPr>
            <p:ph sz="quarter" idx="29" hasCustomPrompt="1"/>
          </p:nvPr>
        </p:nvSpPr>
        <p:spPr>
          <a:xfrm>
            <a:off x="8145328" y="2158886"/>
            <a:ext cx="1693247" cy="895855"/>
          </a:xfrm>
        </p:spPr>
        <p:txBody>
          <a:bodyPr>
            <a:noAutofit/>
          </a:bodyPr>
          <a:lstStyle>
            <a:lvl1pPr marL="0" indent="0">
              <a:buNone/>
              <a:defRPr sz="1961"/>
            </a:lvl1pPr>
          </a:lstStyle>
          <a:p>
            <a:pPr lvl="0"/>
            <a:r>
              <a:rPr lang="en-US"/>
              <a:t>Picture</a:t>
            </a:r>
          </a:p>
        </p:txBody>
      </p:sp>
      <p:sp>
        <p:nvSpPr>
          <p:cNvPr id="29" name="Content Placeholder 15"/>
          <p:cNvSpPr>
            <a:spLocks noGrp="1"/>
          </p:cNvSpPr>
          <p:nvPr>
            <p:ph sz="quarter" idx="30" hasCustomPrompt="1"/>
          </p:nvPr>
        </p:nvSpPr>
        <p:spPr>
          <a:xfrm>
            <a:off x="10067660" y="2158886"/>
            <a:ext cx="1693247" cy="895855"/>
          </a:xfrm>
        </p:spPr>
        <p:txBody>
          <a:bodyPr>
            <a:noAutofit/>
          </a:bodyPr>
          <a:lstStyle>
            <a:lvl1pPr marL="0" indent="0">
              <a:buNone/>
              <a:defRPr sz="1961"/>
            </a:lvl1pPr>
          </a:lstStyle>
          <a:p>
            <a:pPr lvl="0"/>
            <a:r>
              <a:rPr lang="en-US"/>
              <a:t>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FF16C0-0541-41AD-98F7-A469609E8DC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55995" y="2025026"/>
            <a:ext cx="256787" cy="258381"/>
          </a:xfrm>
        </p:spPr>
        <p:txBody>
          <a:bodyPr tIns="0" bIns="0"/>
          <a:lstStyle>
            <a:lvl1pPr marL="0" algn="l" defTabSz="914102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1pPr>
            <a:lvl2pPr marL="0" algn="l" defTabSz="914102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2pPr>
            <a:lvl3pPr marL="0" algn="l" defTabSz="914102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3pPr>
            <a:lvl4pPr marL="0" algn="l" defTabSz="914102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4pPr>
            <a:lvl5pPr marL="0" algn="l" defTabSz="914102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/>
              <a:t>1.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95171A5B-905D-4832-B11A-13594619F33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379573" y="2025026"/>
            <a:ext cx="256787" cy="258381"/>
          </a:xfrm>
        </p:spPr>
        <p:txBody>
          <a:bodyPr tIns="0" bIns="0"/>
          <a:lstStyle>
            <a:lvl1pPr marL="0" algn="l" defTabSz="914102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1pPr>
            <a:lvl2pPr marL="0" algn="l" defTabSz="914102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2pPr>
            <a:lvl3pPr marL="0" algn="l" defTabSz="914102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3pPr>
            <a:lvl4pPr marL="0" algn="l" defTabSz="914102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4pPr>
            <a:lvl5pPr marL="0" algn="l" defTabSz="914102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/>
              <a:t>2.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DDBE933A-166C-4934-8425-2A89AAA211E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303151" y="2025026"/>
            <a:ext cx="256787" cy="258381"/>
          </a:xfrm>
        </p:spPr>
        <p:txBody>
          <a:bodyPr tIns="0" bIns="0"/>
          <a:lstStyle>
            <a:lvl1pPr marL="0" algn="l" defTabSz="914102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1pPr>
            <a:lvl2pPr marL="0" algn="l" defTabSz="914102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2pPr>
            <a:lvl3pPr marL="0" algn="l" defTabSz="914102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3pPr>
            <a:lvl4pPr marL="0" algn="l" defTabSz="914102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4pPr>
            <a:lvl5pPr marL="0" algn="l" defTabSz="914102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/>
              <a:t>3.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171069D2-CF68-4D89-9134-20A61AFA10D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29842" y="2025026"/>
            <a:ext cx="256787" cy="258381"/>
          </a:xfrm>
        </p:spPr>
        <p:txBody>
          <a:bodyPr tIns="0" bIns="0"/>
          <a:lstStyle>
            <a:lvl1pPr marL="0" algn="l" defTabSz="914102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1pPr>
            <a:lvl2pPr marL="0" algn="l" defTabSz="914102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2pPr>
            <a:lvl3pPr marL="0" algn="l" defTabSz="914102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3pPr>
            <a:lvl4pPr marL="0" algn="l" defTabSz="914102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4pPr>
            <a:lvl5pPr marL="0" algn="l" defTabSz="914102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/>
              <a:t>4.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77858A5B-7408-41FF-9369-C0F9B773A30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139413" y="2025026"/>
            <a:ext cx="256787" cy="258381"/>
          </a:xfrm>
        </p:spPr>
        <p:txBody>
          <a:bodyPr tIns="0" bIns="0"/>
          <a:lstStyle>
            <a:lvl1pPr marL="0" algn="l" defTabSz="914102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1pPr>
            <a:lvl2pPr marL="0" algn="l" defTabSz="914102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2pPr>
            <a:lvl3pPr marL="0" algn="l" defTabSz="914102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3pPr>
            <a:lvl4pPr marL="0" algn="l" defTabSz="914102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4pPr>
            <a:lvl5pPr marL="0" algn="l" defTabSz="914102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/>
              <a:t>5.</a:t>
            </a: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AF637A76-D1E1-49A2-AF33-3521BBC721C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0067660" y="2025026"/>
            <a:ext cx="256787" cy="258381"/>
          </a:xfrm>
        </p:spPr>
        <p:txBody>
          <a:bodyPr tIns="0" bIns="0"/>
          <a:lstStyle>
            <a:lvl1pPr marL="0" algn="l" defTabSz="914102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1pPr>
            <a:lvl2pPr marL="0" algn="l" defTabSz="914102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2pPr>
            <a:lvl3pPr marL="0" algn="l" defTabSz="914102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3pPr>
            <a:lvl4pPr marL="0" algn="l" defTabSz="914102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4pPr>
            <a:lvl5pPr marL="0" algn="l" defTabSz="914102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/>
              <a:t>6.</a:t>
            </a:r>
          </a:p>
        </p:txBody>
      </p:sp>
      <p:sp>
        <p:nvSpPr>
          <p:cNvPr id="23" name="Footer Placeholder 14">
            <a:extLst>
              <a:ext uri="{FF2B5EF4-FFF2-40B4-BE49-F238E27FC236}">
                <a16:creationId xmlns:a16="http://schemas.microsoft.com/office/drawing/2014/main" id="{CDC19876-13E5-1847-AE6E-14EA37A9CE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1838" y="6450194"/>
            <a:ext cx="11586711" cy="118296"/>
          </a:xfrm>
          <a:prstGeom prst="rect">
            <a:avLst/>
          </a:prstGeom>
        </p:spPr>
        <p:txBody>
          <a:bodyPr vert="horz" lIns="91440" tIns="45720" rIns="91440" bIns="45720" numCol="2" rtlCol="0" anchor="ctr"/>
          <a:lstStyle>
            <a:lvl1pPr algn="l">
              <a:defRPr sz="68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</a:p>
        </p:txBody>
      </p:sp>
    </p:spTree>
    <p:extLst>
      <p:ext uri="{BB962C8B-B14F-4D97-AF65-F5344CB8AC3E}">
        <p14:creationId xmlns:p14="http://schemas.microsoft.com/office/powerpoint/2010/main" val="38879595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 strike="noStrike">
                <a:solidFill>
                  <a:schemeClr val="tx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5" name="Footer Placeholder 14">
            <a:extLst>
              <a:ext uri="{FF2B5EF4-FFF2-40B4-BE49-F238E27FC236}">
                <a16:creationId xmlns:a16="http://schemas.microsoft.com/office/drawing/2014/main" id="{95231FD8-80B3-7243-A07F-7383027E44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1838" y="6450194"/>
            <a:ext cx="11586711" cy="118296"/>
          </a:xfrm>
          <a:prstGeom prst="rect">
            <a:avLst/>
          </a:prstGeom>
        </p:spPr>
        <p:txBody>
          <a:bodyPr vert="horz" lIns="91440" tIns="45720" rIns="91440" bIns="45720" numCol="2" rtlCol="0" anchor="ctr"/>
          <a:lstStyle>
            <a:lvl1pPr algn="l">
              <a:defRPr sz="68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</a:p>
        </p:txBody>
      </p:sp>
    </p:spTree>
    <p:extLst>
      <p:ext uri="{BB962C8B-B14F-4D97-AF65-F5344CB8AC3E}">
        <p14:creationId xmlns:p14="http://schemas.microsoft.com/office/powerpoint/2010/main" val="734748115"/>
      </p:ext>
    </p:extLst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4956127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hite +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3A570EB-5B9E-4B41-AA44-15384CC21AF4}"/>
              </a:ext>
            </a:extLst>
          </p:cNvPr>
          <p:cNvSpPr txBox="1"/>
          <p:nvPr userDrawn="1"/>
        </p:nvSpPr>
        <p:spPr>
          <a:xfrm>
            <a:off x="455994" y="461947"/>
            <a:ext cx="1477550" cy="2444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90000"/>
              </a:lnSpc>
              <a:spcAft>
                <a:spcPts val="588"/>
              </a:spcAft>
            </a:pPr>
            <a:r>
              <a:rPr lang="en-US" sz="1765" b="1" i="0">
                <a:solidFill>
                  <a:srgbClr val="0078D4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Azure </a:t>
            </a:r>
            <a:r>
              <a:rPr lang="en-US" sz="1765" b="1" i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Segoe UI Semibold" panose="020B0502040204020203" pitchFamily="34" charset="0"/>
                <a:cs typeface="Segoe UI Semibold" panose="020B0502040204020203" pitchFamily="34" charset="0"/>
              </a:rPr>
              <a:t>Data</a:t>
            </a:r>
          </a:p>
        </p:txBody>
      </p:sp>
    </p:spTree>
    <p:extLst>
      <p:ext uri="{BB962C8B-B14F-4D97-AF65-F5344CB8AC3E}">
        <p14:creationId xmlns:p14="http://schemas.microsoft.com/office/powerpoint/2010/main" val="3420017521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Machine Learning">
    <p:bg>
      <p:bgPr>
        <a:solidFill>
          <a:srgbClr val="0007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5916A920-E90E-EB45-8E9F-74052E1689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6825" y="1168943"/>
            <a:ext cx="5521129" cy="2547885"/>
          </a:xfrm>
          <a:noFill/>
        </p:spPr>
        <p:txBody>
          <a:bodyPr lIns="0" tIns="0" rIns="0" bIns="0" anchor="b" anchorCtr="0"/>
          <a:lstStyle>
            <a:lvl1pPr>
              <a:defRPr sz="4705" strike="noStrike" spc="-49" baseline="0">
                <a:solidFill>
                  <a:srgbClr val="000000"/>
                </a:solidFill>
              </a:defRPr>
            </a:lvl1pPr>
          </a:lstStyle>
          <a:p>
            <a:r>
              <a:rPr lang="en-US"/>
              <a:t>Space for a long</a:t>
            </a:r>
            <a:br>
              <a:rPr lang="en-US"/>
            </a:br>
            <a:r>
              <a:rPr lang="en-US"/>
              <a:t>project headline.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963607E3-51B4-E249-83F5-499CDBFEF81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6825" y="3851372"/>
            <a:ext cx="5521129" cy="241285"/>
          </a:xfrm>
          <a:prstGeom prst="rect">
            <a:avLst/>
          </a:prstGeom>
          <a:ln>
            <a:noFill/>
          </a:ln>
        </p:spPr>
        <p:txBody>
          <a:bodyPr tIns="0" rIns="0" bIns="0"/>
          <a:lstStyle>
            <a:lvl1pPr>
              <a:defRPr sz="1568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defRPr sz="1176">
                <a:solidFill>
                  <a:schemeClr val="bg1"/>
                </a:solidFill>
              </a:defRPr>
            </a:lvl2pPr>
            <a:lvl3pPr>
              <a:defRPr sz="1176">
                <a:solidFill>
                  <a:schemeClr val="bg1"/>
                </a:solidFill>
              </a:defRPr>
            </a:lvl3pPr>
            <a:lvl4pPr>
              <a:defRPr sz="1176">
                <a:solidFill>
                  <a:schemeClr val="bg1"/>
                </a:solidFill>
              </a:defRPr>
            </a:lvl4pPr>
            <a:lvl5pPr>
              <a:defRPr sz="1176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Project sub-header goes here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5AB3A5-0089-4340-B7E2-1F8BC5383EBD}"/>
              </a:ext>
            </a:extLst>
          </p:cNvPr>
          <p:cNvSpPr txBox="1"/>
          <p:nvPr userDrawn="1"/>
        </p:nvSpPr>
        <p:spPr>
          <a:xfrm>
            <a:off x="464841" y="4771988"/>
            <a:ext cx="1568743" cy="21123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372" b="1" i="0" spc="0">
                <a:solidFill>
                  <a:srgbClr val="000000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DATE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CA960CB0-3EBB-5344-A4C9-6C088602B0A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4841" y="5036461"/>
            <a:ext cx="1555799" cy="241415"/>
          </a:xfrm>
          <a:prstGeom prst="rect">
            <a:avLst/>
          </a:prstGeom>
          <a:ln>
            <a:noFill/>
          </a:ln>
        </p:spPr>
        <p:txBody>
          <a:bodyPr tIns="0" rIns="0" bIns="0"/>
          <a:lstStyle>
            <a:lvl1pPr>
              <a:defRPr sz="1568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defRPr sz="1176">
                <a:solidFill>
                  <a:schemeClr val="bg1"/>
                </a:solidFill>
              </a:defRPr>
            </a:lvl2pPr>
            <a:lvl3pPr>
              <a:defRPr sz="1176">
                <a:solidFill>
                  <a:schemeClr val="bg1"/>
                </a:solidFill>
              </a:defRPr>
            </a:lvl3pPr>
            <a:lvl4pPr>
              <a:defRPr sz="1176">
                <a:solidFill>
                  <a:schemeClr val="bg1"/>
                </a:solidFill>
              </a:defRPr>
            </a:lvl4pPr>
            <a:lvl5pPr>
              <a:defRPr sz="1176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1/23/45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E0E09D-AD93-A045-B225-FF3340768A17}"/>
              </a:ext>
            </a:extLst>
          </p:cNvPr>
          <p:cNvSpPr txBox="1"/>
          <p:nvPr userDrawn="1"/>
        </p:nvSpPr>
        <p:spPr>
          <a:xfrm>
            <a:off x="2403491" y="4771988"/>
            <a:ext cx="1568743" cy="21123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372" b="1" i="0" spc="0">
                <a:solidFill>
                  <a:srgbClr val="000000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WHO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A34378AD-664A-EC47-8E43-092BD8E91E2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89484" y="5036462"/>
            <a:ext cx="2465168" cy="241415"/>
          </a:xfrm>
          <a:prstGeom prst="rect">
            <a:avLst/>
          </a:prstGeom>
          <a:ln>
            <a:noFill/>
          </a:ln>
        </p:spPr>
        <p:txBody>
          <a:bodyPr tIns="0" rIns="0" bIns="0"/>
          <a:lstStyle>
            <a:lvl1pPr>
              <a:defRPr sz="1568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defRPr sz="1176">
                <a:solidFill>
                  <a:schemeClr val="bg1"/>
                </a:solidFill>
              </a:defRPr>
            </a:lvl2pPr>
            <a:lvl3pPr>
              <a:defRPr sz="1176">
                <a:solidFill>
                  <a:schemeClr val="bg1"/>
                </a:solidFill>
              </a:defRPr>
            </a:lvl3pPr>
            <a:lvl4pPr>
              <a:defRPr sz="1176">
                <a:solidFill>
                  <a:schemeClr val="bg1"/>
                </a:solidFill>
              </a:defRPr>
            </a:lvl4pPr>
            <a:lvl5pPr>
              <a:defRPr sz="1176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Team member’s names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7BCE76C-26A2-A848-B725-53B5ABC485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313" y="176405"/>
            <a:ext cx="1769032" cy="79452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32190DE-0F33-224E-B516-D9776F144201}"/>
              </a:ext>
            </a:extLst>
          </p:cNvPr>
          <p:cNvSpPr/>
          <p:nvPr userDrawn="1"/>
        </p:nvSpPr>
        <p:spPr bwMode="auto">
          <a:xfrm>
            <a:off x="6229842" y="1"/>
            <a:ext cx="5962158" cy="6857999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err="1">
              <a:ln>
                <a:solidFill>
                  <a:sysClr val="windowText" lastClr="000000"/>
                </a:solidFill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C632457D-2E73-C14C-A756-E3412D8A10B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12319" y="949200"/>
            <a:ext cx="4958896" cy="4959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421994"/>
      </p:ext>
    </p:extLst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7A5C1824-66A6-B541-9841-33EFCF1139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55913" y="240575"/>
            <a:ext cx="422417" cy="42247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17D5896-0510-1F49-8861-EF06D65E718A}"/>
              </a:ext>
            </a:extLst>
          </p:cNvPr>
          <p:cNvSpPr/>
          <p:nvPr userDrawn="1"/>
        </p:nvSpPr>
        <p:spPr>
          <a:xfrm>
            <a:off x="10578330" y="240576"/>
            <a:ext cx="1405430" cy="589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78">
                <a:solidFill>
                  <a:schemeClr val="bg1"/>
                </a:solidFill>
                <a:latin typeface="Segoe UI" panose="020B0502040204020203" pitchFamily="34" charset="0"/>
              </a:rPr>
              <a:t>Microsoft Azure Data</a:t>
            </a:r>
          </a:p>
          <a:p>
            <a:r>
              <a:rPr lang="en-US" sz="1078">
                <a:latin typeface="Segoe UI" panose="020B0502040204020203" pitchFamily="34" charset="0"/>
              </a:rPr>
              <a:t>Gray Systems Lab</a:t>
            </a:r>
            <a:endParaRPr lang="en-US" sz="1078"/>
          </a:p>
        </p:txBody>
      </p:sp>
    </p:spTree>
    <p:extLst>
      <p:ext uri="{BB962C8B-B14F-4D97-AF65-F5344CB8AC3E}">
        <p14:creationId xmlns:p14="http://schemas.microsoft.com/office/powerpoint/2010/main" val="1606974618"/>
      </p:ext>
    </p:extLst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Blue +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7B0918A-5036-0E41-B67B-481F23F7BBB3}"/>
              </a:ext>
            </a:extLst>
          </p:cNvPr>
          <p:cNvSpPr txBox="1"/>
          <p:nvPr userDrawn="1"/>
        </p:nvSpPr>
        <p:spPr>
          <a:xfrm>
            <a:off x="455994" y="461947"/>
            <a:ext cx="1477550" cy="2444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90000"/>
              </a:lnSpc>
              <a:spcAft>
                <a:spcPts val="588"/>
              </a:spcAft>
            </a:pPr>
            <a:r>
              <a:rPr lang="en-US" sz="1765" b="1" i="0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Azure </a:t>
            </a:r>
            <a:r>
              <a:rPr lang="en-US" sz="1765" b="1" i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Segoe UI Semibold" panose="020B0502040204020203" pitchFamily="34" charset="0"/>
                <a:cs typeface="Segoe UI Semibold" panose="020B0502040204020203" pitchFamily="34" charset="0"/>
              </a:rPr>
              <a:t>Data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EF5C3057-54BF-E742-91E1-4EE7B0F7C2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55913" y="240575"/>
            <a:ext cx="422417" cy="42247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BDB6040-6B74-4F46-8688-18DB0A3056CC}"/>
              </a:ext>
            </a:extLst>
          </p:cNvPr>
          <p:cNvSpPr/>
          <p:nvPr userDrawn="1"/>
        </p:nvSpPr>
        <p:spPr>
          <a:xfrm>
            <a:off x="10578330" y="240576"/>
            <a:ext cx="1405430" cy="589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78">
                <a:solidFill>
                  <a:schemeClr val="bg1"/>
                </a:solidFill>
                <a:latin typeface="Segoe UI" panose="020B0502040204020203" pitchFamily="34" charset="0"/>
              </a:rPr>
              <a:t>Microsoft Azure Data</a:t>
            </a:r>
          </a:p>
          <a:p>
            <a:r>
              <a:rPr lang="en-US" sz="1078">
                <a:latin typeface="Segoe UI" panose="020B0502040204020203" pitchFamily="34" charset="0"/>
              </a:rPr>
              <a:t>Gray Systems Lab</a:t>
            </a:r>
            <a:endParaRPr lang="en-US" sz="1078"/>
          </a:p>
        </p:txBody>
      </p:sp>
    </p:spTree>
    <p:extLst>
      <p:ext uri="{BB962C8B-B14F-4D97-AF65-F5344CB8AC3E}">
        <p14:creationId xmlns:p14="http://schemas.microsoft.com/office/powerpoint/2010/main" val="1058067558"/>
      </p:ext>
    </p:extLst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277F4816-AC71-4346-968B-13D5657B60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55913" y="240575"/>
            <a:ext cx="422417" cy="42247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455BA0B-132B-9442-8E4B-3CFE1865A931}"/>
              </a:ext>
            </a:extLst>
          </p:cNvPr>
          <p:cNvSpPr/>
          <p:nvPr userDrawn="1"/>
        </p:nvSpPr>
        <p:spPr>
          <a:xfrm>
            <a:off x="10578330" y="240576"/>
            <a:ext cx="1405430" cy="589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78">
                <a:solidFill>
                  <a:schemeClr val="accent4"/>
                </a:solidFill>
                <a:latin typeface="Segoe UI" panose="020B0502040204020203" pitchFamily="34" charset="0"/>
              </a:rPr>
              <a:t>Microsoft Azure Data</a:t>
            </a:r>
          </a:p>
          <a:p>
            <a:r>
              <a:rPr lang="en-US" sz="1078">
                <a:solidFill>
                  <a:schemeClr val="bg1"/>
                </a:solidFill>
                <a:latin typeface="Segoe UI" panose="020B0502040204020203" pitchFamily="34" charset="0"/>
              </a:rPr>
              <a:t>Gray Systems Lab</a:t>
            </a:r>
            <a:endParaRPr lang="en-US" sz="1078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497768"/>
      </p:ext>
    </p:extLst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Black +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AB255B5-38F8-034A-B085-E6644198E790}"/>
              </a:ext>
            </a:extLst>
          </p:cNvPr>
          <p:cNvSpPr txBox="1"/>
          <p:nvPr userDrawn="1"/>
        </p:nvSpPr>
        <p:spPr>
          <a:xfrm>
            <a:off x="455994" y="461947"/>
            <a:ext cx="1477550" cy="2444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90000"/>
              </a:lnSpc>
              <a:spcAft>
                <a:spcPts val="588"/>
              </a:spcAft>
            </a:pPr>
            <a:r>
              <a:rPr lang="en-US" sz="1765" b="1" i="0">
                <a:solidFill>
                  <a:srgbClr val="0078D4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Azure</a:t>
            </a:r>
            <a:r>
              <a:rPr lang="en-US" sz="1765" b="1" i="0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Data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04331370-2135-544A-B344-83D1B24800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55913" y="240575"/>
            <a:ext cx="422417" cy="42247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336E6D6-26C9-7C45-8349-6BC4313CA6C3}"/>
              </a:ext>
            </a:extLst>
          </p:cNvPr>
          <p:cNvSpPr/>
          <p:nvPr userDrawn="1"/>
        </p:nvSpPr>
        <p:spPr>
          <a:xfrm>
            <a:off x="10578330" y="240576"/>
            <a:ext cx="1405430" cy="589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78">
                <a:solidFill>
                  <a:schemeClr val="accent4"/>
                </a:solidFill>
                <a:latin typeface="Segoe UI" panose="020B0502040204020203" pitchFamily="34" charset="0"/>
              </a:rPr>
              <a:t>Microsoft Azure Data</a:t>
            </a:r>
          </a:p>
          <a:p>
            <a:r>
              <a:rPr lang="en-US" sz="1078">
                <a:solidFill>
                  <a:schemeClr val="bg1"/>
                </a:solidFill>
                <a:latin typeface="Segoe UI" panose="020B0502040204020203" pitchFamily="34" charset="0"/>
              </a:rPr>
              <a:t>Gray Systems Lab</a:t>
            </a:r>
            <a:endParaRPr lang="en-US" sz="1078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391538"/>
      </p:ext>
    </p:extLst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Logo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678584F-F50A-FE49-A78B-FA4E8DB688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6825" y="1923724"/>
            <a:ext cx="9590836" cy="1793104"/>
          </a:xfrm>
          <a:noFill/>
        </p:spPr>
        <p:txBody>
          <a:bodyPr lIns="0" tIns="0" rIns="0" bIns="0" anchor="b" anchorCtr="0"/>
          <a:lstStyle>
            <a:lvl1pPr>
              <a:defRPr sz="4705" strike="noStrike" spc="-49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Section title divider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C641E5-1D6B-0344-A41B-574B7F1BCA5D}"/>
              </a:ext>
            </a:extLst>
          </p:cNvPr>
          <p:cNvSpPr txBox="1"/>
          <p:nvPr userDrawn="1"/>
        </p:nvSpPr>
        <p:spPr>
          <a:xfrm>
            <a:off x="455994" y="461947"/>
            <a:ext cx="1477550" cy="2444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90000"/>
              </a:lnSpc>
              <a:spcAft>
                <a:spcPts val="588"/>
              </a:spcAft>
            </a:pPr>
            <a:r>
              <a:rPr lang="en-US" sz="1765" b="1" i="0">
                <a:solidFill>
                  <a:srgbClr val="0078D4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Azure </a:t>
            </a:r>
            <a:r>
              <a:rPr lang="en-US" sz="1765" b="1" i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Segoe UI Semibold" panose="020B0502040204020203" pitchFamily="34" charset="0"/>
                <a:cs typeface="Segoe UI Semibold" panose="020B0502040204020203" pitchFamily="34" charset="0"/>
              </a:rPr>
              <a:t>Data</a:t>
            </a:r>
          </a:p>
        </p:txBody>
      </p:sp>
    </p:spTree>
    <p:extLst>
      <p:ext uri="{BB962C8B-B14F-4D97-AF65-F5344CB8AC3E}">
        <p14:creationId xmlns:p14="http://schemas.microsoft.com/office/powerpoint/2010/main" val="1727729221"/>
      </p:ext>
    </p:extLst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Clea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E0C94A7-EC70-744A-A2BC-C821120951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6825" y="1923724"/>
            <a:ext cx="9590836" cy="1793104"/>
          </a:xfrm>
          <a:noFill/>
        </p:spPr>
        <p:txBody>
          <a:bodyPr lIns="0" tIns="0" rIns="0" bIns="0" anchor="b" anchorCtr="0"/>
          <a:lstStyle>
            <a:lvl1pPr>
              <a:defRPr sz="4705" strike="noStrike" spc="-49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Section title divider</a:t>
            </a:r>
          </a:p>
        </p:txBody>
      </p:sp>
    </p:spTree>
    <p:extLst>
      <p:ext uri="{BB962C8B-B14F-4D97-AF65-F5344CB8AC3E}">
        <p14:creationId xmlns:p14="http://schemas.microsoft.com/office/powerpoint/2010/main" val="4084477353"/>
      </p:ext>
    </p:extLst>
  </p:cSld>
  <p:clrMapOvr>
    <a:masterClrMapping/>
  </p:clrMapOvr>
  <p:transition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4B95F29-56C3-4C85-A12B-0B0BE769E7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44774" y="418150"/>
            <a:ext cx="7747227" cy="64398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>
                <a:solidFill>
                  <a:schemeClr val="tx1"/>
                </a:solidFill>
              </a:defRPr>
            </a:lvl1pPr>
          </a:lstStyle>
          <a:p>
            <a:r>
              <a:rPr lang="en-US"/>
              <a:t>Device layout 1: one column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55995" y="1922802"/>
            <a:ext cx="4758211" cy="603538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353"/>
              </a:lnSpc>
              <a:buNone/>
              <a:defRPr sz="1961" b="0" i="0">
                <a:solidFill>
                  <a:schemeClr val="tx1"/>
                </a:solidFill>
                <a:latin typeface="+mn-lt"/>
              </a:defRPr>
            </a:lvl1pPr>
            <a:lvl2pPr marL="224097" indent="0">
              <a:buNone/>
              <a:defRPr/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pt-BR"/>
              <a:t>Large subhead Segoe UI Regular 20/24. Em volor resequaectur.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55995" y="2707597"/>
            <a:ext cx="4758210" cy="2521268"/>
          </a:xfrm>
        </p:spPr>
        <p:txBody>
          <a:bodyPr lIns="0" tIns="0" rIns="0" bIns="0"/>
          <a:lstStyle>
            <a:lvl1pPr marL="280121" indent="-280121">
              <a:lnSpc>
                <a:spcPts val="1765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372" b="0" i="0" spc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1765"/>
              </a:lnSpc>
              <a:spcBef>
                <a:spcPts val="0"/>
              </a:spcBef>
              <a:buNone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34476FE-7091-4DE7-A55E-3EF5A6569A7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57959" y="3421009"/>
            <a:ext cx="5834041" cy="546753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Footer Placeholder 14">
            <a:extLst>
              <a:ext uri="{FF2B5EF4-FFF2-40B4-BE49-F238E27FC236}">
                <a16:creationId xmlns:a16="http://schemas.microsoft.com/office/drawing/2014/main" id="{91B60D61-6FC1-0E45-8A2E-51410A6C63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1838" y="6450194"/>
            <a:ext cx="11586711" cy="118296"/>
          </a:xfrm>
          <a:prstGeom prst="rect">
            <a:avLst/>
          </a:prstGeom>
        </p:spPr>
        <p:txBody>
          <a:bodyPr vert="horz" lIns="91440" tIns="45720" rIns="91440" bIns="45720" numCol="2" rtlCol="0" anchor="ctr"/>
          <a:lstStyle>
            <a:lvl1pPr algn="l">
              <a:defRPr sz="68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</a:p>
        </p:txBody>
      </p:sp>
    </p:spTree>
    <p:extLst>
      <p:ext uri="{BB962C8B-B14F-4D97-AF65-F5344CB8AC3E}">
        <p14:creationId xmlns:p14="http://schemas.microsoft.com/office/powerpoint/2010/main" val="1084485128"/>
      </p:ext>
    </p:extLst>
  </p:cSld>
  <p:clrMapOvr>
    <a:masterClrMapping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99DE98C-91A8-4163-A280-8BB561692C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44774" y="418150"/>
            <a:ext cx="7747227" cy="6439851"/>
          </a:xfrm>
          <a:prstGeom prst="rect">
            <a:avLst/>
          </a:prstGeom>
        </p:spPr>
      </p:pic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784CA30E-A92E-4E40-944A-73B1CF9EEE0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57959" y="3421009"/>
            <a:ext cx="5834041" cy="546753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8D17D4B4-B6B9-4273-ACCB-7A5ED46F35A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672" y="2000739"/>
            <a:ext cx="1693247" cy="3038396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lang="en-US" sz="1372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14/18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. </a:t>
            </a:r>
            <a:r>
              <a:rPr lang="en-US" err="1"/>
              <a:t>Unt</a:t>
            </a:r>
            <a:r>
              <a:rPr lang="en-US"/>
              <a:t> faces et </a:t>
            </a:r>
            <a:r>
              <a:rPr lang="en-US" err="1"/>
              <a:t>labore</a:t>
            </a:r>
            <a:r>
              <a:rPr lang="en-US"/>
              <a:t> </a:t>
            </a:r>
            <a:r>
              <a:rPr lang="en-US" err="1"/>
              <a:t>ium</a:t>
            </a:r>
            <a:r>
              <a:rPr lang="en-US"/>
              <a:t> el id et re od </a:t>
            </a:r>
            <a:r>
              <a:rPr lang="en-US" err="1"/>
              <a:t>utem</a:t>
            </a:r>
            <a:r>
              <a:rPr lang="en-US"/>
              <a:t> que </a:t>
            </a:r>
            <a:r>
              <a:rPr lang="en-US" err="1"/>
              <a:t>nist</a:t>
            </a:r>
            <a:r>
              <a:rPr lang="en-US"/>
              <a:t> et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quia</a:t>
            </a:r>
            <a:r>
              <a:rPr lang="en-US"/>
              <a:t> </a:t>
            </a:r>
            <a:r>
              <a:rPr lang="en-US" err="1"/>
              <a:t>dolore</a:t>
            </a:r>
            <a:r>
              <a:rPr lang="en-US"/>
              <a:t> is et lam, </a:t>
            </a:r>
            <a:r>
              <a:rPr lang="en-US" err="1"/>
              <a:t>vendunt</a:t>
            </a:r>
            <a:r>
              <a:rPr lang="en-US"/>
              <a:t> </a:t>
            </a:r>
            <a:r>
              <a:rPr lang="en-US" err="1"/>
              <a:t>voluptatur</a:t>
            </a:r>
            <a:r>
              <a:rPr lang="en-US"/>
              <a:t>. 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FB204BE2-B985-4315-8D5B-9C54B1074D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85798" y="2000739"/>
            <a:ext cx="1693247" cy="3038396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lang="en-US" sz="1372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14/18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. </a:t>
            </a:r>
            <a:r>
              <a:rPr lang="en-US" err="1"/>
              <a:t>Unt</a:t>
            </a:r>
            <a:r>
              <a:rPr lang="en-US"/>
              <a:t> faces et </a:t>
            </a:r>
            <a:r>
              <a:rPr lang="en-US" err="1"/>
              <a:t>labore</a:t>
            </a:r>
            <a:r>
              <a:rPr lang="en-US"/>
              <a:t> </a:t>
            </a:r>
            <a:r>
              <a:rPr lang="en-US" err="1"/>
              <a:t>ium</a:t>
            </a:r>
            <a:r>
              <a:rPr lang="en-US"/>
              <a:t> el id et re od </a:t>
            </a:r>
            <a:r>
              <a:rPr lang="en-US" err="1"/>
              <a:t>utem</a:t>
            </a:r>
            <a:r>
              <a:rPr lang="en-US"/>
              <a:t> que </a:t>
            </a:r>
            <a:r>
              <a:rPr lang="en-US" err="1"/>
              <a:t>nist</a:t>
            </a:r>
            <a:r>
              <a:rPr lang="en-US"/>
              <a:t> et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quia</a:t>
            </a:r>
            <a:r>
              <a:rPr lang="en-US"/>
              <a:t> </a:t>
            </a:r>
            <a:r>
              <a:rPr lang="en-US" err="1"/>
              <a:t>dolore</a:t>
            </a:r>
            <a:r>
              <a:rPr lang="en-US"/>
              <a:t> is et lam, </a:t>
            </a:r>
            <a:r>
              <a:rPr lang="en-US" err="1"/>
              <a:t>vendunt</a:t>
            </a:r>
            <a:r>
              <a:rPr lang="en-US"/>
              <a:t> </a:t>
            </a:r>
            <a:r>
              <a:rPr lang="en-US" err="1"/>
              <a:t>voluptatur</a:t>
            </a:r>
            <a:r>
              <a:rPr lang="en-US"/>
              <a:t>.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89045D2-7C49-4F5C-A376-228A5A2B01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>
                <a:solidFill>
                  <a:schemeClr val="tx1"/>
                </a:solidFill>
              </a:defRPr>
            </a:lvl1pPr>
          </a:lstStyle>
          <a:p>
            <a:r>
              <a:rPr lang="en-US"/>
              <a:t>Device layout 2: two columns</a:t>
            </a:r>
          </a:p>
        </p:txBody>
      </p:sp>
      <p:sp>
        <p:nvSpPr>
          <p:cNvPr id="10" name="Footer Placeholder 14">
            <a:extLst>
              <a:ext uri="{FF2B5EF4-FFF2-40B4-BE49-F238E27FC236}">
                <a16:creationId xmlns:a16="http://schemas.microsoft.com/office/drawing/2014/main" id="{E48FC59D-3F2F-9746-A309-EDC9968BC4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1838" y="6450194"/>
            <a:ext cx="11586711" cy="118296"/>
          </a:xfrm>
          <a:prstGeom prst="rect">
            <a:avLst/>
          </a:prstGeom>
        </p:spPr>
        <p:txBody>
          <a:bodyPr vert="horz" lIns="91440" tIns="45720" rIns="91440" bIns="45720" numCol="2" rtlCol="0" anchor="ctr"/>
          <a:lstStyle>
            <a:lvl1pPr algn="l">
              <a:defRPr sz="68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</a:p>
        </p:txBody>
      </p:sp>
    </p:spTree>
    <p:extLst>
      <p:ext uri="{BB962C8B-B14F-4D97-AF65-F5344CB8AC3E}">
        <p14:creationId xmlns:p14="http://schemas.microsoft.com/office/powerpoint/2010/main" val="3808923434"/>
      </p:ext>
    </p:extLst>
  </p:cSld>
  <p:clrMapOvr>
    <a:masterClrMapping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3CDB1EA-72FB-46B3-89D4-DEE1F2EF72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4249" y="486947"/>
            <a:ext cx="10869930" cy="63710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>
                <a:solidFill>
                  <a:schemeClr val="tx1"/>
                </a:solidFill>
              </a:defRPr>
            </a:lvl1pPr>
          </a:lstStyle>
          <a:p>
            <a:r>
              <a:rPr lang="en-US"/>
              <a:t>Device layout 3</a:t>
            </a:r>
          </a:p>
        </p:txBody>
      </p:sp>
      <p:sp>
        <p:nvSpPr>
          <p:cNvPr id="8" name="Picture Placeholder 11">
            <a:extLst>
              <a:ext uri="{FF2B5EF4-FFF2-40B4-BE49-F238E27FC236}">
                <a16:creationId xmlns:a16="http://schemas.microsoft.com/office/drawing/2014/main" id="{0473E679-3B6D-497A-A0F6-454C968B760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293976" y="3488254"/>
            <a:ext cx="7678751" cy="546753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Footer Placeholder 14">
            <a:extLst>
              <a:ext uri="{FF2B5EF4-FFF2-40B4-BE49-F238E27FC236}">
                <a16:creationId xmlns:a16="http://schemas.microsoft.com/office/drawing/2014/main" id="{C171A6F7-E2D5-4545-B545-35D9AA4D13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1838" y="6450194"/>
            <a:ext cx="11586711" cy="118296"/>
          </a:xfrm>
          <a:prstGeom prst="rect">
            <a:avLst/>
          </a:prstGeom>
        </p:spPr>
        <p:txBody>
          <a:bodyPr vert="horz" lIns="91440" tIns="45720" rIns="91440" bIns="45720" numCol="2" rtlCol="0" anchor="ctr"/>
          <a:lstStyle>
            <a:lvl1pPr algn="l">
              <a:defRPr sz="68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</a:p>
        </p:txBody>
      </p:sp>
    </p:spTree>
    <p:extLst>
      <p:ext uri="{BB962C8B-B14F-4D97-AF65-F5344CB8AC3E}">
        <p14:creationId xmlns:p14="http://schemas.microsoft.com/office/powerpoint/2010/main" val="740470100"/>
      </p:ext>
    </p:extLst>
  </p:cSld>
  <p:clrMapOvr>
    <a:masterClrMapping/>
  </p:clrMapOvr>
  <p:transition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art Placeholder 6"/>
          <p:cNvSpPr>
            <a:spLocks noGrp="1"/>
          </p:cNvSpPr>
          <p:nvPr>
            <p:ph type="chart" sz="quarter" idx="21"/>
          </p:nvPr>
        </p:nvSpPr>
        <p:spPr>
          <a:xfrm>
            <a:off x="455996" y="1950780"/>
            <a:ext cx="3618377" cy="3534843"/>
          </a:xfrm>
        </p:spPr>
        <p:txBody>
          <a:bodyPr anchor="ctr">
            <a:noAutofit/>
          </a:bodyPr>
          <a:lstStyle>
            <a:lvl1pPr marL="0" indent="0" algn="ctr">
              <a:buNone/>
              <a:defRPr sz="2353"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>
                <a:solidFill>
                  <a:schemeClr val="tx1"/>
                </a:solidFill>
              </a:defRPr>
            </a:lvl1pPr>
          </a:lstStyle>
          <a:p>
            <a:r>
              <a:rPr lang="en-US"/>
              <a:t>Chart examples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55992" y="5857162"/>
            <a:ext cx="3618381" cy="301770"/>
          </a:xfrm>
        </p:spPr>
        <p:txBody>
          <a:bodyPr lIns="0" tIns="0" rIns="0" bIns="0"/>
          <a:lstStyle>
            <a:lvl1pPr marL="0" indent="0">
              <a:lnSpc>
                <a:spcPts val="1176"/>
              </a:lnSpc>
              <a:spcBef>
                <a:spcPts val="882"/>
              </a:spcBef>
              <a:buFont typeface="Arial" panose="020B0604020202020204" pitchFamily="34" charset="0"/>
              <a:buNone/>
              <a:defRPr sz="980" b="0" i="0" spc="0">
                <a:solidFill>
                  <a:schemeClr val="tx1"/>
                </a:solidFill>
                <a:latin typeface="+mn-lt"/>
              </a:defRPr>
            </a:lvl1pPr>
            <a:lvl2pPr marL="0" marR="0" indent="0" algn="l" defTabSz="914367" rtl="0" eaLnBrk="1" fontAlgn="auto" latinLnBrk="0" hangingPunct="1">
              <a:lnSpc>
                <a:spcPts val="1176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980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Caption body copy Segoe Regular 10/12.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eat.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03152" y="5857162"/>
            <a:ext cx="3607487" cy="301770"/>
          </a:xfrm>
        </p:spPr>
        <p:txBody>
          <a:bodyPr vert="horz" wrap="square" lIns="0" tIns="0" rIns="0" bIns="0" rtlCol="0">
            <a:spAutoFit/>
          </a:bodyPr>
          <a:lstStyle>
            <a:lvl1pPr>
              <a:tabLst/>
              <a:defRPr lang="en-US" sz="980" b="0" i="0" spc="0" dirty="0" smtClean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>
              <a:lnSpc>
                <a:spcPts val="1176"/>
              </a:lnSpc>
              <a:spcBef>
                <a:spcPts val="882"/>
              </a:spcBef>
              <a:buFont typeface="Arial" panose="020B0604020202020204" pitchFamily="34" charset="0"/>
              <a:buNone/>
            </a:pPr>
            <a:r>
              <a:rPr lang="en-US"/>
              <a:t>Caption body copy Segoe Regular 10/12.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eat.</a:t>
            </a:r>
          </a:p>
        </p:txBody>
      </p:sp>
      <p:sp>
        <p:nvSpPr>
          <p:cNvPr id="20" name="Chart Placeholder 6"/>
          <p:cNvSpPr>
            <a:spLocks noGrp="1"/>
          </p:cNvSpPr>
          <p:nvPr>
            <p:ph type="chart" sz="quarter" idx="22"/>
          </p:nvPr>
        </p:nvSpPr>
        <p:spPr>
          <a:xfrm>
            <a:off x="4303152" y="1950780"/>
            <a:ext cx="3607487" cy="3534843"/>
          </a:xfrm>
        </p:spPr>
        <p:txBody>
          <a:bodyPr anchor="ctr">
            <a:noAutofit/>
          </a:bodyPr>
          <a:lstStyle>
            <a:lvl1pPr marL="0" indent="0" algn="ctr">
              <a:buNone/>
              <a:defRPr sz="2353"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21" name="Chart Placeholder 6"/>
          <p:cNvSpPr>
            <a:spLocks noGrp="1"/>
          </p:cNvSpPr>
          <p:nvPr>
            <p:ph type="chart" sz="quarter" idx="23"/>
          </p:nvPr>
        </p:nvSpPr>
        <p:spPr>
          <a:xfrm>
            <a:off x="8139412" y="1950780"/>
            <a:ext cx="3623051" cy="3534843"/>
          </a:xfrm>
        </p:spPr>
        <p:txBody>
          <a:bodyPr anchor="ctr">
            <a:noAutofit/>
          </a:bodyPr>
          <a:lstStyle>
            <a:lvl1pPr marL="0" indent="0" algn="ctr">
              <a:buNone/>
              <a:defRPr sz="2353"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BB6B82-41EF-4F96-AC4D-4B6DF0A1F54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55991" y="5670381"/>
            <a:ext cx="3629278" cy="243143"/>
          </a:xfrm>
        </p:spPr>
        <p:txBody>
          <a:bodyPr tIns="0"/>
          <a:lstStyle>
            <a:lvl1pPr>
              <a:defRPr lang="en-US" sz="980" b="1" kern="1200" spc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Caption title Segoe bold 10/12. 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D4EEFC93-5F54-47F0-9569-BECC76A76C9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314044" y="5670381"/>
            <a:ext cx="3629278" cy="243143"/>
          </a:xfrm>
        </p:spPr>
        <p:txBody>
          <a:bodyPr tIns="0"/>
          <a:lstStyle>
            <a:lvl1pPr>
              <a:defRPr lang="en-US" sz="980" b="1" kern="1200" spc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Caption title Segoe bold 10/12. 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5EDACCCB-301A-4273-9EA6-AD055BB5B0A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139413" y="5670381"/>
            <a:ext cx="3629278" cy="243143"/>
          </a:xfrm>
        </p:spPr>
        <p:txBody>
          <a:bodyPr tIns="0"/>
          <a:lstStyle>
            <a:lvl1pPr>
              <a:defRPr lang="en-US" sz="980" b="1" kern="1200" spc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Caption title Segoe bold 10/12. 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37057046-E219-41F6-8045-1E763292CBB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139413" y="5857162"/>
            <a:ext cx="3607487" cy="301770"/>
          </a:xfrm>
        </p:spPr>
        <p:txBody>
          <a:bodyPr vert="horz" wrap="square" lIns="0" tIns="0" rIns="0" bIns="0" rtlCol="0">
            <a:spAutoFit/>
          </a:bodyPr>
          <a:lstStyle>
            <a:lvl1pPr>
              <a:tabLst/>
              <a:defRPr lang="en-US" sz="980" b="0" i="0" spc="0" dirty="0" smtClean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>
              <a:lnSpc>
                <a:spcPts val="1176"/>
              </a:lnSpc>
              <a:spcBef>
                <a:spcPts val="882"/>
              </a:spcBef>
              <a:buFont typeface="Arial" panose="020B0604020202020204" pitchFamily="34" charset="0"/>
              <a:buNone/>
            </a:pPr>
            <a:r>
              <a:rPr lang="en-US"/>
              <a:t>Caption body copy Segoe Regular 10/12.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eat.</a:t>
            </a:r>
          </a:p>
        </p:txBody>
      </p:sp>
      <p:sp>
        <p:nvSpPr>
          <p:cNvPr id="13" name="Footer Placeholder 14">
            <a:extLst>
              <a:ext uri="{FF2B5EF4-FFF2-40B4-BE49-F238E27FC236}">
                <a16:creationId xmlns:a16="http://schemas.microsoft.com/office/drawing/2014/main" id="{592F5440-0E12-0F44-ACE7-3C2064AE32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1838" y="6450194"/>
            <a:ext cx="11586711" cy="118296"/>
          </a:xfrm>
          <a:prstGeom prst="rect">
            <a:avLst/>
          </a:prstGeom>
        </p:spPr>
        <p:txBody>
          <a:bodyPr vert="horz" lIns="91440" tIns="45720" rIns="91440" bIns="45720" numCol="2" rtlCol="0" anchor="ctr"/>
          <a:lstStyle>
            <a:lvl1pPr algn="l">
              <a:defRPr sz="68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</a:p>
        </p:txBody>
      </p:sp>
    </p:spTree>
    <p:extLst>
      <p:ext uri="{BB962C8B-B14F-4D97-AF65-F5344CB8AC3E}">
        <p14:creationId xmlns:p14="http://schemas.microsoft.com/office/powerpoint/2010/main" val="2525922208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Networking">
    <p:bg>
      <p:bgPr>
        <a:solidFill>
          <a:srgbClr val="0007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5916A920-E90E-EB45-8E9F-74052E1689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6825" y="1168943"/>
            <a:ext cx="5521129" cy="2547885"/>
          </a:xfrm>
          <a:noFill/>
        </p:spPr>
        <p:txBody>
          <a:bodyPr lIns="0" tIns="0" rIns="0" bIns="0" anchor="b" anchorCtr="0"/>
          <a:lstStyle>
            <a:lvl1pPr>
              <a:defRPr sz="4705" strike="noStrike" spc="-49" baseline="0">
                <a:solidFill>
                  <a:srgbClr val="000000"/>
                </a:solidFill>
              </a:defRPr>
            </a:lvl1pPr>
          </a:lstStyle>
          <a:p>
            <a:r>
              <a:rPr lang="en-US"/>
              <a:t>Space for a long</a:t>
            </a:r>
            <a:br>
              <a:rPr lang="en-US"/>
            </a:br>
            <a:r>
              <a:rPr lang="en-US"/>
              <a:t>project headline.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963607E3-51B4-E249-83F5-499CDBFEF81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6825" y="3851372"/>
            <a:ext cx="5521129" cy="241285"/>
          </a:xfrm>
          <a:prstGeom prst="rect">
            <a:avLst/>
          </a:prstGeom>
          <a:ln>
            <a:noFill/>
          </a:ln>
        </p:spPr>
        <p:txBody>
          <a:bodyPr tIns="0" rIns="0" bIns="0"/>
          <a:lstStyle>
            <a:lvl1pPr>
              <a:defRPr sz="1568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defRPr sz="1176">
                <a:solidFill>
                  <a:schemeClr val="bg1"/>
                </a:solidFill>
              </a:defRPr>
            </a:lvl2pPr>
            <a:lvl3pPr>
              <a:defRPr sz="1176">
                <a:solidFill>
                  <a:schemeClr val="bg1"/>
                </a:solidFill>
              </a:defRPr>
            </a:lvl3pPr>
            <a:lvl4pPr>
              <a:defRPr sz="1176">
                <a:solidFill>
                  <a:schemeClr val="bg1"/>
                </a:solidFill>
              </a:defRPr>
            </a:lvl4pPr>
            <a:lvl5pPr>
              <a:defRPr sz="1176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Project sub-header goes here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5AB3A5-0089-4340-B7E2-1F8BC5383EBD}"/>
              </a:ext>
            </a:extLst>
          </p:cNvPr>
          <p:cNvSpPr txBox="1"/>
          <p:nvPr userDrawn="1"/>
        </p:nvSpPr>
        <p:spPr>
          <a:xfrm>
            <a:off x="464841" y="4771988"/>
            <a:ext cx="1568743" cy="21123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372" b="1" i="0" spc="0">
                <a:solidFill>
                  <a:srgbClr val="000000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DATE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CA960CB0-3EBB-5344-A4C9-6C088602B0A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4841" y="5036461"/>
            <a:ext cx="1555799" cy="241415"/>
          </a:xfrm>
          <a:prstGeom prst="rect">
            <a:avLst/>
          </a:prstGeom>
          <a:ln>
            <a:noFill/>
          </a:ln>
        </p:spPr>
        <p:txBody>
          <a:bodyPr tIns="0" rIns="0" bIns="0"/>
          <a:lstStyle>
            <a:lvl1pPr>
              <a:defRPr sz="1568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defRPr sz="1176">
                <a:solidFill>
                  <a:schemeClr val="bg1"/>
                </a:solidFill>
              </a:defRPr>
            </a:lvl2pPr>
            <a:lvl3pPr>
              <a:defRPr sz="1176">
                <a:solidFill>
                  <a:schemeClr val="bg1"/>
                </a:solidFill>
              </a:defRPr>
            </a:lvl3pPr>
            <a:lvl4pPr>
              <a:defRPr sz="1176">
                <a:solidFill>
                  <a:schemeClr val="bg1"/>
                </a:solidFill>
              </a:defRPr>
            </a:lvl4pPr>
            <a:lvl5pPr>
              <a:defRPr sz="1176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1/23/45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E0E09D-AD93-A045-B225-FF3340768A17}"/>
              </a:ext>
            </a:extLst>
          </p:cNvPr>
          <p:cNvSpPr txBox="1"/>
          <p:nvPr userDrawn="1"/>
        </p:nvSpPr>
        <p:spPr>
          <a:xfrm>
            <a:off x="2403491" y="4771988"/>
            <a:ext cx="1568743" cy="21123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372" b="1" i="0" spc="0">
                <a:solidFill>
                  <a:srgbClr val="000000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WHO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A34378AD-664A-EC47-8E43-092BD8E91E2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89484" y="5036462"/>
            <a:ext cx="2465168" cy="241415"/>
          </a:xfrm>
          <a:prstGeom prst="rect">
            <a:avLst/>
          </a:prstGeom>
          <a:ln>
            <a:noFill/>
          </a:ln>
        </p:spPr>
        <p:txBody>
          <a:bodyPr tIns="0" rIns="0" bIns="0"/>
          <a:lstStyle>
            <a:lvl1pPr>
              <a:defRPr sz="1568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defRPr sz="1176">
                <a:solidFill>
                  <a:schemeClr val="bg1"/>
                </a:solidFill>
              </a:defRPr>
            </a:lvl2pPr>
            <a:lvl3pPr>
              <a:defRPr sz="1176">
                <a:solidFill>
                  <a:schemeClr val="bg1"/>
                </a:solidFill>
              </a:defRPr>
            </a:lvl3pPr>
            <a:lvl4pPr>
              <a:defRPr sz="1176">
                <a:solidFill>
                  <a:schemeClr val="bg1"/>
                </a:solidFill>
              </a:defRPr>
            </a:lvl4pPr>
            <a:lvl5pPr>
              <a:defRPr sz="1176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Team member’s names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7BCE76C-26A2-A848-B725-53B5ABC485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313" y="176405"/>
            <a:ext cx="1769032" cy="79452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32190DE-0F33-224E-B516-D9776F144201}"/>
              </a:ext>
            </a:extLst>
          </p:cNvPr>
          <p:cNvSpPr/>
          <p:nvPr userDrawn="1"/>
        </p:nvSpPr>
        <p:spPr bwMode="auto">
          <a:xfrm>
            <a:off x="6229842" y="1"/>
            <a:ext cx="5962158" cy="6857999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err="1">
              <a:ln>
                <a:solidFill>
                  <a:sysClr val="windowText" lastClr="000000"/>
                </a:solidFill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1087ACB6-FF83-1141-87B7-4BDC98C20A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76091" y="808078"/>
            <a:ext cx="5231109" cy="5231851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ED286CD7-D713-2E4C-BECB-B027222E631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32236" y="266938"/>
            <a:ext cx="422417" cy="42247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F9DF016-48F7-F24F-AA2D-815BE5F6C45A}"/>
              </a:ext>
            </a:extLst>
          </p:cNvPr>
          <p:cNvSpPr/>
          <p:nvPr userDrawn="1"/>
        </p:nvSpPr>
        <p:spPr>
          <a:xfrm>
            <a:off x="4854652" y="266939"/>
            <a:ext cx="1405430" cy="589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78">
                <a:solidFill>
                  <a:srgbClr val="2F78D5"/>
                </a:solidFill>
                <a:latin typeface="Segoe UI" panose="020B0502040204020203" pitchFamily="34" charset="0"/>
              </a:rPr>
              <a:t>Microsoft Azure Data</a:t>
            </a:r>
          </a:p>
          <a:p>
            <a:r>
              <a:rPr lang="en-US" sz="1078">
                <a:latin typeface="Segoe UI" panose="020B0502040204020203" pitchFamily="34" charset="0"/>
              </a:rPr>
              <a:t>Gray Systems Lab</a:t>
            </a:r>
            <a:endParaRPr lang="en-US" sz="1078"/>
          </a:p>
        </p:txBody>
      </p:sp>
    </p:spTree>
    <p:extLst>
      <p:ext uri="{BB962C8B-B14F-4D97-AF65-F5344CB8AC3E}">
        <p14:creationId xmlns:p14="http://schemas.microsoft.com/office/powerpoint/2010/main" val="2251911823"/>
      </p:ext>
    </p:extLst>
  </p:cSld>
  <p:clrMapOvr>
    <a:masterClrMapping/>
  </p:clrMapOvr>
  <p:transition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>
                <a:solidFill>
                  <a:schemeClr val="tx1"/>
                </a:solidFill>
              </a:defRPr>
            </a:lvl1pPr>
          </a:lstStyle>
          <a:p>
            <a:r>
              <a:rPr lang="en-US"/>
              <a:t>Table styling</a:t>
            </a:r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0"/>
          </p:nvPr>
        </p:nvSpPr>
        <p:spPr>
          <a:xfrm>
            <a:off x="455995" y="3924852"/>
            <a:ext cx="11306469" cy="546753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6" name="Footer Placeholder 14">
            <a:extLst>
              <a:ext uri="{FF2B5EF4-FFF2-40B4-BE49-F238E27FC236}">
                <a16:creationId xmlns:a16="http://schemas.microsoft.com/office/drawing/2014/main" id="{8FFE576D-7F23-5D49-98BE-F31E674017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1838" y="6450194"/>
            <a:ext cx="11586711" cy="118296"/>
          </a:xfrm>
          <a:prstGeom prst="rect">
            <a:avLst/>
          </a:prstGeom>
        </p:spPr>
        <p:txBody>
          <a:bodyPr vert="horz" lIns="91440" tIns="45720" rIns="91440" bIns="45720" numCol="2" rtlCol="0" anchor="ctr"/>
          <a:lstStyle>
            <a:lvl1pPr algn="l">
              <a:defRPr sz="68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</a:p>
        </p:txBody>
      </p:sp>
    </p:spTree>
    <p:extLst>
      <p:ext uri="{BB962C8B-B14F-4D97-AF65-F5344CB8AC3E}">
        <p14:creationId xmlns:p14="http://schemas.microsoft.com/office/powerpoint/2010/main" val="707824442"/>
      </p:ext>
    </p:extLst>
  </p:cSld>
  <p:clrMapOvr>
    <a:masterClrMapping/>
  </p:clrMapOvr>
  <p:transition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>
            <a:extLst>
              <a:ext uri="{FF2B5EF4-FFF2-40B4-BE49-F238E27FC236}">
                <a16:creationId xmlns:a16="http://schemas.microsoft.com/office/drawing/2014/main" id="{F3523A4C-09FD-49AC-AA6D-1A6E7B7893EE}"/>
              </a:ext>
            </a:extLst>
          </p:cNvPr>
          <p:cNvSpPr txBox="1">
            <a:spLocks noChangeArrowheads="1"/>
          </p:cNvSpPr>
          <p:nvPr/>
        </p:nvSpPr>
        <p:spPr bwMode="blackWhite">
          <a:xfrm>
            <a:off x="454170" y="6451197"/>
            <a:ext cx="4482124" cy="10561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13924" eaLnBrk="0" hangingPunct="0"/>
            <a:r>
              <a:rPr lang="en-US" sz="686">
                <a:solidFill>
                  <a:schemeClr val="tx1"/>
                </a:solidFill>
                <a:cs typeface="Segoe UI" pitchFamily="34" charset="0"/>
              </a:rPr>
              <a:t>© Copyright Microsoft Corporation. All rights reserved.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C370E04-F3D7-44F1-9863-6604D12FE0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5995" y="1845277"/>
            <a:ext cx="7454644" cy="1473396"/>
          </a:xfrm>
          <a:noFill/>
        </p:spPr>
        <p:txBody>
          <a:bodyPr lIns="0" tIns="0" rIns="0" bIns="0" anchor="t" anchorCtr="0"/>
          <a:lstStyle>
            <a:lvl1pPr>
              <a:lnSpc>
                <a:spcPct val="100000"/>
              </a:lnSpc>
              <a:spcAft>
                <a:spcPts val="1274"/>
              </a:spcAft>
              <a:defRPr sz="2549" spc="-49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Thank you.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C2040B-0ADD-A24C-848E-70EA488158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313" y="176405"/>
            <a:ext cx="1769032" cy="7945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7731E1-9EDB-804E-8FEC-A51E590594F9}"/>
              </a:ext>
            </a:extLst>
          </p:cNvPr>
          <p:cNvSpPr txBox="1"/>
          <p:nvPr userDrawn="1"/>
        </p:nvSpPr>
        <p:spPr>
          <a:xfrm>
            <a:off x="10295808" y="461947"/>
            <a:ext cx="1477550" cy="2444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90000"/>
              </a:lnSpc>
              <a:spcAft>
                <a:spcPts val="588"/>
              </a:spcAft>
            </a:pPr>
            <a:r>
              <a:rPr lang="en-US" sz="1765" b="1" i="0">
                <a:solidFill>
                  <a:srgbClr val="0078D4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Azure </a:t>
            </a:r>
            <a:r>
              <a:rPr lang="en-US" sz="1765" b="1" i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Segoe UI Semibold" panose="020B0502040204020203" pitchFamily="34" charset="0"/>
                <a:cs typeface="Segoe UI Semibold" panose="020B0502040204020203" pitchFamily="34" charset="0"/>
              </a:rPr>
              <a:t>Data</a:t>
            </a:r>
          </a:p>
        </p:txBody>
      </p:sp>
    </p:spTree>
    <p:extLst>
      <p:ext uri="{BB962C8B-B14F-4D97-AF65-F5344CB8AC3E}">
        <p14:creationId xmlns:p14="http://schemas.microsoft.com/office/powerpoint/2010/main" val="210102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>
            <a:extLst>
              <a:ext uri="{FF2B5EF4-FFF2-40B4-BE49-F238E27FC236}">
                <a16:creationId xmlns:a16="http://schemas.microsoft.com/office/drawing/2014/main" id="{F3523A4C-09FD-49AC-AA6D-1A6E7B7893EE}"/>
              </a:ext>
            </a:extLst>
          </p:cNvPr>
          <p:cNvSpPr txBox="1">
            <a:spLocks noChangeArrowheads="1"/>
          </p:cNvSpPr>
          <p:nvPr/>
        </p:nvSpPr>
        <p:spPr bwMode="blackWhite">
          <a:xfrm>
            <a:off x="454170" y="6451197"/>
            <a:ext cx="4482124" cy="10561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13924" eaLnBrk="0" hangingPunct="0"/>
            <a:r>
              <a:rPr lang="en-US" sz="686">
                <a:solidFill>
                  <a:schemeClr val="bg1"/>
                </a:solidFill>
                <a:cs typeface="Segoe UI" pitchFamily="34" charset="0"/>
              </a:rPr>
              <a:t>© Copyright Microsoft Corporation. All rights reserved.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C370E04-F3D7-44F1-9863-6604D12FE0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5995" y="1845277"/>
            <a:ext cx="7454644" cy="1473396"/>
          </a:xfrm>
          <a:noFill/>
        </p:spPr>
        <p:txBody>
          <a:bodyPr lIns="0" tIns="0" rIns="0" bIns="0" anchor="t" anchorCtr="0"/>
          <a:lstStyle>
            <a:lvl1pPr>
              <a:lnSpc>
                <a:spcPct val="100000"/>
              </a:lnSpc>
              <a:spcAft>
                <a:spcPts val="1274"/>
              </a:spcAft>
              <a:defRPr sz="2549" spc="-49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Thank you.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92B62C-C3AF-7B42-9D7C-1280A9737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313" y="176405"/>
            <a:ext cx="1769031" cy="7945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73744D5-D820-9643-8565-B36F2AAA6DAE}"/>
              </a:ext>
            </a:extLst>
          </p:cNvPr>
          <p:cNvSpPr txBox="1"/>
          <p:nvPr userDrawn="1"/>
        </p:nvSpPr>
        <p:spPr>
          <a:xfrm>
            <a:off x="10295808" y="461947"/>
            <a:ext cx="1477550" cy="2444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90000"/>
              </a:lnSpc>
              <a:spcAft>
                <a:spcPts val="588"/>
              </a:spcAft>
            </a:pPr>
            <a:r>
              <a:rPr lang="en-US" sz="1765" b="1" i="0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Azure </a:t>
            </a:r>
            <a:r>
              <a:rPr lang="en-US" sz="1765" b="1" i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Segoe UI Semibold" panose="020B0502040204020203" pitchFamily="34" charset="0"/>
                <a:cs typeface="Segoe UI Semibold" panose="020B0502040204020203" pitchFamily="34" charset="0"/>
              </a:rPr>
              <a:t>Data</a:t>
            </a:r>
          </a:p>
        </p:txBody>
      </p:sp>
    </p:spTree>
    <p:extLst>
      <p:ext uri="{BB962C8B-B14F-4D97-AF65-F5344CB8AC3E}">
        <p14:creationId xmlns:p14="http://schemas.microsoft.com/office/powerpoint/2010/main" val="7459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A360C-B32E-4605-BAA4-CCD1DBD9C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C3DEAF-C905-4187-8021-D8D4CDD557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995" y="1817559"/>
            <a:ext cx="11306469" cy="1745221"/>
          </a:xfrm>
        </p:spPr>
        <p:txBody>
          <a:bodyPr/>
          <a:lstStyle>
            <a:lvl1pPr>
              <a:defRPr sz="2800"/>
            </a:lvl1pPr>
            <a:lvl2pPr marL="285695" indent="0">
              <a:tabLst/>
              <a:defRPr sz="2400"/>
            </a:lvl2pPr>
            <a:lvl3pPr>
              <a:defRPr sz="2000"/>
            </a:lvl3pPr>
            <a:lvl4pPr>
              <a:defRPr sz="1800"/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EF6896-C55B-4CD1-8734-C2246AEF8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5E5EB-5C70-4410-91BC-24B254EB4D90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389C87-6DC4-4942-A881-34393B41A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A7074-8D75-4C81-A45C-1B8BE52B7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75644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xfrm>
            <a:off x="455994" y="1662157"/>
            <a:ext cx="11306469" cy="1569199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279862" y="6497057"/>
            <a:ext cx="233134" cy="23883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9901184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D9C0C0D-87F1-4DC3-AE72-31DB9E3613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8000"/>
          </a:blip>
          <a:stretch>
            <a:fillRect/>
          </a:stretch>
        </p:blipFill>
        <p:spPr bwMode="ltGray">
          <a:xfrm>
            <a:off x="5095" y="1825"/>
            <a:ext cx="12181810" cy="685434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1AC4E3B-5C51-41FA-801E-F3694A6FA4B5}"/>
              </a:ext>
            </a:extLst>
          </p:cNvPr>
          <p:cNvSpPr/>
          <p:nvPr userDrawn="1"/>
        </p:nvSpPr>
        <p:spPr bwMode="auto">
          <a:xfrm>
            <a:off x="2" y="1825"/>
            <a:ext cx="12191999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72000">
                <a:schemeClr val="bg1">
                  <a:alpha val="0"/>
                </a:schemeClr>
              </a:gs>
            </a:gsLst>
            <a:lin ang="4800000" scaled="0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="horz" wrap="square" lIns="182854" tIns="146284" rIns="182854" bIns="14628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293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6" name="MS logo gray - EMF" descr="Microsoft logo, gray text version">
            <a:extLst>
              <a:ext uri="{FF2B5EF4-FFF2-40B4-BE49-F238E27FC236}">
                <a16:creationId xmlns:a16="http://schemas.microsoft.com/office/drawing/2014/main" id="{D3453B0B-33DE-4ED0-A610-D76D0E610F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black">
          <a:xfrm>
            <a:off x="584200" y="585789"/>
            <a:ext cx="1366440" cy="292608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3035102"/>
            <a:ext cx="9144000" cy="498674"/>
          </a:xfrm>
          <a:noFill/>
        </p:spPr>
        <p:txBody>
          <a:bodyPr lIns="0" tIns="0" rIns="0" bIns="0" anchor="b" anchorCtr="0">
            <a:spAutoFit/>
          </a:bodyPr>
          <a:lstStyle>
            <a:lvl1pPr>
              <a:defRPr sz="3600" spc="-50" baseline="0"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9144000" cy="338554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2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</p:spTree>
    <p:extLst>
      <p:ext uri="{BB962C8B-B14F-4D97-AF65-F5344CB8AC3E}">
        <p14:creationId xmlns:p14="http://schemas.microsoft.com/office/powerpoint/2010/main" val="33498007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 with medium ic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465475"/>
            <a:ext cx="11018520" cy="553999"/>
          </a:xfrm>
        </p:spPr>
        <p:txBody>
          <a:bodyPr/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899BC6-58F7-41AB-BCC5-84C502908E4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white">
          <a:xfrm>
            <a:off x="548642" y="1554481"/>
            <a:ext cx="11018839" cy="1935472"/>
          </a:xfrm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+mn-lt"/>
              </a:defRPr>
            </a:lvl1pPr>
            <a:lvl2pPr>
              <a:defRPr sz="2400">
                <a:solidFill>
                  <a:schemeClr val="tx1"/>
                </a:solidFill>
                <a:latin typeface="+mn-lt"/>
              </a:defRPr>
            </a:lvl2pPr>
            <a:lvl3pPr>
              <a:defRPr sz="2400">
                <a:solidFill>
                  <a:schemeClr val="tx1"/>
                </a:solidFill>
                <a:latin typeface="+mn-lt"/>
              </a:defRPr>
            </a:lvl3pPr>
            <a:lvl4pPr>
              <a:defRPr sz="2000">
                <a:solidFill>
                  <a:schemeClr val="tx1"/>
                </a:solidFill>
                <a:latin typeface="+mn-lt"/>
              </a:defRPr>
            </a:lvl4pPr>
            <a:lvl5pPr>
              <a:defRPr sz="1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880983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6" pos="584">
          <p15:clr>
            <a:srgbClr val="A4A3A4"/>
          </p15:clr>
        </p15:guide>
        <p15:guide id="7" pos="722">
          <p15:clr>
            <a:srgbClr val="A4A3A4"/>
          </p15:clr>
        </p15:guide>
        <p15:guide id="8" pos="1030">
          <p15:clr>
            <a:srgbClr val="A4A3A4"/>
          </p15:clr>
        </p15:guide>
        <p15:guide id="9" pos="1167">
          <p15:clr>
            <a:srgbClr val="A4A3A4"/>
          </p15:clr>
        </p15:guide>
        <p15:guide id="10" pos="1475">
          <p15:clr>
            <a:srgbClr val="A4A3A4"/>
          </p15:clr>
        </p15:guide>
        <p15:guide id="11" pos="1613">
          <p15:clr>
            <a:srgbClr val="A4A3A4"/>
          </p15:clr>
        </p15:guide>
        <p15:guide id="12" pos="1920">
          <p15:clr>
            <a:srgbClr val="A4A3A4"/>
          </p15:clr>
        </p15:guide>
        <p15:guide id="13" pos="2058">
          <p15:clr>
            <a:srgbClr val="A4A3A4"/>
          </p15:clr>
        </p15:guide>
        <p15:guide id="14" pos="2366">
          <p15:clr>
            <a:srgbClr val="A4A3A4"/>
          </p15:clr>
        </p15:guide>
        <p15:guide id="15" pos="2504">
          <p15:clr>
            <a:srgbClr val="A4A3A4"/>
          </p15:clr>
        </p15:guide>
        <p15:guide id="16" pos="2811">
          <p15:clr>
            <a:srgbClr val="A4A3A4"/>
          </p15:clr>
        </p15:guide>
        <p15:guide id="17" pos="2949">
          <p15:clr>
            <a:srgbClr val="A4A3A4"/>
          </p15:clr>
        </p15:guide>
        <p15:guide id="18" pos="3257">
          <p15:clr>
            <a:srgbClr val="A4A3A4"/>
          </p15:clr>
        </p15:guide>
        <p15:guide id="19" pos="3395">
          <p15:clr>
            <a:srgbClr val="A4A3A4"/>
          </p15:clr>
        </p15:guide>
        <p15:guide id="20" pos="3703">
          <p15:clr>
            <a:srgbClr val="A4A3A4"/>
          </p15:clr>
        </p15:guide>
        <p15:guide id="21" pos="3840">
          <p15:clr>
            <a:srgbClr val="A4A3A4"/>
          </p15:clr>
        </p15:guide>
        <p15:guide id="22" pos="4146">
          <p15:clr>
            <a:srgbClr val="A4A3A4"/>
          </p15:clr>
        </p15:guide>
        <p15:guide id="23" pos="4285">
          <p15:clr>
            <a:srgbClr val="A4A3A4"/>
          </p15:clr>
        </p15:guide>
        <p15:guide id="24" pos="4593">
          <p15:clr>
            <a:srgbClr val="A4A3A4"/>
          </p15:clr>
        </p15:guide>
        <p15:guide id="25" pos="4732">
          <p15:clr>
            <a:srgbClr val="A4A3A4"/>
          </p15:clr>
        </p15:guide>
        <p15:guide id="26" pos="5038">
          <p15:clr>
            <a:srgbClr val="A4A3A4"/>
          </p15:clr>
        </p15:guide>
        <p15:guide id="27" pos="5175">
          <p15:clr>
            <a:srgbClr val="A4A3A4"/>
          </p15:clr>
        </p15:guide>
        <p15:guide id="28" orient="horz" pos="679">
          <p15:clr>
            <a:srgbClr val="5ACBF0"/>
          </p15:clr>
        </p15:guide>
        <p15:guide id="29" orient="horz" pos="953">
          <p15:clr>
            <a:srgbClr val="5ACBF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74987-DD1B-4483-A21D-FB3F3F9C40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7B96E1-6C43-54BD-2EB8-FE6ED2031B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12" indent="0" algn="ctr">
              <a:buNone/>
              <a:defRPr sz="2000"/>
            </a:lvl2pPr>
            <a:lvl3pPr marL="914225" indent="0" algn="ctr">
              <a:buNone/>
              <a:defRPr sz="1800"/>
            </a:lvl3pPr>
            <a:lvl4pPr marL="1371337" indent="0" algn="ctr">
              <a:buNone/>
              <a:defRPr sz="1600"/>
            </a:lvl4pPr>
            <a:lvl5pPr marL="1828449" indent="0" algn="ctr">
              <a:buNone/>
              <a:defRPr sz="1600"/>
            </a:lvl5pPr>
            <a:lvl6pPr marL="2285561" indent="0" algn="ctr">
              <a:buNone/>
              <a:defRPr sz="1600"/>
            </a:lvl6pPr>
            <a:lvl7pPr marL="2742674" indent="0" algn="ctr">
              <a:buNone/>
              <a:defRPr sz="1600"/>
            </a:lvl7pPr>
            <a:lvl8pPr marL="3199785" indent="0" algn="ctr">
              <a:buNone/>
              <a:defRPr sz="1600"/>
            </a:lvl8pPr>
            <a:lvl9pPr marL="365689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083544-0A10-71ED-65B2-14A73FE36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AFF46-9BE9-FB42-A7FE-E2B1A137DDE2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4374A2-58D2-2C21-56B4-1A81ECAF7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F2DF18-8C87-B7EE-274F-23B52A6CC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59CF1-8C04-0142-9B8C-50FDAFB59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55723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8FF47-88E5-E4A4-D61D-07DB42536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618464-87D2-9C07-34A6-89171C1F83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B99DFB-DB47-D8A4-A58C-271D6CD8CB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AFF46-9BE9-FB42-A7FE-E2B1A137DDE2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B91C3D-53C1-F30A-BC1C-098E41D2A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D0B28B-A035-EBD0-120D-1D762759F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59CF1-8C04-0142-9B8C-50FDAFB59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83392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E67D0-ED15-1467-38E0-5F463841C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208D32-B886-2FF0-5857-EF8D8AF29F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1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2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8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338752-985B-EF65-49F0-B18F04678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AFF46-9BE9-FB42-A7FE-E2B1A137DDE2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D28AE4-1797-593A-B40B-06D14EB02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320898-77E5-CAEE-E2C3-C8247134C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59CF1-8C04-0142-9B8C-50FDAFB59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764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s or Agenda">
    <p:bg>
      <p:bgPr>
        <a:solidFill>
          <a:srgbClr val="0007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2356562"/>
            <a:ext cx="3618381" cy="1221864"/>
          </a:xfrm>
        </p:spPr>
        <p:txBody>
          <a:bodyPr lIns="0" tIns="0" rIns="0" bIns="0"/>
          <a:lstStyle>
            <a:lvl1pPr>
              <a:lnSpc>
                <a:spcPts val="3529"/>
              </a:lnSpc>
              <a:defRPr sz="2745" spc="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Contents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10933" y="2356563"/>
            <a:ext cx="5756728" cy="3500600"/>
          </a:xfrm>
        </p:spPr>
        <p:txBody>
          <a:bodyPr wrap="square" lIns="0" tIns="0" rIns="0" bIns="0">
            <a:noAutofit/>
          </a:bodyPr>
          <a:lstStyle>
            <a:lvl1pPr marL="0" indent="0" defTabSz="507330">
              <a:spcAft>
                <a:spcPts val="1176"/>
              </a:spcAft>
              <a:buNone/>
              <a:defRPr sz="1372" b="0" i="0" spc="0" baseline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224097" indent="0">
              <a:buNone/>
              <a:defRPr sz="1765"/>
            </a:lvl2pPr>
            <a:lvl3pPr marL="448193" indent="0">
              <a:buNone/>
              <a:defRPr sz="1765"/>
            </a:lvl3pPr>
            <a:lvl4pPr marL="672290" indent="0">
              <a:buNone/>
              <a:defRPr sz="1765"/>
            </a:lvl4pPr>
            <a:lvl5pPr marL="896386" indent="0">
              <a:buNone/>
              <a:defRPr sz="1765"/>
            </a:lvl5pPr>
          </a:lstStyle>
          <a:p>
            <a:pPr lvl="0"/>
            <a:r>
              <a:rPr lang="en-US"/>
              <a:t>##	Section Title</a:t>
            </a:r>
          </a:p>
          <a:p>
            <a:pPr lvl="0"/>
            <a:r>
              <a:rPr lang="en-US"/>
              <a:t>##	Section Title</a:t>
            </a:r>
          </a:p>
          <a:p>
            <a:pPr lvl="0"/>
            <a:r>
              <a:rPr lang="en-US"/>
              <a:t>##	Section Title</a:t>
            </a:r>
          </a:p>
        </p:txBody>
      </p:sp>
      <p:sp>
        <p:nvSpPr>
          <p:cNvPr id="6" name="Footer Placeholder 14">
            <a:extLst>
              <a:ext uri="{FF2B5EF4-FFF2-40B4-BE49-F238E27FC236}">
                <a16:creationId xmlns:a16="http://schemas.microsoft.com/office/drawing/2014/main" id="{5D44EBAA-1080-2641-A084-EB6038C6BC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1838" y="6450194"/>
            <a:ext cx="11586711" cy="118296"/>
          </a:xfrm>
          <a:prstGeom prst="rect">
            <a:avLst/>
          </a:prstGeom>
        </p:spPr>
        <p:txBody>
          <a:bodyPr vert="horz" lIns="91440" tIns="45720" rIns="91440" bIns="45720" numCol="2" rtlCol="0" anchor="ctr"/>
          <a:lstStyle>
            <a:lvl1pPr algn="l">
              <a:defRPr sz="68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A45968-FF88-A643-9356-5B6A1D2AB467}"/>
              </a:ext>
            </a:extLst>
          </p:cNvPr>
          <p:cNvSpPr txBox="1"/>
          <p:nvPr userDrawn="1"/>
        </p:nvSpPr>
        <p:spPr>
          <a:xfrm>
            <a:off x="455994" y="461947"/>
            <a:ext cx="1477550" cy="2444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90000"/>
              </a:lnSpc>
              <a:spcAft>
                <a:spcPts val="588"/>
              </a:spcAft>
            </a:pPr>
            <a:r>
              <a:rPr lang="en-US" sz="1765" b="1" i="0">
                <a:solidFill>
                  <a:srgbClr val="0078D4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Azure </a:t>
            </a:r>
            <a:r>
              <a:rPr lang="en-US" sz="1765" b="1" i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Segoe UI Semibold" panose="020B0502040204020203" pitchFamily="34" charset="0"/>
                <a:cs typeface="Segoe UI Semibold" panose="020B0502040204020203" pitchFamily="34" charset="0"/>
              </a:rPr>
              <a:t>Data</a:t>
            </a:r>
          </a:p>
        </p:txBody>
      </p:sp>
    </p:spTree>
    <p:extLst>
      <p:ext uri="{BB962C8B-B14F-4D97-AF65-F5344CB8AC3E}">
        <p14:creationId xmlns:p14="http://schemas.microsoft.com/office/powerpoint/2010/main" val="1421087650"/>
      </p:ext>
    </p:extLst>
  </p:cSld>
  <p:clrMapOvr>
    <a:masterClrMapping/>
  </p:clrMapOvr>
  <p:transition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853FE-1E20-65AF-9306-CA095C264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36476E-90FD-A0F6-A735-C19B680B8A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E73C5C-4A5F-9D63-8A71-33BBD92136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E101EF-E100-B443-B075-365793348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AFF46-9BE9-FB42-A7FE-E2B1A137DDE2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CAE027-06DD-C83D-5829-360C9D7D6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FA04DA-EEFF-F1EB-175A-58AD15CA6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59CF1-8C04-0142-9B8C-50FDAFB59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73364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D06F0-AF0E-D0C9-B01C-5573E200E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D1865B-A910-486D-E47A-CA5A99D7E4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2" indent="0">
              <a:buNone/>
              <a:defRPr sz="2000" b="1"/>
            </a:lvl2pPr>
            <a:lvl3pPr marL="914225" indent="0">
              <a:buNone/>
              <a:defRPr sz="1800" b="1"/>
            </a:lvl3pPr>
            <a:lvl4pPr marL="1371337" indent="0">
              <a:buNone/>
              <a:defRPr sz="1600" b="1"/>
            </a:lvl4pPr>
            <a:lvl5pPr marL="1828449" indent="0">
              <a:buNone/>
              <a:defRPr sz="1600" b="1"/>
            </a:lvl5pPr>
            <a:lvl6pPr marL="2285561" indent="0">
              <a:buNone/>
              <a:defRPr sz="1600" b="1"/>
            </a:lvl6pPr>
            <a:lvl7pPr marL="2742674" indent="0">
              <a:buNone/>
              <a:defRPr sz="1600" b="1"/>
            </a:lvl7pPr>
            <a:lvl8pPr marL="3199785" indent="0">
              <a:buNone/>
              <a:defRPr sz="1600" b="1"/>
            </a:lvl8pPr>
            <a:lvl9pPr marL="365689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844953-265B-55FC-F6C0-049AB00974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B54268-480E-48DB-3F5E-877C78E91F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2" indent="0">
              <a:buNone/>
              <a:defRPr sz="2000" b="1"/>
            </a:lvl2pPr>
            <a:lvl3pPr marL="914225" indent="0">
              <a:buNone/>
              <a:defRPr sz="1800" b="1"/>
            </a:lvl3pPr>
            <a:lvl4pPr marL="1371337" indent="0">
              <a:buNone/>
              <a:defRPr sz="1600" b="1"/>
            </a:lvl4pPr>
            <a:lvl5pPr marL="1828449" indent="0">
              <a:buNone/>
              <a:defRPr sz="1600" b="1"/>
            </a:lvl5pPr>
            <a:lvl6pPr marL="2285561" indent="0">
              <a:buNone/>
              <a:defRPr sz="1600" b="1"/>
            </a:lvl6pPr>
            <a:lvl7pPr marL="2742674" indent="0">
              <a:buNone/>
              <a:defRPr sz="1600" b="1"/>
            </a:lvl7pPr>
            <a:lvl8pPr marL="3199785" indent="0">
              <a:buNone/>
              <a:defRPr sz="1600" b="1"/>
            </a:lvl8pPr>
            <a:lvl9pPr marL="365689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45AAEA-3698-A2D5-A333-FF39A2E6B0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4C9BD3-09CC-1D36-72B3-85E55175B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AFF46-9BE9-FB42-A7FE-E2B1A137DDE2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4CB761-A8AC-D557-15CC-08CE77251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8DD700-B82E-AB3B-2CCF-3870169B1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59CF1-8C04-0142-9B8C-50FDAFB59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28944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B30EE-47B8-5F08-3E1D-D348CAB18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B9801F-8965-285D-3D99-358EBB636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AFF46-9BE9-FB42-A7FE-E2B1A137DDE2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88CC9E-E262-821D-C208-A82000920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B000EB-E871-3A1D-4BCD-30D00DC10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59CF1-8C04-0142-9B8C-50FDAFB59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48070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7B1060-5714-DC7B-F309-488EC44E1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AFF46-9BE9-FB42-A7FE-E2B1A137DDE2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77EFAE-E6DB-E6C8-166F-3E87C0CA5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C409AA-F41A-3D74-21EE-B5AE91D82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59CF1-8C04-0142-9B8C-50FDAFB59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47143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503FD-5C6C-15C6-BE7F-433741D38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7A9CA1-11E1-1495-98EA-18D0A4B906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E05D8A-987B-C282-F61F-0F36A57FB2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12" indent="0">
              <a:buNone/>
              <a:defRPr sz="1400"/>
            </a:lvl2pPr>
            <a:lvl3pPr marL="914225" indent="0">
              <a:buNone/>
              <a:defRPr sz="1200"/>
            </a:lvl3pPr>
            <a:lvl4pPr marL="1371337" indent="0">
              <a:buNone/>
              <a:defRPr sz="1000"/>
            </a:lvl4pPr>
            <a:lvl5pPr marL="1828449" indent="0">
              <a:buNone/>
              <a:defRPr sz="1000"/>
            </a:lvl5pPr>
            <a:lvl6pPr marL="2285561" indent="0">
              <a:buNone/>
              <a:defRPr sz="1000"/>
            </a:lvl6pPr>
            <a:lvl7pPr marL="2742674" indent="0">
              <a:buNone/>
              <a:defRPr sz="1000"/>
            </a:lvl7pPr>
            <a:lvl8pPr marL="3199785" indent="0">
              <a:buNone/>
              <a:defRPr sz="1000"/>
            </a:lvl8pPr>
            <a:lvl9pPr marL="3656897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154297-CE8F-FB76-80D1-21C7B10E0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AFF46-9BE9-FB42-A7FE-E2B1A137DDE2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EE2597-58A9-0A2B-F6E8-0F11E11DE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639E77-F155-E971-5D7C-E3A3F94E5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59CF1-8C04-0142-9B8C-50FDAFB59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26558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FBD442-E757-E688-F1CD-20EEAE8E4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29BD32-8BD8-15C0-76E0-402589B360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12" indent="0">
              <a:buNone/>
              <a:defRPr sz="2800"/>
            </a:lvl2pPr>
            <a:lvl3pPr marL="914225" indent="0">
              <a:buNone/>
              <a:defRPr sz="2400"/>
            </a:lvl3pPr>
            <a:lvl4pPr marL="1371337" indent="0">
              <a:buNone/>
              <a:defRPr sz="2000"/>
            </a:lvl4pPr>
            <a:lvl5pPr marL="1828449" indent="0">
              <a:buNone/>
              <a:defRPr sz="2000"/>
            </a:lvl5pPr>
            <a:lvl6pPr marL="2285561" indent="0">
              <a:buNone/>
              <a:defRPr sz="2000"/>
            </a:lvl6pPr>
            <a:lvl7pPr marL="2742674" indent="0">
              <a:buNone/>
              <a:defRPr sz="2000"/>
            </a:lvl7pPr>
            <a:lvl8pPr marL="3199785" indent="0">
              <a:buNone/>
              <a:defRPr sz="2000"/>
            </a:lvl8pPr>
            <a:lvl9pPr marL="365689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A87266-7221-613E-5A0F-D7A200FDB9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12" indent="0">
              <a:buNone/>
              <a:defRPr sz="1400"/>
            </a:lvl2pPr>
            <a:lvl3pPr marL="914225" indent="0">
              <a:buNone/>
              <a:defRPr sz="1200"/>
            </a:lvl3pPr>
            <a:lvl4pPr marL="1371337" indent="0">
              <a:buNone/>
              <a:defRPr sz="1000"/>
            </a:lvl4pPr>
            <a:lvl5pPr marL="1828449" indent="0">
              <a:buNone/>
              <a:defRPr sz="1000"/>
            </a:lvl5pPr>
            <a:lvl6pPr marL="2285561" indent="0">
              <a:buNone/>
              <a:defRPr sz="1000"/>
            </a:lvl6pPr>
            <a:lvl7pPr marL="2742674" indent="0">
              <a:buNone/>
              <a:defRPr sz="1000"/>
            </a:lvl7pPr>
            <a:lvl8pPr marL="3199785" indent="0">
              <a:buNone/>
              <a:defRPr sz="1000"/>
            </a:lvl8pPr>
            <a:lvl9pPr marL="3656897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3804EF-DB3C-D0FB-DB42-26C68D4C4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AFF46-9BE9-FB42-A7FE-E2B1A137DDE2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28D2C1-E5A1-DF8B-7771-EE78A4491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0AD182-D8B1-A580-8963-424EAF1CC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59CF1-8C04-0142-9B8C-50FDAFB59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58707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7C12A-BAA0-E675-CB3B-A809126EC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EF0931-FF1E-B389-C09A-F96C851E47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293A37-7EAB-4661-AD7E-75EE5D89C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AFF46-9BE9-FB42-A7FE-E2B1A137DDE2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2B42EA-49EC-A64E-0415-360DD9B2F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5ADA8D-8AEB-AE73-FC89-0261D60F7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59CF1-8C04-0142-9B8C-50FDAFB59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07570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DB54B82-54C3-6391-242D-A94DE7F86D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758046-CB9C-91C6-134F-239F1AE243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356BED-F645-CA8B-C1BA-2CB98FF8A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AFF46-9BE9-FB42-A7FE-E2B1A137DDE2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6FA3E2-5D05-F5C5-75A6-3DCA86C0A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5FE991-8603-34F1-097A-36922978D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59CF1-8C04-0142-9B8C-50FDAFB59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0200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xfrm>
            <a:off x="455994" y="1662157"/>
            <a:ext cx="11306469" cy="1569199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279862" y="6497057"/>
            <a:ext cx="233134" cy="23883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7812779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26" Type="http://schemas.openxmlformats.org/officeDocument/2006/relationships/slideLayout" Target="../slideLayouts/slideLayout28.xml"/><Relationship Id="rId3" Type="http://schemas.openxmlformats.org/officeDocument/2006/relationships/slideLayout" Target="../slideLayouts/slideLayout5.xml"/><Relationship Id="rId21" Type="http://schemas.openxmlformats.org/officeDocument/2006/relationships/slideLayout" Target="../slideLayouts/slideLayout23.xml"/><Relationship Id="rId34" Type="http://schemas.openxmlformats.org/officeDocument/2006/relationships/image" Target="../media/image2.png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5" Type="http://schemas.openxmlformats.org/officeDocument/2006/relationships/slideLayout" Target="../slideLayouts/slideLayout27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22.xml"/><Relationship Id="rId29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24" Type="http://schemas.openxmlformats.org/officeDocument/2006/relationships/slideLayout" Target="../slideLayouts/slideLayout26.xml"/><Relationship Id="rId32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23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30.xml"/><Relationship Id="rId36" Type="http://schemas.openxmlformats.org/officeDocument/2006/relationships/image" Target="../media/image4.svg"/><Relationship Id="rId10" Type="http://schemas.openxmlformats.org/officeDocument/2006/relationships/slideLayout" Target="../slideLayouts/slideLayout12.xml"/><Relationship Id="rId19" Type="http://schemas.openxmlformats.org/officeDocument/2006/relationships/slideLayout" Target="../slideLayouts/slideLayout21.xml"/><Relationship Id="rId31" Type="http://schemas.openxmlformats.org/officeDocument/2006/relationships/slideLayout" Target="../slideLayouts/slideLayout33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Relationship Id="rId22" Type="http://schemas.openxmlformats.org/officeDocument/2006/relationships/slideLayout" Target="../slideLayouts/slideLayout24.xml"/><Relationship Id="rId27" Type="http://schemas.openxmlformats.org/officeDocument/2006/relationships/slideLayout" Target="../slideLayouts/slideLayout29.xml"/><Relationship Id="rId30" Type="http://schemas.openxmlformats.org/officeDocument/2006/relationships/slideLayout" Target="../slideLayouts/slideLayout32.xml"/><Relationship Id="rId35" Type="http://schemas.openxmlformats.org/officeDocument/2006/relationships/image" Target="../media/image3.png"/><Relationship Id="rId8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slideLayout" Target="../slideLayouts/slideLayout36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6.xml"/><Relationship Id="rId18" Type="http://schemas.openxmlformats.org/officeDocument/2006/relationships/slideLayout" Target="../slideLayouts/slideLayout71.xml"/><Relationship Id="rId26" Type="http://schemas.openxmlformats.org/officeDocument/2006/relationships/slideLayout" Target="../slideLayouts/slideLayout79.xml"/><Relationship Id="rId21" Type="http://schemas.openxmlformats.org/officeDocument/2006/relationships/slideLayout" Target="../slideLayouts/slideLayout74.xml"/><Relationship Id="rId34" Type="http://schemas.openxmlformats.org/officeDocument/2006/relationships/theme" Target="../theme/theme5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17" Type="http://schemas.openxmlformats.org/officeDocument/2006/relationships/slideLayout" Target="../slideLayouts/slideLayout70.xml"/><Relationship Id="rId25" Type="http://schemas.openxmlformats.org/officeDocument/2006/relationships/slideLayout" Target="../slideLayouts/slideLayout78.xml"/><Relationship Id="rId33" Type="http://schemas.openxmlformats.org/officeDocument/2006/relationships/slideLayout" Target="../slideLayouts/slideLayout86.xml"/><Relationship Id="rId38" Type="http://schemas.openxmlformats.org/officeDocument/2006/relationships/image" Target="../media/image4.svg"/><Relationship Id="rId2" Type="http://schemas.openxmlformats.org/officeDocument/2006/relationships/slideLayout" Target="../slideLayouts/slideLayout55.xml"/><Relationship Id="rId16" Type="http://schemas.openxmlformats.org/officeDocument/2006/relationships/slideLayout" Target="../slideLayouts/slideLayout69.xml"/><Relationship Id="rId20" Type="http://schemas.openxmlformats.org/officeDocument/2006/relationships/slideLayout" Target="../slideLayouts/slideLayout73.xml"/><Relationship Id="rId29" Type="http://schemas.openxmlformats.org/officeDocument/2006/relationships/slideLayout" Target="../slideLayouts/slideLayout82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24" Type="http://schemas.openxmlformats.org/officeDocument/2006/relationships/slideLayout" Target="../slideLayouts/slideLayout77.xml"/><Relationship Id="rId32" Type="http://schemas.openxmlformats.org/officeDocument/2006/relationships/slideLayout" Target="../slideLayouts/slideLayout85.xml"/><Relationship Id="rId37" Type="http://schemas.openxmlformats.org/officeDocument/2006/relationships/image" Target="../media/image3.png"/><Relationship Id="rId5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8.xml"/><Relationship Id="rId23" Type="http://schemas.openxmlformats.org/officeDocument/2006/relationships/slideLayout" Target="../slideLayouts/slideLayout76.xml"/><Relationship Id="rId28" Type="http://schemas.openxmlformats.org/officeDocument/2006/relationships/slideLayout" Target="../slideLayouts/slideLayout81.xml"/><Relationship Id="rId36" Type="http://schemas.openxmlformats.org/officeDocument/2006/relationships/image" Target="../media/image2.png"/><Relationship Id="rId10" Type="http://schemas.openxmlformats.org/officeDocument/2006/relationships/slideLayout" Target="../slideLayouts/slideLayout63.xml"/><Relationship Id="rId19" Type="http://schemas.openxmlformats.org/officeDocument/2006/relationships/slideLayout" Target="../slideLayouts/slideLayout72.xml"/><Relationship Id="rId31" Type="http://schemas.openxmlformats.org/officeDocument/2006/relationships/slideLayout" Target="../slideLayouts/slideLayout84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Relationship Id="rId22" Type="http://schemas.openxmlformats.org/officeDocument/2006/relationships/slideLayout" Target="../slideLayouts/slideLayout75.xml"/><Relationship Id="rId27" Type="http://schemas.openxmlformats.org/officeDocument/2006/relationships/slideLayout" Target="../slideLayouts/slideLayout80.xml"/><Relationship Id="rId30" Type="http://schemas.openxmlformats.org/officeDocument/2006/relationships/slideLayout" Target="../slideLayouts/slideLayout83.xml"/><Relationship Id="rId35" Type="http://schemas.openxmlformats.org/officeDocument/2006/relationships/image" Target="../media/image1.png"/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5B7837-F5D2-1544-F648-D4DB4E885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D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47E49B-6530-62BA-A4F7-E63C7B5263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2A9279-F816-1255-C522-22CCBE74E1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543F41-F86D-485B-8B31-B377567E64E7}" type="datetimeFigureOut">
              <a:rPr lang="en-DE" smtClean="0"/>
              <a:t>23/06/2023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62ABB3-61B1-812E-7BC3-5C53051984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BE7585-CABB-77A8-FE86-23EC539AED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CE434E-5106-4D6C-AC77-3C9152F1001A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636534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7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basketball, white, game, black&#10;&#10;Description automatically generated">
            <a:extLst>
              <a:ext uri="{FF2B5EF4-FFF2-40B4-BE49-F238E27FC236}">
                <a16:creationId xmlns:a16="http://schemas.microsoft.com/office/drawing/2014/main" id="{C4B19F4F-9BB6-C748-8265-95DC4A1E8D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3">
            <a:duotone>
              <a:prstClr val="black"/>
              <a:schemeClr val="accent4">
                <a:tint val="45000"/>
                <a:satMod val="400000"/>
              </a:schemeClr>
            </a:duoton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91" t="2674" r="29998" b="39090"/>
          <a:stretch/>
        </p:blipFill>
        <p:spPr>
          <a:xfrm>
            <a:off x="3926920" y="-239"/>
            <a:ext cx="8265081" cy="685823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5994" y="256143"/>
            <a:ext cx="11306469" cy="813819"/>
          </a:xfrm>
          <a:prstGeom prst="rect">
            <a:avLst/>
          </a:prstGeom>
        </p:spPr>
        <p:txBody>
          <a:bodyPr vert="horz" wrap="square" lIns="0" tIns="91440" rIns="146304" bIns="91440" rtlCol="0" anchor="t">
            <a:noAutofit/>
          </a:bodyPr>
          <a:lstStyle/>
          <a:p>
            <a:r>
              <a:rPr lang="en-US"/>
              <a:t>Heading Segoe UI </a:t>
            </a:r>
            <a:r>
              <a:rPr lang="en-US" err="1"/>
              <a:t>Semibold</a:t>
            </a:r>
            <a:r>
              <a:rPr lang="en-US"/>
              <a:t> 28/32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55994" y="1662157"/>
            <a:ext cx="11306469" cy="2323623"/>
          </a:xfrm>
          <a:prstGeom prst="rect">
            <a:avLst/>
          </a:prstGeom>
        </p:spPr>
        <p:txBody>
          <a:bodyPr vert="horz" wrap="square" lIns="0" tIns="91440" rIns="146304" bIns="91440" rtlCol="0">
            <a:spAutoFit/>
          </a:bodyPr>
          <a:lstStyle/>
          <a:p>
            <a:pPr lvl="0"/>
            <a:r>
              <a:rPr lang="en-US"/>
              <a:t>H2 Segoe UI </a:t>
            </a:r>
            <a:r>
              <a:rPr lang="en-US" err="1"/>
              <a:t>Semibold</a:t>
            </a:r>
            <a:r>
              <a:rPr lang="en-US"/>
              <a:t> 20/24</a:t>
            </a:r>
          </a:p>
          <a:p>
            <a:pPr lvl="1"/>
            <a:r>
              <a:rPr lang="en-US"/>
              <a:t>B1 Segoe UI Regular 20/24 </a:t>
            </a:r>
          </a:p>
          <a:p>
            <a:pPr lvl="1"/>
            <a:endParaRPr lang="en-US"/>
          </a:p>
          <a:p>
            <a:pPr lvl="2"/>
            <a:r>
              <a:rPr lang="en-US"/>
              <a:t>H3 Segoe UI </a:t>
            </a:r>
            <a:r>
              <a:rPr lang="en-US" err="1"/>
              <a:t>Semibold</a:t>
            </a:r>
            <a:r>
              <a:rPr lang="en-US"/>
              <a:t> 14/18</a:t>
            </a:r>
          </a:p>
          <a:p>
            <a:pPr lvl="3"/>
            <a:r>
              <a:rPr lang="en-US"/>
              <a:t>B2 Segoe UI Regular 14/18</a:t>
            </a:r>
          </a:p>
          <a:p>
            <a:pPr lvl="3"/>
            <a:endParaRPr lang="en-US"/>
          </a:p>
          <a:p>
            <a:pPr lvl="4"/>
            <a:r>
              <a:rPr lang="en-US"/>
              <a:t>H4 Segoe UI Bold 10/12</a:t>
            </a:r>
          </a:p>
          <a:p>
            <a:pPr lvl="6"/>
            <a:r>
              <a:rPr lang="en-US"/>
              <a:t>B3 Segoe UI Regular 10/12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429226" y="2842059"/>
            <a:ext cx="6849372" cy="1164777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62ED4510-4BE8-704D-B122-F457F974A4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6"/>
              </a:ext>
            </a:extLst>
          </a:blip>
          <a:srcRect r="64686"/>
          <a:stretch/>
        </p:blipFill>
        <p:spPr>
          <a:xfrm>
            <a:off x="11562712" y="256143"/>
            <a:ext cx="399501" cy="39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374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7" r:id="rId16"/>
    <p:sldLayoutId id="2147483668" r:id="rId17"/>
    <p:sldLayoutId id="2147483669" r:id="rId18"/>
    <p:sldLayoutId id="2147483670" r:id="rId19"/>
    <p:sldLayoutId id="2147483671" r:id="rId20"/>
    <p:sldLayoutId id="2147483672" r:id="rId21"/>
    <p:sldLayoutId id="2147483673" r:id="rId22"/>
    <p:sldLayoutId id="2147483674" r:id="rId23"/>
    <p:sldLayoutId id="2147483675" r:id="rId24"/>
    <p:sldLayoutId id="2147483676" r:id="rId25"/>
    <p:sldLayoutId id="2147483677" r:id="rId26"/>
    <p:sldLayoutId id="2147483678" r:id="rId27"/>
    <p:sldLayoutId id="2147483679" r:id="rId28"/>
    <p:sldLayoutId id="2147483680" r:id="rId29"/>
    <p:sldLayoutId id="2147483681" r:id="rId30"/>
    <p:sldLayoutId id="2147483682" r:id="rId31"/>
  </p:sldLayoutIdLst>
  <p:transition>
    <p:fade/>
  </p:transition>
  <p:hf sldNum="0" hdr="0" dt="0"/>
  <p:txStyles>
    <p:titleStyle>
      <a:lvl1pPr algn="l" defTabSz="914367" rtl="0" eaLnBrk="1" latinLnBrk="0" hangingPunct="1">
        <a:lnSpc>
          <a:spcPct val="90000"/>
        </a:lnSpc>
        <a:spcBef>
          <a:spcPct val="0"/>
        </a:spcBef>
        <a:buNone/>
        <a:defRPr lang="en-US" sz="2745" b="0" kern="1200" cap="none" spc="-49" baseline="0" dirty="0" smtClean="0">
          <a:ln w="3175">
            <a:noFill/>
          </a:ln>
          <a:solidFill>
            <a:schemeClr val="bg1">
              <a:lumMod val="95000"/>
            </a:schemeClr>
          </a:solidFill>
          <a:effectLst/>
          <a:latin typeface="Roboto" panose="02000000000000000000" pitchFamily="2" charset="0"/>
          <a:ea typeface="Segoe UI Emoji" panose="020B0502040204020203" pitchFamily="34" charset="0"/>
          <a:cs typeface="Segoe UI Emoji" panose="020B0502040204020203" pitchFamily="34" charset="0"/>
        </a:defRPr>
      </a:lvl1pPr>
    </p:titleStyle>
    <p:bodyStyle>
      <a:lvl1pPr marL="0" marR="0" indent="0" algn="l" defTabSz="914367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90000"/>
        <a:buFont typeface="Wingdings" panose="05000000000000000000" pitchFamily="2" charset="2"/>
        <a:buNone/>
        <a:tabLst/>
        <a:defRPr sz="2353" kern="1200" spc="-49" baseline="0">
          <a:solidFill>
            <a:schemeClr val="bg1">
              <a:lumMod val="95000"/>
            </a:schemeClr>
          </a:solidFill>
          <a:latin typeface="Roboto Light" panose="02000000000000000000" pitchFamily="2" charset="0"/>
          <a:ea typeface="Segoe UI Emoji" panose="020B0502040204020203" pitchFamily="34" charset="0"/>
          <a:cs typeface="+mn-cs"/>
        </a:defRPr>
      </a:lvl1pPr>
      <a:lvl2pPr marL="0" marR="0" indent="0" algn="l" defTabSz="914367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90000"/>
        <a:buFont typeface="Wingdings" panose="05000000000000000000" pitchFamily="2" charset="2"/>
        <a:buNone/>
        <a:tabLst/>
        <a:defRPr sz="1961" kern="1200" spc="0" baseline="0">
          <a:solidFill>
            <a:schemeClr val="bg1">
              <a:lumMod val="95000"/>
            </a:schemeClr>
          </a:solidFill>
          <a:latin typeface="Roboto Light" panose="02000000000000000000" pitchFamily="2" charset="0"/>
          <a:ea typeface="Segoe UI Emoji" panose="020B0502040204020203" pitchFamily="34" charset="0"/>
          <a:cs typeface="+mn-cs"/>
        </a:defRPr>
      </a:lvl2pPr>
      <a:lvl3pPr marL="0" marR="0" indent="0" algn="l" defTabSz="914367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90000"/>
        <a:buFont typeface="Wingdings" panose="05000000000000000000" pitchFamily="2" charset="2"/>
        <a:buNone/>
        <a:tabLst/>
        <a:defRPr sz="1765" kern="1200" spc="0" baseline="0">
          <a:solidFill>
            <a:schemeClr val="bg1">
              <a:lumMod val="95000"/>
            </a:schemeClr>
          </a:solidFill>
          <a:latin typeface="+mj-lt"/>
          <a:ea typeface="+mn-ea"/>
          <a:cs typeface="+mn-cs"/>
        </a:defRPr>
      </a:lvl3pPr>
      <a:lvl4pPr marL="0" marR="0" indent="0" algn="l" defTabSz="914367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90000"/>
        <a:buFont typeface="Wingdings" panose="05000000000000000000" pitchFamily="2" charset="2"/>
        <a:buNone/>
        <a:tabLst/>
        <a:defRPr sz="1765" kern="1200" spc="0" baseline="0">
          <a:solidFill>
            <a:schemeClr val="bg1">
              <a:lumMod val="95000"/>
            </a:schemeClr>
          </a:solidFill>
          <a:latin typeface="+mn-lt"/>
          <a:ea typeface="+mn-ea"/>
          <a:cs typeface="+mn-cs"/>
        </a:defRPr>
      </a:lvl4pPr>
      <a:lvl5pPr marL="0" marR="0" indent="0" algn="l" defTabSz="914367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90000"/>
        <a:buFont typeface="Wingdings" panose="05000000000000000000" pitchFamily="2" charset="2"/>
        <a:buNone/>
        <a:tabLst/>
        <a:defRPr sz="1176" b="1" kern="1200" spc="0" baseline="0">
          <a:solidFill>
            <a:schemeClr val="bg1">
              <a:lumMod val="95000"/>
            </a:schemeClr>
          </a:solidFill>
          <a:latin typeface="+mn-lt"/>
          <a:ea typeface="+mn-ea"/>
          <a:cs typeface="+mn-cs"/>
        </a:defRPr>
      </a:lvl5pPr>
      <a:lvl6pPr marL="2285916" indent="0" algn="l" defTabSz="914367" rtl="0" eaLnBrk="1" latinLnBrk="0" hangingPunct="1">
        <a:spcBef>
          <a:spcPct val="20000"/>
        </a:spcBef>
        <a:buFont typeface="Arial" pitchFamily="34" charset="0"/>
        <a:buNone/>
        <a:defRPr sz="1961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14367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Arial" pitchFamily="34" charset="0"/>
        <a:buNone/>
        <a:defRPr sz="1176" kern="1200">
          <a:solidFill>
            <a:schemeClr val="bg1">
              <a:lumMod val="95000"/>
            </a:schemeClr>
          </a:solidFill>
          <a:latin typeface="+mn-lt"/>
          <a:ea typeface="+mn-ea"/>
          <a:cs typeface="+mn-cs"/>
        </a:defRPr>
      </a:lvl7pPr>
      <a:lvl8pPr marL="3428877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8pPr>
      <a:lvl9pPr marL="3886061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1pPr>
      <a:lvl2pPr marL="457183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914367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371550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4pPr>
      <a:lvl5pPr marL="1828734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5pPr>
      <a:lvl6pPr marL="2285918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6pPr>
      <a:lvl7pPr marL="2743101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7pPr>
      <a:lvl8pPr marL="3200284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8pPr>
      <a:lvl9pPr marL="3657469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1" pos="1349">
          <p15:clr>
            <a:srgbClr val="C35EA4"/>
          </p15:clr>
        </p15:guide>
        <p15:guide id="32" pos="1528">
          <p15:clr>
            <a:srgbClr val="C35EA4"/>
          </p15:clr>
        </p15:guide>
        <p15:guide id="33" pos="2621">
          <p15:clr>
            <a:srgbClr val="C35EA4"/>
          </p15:clr>
        </p15:guide>
        <p15:guide id="34" pos="2765">
          <p15:clr>
            <a:srgbClr val="C35EA4"/>
          </p15:clr>
        </p15:guide>
        <p15:guide id="35" pos="3854">
          <p15:clr>
            <a:srgbClr val="C35EA4"/>
          </p15:clr>
        </p15:guide>
        <p15:guide id="36" pos="4003">
          <p15:clr>
            <a:srgbClr val="C35EA4"/>
          </p15:clr>
        </p15:guide>
        <p15:guide id="37" pos="5083">
          <p15:clr>
            <a:srgbClr val="C35EA4"/>
          </p15:clr>
        </p15:guide>
        <p15:guide id="38" pos="5230">
          <p15:clr>
            <a:srgbClr val="C35EA4"/>
          </p15:clr>
        </p15:guide>
        <p15:guide id="39" pos="6323">
          <p15:clr>
            <a:srgbClr val="C35EA4"/>
          </p15:clr>
        </p15:guide>
        <p15:guide id="40" pos="6469">
          <p15:clr>
            <a:srgbClr val="C35EA4"/>
          </p15:clr>
        </p15:guide>
        <p15:guide id="41" pos="293">
          <p15:clr>
            <a:srgbClr val="F26B43"/>
          </p15:clr>
        </p15:guide>
        <p15:guide id="42" pos="7565">
          <p15:clr>
            <a:srgbClr val="F26B43"/>
          </p15:clr>
        </p15:guide>
        <p15:guide id="43" orient="horz" pos="751">
          <p15:clr>
            <a:srgbClr val="5ACBF0"/>
          </p15:clr>
        </p15:guide>
        <p15:guide id="44" orient="horz" pos="1387">
          <p15:clr>
            <a:srgbClr val="5ACBF0"/>
          </p15:clr>
        </p15:guide>
        <p15:guide id="45" orient="horz" pos="605">
          <p15:clr>
            <a:srgbClr val="5ACBF0"/>
          </p15:clr>
        </p15:guide>
        <p15:guide id="46" orient="horz" pos="1514">
          <p15:clr>
            <a:srgbClr val="5ACBF0"/>
          </p15:clr>
        </p15:guide>
        <p15:guide id="47" orient="horz" pos="2130">
          <p15:clr>
            <a:srgbClr val="5ACBF0"/>
          </p15:clr>
        </p15:guide>
        <p15:guide id="48" orient="horz" pos="2299">
          <p15:clr>
            <a:srgbClr val="5ACBF0"/>
          </p15:clr>
        </p15:guide>
        <p15:guide id="49" orient="horz" pos="283">
          <p15:clr>
            <a:srgbClr val="F26B43"/>
          </p15:clr>
        </p15:guide>
        <p15:guide id="50" orient="horz" pos="4120">
          <p15:clr>
            <a:srgbClr val="F26B43"/>
          </p15:clr>
        </p15:guide>
        <p15:guide id="51" orient="horz" pos="2891">
          <p15:clr>
            <a:srgbClr val="5ACBF0"/>
          </p15:clr>
        </p15:guide>
        <p15:guide id="52" orient="horz" pos="3019">
          <p15:clr>
            <a:srgbClr val="5ACBF0"/>
          </p15:clr>
        </p15:guide>
        <p15:guide id="53" orient="horz" pos="3643">
          <p15:clr>
            <a:srgbClr val="5ACBF0"/>
          </p15:clr>
        </p15:guide>
        <p15:guide id="54" orient="horz" pos="3763">
          <p15:clr>
            <a:srgbClr val="5ACBF0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548640" y="465475"/>
            <a:ext cx="11018520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 userDrawn="1">
            <p:ph type="body" idx="1"/>
          </p:nvPr>
        </p:nvSpPr>
        <p:spPr>
          <a:xfrm>
            <a:off x="548640" y="1755653"/>
            <a:ext cx="11018520" cy="14872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32B5FFBF-552A-4973-B5B3-9EE3A765185F}"/>
              </a:ext>
            </a:extLst>
          </p:cNvPr>
          <p:cNvGrpSpPr/>
          <p:nvPr userDrawn="1"/>
        </p:nvGrpSpPr>
        <p:grpSpPr>
          <a:xfrm>
            <a:off x="1" y="0"/>
            <a:ext cx="12192000" cy="6858000"/>
            <a:chOff x="0" y="0"/>
            <a:chExt cx="12192000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412E5-2492-4063-96AB-C451FC39F2B6}"/>
                </a:ext>
              </a:extLst>
            </p:cNvPr>
            <p:cNvCxnSpPr/>
            <p:nvPr/>
          </p:nvCxnSpPr>
          <p:spPr>
            <a:xfrm>
              <a:off x="0" y="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5E7FAE-6A98-413B-871E-10F8DF6FF1E3}"/>
                </a:ext>
              </a:extLst>
            </p:cNvPr>
            <p:cNvCxnSpPr/>
            <p:nvPr/>
          </p:nvCxnSpPr>
          <p:spPr>
            <a:xfrm>
              <a:off x="0" y="29260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42BDE7-00A0-446E-9CEE-23DDF6A13E6E}"/>
                </a:ext>
              </a:extLst>
            </p:cNvPr>
            <p:cNvCxnSpPr/>
            <p:nvPr/>
          </p:nvCxnSpPr>
          <p:spPr>
            <a:xfrm>
              <a:off x="0" y="585216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48FF31-9C6A-4C0C-AB96-ED556488A1BA}"/>
                </a:ext>
              </a:extLst>
            </p:cNvPr>
            <p:cNvCxnSpPr/>
            <p:nvPr/>
          </p:nvCxnSpPr>
          <p:spPr>
            <a:xfrm>
              <a:off x="0" y="6272784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D811B2-F122-4FF3-A4F6-E7291A5152BB}"/>
                </a:ext>
              </a:extLst>
            </p:cNvPr>
            <p:cNvCxnSpPr/>
            <p:nvPr/>
          </p:nvCxnSpPr>
          <p:spPr>
            <a:xfrm>
              <a:off x="0" y="656539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029335-BA6E-4B6F-B752-D02603169DE6}"/>
                </a:ext>
              </a:extLst>
            </p:cNvPr>
            <p:cNvCxnSpPr/>
            <p:nvPr/>
          </p:nvCxnSpPr>
          <p:spPr>
            <a:xfrm>
              <a:off x="0" y="685800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8D55A0-D16C-4191-B9F9-C95B51610B5E}"/>
                </a:ext>
              </a:extLst>
            </p:cNvPr>
            <p:cNvCxnSpPr/>
            <p:nvPr/>
          </p:nvCxnSpPr>
          <p:spPr>
            <a:xfrm>
              <a:off x="0" y="87782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3FCB58-9F61-404B-A493-7860A942FCC2}"/>
                </a:ext>
              </a:extLst>
            </p:cNvPr>
            <p:cNvCxnSpPr/>
            <p:nvPr/>
          </p:nvCxnSpPr>
          <p:spPr>
            <a:xfrm>
              <a:off x="0" y="117043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FD38DF-4402-499A-B7B2-D5BBF3AD467C}"/>
                </a:ext>
              </a:extLst>
            </p:cNvPr>
            <p:cNvCxnSpPr/>
            <p:nvPr/>
          </p:nvCxnSpPr>
          <p:spPr>
            <a:xfrm>
              <a:off x="0" y="146304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DFD209-A624-4FEA-8F60-067FBF0CC1E8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B8ED61-88C3-48AA-91A7-BFD779B3B3BA}"/>
                </a:ext>
              </a:extLst>
            </p:cNvPr>
            <p:cNvCxnSpPr/>
            <p:nvPr/>
          </p:nvCxnSpPr>
          <p:spPr>
            <a:xfrm>
              <a:off x="585216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AC47D-49D2-4B9E-B580-53A7922E5654}"/>
                </a:ext>
              </a:extLst>
            </p:cNvPr>
            <p:cNvCxnSpPr/>
            <p:nvPr/>
          </p:nvCxnSpPr>
          <p:spPr>
            <a:xfrm>
              <a:off x="29260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D7A2DB-4310-49CD-83F6-55B33BE76665}"/>
                </a:ext>
              </a:extLst>
            </p:cNvPr>
            <p:cNvCxnSpPr/>
            <p:nvPr/>
          </p:nvCxnSpPr>
          <p:spPr>
            <a:xfrm>
              <a:off x="877824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C40071-7BC6-4682-9CD1-0631E07C9F11}"/>
                </a:ext>
              </a:extLst>
            </p:cNvPr>
            <p:cNvCxnSpPr/>
            <p:nvPr/>
          </p:nvCxnSpPr>
          <p:spPr>
            <a:xfrm>
              <a:off x="117043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0ACFAA-26E9-44D2-BEF0-E02CAE93F397}"/>
                </a:ext>
              </a:extLst>
            </p:cNvPr>
            <p:cNvCxnSpPr/>
            <p:nvPr/>
          </p:nvCxnSpPr>
          <p:spPr>
            <a:xfrm>
              <a:off x="1102156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5D1186-93AE-4B67-8544-763E0B213AAC}"/>
                </a:ext>
              </a:extLst>
            </p:cNvPr>
            <p:cNvCxnSpPr/>
            <p:nvPr/>
          </p:nvCxnSpPr>
          <p:spPr>
            <a:xfrm>
              <a:off x="11606784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D45AE-FC53-4BB4-A9CD-C563C03A1195}"/>
                </a:ext>
              </a:extLst>
            </p:cNvPr>
            <p:cNvCxnSpPr/>
            <p:nvPr/>
          </p:nvCxnSpPr>
          <p:spPr>
            <a:xfrm>
              <a:off x="11314176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25177A-06D9-4C2A-B7EF-984A90245BF7}"/>
                </a:ext>
              </a:extLst>
            </p:cNvPr>
            <p:cNvCxnSpPr/>
            <p:nvPr/>
          </p:nvCxnSpPr>
          <p:spPr>
            <a:xfrm>
              <a:off x="1189939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B67796-DF72-4C3B-A79D-7534FD3084C9}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8B2C409-2FF7-4120-9E48-02A446B82DD6}"/>
                </a:ext>
              </a:extLst>
            </p:cNvPr>
            <p:cNvCxnSpPr/>
            <p:nvPr/>
          </p:nvCxnSpPr>
          <p:spPr>
            <a:xfrm>
              <a:off x="0" y="175564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E0130A-B11A-42AB-8439-3CB0569F1C08}"/>
                </a:ext>
              </a:extLst>
            </p:cNvPr>
            <p:cNvCxnSpPr/>
            <p:nvPr/>
          </p:nvCxnSpPr>
          <p:spPr>
            <a:xfrm>
              <a:off x="0" y="204825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40B631-CB23-44B8-823B-56619D54F0E4}"/>
                </a:ext>
              </a:extLst>
            </p:cNvPr>
            <p:cNvCxnSpPr/>
            <p:nvPr/>
          </p:nvCxnSpPr>
          <p:spPr>
            <a:xfrm>
              <a:off x="0" y="234086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DD460B-BBE5-43D6-95DF-C1C1CC6239C6}"/>
                </a:ext>
              </a:extLst>
            </p:cNvPr>
            <p:cNvCxnSpPr/>
            <p:nvPr/>
          </p:nvCxnSpPr>
          <p:spPr>
            <a:xfrm>
              <a:off x="0" y="263347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F5BEEB4-62B8-420A-9489-8319B9432C34}"/>
                </a:ext>
              </a:extLst>
            </p:cNvPr>
            <p:cNvCxnSpPr/>
            <p:nvPr/>
          </p:nvCxnSpPr>
          <p:spPr>
            <a:xfrm>
              <a:off x="0" y="292608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9242164-82A4-4DA9-B78C-33430C241872}"/>
                </a:ext>
              </a:extLst>
            </p:cNvPr>
            <p:cNvCxnSpPr/>
            <p:nvPr/>
          </p:nvCxnSpPr>
          <p:spPr>
            <a:xfrm>
              <a:off x="0" y="321868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8767DD-4892-4904-AE72-87087DD9CCC2}"/>
                </a:ext>
              </a:extLst>
            </p:cNvPr>
            <p:cNvCxnSpPr/>
            <p:nvPr/>
          </p:nvCxnSpPr>
          <p:spPr>
            <a:xfrm>
              <a:off x="0" y="351129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5FC793-2AD0-4021-B3FB-391EDDE6CB63}"/>
                </a:ext>
              </a:extLst>
            </p:cNvPr>
            <p:cNvCxnSpPr/>
            <p:nvPr userDrawn="1"/>
          </p:nvCxnSpPr>
          <p:spPr>
            <a:xfrm>
              <a:off x="0" y="380390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91C6C8-296D-4AA9-8F03-7DEA5FA7D71A}"/>
                </a:ext>
              </a:extLst>
            </p:cNvPr>
            <p:cNvCxnSpPr/>
            <p:nvPr userDrawn="1"/>
          </p:nvCxnSpPr>
          <p:spPr>
            <a:xfrm>
              <a:off x="0" y="409651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CBDA8A-698A-4B1C-BC41-CD72C2900FE8}"/>
                </a:ext>
              </a:extLst>
            </p:cNvPr>
            <p:cNvCxnSpPr/>
            <p:nvPr userDrawn="1"/>
          </p:nvCxnSpPr>
          <p:spPr>
            <a:xfrm>
              <a:off x="0" y="438912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780C82-EF19-43A2-BF1B-31FDFBA092CA}"/>
                </a:ext>
              </a:extLst>
            </p:cNvPr>
            <p:cNvCxnSpPr/>
            <p:nvPr userDrawn="1"/>
          </p:nvCxnSpPr>
          <p:spPr>
            <a:xfrm>
              <a:off x="0" y="468172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492339-9370-44E2-8C4D-414393DEB764}"/>
                </a:ext>
              </a:extLst>
            </p:cNvPr>
            <p:cNvCxnSpPr/>
            <p:nvPr userDrawn="1"/>
          </p:nvCxnSpPr>
          <p:spPr>
            <a:xfrm>
              <a:off x="0" y="497433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F7CE2A-C0A7-4C6F-88B8-E40107AE34E8}"/>
                </a:ext>
              </a:extLst>
            </p:cNvPr>
            <p:cNvCxnSpPr/>
            <p:nvPr userDrawn="1"/>
          </p:nvCxnSpPr>
          <p:spPr>
            <a:xfrm>
              <a:off x="0" y="526694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CD7A1D0-B060-4037-BFAE-80FAF89CC35F}"/>
                </a:ext>
              </a:extLst>
            </p:cNvPr>
            <p:cNvCxnSpPr/>
            <p:nvPr userDrawn="1"/>
          </p:nvCxnSpPr>
          <p:spPr>
            <a:xfrm>
              <a:off x="0" y="555955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121C21-7F60-43D7-B9B4-682B9D22E24D}"/>
                </a:ext>
              </a:extLst>
            </p:cNvPr>
            <p:cNvCxnSpPr/>
            <p:nvPr userDrawn="1"/>
          </p:nvCxnSpPr>
          <p:spPr>
            <a:xfrm>
              <a:off x="0" y="585216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.64 square" hidden="1">
            <a:extLst>
              <a:ext uri="{FF2B5EF4-FFF2-40B4-BE49-F238E27FC236}">
                <a16:creationId xmlns:a16="http://schemas.microsoft.com/office/drawing/2014/main" id="{90E0CE0A-15D7-405F-8DFA-B7F5AF47B03C}"/>
              </a:ext>
            </a:extLst>
          </p:cNvPr>
          <p:cNvSpPr/>
          <p:nvPr userDrawn="1"/>
        </p:nvSpPr>
        <p:spPr bwMode="auto">
          <a:xfrm>
            <a:off x="1" y="0"/>
            <a:ext cx="585216" cy="585216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63355" tIns="130685" rIns="163355" bIns="13068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832974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144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5" name=".32 square" hidden="1">
            <a:extLst>
              <a:ext uri="{FF2B5EF4-FFF2-40B4-BE49-F238E27FC236}">
                <a16:creationId xmlns:a16="http://schemas.microsoft.com/office/drawing/2014/main" id="{09835393-211C-428D-B22F-51EE7A413599}"/>
              </a:ext>
            </a:extLst>
          </p:cNvPr>
          <p:cNvSpPr/>
          <p:nvPr userDrawn="1"/>
        </p:nvSpPr>
        <p:spPr bwMode="auto">
          <a:xfrm>
            <a:off x="0" y="0"/>
            <a:ext cx="292608" cy="292608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63355" tIns="130685" rIns="163355" bIns="13068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832974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144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5" name="MS logo white - EMF">
            <a:extLst>
              <a:ext uri="{FF2B5EF4-FFF2-40B4-BE49-F238E27FC236}">
                <a16:creationId xmlns:a16="http://schemas.microsoft.com/office/drawing/2014/main" id="{B6EC0851-C217-00C2-3570-0070D008B216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 bwMode="black">
          <a:xfrm>
            <a:off x="1" y="6065362"/>
            <a:ext cx="2231617" cy="100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8920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9" r:id="rId5"/>
    <p:sldLayoutId id="2147483690" r:id="rId6"/>
  </p:sldLayoutIdLst>
  <p:transition>
    <p:fade/>
  </p:transition>
  <p:hf sldNum="0" hdr="0" ftr="0" dt="0"/>
  <p:txStyles>
    <p:titleStyle>
      <a:lvl1pPr algn="l" defTabSz="833215" rtl="0" eaLnBrk="1" latinLnBrk="0" hangingPunct="1">
        <a:lnSpc>
          <a:spcPct val="100000"/>
        </a:lnSpc>
        <a:spcBef>
          <a:spcPct val="0"/>
        </a:spcBef>
        <a:buNone/>
        <a:defRPr lang="en-US" sz="3600" b="0" kern="1200" cap="none" spc="-45" baseline="0" dirty="0" smtClean="0">
          <a:ln w="3175">
            <a:noFill/>
          </a:ln>
          <a:solidFill>
            <a:schemeClr val="bg1"/>
          </a:solidFill>
          <a:effectLst/>
          <a:latin typeface="+mj-lt"/>
          <a:ea typeface="+mn-ea"/>
          <a:cs typeface="Segoe UI" pitchFamily="34" charset="0"/>
        </a:defRPr>
      </a:lvl1pPr>
    </p:titleStyle>
    <p:bodyStyle>
      <a:lvl1pPr marL="204208" marR="0" indent="-204208" algn="l" defTabSz="83321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800" kern="1200" spc="0" baseline="0">
          <a:solidFill>
            <a:schemeClr val="bg1"/>
          </a:solidFill>
          <a:latin typeface="+mn-lt"/>
          <a:ea typeface="+mn-ea"/>
          <a:cs typeface="Segoe UI" panose="020B0502040204020203" pitchFamily="34" charset="0"/>
        </a:defRPr>
      </a:lvl1pPr>
      <a:lvl2pPr marL="408416" marR="0" indent="-204208" algn="l" defTabSz="83321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786" kern="1200" spc="0" baseline="0">
          <a:solidFill>
            <a:schemeClr val="bg1"/>
          </a:solidFill>
          <a:latin typeface="+mn-lt"/>
          <a:ea typeface="+mn-ea"/>
          <a:cs typeface="+mn-cs"/>
        </a:defRPr>
      </a:lvl2pPr>
      <a:lvl3pPr marL="587097" marR="0" indent="-178680" algn="l" defTabSz="83321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29" kern="1200" spc="0" baseline="0">
          <a:solidFill>
            <a:schemeClr val="bg1"/>
          </a:solidFill>
          <a:latin typeface="+mn-lt"/>
          <a:ea typeface="+mn-ea"/>
          <a:cs typeface="+mn-cs"/>
        </a:defRPr>
      </a:lvl3pPr>
      <a:lvl4pPr marL="753016" marR="0" indent="-161663" algn="l" defTabSz="83321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252" kern="1200" spc="0" baseline="0">
          <a:solidFill>
            <a:schemeClr val="bg1"/>
          </a:solidFill>
          <a:latin typeface="+mn-lt"/>
          <a:ea typeface="+mn-ea"/>
          <a:cs typeface="+mn-cs"/>
        </a:defRPr>
      </a:lvl4pPr>
      <a:lvl5pPr marL="914682" marR="0" indent="-150320" algn="l" defTabSz="83321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252" kern="1200" spc="0" baseline="0">
          <a:solidFill>
            <a:schemeClr val="bg1"/>
          </a:solidFill>
          <a:latin typeface="+mn-lt"/>
          <a:ea typeface="+mn-ea"/>
          <a:cs typeface="+mn-cs"/>
        </a:defRPr>
      </a:lvl5pPr>
      <a:lvl6pPr marL="2291341" indent="-208304" algn="l" defTabSz="833215" rtl="0" eaLnBrk="1" latinLnBrk="0" hangingPunct="1">
        <a:spcBef>
          <a:spcPct val="20000"/>
        </a:spcBef>
        <a:buFont typeface="Arial" pitchFamily="34" charset="0"/>
        <a:buChar char="•"/>
        <a:defRPr sz="1786" kern="1200">
          <a:solidFill>
            <a:schemeClr val="tx1"/>
          </a:solidFill>
          <a:latin typeface="+mn-lt"/>
          <a:ea typeface="+mn-ea"/>
          <a:cs typeface="+mn-cs"/>
        </a:defRPr>
      </a:lvl6pPr>
      <a:lvl7pPr marL="2707950" indent="-208304" algn="l" defTabSz="833215" rtl="0" eaLnBrk="1" latinLnBrk="0" hangingPunct="1">
        <a:spcBef>
          <a:spcPct val="20000"/>
        </a:spcBef>
        <a:buFont typeface="Arial" pitchFamily="34" charset="0"/>
        <a:buChar char="•"/>
        <a:defRPr sz="1786" kern="1200">
          <a:solidFill>
            <a:schemeClr val="tx1"/>
          </a:solidFill>
          <a:latin typeface="+mn-lt"/>
          <a:ea typeface="+mn-ea"/>
          <a:cs typeface="+mn-cs"/>
        </a:defRPr>
      </a:lvl7pPr>
      <a:lvl8pPr marL="3124559" indent="-208304" algn="l" defTabSz="833215" rtl="0" eaLnBrk="1" latinLnBrk="0" hangingPunct="1">
        <a:spcBef>
          <a:spcPct val="20000"/>
        </a:spcBef>
        <a:buFont typeface="Arial" pitchFamily="34" charset="0"/>
        <a:buChar char="•"/>
        <a:defRPr sz="1786" kern="1200">
          <a:solidFill>
            <a:schemeClr val="tx1"/>
          </a:solidFill>
          <a:latin typeface="+mn-lt"/>
          <a:ea typeface="+mn-ea"/>
          <a:cs typeface="+mn-cs"/>
        </a:defRPr>
      </a:lvl8pPr>
      <a:lvl9pPr marL="3541167" indent="-208304" algn="l" defTabSz="833215" rtl="0" eaLnBrk="1" latinLnBrk="0" hangingPunct="1">
        <a:spcBef>
          <a:spcPct val="20000"/>
        </a:spcBef>
        <a:buFont typeface="Arial" pitchFamily="34" charset="0"/>
        <a:buChar char="•"/>
        <a:defRPr sz="178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33215" rtl="0" eaLnBrk="1" latinLnBrk="0" hangingPunct="1">
        <a:defRPr sz="1607" kern="1200">
          <a:solidFill>
            <a:schemeClr val="tx1"/>
          </a:solidFill>
          <a:latin typeface="+mn-lt"/>
          <a:ea typeface="+mn-ea"/>
          <a:cs typeface="+mn-cs"/>
        </a:defRPr>
      </a:lvl1pPr>
      <a:lvl2pPr marL="416609" algn="l" defTabSz="833215" rtl="0" eaLnBrk="1" latinLnBrk="0" hangingPunct="1">
        <a:defRPr sz="1607" kern="1200">
          <a:solidFill>
            <a:schemeClr val="tx1"/>
          </a:solidFill>
          <a:latin typeface="+mn-lt"/>
          <a:ea typeface="+mn-ea"/>
          <a:cs typeface="+mn-cs"/>
        </a:defRPr>
      </a:lvl2pPr>
      <a:lvl3pPr marL="833215" algn="l" defTabSz="833215" rtl="0" eaLnBrk="1" latinLnBrk="0" hangingPunct="1">
        <a:defRPr sz="1607" kern="1200">
          <a:solidFill>
            <a:schemeClr val="tx1"/>
          </a:solidFill>
          <a:latin typeface="+mn-lt"/>
          <a:ea typeface="+mn-ea"/>
          <a:cs typeface="+mn-cs"/>
        </a:defRPr>
      </a:lvl3pPr>
      <a:lvl4pPr marL="1249824" algn="l" defTabSz="833215" rtl="0" eaLnBrk="1" latinLnBrk="0" hangingPunct="1">
        <a:defRPr sz="1607" kern="1200">
          <a:solidFill>
            <a:schemeClr val="tx1"/>
          </a:solidFill>
          <a:latin typeface="+mn-lt"/>
          <a:ea typeface="+mn-ea"/>
          <a:cs typeface="+mn-cs"/>
        </a:defRPr>
      </a:lvl4pPr>
      <a:lvl5pPr marL="1666431" algn="l" defTabSz="833215" rtl="0" eaLnBrk="1" latinLnBrk="0" hangingPunct="1">
        <a:defRPr sz="1607" kern="1200">
          <a:solidFill>
            <a:schemeClr val="tx1"/>
          </a:solidFill>
          <a:latin typeface="+mn-lt"/>
          <a:ea typeface="+mn-ea"/>
          <a:cs typeface="+mn-cs"/>
        </a:defRPr>
      </a:lvl5pPr>
      <a:lvl6pPr marL="2083040" algn="l" defTabSz="833215" rtl="0" eaLnBrk="1" latinLnBrk="0" hangingPunct="1">
        <a:defRPr sz="1607" kern="1200">
          <a:solidFill>
            <a:schemeClr val="tx1"/>
          </a:solidFill>
          <a:latin typeface="+mn-lt"/>
          <a:ea typeface="+mn-ea"/>
          <a:cs typeface="+mn-cs"/>
        </a:defRPr>
      </a:lvl6pPr>
      <a:lvl7pPr marL="2499645" algn="l" defTabSz="833215" rtl="0" eaLnBrk="1" latinLnBrk="0" hangingPunct="1">
        <a:defRPr sz="1607" kern="1200">
          <a:solidFill>
            <a:schemeClr val="tx1"/>
          </a:solidFill>
          <a:latin typeface="+mn-lt"/>
          <a:ea typeface="+mn-ea"/>
          <a:cs typeface="+mn-cs"/>
        </a:defRPr>
      </a:lvl7pPr>
      <a:lvl8pPr marL="2916254" algn="l" defTabSz="833215" rtl="0" eaLnBrk="1" latinLnBrk="0" hangingPunct="1">
        <a:defRPr sz="1607" kern="1200">
          <a:solidFill>
            <a:schemeClr val="tx1"/>
          </a:solidFill>
          <a:latin typeface="+mn-lt"/>
          <a:ea typeface="+mn-ea"/>
          <a:cs typeface="+mn-cs"/>
        </a:defRPr>
      </a:lvl8pPr>
      <a:lvl9pPr marL="3332863" algn="l" defTabSz="833215" rtl="0" eaLnBrk="1" latinLnBrk="0" hangingPunct="1">
        <a:defRPr sz="16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6" pos="86">
          <p15:clr>
            <a:srgbClr val="A4A3A4"/>
          </p15:clr>
        </p15:guide>
        <p15:guide id="37" pos="5674">
          <p15:clr>
            <a:srgbClr val="A4A3A4"/>
          </p15:clr>
        </p15:guide>
        <p15:guide id="38" orient="horz" pos="130">
          <p15:clr>
            <a:srgbClr val="A4A3A4"/>
          </p15:clr>
        </p15:guide>
        <p15:guide id="40" orient="horz" pos="3110">
          <p15:clr>
            <a:srgbClr val="A4A3A4"/>
          </p15:clr>
        </p15:guide>
        <p15:guide id="42" pos="173">
          <p15:clr>
            <a:srgbClr val="C35EA4"/>
          </p15:clr>
        </p15:guide>
        <p15:guide id="44" pos="5588">
          <p15:clr>
            <a:srgbClr val="C35EA4"/>
          </p15:clr>
        </p15:guide>
        <p15:guide id="45" orient="horz" pos="2981">
          <p15:clr>
            <a:srgbClr val="C35EA4"/>
          </p15:clr>
        </p15:guide>
        <p15:guide id="46" orient="horz" pos="821">
          <p15:clr>
            <a:srgbClr val="C35EA4"/>
          </p15:clr>
        </p15:guide>
        <p15:guide id="47" orient="horz" pos="260">
          <p15:clr>
            <a:srgbClr val="C35EA4"/>
          </p15:clr>
        </p15:guide>
        <p15:guide id="48" orient="horz" pos="2421">
          <p15:clr>
            <a:srgbClr val="C35EA4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74BF4E-15F0-4311-B335-88FB4BC7E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29B515-D5AE-4600-BA06-1241B97490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E0AACB-FED2-4A7E-BECF-2B2B579456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9A9868-3172-433C-B364-746031A17DD8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971876-C5D0-4E11-8479-2A653279D1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0ECEC6-5E57-4B40-8EAE-E3482821CB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4FECE7-67BA-447E-8173-227A7476E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620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basketball, white, game, black&#10;&#10;Description automatically generated">
            <a:extLst>
              <a:ext uri="{FF2B5EF4-FFF2-40B4-BE49-F238E27FC236}">
                <a16:creationId xmlns:a16="http://schemas.microsoft.com/office/drawing/2014/main" id="{C4B19F4F-9BB6-C748-8265-95DC4A1E8D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5">
            <a:duotone>
              <a:prstClr val="black"/>
              <a:schemeClr val="accent4">
                <a:tint val="45000"/>
                <a:satMod val="400000"/>
              </a:schemeClr>
            </a:duoton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91" t="2674" r="29998" b="39090"/>
          <a:stretch/>
        </p:blipFill>
        <p:spPr>
          <a:xfrm>
            <a:off x="3926920" y="-239"/>
            <a:ext cx="8265081" cy="685823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5994" y="256143"/>
            <a:ext cx="11306469" cy="813819"/>
          </a:xfrm>
          <a:prstGeom prst="rect">
            <a:avLst/>
          </a:prstGeom>
        </p:spPr>
        <p:txBody>
          <a:bodyPr vert="horz" wrap="square" lIns="0" tIns="91440" rIns="146304" bIns="91440" rtlCol="0" anchor="t">
            <a:noAutofit/>
          </a:bodyPr>
          <a:lstStyle/>
          <a:p>
            <a:r>
              <a:rPr lang="en-US"/>
              <a:t>Heading Segoe UI </a:t>
            </a:r>
            <a:r>
              <a:rPr lang="en-US" err="1"/>
              <a:t>Semibold</a:t>
            </a:r>
            <a:r>
              <a:rPr lang="en-US"/>
              <a:t> 28/32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55994" y="1662157"/>
            <a:ext cx="11306469" cy="2323623"/>
          </a:xfrm>
          <a:prstGeom prst="rect">
            <a:avLst/>
          </a:prstGeom>
        </p:spPr>
        <p:txBody>
          <a:bodyPr vert="horz" wrap="square" lIns="0" tIns="91440" rIns="146304" bIns="91440" rtlCol="0">
            <a:spAutoFit/>
          </a:bodyPr>
          <a:lstStyle/>
          <a:p>
            <a:pPr lvl="0"/>
            <a:r>
              <a:rPr lang="en-US"/>
              <a:t>H2 Segoe UI </a:t>
            </a:r>
            <a:r>
              <a:rPr lang="en-US" err="1"/>
              <a:t>Semibold</a:t>
            </a:r>
            <a:r>
              <a:rPr lang="en-US"/>
              <a:t> 20/24</a:t>
            </a:r>
          </a:p>
          <a:p>
            <a:pPr lvl="1"/>
            <a:r>
              <a:rPr lang="en-US"/>
              <a:t>B1 Segoe UI Regular 20/24 </a:t>
            </a:r>
          </a:p>
          <a:p>
            <a:pPr lvl="1"/>
            <a:endParaRPr lang="en-US"/>
          </a:p>
          <a:p>
            <a:pPr lvl="2"/>
            <a:r>
              <a:rPr lang="en-US"/>
              <a:t>H3 Segoe UI </a:t>
            </a:r>
            <a:r>
              <a:rPr lang="en-US" err="1"/>
              <a:t>Semibold</a:t>
            </a:r>
            <a:r>
              <a:rPr lang="en-US"/>
              <a:t> 14/18</a:t>
            </a:r>
          </a:p>
          <a:p>
            <a:pPr lvl="3"/>
            <a:r>
              <a:rPr lang="en-US"/>
              <a:t>B2 Segoe UI Regular 14/18</a:t>
            </a:r>
          </a:p>
          <a:p>
            <a:pPr lvl="3"/>
            <a:endParaRPr lang="en-US"/>
          </a:p>
          <a:p>
            <a:pPr lvl="4"/>
            <a:r>
              <a:rPr lang="en-US"/>
              <a:t>H4 Segoe UI Bold 10/12</a:t>
            </a:r>
          </a:p>
          <a:p>
            <a:pPr lvl="6"/>
            <a:r>
              <a:rPr lang="en-US"/>
              <a:t>B3 Segoe UI Regular 10/12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429226" y="2842059"/>
            <a:ext cx="6849372" cy="1164777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62ED4510-4BE8-704D-B122-F457F974A4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8"/>
              </a:ext>
            </a:extLst>
          </a:blip>
          <a:srcRect r="64686"/>
          <a:stretch/>
        </p:blipFill>
        <p:spPr>
          <a:xfrm>
            <a:off x="11562712" y="256143"/>
            <a:ext cx="399501" cy="39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494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  <p:sldLayoutId id="2147483732" r:id="rId18"/>
    <p:sldLayoutId id="2147483733" r:id="rId19"/>
    <p:sldLayoutId id="2147483734" r:id="rId20"/>
    <p:sldLayoutId id="2147483735" r:id="rId21"/>
    <p:sldLayoutId id="2147483736" r:id="rId22"/>
    <p:sldLayoutId id="2147483737" r:id="rId23"/>
    <p:sldLayoutId id="2147483738" r:id="rId24"/>
    <p:sldLayoutId id="2147483739" r:id="rId25"/>
    <p:sldLayoutId id="2147483740" r:id="rId26"/>
    <p:sldLayoutId id="2147483741" r:id="rId27"/>
    <p:sldLayoutId id="2147483742" r:id="rId28"/>
    <p:sldLayoutId id="2147483743" r:id="rId29"/>
    <p:sldLayoutId id="2147483744" r:id="rId30"/>
    <p:sldLayoutId id="2147483745" r:id="rId31"/>
    <p:sldLayoutId id="2147483746" r:id="rId32"/>
    <p:sldLayoutId id="2147483747" r:id="rId33"/>
  </p:sldLayoutIdLst>
  <p:transition>
    <p:fade/>
  </p:transition>
  <p:hf sldNum="0" hdr="0" dt="0"/>
  <p:txStyles>
    <p:titleStyle>
      <a:lvl1pPr algn="l" defTabSz="914367" rtl="0" eaLnBrk="1" latinLnBrk="0" hangingPunct="1">
        <a:lnSpc>
          <a:spcPct val="90000"/>
        </a:lnSpc>
        <a:spcBef>
          <a:spcPct val="0"/>
        </a:spcBef>
        <a:buNone/>
        <a:defRPr lang="en-US" sz="2745" b="0" i="0" kern="1200" cap="none" spc="-49" baseline="0" dirty="0" smtClean="0">
          <a:ln w="3175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Roboto Light" panose="02000000000000000000" pitchFamily="2" charset="0"/>
          <a:ea typeface="Roboto Light" panose="02000000000000000000" pitchFamily="2" charset="0"/>
          <a:cs typeface="Roboto Light" panose="02000000000000000000" pitchFamily="2" charset="0"/>
        </a:defRPr>
      </a:lvl1pPr>
    </p:titleStyle>
    <p:bodyStyle>
      <a:lvl1pPr marL="0" marR="0" indent="0" algn="l" defTabSz="914367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90000"/>
        <a:buFont typeface="Wingdings" panose="05000000000000000000" pitchFamily="2" charset="2"/>
        <a:buNone/>
        <a:tabLst/>
        <a:defRPr sz="2353" b="0" i="0" kern="1200" spc="-49" baseline="0">
          <a:solidFill>
            <a:schemeClr val="tx1">
              <a:lumMod val="85000"/>
              <a:lumOff val="15000"/>
            </a:schemeClr>
          </a:solidFill>
          <a:latin typeface="Roboto Light" panose="02000000000000000000" pitchFamily="2" charset="0"/>
          <a:ea typeface="Roboto Light" panose="02000000000000000000" pitchFamily="2" charset="0"/>
          <a:cs typeface="+mn-cs"/>
        </a:defRPr>
      </a:lvl1pPr>
      <a:lvl2pPr marL="0" marR="0" indent="0" algn="l" defTabSz="914367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90000"/>
        <a:buFont typeface="Wingdings" panose="05000000000000000000" pitchFamily="2" charset="2"/>
        <a:buNone/>
        <a:tabLst/>
        <a:defRPr sz="1961" b="0" i="0" kern="1200" spc="0" baseline="0">
          <a:solidFill>
            <a:schemeClr val="tx1">
              <a:lumMod val="85000"/>
              <a:lumOff val="15000"/>
            </a:schemeClr>
          </a:solidFill>
          <a:latin typeface="Roboto Light" panose="02000000000000000000" pitchFamily="2" charset="0"/>
          <a:ea typeface="Roboto Light" panose="02000000000000000000" pitchFamily="2" charset="0"/>
          <a:cs typeface="+mn-cs"/>
        </a:defRPr>
      </a:lvl2pPr>
      <a:lvl3pPr marL="0" marR="0" indent="0" algn="l" defTabSz="914367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90000"/>
        <a:buFont typeface="Wingdings" panose="05000000000000000000" pitchFamily="2" charset="2"/>
        <a:buNone/>
        <a:tabLst/>
        <a:defRPr sz="1765" b="0" i="0" kern="1200" spc="0" baseline="0">
          <a:solidFill>
            <a:schemeClr val="tx1">
              <a:lumMod val="85000"/>
              <a:lumOff val="15000"/>
            </a:schemeClr>
          </a:solidFill>
          <a:latin typeface="+mj-lt"/>
          <a:ea typeface="Roboto Light" panose="02000000000000000000" pitchFamily="2" charset="0"/>
          <a:cs typeface="+mn-cs"/>
        </a:defRPr>
      </a:lvl3pPr>
      <a:lvl4pPr marL="0" marR="0" indent="0" algn="l" defTabSz="914367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90000"/>
        <a:buFont typeface="Wingdings" panose="05000000000000000000" pitchFamily="2" charset="2"/>
        <a:buNone/>
        <a:tabLst/>
        <a:defRPr sz="1765" b="0" i="0" kern="1200" spc="0" baseline="0">
          <a:solidFill>
            <a:schemeClr val="tx1">
              <a:lumMod val="85000"/>
              <a:lumOff val="15000"/>
            </a:schemeClr>
          </a:solidFill>
          <a:latin typeface="+mn-lt"/>
          <a:ea typeface="Roboto Light" panose="02000000000000000000" pitchFamily="2" charset="0"/>
          <a:cs typeface="+mn-cs"/>
        </a:defRPr>
      </a:lvl4pPr>
      <a:lvl5pPr marL="0" marR="0" indent="0" algn="l" defTabSz="914367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90000"/>
        <a:buFont typeface="Wingdings" panose="05000000000000000000" pitchFamily="2" charset="2"/>
        <a:buNone/>
        <a:tabLst/>
        <a:defRPr sz="1176" b="0" i="0" kern="1200" spc="0" baseline="0">
          <a:solidFill>
            <a:schemeClr val="tx1">
              <a:lumMod val="85000"/>
              <a:lumOff val="15000"/>
            </a:schemeClr>
          </a:solidFill>
          <a:latin typeface="+mn-lt"/>
          <a:ea typeface="Roboto Light" panose="02000000000000000000" pitchFamily="2" charset="0"/>
          <a:cs typeface="+mn-cs"/>
        </a:defRPr>
      </a:lvl5pPr>
      <a:lvl6pPr marL="2285916" indent="0" algn="l" defTabSz="914367" rtl="0" eaLnBrk="1" latinLnBrk="0" hangingPunct="1">
        <a:spcBef>
          <a:spcPct val="20000"/>
        </a:spcBef>
        <a:buFont typeface="Arial" pitchFamily="34" charset="0"/>
        <a:buNone/>
        <a:defRPr sz="1961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14367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Arial" pitchFamily="34" charset="0"/>
        <a:buNone/>
        <a:defRPr sz="1176" b="0" i="0" kern="1200">
          <a:solidFill>
            <a:schemeClr val="tx1">
              <a:lumMod val="85000"/>
              <a:lumOff val="15000"/>
            </a:schemeClr>
          </a:solidFill>
          <a:latin typeface="+mn-lt"/>
          <a:ea typeface="Roboto Light" panose="02000000000000000000" pitchFamily="2" charset="0"/>
          <a:cs typeface="+mn-cs"/>
        </a:defRPr>
      </a:lvl7pPr>
      <a:lvl8pPr marL="3428877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8pPr>
      <a:lvl9pPr marL="3886061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1pPr>
      <a:lvl2pPr marL="457183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914367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371550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4pPr>
      <a:lvl5pPr marL="1828734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5pPr>
      <a:lvl6pPr marL="2285918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6pPr>
      <a:lvl7pPr marL="2743101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7pPr>
      <a:lvl8pPr marL="3200284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8pPr>
      <a:lvl9pPr marL="3657469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1" pos="1349">
          <p15:clr>
            <a:srgbClr val="C35EA4"/>
          </p15:clr>
        </p15:guide>
        <p15:guide id="32" pos="1528">
          <p15:clr>
            <a:srgbClr val="C35EA4"/>
          </p15:clr>
        </p15:guide>
        <p15:guide id="33" pos="2621">
          <p15:clr>
            <a:srgbClr val="C35EA4"/>
          </p15:clr>
        </p15:guide>
        <p15:guide id="34" pos="2765">
          <p15:clr>
            <a:srgbClr val="C35EA4"/>
          </p15:clr>
        </p15:guide>
        <p15:guide id="35" pos="3854">
          <p15:clr>
            <a:srgbClr val="C35EA4"/>
          </p15:clr>
        </p15:guide>
        <p15:guide id="36" pos="4003">
          <p15:clr>
            <a:srgbClr val="C35EA4"/>
          </p15:clr>
        </p15:guide>
        <p15:guide id="37" pos="5083">
          <p15:clr>
            <a:srgbClr val="C35EA4"/>
          </p15:clr>
        </p15:guide>
        <p15:guide id="38" pos="5230">
          <p15:clr>
            <a:srgbClr val="C35EA4"/>
          </p15:clr>
        </p15:guide>
        <p15:guide id="39" pos="6323">
          <p15:clr>
            <a:srgbClr val="C35EA4"/>
          </p15:clr>
        </p15:guide>
        <p15:guide id="40" pos="6469">
          <p15:clr>
            <a:srgbClr val="C35EA4"/>
          </p15:clr>
        </p15:guide>
        <p15:guide id="41" pos="293">
          <p15:clr>
            <a:srgbClr val="F26B43"/>
          </p15:clr>
        </p15:guide>
        <p15:guide id="42" pos="7565">
          <p15:clr>
            <a:srgbClr val="F26B43"/>
          </p15:clr>
        </p15:guide>
        <p15:guide id="43" orient="horz" pos="751">
          <p15:clr>
            <a:srgbClr val="5ACBF0"/>
          </p15:clr>
        </p15:guide>
        <p15:guide id="44" orient="horz" pos="1387">
          <p15:clr>
            <a:srgbClr val="5ACBF0"/>
          </p15:clr>
        </p15:guide>
        <p15:guide id="45" orient="horz" pos="605">
          <p15:clr>
            <a:srgbClr val="5ACBF0"/>
          </p15:clr>
        </p15:guide>
        <p15:guide id="46" orient="horz" pos="1514">
          <p15:clr>
            <a:srgbClr val="5ACBF0"/>
          </p15:clr>
        </p15:guide>
        <p15:guide id="47" orient="horz" pos="2130">
          <p15:clr>
            <a:srgbClr val="5ACBF0"/>
          </p15:clr>
        </p15:guide>
        <p15:guide id="48" orient="horz" pos="2299">
          <p15:clr>
            <a:srgbClr val="5ACBF0"/>
          </p15:clr>
        </p15:guide>
        <p15:guide id="49" orient="horz" pos="283">
          <p15:clr>
            <a:srgbClr val="F26B43"/>
          </p15:clr>
        </p15:guide>
        <p15:guide id="50" orient="horz" pos="4120">
          <p15:clr>
            <a:srgbClr val="F26B43"/>
          </p15:clr>
        </p15:guide>
        <p15:guide id="51" orient="horz" pos="2891">
          <p15:clr>
            <a:srgbClr val="5ACBF0"/>
          </p15:clr>
        </p15:guide>
        <p15:guide id="52" orient="horz" pos="3019">
          <p15:clr>
            <a:srgbClr val="5ACBF0"/>
          </p15:clr>
        </p15:guide>
        <p15:guide id="53" orient="horz" pos="3643">
          <p15:clr>
            <a:srgbClr val="5ACBF0"/>
          </p15:clr>
        </p15:guide>
        <p15:guide id="54" orient="horz" pos="3763">
          <p15:clr>
            <a:srgbClr val="5ACBF0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A409F85-7EA5-FCA8-2958-71882CD48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457C67-E73F-0478-2E51-5E12AF6D7D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C08F6C-A8D7-7C2D-882E-B70D6FE938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7AFF46-9BE9-FB42-A7FE-E2B1A137DDE2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5AC3EF-F84E-4855-674E-65CA9EFC2E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F2A1F0-B0BA-5656-807A-F4325CCEE3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C59CF1-8C04-0142-9B8C-50FDAFB59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217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</p:sldLayoutIdLst>
  <p:txStyles>
    <p:titleStyle>
      <a:lvl1pPr algn="l" defTabSz="91422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6" indent="-228556" algn="l" defTabSz="91422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68" indent="-228556" algn="l" defTabSz="9142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81" indent="-228556" algn="l" defTabSz="9142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93" indent="-228556" algn="l" defTabSz="9142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05" indent="-228556" algn="l" defTabSz="9142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18" indent="-228556" algn="l" defTabSz="9142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30" indent="-228556" algn="l" defTabSz="9142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41" indent="-228556" algn="l" defTabSz="9142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53" indent="-228556" algn="l" defTabSz="9142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2" algn="l" defTabSz="9142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25" algn="l" defTabSz="9142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37" algn="l" defTabSz="9142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49" algn="l" defTabSz="9142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61" algn="l" defTabSz="9142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74" algn="l" defTabSz="9142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85" algn="l" defTabSz="9142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97" algn="l" defTabSz="9142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t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4.tif"/><Relationship Id="rId5" Type="http://schemas.openxmlformats.org/officeDocument/2006/relationships/image" Target="../media/image53.png"/><Relationship Id="rId10" Type="http://schemas.openxmlformats.org/officeDocument/2006/relationships/image" Target="../media/image58.jpeg"/><Relationship Id="rId4" Type="http://schemas.openxmlformats.org/officeDocument/2006/relationships/image" Target="../media/image52.png"/><Relationship Id="rId9" Type="http://schemas.openxmlformats.org/officeDocument/2006/relationships/image" Target="../media/image5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t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4.tif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jpeg"/><Relationship Id="rId4" Type="http://schemas.openxmlformats.org/officeDocument/2006/relationships/image" Target="../media/image52.png"/><Relationship Id="rId9" Type="http://schemas.openxmlformats.org/officeDocument/2006/relationships/image" Target="../media/image5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t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4.tif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jpeg"/><Relationship Id="rId4" Type="http://schemas.openxmlformats.org/officeDocument/2006/relationships/image" Target="../media/image52.png"/><Relationship Id="rId9" Type="http://schemas.openxmlformats.org/officeDocument/2006/relationships/image" Target="../media/image5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t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4.tif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jpeg"/><Relationship Id="rId4" Type="http://schemas.openxmlformats.org/officeDocument/2006/relationships/image" Target="../media/image52.png"/><Relationship Id="rId9" Type="http://schemas.openxmlformats.org/officeDocument/2006/relationships/image" Target="../media/image5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63.png"/><Relationship Id="rId5" Type="http://schemas.openxmlformats.org/officeDocument/2006/relationships/image" Target="../media/image62.svg"/><Relationship Id="rId4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62.svg"/><Relationship Id="rId5" Type="http://schemas.openxmlformats.org/officeDocument/2006/relationships/image" Target="../media/image61.png"/><Relationship Id="rId4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2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61.png"/><Relationship Id="rId5" Type="http://schemas.openxmlformats.org/officeDocument/2006/relationships/image" Target="../media/image66.png"/><Relationship Id="rId4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0.png"/><Relationship Id="rId17" Type="http://schemas.openxmlformats.org/officeDocument/2006/relationships/image" Target="../media/image79.png"/><Relationship Id="rId2" Type="http://schemas.openxmlformats.org/officeDocument/2006/relationships/image" Target="../media/image21.pn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5.png"/><Relationship Id="rId11" Type="http://schemas.openxmlformats.org/officeDocument/2006/relationships/image" Target="../media/image300.png"/><Relationship Id="rId5" Type="http://schemas.openxmlformats.org/officeDocument/2006/relationships/image" Target="../media/image240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39.png"/><Relationship Id="rId3" Type="http://schemas.openxmlformats.org/officeDocument/2006/relationships/image" Target="../media/image29.jp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jpeg"/><Relationship Id="rId4" Type="http://schemas.openxmlformats.org/officeDocument/2006/relationships/image" Target="../media/image30.png"/><Relationship Id="rId9" Type="http://schemas.openxmlformats.org/officeDocument/2006/relationships/image" Target="../media/image35.jpeg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70.png"/><Relationship Id="rId18" Type="http://schemas.openxmlformats.org/officeDocument/2006/relationships/image" Target="../media/image520.png"/><Relationship Id="rId26" Type="http://schemas.openxmlformats.org/officeDocument/2006/relationships/image" Target="../media/image23.png"/><Relationship Id="rId21" Type="http://schemas.openxmlformats.org/officeDocument/2006/relationships/image" Target="../media/image550.png"/><Relationship Id="rId34" Type="http://schemas.openxmlformats.org/officeDocument/2006/relationships/image" Target="../media/image310.png"/><Relationship Id="rId7" Type="http://schemas.openxmlformats.org/officeDocument/2006/relationships/image" Target="../media/image410.png"/><Relationship Id="rId12" Type="http://schemas.openxmlformats.org/officeDocument/2006/relationships/image" Target="../media/image460.png"/><Relationship Id="rId17" Type="http://schemas.openxmlformats.org/officeDocument/2006/relationships/image" Target="../media/image510.png"/><Relationship Id="rId25" Type="http://schemas.openxmlformats.org/officeDocument/2006/relationships/image" Target="../media/image22.png"/><Relationship Id="rId33" Type="http://schemas.openxmlformats.org/officeDocument/2006/relationships/image" Target="../media/image300.png"/><Relationship Id="rId38" Type="http://schemas.openxmlformats.org/officeDocument/2006/relationships/image" Target="../media/image79.png"/><Relationship Id="rId2" Type="http://schemas.openxmlformats.org/officeDocument/2006/relationships/image" Target="../media/image360.png"/><Relationship Id="rId16" Type="http://schemas.openxmlformats.org/officeDocument/2006/relationships/image" Target="../media/image501.png"/><Relationship Id="rId20" Type="http://schemas.openxmlformats.org/officeDocument/2006/relationships/image" Target="../media/image540.png"/><Relationship Id="rId29" Type="http://schemas.openxmlformats.org/officeDocument/2006/relationships/image" Target="../media/image26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00.png"/><Relationship Id="rId11" Type="http://schemas.openxmlformats.org/officeDocument/2006/relationships/image" Target="../media/image450.png"/><Relationship Id="rId24" Type="http://schemas.openxmlformats.org/officeDocument/2006/relationships/image" Target="../media/image21.png"/><Relationship Id="rId32" Type="http://schemas.openxmlformats.org/officeDocument/2006/relationships/image" Target="../media/image29.png"/><Relationship Id="rId37" Type="http://schemas.openxmlformats.org/officeDocument/2006/relationships/image" Target="../media/image34.png"/><Relationship Id="rId5" Type="http://schemas.openxmlformats.org/officeDocument/2006/relationships/image" Target="../media/image390.png"/><Relationship Id="rId15" Type="http://schemas.openxmlformats.org/officeDocument/2006/relationships/image" Target="../media/image490.png"/><Relationship Id="rId23" Type="http://schemas.openxmlformats.org/officeDocument/2006/relationships/image" Target="../media/image570.png"/><Relationship Id="rId28" Type="http://schemas.openxmlformats.org/officeDocument/2006/relationships/image" Target="../media/image25.png"/><Relationship Id="rId36" Type="http://schemas.openxmlformats.org/officeDocument/2006/relationships/image" Target="../media/image330.png"/><Relationship Id="rId10" Type="http://schemas.openxmlformats.org/officeDocument/2006/relationships/image" Target="../media/image440.png"/><Relationship Id="rId19" Type="http://schemas.openxmlformats.org/officeDocument/2006/relationships/image" Target="../media/image530.png"/><Relationship Id="rId31" Type="http://schemas.openxmlformats.org/officeDocument/2006/relationships/image" Target="../media/image28.png"/><Relationship Id="rId4" Type="http://schemas.openxmlformats.org/officeDocument/2006/relationships/image" Target="../media/image380.png"/><Relationship Id="rId9" Type="http://schemas.openxmlformats.org/officeDocument/2006/relationships/image" Target="../media/image430.png"/><Relationship Id="rId14" Type="http://schemas.openxmlformats.org/officeDocument/2006/relationships/image" Target="../media/image480.png"/><Relationship Id="rId22" Type="http://schemas.openxmlformats.org/officeDocument/2006/relationships/image" Target="../media/image560.png"/><Relationship Id="rId27" Type="http://schemas.openxmlformats.org/officeDocument/2006/relationships/image" Target="../media/image240.png"/><Relationship Id="rId30" Type="http://schemas.openxmlformats.org/officeDocument/2006/relationships/image" Target="../media/image27.png"/><Relationship Id="rId35" Type="http://schemas.openxmlformats.org/officeDocument/2006/relationships/image" Target="../media/image32.png"/><Relationship Id="rId8" Type="http://schemas.openxmlformats.org/officeDocument/2006/relationships/image" Target="../media/image420.png"/><Relationship Id="rId3" Type="http://schemas.openxmlformats.org/officeDocument/2006/relationships/image" Target="../media/image370.png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70.png"/><Relationship Id="rId18" Type="http://schemas.openxmlformats.org/officeDocument/2006/relationships/image" Target="../media/image520.png"/><Relationship Id="rId26" Type="http://schemas.openxmlformats.org/officeDocument/2006/relationships/image" Target="../media/image23.png"/><Relationship Id="rId21" Type="http://schemas.openxmlformats.org/officeDocument/2006/relationships/image" Target="../media/image550.png"/><Relationship Id="rId34" Type="http://schemas.openxmlformats.org/officeDocument/2006/relationships/image" Target="../media/image310.png"/><Relationship Id="rId7" Type="http://schemas.openxmlformats.org/officeDocument/2006/relationships/image" Target="../media/image410.png"/><Relationship Id="rId12" Type="http://schemas.openxmlformats.org/officeDocument/2006/relationships/image" Target="../media/image460.png"/><Relationship Id="rId17" Type="http://schemas.openxmlformats.org/officeDocument/2006/relationships/image" Target="../media/image510.png"/><Relationship Id="rId25" Type="http://schemas.openxmlformats.org/officeDocument/2006/relationships/image" Target="../media/image22.png"/><Relationship Id="rId33" Type="http://schemas.openxmlformats.org/officeDocument/2006/relationships/image" Target="../media/image300.png"/><Relationship Id="rId38" Type="http://schemas.openxmlformats.org/officeDocument/2006/relationships/image" Target="../media/image79.png"/><Relationship Id="rId2" Type="http://schemas.openxmlformats.org/officeDocument/2006/relationships/image" Target="../media/image360.png"/><Relationship Id="rId16" Type="http://schemas.openxmlformats.org/officeDocument/2006/relationships/image" Target="../media/image501.png"/><Relationship Id="rId20" Type="http://schemas.openxmlformats.org/officeDocument/2006/relationships/image" Target="../media/image540.png"/><Relationship Id="rId29" Type="http://schemas.openxmlformats.org/officeDocument/2006/relationships/image" Target="../media/image26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00.png"/><Relationship Id="rId11" Type="http://schemas.openxmlformats.org/officeDocument/2006/relationships/image" Target="../media/image450.png"/><Relationship Id="rId24" Type="http://schemas.openxmlformats.org/officeDocument/2006/relationships/image" Target="../media/image21.png"/><Relationship Id="rId32" Type="http://schemas.openxmlformats.org/officeDocument/2006/relationships/image" Target="../media/image29.png"/><Relationship Id="rId37" Type="http://schemas.openxmlformats.org/officeDocument/2006/relationships/image" Target="../media/image34.png"/><Relationship Id="rId5" Type="http://schemas.openxmlformats.org/officeDocument/2006/relationships/image" Target="../media/image390.png"/><Relationship Id="rId15" Type="http://schemas.openxmlformats.org/officeDocument/2006/relationships/image" Target="../media/image490.png"/><Relationship Id="rId23" Type="http://schemas.openxmlformats.org/officeDocument/2006/relationships/image" Target="../media/image570.png"/><Relationship Id="rId28" Type="http://schemas.openxmlformats.org/officeDocument/2006/relationships/image" Target="../media/image25.png"/><Relationship Id="rId36" Type="http://schemas.openxmlformats.org/officeDocument/2006/relationships/image" Target="../media/image330.png"/><Relationship Id="rId10" Type="http://schemas.openxmlformats.org/officeDocument/2006/relationships/image" Target="../media/image440.png"/><Relationship Id="rId19" Type="http://schemas.openxmlformats.org/officeDocument/2006/relationships/image" Target="../media/image530.png"/><Relationship Id="rId31" Type="http://schemas.openxmlformats.org/officeDocument/2006/relationships/image" Target="../media/image28.png"/><Relationship Id="rId4" Type="http://schemas.openxmlformats.org/officeDocument/2006/relationships/image" Target="../media/image380.png"/><Relationship Id="rId9" Type="http://schemas.openxmlformats.org/officeDocument/2006/relationships/image" Target="../media/image430.png"/><Relationship Id="rId14" Type="http://schemas.openxmlformats.org/officeDocument/2006/relationships/image" Target="../media/image480.png"/><Relationship Id="rId22" Type="http://schemas.openxmlformats.org/officeDocument/2006/relationships/image" Target="../media/image560.png"/><Relationship Id="rId27" Type="http://schemas.openxmlformats.org/officeDocument/2006/relationships/image" Target="../media/image240.png"/><Relationship Id="rId30" Type="http://schemas.openxmlformats.org/officeDocument/2006/relationships/image" Target="../media/image27.png"/><Relationship Id="rId35" Type="http://schemas.openxmlformats.org/officeDocument/2006/relationships/image" Target="../media/image32.png"/><Relationship Id="rId8" Type="http://schemas.openxmlformats.org/officeDocument/2006/relationships/image" Target="../media/image420.png"/><Relationship Id="rId3" Type="http://schemas.openxmlformats.org/officeDocument/2006/relationships/image" Target="../media/image370.png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70.png"/><Relationship Id="rId18" Type="http://schemas.openxmlformats.org/officeDocument/2006/relationships/image" Target="../media/image520.png"/><Relationship Id="rId26" Type="http://schemas.openxmlformats.org/officeDocument/2006/relationships/image" Target="../media/image23.png"/><Relationship Id="rId21" Type="http://schemas.openxmlformats.org/officeDocument/2006/relationships/image" Target="../media/image550.png"/><Relationship Id="rId34" Type="http://schemas.openxmlformats.org/officeDocument/2006/relationships/image" Target="../media/image310.png"/><Relationship Id="rId7" Type="http://schemas.openxmlformats.org/officeDocument/2006/relationships/image" Target="../media/image410.png"/><Relationship Id="rId12" Type="http://schemas.openxmlformats.org/officeDocument/2006/relationships/image" Target="../media/image460.png"/><Relationship Id="rId17" Type="http://schemas.openxmlformats.org/officeDocument/2006/relationships/image" Target="../media/image510.png"/><Relationship Id="rId25" Type="http://schemas.openxmlformats.org/officeDocument/2006/relationships/image" Target="../media/image22.png"/><Relationship Id="rId33" Type="http://schemas.openxmlformats.org/officeDocument/2006/relationships/image" Target="../media/image300.png"/><Relationship Id="rId38" Type="http://schemas.openxmlformats.org/officeDocument/2006/relationships/image" Target="../media/image79.png"/><Relationship Id="rId2" Type="http://schemas.openxmlformats.org/officeDocument/2006/relationships/image" Target="../media/image360.png"/><Relationship Id="rId16" Type="http://schemas.openxmlformats.org/officeDocument/2006/relationships/image" Target="../media/image501.png"/><Relationship Id="rId20" Type="http://schemas.openxmlformats.org/officeDocument/2006/relationships/image" Target="../media/image540.png"/><Relationship Id="rId29" Type="http://schemas.openxmlformats.org/officeDocument/2006/relationships/image" Target="../media/image26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00.png"/><Relationship Id="rId11" Type="http://schemas.openxmlformats.org/officeDocument/2006/relationships/image" Target="../media/image450.png"/><Relationship Id="rId24" Type="http://schemas.openxmlformats.org/officeDocument/2006/relationships/image" Target="../media/image21.png"/><Relationship Id="rId32" Type="http://schemas.openxmlformats.org/officeDocument/2006/relationships/image" Target="../media/image29.png"/><Relationship Id="rId37" Type="http://schemas.openxmlformats.org/officeDocument/2006/relationships/image" Target="../media/image34.png"/><Relationship Id="rId5" Type="http://schemas.openxmlformats.org/officeDocument/2006/relationships/image" Target="../media/image390.png"/><Relationship Id="rId15" Type="http://schemas.openxmlformats.org/officeDocument/2006/relationships/image" Target="../media/image490.png"/><Relationship Id="rId23" Type="http://schemas.openxmlformats.org/officeDocument/2006/relationships/image" Target="../media/image570.png"/><Relationship Id="rId28" Type="http://schemas.openxmlformats.org/officeDocument/2006/relationships/image" Target="../media/image25.png"/><Relationship Id="rId36" Type="http://schemas.openxmlformats.org/officeDocument/2006/relationships/image" Target="../media/image330.png"/><Relationship Id="rId10" Type="http://schemas.openxmlformats.org/officeDocument/2006/relationships/image" Target="../media/image440.png"/><Relationship Id="rId19" Type="http://schemas.openxmlformats.org/officeDocument/2006/relationships/image" Target="../media/image530.png"/><Relationship Id="rId31" Type="http://schemas.openxmlformats.org/officeDocument/2006/relationships/image" Target="../media/image28.png"/><Relationship Id="rId4" Type="http://schemas.openxmlformats.org/officeDocument/2006/relationships/image" Target="../media/image380.png"/><Relationship Id="rId9" Type="http://schemas.openxmlformats.org/officeDocument/2006/relationships/image" Target="../media/image430.png"/><Relationship Id="rId14" Type="http://schemas.openxmlformats.org/officeDocument/2006/relationships/image" Target="../media/image480.png"/><Relationship Id="rId22" Type="http://schemas.openxmlformats.org/officeDocument/2006/relationships/image" Target="../media/image560.png"/><Relationship Id="rId27" Type="http://schemas.openxmlformats.org/officeDocument/2006/relationships/image" Target="../media/image240.png"/><Relationship Id="rId30" Type="http://schemas.openxmlformats.org/officeDocument/2006/relationships/image" Target="../media/image27.png"/><Relationship Id="rId35" Type="http://schemas.openxmlformats.org/officeDocument/2006/relationships/image" Target="../media/image32.png"/><Relationship Id="rId8" Type="http://schemas.openxmlformats.org/officeDocument/2006/relationships/image" Target="../media/image420.png"/><Relationship Id="rId3" Type="http://schemas.openxmlformats.org/officeDocument/2006/relationships/image" Target="../media/image37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emf"/><Relationship Id="rId4" Type="http://schemas.openxmlformats.org/officeDocument/2006/relationships/image" Target="../media/image9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7" Type="http://schemas.openxmlformats.org/officeDocument/2006/relationships/image" Target="../media/image97.png"/><Relationship Id="rId2" Type="http://schemas.openxmlformats.org/officeDocument/2006/relationships/image" Target="../media/image7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500.png"/><Relationship Id="rId4" Type="http://schemas.openxmlformats.org/officeDocument/2006/relationships/image" Target="../media/image9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emf"/><Relationship Id="rId4" Type="http://schemas.openxmlformats.org/officeDocument/2006/relationships/image" Target="../media/image100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12" Type="http://schemas.openxmlformats.org/officeDocument/2006/relationships/image" Target="../media/image114.jpe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11" Type="http://schemas.openxmlformats.org/officeDocument/2006/relationships/image" Target="../media/image113.jpeg"/><Relationship Id="rId5" Type="http://schemas.openxmlformats.org/officeDocument/2006/relationships/image" Target="../media/image107.png"/><Relationship Id="rId10" Type="http://schemas.openxmlformats.org/officeDocument/2006/relationships/image" Target="../media/image112.png"/><Relationship Id="rId4" Type="http://schemas.openxmlformats.org/officeDocument/2006/relationships/image" Target="../media/image106.png"/><Relationship Id="rId9" Type="http://schemas.openxmlformats.org/officeDocument/2006/relationships/image" Target="../media/image11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123.png"/><Relationship Id="rId7" Type="http://schemas.openxmlformats.org/officeDocument/2006/relationships/image" Target="../media/image1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126.png"/><Relationship Id="rId5" Type="http://schemas.openxmlformats.org/officeDocument/2006/relationships/image" Target="../media/image125.svg"/><Relationship Id="rId4" Type="http://schemas.openxmlformats.org/officeDocument/2006/relationships/image" Target="../media/image12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28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123.png"/><Relationship Id="rId7" Type="http://schemas.openxmlformats.org/officeDocument/2006/relationships/image" Target="../media/image1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126.png"/><Relationship Id="rId5" Type="http://schemas.openxmlformats.org/officeDocument/2006/relationships/image" Target="../media/image125.svg"/><Relationship Id="rId4" Type="http://schemas.openxmlformats.org/officeDocument/2006/relationships/image" Target="../media/image12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13" Type="http://schemas.openxmlformats.org/officeDocument/2006/relationships/image" Target="../media/image136.png"/><Relationship Id="rId18" Type="http://schemas.openxmlformats.org/officeDocument/2006/relationships/image" Target="../media/image1300.png"/><Relationship Id="rId3" Type="http://schemas.openxmlformats.org/officeDocument/2006/relationships/image" Target="../media/image125.svg"/><Relationship Id="rId7" Type="http://schemas.openxmlformats.org/officeDocument/2006/relationships/image" Target="../media/image130.png"/><Relationship Id="rId12" Type="http://schemas.openxmlformats.org/officeDocument/2006/relationships/image" Target="../media/image135.svg"/><Relationship Id="rId17" Type="http://schemas.openxmlformats.org/officeDocument/2006/relationships/customXml" Target="../ink/ink1.xml"/><Relationship Id="rId2" Type="http://schemas.openxmlformats.org/officeDocument/2006/relationships/image" Target="../media/image124.png"/><Relationship Id="rId16" Type="http://schemas.openxmlformats.org/officeDocument/2006/relationships/image" Target="../media/image139.png"/><Relationship Id="rId20" Type="http://schemas.openxmlformats.org/officeDocument/2006/relationships/image" Target="../media/image141.png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129.png"/><Relationship Id="rId11" Type="http://schemas.openxmlformats.org/officeDocument/2006/relationships/image" Target="../media/image134.png"/><Relationship Id="rId5" Type="http://schemas.openxmlformats.org/officeDocument/2006/relationships/hyperlink" Target="https://github.com/microsoft/antares" TargetMode="External"/><Relationship Id="rId15" Type="http://schemas.openxmlformats.org/officeDocument/2006/relationships/image" Target="../media/image138.png"/><Relationship Id="rId10" Type="http://schemas.openxmlformats.org/officeDocument/2006/relationships/image" Target="../media/image133.svg"/><Relationship Id="rId19" Type="http://schemas.openxmlformats.org/officeDocument/2006/relationships/image" Target="../media/image140.png"/><Relationship Id="rId4" Type="http://schemas.openxmlformats.org/officeDocument/2006/relationships/image" Target="../media/image126.png"/><Relationship Id="rId9" Type="http://schemas.openxmlformats.org/officeDocument/2006/relationships/image" Target="../media/image132.png"/><Relationship Id="rId14" Type="http://schemas.openxmlformats.org/officeDocument/2006/relationships/image" Target="../media/image137.sv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98.xml"/><Relationship Id="rId4" Type="http://schemas.openxmlformats.org/officeDocument/2006/relationships/image" Target="../media/image13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98.xml"/><Relationship Id="rId4" Type="http://schemas.openxmlformats.org/officeDocument/2006/relationships/image" Target="../media/image13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98.xml"/><Relationship Id="rId4" Type="http://schemas.openxmlformats.org/officeDocument/2006/relationships/image" Target="../media/image13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98.xml"/><Relationship Id="rId4" Type="http://schemas.openxmlformats.org/officeDocument/2006/relationships/image" Target="../media/image13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3.xml"/><Relationship Id="rId4" Type="http://schemas.openxmlformats.org/officeDocument/2006/relationships/image" Target="../media/image14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3.xml"/><Relationship Id="rId5" Type="http://schemas.openxmlformats.org/officeDocument/2006/relationships/image" Target="../media/image65.png"/><Relationship Id="rId4" Type="http://schemas.openxmlformats.org/officeDocument/2006/relationships/image" Target="../media/image14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3.xml"/><Relationship Id="rId4" Type="http://schemas.openxmlformats.org/officeDocument/2006/relationships/image" Target="../media/image6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3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jpg"/><Relationship Id="rId3" Type="http://schemas.openxmlformats.org/officeDocument/2006/relationships/image" Target="../media/image43.jpeg"/><Relationship Id="rId7" Type="http://schemas.openxmlformats.org/officeDocument/2006/relationships/image" Target="../media/image153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2.png"/><Relationship Id="rId11" Type="http://schemas.openxmlformats.org/officeDocument/2006/relationships/image" Target="../media/image157.png"/><Relationship Id="rId5" Type="http://schemas.openxmlformats.org/officeDocument/2006/relationships/image" Target="../media/image151.png"/><Relationship Id="rId10" Type="http://schemas.openxmlformats.org/officeDocument/2006/relationships/image" Target="../media/image156.png"/><Relationship Id="rId4" Type="http://schemas.openxmlformats.org/officeDocument/2006/relationships/image" Target="../media/image150.png"/><Relationship Id="rId9" Type="http://schemas.openxmlformats.org/officeDocument/2006/relationships/image" Target="../media/image155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3.emf"/><Relationship Id="rId5" Type="http://schemas.openxmlformats.org/officeDocument/2006/relationships/image" Target="../media/image162.png"/><Relationship Id="rId4" Type="http://schemas.openxmlformats.org/officeDocument/2006/relationships/image" Target="../media/image16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g"/><Relationship Id="rId2" Type="http://schemas.openxmlformats.org/officeDocument/2006/relationships/image" Target="../media/image16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8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7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3.png"/><Relationship Id="rId5" Type="http://schemas.openxmlformats.org/officeDocument/2006/relationships/image" Target="../media/image182.png"/><Relationship Id="rId4" Type="http://schemas.openxmlformats.org/officeDocument/2006/relationships/image" Target="../media/image181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5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image" Target="../media/image42.png"/><Relationship Id="rId7" Type="http://schemas.openxmlformats.org/officeDocument/2006/relationships/image" Target="../media/image46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emf"/><Relationship Id="rId11" Type="http://schemas.openxmlformats.org/officeDocument/2006/relationships/image" Target="../media/image50.png"/><Relationship Id="rId5" Type="http://schemas.openxmlformats.org/officeDocument/2006/relationships/image" Target="../media/image44.emf"/><Relationship Id="rId10" Type="http://schemas.openxmlformats.org/officeDocument/2006/relationships/image" Target="../media/image49.emf"/><Relationship Id="rId4" Type="http://schemas.openxmlformats.org/officeDocument/2006/relationships/image" Target="../media/image43.jpeg"/><Relationship Id="rId9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emf"/><Relationship Id="rId3" Type="http://schemas.openxmlformats.org/officeDocument/2006/relationships/image" Target="../media/image44.emf"/><Relationship Id="rId7" Type="http://schemas.openxmlformats.org/officeDocument/2006/relationships/image" Target="../media/image48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45.emf"/><Relationship Id="rId9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9C13B-0C7F-A114-5637-2D295A8C3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" y="1214777"/>
            <a:ext cx="12170664" cy="2387600"/>
          </a:xfrm>
        </p:spPr>
        <p:txBody>
          <a:bodyPr anchor="ctr">
            <a:normAutofit/>
          </a:bodyPr>
          <a:lstStyle/>
          <a:p>
            <a:r>
              <a:rPr lang="en-US" sz="4600" b="1" dirty="0">
                <a:latin typeface="+mn-lt"/>
              </a:rPr>
              <a:t>Optimizing Tensor Computations: </a:t>
            </a:r>
            <a:br>
              <a:rPr lang="en-US" sz="4600" b="1" dirty="0">
                <a:latin typeface="+mn-lt"/>
              </a:rPr>
            </a:br>
            <a:r>
              <a:rPr lang="en-US" sz="3400" b="1" dirty="0">
                <a:latin typeface="+mn-lt"/>
              </a:rPr>
              <a:t>From Applications to Compilation and Runtime Techniques</a:t>
            </a:r>
            <a:endParaRPr lang="en-DE" sz="3400" b="1" dirty="0">
              <a:latin typeface="+mn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10EACA-B9F7-E5D5-F241-80FDA31C92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0055" y="3634789"/>
            <a:ext cx="3541395" cy="1655762"/>
          </a:xfrm>
        </p:spPr>
        <p:txBody>
          <a:bodyPr anchor="ctr">
            <a:noAutofit/>
          </a:bodyPr>
          <a:lstStyle/>
          <a:p>
            <a:r>
              <a:rPr lang="en-US" sz="3200" dirty="0"/>
              <a:t>Matthias Boehm</a:t>
            </a:r>
          </a:p>
          <a:p>
            <a:pPr>
              <a:spcBef>
                <a:spcPts val="0"/>
              </a:spcBef>
            </a:pPr>
            <a:r>
              <a:rPr lang="en-US" sz="3200" b="0" dirty="0"/>
              <a:t>TU Berlin</a:t>
            </a:r>
          </a:p>
          <a:p>
            <a:pPr>
              <a:spcBef>
                <a:spcPts val="0"/>
              </a:spcBef>
            </a:pPr>
            <a:r>
              <a:rPr lang="en-US" sz="3200" b="0" dirty="0"/>
              <a:t>Berlin, Germany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A53E4643-4D3B-D90D-FA8E-2A27F58CF202}"/>
              </a:ext>
            </a:extLst>
          </p:cNvPr>
          <p:cNvSpPr txBox="1">
            <a:spLocks/>
          </p:cNvSpPr>
          <p:nvPr/>
        </p:nvSpPr>
        <p:spPr>
          <a:xfrm>
            <a:off x="4253230" y="3634789"/>
            <a:ext cx="3671570" cy="1655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Matteo </a:t>
            </a:r>
            <a:r>
              <a:rPr lang="en-US" sz="3200" dirty="0" err="1"/>
              <a:t>Interlandi</a:t>
            </a:r>
            <a:endParaRPr lang="en-US" sz="3200" dirty="0"/>
          </a:p>
          <a:p>
            <a:pPr>
              <a:spcBef>
                <a:spcPts val="0"/>
              </a:spcBef>
            </a:pPr>
            <a:r>
              <a:rPr lang="en-US" sz="3200" b="0" dirty="0"/>
              <a:t>Microsoft GSL</a:t>
            </a:r>
          </a:p>
          <a:p>
            <a:pPr>
              <a:spcBef>
                <a:spcPts val="0"/>
              </a:spcBef>
            </a:pPr>
            <a:r>
              <a:rPr lang="en-US" sz="3200" b="0" dirty="0"/>
              <a:t>Los Angeles, CA, USA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251230DB-D6E9-4220-8677-A4C6B9A24C84}"/>
              </a:ext>
            </a:extLst>
          </p:cNvPr>
          <p:cNvSpPr txBox="1">
            <a:spLocks/>
          </p:cNvSpPr>
          <p:nvPr/>
        </p:nvSpPr>
        <p:spPr>
          <a:xfrm>
            <a:off x="8231505" y="3634789"/>
            <a:ext cx="3541395" cy="1655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Chris Jermaine</a:t>
            </a:r>
          </a:p>
          <a:p>
            <a:pPr>
              <a:spcBef>
                <a:spcPts val="0"/>
              </a:spcBef>
            </a:pPr>
            <a:r>
              <a:rPr lang="en-US" sz="3200" b="0" dirty="0"/>
              <a:t>Rice University</a:t>
            </a:r>
          </a:p>
          <a:p>
            <a:pPr>
              <a:spcBef>
                <a:spcPts val="0"/>
              </a:spcBef>
            </a:pPr>
            <a:r>
              <a:rPr lang="en-US" sz="3200" b="0" dirty="0"/>
              <a:t>Houston, TX, USA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24C446-5654-BD19-ADA2-D45AB5ACBFEF}"/>
              </a:ext>
            </a:extLst>
          </p:cNvPr>
          <p:cNvSpPr txBox="1"/>
          <p:nvPr/>
        </p:nvSpPr>
        <p:spPr>
          <a:xfrm>
            <a:off x="4560570" y="5749290"/>
            <a:ext cx="3097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SIGMOD 2023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1ABE0E-7E36-31DF-E41D-5F13C8F7188D}"/>
              </a:ext>
            </a:extLst>
          </p:cNvPr>
          <p:cNvSpPr txBox="1"/>
          <p:nvPr/>
        </p:nvSpPr>
        <p:spPr>
          <a:xfrm>
            <a:off x="3764568" y="6210955"/>
            <a:ext cx="4689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70146"/>
                </a:solidFill>
              </a:rPr>
              <a:t>Fri Jun 23, 9am – 10.30am</a:t>
            </a:r>
          </a:p>
        </p:txBody>
      </p:sp>
    </p:spTree>
    <p:extLst>
      <p:ext uri="{BB962C8B-B14F-4D97-AF65-F5344CB8AC3E}">
        <p14:creationId xmlns:p14="http://schemas.microsoft.com/office/powerpoint/2010/main" val="1233026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64">
            <a:extLst>
              <a:ext uri="{FF2B5EF4-FFF2-40B4-BE49-F238E27FC236}">
                <a16:creationId xmlns:a16="http://schemas.microsoft.com/office/drawing/2014/main" id="{3D7A21E3-8844-04C9-5797-B6BDF70345E6}"/>
              </a:ext>
            </a:extLst>
          </p:cNvPr>
          <p:cNvSpPr/>
          <p:nvPr/>
        </p:nvSpPr>
        <p:spPr>
          <a:xfrm>
            <a:off x="6376141" y="2974650"/>
            <a:ext cx="3956148" cy="90870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48148">
              <a:defRPr/>
            </a:pPr>
            <a:endParaRPr lang="en-US" sz="1765" dirty="0">
              <a:solidFill>
                <a:srgbClr val="000000"/>
              </a:solidFill>
              <a:latin typeface="Segoe UI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7C8CBCF-0542-438C-538F-29EC45DBB314}"/>
              </a:ext>
            </a:extLst>
          </p:cNvPr>
          <p:cNvSpPr/>
          <p:nvPr/>
        </p:nvSpPr>
        <p:spPr bwMode="auto">
          <a:xfrm>
            <a:off x="7719713" y="1462288"/>
            <a:ext cx="1503175" cy="8840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62" tIns="143409" rIns="179262" bIns="143409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01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961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/>
                <a:ea typeface="Segoe UI" pitchFamily="34" charset="0"/>
                <a:cs typeface="Segoe UI" pitchFamily="34" charset="0"/>
              </a:rPr>
              <a:t>Neural Networks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CC8860F4-9158-F5CE-8015-5EA9F8A20179}"/>
              </a:ext>
            </a:extLst>
          </p:cNvPr>
          <p:cNvSpPr/>
          <p:nvPr/>
        </p:nvSpPr>
        <p:spPr>
          <a:xfrm>
            <a:off x="5589619" y="4461849"/>
            <a:ext cx="5919920" cy="11235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48148">
              <a:defRPr/>
            </a:pPr>
            <a:endParaRPr lang="en-US" sz="1765" dirty="0">
              <a:solidFill>
                <a:srgbClr val="000000"/>
              </a:solidFill>
              <a:latin typeface="Segoe UI"/>
            </a:endParaRP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C60C183C-F75C-86B5-8514-9CEADABAC757}"/>
              </a:ext>
            </a:extLst>
          </p:cNvPr>
          <p:cNvGrpSpPr/>
          <p:nvPr/>
        </p:nvGrpSpPr>
        <p:grpSpPr>
          <a:xfrm>
            <a:off x="5845503" y="4666134"/>
            <a:ext cx="1931349" cy="846605"/>
            <a:chOff x="9276206" y="1060214"/>
            <a:chExt cx="1796176" cy="552428"/>
          </a:xfrm>
        </p:grpSpPr>
        <p:pic>
          <p:nvPicPr>
            <p:cNvPr id="68" name="Picture 67" descr="Amazon.com: Intel Core i7-4790 Processor 3.6GHz 8MB LGA 1150 CPU, OEM  (CM8064601560113) : Electronics">
              <a:extLst>
                <a:ext uri="{FF2B5EF4-FFF2-40B4-BE49-F238E27FC236}">
                  <a16:creationId xmlns:a16="http://schemas.microsoft.com/office/drawing/2014/main" id="{B621FE29-D3D5-B00B-BE7B-C9CDFC4F4C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76206" y="1105891"/>
              <a:ext cx="526520" cy="4517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9" name="Picture 68" descr="Buy NVIDIA Graphics Cards | NVIDIA Store">
              <a:extLst>
                <a:ext uri="{FF2B5EF4-FFF2-40B4-BE49-F238E27FC236}">
                  <a16:creationId xmlns:a16="http://schemas.microsoft.com/office/drawing/2014/main" id="{1D8A6876-B1D1-EBA5-DD27-1DFAED194F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06985" y="1060214"/>
              <a:ext cx="1065397" cy="5524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0" name="Picture 69">
            <a:extLst>
              <a:ext uri="{FF2B5EF4-FFF2-40B4-BE49-F238E27FC236}">
                <a16:creationId xmlns:a16="http://schemas.microsoft.com/office/drawing/2014/main" id="{B37FDE29-4DB5-60FA-0F10-0883EC3D7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955" y="3429337"/>
            <a:ext cx="1020798" cy="272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Image" descr="Image">
            <a:extLst>
              <a:ext uri="{FF2B5EF4-FFF2-40B4-BE49-F238E27FC236}">
                <a16:creationId xmlns:a16="http://schemas.microsoft.com/office/drawing/2014/main" id="{3DB1BDCA-6B3D-5001-A2C0-99CAD1A6982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531" t="18779" r="59499" b="69161"/>
          <a:stretch/>
        </p:blipFill>
        <p:spPr>
          <a:xfrm>
            <a:off x="6411645" y="3147818"/>
            <a:ext cx="716369" cy="77145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72" name="Image" descr="Image">
            <a:extLst>
              <a:ext uri="{FF2B5EF4-FFF2-40B4-BE49-F238E27FC236}">
                <a16:creationId xmlns:a16="http://schemas.microsoft.com/office/drawing/2014/main" id="{F5BD1C1E-1632-B7BC-FA8E-3F97C9F4047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" t="18779" r="92668" b="69161"/>
          <a:stretch/>
        </p:blipFill>
        <p:spPr>
          <a:xfrm>
            <a:off x="8726619" y="3307371"/>
            <a:ext cx="392084" cy="51666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73" name="Image" descr="Image">
            <a:extLst>
              <a:ext uri="{FF2B5EF4-FFF2-40B4-BE49-F238E27FC236}">
                <a16:creationId xmlns:a16="http://schemas.microsoft.com/office/drawing/2014/main" id="{63C14036-83AD-2510-8F3F-6033C98BAF5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3738" t="37717" r="16172"/>
          <a:stretch>
            <a:fillRect/>
          </a:stretch>
        </p:blipFill>
        <p:spPr>
          <a:xfrm>
            <a:off x="9589888" y="3391373"/>
            <a:ext cx="480539" cy="34865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74" name="Picture 73" descr="Cloud Tpu | Cloud TPU | Google Cloud">
            <a:extLst>
              <a:ext uri="{FF2B5EF4-FFF2-40B4-BE49-F238E27FC236}">
                <a16:creationId xmlns:a16="http://schemas.microsoft.com/office/drawing/2014/main" id="{43B92076-F829-3C52-E53C-3BAB22BF02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37" t="2257" r="2365" b="69070"/>
          <a:stretch/>
        </p:blipFill>
        <p:spPr bwMode="auto">
          <a:xfrm>
            <a:off x="8176203" y="4784431"/>
            <a:ext cx="1193158" cy="715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74" descr="Mobiles Phones - Latest Mobiles Phones in India, LG's Best Smartphone Prices">
            <a:extLst>
              <a:ext uri="{FF2B5EF4-FFF2-40B4-BE49-F238E27FC236}">
                <a16:creationId xmlns:a16="http://schemas.microsoft.com/office/drawing/2014/main" id="{615005F0-995A-229E-C209-CE91F8C9C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9392" y="4803258"/>
            <a:ext cx="677814" cy="677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75" descr="Google Chrome - Wikipedia">
            <a:extLst>
              <a:ext uri="{FF2B5EF4-FFF2-40B4-BE49-F238E27FC236}">
                <a16:creationId xmlns:a16="http://schemas.microsoft.com/office/drawing/2014/main" id="{EF900256-F342-5001-0B25-25385E650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1292" y="4842912"/>
            <a:ext cx="598507" cy="598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Right Arrow 81">
            <a:extLst>
              <a:ext uri="{FF2B5EF4-FFF2-40B4-BE49-F238E27FC236}">
                <a16:creationId xmlns:a16="http://schemas.microsoft.com/office/drawing/2014/main" id="{7045B346-4E6E-EF74-E8D0-C1601BBADB57}"/>
              </a:ext>
            </a:extLst>
          </p:cNvPr>
          <p:cNvSpPr/>
          <p:nvPr/>
        </p:nvSpPr>
        <p:spPr>
          <a:xfrm rot="5400000">
            <a:off x="6485457" y="4065746"/>
            <a:ext cx="551283" cy="240920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48148">
              <a:defRPr/>
            </a:pPr>
            <a:endParaRPr lang="en-US" sz="1765" dirty="0">
              <a:solidFill>
                <a:srgbClr val="FFFFFF"/>
              </a:solidFill>
              <a:latin typeface="Segoe UI"/>
            </a:endParaRPr>
          </a:p>
        </p:txBody>
      </p:sp>
      <p:sp>
        <p:nvSpPr>
          <p:cNvPr id="83" name="Right Arrow 82">
            <a:extLst>
              <a:ext uri="{FF2B5EF4-FFF2-40B4-BE49-F238E27FC236}">
                <a16:creationId xmlns:a16="http://schemas.microsoft.com/office/drawing/2014/main" id="{39882C1F-FE49-0637-B7D5-FFAE37B5A4A2}"/>
              </a:ext>
            </a:extLst>
          </p:cNvPr>
          <p:cNvSpPr/>
          <p:nvPr/>
        </p:nvSpPr>
        <p:spPr>
          <a:xfrm rot="5400000">
            <a:off x="7566251" y="4065746"/>
            <a:ext cx="551283" cy="240920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48148">
              <a:defRPr/>
            </a:pPr>
            <a:endParaRPr lang="en-US" sz="1765" dirty="0">
              <a:solidFill>
                <a:srgbClr val="FFFFFF"/>
              </a:solidFill>
              <a:latin typeface="Segoe UI"/>
            </a:endParaRPr>
          </a:p>
        </p:txBody>
      </p:sp>
      <p:sp>
        <p:nvSpPr>
          <p:cNvPr id="84" name="Right Arrow 83">
            <a:extLst>
              <a:ext uri="{FF2B5EF4-FFF2-40B4-BE49-F238E27FC236}">
                <a16:creationId xmlns:a16="http://schemas.microsoft.com/office/drawing/2014/main" id="{EF591446-AFA2-A2ED-8D8D-8666EE777859}"/>
              </a:ext>
            </a:extLst>
          </p:cNvPr>
          <p:cNvSpPr/>
          <p:nvPr/>
        </p:nvSpPr>
        <p:spPr>
          <a:xfrm rot="5400000">
            <a:off x="8700354" y="4065746"/>
            <a:ext cx="551283" cy="240920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48148">
              <a:defRPr/>
            </a:pPr>
            <a:endParaRPr lang="en-US" sz="1765" dirty="0">
              <a:solidFill>
                <a:srgbClr val="FFFFFF"/>
              </a:solidFill>
              <a:latin typeface="Segoe UI"/>
            </a:endParaRPr>
          </a:p>
        </p:txBody>
      </p:sp>
      <p:sp>
        <p:nvSpPr>
          <p:cNvPr id="85" name="Right Arrow 84">
            <a:extLst>
              <a:ext uri="{FF2B5EF4-FFF2-40B4-BE49-F238E27FC236}">
                <a16:creationId xmlns:a16="http://schemas.microsoft.com/office/drawing/2014/main" id="{706744C1-FEC8-6B47-405B-0BA95A3EABAD}"/>
              </a:ext>
            </a:extLst>
          </p:cNvPr>
          <p:cNvSpPr/>
          <p:nvPr/>
        </p:nvSpPr>
        <p:spPr>
          <a:xfrm rot="5400000">
            <a:off x="9622322" y="4065746"/>
            <a:ext cx="551283" cy="240920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48148">
              <a:defRPr/>
            </a:pPr>
            <a:endParaRPr lang="en-US" sz="1765" dirty="0">
              <a:solidFill>
                <a:srgbClr val="FFFFFF"/>
              </a:solidFill>
              <a:latin typeface="Segoe UI"/>
            </a:endParaRPr>
          </a:p>
        </p:txBody>
      </p:sp>
      <p:sp>
        <p:nvSpPr>
          <p:cNvPr id="90" name="TextBox 122">
            <a:extLst>
              <a:ext uri="{FF2B5EF4-FFF2-40B4-BE49-F238E27FC236}">
                <a16:creationId xmlns:a16="http://schemas.microsoft.com/office/drawing/2014/main" id="{E2792573-CC19-2B16-F311-F27A526A890C}"/>
              </a:ext>
            </a:extLst>
          </p:cNvPr>
          <p:cNvSpPr txBox="1"/>
          <p:nvPr/>
        </p:nvSpPr>
        <p:spPr>
          <a:xfrm>
            <a:off x="6721366" y="2986825"/>
            <a:ext cx="3956148" cy="392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48148">
              <a:defRPr/>
            </a:pPr>
            <a:r>
              <a:rPr lang="en-US" sz="196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Tensor Computation Runtimes</a:t>
            </a:r>
          </a:p>
        </p:txBody>
      </p:sp>
      <p:sp>
        <p:nvSpPr>
          <p:cNvPr id="5" name="End-to-End Pipeline Evaluation">
            <a:extLst>
              <a:ext uri="{FF2B5EF4-FFF2-40B4-BE49-F238E27FC236}">
                <a16:creationId xmlns:a16="http://schemas.microsoft.com/office/drawing/2014/main" id="{56775576-A45F-A4B3-9C6D-EB77D52FD5D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55267" y="173216"/>
            <a:ext cx="11632076" cy="84932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7000"/>
            </a:lvl1pPr>
          </a:lstStyle>
          <a:p>
            <a:pPr algn="l"/>
            <a:r>
              <a:rPr lang="en-US" sz="392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Query Processing and Data Analytics</a:t>
            </a:r>
            <a:endParaRPr lang="en-US" sz="3921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122">
            <a:extLst>
              <a:ext uri="{FF2B5EF4-FFF2-40B4-BE49-F238E27FC236}">
                <a16:creationId xmlns:a16="http://schemas.microsoft.com/office/drawing/2014/main" id="{6BA7CDAC-487C-ACC5-855A-101F0DEA8055}"/>
              </a:ext>
            </a:extLst>
          </p:cNvPr>
          <p:cNvSpPr txBox="1"/>
          <p:nvPr/>
        </p:nvSpPr>
        <p:spPr>
          <a:xfrm>
            <a:off x="5884801" y="4442747"/>
            <a:ext cx="794060" cy="301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48148">
              <a:defRPr/>
            </a:pPr>
            <a:r>
              <a:rPr lang="en-US" sz="137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CPU</a:t>
            </a:r>
          </a:p>
        </p:txBody>
      </p:sp>
      <p:sp>
        <p:nvSpPr>
          <p:cNvPr id="9" name="TextBox 122">
            <a:extLst>
              <a:ext uri="{FF2B5EF4-FFF2-40B4-BE49-F238E27FC236}">
                <a16:creationId xmlns:a16="http://schemas.microsoft.com/office/drawing/2014/main" id="{4B196450-1D64-D5B3-35FA-3D610CEEADB4}"/>
              </a:ext>
            </a:extLst>
          </p:cNvPr>
          <p:cNvSpPr txBox="1"/>
          <p:nvPr/>
        </p:nvSpPr>
        <p:spPr>
          <a:xfrm>
            <a:off x="6911097" y="4444083"/>
            <a:ext cx="794060" cy="301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48148">
              <a:defRPr/>
            </a:pPr>
            <a:r>
              <a:rPr lang="en-US" sz="137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GPU</a:t>
            </a:r>
          </a:p>
        </p:txBody>
      </p:sp>
      <p:sp>
        <p:nvSpPr>
          <p:cNvPr id="10" name="TextBox 122">
            <a:extLst>
              <a:ext uri="{FF2B5EF4-FFF2-40B4-BE49-F238E27FC236}">
                <a16:creationId xmlns:a16="http://schemas.microsoft.com/office/drawing/2014/main" id="{E9F91EDD-6B6D-EFD9-FFF2-D7BD1231F1CF}"/>
              </a:ext>
            </a:extLst>
          </p:cNvPr>
          <p:cNvSpPr txBox="1"/>
          <p:nvPr/>
        </p:nvSpPr>
        <p:spPr>
          <a:xfrm>
            <a:off x="8526369" y="4495886"/>
            <a:ext cx="794060" cy="301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48148">
              <a:defRPr/>
            </a:pPr>
            <a:r>
              <a:rPr lang="en-US" sz="137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TPU</a:t>
            </a:r>
          </a:p>
        </p:txBody>
      </p:sp>
      <p:sp>
        <p:nvSpPr>
          <p:cNvPr id="11" name="TextBox 122">
            <a:extLst>
              <a:ext uri="{FF2B5EF4-FFF2-40B4-BE49-F238E27FC236}">
                <a16:creationId xmlns:a16="http://schemas.microsoft.com/office/drawing/2014/main" id="{AC25BBA2-18FC-F02C-3F49-B560C0C18926}"/>
              </a:ext>
            </a:extLst>
          </p:cNvPr>
          <p:cNvSpPr txBox="1"/>
          <p:nvPr/>
        </p:nvSpPr>
        <p:spPr>
          <a:xfrm>
            <a:off x="9573125" y="4495886"/>
            <a:ext cx="794060" cy="301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48148">
              <a:defRPr/>
            </a:pPr>
            <a:r>
              <a:rPr lang="en-US" sz="1372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Mobile</a:t>
            </a:r>
          </a:p>
        </p:txBody>
      </p:sp>
      <p:sp>
        <p:nvSpPr>
          <p:cNvPr id="13" name="TextBox 122">
            <a:extLst>
              <a:ext uri="{FF2B5EF4-FFF2-40B4-BE49-F238E27FC236}">
                <a16:creationId xmlns:a16="http://schemas.microsoft.com/office/drawing/2014/main" id="{B1098FC2-AE05-EFBC-6B0A-CEC7720FAA78}"/>
              </a:ext>
            </a:extLst>
          </p:cNvPr>
          <p:cNvSpPr txBox="1"/>
          <p:nvPr/>
        </p:nvSpPr>
        <p:spPr>
          <a:xfrm>
            <a:off x="10562417" y="4486559"/>
            <a:ext cx="794060" cy="301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48148">
              <a:defRPr/>
            </a:pPr>
            <a:r>
              <a:rPr lang="en-US" sz="1372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Browser</a:t>
            </a:r>
          </a:p>
        </p:txBody>
      </p:sp>
      <p:sp>
        <p:nvSpPr>
          <p:cNvPr id="2" name="Right Arrow 1">
            <a:extLst>
              <a:ext uri="{FF2B5EF4-FFF2-40B4-BE49-F238E27FC236}">
                <a16:creationId xmlns:a16="http://schemas.microsoft.com/office/drawing/2014/main" id="{5A00EE46-D237-33A8-B9A3-0AB210CBF2FB}"/>
              </a:ext>
            </a:extLst>
          </p:cNvPr>
          <p:cNvSpPr/>
          <p:nvPr/>
        </p:nvSpPr>
        <p:spPr>
          <a:xfrm rot="5400000">
            <a:off x="8199033" y="2540700"/>
            <a:ext cx="551283" cy="240920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48148">
              <a:defRPr/>
            </a:pPr>
            <a:endParaRPr lang="en-US" sz="1765" dirty="0">
              <a:solidFill>
                <a:srgbClr val="FFFFFF"/>
              </a:solidFill>
              <a:latin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1773955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64">
            <a:extLst>
              <a:ext uri="{FF2B5EF4-FFF2-40B4-BE49-F238E27FC236}">
                <a16:creationId xmlns:a16="http://schemas.microsoft.com/office/drawing/2014/main" id="{3D7A21E3-8844-04C9-5797-B6BDF70345E6}"/>
              </a:ext>
            </a:extLst>
          </p:cNvPr>
          <p:cNvSpPr/>
          <p:nvPr/>
        </p:nvSpPr>
        <p:spPr>
          <a:xfrm>
            <a:off x="6376141" y="2974650"/>
            <a:ext cx="3956148" cy="90870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48148">
              <a:defRPr/>
            </a:pPr>
            <a:endParaRPr lang="en-US" sz="1765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CC8860F4-9158-F5CE-8015-5EA9F8A20179}"/>
              </a:ext>
            </a:extLst>
          </p:cNvPr>
          <p:cNvSpPr/>
          <p:nvPr/>
        </p:nvSpPr>
        <p:spPr>
          <a:xfrm>
            <a:off x="5589619" y="4461849"/>
            <a:ext cx="5919920" cy="11235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48148">
              <a:defRPr/>
            </a:pPr>
            <a:endParaRPr lang="en-US" sz="1765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C60C183C-F75C-86B5-8514-9CEADABAC757}"/>
              </a:ext>
            </a:extLst>
          </p:cNvPr>
          <p:cNvGrpSpPr/>
          <p:nvPr/>
        </p:nvGrpSpPr>
        <p:grpSpPr>
          <a:xfrm>
            <a:off x="5845503" y="4666134"/>
            <a:ext cx="1931349" cy="846605"/>
            <a:chOff x="9276206" y="1060214"/>
            <a:chExt cx="1796176" cy="552428"/>
          </a:xfrm>
        </p:grpSpPr>
        <p:pic>
          <p:nvPicPr>
            <p:cNvPr id="68" name="Picture 67" descr="Amazon.com: Intel Core i7-4790 Processor 3.6GHz 8MB LGA 1150 CPU, OEM  (CM8064601560113) : Electronics">
              <a:extLst>
                <a:ext uri="{FF2B5EF4-FFF2-40B4-BE49-F238E27FC236}">
                  <a16:creationId xmlns:a16="http://schemas.microsoft.com/office/drawing/2014/main" id="{B621FE29-D3D5-B00B-BE7B-C9CDFC4F4C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76206" y="1105891"/>
              <a:ext cx="526520" cy="4517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9" name="Picture 68" descr="Buy NVIDIA Graphics Cards | NVIDIA Store">
              <a:extLst>
                <a:ext uri="{FF2B5EF4-FFF2-40B4-BE49-F238E27FC236}">
                  <a16:creationId xmlns:a16="http://schemas.microsoft.com/office/drawing/2014/main" id="{1D8A6876-B1D1-EBA5-DD27-1DFAED194F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06985" y="1060214"/>
              <a:ext cx="1065397" cy="5524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0" name="Picture 69">
            <a:extLst>
              <a:ext uri="{FF2B5EF4-FFF2-40B4-BE49-F238E27FC236}">
                <a16:creationId xmlns:a16="http://schemas.microsoft.com/office/drawing/2014/main" id="{B37FDE29-4DB5-60FA-0F10-0883EC3D7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955" y="3429337"/>
            <a:ext cx="1020798" cy="272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Image" descr="Image">
            <a:extLst>
              <a:ext uri="{FF2B5EF4-FFF2-40B4-BE49-F238E27FC236}">
                <a16:creationId xmlns:a16="http://schemas.microsoft.com/office/drawing/2014/main" id="{3DB1BDCA-6B3D-5001-A2C0-99CAD1A6982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531" t="18779" r="59499" b="69161"/>
          <a:stretch/>
        </p:blipFill>
        <p:spPr>
          <a:xfrm>
            <a:off x="6411645" y="3147818"/>
            <a:ext cx="716369" cy="77145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72" name="Image" descr="Image">
            <a:extLst>
              <a:ext uri="{FF2B5EF4-FFF2-40B4-BE49-F238E27FC236}">
                <a16:creationId xmlns:a16="http://schemas.microsoft.com/office/drawing/2014/main" id="{F5BD1C1E-1632-B7BC-FA8E-3F97C9F4047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" t="18779" r="92668" b="69161"/>
          <a:stretch/>
        </p:blipFill>
        <p:spPr>
          <a:xfrm>
            <a:off x="8726619" y="3307371"/>
            <a:ext cx="392084" cy="51666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73" name="Image" descr="Image">
            <a:extLst>
              <a:ext uri="{FF2B5EF4-FFF2-40B4-BE49-F238E27FC236}">
                <a16:creationId xmlns:a16="http://schemas.microsoft.com/office/drawing/2014/main" id="{63C14036-83AD-2510-8F3F-6033C98BAF5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3738" t="37717" r="16172"/>
          <a:stretch>
            <a:fillRect/>
          </a:stretch>
        </p:blipFill>
        <p:spPr>
          <a:xfrm>
            <a:off x="9589888" y="3391373"/>
            <a:ext cx="480539" cy="34865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74" name="Picture 73" descr="Cloud Tpu | Cloud TPU | Google Cloud">
            <a:extLst>
              <a:ext uri="{FF2B5EF4-FFF2-40B4-BE49-F238E27FC236}">
                <a16:creationId xmlns:a16="http://schemas.microsoft.com/office/drawing/2014/main" id="{43B92076-F829-3C52-E53C-3BAB22BF02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37" t="2257" r="2365" b="69070"/>
          <a:stretch/>
        </p:blipFill>
        <p:spPr bwMode="auto">
          <a:xfrm>
            <a:off x="8176203" y="4784431"/>
            <a:ext cx="1193158" cy="715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74" descr="Mobiles Phones - Latest Mobiles Phones in India, LG's Best Smartphone Prices">
            <a:extLst>
              <a:ext uri="{FF2B5EF4-FFF2-40B4-BE49-F238E27FC236}">
                <a16:creationId xmlns:a16="http://schemas.microsoft.com/office/drawing/2014/main" id="{615005F0-995A-229E-C209-CE91F8C9C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9392" y="4803258"/>
            <a:ext cx="677814" cy="677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75" descr="Google Chrome - Wikipedia">
            <a:extLst>
              <a:ext uri="{FF2B5EF4-FFF2-40B4-BE49-F238E27FC236}">
                <a16:creationId xmlns:a16="http://schemas.microsoft.com/office/drawing/2014/main" id="{EF900256-F342-5001-0B25-25385E650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1292" y="4842912"/>
            <a:ext cx="598507" cy="598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TextBox 122">
            <a:extLst>
              <a:ext uri="{FF2B5EF4-FFF2-40B4-BE49-F238E27FC236}">
                <a16:creationId xmlns:a16="http://schemas.microsoft.com/office/drawing/2014/main" id="{62100A38-BE8F-FF16-2558-61F6967E2200}"/>
              </a:ext>
            </a:extLst>
          </p:cNvPr>
          <p:cNvSpPr txBox="1"/>
          <p:nvPr/>
        </p:nvSpPr>
        <p:spPr>
          <a:xfrm>
            <a:off x="5884801" y="4442747"/>
            <a:ext cx="794060" cy="301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48148">
              <a:defRPr/>
            </a:pPr>
            <a:r>
              <a:rPr lang="en-US" sz="137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CPU</a:t>
            </a:r>
          </a:p>
        </p:txBody>
      </p:sp>
      <p:sp>
        <p:nvSpPr>
          <p:cNvPr id="78" name="TextBox 122">
            <a:extLst>
              <a:ext uri="{FF2B5EF4-FFF2-40B4-BE49-F238E27FC236}">
                <a16:creationId xmlns:a16="http://schemas.microsoft.com/office/drawing/2014/main" id="{4DAEEDC2-2FA1-40A8-16BF-783F6228C69B}"/>
              </a:ext>
            </a:extLst>
          </p:cNvPr>
          <p:cNvSpPr txBox="1"/>
          <p:nvPr/>
        </p:nvSpPr>
        <p:spPr>
          <a:xfrm>
            <a:off x="6911097" y="4444083"/>
            <a:ext cx="794060" cy="301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48148">
              <a:defRPr/>
            </a:pPr>
            <a:r>
              <a:rPr lang="en-US" sz="137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GPU</a:t>
            </a:r>
          </a:p>
        </p:txBody>
      </p:sp>
      <p:sp>
        <p:nvSpPr>
          <p:cNvPr id="79" name="TextBox 122">
            <a:extLst>
              <a:ext uri="{FF2B5EF4-FFF2-40B4-BE49-F238E27FC236}">
                <a16:creationId xmlns:a16="http://schemas.microsoft.com/office/drawing/2014/main" id="{7E7C0CEE-A67F-24EF-5C31-5ACDACD50312}"/>
              </a:ext>
            </a:extLst>
          </p:cNvPr>
          <p:cNvSpPr txBox="1"/>
          <p:nvPr/>
        </p:nvSpPr>
        <p:spPr>
          <a:xfrm>
            <a:off x="8526369" y="4495886"/>
            <a:ext cx="794060" cy="301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48148">
              <a:defRPr/>
            </a:pPr>
            <a:r>
              <a:rPr lang="en-US" sz="137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TPU</a:t>
            </a:r>
          </a:p>
        </p:txBody>
      </p:sp>
      <p:sp>
        <p:nvSpPr>
          <p:cNvPr id="80" name="TextBox 122">
            <a:extLst>
              <a:ext uri="{FF2B5EF4-FFF2-40B4-BE49-F238E27FC236}">
                <a16:creationId xmlns:a16="http://schemas.microsoft.com/office/drawing/2014/main" id="{05FB3225-C126-D77F-1DBA-98269F10D4C7}"/>
              </a:ext>
            </a:extLst>
          </p:cNvPr>
          <p:cNvSpPr txBox="1"/>
          <p:nvPr/>
        </p:nvSpPr>
        <p:spPr>
          <a:xfrm>
            <a:off x="9573125" y="4495886"/>
            <a:ext cx="794060" cy="301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48148">
              <a:defRPr/>
            </a:pPr>
            <a:r>
              <a:rPr lang="en-US" sz="1372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Mobile</a:t>
            </a:r>
          </a:p>
        </p:txBody>
      </p:sp>
      <p:sp>
        <p:nvSpPr>
          <p:cNvPr id="81" name="TextBox 122">
            <a:extLst>
              <a:ext uri="{FF2B5EF4-FFF2-40B4-BE49-F238E27FC236}">
                <a16:creationId xmlns:a16="http://schemas.microsoft.com/office/drawing/2014/main" id="{752B2005-A93C-FE59-555E-9A9657EE56F6}"/>
              </a:ext>
            </a:extLst>
          </p:cNvPr>
          <p:cNvSpPr txBox="1"/>
          <p:nvPr/>
        </p:nvSpPr>
        <p:spPr>
          <a:xfrm>
            <a:off x="10562417" y="4486559"/>
            <a:ext cx="794060" cy="301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48148">
              <a:defRPr/>
            </a:pPr>
            <a:r>
              <a:rPr lang="en-US" sz="1372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Browser</a:t>
            </a:r>
          </a:p>
        </p:txBody>
      </p:sp>
      <p:sp>
        <p:nvSpPr>
          <p:cNvPr id="82" name="Right Arrow 81">
            <a:extLst>
              <a:ext uri="{FF2B5EF4-FFF2-40B4-BE49-F238E27FC236}">
                <a16:creationId xmlns:a16="http://schemas.microsoft.com/office/drawing/2014/main" id="{7045B346-4E6E-EF74-E8D0-C1601BBADB57}"/>
              </a:ext>
            </a:extLst>
          </p:cNvPr>
          <p:cNvSpPr/>
          <p:nvPr/>
        </p:nvSpPr>
        <p:spPr>
          <a:xfrm rot="5400000">
            <a:off x="6485457" y="4065746"/>
            <a:ext cx="551283" cy="240920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48148">
              <a:defRPr/>
            </a:pPr>
            <a:endParaRPr lang="en-US" sz="1765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3" name="Right Arrow 82">
            <a:extLst>
              <a:ext uri="{FF2B5EF4-FFF2-40B4-BE49-F238E27FC236}">
                <a16:creationId xmlns:a16="http://schemas.microsoft.com/office/drawing/2014/main" id="{39882C1F-FE49-0637-B7D5-FFAE37B5A4A2}"/>
              </a:ext>
            </a:extLst>
          </p:cNvPr>
          <p:cNvSpPr/>
          <p:nvPr/>
        </p:nvSpPr>
        <p:spPr>
          <a:xfrm rot="5400000">
            <a:off x="7566251" y="4065746"/>
            <a:ext cx="551283" cy="240920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48148">
              <a:defRPr/>
            </a:pPr>
            <a:endParaRPr lang="en-US" sz="1765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4" name="Right Arrow 83">
            <a:extLst>
              <a:ext uri="{FF2B5EF4-FFF2-40B4-BE49-F238E27FC236}">
                <a16:creationId xmlns:a16="http://schemas.microsoft.com/office/drawing/2014/main" id="{EF591446-AFA2-A2ED-8D8D-8666EE777859}"/>
              </a:ext>
            </a:extLst>
          </p:cNvPr>
          <p:cNvSpPr/>
          <p:nvPr/>
        </p:nvSpPr>
        <p:spPr>
          <a:xfrm rot="5400000">
            <a:off x="8700354" y="4065746"/>
            <a:ext cx="551283" cy="240920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48148">
              <a:defRPr/>
            </a:pPr>
            <a:endParaRPr lang="en-US" sz="1765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5" name="Right Arrow 84">
            <a:extLst>
              <a:ext uri="{FF2B5EF4-FFF2-40B4-BE49-F238E27FC236}">
                <a16:creationId xmlns:a16="http://schemas.microsoft.com/office/drawing/2014/main" id="{706744C1-FEC8-6B47-405B-0BA95A3EABAD}"/>
              </a:ext>
            </a:extLst>
          </p:cNvPr>
          <p:cNvSpPr/>
          <p:nvPr/>
        </p:nvSpPr>
        <p:spPr>
          <a:xfrm rot="5400000">
            <a:off x="9622322" y="4065746"/>
            <a:ext cx="551283" cy="240920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48148">
              <a:defRPr/>
            </a:pPr>
            <a:endParaRPr lang="en-US" sz="1765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0" name="TextBox 122">
            <a:extLst>
              <a:ext uri="{FF2B5EF4-FFF2-40B4-BE49-F238E27FC236}">
                <a16:creationId xmlns:a16="http://schemas.microsoft.com/office/drawing/2014/main" id="{E2792573-CC19-2B16-F311-F27A526A890C}"/>
              </a:ext>
            </a:extLst>
          </p:cNvPr>
          <p:cNvSpPr txBox="1"/>
          <p:nvPr/>
        </p:nvSpPr>
        <p:spPr>
          <a:xfrm>
            <a:off x="6721366" y="2986825"/>
            <a:ext cx="3956148" cy="392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48148">
              <a:defRPr/>
            </a:pPr>
            <a:r>
              <a:rPr lang="en-US" sz="196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Tensor Computation Runtimes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4730CDF-72B0-E8A9-7DEA-402A707F5B96}"/>
              </a:ext>
            </a:extLst>
          </p:cNvPr>
          <p:cNvSpPr/>
          <p:nvPr/>
        </p:nvSpPr>
        <p:spPr bwMode="auto">
          <a:xfrm>
            <a:off x="8269984" y="1456705"/>
            <a:ext cx="1509327" cy="8840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62" tIns="143409" rIns="179262" bIns="143409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01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961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Calibri" panose="020F0502020204030204" pitchFamily="34" charset="0"/>
                <a:ea typeface="Segoe UI" pitchFamily="34" charset="0"/>
                <a:cs typeface="Calibri" panose="020F0502020204030204" pitchFamily="34" charset="0"/>
              </a:rPr>
              <a:t>Relational (SQL)</a:t>
            </a:r>
          </a:p>
        </p:txBody>
      </p:sp>
      <p:pic>
        <p:nvPicPr>
          <p:cNvPr id="11" name="Picture 10" descr="Shape&#10;&#10;Description automatically generated with low confidence">
            <a:extLst>
              <a:ext uri="{FF2B5EF4-FFF2-40B4-BE49-F238E27FC236}">
                <a16:creationId xmlns:a16="http://schemas.microsoft.com/office/drawing/2014/main" id="{DE54B0D0-2E5E-0625-684D-FE1A27D70D7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21" y="3045294"/>
            <a:ext cx="838114" cy="83811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09F1516-82D3-826C-DCA9-223DF43E8F3D}"/>
              </a:ext>
            </a:extLst>
          </p:cNvPr>
          <p:cNvSpPr/>
          <p:nvPr/>
        </p:nvSpPr>
        <p:spPr bwMode="auto">
          <a:xfrm>
            <a:off x="6655955" y="1462288"/>
            <a:ext cx="1503175" cy="8840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62" tIns="143409" rIns="179262" bIns="143409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01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961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/>
                <a:ea typeface="Segoe UI" pitchFamily="34" charset="0"/>
                <a:cs typeface="Segoe UI" pitchFamily="34" charset="0"/>
              </a:rPr>
              <a:t>Neural Networks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C2B5C6D9-2418-4FED-319E-C143F505E104}"/>
              </a:ext>
            </a:extLst>
          </p:cNvPr>
          <p:cNvSpPr/>
          <p:nvPr/>
        </p:nvSpPr>
        <p:spPr>
          <a:xfrm rot="5400000">
            <a:off x="7135276" y="2540700"/>
            <a:ext cx="551283" cy="240920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48148">
              <a:defRPr/>
            </a:pPr>
            <a:endParaRPr lang="en-US" sz="1765" dirty="0">
              <a:solidFill>
                <a:srgbClr val="FFFFFF"/>
              </a:solidFill>
              <a:latin typeface="Segoe UI"/>
            </a:endParaRP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63832AAA-7F27-5E57-1E09-80BF166ED8B4}"/>
              </a:ext>
            </a:extLst>
          </p:cNvPr>
          <p:cNvSpPr/>
          <p:nvPr/>
        </p:nvSpPr>
        <p:spPr>
          <a:xfrm rot="5400000">
            <a:off x="8749006" y="2535824"/>
            <a:ext cx="551283" cy="240920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48148">
              <a:defRPr/>
            </a:pPr>
            <a:endParaRPr lang="en-US" sz="1765" dirty="0">
              <a:solidFill>
                <a:srgbClr val="FFFFFF"/>
              </a:solidFill>
              <a:latin typeface="Segoe UI"/>
            </a:endParaRPr>
          </a:p>
        </p:txBody>
      </p:sp>
      <p:sp>
        <p:nvSpPr>
          <p:cNvPr id="5" name="End-to-End Pipeline Evaluation">
            <a:extLst>
              <a:ext uri="{FF2B5EF4-FFF2-40B4-BE49-F238E27FC236}">
                <a16:creationId xmlns:a16="http://schemas.microsoft.com/office/drawing/2014/main" id="{D6794339-D277-E7CA-0EC1-0242C637FF0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55267" y="173216"/>
            <a:ext cx="11632076" cy="84932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7000"/>
            </a:lvl1pPr>
          </a:lstStyle>
          <a:p>
            <a:pPr algn="l"/>
            <a:r>
              <a:rPr lang="en-US" sz="392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Query Processing and Data Analytics</a:t>
            </a:r>
            <a:endParaRPr lang="en-US" sz="3921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090102-7FF8-FAD9-B4F6-8BB42953E61C}"/>
              </a:ext>
            </a:extLst>
          </p:cNvPr>
          <p:cNvSpPr txBox="1"/>
          <p:nvPr/>
        </p:nvSpPr>
        <p:spPr>
          <a:xfrm>
            <a:off x="8386576" y="894628"/>
            <a:ext cx="1276141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TQP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 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PVLDB’22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3810020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64">
            <a:extLst>
              <a:ext uri="{FF2B5EF4-FFF2-40B4-BE49-F238E27FC236}">
                <a16:creationId xmlns:a16="http://schemas.microsoft.com/office/drawing/2014/main" id="{3D7A21E3-8844-04C9-5797-B6BDF70345E6}"/>
              </a:ext>
            </a:extLst>
          </p:cNvPr>
          <p:cNvSpPr/>
          <p:nvPr/>
        </p:nvSpPr>
        <p:spPr>
          <a:xfrm>
            <a:off x="6376141" y="2974650"/>
            <a:ext cx="3956148" cy="90870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48148">
              <a:defRPr/>
            </a:pPr>
            <a:endParaRPr lang="en-US" sz="1765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CC8860F4-9158-F5CE-8015-5EA9F8A20179}"/>
              </a:ext>
            </a:extLst>
          </p:cNvPr>
          <p:cNvSpPr/>
          <p:nvPr/>
        </p:nvSpPr>
        <p:spPr>
          <a:xfrm>
            <a:off x="5589619" y="4461849"/>
            <a:ext cx="5919920" cy="11235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48148">
              <a:defRPr/>
            </a:pPr>
            <a:endParaRPr lang="en-US" sz="1765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C60C183C-F75C-86B5-8514-9CEADABAC757}"/>
              </a:ext>
            </a:extLst>
          </p:cNvPr>
          <p:cNvGrpSpPr/>
          <p:nvPr/>
        </p:nvGrpSpPr>
        <p:grpSpPr>
          <a:xfrm>
            <a:off x="5845503" y="4666134"/>
            <a:ext cx="1931349" cy="846605"/>
            <a:chOff x="9276206" y="1060214"/>
            <a:chExt cx="1796176" cy="552428"/>
          </a:xfrm>
        </p:grpSpPr>
        <p:pic>
          <p:nvPicPr>
            <p:cNvPr id="68" name="Picture 67" descr="Amazon.com: Intel Core i7-4790 Processor 3.6GHz 8MB LGA 1150 CPU, OEM  (CM8064601560113) : Electronics">
              <a:extLst>
                <a:ext uri="{FF2B5EF4-FFF2-40B4-BE49-F238E27FC236}">
                  <a16:creationId xmlns:a16="http://schemas.microsoft.com/office/drawing/2014/main" id="{B621FE29-D3D5-B00B-BE7B-C9CDFC4F4C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76206" y="1105891"/>
              <a:ext cx="526520" cy="4517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9" name="Picture 68" descr="Buy NVIDIA Graphics Cards | NVIDIA Store">
              <a:extLst>
                <a:ext uri="{FF2B5EF4-FFF2-40B4-BE49-F238E27FC236}">
                  <a16:creationId xmlns:a16="http://schemas.microsoft.com/office/drawing/2014/main" id="{1D8A6876-B1D1-EBA5-DD27-1DFAED194F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06985" y="1060214"/>
              <a:ext cx="1065397" cy="5524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0" name="Picture 69">
            <a:extLst>
              <a:ext uri="{FF2B5EF4-FFF2-40B4-BE49-F238E27FC236}">
                <a16:creationId xmlns:a16="http://schemas.microsoft.com/office/drawing/2014/main" id="{B37FDE29-4DB5-60FA-0F10-0883EC3D7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955" y="3429337"/>
            <a:ext cx="1020798" cy="272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Image" descr="Image">
            <a:extLst>
              <a:ext uri="{FF2B5EF4-FFF2-40B4-BE49-F238E27FC236}">
                <a16:creationId xmlns:a16="http://schemas.microsoft.com/office/drawing/2014/main" id="{3DB1BDCA-6B3D-5001-A2C0-99CAD1A6982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531" t="18779" r="59499" b="69161"/>
          <a:stretch/>
        </p:blipFill>
        <p:spPr>
          <a:xfrm>
            <a:off x="6411645" y="3147818"/>
            <a:ext cx="716369" cy="77145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72" name="Image" descr="Image">
            <a:extLst>
              <a:ext uri="{FF2B5EF4-FFF2-40B4-BE49-F238E27FC236}">
                <a16:creationId xmlns:a16="http://schemas.microsoft.com/office/drawing/2014/main" id="{F5BD1C1E-1632-B7BC-FA8E-3F97C9F4047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" t="18779" r="92668" b="69161"/>
          <a:stretch/>
        </p:blipFill>
        <p:spPr>
          <a:xfrm>
            <a:off x="8726619" y="3307371"/>
            <a:ext cx="392084" cy="51666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73" name="Image" descr="Image">
            <a:extLst>
              <a:ext uri="{FF2B5EF4-FFF2-40B4-BE49-F238E27FC236}">
                <a16:creationId xmlns:a16="http://schemas.microsoft.com/office/drawing/2014/main" id="{63C14036-83AD-2510-8F3F-6033C98BAF5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3738" t="37717" r="16172"/>
          <a:stretch>
            <a:fillRect/>
          </a:stretch>
        </p:blipFill>
        <p:spPr>
          <a:xfrm>
            <a:off x="9589888" y="3391373"/>
            <a:ext cx="480539" cy="34865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74" name="Picture 73" descr="Cloud Tpu | Cloud TPU | Google Cloud">
            <a:extLst>
              <a:ext uri="{FF2B5EF4-FFF2-40B4-BE49-F238E27FC236}">
                <a16:creationId xmlns:a16="http://schemas.microsoft.com/office/drawing/2014/main" id="{43B92076-F829-3C52-E53C-3BAB22BF02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37" t="2257" r="2365" b="69070"/>
          <a:stretch/>
        </p:blipFill>
        <p:spPr bwMode="auto">
          <a:xfrm>
            <a:off x="8176203" y="4784431"/>
            <a:ext cx="1193158" cy="715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74" descr="Mobiles Phones - Latest Mobiles Phones in India, LG's Best Smartphone Prices">
            <a:extLst>
              <a:ext uri="{FF2B5EF4-FFF2-40B4-BE49-F238E27FC236}">
                <a16:creationId xmlns:a16="http://schemas.microsoft.com/office/drawing/2014/main" id="{615005F0-995A-229E-C209-CE91F8C9C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9392" y="4803258"/>
            <a:ext cx="677814" cy="677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75" descr="Google Chrome - Wikipedia">
            <a:extLst>
              <a:ext uri="{FF2B5EF4-FFF2-40B4-BE49-F238E27FC236}">
                <a16:creationId xmlns:a16="http://schemas.microsoft.com/office/drawing/2014/main" id="{EF900256-F342-5001-0B25-25385E650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1292" y="4842912"/>
            <a:ext cx="598507" cy="598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TextBox 122">
            <a:extLst>
              <a:ext uri="{FF2B5EF4-FFF2-40B4-BE49-F238E27FC236}">
                <a16:creationId xmlns:a16="http://schemas.microsoft.com/office/drawing/2014/main" id="{62100A38-BE8F-FF16-2558-61F6967E2200}"/>
              </a:ext>
            </a:extLst>
          </p:cNvPr>
          <p:cNvSpPr txBox="1"/>
          <p:nvPr/>
        </p:nvSpPr>
        <p:spPr>
          <a:xfrm>
            <a:off x="5884801" y="4442747"/>
            <a:ext cx="794060" cy="301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48148">
              <a:defRPr/>
            </a:pPr>
            <a:r>
              <a:rPr lang="en-US" sz="137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CPU</a:t>
            </a:r>
          </a:p>
        </p:txBody>
      </p:sp>
      <p:sp>
        <p:nvSpPr>
          <p:cNvPr id="78" name="TextBox 122">
            <a:extLst>
              <a:ext uri="{FF2B5EF4-FFF2-40B4-BE49-F238E27FC236}">
                <a16:creationId xmlns:a16="http://schemas.microsoft.com/office/drawing/2014/main" id="{4DAEEDC2-2FA1-40A8-16BF-783F6228C69B}"/>
              </a:ext>
            </a:extLst>
          </p:cNvPr>
          <p:cNvSpPr txBox="1"/>
          <p:nvPr/>
        </p:nvSpPr>
        <p:spPr>
          <a:xfrm>
            <a:off x="6911097" y="4444083"/>
            <a:ext cx="794060" cy="301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48148">
              <a:defRPr/>
            </a:pPr>
            <a:r>
              <a:rPr lang="en-US" sz="137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GPU</a:t>
            </a:r>
          </a:p>
        </p:txBody>
      </p:sp>
      <p:sp>
        <p:nvSpPr>
          <p:cNvPr id="79" name="TextBox 122">
            <a:extLst>
              <a:ext uri="{FF2B5EF4-FFF2-40B4-BE49-F238E27FC236}">
                <a16:creationId xmlns:a16="http://schemas.microsoft.com/office/drawing/2014/main" id="{7E7C0CEE-A67F-24EF-5C31-5ACDACD50312}"/>
              </a:ext>
            </a:extLst>
          </p:cNvPr>
          <p:cNvSpPr txBox="1"/>
          <p:nvPr/>
        </p:nvSpPr>
        <p:spPr>
          <a:xfrm>
            <a:off x="8526369" y="4495886"/>
            <a:ext cx="794060" cy="301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48148">
              <a:defRPr/>
            </a:pPr>
            <a:r>
              <a:rPr lang="en-US" sz="137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TPU</a:t>
            </a:r>
          </a:p>
        </p:txBody>
      </p:sp>
      <p:sp>
        <p:nvSpPr>
          <p:cNvPr id="80" name="TextBox 122">
            <a:extLst>
              <a:ext uri="{FF2B5EF4-FFF2-40B4-BE49-F238E27FC236}">
                <a16:creationId xmlns:a16="http://schemas.microsoft.com/office/drawing/2014/main" id="{05FB3225-C126-D77F-1DBA-98269F10D4C7}"/>
              </a:ext>
            </a:extLst>
          </p:cNvPr>
          <p:cNvSpPr txBox="1"/>
          <p:nvPr/>
        </p:nvSpPr>
        <p:spPr>
          <a:xfrm>
            <a:off x="9573125" y="4495886"/>
            <a:ext cx="794060" cy="301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48148">
              <a:defRPr/>
            </a:pPr>
            <a:r>
              <a:rPr lang="en-US" sz="1372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Mobile</a:t>
            </a:r>
          </a:p>
        </p:txBody>
      </p:sp>
      <p:sp>
        <p:nvSpPr>
          <p:cNvPr id="81" name="TextBox 122">
            <a:extLst>
              <a:ext uri="{FF2B5EF4-FFF2-40B4-BE49-F238E27FC236}">
                <a16:creationId xmlns:a16="http://schemas.microsoft.com/office/drawing/2014/main" id="{752B2005-A93C-FE59-555E-9A9657EE56F6}"/>
              </a:ext>
            </a:extLst>
          </p:cNvPr>
          <p:cNvSpPr txBox="1"/>
          <p:nvPr/>
        </p:nvSpPr>
        <p:spPr>
          <a:xfrm>
            <a:off x="10562417" y="4486559"/>
            <a:ext cx="794060" cy="301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48148">
              <a:defRPr/>
            </a:pPr>
            <a:r>
              <a:rPr lang="en-US" sz="1372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Browser</a:t>
            </a:r>
          </a:p>
        </p:txBody>
      </p:sp>
      <p:sp>
        <p:nvSpPr>
          <p:cNvPr id="82" name="Right Arrow 81">
            <a:extLst>
              <a:ext uri="{FF2B5EF4-FFF2-40B4-BE49-F238E27FC236}">
                <a16:creationId xmlns:a16="http://schemas.microsoft.com/office/drawing/2014/main" id="{7045B346-4E6E-EF74-E8D0-C1601BBADB57}"/>
              </a:ext>
            </a:extLst>
          </p:cNvPr>
          <p:cNvSpPr/>
          <p:nvPr/>
        </p:nvSpPr>
        <p:spPr>
          <a:xfrm rot="5400000">
            <a:off x="6485457" y="4065746"/>
            <a:ext cx="551283" cy="240920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48148">
              <a:defRPr/>
            </a:pPr>
            <a:endParaRPr lang="en-US" sz="1765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3" name="Right Arrow 82">
            <a:extLst>
              <a:ext uri="{FF2B5EF4-FFF2-40B4-BE49-F238E27FC236}">
                <a16:creationId xmlns:a16="http://schemas.microsoft.com/office/drawing/2014/main" id="{39882C1F-FE49-0637-B7D5-FFAE37B5A4A2}"/>
              </a:ext>
            </a:extLst>
          </p:cNvPr>
          <p:cNvSpPr/>
          <p:nvPr/>
        </p:nvSpPr>
        <p:spPr>
          <a:xfrm rot="5400000">
            <a:off x="7566251" y="4065746"/>
            <a:ext cx="551283" cy="240920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48148">
              <a:defRPr/>
            </a:pPr>
            <a:endParaRPr lang="en-US" sz="1765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4" name="Right Arrow 83">
            <a:extLst>
              <a:ext uri="{FF2B5EF4-FFF2-40B4-BE49-F238E27FC236}">
                <a16:creationId xmlns:a16="http://schemas.microsoft.com/office/drawing/2014/main" id="{EF591446-AFA2-A2ED-8D8D-8666EE777859}"/>
              </a:ext>
            </a:extLst>
          </p:cNvPr>
          <p:cNvSpPr/>
          <p:nvPr/>
        </p:nvSpPr>
        <p:spPr>
          <a:xfrm rot="5400000">
            <a:off x="8700354" y="4065746"/>
            <a:ext cx="551283" cy="240920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48148">
              <a:defRPr/>
            </a:pPr>
            <a:endParaRPr lang="en-US" sz="1765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5" name="Right Arrow 84">
            <a:extLst>
              <a:ext uri="{FF2B5EF4-FFF2-40B4-BE49-F238E27FC236}">
                <a16:creationId xmlns:a16="http://schemas.microsoft.com/office/drawing/2014/main" id="{706744C1-FEC8-6B47-405B-0BA95A3EABAD}"/>
              </a:ext>
            </a:extLst>
          </p:cNvPr>
          <p:cNvSpPr/>
          <p:nvPr/>
        </p:nvSpPr>
        <p:spPr>
          <a:xfrm rot="5400000">
            <a:off x="9622322" y="4065746"/>
            <a:ext cx="551283" cy="240920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48148">
              <a:defRPr/>
            </a:pPr>
            <a:endParaRPr lang="en-US" sz="1765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0" name="TextBox 122">
            <a:extLst>
              <a:ext uri="{FF2B5EF4-FFF2-40B4-BE49-F238E27FC236}">
                <a16:creationId xmlns:a16="http://schemas.microsoft.com/office/drawing/2014/main" id="{E2792573-CC19-2B16-F311-F27A526A890C}"/>
              </a:ext>
            </a:extLst>
          </p:cNvPr>
          <p:cNvSpPr txBox="1"/>
          <p:nvPr/>
        </p:nvSpPr>
        <p:spPr>
          <a:xfrm>
            <a:off x="6721366" y="2986825"/>
            <a:ext cx="3956148" cy="392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48148">
              <a:defRPr/>
            </a:pPr>
            <a:r>
              <a:rPr lang="en-US" sz="196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Tensor Computation Runtimes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47EF764-0A3C-C035-B5B0-BB167732FB3B}"/>
              </a:ext>
            </a:extLst>
          </p:cNvPr>
          <p:cNvSpPr/>
          <p:nvPr/>
        </p:nvSpPr>
        <p:spPr bwMode="auto">
          <a:xfrm>
            <a:off x="8884989" y="1450337"/>
            <a:ext cx="1318441" cy="8840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62" tIns="143409" rIns="179262" bIns="143409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01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961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Calibri" panose="020F0502020204030204" pitchFamily="34" charset="0"/>
                <a:ea typeface="Segoe UI" pitchFamily="34" charset="0"/>
                <a:cs typeface="Calibri" panose="020F0502020204030204" pitchFamily="34" charset="0"/>
              </a:rPr>
              <a:t>Classical </a:t>
            </a:r>
          </a:p>
          <a:p>
            <a:pPr algn="ctr" defTabSz="91401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961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Calibri" panose="020F0502020204030204" pitchFamily="34" charset="0"/>
                <a:ea typeface="Segoe UI" pitchFamily="34" charset="0"/>
                <a:cs typeface="Calibri" panose="020F0502020204030204" pitchFamily="34" charset="0"/>
              </a:rPr>
              <a:t>ML</a:t>
            </a:r>
          </a:p>
        </p:txBody>
      </p:sp>
      <p:pic>
        <p:nvPicPr>
          <p:cNvPr id="2" name="Picture 1" descr="Shape&#10;&#10;Description automatically generated with low confidence">
            <a:extLst>
              <a:ext uri="{FF2B5EF4-FFF2-40B4-BE49-F238E27FC236}">
                <a16:creationId xmlns:a16="http://schemas.microsoft.com/office/drawing/2014/main" id="{A46BD29A-4AD0-BA7C-ACA0-A4AAC5863DD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21" y="3045294"/>
            <a:ext cx="838114" cy="83811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5D515F4-0310-8904-608B-563A4716ED26}"/>
              </a:ext>
            </a:extLst>
          </p:cNvPr>
          <p:cNvSpPr/>
          <p:nvPr/>
        </p:nvSpPr>
        <p:spPr bwMode="auto">
          <a:xfrm>
            <a:off x="7301845" y="1456705"/>
            <a:ext cx="1509327" cy="8840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62" tIns="143409" rIns="179262" bIns="143409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01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961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Calibri" panose="020F0502020204030204" pitchFamily="34" charset="0"/>
                <a:ea typeface="Segoe UI" pitchFamily="34" charset="0"/>
                <a:cs typeface="Calibri" panose="020F0502020204030204" pitchFamily="34" charset="0"/>
              </a:rPr>
              <a:t>Relational (SQL)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1D11B8-581A-F813-F1B6-3BAF523F7FCA}"/>
              </a:ext>
            </a:extLst>
          </p:cNvPr>
          <p:cNvSpPr/>
          <p:nvPr/>
        </p:nvSpPr>
        <p:spPr bwMode="auto">
          <a:xfrm>
            <a:off x="5687817" y="1462288"/>
            <a:ext cx="1503175" cy="8840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62" tIns="143409" rIns="179262" bIns="143409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01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961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/>
                <a:ea typeface="Segoe UI" pitchFamily="34" charset="0"/>
                <a:cs typeface="Segoe UI" pitchFamily="34" charset="0"/>
              </a:rPr>
              <a:t>Neural Networks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50B8060C-C006-39B3-623D-C167A6D51A9F}"/>
              </a:ext>
            </a:extLst>
          </p:cNvPr>
          <p:cNvSpPr/>
          <p:nvPr/>
        </p:nvSpPr>
        <p:spPr>
          <a:xfrm rot="5400000">
            <a:off x="6167137" y="2540700"/>
            <a:ext cx="551283" cy="240920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48148">
              <a:defRPr/>
            </a:pPr>
            <a:endParaRPr lang="en-US" sz="1765" dirty="0">
              <a:solidFill>
                <a:srgbClr val="FFFFFF"/>
              </a:solidFill>
              <a:latin typeface="Segoe UI"/>
            </a:endParaRP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4C574C0A-AAA0-F76D-1B14-8C270C9F84C2}"/>
              </a:ext>
            </a:extLst>
          </p:cNvPr>
          <p:cNvSpPr/>
          <p:nvPr/>
        </p:nvSpPr>
        <p:spPr>
          <a:xfrm rot="5400000">
            <a:off x="7780867" y="2535824"/>
            <a:ext cx="551283" cy="240920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48148">
              <a:defRPr/>
            </a:pPr>
            <a:endParaRPr lang="en-US" sz="1765" dirty="0">
              <a:solidFill>
                <a:srgbClr val="FFFFFF"/>
              </a:solidFill>
              <a:latin typeface="Segoe UI"/>
            </a:endParaRP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CDAB4ADD-5AC8-C03F-492A-75ABE4195597}"/>
              </a:ext>
            </a:extLst>
          </p:cNvPr>
          <p:cNvSpPr/>
          <p:nvPr/>
        </p:nvSpPr>
        <p:spPr>
          <a:xfrm rot="5400000">
            <a:off x="9280259" y="2528231"/>
            <a:ext cx="551283" cy="240920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48148">
              <a:defRPr/>
            </a:pPr>
            <a:endParaRPr lang="en-US" sz="1765" dirty="0">
              <a:solidFill>
                <a:srgbClr val="FFFFFF"/>
              </a:solidFill>
              <a:latin typeface="Segoe UI"/>
            </a:endParaRPr>
          </a:p>
        </p:txBody>
      </p:sp>
      <p:sp>
        <p:nvSpPr>
          <p:cNvPr id="11" name="End-to-End Pipeline Evaluation">
            <a:extLst>
              <a:ext uri="{FF2B5EF4-FFF2-40B4-BE49-F238E27FC236}">
                <a16:creationId xmlns:a16="http://schemas.microsoft.com/office/drawing/2014/main" id="{51F8CBF5-C117-79D6-FF4B-0110D555D65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55267" y="173216"/>
            <a:ext cx="11632076" cy="84932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7000"/>
            </a:lvl1pPr>
          </a:lstStyle>
          <a:p>
            <a:pPr algn="l"/>
            <a:r>
              <a:rPr lang="en-US" sz="392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Query Processing and Data Analytics</a:t>
            </a:r>
            <a:endParaRPr lang="en-US" sz="3921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C1EDD9C-504B-AD0E-9170-485D1D32F290}"/>
              </a:ext>
            </a:extLst>
          </p:cNvPr>
          <p:cNvSpPr txBox="1"/>
          <p:nvPr/>
        </p:nvSpPr>
        <p:spPr>
          <a:xfrm>
            <a:off x="7408955" y="867777"/>
            <a:ext cx="1276141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TQP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 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PVLDB’22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5C0E54B-B95A-AE13-ECB1-93B2E68611DB}"/>
              </a:ext>
            </a:extLst>
          </p:cNvPr>
          <p:cNvSpPr txBox="1"/>
          <p:nvPr/>
        </p:nvSpPr>
        <p:spPr>
          <a:xfrm>
            <a:off x="8811172" y="841639"/>
            <a:ext cx="1276141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Hummingbird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 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OSDI’22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1897717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64">
            <a:extLst>
              <a:ext uri="{FF2B5EF4-FFF2-40B4-BE49-F238E27FC236}">
                <a16:creationId xmlns:a16="http://schemas.microsoft.com/office/drawing/2014/main" id="{3D7A21E3-8844-04C9-5797-B6BDF70345E6}"/>
              </a:ext>
            </a:extLst>
          </p:cNvPr>
          <p:cNvSpPr/>
          <p:nvPr/>
        </p:nvSpPr>
        <p:spPr>
          <a:xfrm>
            <a:off x="6376141" y="2974650"/>
            <a:ext cx="3956148" cy="90870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81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6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CC8860F4-9158-F5CE-8015-5EA9F8A20179}"/>
              </a:ext>
            </a:extLst>
          </p:cNvPr>
          <p:cNvSpPr/>
          <p:nvPr/>
        </p:nvSpPr>
        <p:spPr>
          <a:xfrm>
            <a:off x="5589619" y="4461849"/>
            <a:ext cx="5919920" cy="11235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81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6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C60C183C-F75C-86B5-8514-9CEADABAC757}"/>
              </a:ext>
            </a:extLst>
          </p:cNvPr>
          <p:cNvGrpSpPr/>
          <p:nvPr/>
        </p:nvGrpSpPr>
        <p:grpSpPr>
          <a:xfrm>
            <a:off x="5845503" y="4666134"/>
            <a:ext cx="1931349" cy="846605"/>
            <a:chOff x="9276206" y="1060214"/>
            <a:chExt cx="1796176" cy="552428"/>
          </a:xfrm>
        </p:grpSpPr>
        <p:pic>
          <p:nvPicPr>
            <p:cNvPr id="68" name="Picture 67" descr="Amazon.com: Intel Core i7-4790 Processor 3.6GHz 8MB LGA 1150 CPU, OEM  (CM8064601560113) : Electronics">
              <a:extLst>
                <a:ext uri="{FF2B5EF4-FFF2-40B4-BE49-F238E27FC236}">
                  <a16:creationId xmlns:a16="http://schemas.microsoft.com/office/drawing/2014/main" id="{B621FE29-D3D5-B00B-BE7B-C9CDFC4F4C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76206" y="1105891"/>
              <a:ext cx="526520" cy="4517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9" name="Picture 68" descr="Buy NVIDIA Graphics Cards | NVIDIA Store">
              <a:extLst>
                <a:ext uri="{FF2B5EF4-FFF2-40B4-BE49-F238E27FC236}">
                  <a16:creationId xmlns:a16="http://schemas.microsoft.com/office/drawing/2014/main" id="{1D8A6876-B1D1-EBA5-DD27-1DFAED194F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06985" y="1060214"/>
              <a:ext cx="1065397" cy="5524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0" name="Picture 69">
            <a:extLst>
              <a:ext uri="{FF2B5EF4-FFF2-40B4-BE49-F238E27FC236}">
                <a16:creationId xmlns:a16="http://schemas.microsoft.com/office/drawing/2014/main" id="{B37FDE29-4DB5-60FA-0F10-0883EC3D7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955" y="3429337"/>
            <a:ext cx="1020798" cy="272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Image" descr="Image">
            <a:extLst>
              <a:ext uri="{FF2B5EF4-FFF2-40B4-BE49-F238E27FC236}">
                <a16:creationId xmlns:a16="http://schemas.microsoft.com/office/drawing/2014/main" id="{3DB1BDCA-6B3D-5001-A2C0-99CAD1A6982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531" t="18779" r="59499" b="69161"/>
          <a:stretch/>
        </p:blipFill>
        <p:spPr>
          <a:xfrm>
            <a:off x="6411645" y="3147818"/>
            <a:ext cx="716369" cy="77145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72" name="Image" descr="Image">
            <a:extLst>
              <a:ext uri="{FF2B5EF4-FFF2-40B4-BE49-F238E27FC236}">
                <a16:creationId xmlns:a16="http://schemas.microsoft.com/office/drawing/2014/main" id="{F5BD1C1E-1632-B7BC-FA8E-3F97C9F4047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" t="18779" r="92668" b="69161"/>
          <a:stretch/>
        </p:blipFill>
        <p:spPr>
          <a:xfrm>
            <a:off x="8726619" y="3307371"/>
            <a:ext cx="392084" cy="51666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73" name="Image" descr="Image">
            <a:extLst>
              <a:ext uri="{FF2B5EF4-FFF2-40B4-BE49-F238E27FC236}">
                <a16:creationId xmlns:a16="http://schemas.microsoft.com/office/drawing/2014/main" id="{63C14036-83AD-2510-8F3F-6033C98BAF5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3738" t="37717" r="16172"/>
          <a:stretch>
            <a:fillRect/>
          </a:stretch>
        </p:blipFill>
        <p:spPr>
          <a:xfrm>
            <a:off x="9589888" y="3391373"/>
            <a:ext cx="480539" cy="34865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74" name="Picture 73" descr="Cloud Tpu | Cloud TPU | Google Cloud">
            <a:extLst>
              <a:ext uri="{FF2B5EF4-FFF2-40B4-BE49-F238E27FC236}">
                <a16:creationId xmlns:a16="http://schemas.microsoft.com/office/drawing/2014/main" id="{43B92076-F829-3C52-E53C-3BAB22BF02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37" t="2257" r="2365" b="69070"/>
          <a:stretch/>
        </p:blipFill>
        <p:spPr bwMode="auto">
          <a:xfrm>
            <a:off x="8176203" y="4784431"/>
            <a:ext cx="1193158" cy="715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74" descr="Mobiles Phones - Latest Mobiles Phones in India, LG's Best Smartphone Prices">
            <a:extLst>
              <a:ext uri="{FF2B5EF4-FFF2-40B4-BE49-F238E27FC236}">
                <a16:creationId xmlns:a16="http://schemas.microsoft.com/office/drawing/2014/main" id="{615005F0-995A-229E-C209-CE91F8C9C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9392" y="4803258"/>
            <a:ext cx="677814" cy="677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75" descr="Google Chrome - Wikipedia">
            <a:extLst>
              <a:ext uri="{FF2B5EF4-FFF2-40B4-BE49-F238E27FC236}">
                <a16:creationId xmlns:a16="http://schemas.microsoft.com/office/drawing/2014/main" id="{EF900256-F342-5001-0B25-25385E650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1292" y="4842912"/>
            <a:ext cx="598507" cy="598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TextBox 122">
            <a:extLst>
              <a:ext uri="{FF2B5EF4-FFF2-40B4-BE49-F238E27FC236}">
                <a16:creationId xmlns:a16="http://schemas.microsoft.com/office/drawing/2014/main" id="{62100A38-BE8F-FF16-2558-61F6967E2200}"/>
              </a:ext>
            </a:extLst>
          </p:cNvPr>
          <p:cNvSpPr txBox="1"/>
          <p:nvPr/>
        </p:nvSpPr>
        <p:spPr>
          <a:xfrm>
            <a:off x="5884801" y="4442747"/>
            <a:ext cx="794060" cy="301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481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7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CPU</a:t>
            </a:r>
          </a:p>
        </p:txBody>
      </p:sp>
      <p:sp>
        <p:nvSpPr>
          <p:cNvPr id="78" name="TextBox 122">
            <a:extLst>
              <a:ext uri="{FF2B5EF4-FFF2-40B4-BE49-F238E27FC236}">
                <a16:creationId xmlns:a16="http://schemas.microsoft.com/office/drawing/2014/main" id="{4DAEEDC2-2FA1-40A8-16BF-783F6228C69B}"/>
              </a:ext>
            </a:extLst>
          </p:cNvPr>
          <p:cNvSpPr txBox="1"/>
          <p:nvPr/>
        </p:nvSpPr>
        <p:spPr>
          <a:xfrm>
            <a:off x="6911097" y="4444083"/>
            <a:ext cx="794060" cy="301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481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7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GPU</a:t>
            </a:r>
          </a:p>
        </p:txBody>
      </p:sp>
      <p:sp>
        <p:nvSpPr>
          <p:cNvPr id="79" name="TextBox 122">
            <a:extLst>
              <a:ext uri="{FF2B5EF4-FFF2-40B4-BE49-F238E27FC236}">
                <a16:creationId xmlns:a16="http://schemas.microsoft.com/office/drawing/2014/main" id="{7E7C0CEE-A67F-24EF-5C31-5ACDACD50312}"/>
              </a:ext>
            </a:extLst>
          </p:cNvPr>
          <p:cNvSpPr txBox="1"/>
          <p:nvPr/>
        </p:nvSpPr>
        <p:spPr>
          <a:xfrm>
            <a:off x="8526369" y="4495886"/>
            <a:ext cx="794060" cy="301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481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7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TPU</a:t>
            </a:r>
          </a:p>
        </p:txBody>
      </p:sp>
      <p:sp>
        <p:nvSpPr>
          <p:cNvPr id="80" name="TextBox 122">
            <a:extLst>
              <a:ext uri="{FF2B5EF4-FFF2-40B4-BE49-F238E27FC236}">
                <a16:creationId xmlns:a16="http://schemas.microsoft.com/office/drawing/2014/main" id="{05FB3225-C126-D77F-1DBA-98269F10D4C7}"/>
              </a:ext>
            </a:extLst>
          </p:cNvPr>
          <p:cNvSpPr txBox="1"/>
          <p:nvPr/>
        </p:nvSpPr>
        <p:spPr>
          <a:xfrm>
            <a:off x="9573125" y="4495886"/>
            <a:ext cx="794060" cy="301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481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72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Mobile</a:t>
            </a:r>
          </a:p>
        </p:txBody>
      </p:sp>
      <p:sp>
        <p:nvSpPr>
          <p:cNvPr id="81" name="TextBox 122">
            <a:extLst>
              <a:ext uri="{FF2B5EF4-FFF2-40B4-BE49-F238E27FC236}">
                <a16:creationId xmlns:a16="http://schemas.microsoft.com/office/drawing/2014/main" id="{752B2005-A93C-FE59-555E-9A9657EE56F6}"/>
              </a:ext>
            </a:extLst>
          </p:cNvPr>
          <p:cNvSpPr txBox="1"/>
          <p:nvPr/>
        </p:nvSpPr>
        <p:spPr>
          <a:xfrm>
            <a:off x="10562417" y="4486559"/>
            <a:ext cx="794060" cy="301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481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72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Browser</a:t>
            </a:r>
          </a:p>
        </p:txBody>
      </p:sp>
      <p:sp>
        <p:nvSpPr>
          <p:cNvPr id="82" name="Right Arrow 81">
            <a:extLst>
              <a:ext uri="{FF2B5EF4-FFF2-40B4-BE49-F238E27FC236}">
                <a16:creationId xmlns:a16="http://schemas.microsoft.com/office/drawing/2014/main" id="{7045B346-4E6E-EF74-E8D0-C1601BBADB57}"/>
              </a:ext>
            </a:extLst>
          </p:cNvPr>
          <p:cNvSpPr/>
          <p:nvPr/>
        </p:nvSpPr>
        <p:spPr>
          <a:xfrm rot="5400000">
            <a:off x="6485457" y="4065746"/>
            <a:ext cx="551283" cy="240920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81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6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3" name="Right Arrow 82">
            <a:extLst>
              <a:ext uri="{FF2B5EF4-FFF2-40B4-BE49-F238E27FC236}">
                <a16:creationId xmlns:a16="http://schemas.microsoft.com/office/drawing/2014/main" id="{39882C1F-FE49-0637-B7D5-FFAE37B5A4A2}"/>
              </a:ext>
            </a:extLst>
          </p:cNvPr>
          <p:cNvSpPr/>
          <p:nvPr/>
        </p:nvSpPr>
        <p:spPr>
          <a:xfrm rot="5400000">
            <a:off x="7566251" y="4065746"/>
            <a:ext cx="551283" cy="240920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81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6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4" name="Right Arrow 83">
            <a:extLst>
              <a:ext uri="{FF2B5EF4-FFF2-40B4-BE49-F238E27FC236}">
                <a16:creationId xmlns:a16="http://schemas.microsoft.com/office/drawing/2014/main" id="{EF591446-AFA2-A2ED-8D8D-8666EE777859}"/>
              </a:ext>
            </a:extLst>
          </p:cNvPr>
          <p:cNvSpPr/>
          <p:nvPr/>
        </p:nvSpPr>
        <p:spPr>
          <a:xfrm rot="5400000">
            <a:off x="8700354" y="4065746"/>
            <a:ext cx="551283" cy="240920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81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6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5" name="Right Arrow 84">
            <a:extLst>
              <a:ext uri="{FF2B5EF4-FFF2-40B4-BE49-F238E27FC236}">
                <a16:creationId xmlns:a16="http://schemas.microsoft.com/office/drawing/2014/main" id="{706744C1-FEC8-6B47-405B-0BA95A3EABAD}"/>
              </a:ext>
            </a:extLst>
          </p:cNvPr>
          <p:cNvSpPr/>
          <p:nvPr/>
        </p:nvSpPr>
        <p:spPr>
          <a:xfrm rot="5400000">
            <a:off x="9622322" y="4065746"/>
            <a:ext cx="551283" cy="240920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81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6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0" name="TextBox 122">
            <a:extLst>
              <a:ext uri="{FF2B5EF4-FFF2-40B4-BE49-F238E27FC236}">
                <a16:creationId xmlns:a16="http://schemas.microsoft.com/office/drawing/2014/main" id="{E2792573-CC19-2B16-F311-F27A526A890C}"/>
              </a:ext>
            </a:extLst>
          </p:cNvPr>
          <p:cNvSpPr txBox="1"/>
          <p:nvPr/>
        </p:nvSpPr>
        <p:spPr>
          <a:xfrm>
            <a:off x="6721366" y="2986825"/>
            <a:ext cx="3956148" cy="392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481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6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Tensor Computation Runtimes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47EF764-0A3C-C035-B5B0-BB167732FB3B}"/>
              </a:ext>
            </a:extLst>
          </p:cNvPr>
          <p:cNvSpPr/>
          <p:nvPr/>
        </p:nvSpPr>
        <p:spPr bwMode="auto">
          <a:xfrm>
            <a:off x="8884989" y="1450337"/>
            <a:ext cx="1318441" cy="8840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62" tIns="143409" rIns="179262" bIns="143409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011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61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Calibri" panose="020F0502020204030204" pitchFamily="34" charset="0"/>
                <a:ea typeface="Segoe UI" pitchFamily="34" charset="0"/>
                <a:cs typeface="Calibri" panose="020F0502020204030204" pitchFamily="34" charset="0"/>
              </a:rPr>
              <a:t>Classical </a:t>
            </a:r>
          </a:p>
          <a:p>
            <a:pPr marL="0" marR="0" lvl="0" indent="0" algn="ctr" defTabSz="914011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61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Calibri" panose="020F0502020204030204" pitchFamily="34" charset="0"/>
                <a:ea typeface="Segoe UI" pitchFamily="34" charset="0"/>
                <a:cs typeface="Calibri" panose="020F0502020204030204" pitchFamily="34" charset="0"/>
              </a:rPr>
              <a:t>ML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4F7F314-494B-3C2C-B28A-3F97FE565EBF}"/>
              </a:ext>
            </a:extLst>
          </p:cNvPr>
          <p:cNvSpPr/>
          <p:nvPr/>
        </p:nvSpPr>
        <p:spPr bwMode="auto">
          <a:xfrm>
            <a:off x="10327211" y="1450337"/>
            <a:ext cx="1318441" cy="8840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62" tIns="143409" rIns="179262" bIns="143409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011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61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Calibri" panose="020F0502020204030204" pitchFamily="34" charset="0"/>
                <a:ea typeface="Segoe UI" pitchFamily="34" charset="0"/>
                <a:cs typeface="Calibri" panose="020F0502020204030204" pitchFamily="34" charset="0"/>
              </a:rPr>
              <a:t>…</a:t>
            </a:r>
          </a:p>
        </p:txBody>
      </p:sp>
      <p:pic>
        <p:nvPicPr>
          <p:cNvPr id="2" name="Picture 1" descr="Shape&#10;&#10;Description automatically generated with low confidence">
            <a:extLst>
              <a:ext uri="{FF2B5EF4-FFF2-40B4-BE49-F238E27FC236}">
                <a16:creationId xmlns:a16="http://schemas.microsoft.com/office/drawing/2014/main" id="{A46BD29A-4AD0-BA7C-ACA0-A4AAC5863DD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21" y="3045294"/>
            <a:ext cx="838114" cy="83811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5D515F4-0310-8904-608B-563A4716ED26}"/>
              </a:ext>
            </a:extLst>
          </p:cNvPr>
          <p:cNvSpPr/>
          <p:nvPr/>
        </p:nvSpPr>
        <p:spPr bwMode="auto">
          <a:xfrm>
            <a:off x="7301845" y="1456705"/>
            <a:ext cx="1509327" cy="8840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62" tIns="143409" rIns="179262" bIns="143409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011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61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Calibri" panose="020F0502020204030204" pitchFamily="34" charset="0"/>
                <a:ea typeface="Segoe UI" pitchFamily="34" charset="0"/>
                <a:cs typeface="Calibri" panose="020F0502020204030204" pitchFamily="34" charset="0"/>
              </a:rPr>
              <a:t>Relational (SQL)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1D11B8-581A-F813-F1B6-3BAF523F7FCA}"/>
              </a:ext>
            </a:extLst>
          </p:cNvPr>
          <p:cNvSpPr/>
          <p:nvPr/>
        </p:nvSpPr>
        <p:spPr bwMode="auto">
          <a:xfrm>
            <a:off x="5687817" y="1462288"/>
            <a:ext cx="1503175" cy="8840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62" tIns="143409" rIns="179262" bIns="143409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011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61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rPr>
              <a:t>Neural Networks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50B8060C-C006-39B3-623D-C167A6D51A9F}"/>
              </a:ext>
            </a:extLst>
          </p:cNvPr>
          <p:cNvSpPr/>
          <p:nvPr/>
        </p:nvSpPr>
        <p:spPr>
          <a:xfrm rot="5400000">
            <a:off x="6167137" y="2540700"/>
            <a:ext cx="551283" cy="240920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81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6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4C574C0A-AAA0-F76D-1B14-8C270C9F84C2}"/>
              </a:ext>
            </a:extLst>
          </p:cNvPr>
          <p:cNvSpPr/>
          <p:nvPr/>
        </p:nvSpPr>
        <p:spPr>
          <a:xfrm rot="5400000">
            <a:off x="7780867" y="2535824"/>
            <a:ext cx="551283" cy="240920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81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6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CDAB4ADD-5AC8-C03F-492A-75ABE4195597}"/>
              </a:ext>
            </a:extLst>
          </p:cNvPr>
          <p:cNvSpPr/>
          <p:nvPr/>
        </p:nvSpPr>
        <p:spPr>
          <a:xfrm rot="5400000">
            <a:off x="9280259" y="2528231"/>
            <a:ext cx="551283" cy="240920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81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6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68F6942F-D48B-5B06-064D-940A11C981F4}"/>
              </a:ext>
            </a:extLst>
          </p:cNvPr>
          <p:cNvSpPr/>
          <p:nvPr/>
        </p:nvSpPr>
        <p:spPr>
          <a:xfrm rot="7855690">
            <a:off x="10439203" y="2580379"/>
            <a:ext cx="551283" cy="240920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81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6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1" name="End-to-End Pipeline Evaluation">
            <a:extLst>
              <a:ext uri="{FF2B5EF4-FFF2-40B4-BE49-F238E27FC236}">
                <a16:creationId xmlns:a16="http://schemas.microsoft.com/office/drawing/2014/main" id="{51F8CBF5-C117-79D6-FF4B-0110D555D65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55267" y="173216"/>
            <a:ext cx="11632076" cy="84932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7000"/>
            </a:lvl1pPr>
          </a:lstStyle>
          <a:p>
            <a:pPr algn="l"/>
            <a:r>
              <a:rPr lang="en-US" sz="392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Query Processing and Data Analytics</a:t>
            </a:r>
            <a:endParaRPr lang="en-US" sz="3921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15D8C6-54D7-7D93-E688-C40BABBD1E13}"/>
              </a:ext>
            </a:extLst>
          </p:cNvPr>
          <p:cNvSpPr txBox="1"/>
          <p:nvPr/>
        </p:nvSpPr>
        <p:spPr>
          <a:xfrm>
            <a:off x="715754" y="2194718"/>
            <a:ext cx="4972063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Questions: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How do we represent tabular data as tensors?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How can we map SQL operations into tensor programs?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How can we map traditional ML model into tensor computations?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C1EDD9C-504B-AD0E-9170-485D1D32F290}"/>
              </a:ext>
            </a:extLst>
          </p:cNvPr>
          <p:cNvSpPr txBox="1"/>
          <p:nvPr/>
        </p:nvSpPr>
        <p:spPr>
          <a:xfrm>
            <a:off x="7408955" y="867777"/>
            <a:ext cx="1276141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Segoe UI"/>
                <a:ea typeface="ＭＳ Ｐゴシック" charset="0"/>
                <a:cs typeface="Calibri" panose="020F0502020204030204" pitchFamily="34" charset="0"/>
              </a:rPr>
              <a:t>TQP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Segoe UI"/>
                <a:ea typeface="ＭＳ Ｐゴシック" charset="0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Segoe UI"/>
                <a:ea typeface="ＭＳ Ｐゴシック" charset="0"/>
                <a:cs typeface="Calibri" panose="020F0502020204030204" pitchFamily="34" charset="0"/>
              </a:rPr>
              <a:t>[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Segoe UI"/>
                <a:ea typeface="ＭＳ Ｐゴシック" charset="0"/>
                <a:cs typeface="Calibri" panose="020F0502020204030204" pitchFamily="34" charset="0"/>
              </a:rPr>
              <a:t>PVLDB’22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Segoe UI"/>
                <a:ea typeface="ＭＳ Ｐゴシック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5C0E54B-B95A-AE13-ECB1-93B2E68611DB}"/>
              </a:ext>
            </a:extLst>
          </p:cNvPr>
          <p:cNvSpPr txBox="1"/>
          <p:nvPr/>
        </p:nvSpPr>
        <p:spPr>
          <a:xfrm>
            <a:off x="8811172" y="841639"/>
            <a:ext cx="1276141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Segoe UI"/>
                <a:ea typeface="ＭＳ Ｐゴシック" charset="0"/>
                <a:cs typeface="Calibri" panose="020F0502020204030204" pitchFamily="34" charset="0"/>
              </a:rPr>
              <a:t>Hummingbird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Segoe UI"/>
                <a:ea typeface="ＭＳ Ｐゴシック" charset="0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Segoe UI"/>
                <a:ea typeface="ＭＳ Ｐゴシック" charset="0"/>
                <a:cs typeface="Calibri" panose="020F0502020204030204" pitchFamily="34" charset="0"/>
              </a:rPr>
              <a:t>[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Segoe UI"/>
                <a:ea typeface="ＭＳ Ｐゴシック" charset="0"/>
                <a:cs typeface="Calibri" panose="020F0502020204030204" pitchFamily="34" charset="0"/>
              </a:rPr>
              <a:t>OSDI’22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Segoe UI"/>
                <a:ea typeface="ＭＳ Ｐゴシック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E0B12C1-1802-6918-7F5C-9C14580732AC}"/>
              </a:ext>
            </a:extLst>
          </p:cNvPr>
          <p:cNvSpPr txBox="1"/>
          <p:nvPr/>
        </p:nvSpPr>
        <p:spPr>
          <a:xfrm>
            <a:off x="10302474" y="841639"/>
            <a:ext cx="1276141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F0F0F"/>
              </a:solidFill>
              <a:effectLst/>
              <a:uLnTx/>
              <a:uFillTx/>
              <a:latin typeface="Segoe UI"/>
              <a:ea typeface="ＭＳ Ｐゴシック" charset="0"/>
              <a:cs typeface="Calibri" panose="020F0502020204030204" pitchFamily="34" charset="0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Segoe UI"/>
                <a:ea typeface="ＭＳ Ｐゴシック" charset="0"/>
                <a:cs typeface="Calibri" panose="020F0502020204030204" pitchFamily="34" charset="0"/>
              </a:rPr>
              <a:t>[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Segoe UI"/>
                <a:ea typeface="ＭＳ Ｐゴシック" charset="0"/>
                <a:cs typeface="Calibri" panose="020F0502020204030204" pitchFamily="34" charset="0"/>
              </a:rPr>
              <a:t>PVLDB’21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Segoe UI"/>
                <a:ea typeface="ＭＳ Ｐゴシック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0597652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60DF6C2-E189-2C08-6EA1-327CBE247AB6}"/>
              </a:ext>
            </a:extLst>
          </p:cNvPr>
          <p:cNvSpPr/>
          <p:nvPr/>
        </p:nvSpPr>
        <p:spPr bwMode="auto">
          <a:xfrm>
            <a:off x="10685548" y="487"/>
            <a:ext cx="1394815" cy="8104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353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End-to-End Pipeline Evaluation">
            <a:extLst>
              <a:ext uri="{FF2B5EF4-FFF2-40B4-BE49-F238E27FC236}">
                <a16:creationId xmlns:a16="http://schemas.microsoft.com/office/drawing/2014/main" id="{76334C43-FF06-A745-A207-B3046B1DFE7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4822" y="182624"/>
            <a:ext cx="11631911" cy="84931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7000"/>
            </a:lvl1pPr>
          </a:lstStyle>
          <a:p>
            <a:pPr algn="l"/>
            <a:r>
              <a:rPr lang="en-US" sz="3529" dirty="0">
                <a:solidFill>
                  <a:schemeClr val="accent4"/>
                </a:solidFill>
              </a:rPr>
              <a:t>Tensor</a:t>
            </a:r>
            <a:r>
              <a:rPr lang="en-US" sz="3529" dirty="0">
                <a:solidFill>
                  <a:schemeClr val="tx1"/>
                </a:solidFill>
              </a:rPr>
              <a:t> data representation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4A1046-EE82-004D-B916-17856EEA6819}"/>
              </a:ext>
            </a:extLst>
          </p:cNvPr>
          <p:cNvSpPr txBox="1"/>
          <p:nvPr/>
        </p:nvSpPr>
        <p:spPr>
          <a:xfrm>
            <a:off x="7978697" y="1137508"/>
            <a:ext cx="1743759" cy="582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213">
              <a:defRPr/>
            </a:pPr>
            <a:r>
              <a:rPr lang="en-US" sz="1600" dirty="0">
                <a:solidFill>
                  <a:srgbClr val="000000"/>
                </a:solidFill>
                <a:latin typeface="Segoe UI"/>
              </a:rPr>
              <a:t>Dates as 1-d numeric tensor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420C1D-0F3B-453D-B089-1A909E2482C5}"/>
              </a:ext>
            </a:extLst>
          </p:cNvPr>
          <p:cNvSpPr txBox="1"/>
          <p:nvPr/>
        </p:nvSpPr>
        <p:spPr>
          <a:xfrm>
            <a:off x="6535194" y="1117919"/>
            <a:ext cx="2128632" cy="582949"/>
          </a:xfrm>
          <a:prstGeom prst="rect">
            <a:avLst/>
          </a:prstGeom>
          <a:noFill/>
        </p:spPr>
        <p:txBody>
          <a:bodyPr wrap="square" lIns="89630" tIns="44815" rIns="89630" bIns="44815" anchor="t">
            <a:spAutoFit/>
          </a:bodyPr>
          <a:lstStyle/>
          <a:p>
            <a:pPr defTabSz="914213">
              <a:defRPr/>
            </a:pPr>
            <a:r>
              <a:rPr lang="en-US" sz="1600" dirty="0">
                <a:solidFill>
                  <a:srgbClr val="000000"/>
                </a:solidFill>
                <a:latin typeface="Segoe UI"/>
              </a:rPr>
              <a:t>Numeric as </a:t>
            </a:r>
          </a:p>
          <a:p>
            <a:pPr defTabSz="914213">
              <a:defRPr/>
            </a:pPr>
            <a:r>
              <a:rPr lang="en-US" sz="1600" dirty="0">
                <a:solidFill>
                  <a:srgbClr val="000000"/>
                </a:solidFill>
                <a:latin typeface="Segoe UI"/>
              </a:rPr>
              <a:t>1-d tensor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EEB9DAB8-6525-83DB-D7A3-3006BE17DB4A}"/>
              </a:ext>
            </a:extLst>
          </p:cNvPr>
          <p:cNvGrpSpPr/>
          <p:nvPr/>
        </p:nvGrpSpPr>
        <p:grpSpPr>
          <a:xfrm>
            <a:off x="6634999" y="2365779"/>
            <a:ext cx="3161989" cy="2276216"/>
            <a:chOff x="7381591" y="3938687"/>
            <a:chExt cx="3225393" cy="2321859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2BC54862-89FD-3158-8718-D2AB1BDE9864}"/>
                </a:ext>
              </a:extLst>
            </p:cNvPr>
            <p:cNvGrpSpPr/>
            <p:nvPr/>
          </p:nvGrpSpPr>
          <p:grpSpPr>
            <a:xfrm>
              <a:off x="7381591" y="3938687"/>
              <a:ext cx="3225393" cy="2321859"/>
              <a:chOff x="4013472" y="818393"/>
              <a:chExt cx="3225393" cy="2321859"/>
            </a:xfrm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97705AD1-2771-D1B8-AB07-120571592B11}"/>
                  </a:ext>
                </a:extLst>
              </p:cNvPr>
              <p:cNvSpPr/>
              <p:nvPr/>
            </p:nvSpPr>
            <p:spPr bwMode="auto">
              <a:xfrm>
                <a:off x="4013472" y="818393"/>
                <a:ext cx="3225393" cy="2321859"/>
              </a:xfrm>
              <a:prstGeom prst="rect">
                <a:avLst/>
              </a:prstGeom>
              <a:solidFill>
                <a:srgbClr val="FFFFFF"/>
              </a:solidFill>
              <a:ln w="12700" cap="flat" cmpd="sng" algn="ctr">
                <a:solidFill>
                  <a:srgbClr val="737373"/>
                </a:solidFill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91410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961" kern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74F5B7C-8F7E-71A4-EA65-6FFCB524E9D3}"/>
                  </a:ext>
                </a:extLst>
              </p:cNvPr>
              <p:cNvSpPr txBox="1"/>
              <p:nvPr/>
            </p:nvSpPr>
            <p:spPr>
              <a:xfrm>
                <a:off x="5384114" y="875589"/>
                <a:ext cx="484107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672265">
                  <a:defRPr/>
                </a:pPr>
                <a:r>
                  <a:rPr lang="en-US" sz="1568" b="1" kern="0">
                    <a:gradFill>
                      <a:gsLst>
                        <a:gs pos="2917">
                          <a:srgbClr val="000000"/>
                        </a:gs>
                        <a:gs pos="30000">
                          <a:srgbClr val="000000"/>
                        </a:gs>
                      </a:gsLst>
                      <a:lin ang="5400000" scaled="0"/>
                    </a:gradFill>
                    <a:latin typeface="Segoe UI"/>
                  </a:rPr>
                  <a:t>Sales</a:t>
                </a:r>
              </a:p>
            </p:txBody>
          </p: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85260A0E-E656-1542-1760-3B01CCA2917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9" b="1"/>
              <a:stretch/>
            </p:blipFill>
            <p:spPr>
              <a:xfrm>
                <a:off x="4318000" y="1407459"/>
                <a:ext cx="508000" cy="1659218"/>
              </a:xfrm>
              <a:prstGeom prst="rect">
                <a:avLst/>
              </a:prstGeom>
            </p:spPr>
          </p:pic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E077F406-2832-FB37-7E46-BCD1B1E1A88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9" b="1"/>
              <a:stretch/>
            </p:blipFill>
            <p:spPr>
              <a:xfrm>
                <a:off x="5013011" y="1401663"/>
                <a:ext cx="508000" cy="1659218"/>
              </a:xfrm>
              <a:prstGeom prst="rect">
                <a:avLst/>
              </a:prstGeom>
            </p:spPr>
          </p:pic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E1BCA96B-DEF9-87CA-844A-2C813A1F6DA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9" b="1"/>
              <a:stretch/>
            </p:blipFill>
            <p:spPr>
              <a:xfrm>
                <a:off x="5720722" y="1401663"/>
                <a:ext cx="508000" cy="1659218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E48CE334-C210-54C5-507A-41A8BA29D6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9" b="1"/>
              <a:stretch/>
            </p:blipFill>
            <p:spPr>
              <a:xfrm>
                <a:off x="6475472" y="1414363"/>
                <a:ext cx="508000" cy="1659218"/>
              </a:xfrm>
              <a:prstGeom prst="rect">
                <a:avLst/>
              </a:prstGeom>
            </p:spPr>
          </p:pic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3A732493-CDC5-D9DF-1704-6FBD377D989E}"/>
                  </a:ext>
                </a:extLst>
              </p:cNvPr>
              <p:cNvSpPr txBox="1"/>
              <p:nvPr/>
            </p:nvSpPr>
            <p:spPr>
              <a:xfrm>
                <a:off x="4382914" y="1163632"/>
                <a:ext cx="38953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72265">
                  <a:defRPr/>
                </a:pPr>
                <a:r>
                  <a:rPr lang="en-US" sz="1176" kern="0" err="1">
                    <a:gradFill>
                      <a:gsLst>
                        <a:gs pos="2917">
                          <a:srgbClr val="000000"/>
                        </a:gs>
                        <a:gs pos="30000">
                          <a:srgbClr val="000000"/>
                        </a:gs>
                      </a:gsLst>
                      <a:lin ang="5400000" scaled="0"/>
                    </a:gradFill>
                    <a:latin typeface="Segoe UI"/>
                  </a:rPr>
                  <a:t>saleid</a:t>
                </a:r>
                <a:endParaRPr lang="en-US" sz="1176" kern="0">
                  <a:gradFill>
                    <a:gsLst>
                      <a:gs pos="2917">
                        <a:srgbClr val="000000"/>
                      </a:gs>
                      <a:gs pos="30000">
                        <a:srgbClr val="000000"/>
                      </a:gs>
                    </a:gsLst>
                    <a:lin ang="5400000" scaled="0"/>
                  </a:gradFill>
                  <a:latin typeface="Segoe UI"/>
                </a:endParaRPr>
              </a:p>
              <a:p>
                <a:pPr algn="ctr" defTabSz="672265">
                  <a:defRPr/>
                </a:pPr>
                <a:endParaRPr lang="en-US" sz="1176" kern="0">
                  <a:gradFill>
                    <a:gsLst>
                      <a:gs pos="2917">
                        <a:srgbClr val="000000"/>
                      </a:gs>
                      <a:gs pos="30000">
                        <a:srgbClr val="000000"/>
                      </a:gs>
                    </a:gsLst>
                    <a:lin ang="5400000" scaled="0"/>
                  </a:gradFill>
                  <a:latin typeface="Segoe UI"/>
                </a:endParaRP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3820EB32-0EFA-29AF-D33A-32D0A1F7C3D0}"/>
                  </a:ext>
                </a:extLst>
              </p:cNvPr>
              <p:cNvSpPr txBox="1"/>
              <p:nvPr/>
            </p:nvSpPr>
            <p:spPr>
              <a:xfrm>
                <a:off x="5042612" y="1146026"/>
                <a:ext cx="44999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72265">
                  <a:defRPr/>
                </a:pPr>
                <a:r>
                  <a:rPr lang="en-US" sz="1176" kern="0" err="1">
                    <a:gradFill>
                      <a:gsLst>
                        <a:gs pos="2917">
                          <a:srgbClr val="000000"/>
                        </a:gs>
                        <a:gs pos="30000">
                          <a:srgbClr val="000000"/>
                        </a:gs>
                      </a:gsLst>
                      <a:lin ang="5400000" scaled="0"/>
                    </a:gradFill>
                    <a:latin typeface="Segoe UI"/>
                  </a:rPr>
                  <a:t>prodid</a:t>
                </a:r>
                <a:endParaRPr lang="en-US" sz="1176" kern="0">
                  <a:gradFill>
                    <a:gsLst>
                      <a:gs pos="2917">
                        <a:srgbClr val="000000"/>
                      </a:gs>
                      <a:gs pos="30000">
                        <a:srgbClr val="000000"/>
                      </a:gs>
                    </a:gsLst>
                    <a:lin ang="5400000" scaled="0"/>
                  </a:gradFill>
                  <a:latin typeface="Segoe UI"/>
                </a:endParaRPr>
              </a:p>
              <a:p>
                <a:pPr algn="ctr" defTabSz="672265">
                  <a:defRPr/>
                </a:pPr>
                <a:endParaRPr lang="en-US" sz="1176" kern="0">
                  <a:gradFill>
                    <a:gsLst>
                      <a:gs pos="2917">
                        <a:srgbClr val="000000"/>
                      </a:gs>
                      <a:gs pos="30000">
                        <a:srgbClr val="000000"/>
                      </a:gs>
                    </a:gsLst>
                    <a:lin ang="5400000" scaled="0"/>
                  </a:gradFill>
                  <a:latin typeface="Segoe UI"/>
                </a:endParaRP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7F5E88CF-002A-F6A0-5051-4E4A66C416FB}"/>
                  </a:ext>
                </a:extLst>
              </p:cNvPr>
              <p:cNvSpPr txBox="1"/>
              <p:nvPr/>
            </p:nvSpPr>
            <p:spPr>
              <a:xfrm>
                <a:off x="5813002" y="1146591"/>
                <a:ext cx="301750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72265">
                  <a:defRPr/>
                </a:pPr>
                <a:r>
                  <a:rPr lang="en-US" sz="1176" kern="0">
                    <a:gradFill>
                      <a:gsLst>
                        <a:gs pos="2917">
                          <a:srgbClr val="000000"/>
                        </a:gs>
                        <a:gs pos="30000">
                          <a:srgbClr val="000000"/>
                        </a:gs>
                      </a:gsLst>
                      <a:lin ang="5400000" scaled="0"/>
                    </a:gradFill>
                    <a:latin typeface="Segoe UI"/>
                  </a:rPr>
                  <a:t>date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9FF9AD98-9FF7-C31E-ADED-6AC408066574}"/>
                  </a:ext>
                </a:extLst>
              </p:cNvPr>
              <p:cNvSpPr txBox="1"/>
              <p:nvPr/>
            </p:nvSpPr>
            <p:spPr>
              <a:xfrm>
                <a:off x="6493324" y="1150326"/>
                <a:ext cx="43556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72265">
                  <a:defRPr/>
                </a:pPr>
                <a:r>
                  <a:rPr lang="en-US" sz="1176" kern="0">
                    <a:gradFill>
                      <a:gsLst>
                        <a:gs pos="2917">
                          <a:srgbClr val="000000"/>
                        </a:gs>
                        <a:gs pos="30000">
                          <a:srgbClr val="000000"/>
                        </a:gs>
                      </a:gsLst>
                      <a:lin ang="5400000" scaled="0"/>
                    </a:gradFill>
                    <a:latin typeface="Segoe UI"/>
                  </a:rPr>
                  <a:t>region</a:t>
                </a:r>
              </a:p>
              <a:p>
                <a:pPr algn="ctr" defTabSz="672265">
                  <a:defRPr/>
                </a:pPr>
                <a:endParaRPr lang="en-US" sz="1176" kern="0">
                  <a:gradFill>
                    <a:gsLst>
                      <a:gs pos="2917">
                        <a:srgbClr val="000000"/>
                      </a:gs>
                      <a:gs pos="30000">
                        <a:srgbClr val="000000"/>
                      </a:gs>
                    </a:gsLst>
                    <a:lin ang="5400000" scaled="0"/>
                  </a:gradFill>
                  <a:latin typeface="Segoe UI"/>
                </a:endParaRPr>
              </a:p>
            </p:txBody>
          </p: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90A7179D-553E-E6C0-259F-6DF0D9FA124E}"/>
                </a:ext>
              </a:extLst>
            </p:cNvPr>
            <p:cNvSpPr txBox="1"/>
            <p:nvPr/>
          </p:nvSpPr>
          <p:spPr>
            <a:xfrm>
              <a:off x="7500217" y="4534657"/>
              <a:ext cx="144270" cy="161582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672265">
                <a:defRPr/>
              </a:pPr>
              <a:r>
                <a:rPr lang="en-US" sz="1029" kern="0">
                  <a:gradFill>
                    <a:gsLst>
                      <a:gs pos="2917">
                        <a:srgbClr val="000000"/>
                      </a:gs>
                      <a:gs pos="30000">
                        <a:srgbClr val="000000"/>
                      </a:gs>
                    </a:gsLst>
                    <a:lin ang="5400000" scaled="0"/>
                  </a:gradFill>
                  <a:latin typeface="Segoe UI"/>
                </a:rPr>
                <a:t>1</a:t>
              </a:r>
            </a:p>
            <a:p>
              <a:pPr algn="ctr" defTabSz="672265">
                <a:defRPr/>
              </a:pPr>
              <a:r>
                <a:rPr lang="en-US" sz="1029" kern="0">
                  <a:gradFill>
                    <a:gsLst>
                      <a:gs pos="2917">
                        <a:srgbClr val="000000"/>
                      </a:gs>
                      <a:gs pos="30000">
                        <a:srgbClr val="000000"/>
                      </a:gs>
                    </a:gsLst>
                    <a:lin ang="5400000" scaled="0"/>
                  </a:gradFill>
                  <a:latin typeface="Segoe UI"/>
                </a:rPr>
                <a:t>2</a:t>
              </a:r>
            </a:p>
            <a:p>
              <a:pPr algn="ctr" defTabSz="672265">
                <a:defRPr/>
              </a:pPr>
              <a:r>
                <a:rPr lang="en-US" sz="1029" kern="0">
                  <a:gradFill>
                    <a:gsLst>
                      <a:gs pos="2917">
                        <a:srgbClr val="000000"/>
                      </a:gs>
                      <a:gs pos="30000">
                        <a:srgbClr val="000000"/>
                      </a:gs>
                    </a:gsLst>
                    <a:lin ang="5400000" scaled="0"/>
                  </a:gradFill>
                  <a:latin typeface="Segoe UI"/>
                </a:rPr>
                <a:t>3</a:t>
              </a:r>
            </a:p>
            <a:p>
              <a:pPr algn="ctr" defTabSz="672265">
                <a:defRPr/>
              </a:pPr>
              <a:r>
                <a:rPr lang="en-US" sz="1029" kern="0">
                  <a:gradFill>
                    <a:gsLst>
                      <a:gs pos="2917">
                        <a:srgbClr val="000000"/>
                      </a:gs>
                      <a:gs pos="30000">
                        <a:srgbClr val="000000"/>
                      </a:gs>
                    </a:gsLst>
                    <a:lin ang="5400000" scaled="0"/>
                  </a:gradFill>
                  <a:latin typeface="Segoe UI"/>
                </a:rPr>
                <a:t>4</a:t>
              </a:r>
            </a:p>
            <a:p>
              <a:pPr algn="ctr" defTabSz="672265">
                <a:defRPr/>
              </a:pPr>
              <a:r>
                <a:rPr lang="en-US" sz="1029" kern="0">
                  <a:gradFill>
                    <a:gsLst>
                      <a:gs pos="2917">
                        <a:srgbClr val="000000"/>
                      </a:gs>
                      <a:gs pos="30000">
                        <a:srgbClr val="000000"/>
                      </a:gs>
                    </a:gsLst>
                    <a:lin ang="5400000" scaled="0"/>
                  </a:gradFill>
                  <a:latin typeface="Segoe UI"/>
                </a:rPr>
                <a:t>5</a:t>
              </a:r>
            </a:p>
            <a:p>
              <a:pPr algn="ctr" defTabSz="672265">
                <a:defRPr/>
              </a:pPr>
              <a:r>
                <a:rPr lang="en-US" sz="1029" kern="0">
                  <a:gradFill>
                    <a:gsLst>
                      <a:gs pos="2917">
                        <a:srgbClr val="000000"/>
                      </a:gs>
                      <a:gs pos="30000">
                        <a:srgbClr val="000000"/>
                      </a:gs>
                    </a:gsLst>
                    <a:lin ang="5400000" scaled="0"/>
                  </a:gradFill>
                  <a:latin typeface="Segoe UI"/>
                </a:rPr>
                <a:t>6</a:t>
              </a:r>
            </a:p>
            <a:p>
              <a:pPr algn="ctr" defTabSz="672265">
                <a:defRPr/>
              </a:pPr>
              <a:r>
                <a:rPr lang="en-US" sz="1029" kern="0">
                  <a:gradFill>
                    <a:gsLst>
                      <a:gs pos="2917">
                        <a:srgbClr val="000000"/>
                      </a:gs>
                      <a:gs pos="30000">
                        <a:srgbClr val="000000"/>
                      </a:gs>
                    </a:gsLst>
                    <a:lin ang="5400000" scaled="0"/>
                  </a:gradFill>
                  <a:latin typeface="Segoe UI"/>
                </a:rPr>
                <a:t>7</a:t>
              </a:r>
            </a:p>
            <a:p>
              <a:pPr algn="ctr" defTabSz="672265">
                <a:defRPr/>
              </a:pPr>
              <a:r>
                <a:rPr lang="en-US" sz="1029" kern="0">
                  <a:gradFill>
                    <a:gsLst>
                      <a:gs pos="2917">
                        <a:srgbClr val="000000"/>
                      </a:gs>
                      <a:gs pos="30000">
                        <a:srgbClr val="000000"/>
                      </a:gs>
                    </a:gsLst>
                    <a:lin ang="5400000" scaled="0"/>
                  </a:gradFill>
                  <a:latin typeface="Segoe UI"/>
                </a:rPr>
                <a:t>8</a:t>
              </a:r>
            </a:p>
            <a:p>
              <a:pPr algn="ctr" defTabSz="672265">
                <a:defRPr/>
              </a:pPr>
              <a:r>
                <a:rPr lang="en-US" sz="1029" kern="0">
                  <a:gradFill>
                    <a:gsLst>
                      <a:gs pos="2917">
                        <a:srgbClr val="000000"/>
                      </a:gs>
                      <a:gs pos="30000">
                        <a:srgbClr val="000000"/>
                      </a:gs>
                    </a:gsLst>
                    <a:lin ang="5400000" scaled="0"/>
                  </a:gradFill>
                  <a:latin typeface="Segoe UI"/>
                </a:rPr>
                <a:t>9</a:t>
              </a:r>
            </a:p>
            <a:p>
              <a:pPr algn="ctr" defTabSz="672265">
                <a:defRPr/>
              </a:pPr>
              <a:r>
                <a:rPr lang="en-US" sz="1029" kern="0">
                  <a:gradFill>
                    <a:gsLst>
                      <a:gs pos="2917">
                        <a:srgbClr val="000000"/>
                      </a:gs>
                      <a:gs pos="30000">
                        <a:srgbClr val="000000"/>
                      </a:gs>
                    </a:gsLst>
                    <a:lin ang="5400000" scaled="0"/>
                  </a:gradFill>
                  <a:latin typeface="Segoe UI"/>
                </a:rPr>
                <a:t>10</a:t>
              </a:r>
            </a:p>
          </p:txBody>
        </p:sp>
      </p:grp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D6CF0D47-1B39-8B22-1396-500A232E1389}"/>
              </a:ext>
            </a:extLst>
          </p:cNvPr>
          <p:cNvCxnSpPr>
            <a:cxnSpLocks/>
          </p:cNvCxnSpPr>
          <p:nvPr/>
        </p:nvCxnSpPr>
        <p:spPr>
          <a:xfrm>
            <a:off x="6997179" y="1752634"/>
            <a:ext cx="122228" cy="824931"/>
          </a:xfrm>
          <a:prstGeom prst="straightConnector1">
            <a:avLst/>
          </a:prstGeom>
          <a:ln w="25400">
            <a:solidFill>
              <a:srgbClr val="0070C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B170369-B15B-C441-8D52-69DBFE53F4F3}"/>
              </a:ext>
            </a:extLst>
          </p:cNvPr>
          <p:cNvCxnSpPr>
            <a:cxnSpLocks/>
          </p:cNvCxnSpPr>
          <p:nvPr/>
        </p:nvCxnSpPr>
        <p:spPr>
          <a:xfrm>
            <a:off x="7599509" y="1805163"/>
            <a:ext cx="159121" cy="716244"/>
          </a:xfrm>
          <a:prstGeom prst="straightConnector1">
            <a:avLst/>
          </a:prstGeom>
          <a:ln w="25400">
            <a:solidFill>
              <a:srgbClr val="0070C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9551360-5E36-C44A-BAA4-0DF2D4EDDD95}"/>
              </a:ext>
            </a:extLst>
          </p:cNvPr>
          <p:cNvCxnSpPr>
            <a:cxnSpLocks/>
          </p:cNvCxnSpPr>
          <p:nvPr/>
        </p:nvCxnSpPr>
        <p:spPr>
          <a:xfrm>
            <a:off x="8565732" y="1750962"/>
            <a:ext cx="0" cy="770446"/>
          </a:xfrm>
          <a:prstGeom prst="straightConnector1">
            <a:avLst/>
          </a:prstGeom>
          <a:ln w="25400">
            <a:solidFill>
              <a:srgbClr val="0070C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901399F-19B7-4EF5-624A-CBCB095073AE}"/>
              </a:ext>
            </a:extLst>
          </p:cNvPr>
          <p:cNvCxnSpPr>
            <a:cxnSpLocks/>
          </p:cNvCxnSpPr>
          <p:nvPr/>
        </p:nvCxnSpPr>
        <p:spPr>
          <a:xfrm flipH="1">
            <a:off x="9276977" y="1805163"/>
            <a:ext cx="389244" cy="765218"/>
          </a:xfrm>
          <a:prstGeom prst="straightConnector1">
            <a:avLst/>
          </a:prstGeom>
          <a:ln w="25400">
            <a:solidFill>
              <a:srgbClr val="0070C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A0BD5AC3-365F-7130-6DE9-7E8CA5A311B6}"/>
              </a:ext>
            </a:extLst>
          </p:cNvPr>
          <p:cNvSpPr txBox="1"/>
          <p:nvPr/>
        </p:nvSpPr>
        <p:spPr>
          <a:xfrm>
            <a:off x="9673709" y="1117920"/>
            <a:ext cx="2518288" cy="582320"/>
          </a:xfrm>
          <a:prstGeom prst="rect">
            <a:avLst/>
          </a:prstGeom>
          <a:noFill/>
        </p:spPr>
        <p:txBody>
          <a:bodyPr wrap="square" lIns="89630" tIns="44815" rIns="89630" bIns="44815" anchor="t">
            <a:spAutoFit/>
          </a:bodyPr>
          <a:lstStyle/>
          <a:p>
            <a:pPr defTabSz="914213">
              <a:defRPr/>
            </a:pPr>
            <a:r>
              <a:rPr lang="en-US" sz="1598" dirty="0">
                <a:solidFill>
                  <a:srgbClr val="000000"/>
                </a:solidFill>
                <a:latin typeface="Segoe UI"/>
              </a:rPr>
              <a:t>Strings as UTF-8  </a:t>
            </a:r>
          </a:p>
          <a:p>
            <a:pPr defTabSz="914213">
              <a:defRPr/>
            </a:pPr>
            <a:r>
              <a:rPr lang="en-US" sz="1598" dirty="0">
                <a:solidFill>
                  <a:srgbClr val="000000"/>
                </a:solidFill>
                <a:latin typeface="Segoe UI"/>
              </a:rPr>
              <a:t>2-d tensor (N x </a:t>
            </a:r>
            <a:r>
              <a:rPr lang="en-US" sz="1598" dirty="0" err="1">
                <a:solidFill>
                  <a:srgbClr val="000000"/>
                </a:solidFill>
                <a:latin typeface="Segoe UI"/>
              </a:rPr>
              <a:t>max_len</a:t>
            </a:r>
            <a:r>
              <a:rPr lang="en-US" sz="1598" dirty="0">
                <a:solidFill>
                  <a:srgbClr val="000000"/>
                </a:solidFill>
                <a:latin typeface="Segoe UI"/>
              </a:rPr>
              <a:t>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1E5989-20E9-511E-070A-EB653A3417F2}"/>
              </a:ext>
            </a:extLst>
          </p:cNvPr>
          <p:cNvSpPr txBox="1"/>
          <p:nvPr/>
        </p:nvSpPr>
        <p:spPr>
          <a:xfrm>
            <a:off x="3327459" y="2404302"/>
            <a:ext cx="2980602" cy="1776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213">
              <a:lnSpc>
                <a:spcPct val="110000"/>
              </a:lnSpc>
              <a:defRPr/>
            </a:pPr>
            <a:r>
              <a:rPr lang="en-US" sz="2400" i="1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Def</a:t>
            </a:r>
            <a:r>
              <a:rPr lang="en-US" sz="2400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US" sz="2400" b="1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Tensor</a:t>
            </a:r>
            <a:r>
              <a:rPr lang="en-US" sz="2400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: </a:t>
            </a:r>
          </a:p>
          <a:p>
            <a:pPr defTabSz="914213">
              <a:lnSpc>
                <a:spcPct val="110000"/>
              </a:lnSpc>
              <a:defRPr/>
            </a:pPr>
            <a:endParaRPr lang="en-US" sz="1766" dirty="0">
              <a:solidFill>
                <a:srgbClr val="00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defTabSz="914213">
              <a:lnSpc>
                <a:spcPct val="110000"/>
              </a:lnSpc>
              <a:defRPr/>
            </a:pPr>
            <a:r>
              <a:rPr lang="en-US" sz="2400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A multidimensiona</a:t>
            </a:r>
            <a:r>
              <a:rPr lang="en-US" sz="1766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l matrix that is a cornerstone data structure in AI </a:t>
            </a:r>
            <a:endParaRPr lang="en-US" sz="2400" dirty="0">
              <a:solidFill>
                <a:srgbClr val="00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4" name="Graphic 124" descr="Cube outline">
            <a:extLst>
              <a:ext uri="{FF2B5EF4-FFF2-40B4-BE49-F238E27FC236}">
                <a16:creationId xmlns:a16="http://schemas.microsoft.com/office/drawing/2014/main" id="{BDE4C2E5-F8F9-1E55-3E9C-3EAACD71F0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4766" y="1732936"/>
            <a:ext cx="3099055" cy="34015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557CF4D-F257-8F52-6C89-85647B721C7E}"/>
              </a:ext>
            </a:extLst>
          </p:cNvPr>
          <p:cNvSpPr txBox="1"/>
          <p:nvPr/>
        </p:nvSpPr>
        <p:spPr>
          <a:xfrm>
            <a:off x="10915856" y="144110"/>
            <a:ext cx="1276141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TQP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 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PVLDB’22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AC265BD-C45E-01FA-C685-A948A8FB4E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07873" y="146593"/>
            <a:ext cx="555349" cy="664360"/>
          </a:xfrm>
          <a:prstGeom prst="rect">
            <a:avLst/>
          </a:prstGeom>
          <a:solidFill>
            <a:schemeClr val="accent4"/>
          </a:solidFill>
          <a:ln w="25400">
            <a:solidFill>
              <a:srgbClr val="7889FB"/>
            </a:solidFill>
          </a:ln>
        </p:spPr>
      </p:pic>
    </p:spTree>
    <p:extLst>
      <p:ext uri="{BB962C8B-B14F-4D97-AF65-F5344CB8AC3E}">
        <p14:creationId xmlns:p14="http://schemas.microsoft.com/office/powerpoint/2010/main" val="311267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/>
      <p:bldP spid="16" grpId="1"/>
      <p:bldP spid="58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C3C73A5-A4C8-D9F2-3632-6A724F715BA4}"/>
              </a:ext>
            </a:extLst>
          </p:cNvPr>
          <p:cNvGrpSpPr/>
          <p:nvPr/>
        </p:nvGrpSpPr>
        <p:grpSpPr>
          <a:xfrm>
            <a:off x="6634999" y="2353827"/>
            <a:ext cx="3748589" cy="2276216"/>
            <a:chOff x="7381591" y="3938687"/>
            <a:chExt cx="3823756" cy="232185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2ADD4D6-BA41-9A38-F498-0C7046EF9385}"/>
                </a:ext>
              </a:extLst>
            </p:cNvPr>
            <p:cNvGrpSpPr/>
            <p:nvPr/>
          </p:nvGrpSpPr>
          <p:grpSpPr>
            <a:xfrm>
              <a:off x="7381591" y="3938687"/>
              <a:ext cx="3823756" cy="2321859"/>
              <a:chOff x="4013472" y="818393"/>
              <a:chExt cx="3823756" cy="2321859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09F5B2B4-72B0-5A73-3321-2642919CFF6C}"/>
                  </a:ext>
                </a:extLst>
              </p:cNvPr>
              <p:cNvSpPr/>
              <p:nvPr/>
            </p:nvSpPr>
            <p:spPr bwMode="auto">
              <a:xfrm>
                <a:off x="4013472" y="818393"/>
                <a:ext cx="3823756" cy="2321859"/>
              </a:xfrm>
              <a:prstGeom prst="rect">
                <a:avLst/>
              </a:prstGeom>
              <a:solidFill>
                <a:srgbClr val="FFFFFF"/>
              </a:solidFill>
              <a:ln w="12700" cap="flat" cmpd="sng" algn="ctr">
                <a:solidFill>
                  <a:srgbClr val="737373"/>
                </a:solidFill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91410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961" kern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FF232E2-A502-3FBF-3CB8-1CC6F4DB15BF}"/>
                  </a:ext>
                </a:extLst>
              </p:cNvPr>
              <p:cNvSpPr txBox="1"/>
              <p:nvPr/>
            </p:nvSpPr>
            <p:spPr>
              <a:xfrm>
                <a:off x="5384114" y="875589"/>
                <a:ext cx="484107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672265">
                  <a:defRPr/>
                </a:pPr>
                <a:r>
                  <a:rPr lang="en-US" sz="1568" b="1" kern="0">
                    <a:gradFill>
                      <a:gsLst>
                        <a:gs pos="2917">
                          <a:srgbClr val="000000"/>
                        </a:gs>
                        <a:gs pos="30000">
                          <a:srgbClr val="000000"/>
                        </a:gs>
                      </a:gsLst>
                      <a:lin ang="5400000" scaled="0"/>
                    </a:gradFill>
                    <a:latin typeface="Segoe UI"/>
                  </a:rPr>
                  <a:t>Sales</a:t>
                </a: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3A763F5E-FE8A-6C17-564D-782356DD25C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9" b="1"/>
              <a:stretch/>
            </p:blipFill>
            <p:spPr>
              <a:xfrm>
                <a:off x="4318000" y="1407459"/>
                <a:ext cx="508000" cy="1659218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8BE2D54A-102D-C722-E867-70CB447EA5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9" b="1"/>
              <a:stretch/>
            </p:blipFill>
            <p:spPr>
              <a:xfrm>
                <a:off x="5013011" y="1401663"/>
                <a:ext cx="508000" cy="1659218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1E562E34-A460-5481-885C-1B0A96217BB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9" b="1"/>
              <a:stretch/>
            </p:blipFill>
            <p:spPr>
              <a:xfrm>
                <a:off x="5720722" y="1401663"/>
                <a:ext cx="508000" cy="1659218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EC730230-D73B-5D42-D98F-2DC4719713F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9" b="1"/>
              <a:stretch/>
            </p:blipFill>
            <p:spPr>
              <a:xfrm>
                <a:off x="6475472" y="1414363"/>
                <a:ext cx="508000" cy="1659218"/>
              </a:xfrm>
              <a:prstGeom prst="rect">
                <a:avLst/>
              </a:prstGeom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1172E74-284F-AE04-F66F-69E92B8EF97C}"/>
                  </a:ext>
                </a:extLst>
              </p:cNvPr>
              <p:cNvSpPr txBox="1"/>
              <p:nvPr/>
            </p:nvSpPr>
            <p:spPr>
              <a:xfrm>
                <a:off x="4382914" y="1163632"/>
                <a:ext cx="38953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72265">
                  <a:defRPr/>
                </a:pPr>
                <a:r>
                  <a:rPr lang="en-US" sz="1176" kern="0" err="1">
                    <a:gradFill>
                      <a:gsLst>
                        <a:gs pos="2917">
                          <a:srgbClr val="000000"/>
                        </a:gs>
                        <a:gs pos="30000">
                          <a:srgbClr val="000000"/>
                        </a:gs>
                      </a:gsLst>
                      <a:lin ang="5400000" scaled="0"/>
                    </a:gradFill>
                    <a:latin typeface="Segoe UI"/>
                  </a:rPr>
                  <a:t>saleid</a:t>
                </a:r>
                <a:endParaRPr lang="en-US" sz="1176" kern="0">
                  <a:gradFill>
                    <a:gsLst>
                      <a:gs pos="2917">
                        <a:srgbClr val="000000"/>
                      </a:gs>
                      <a:gs pos="30000">
                        <a:srgbClr val="000000"/>
                      </a:gs>
                    </a:gsLst>
                    <a:lin ang="5400000" scaled="0"/>
                  </a:gradFill>
                  <a:latin typeface="Segoe UI"/>
                </a:endParaRPr>
              </a:p>
              <a:p>
                <a:pPr algn="ctr" defTabSz="672265">
                  <a:defRPr/>
                </a:pPr>
                <a:endParaRPr lang="en-US" sz="1176" kern="0">
                  <a:gradFill>
                    <a:gsLst>
                      <a:gs pos="2917">
                        <a:srgbClr val="000000"/>
                      </a:gs>
                      <a:gs pos="30000">
                        <a:srgbClr val="000000"/>
                      </a:gs>
                    </a:gsLst>
                    <a:lin ang="5400000" scaled="0"/>
                  </a:gradFill>
                  <a:latin typeface="Segoe UI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A0903C3-F67C-3F5C-3692-D16F2CAAA37A}"/>
                  </a:ext>
                </a:extLst>
              </p:cNvPr>
              <p:cNvSpPr txBox="1"/>
              <p:nvPr/>
            </p:nvSpPr>
            <p:spPr>
              <a:xfrm>
                <a:off x="5042612" y="1146026"/>
                <a:ext cx="44999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72265">
                  <a:defRPr/>
                </a:pPr>
                <a:r>
                  <a:rPr lang="en-US" sz="1176" kern="0" err="1">
                    <a:gradFill>
                      <a:gsLst>
                        <a:gs pos="2917">
                          <a:srgbClr val="000000"/>
                        </a:gs>
                        <a:gs pos="30000">
                          <a:srgbClr val="000000"/>
                        </a:gs>
                      </a:gsLst>
                      <a:lin ang="5400000" scaled="0"/>
                    </a:gradFill>
                    <a:latin typeface="Segoe UI"/>
                  </a:rPr>
                  <a:t>prodid</a:t>
                </a:r>
                <a:endParaRPr lang="en-US" sz="1176" kern="0">
                  <a:gradFill>
                    <a:gsLst>
                      <a:gs pos="2917">
                        <a:srgbClr val="000000"/>
                      </a:gs>
                      <a:gs pos="30000">
                        <a:srgbClr val="000000"/>
                      </a:gs>
                    </a:gsLst>
                    <a:lin ang="5400000" scaled="0"/>
                  </a:gradFill>
                  <a:latin typeface="Segoe UI"/>
                </a:endParaRPr>
              </a:p>
              <a:p>
                <a:pPr algn="ctr" defTabSz="672265">
                  <a:defRPr/>
                </a:pPr>
                <a:endParaRPr lang="en-US" sz="1176" kern="0">
                  <a:gradFill>
                    <a:gsLst>
                      <a:gs pos="2917">
                        <a:srgbClr val="000000"/>
                      </a:gs>
                      <a:gs pos="30000">
                        <a:srgbClr val="000000"/>
                      </a:gs>
                    </a:gsLst>
                    <a:lin ang="5400000" scaled="0"/>
                  </a:gradFill>
                  <a:latin typeface="Segoe UI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AD4BADE-4829-4CB2-7B9E-4CD94D387DEB}"/>
                  </a:ext>
                </a:extLst>
              </p:cNvPr>
              <p:cNvSpPr txBox="1"/>
              <p:nvPr/>
            </p:nvSpPr>
            <p:spPr>
              <a:xfrm>
                <a:off x="5813002" y="1146591"/>
                <a:ext cx="301750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72265">
                  <a:defRPr/>
                </a:pPr>
                <a:r>
                  <a:rPr lang="en-US" sz="1176" kern="0">
                    <a:gradFill>
                      <a:gsLst>
                        <a:gs pos="2917">
                          <a:srgbClr val="000000"/>
                        </a:gs>
                        <a:gs pos="30000">
                          <a:srgbClr val="000000"/>
                        </a:gs>
                      </a:gsLst>
                      <a:lin ang="5400000" scaled="0"/>
                    </a:gradFill>
                    <a:latin typeface="Segoe UI"/>
                  </a:rPr>
                  <a:t>date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E5FDCEC-8556-DDE2-4A10-B60AFFFD25E1}"/>
                  </a:ext>
                </a:extLst>
              </p:cNvPr>
              <p:cNvSpPr txBox="1"/>
              <p:nvPr/>
            </p:nvSpPr>
            <p:spPr>
              <a:xfrm>
                <a:off x="6493324" y="1150326"/>
                <a:ext cx="43556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72265">
                  <a:defRPr/>
                </a:pPr>
                <a:r>
                  <a:rPr lang="en-US" sz="1176" kern="0">
                    <a:gradFill>
                      <a:gsLst>
                        <a:gs pos="2917">
                          <a:srgbClr val="000000"/>
                        </a:gs>
                        <a:gs pos="30000">
                          <a:srgbClr val="000000"/>
                        </a:gs>
                      </a:gsLst>
                      <a:lin ang="5400000" scaled="0"/>
                    </a:gradFill>
                    <a:latin typeface="Segoe UI"/>
                  </a:rPr>
                  <a:t>region</a:t>
                </a:r>
              </a:p>
              <a:p>
                <a:pPr algn="ctr" defTabSz="672265">
                  <a:defRPr/>
                </a:pPr>
                <a:endParaRPr lang="en-US" sz="1176" kern="0">
                  <a:gradFill>
                    <a:gsLst>
                      <a:gs pos="2917">
                        <a:srgbClr val="000000"/>
                      </a:gs>
                      <a:gs pos="30000">
                        <a:srgbClr val="000000"/>
                      </a:gs>
                    </a:gsLst>
                    <a:lin ang="5400000" scaled="0"/>
                  </a:gradFill>
                  <a:latin typeface="Segoe UI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5801B3F-F9C4-8794-F57E-AEA19F8A4675}"/>
                </a:ext>
              </a:extLst>
            </p:cNvPr>
            <p:cNvSpPr txBox="1"/>
            <p:nvPr/>
          </p:nvSpPr>
          <p:spPr>
            <a:xfrm>
              <a:off x="7500217" y="4534657"/>
              <a:ext cx="144270" cy="161582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672265">
                <a:defRPr/>
              </a:pPr>
              <a:r>
                <a:rPr lang="en-US" sz="1029" kern="0">
                  <a:gradFill>
                    <a:gsLst>
                      <a:gs pos="2917">
                        <a:srgbClr val="000000"/>
                      </a:gs>
                      <a:gs pos="30000">
                        <a:srgbClr val="000000"/>
                      </a:gs>
                    </a:gsLst>
                    <a:lin ang="5400000" scaled="0"/>
                  </a:gradFill>
                  <a:latin typeface="Segoe UI"/>
                </a:rPr>
                <a:t>1</a:t>
              </a:r>
            </a:p>
            <a:p>
              <a:pPr algn="ctr" defTabSz="672265">
                <a:defRPr/>
              </a:pPr>
              <a:r>
                <a:rPr lang="en-US" sz="1029" kern="0">
                  <a:gradFill>
                    <a:gsLst>
                      <a:gs pos="2917">
                        <a:srgbClr val="000000"/>
                      </a:gs>
                      <a:gs pos="30000">
                        <a:srgbClr val="000000"/>
                      </a:gs>
                    </a:gsLst>
                    <a:lin ang="5400000" scaled="0"/>
                  </a:gradFill>
                  <a:latin typeface="Segoe UI"/>
                </a:rPr>
                <a:t>2</a:t>
              </a:r>
            </a:p>
            <a:p>
              <a:pPr algn="ctr" defTabSz="672265">
                <a:defRPr/>
              </a:pPr>
              <a:r>
                <a:rPr lang="en-US" sz="1029" kern="0">
                  <a:gradFill>
                    <a:gsLst>
                      <a:gs pos="2917">
                        <a:srgbClr val="000000"/>
                      </a:gs>
                      <a:gs pos="30000">
                        <a:srgbClr val="000000"/>
                      </a:gs>
                    </a:gsLst>
                    <a:lin ang="5400000" scaled="0"/>
                  </a:gradFill>
                  <a:latin typeface="Segoe UI"/>
                </a:rPr>
                <a:t>3</a:t>
              </a:r>
            </a:p>
            <a:p>
              <a:pPr algn="ctr" defTabSz="672265">
                <a:defRPr/>
              </a:pPr>
              <a:r>
                <a:rPr lang="en-US" sz="1029" kern="0">
                  <a:gradFill>
                    <a:gsLst>
                      <a:gs pos="2917">
                        <a:srgbClr val="000000"/>
                      </a:gs>
                      <a:gs pos="30000">
                        <a:srgbClr val="000000"/>
                      </a:gs>
                    </a:gsLst>
                    <a:lin ang="5400000" scaled="0"/>
                  </a:gradFill>
                  <a:latin typeface="Segoe UI"/>
                </a:rPr>
                <a:t>4</a:t>
              </a:r>
            </a:p>
            <a:p>
              <a:pPr algn="ctr" defTabSz="672265">
                <a:defRPr/>
              </a:pPr>
              <a:r>
                <a:rPr lang="en-US" sz="1029" kern="0">
                  <a:gradFill>
                    <a:gsLst>
                      <a:gs pos="2917">
                        <a:srgbClr val="000000"/>
                      </a:gs>
                      <a:gs pos="30000">
                        <a:srgbClr val="000000"/>
                      </a:gs>
                    </a:gsLst>
                    <a:lin ang="5400000" scaled="0"/>
                  </a:gradFill>
                  <a:latin typeface="Segoe UI"/>
                </a:rPr>
                <a:t>5</a:t>
              </a:r>
            </a:p>
            <a:p>
              <a:pPr algn="ctr" defTabSz="672265">
                <a:defRPr/>
              </a:pPr>
              <a:r>
                <a:rPr lang="en-US" sz="1029" kern="0">
                  <a:gradFill>
                    <a:gsLst>
                      <a:gs pos="2917">
                        <a:srgbClr val="000000"/>
                      </a:gs>
                      <a:gs pos="30000">
                        <a:srgbClr val="000000"/>
                      </a:gs>
                    </a:gsLst>
                    <a:lin ang="5400000" scaled="0"/>
                  </a:gradFill>
                  <a:latin typeface="Segoe UI"/>
                </a:rPr>
                <a:t>6</a:t>
              </a:r>
            </a:p>
            <a:p>
              <a:pPr algn="ctr" defTabSz="672265">
                <a:defRPr/>
              </a:pPr>
              <a:r>
                <a:rPr lang="en-US" sz="1029" kern="0">
                  <a:gradFill>
                    <a:gsLst>
                      <a:gs pos="2917">
                        <a:srgbClr val="000000"/>
                      </a:gs>
                      <a:gs pos="30000">
                        <a:srgbClr val="000000"/>
                      </a:gs>
                    </a:gsLst>
                    <a:lin ang="5400000" scaled="0"/>
                  </a:gradFill>
                  <a:latin typeface="Segoe UI"/>
                </a:rPr>
                <a:t>7</a:t>
              </a:r>
            </a:p>
            <a:p>
              <a:pPr algn="ctr" defTabSz="672265">
                <a:defRPr/>
              </a:pPr>
              <a:r>
                <a:rPr lang="en-US" sz="1029" kern="0">
                  <a:gradFill>
                    <a:gsLst>
                      <a:gs pos="2917">
                        <a:srgbClr val="000000"/>
                      </a:gs>
                      <a:gs pos="30000">
                        <a:srgbClr val="000000"/>
                      </a:gs>
                    </a:gsLst>
                    <a:lin ang="5400000" scaled="0"/>
                  </a:gradFill>
                  <a:latin typeface="Segoe UI"/>
                </a:rPr>
                <a:t>8</a:t>
              </a:r>
            </a:p>
            <a:p>
              <a:pPr algn="ctr" defTabSz="672265">
                <a:defRPr/>
              </a:pPr>
              <a:r>
                <a:rPr lang="en-US" sz="1029" kern="0">
                  <a:gradFill>
                    <a:gsLst>
                      <a:gs pos="2917">
                        <a:srgbClr val="000000"/>
                      </a:gs>
                      <a:gs pos="30000">
                        <a:srgbClr val="000000"/>
                      </a:gs>
                    </a:gsLst>
                    <a:lin ang="5400000" scaled="0"/>
                  </a:gradFill>
                  <a:latin typeface="Segoe UI"/>
                </a:rPr>
                <a:t>9</a:t>
              </a:r>
            </a:p>
            <a:p>
              <a:pPr algn="ctr" defTabSz="672265">
                <a:defRPr/>
              </a:pPr>
              <a:r>
                <a:rPr lang="en-US" sz="1029" kern="0">
                  <a:gradFill>
                    <a:gsLst>
                      <a:gs pos="2917">
                        <a:srgbClr val="000000"/>
                      </a:gs>
                      <a:gs pos="30000">
                        <a:srgbClr val="000000"/>
                      </a:gs>
                    </a:gsLst>
                    <a:lin ang="5400000" scaled="0"/>
                  </a:gradFill>
                  <a:latin typeface="Segoe UI"/>
                </a:rPr>
                <a:t>10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B4A1046-EE82-004D-B916-17856EEA6819}"/>
              </a:ext>
            </a:extLst>
          </p:cNvPr>
          <p:cNvSpPr txBox="1"/>
          <p:nvPr/>
        </p:nvSpPr>
        <p:spPr>
          <a:xfrm>
            <a:off x="7978697" y="1125556"/>
            <a:ext cx="1743759" cy="582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213">
              <a:defRPr/>
            </a:pPr>
            <a:r>
              <a:rPr lang="en-US" sz="1600" dirty="0">
                <a:solidFill>
                  <a:srgbClr val="000000"/>
                </a:solidFill>
                <a:latin typeface="Segoe UI"/>
              </a:rPr>
              <a:t>Dates as 1-d numeric tensor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420C1D-0F3B-453D-B089-1A909E2482C5}"/>
              </a:ext>
            </a:extLst>
          </p:cNvPr>
          <p:cNvSpPr txBox="1"/>
          <p:nvPr/>
        </p:nvSpPr>
        <p:spPr>
          <a:xfrm>
            <a:off x="6535194" y="1105966"/>
            <a:ext cx="2128632" cy="582949"/>
          </a:xfrm>
          <a:prstGeom prst="rect">
            <a:avLst/>
          </a:prstGeom>
          <a:noFill/>
        </p:spPr>
        <p:txBody>
          <a:bodyPr wrap="square" lIns="89630" tIns="44815" rIns="89630" bIns="44815" anchor="t">
            <a:spAutoFit/>
          </a:bodyPr>
          <a:lstStyle/>
          <a:p>
            <a:pPr defTabSz="914213">
              <a:defRPr/>
            </a:pPr>
            <a:r>
              <a:rPr lang="en-US" sz="1600" dirty="0">
                <a:solidFill>
                  <a:srgbClr val="000000"/>
                </a:solidFill>
                <a:latin typeface="Segoe UI"/>
              </a:rPr>
              <a:t>Numeric as </a:t>
            </a:r>
          </a:p>
          <a:p>
            <a:pPr defTabSz="914213">
              <a:defRPr/>
            </a:pPr>
            <a:r>
              <a:rPr lang="en-US" sz="1600" dirty="0">
                <a:solidFill>
                  <a:srgbClr val="000000"/>
                </a:solidFill>
                <a:latin typeface="Segoe UI"/>
              </a:rPr>
              <a:t>1-d tensor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D6CF0D47-1B39-8B22-1396-500A232E1389}"/>
              </a:ext>
            </a:extLst>
          </p:cNvPr>
          <p:cNvCxnSpPr>
            <a:cxnSpLocks/>
          </p:cNvCxnSpPr>
          <p:nvPr/>
        </p:nvCxnSpPr>
        <p:spPr>
          <a:xfrm>
            <a:off x="6997179" y="1740682"/>
            <a:ext cx="122228" cy="824931"/>
          </a:xfrm>
          <a:prstGeom prst="straightConnector1">
            <a:avLst/>
          </a:prstGeom>
          <a:ln w="25400">
            <a:solidFill>
              <a:srgbClr val="0070C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B170369-B15B-C441-8D52-69DBFE53F4F3}"/>
              </a:ext>
            </a:extLst>
          </p:cNvPr>
          <p:cNvCxnSpPr>
            <a:cxnSpLocks/>
          </p:cNvCxnSpPr>
          <p:nvPr/>
        </p:nvCxnSpPr>
        <p:spPr>
          <a:xfrm>
            <a:off x="7599509" y="1793211"/>
            <a:ext cx="159121" cy="716244"/>
          </a:xfrm>
          <a:prstGeom prst="straightConnector1">
            <a:avLst/>
          </a:prstGeom>
          <a:ln w="25400">
            <a:solidFill>
              <a:srgbClr val="0070C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9551360-5E36-C44A-BAA4-0DF2D4EDDD95}"/>
              </a:ext>
            </a:extLst>
          </p:cNvPr>
          <p:cNvCxnSpPr>
            <a:cxnSpLocks/>
          </p:cNvCxnSpPr>
          <p:nvPr/>
        </p:nvCxnSpPr>
        <p:spPr>
          <a:xfrm>
            <a:off x="8565732" y="1739009"/>
            <a:ext cx="0" cy="770446"/>
          </a:xfrm>
          <a:prstGeom prst="straightConnector1">
            <a:avLst/>
          </a:prstGeom>
          <a:ln w="25400">
            <a:solidFill>
              <a:srgbClr val="0070C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901399F-19B7-4EF5-624A-CBCB095073AE}"/>
              </a:ext>
            </a:extLst>
          </p:cNvPr>
          <p:cNvCxnSpPr>
            <a:cxnSpLocks/>
          </p:cNvCxnSpPr>
          <p:nvPr/>
        </p:nvCxnSpPr>
        <p:spPr>
          <a:xfrm flipH="1">
            <a:off x="9276977" y="1793211"/>
            <a:ext cx="389244" cy="765218"/>
          </a:xfrm>
          <a:prstGeom prst="straightConnector1">
            <a:avLst/>
          </a:prstGeom>
          <a:ln w="25400">
            <a:solidFill>
              <a:srgbClr val="0070C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A0BD5AC3-365F-7130-6DE9-7E8CA5A311B6}"/>
              </a:ext>
            </a:extLst>
          </p:cNvPr>
          <p:cNvSpPr txBox="1"/>
          <p:nvPr/>
        </p:nvSpPr>
        <p:spPr>
          <a:xfrm>
            <a:off x="9673709" y="1105967"/>
            <a:ext cx="2518288" cy="582320"/>
          </a:xfrm>
          <a:prstGeom prst="rect">
            <a:avLst/>
          </a:prstGeom>
          <a:noFill/>
        </p:spPr>
        <p:txBody>
          <a:bodyPr wrap="square" lIns="89630" tIns="44815" rIns="89630" bIns="44815" anchor="t">
            <a:spAutoFit/>
          </a:bodyPr>
          <a:lstStyle/>
          <a:p>
            <a:pPr defTabSz="914213">
              <a:defRPr/>
            </a:pPr>
            <a:r>
              <a:rPr lang="en-US" sz="1598" dirty="0">
                <a:solidFill>
                  <a:srgbClr val="000000"/>
                </a:solidFill>
                <a:latin typeface="Segoe UI"/>
              </a:rPr>
              <a:t>Strings as UTF-8  </a:t>
            </a:r>
          </a:p>
          <a:p>
            <a:pPr defTabSz="914213">
              <a:defRPr/>
            </a:pPr>
            <a:r>
              <a:rPr lang="en-US" sz="1598" dirty="0">
                <a:solidFill>
                  <a:srgbClr val="000000"/>
                </a:solidFill>
                <a:latin typeface="Segoe UI"/>
              </a:rPr>
              <a:t>2-d tensor (N x </a:t>
            </a:r>
            <a:r>
              <a:rPr lang="en-US" sz="1598" dirty="0" err="1">
                <a:solidFill>
                  <a:srgbClr val="000000"/>
                </a:solidFill>
                <a:latin typeface="Segoe UI"/>
              </a:rPr>
              <a:t>max_len</a:t>
            </a:r>
            <a:r>
              <a:rPr lang="en-US" sz="1598" dirty="0">
                <a:solidFill>
                  <a:srgbClr val="000000"/>
                </a:solidFill>
                <a:latin typeface="Segoe UI"/>
              </a:rPr>
              <a:t>)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07F199F-3FC0-F9FF-BC99-2A590E0579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0982" y="2925631"/>
            <a:ext cx="466972" cy="72893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792ADBD-4B04-4F29-5B64-5A25B710EF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0982" y="3722176"/>
            <a:ext cx="466972" cy="72893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749F649-8C82-C87F-7802-701B38D9816F}"/>
              </a:ext>
            </a:extLst>
          </p:cNvPr>
          <p:cNvSpPr txBox="1"/>
          <p:nvPr/>
        </p:nvSpPr>
        <p:spPr>
          <a:xfrm>
            <a:off x="9739455" y="2679234"/>
            <a:ext cx="454161" cy="36207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72265">
              <a:defRPr/>
            </a:pPr>
            <a:r>
              <a:rPr lang="en-US" sz="1176" kern="0">
                <a:gradFill>
                  <a:gsLst>
                    <a:gs pos="2917">
                      <a:srgbClr val="000000"/>
                    </a:gs>
                    <a:gs pos="30000">
                      <a:srgbClr val="000000"/>
                    </a:gs>
                  </a:gsLst>
                  <a:lin ang="5400000" scaled="0"/>
                </a:gradFill>
                <a:latin typeface="Segoe UI"/>
              </a:rPr>
              <a:t>receipt</a:t>
            </a:r>
          </a:p>
          <a:p>
            <a:pPr algn="ctr" defTabSz="672265">
              <a:defRPr/>
            </a:pPr>
            <a:endParaRPr lang="en-US" sz="1176" kern="0">
              <a:gradFill>
                <a:gsLst>
                  <a:gs pos="2917">
                    <a:srgbClr val="000000"/>
                  </a:gs>
                  <a:gs pos="30000">
                    <a:srgbClr val="000000"/>
                  </a:gs>
                </a:gsLst>
                <a:lin ang="5400000" scaled="0"/>
              </a:gradFill>
              <a:latin typeface="Segoe UI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D3AB7D7-4618-5AB9-4310-89CBD8C2071D}"/>
              </a:ext>
            </a:extLst>
          </p:cNvPr>
          <p:cNvSpPr txBox="1"/>
          <p:nvPr/>
        </p:nvSpPr>
        <p:spPr>
          <a:xfrm>
            <a:off x="10627589" y="1710881"/>
            <a:ext cx="1535446" cy="582320"/>
          </a:xfrm>
          <a:prstGeom prst="rect">
            <a:avLst/>
          </a:prstGeom>
          <a:noFill/>
        </p:spPr>
        <p:txBody>
          <a:bodyPr wrap="square" lIns="89630" tIns="44815" rIns="89630" bIns="44815" anchor="t">
            <a:spAutoFit/>
          </a:bodyPr>
          <a:lstStyle/>
          <a:p>
            <a:pPr defTabSz="914213">
              <a:defRPr/>
            </a:pPr>
            <a:r>
              <a:rPr lang="en-US" sz="1598" dirty="0">
                <a:solidFill>
                  <a:srgbClr val="000000"/>
                </a:solidFill>
                <a:latin typeface="Segoe UI"/>
              </a:rPr>
              <a:t>Images as 3-d tensors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82C6A133-1AE3-37E2-B3C1-98D32F522718}"/>
              </a:ext>
            </a:extLst>
          </p:cNvPr>
          <p:cNvCxnSpPr>
            <a:cxnSpLocks/>
          </p:cNvCxnSpPr>
          <p:nvPr/>
        </p:nvCxnSpPr>
        <p:spPr>
          <a:xfrm flipH="1">
            <a:off x="9942524" y="1912147"/>
            <a:ext cx="547387" cy="730554"/>
          </a:xfrm>
          <a:prstGeom prst="straightConnector1">
            <a:avLst/>
          </a:prstGeom>
          <a:ln w="25400">
            <a:solidFill>
              <a:srgbClr val="0070C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End-to-End Pipeline Evaluation">
            <a:extLst>
              <a:ext uri="{FF2B5EF4-FFF2-40B4-BE49-F238E27FC236}">
                <a16:creationId xmlns:a16="http://schemas.microsoft.com/office/drawing/2014/main" id="{E2FDC04A-A451-53D3-414D-8497336A67D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4822" y="182624"/>
            <a:ext cx="11631911" cy="84931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7000"/>
            </a:lvl1pPr>
          </a:lstStyle>
          <a:p>
            <a:pPr algn="l"/>
            <a:r>
              <a:rPr lang="en-US" sz="3529" dirty="0">
                <a:solidFill>
                  <a:schemeClr val="accent4"/>
                </a:solidFill>
              </a:rPr>
              <a:t>Tensor</a:t>
            </a:r>
            <a:r>
              <a:rPr lang="en-US" sz="3529" dirty="0">
                <a:solidFill>
                  <a:schemeClr val="tx1"/>
                </a:solidFill>
              </a:rPr>
              <a:t> data representation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2AE169-9C5E-2CFF-7C38-F59BB233E4F0}"/>
              </a:ext>
            </a:extLst>
          </p:cNvPr>
          <p:cNvSpPr txBox="1"/>
          <p:nvPr/>
        </p:nvSpPr>
        <p:spPr>
          <a:xfrm>
            <a:off x="3327459" y="2404302"/>
            <a:ext cx="2980602" cy="1776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213">
              <a:lnSpc>
                <a:spcPct val="110000"/>
              </a:lnSpc>
              <a:defRPr/>
            </a:pPr>
            <a:r>
              <a:rPr lang="en-US" sz="2400" i="1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Def</a:t>
            </a:r>
            <a:r>
              <a:rPr lang="en-US" sz="2400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US" sz="2400" b="1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Tensor</a:t>
            </a:r>
            <a:r>
              <a:rPr lang="en-US" sz="2400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: </a:t>
            </a:r>
          </a:p>
          <a:p>
            <a:pPr defTabSz="914213">
              <a:lnSpc>
                <a:spcPct val="110000"/>
              </a:lnSpc>
              <a:defRPr/>
            </a:pPr>
            <a:endParaRPr lang="en-US" sz="1766" dirty="0">
              <a:solidFill>
                <a:srgbClr val="00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defTabSz="914213">
              <a:lnSpc>
                <a:spcPct val="110000"/>
              </a:lnSpc>
              <a:defRPr/>
            </a:pPr>
            <a:r>
              <a:rPr lang="en-US" sz="2400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A multidimensiona</a:t>
            </a:r>
            <a:r>
              <a:rPr lang="en-US" sz="1766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l matrix that is a cornerstone data structure in AI </a:t>
            </a:r>
            <a:endParaRPr lang="en-US" sz="2400" dirty="0">
              <a:solidFill>
                <a:srgbClr val="00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5" name="Graphic 124" descr="Cube outline">
            <a:extLst>
              <a:ext uri="{FF2B5EF4-FFF2-40B4-BE49-F238E27FC236}">
                <a16:creationId xmlns:a16="http://schemas.microsoft.com/office/drawing/2014/main" id="{2AB78B82-958B-8462-331E-837F86BD58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4766" y="1732936"/>
            <a:ext cx="3099055" cy="34015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1905A3E-AE8F-A304-6B4C-9454E4284239}"/>
              </a:ext>
            </a:extLst>
          </p:cNvPr>
          <p:cNvSpPr txBox="1"/>
          <p:nvPr/>
        </p:nvSpPr>
        <p:spPr>
          <a:xfrm>
            <a:off x="10915856" y="144110"/>
            <a:ext cx="1276141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TQP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 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CIDR’23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F1F8EE2-5B84-8C5A-1AEB-AFE66123A4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03656" y="129339"/>
            <a:ext cx="555350" cy="669748"/>
          </a:xfrm>
          <a:prstGeom prst="rect">
            <a:avLst/>
          </a:prstGeom>
          <a:ln w="28575">
            <a:solidFill>
              <a:srgbClr val="7889FB"/>
            </a:solidFill>
          </a:ln>
        </p:spPr>
      </p:pic>
    </p:spTree>
    <p:extLst>
      <p:ext uri="{BB962C8B-B14F-4D97-AF65-F5344CB8AC3E}">
        <p14:creationId xmlns:p14="http://schemas.microsoft.com/office/powerpoint/2010/main" val="317422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  <p:bldP spid="5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DB420C1D-0F3B-453D-B089-1A909E2482C5}"/>
              </a:ext>
            </a:extLst>
          </p:cNvPr>
          <p:cNvSpPr txBox="1"/>
          <p:nvPr/>
        </p:nvSpPr>
        <p:spPr>
          <a:xfrm>
            <a:off x="6535194" y="1105966"/>
            <a:ext cx="2128632" cy="582949"/>
          </a:xfrm>
          <a:prstGeom prst="rect">
            <a:avLst/>
          </a:prstGeom>
          <a:noFill/>
        </p:spPr>
        <p:txBody>
          <a:bodyPr wrap="square" lIns="89630" tIns="44815" rIns="89630" bIns="44815" anchor="t">
            <a:spAutoFit/>
          </a:bodyPr>
          <a:lstStyle/>
          <a:p>
            <a:pPr defTabSz="914213">
              <a:defRPr/>
            </a:pPr>
            <a:r>
              <a:rPr lang="en-US" sz="1600" dirty="0">
                <a:solidFill>
                  <a:srgbClr val="000000"/>
                </a:solidFill>
                <a:latin typeface="Segoe UI"/>
              </a:rPr>
              <a:t>Numeric as </a:t>
            </a:r>
          </a:p>
          <a:p>
            <a:pPr defTabSz="914213">
              <a:defRPr/>
            </a:pPr>
            <a:r>
              <a:rPr lang="en-US" sz="1600" dirty="0">
                <a:solidFill>
                  <a:srgbClr val="000000"/>
                </a:solidFill>
                <a:latin typeface="Segoe UI"/>
              </a:rPr>
              <a:t>1-d tensor</a:t>
            </a:r>
          </a:p>
        </p:txBody>
      </p:sp>
      <p:sp>
        <p:nvSpPr>
          <p:cNvPr id="71" name="End-to-End Pipeline Evaluation">
            <a:extLst>
              <a:ext uri="{FF2B5EF4-FFF2-40B4-BE49-F238E27FC236}">
                <a16:creationId xmlns:a16="http://schemas.microsoft.com/office/drawing/2014/main" id="{878D9B17-A3B6-6A2B-828D-DD0819A47D6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4822" y="182624"/>
            <a:ext cx="11631911" cy="84931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7000"/>
            </a:lvl1pPr>
          </a:lstStyle>
          <a:p>
            <a:pPr algn="l"/>
            <a:r>
              <a:rPr lang="en-US" sz="3529" dirty="0">
                <a:solidFill>
                  <a:schemeClr val="accent4"/>
                </a:solidFill>
              </a:rPr>
              <a:t>Tensor</a:t>
            </a:r>
            <a:r>
              <a:rPr lang="en-US" sz="3529" dirty="0">
                <a:solidFill>
                  <a:schemeClr val="tx1"/>
                </a:solidFill>
              </a:rPr>
              <a:t> data representation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C3C73A5-A4C8-D9F2-3632-6A724F715BA4}"/>
              </a:ext>
            </a:extLst>
          </p:cNvPr>
          <p:cNvGrpSpPr/>
          <p:nvPr/>
        </p:nvGrpSpPr>
        <p:grpSpPr>
          <a:xfrm>
            <a:off x="6634999" y="2353827"/>
            <a:ext cx="3748589" cy="2276216"/>
            <a:chOff x="7381591" y="3938687"/>
            <a:chExt cx="3823756" cy="232185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2ADD4D6-BA41-9A38-F498-0C7046EF9385}"/>
                </a:ext>
              </a:extLst>
            </p:cNvPr>
            <p:cNvGrpSpPr/>
            <p:nvPr/>
          </p:nvGrpSpPr>
          <p:grpSpPr>
            <a:xfrm>
              <a:off x="7381591" y="3938687"/>
              <a:ext cx="3823756" cy="2321859"/>
              <a:chOff x="4013472" y="818393"/>
              <a:chExt cx="3823756" cy="2321859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09F5B2B4-72B0-5A73-3321-2642919CFF6C}"/>
                  </a:ext>
                </a:extLst>
              </p:cNvPr>
              <p:cNvSpPr/>
              <p:nvPr/>
            </p:nvSpPr>
            <p:spPr bwMode="auto">
              <a:xfrm>
                <a:off x="4013472" y="818393"/>
                <a:ext cx="3823756" cy="2321859"/>
              </a:xfrm>
              <a:prstGeom prst="rect">
                <a:avLst/>
              </a:prstGeom>
              <a:solidFill>
                <a:srgbClr val="FFFFFF"/>
              </a:solidFill>
              <a:ln w="12700" cap="flat" cmpd="sng" algn="ctr">
                <a:solidFill>
                  <a:srgbClr val="737373"/>
                </a:solidFill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91410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961" kern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FF232E2-A502-3FBF-3CB8-1CC6F4DB15BF}"/>
                  </a:ext>
                </a:extLst>
              </p:cNvPr>
              <p:cNvSpPr txBox="1"/>
              <p:nvPr/>
            </p:nvSpPr>
            <p:spPr>
              <a:xfrm>
                <a:off x="5384114" y="875589"/>
                <a:ext cx="484107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672265">
                  <a:defRPr/>
                </a:pPr>
                <a:r>
                  <a:rPr lang="en-US" sz="1568" b="1" kern="0">
                    <a:gradFill>
                      <a:gsLst>
                        <a:gs pos="2917">
                          <a:srgbClr val="000000"/>
                        </a:gs>
                        <a:gs pos="30000">
                          <a:srgbClr val="000000"/>
                        </a:gs>
                      </a:gsLst>
                      <a:lin ang="5400000" scaled="0"/>
                    </a:gradFill>
                    <a:latin typeface="Segoe UI"/>
                  </a:rPr>
                  <a:t>Sales</a:t>
                </a: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3A763F5E-FE8A-6C17-564D-782356DD25C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9" b="1"/>
              <a:stretch/>
            </p:blipFill>
            <p:spPr>
              <a:xfrm>
                <a:off x="4318000" y="1407459"/>
                <a:ext cx="508000" cy="1659218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8BE2D54A-102D-C722-E867-70CB447EA5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9" b="1"/>
              <a:stretch/>
            </p:blipFill>
            <p:spPr>
              <a:xfrm>
                <a:off x="5013011" y="1401663"/>
                <a:ext cx="508000" cy="1659218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1E562E34-A460-5481-885C-1B0A96217BB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9" b="1"/>
              <a:stretch/>
            </p:blipFill>
            <p:spPr>
              <a:xfrm>
                <a:off x="5720722" y="1401663"/>
                <a:ext cx="508000" cy="1659218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EC730230-D73B-5D42-D98F-2DC4719713F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9" b="1"/>
              <a:stretch/>
            </p:blipFill>
            <p:spPr>
              <a:xfrm>
                <a:off x="6475472" y="1414363"/>
                <a:ext cx="508000" cy="1659218"/>
              </a:xfrm>
              <a:prstGeom prst="rect">
                <a:avLst/>
              </a:prstGeom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1172E74-284F-AE04-F66F-69E92B8EF97C}"/>
                  </a:ext>
                </a:extLst>
              </p:cNvPr>
              <p:cNvSpPr txBox="1"/>
              <p:nvPr/>
            </p:nvSpPr>
            <p:spPr>
              <a:xfrm>
                <a:off x="4382914" y="1163632"/>
                <a:ext cx="38953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72265">
                  <a:defRPr/>
                </a:pPr>
                <a:r>
                  <a:rPr lang="en-US" sz="1176" kern="0" err="1">
                    <a:gradFill>
                      <a:gsLst>
                        <a:gs pos="2917">
                          <a:srgbClr val="000000"/>
                        </a:gs>
                        <a:gs pos="30000">
                          <a:srgbClr val="000000"/>
                        </a:gs>
                      </a:gsLst>
                      <a:lin ang="5400000" scaled="0"/>
                    </a:gradFill>
                    <a:latin typeface="Segoe UI"/>
                  </a:rPr>
                  <a:t>saleid</a:t>
                </a:r>
                <a:endParaRPr lang="en-US" sz="1176" kern="0">
                  <a:gradFill>
                    <a:gsLst>
                      <a:gs pos="2917">
                        <a:srgbClr val="000000"/>
                      </a:gs>
                      <a:gs pos="30000">
                        <a:srgbClr val="000000"/>
                      </a:gs>
                    </a:gsLst>
                    <a:lin ang="5400000" scaled="0"/>
                  </a:gradFill>
                  <a:latin typeface="Segoe UI"/>
                </a:endParaRPr>
              </a:p>
              <a:p>
                <a:pPr algn="ctr" defTabSz="672265">
                  <a:defRPr/>
                </a:pPr>
                <a:endParaRPr lang="en-US" sz="1176" kern="0">
                  <a:gradFill>
                    <a:gsLst>
                      <a:gs pos="2917">
                        <a:srgbClr val="000000"/>
                      </a:gs>
                      <a:gs pos="30000">
                        <a:srgbClr val="000000"/>
                      </a:gs>
                    </a:gsLst>
                    <a:lin ang="5400000" scaled="0"/>
                  </a:gradFill>
                  <a:latin typeface="Segoe UI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A0903C3-F67C-3F5C-3692-D16F2CAAA37A}"/>
                  </a:ext>
                </a:extLst>
              </p:cNvPr>
              <p:cNvSpPr txBox="1"/>
              <p:nvPr/>
            </p:nvSpPr>
            <p:spPr>
              <a:xfrm>
                <a:off x="5042612" y="1146026"/>
                <a:ext cx="44999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72265">
                  <a:defRPr/>
                </a:pPr>
                <a:r>
                  <a:rPr lang="en-US" sz="1176" kern="0" err="1">
                    <a:gradFill>
                      <a:gsLst>
                        <a:gs pos="2917">
                          <a:srgbClr val="000000"/>
                        </a:gs>
                        <a:gs pos="30000">
                          <a:srgbClr val="000000"/>
                        </a:gs>
                      </a:gsLst>
                      <a:lin ang="5400000" scaled="0"/>
                    </a:gradFill>
                    <a:latin typeface="Segoe UI"/>
                  </a:rPr>
                  <a:t>prodid</a:t>
                </a:r>
                <a:endParaRPr lang="en-US" sz="1176" kern="0">
                  <a:gradFill>
                    <a:gsLst>
                      <a:gs pos="2917">
                        <a:srgbClr val="000000"/>
                      </a:gs>
                      <a:gs pos="30000">
                        <a:srgbClr val="000000"/>
                      </a:gs>
                    </a:gsLst>
                    <a:lin ang="5400000" scaled="0"/>
                  </a:gradFill>
                  <a:latin typeface="Segoe UI"/>
                </a:endParaRPr>
              </a:p>
              <a:p>
                <a:pPr algn="ctr" defTabSz="672265">
                  <a:defRPr/>
                </a:pPr>
                <a:endParaRPr lang="en-US" sz="1176" kern="0">
                  <a:gradFill>
                    <a:gsLst>
                      <a:gs pos="2917">
                        <a:srgbClr val="000000"/>
                      </a:gs>
                      <a:gs pos="30000">
                        <a:srgbClr val="000000"/>
                      </a:gs>
                    </a:gsLst>
                    <a:lin ang="5400000" scaled="0"/>
                  </a:gradFill>
                  <a:latin typeface="Segoe UI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AD4BADE-4829-4CB2-7B9E-4CD94D387DEB}"/>
                  </a:ext>
                </a:extLst>
              </p:cNvPr>
              <p:cNvSpPr txBox="1"/>
              <p:nvPr/>
            </p:nvSpPr>
            <p:spPr>
              <a:xfrm>
                <a:off x="5813002" y="1146591"/>
                <a:ext cx="301750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72265">
                  <a:defRPr/>
                </a:pPr>
                <a:r>
                  <a:rPr lang="en-US" sz="1176" kern="0">
                    <a:gradFill>
                      <a:gsLst>
                        <a:gs pos="2917">
                          <a:srgbClr val="000000"/>
                        </a:gs>
                        <a:gs pos="30000">
                          <a:srgbClr val="000000"/>
                        </a:gs>
                      </a:gsLst>
                      <a:lin ang="5400000" scaled="0"/>
                    </a:gradFill>
                    <a:latin typeface="Segoe UI"/>
                  </a:rPr>
                  <a:t>date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E5FDCEC-8556-DDE2-4A10-B60AFFFD25E1}"/>
                  </a:ext>
                </a:extLst>
              </p:cNvPr>
              <p:cNvSpPr txBox="1"/>
              <p:nvPr/>
            </p:nvSpPr>
            <p:spPr>
              <a:xfrm>
                <a:off x="6493324" y="1150326"/>
                <a:ext cx="43556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72265">
                  <a:defRPr/>
                </a:pPr>
                <a:r>
                  <a:rPr lang="en-US" sz="1176" kern="0">
                    <a:gradFill>
                      <a:gsLst>
                        <a:gs pos="2917">
                          <a:srgbClr val="000000"/>
                        </a:gs>
                        <a:gs pos="30000">
                          <a:srgbClr val="000000"/>
                        </a:gs>
                      </a:gsLst>
                      <a:lin ang="5400000" scaled="0"/>
                    </a:gradFill>
                    <a:latin typeface="Segoe UI"/>
                  </a:rPr>
                  <a:t>region</a:t>
                </a:r>
              </a:p>
              <a:p>
                <a:pPr algn="ctr" defTabSz="672265">
                  <a:defRPr/>
                </a:pPr>
                <a:endParaRPr lang="en-US" sz="1176" kern="0">
                  <a:gradFill>
                    <a:gsLst>
                      <a:gs pos="2917">
                        <a:srgbClr val="000000"/>
                      </a:gs>
                      <a:gs pos="30000">
                        <a:srgbClr val="000000"/>
                      </a:gs>
                    </a:gsLst>
                    <a:lin ang="5400000" scaled="0"/>
                  </a:gradFill>
                  <a:latin typeface="Segoe UI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5801B3F-F9C4-8794-F57E-AEA19F8A4675}"/>
                </a:ext>
              </a:extLst>
            </p:cNvPr>
            <p:cNvSpPr txBox="1"/>
            <p:nvPr/>
          </p:nvSpPr>
          <p:spPr>
            <a:xfrm>
              <a:off x="7500217" y="4534657"/>
              <a:ext cx="144270" cy="161582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672265">
                <a:defRPr/>
              </a:pPr>
              <a:r>
                <a:rPr lang="en-US" sz="1029" kern="0">
                  <a:gradFill>
                    <a:gsLst>
                      <a:gs pos="2917">
                        <a:srgbClr val="000000"/>
                      </a:gs>
                      <a:gs pos="30000">
                        <a:srgbClr val="000000"/>
                      </a:gs>
                    </a:gsLst>
                    <a:lin ang="5400000" scaled="0"/>
                  </a:gradFill>
                  <a:latin typeface="Segoe UI"/>
                </a:rPr>
                <a:t>1</a:t>
              </a:r>
            </a:p>
            <a:p>
              <a:pPr algn="ctr" defTabSz="672265">
                <a:defRPr/>
              </a:pPr>
              <a:r>
                <a:rPr lang="en-US" sz="1029" kern="0">
                  <a:gradFill>
                    <a:gsLst>
                      <a:gs pos="2917">
                        <a:srgbClr val="000000"/>
                      </a:gs>
                      <a:gs pos="30000">
                        <a:srgbClr val="000000"/>
                      </a:gs>
                    </a:gsLst>
                    <a:lin ang="5400000" scaled="0"/>
                  </a:gradFill>
                  <a:latin typeface="Segoe UI"/>
                </a:rPr>
                <a:t>2</a:t>
              </a:r>
            </a:p>
            <a:p>
              <a:pPr algn="ctr" defTabSz="672265">
                <a:defRPr/>
              </a:pPr>
              <a:r>
                <a:rPr lang="en-US" sz="1029" kern="0">
                  <a:gradFill>
                    <a:gsLst>
                      <a:gs pos="2917">
                        <a:srgbClr val="000000"/>
                      </a:gs>
                      <a:gs pos="30000">
                        <a:srgbClr val="000000"/>
                      </a:gs>
                    </a:gsLst>
                    <a:lin ang="5400000" scaled="0"/>
                  </a:gradFill>
                  <a:latin typeface="Segoe UI"/>
                </a:rPr>
                <a:t>3</a:t>
              </a:r>
            </a:p>
            <a:p>
              <a:pPr algn="ctr" defTabSz="672265">
                <a:defRPr/>
              </a:pPr>
              <a:r>
                <a:rPr lang="en-US" sz="1029" kern="0">
                  <a:gradFill>
                    <a:gsLst>
                      <a:gs pos="2917">
                        <a:srgbClr val="000000"/>
                      </a:gs>
                      <a:gs pos="30000">
                        <a:srgbClr val="000000"/>
                      </a:gs>
                    </a:gsLst>
                    <a:lin ang="5400000" scaled="0"/>
                  </a:gradFill>
                  <a:latin typeface="Segoe UI"/>
                </a:rPr>
                <a:t>4</a:t>
              </a:r>
            </a:p>
            <a:p>
              <a:pPr algn="ctr" defTabSz="672265">
                <a:defRPr/>
              </a:pPr>
              <a:r>
                <a:rPr lang="en-US" sz="1029" kern="0">
                  <a:gradFill>
                    <a:gsLst>
                      <a:gs pos="2917">
                        <a:srgbClr val="000000"/>
                      </a:gs>
                      <a:gs pos="30000">
                        <a:srgbClr val="000000"/>
                      </a:gs>
                    </a:gsLst>
                    <a:lin ang="5400000" scaled="0"/>
                  </a:gradFill>
                  <a:latin typeface="Segoe UI"/>
                </a:rPr>
                <a:t>5</a:t>
              </a:r>
            </a:p>
            <a:p>
              <a:pPr algn="ctr" defTabSz="672265">
                <a:defRPr/>
              </a:pPr>
              <a:r>
                <a:rPr lang="en-US" sz="1029" kern="0">
                  <a:gradFill>
                    <a:gsLst>
                      <a:gs pos="2917">
                        <a:srgbClr val="000000"/>
                      </a:gs>
                      <a:gs pos="30000">
                        <a:srgbClr val="000000"/>
                      </a:gs>
                    </a:gsLst>
                    <a:lin ang="5400000" scaled="0"/>
                  </a:gradFill>
                  <a:latin typeface="Segoe UI"/>
                </a:rPr>
                <a:t>6</a:t>
              </a:r>
            </a:p>
            <a:p>
              <a:pPr algn="ctr" defTabSz="672265">
                <a:defRPr/>
              </a:pPr>
              <a:r>
                <a:rPr lang="en-US" sz="1029" kern="0">
                  <a:gradFill>
                    <a:gsLst>
                      <a:gs pos="2917">
                        <a:srgbClr val="000000"/>
                      </a:gs>
                      <a:gs pos="30000">
                        <a:srgbClr val="000000"/>
                      </a:gs>
                    </a:gsLst>
                    <a:lin ang="5400000" scaled="0"/>
                  </a:gradFill>
                  <a:latin typeface="Segoe UI"/>
                </a:rPr>
                <a:t>7</a:t>
              </a:r>
            </a:p>
            <a:p>
              <a:pPr algn="ctr" defTabSz="672265">
                <a:defRPr/>
              </a:pPr>
              <a:r>
                <a:rPr lang="en-US" sz="1029" kern="0">
                  <a:gradFill>
                    <a:gsLst>
                      <a:gs pos="2917">
                        <a:srgbClr val="000000"/>
                      </a:gs>
                      <a:gs pos="30000">
                        <a:srgbClr val="000000"/>
                      </a:gs>
                    </a:gsLst>
                    <a:lin ang="5400000" scaled="0"/>
                  </a:gradFill>
                  <a:latin typeface="Segoe UI"/>
                </a:rPr>
                <a:t>8</a:t>
              </a:r>
            </a:p>
            <a:p>
              <a:pPr algn="ctr" defTabSz="672265">
                <a:defRPr/>
              </a:pPr>
              <a:r>
                <a:rPr lang="en-US" sz="1029" kern="0">
                  <a:gradFill>
                    <a:gsLst>
                      <a:gs pos="2917">
                        <a:srgbClr val="000000"/>
                      </a:gs>
                      <a:gs pos="30000">
                        <a:srgbClr val="000000"/>
                      </a:gs>
                    </a:gsLst>
                    <a:lin ang="5400000" scaled="0"/>
                  </a:gradFill>
                  <a:latin typeface="Segoe UI"/>
                </a:rPr>
                <a:t>9</a:t>
              </a:r>
            </a:p>
            <a:p>
              <a:pPr algn="ctr" defTabSz="672265">
                <a:defRPr/>
              </a:pPr>
              <a:r>
                <a:rPr lang="en-US" sz="1029" kern="0">
                  <a:gradFill>
                    <a:gsLst>
                      <a:gs pos="2917">
                        <a:srgbClr val="000000"/>
                      </a:gs>
                      <a:gs pos="30000">
                        <a:srgbClr val="000000"/>
                      </a:gs>
                    </a:gsLst>
                    <a:lin ang="5400000" scaled="0"/>
                  </a:gradFill>
                  <a:latin typeface="Segoe UI"/>
                </a:rPr>
                <a:t>10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B4A1046-EE82-004D-B916-17856EEA6819}"/>
              </a:ext>
            </a:extLst>
          </p:cNvPr>
          <p:cNvSpPr txBox="1"/>
          <p:nvPr/>
        </p:nvSpPr>
        <p:spPr>
          <a:xfrm>
            <a:off x="7978697" y="1125556"/>
            <a:ext cx="1743759" cy="582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213">
              <a:defRPr/>
            </a:pPr>
            <a:r>
              <a:rPr lang="en-US" sz="1600" dirty="0">
                <a:solidFill>
                  <a:srgbClr val="000000"/>
                </a:solidFill>
                <a:latin typeface="Segoe UI"/>
              </a:rPr>
              <a:t>Dates as 1-d numeric tensor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0BD5AC3-365F-7130-6DE9-7E8CA5A311B6}"/>
              </a:ext>
            </a:extLst>
          </p:cNvPr>
          <p:cNvSpPr txBox="1"/>
          <p:nvPr/>
        </p:nvSpPr>
        <p:spPr>
          <a:xfrm>
            <a:off x="9673709" y="1105967"/>
            <a:ext cx="2518288" cy="582320"/>
          </a:xfrm>
          <a:prstGeom prst="rect">
            <a:avLst/>
          </a:prstGeom>
          <a:noFill/>
        </p:spPr>
        <p:txBody>
          <a:bodyPr wrap="square" lIns="89630" tIns="44815" rIns="89630" bIns="44815" anchor="t">
            <a:spAutoFit/>
          </a:bodyPr>
          <a:lstStyle/>
          <a:p>
            <a:pPr defTabSz="914213">
              <a:defRPr/>
            </a:pPr>
            <a:r>
              <a:rPr lang="en-US" sz="1598" dirty="0">
                <a:solidFill>
                  <a:srgbClr val="000000"/>
                </a:solidFill>
                <a:latin typeface="Segoe UI"/>
              </a:rPr>
              <a:t>Strings as UTF-8  </a:t>
            </a:r>
          </a:p>
          <a:p>
            <a:pPr defTabSz="914213">
              <a:defRPr/>
            </a:pPr>
            <a:r>
              <a:rPr lang="en-US" sz="1598" dirty="0">
                <a:solidFill>
                  <a:srgbClr val="000000"/>
                </a:solidFill>
                <a:latin typeface="Segoe UI"/>
              </a:rPr>
              <a:t>2-d tensor (N x </a:t>
            </a:r>
            <a:r>
              <a:rPr lang="en-US" sz="1598" dirty="0" err="1">
                <a:solidFill>
                  <a:srgbClr val="000000"/>
                </a:solidFill>
                <a:latin typeface="Segoe UI"/>
              </a:rPr>
              <a:t>max_len</a:t>
            </a:r>
            <a:r>
              <a:rPr lang="en-US" sz="1598" dirty="0">
                <a:solidFill>
                  <a:srgbClr val="000000"/>
                </a:solidFill>
                <a:latin typeface="Segoe UI"/>
              </a:rPr>
              <a:t>)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07F199F-3FC0-F9FF-BC99-2A590E0579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0982" y="2925631"/>
            <a:ext cx="466972" cy="72893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792ADBD-4B04-4F29-5B64-5A25B710EF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0982" y="3722176"/>
            <a:ext cx="466972" cy="72893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749F649-8C82-C87F-7802-701B38D9816F}"/>
              </a:ext>
            </a:extLst>
          </p:cNvPr>
          <p:cNvSpPr txBox="1"/>
          <p:nvPr/>
        </p:nvSpPr>
        <p:spPr>
          <a:xfrm>
            <a:off x="9739455" y="2679234"/>
            <a:ext cx="454161" cy="36207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72265">
              <a:defRPr/>
            </a:pPr>
            <a:r>
              <a:rPr lang="en-US" sz="1176" kern="0">
                <a:gradFill>
                  <a:gsLst>
                    <a:gs pos="2917">
                      <a:srgbClr val="000000"/>
                    </a:gs>
                    <a:gs pos="30000">
                      <a:srgbClr val="000000"/>
                    </a:gs>
                  </a:gsLst>
                  <a:lin ang="5400000" scaled="0"/>
                </a:gradFill>
                <a:latin typeface="Segoe UI"/>
              </a:rPr>
              <a:t>receipt</a:t>
            </a:r>
          </a:p>
          <a:p>
            <a:pPr algn="ctr" defTabSz="672265">
              <a:defRPr/>
            </a:pPr>
            <a:endParaRPr lang="en-US" sz="1176" kern="0">
              <a:gradFill>
                <a:gsLst>
                  <a:gs pos="2917">
                    <a:srgbClr val="000000"/>
                  </a:gs>
                  <a:gs pos="30000">
                    <a:srgbClr val="000000"/>
                  </a:gs>
                </a:gsLst>
                <a:lin ang="5400000" scaled="0"/>
              </a:gradFill>
              <a:latin typeface="Segoe UI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D3AB7D7-4618-5AB9-4310-89CBD8C2071D}"/>
              </a:ext>
            </a:extLst>
          </p:cNvPr>
          <p:cNvSpPr txBox="1"/>
          <p:nvPr/>
        </p:nvSpPr>
        <p:spPr>
          <a:xfrm>
            <a:off x="10627589" y="1710881"/>
            <a:ext cx="1535446" cy="582320"/>
          </a:xfrm>
          <a:prstGeom prst="rect">
            <a:avLst/>
          </a:prstGeom>
          <a:noFill/>
        </p:spPr>
        <p:txBody>
          <a:bodyPr wrap="square" lIns="89630" tIns="44815" rIns="89630" bIns="44815" anchor="t">
            <a:spAutoFit/>
          </a:bodyPr>
          <a:lstStyle/>
          <a:p>
            <a:pPr defTabSz="914213">
              <a:defRPr/>
            </a:pPr>
            <a:r>
              <a:rPr lang="en-US" sz="1598">
                <a:solidFill>
                  <a:srgbClr val="000000"/>
                </a:solidFill>
                <a:latin typeface="Segoe UI"/>
              </a:rPr>
              <a:t>Images as 3-d tensors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0A5B19C-0C07-9BA1-0C97-D27633D9F6F7}"/>
              </a:ext>
            </a:extLst>
          </p:cNvPr>
          <p:cNvGrpSpPr/>
          <p:nvPr/>
        </p:nvGrpSpPr>
        <p:grpSpPr>
          <a:xfrm>
            <a:off x="6634999" y="2353827"/>
            <a:ext cx="3748589" cy="2276216"/>
            <a:chOff x="7381591" y="3938687"/>
            <a:chExt cx="3823756" cy="2321859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4270E068-17A5-FEC5-2C49-053B8B77C493}"/>
                </a:ext>
              </a:extLst>
            </p:cNvPr>
            <p:cNvGrpSpPr/>
            <p:nvPr/>
          </p:nvGrpSpPr>
          <p:grpSpPr>
            <a:xfrm>
              <a:off x="7381591" y="3938687"/>
              <a:ext cx="3823756" cy="2321859"/>
              <a:chOff x="4013472" y="818393"/>
              <a:chExt cx="3823756" cy="2321859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C9C3B6E2-B4FD-A56A-98D8-CA287077555D}"/>
                  </a:ext>
                </a:extLst>
              </p:cNvPr>
              <p:cNvSpPr/>
              <p:nvPr/>
            </p:nvSpPr>
            <p:spPr bwMode="auto">
              <a:xfrm>
                <a:off x="4013472" y="818393"/>
                <a:ext cx="3823756" cy="2321859"/>
              </a:xfrm>
              <a:prstGeom prst="rect">
                <a:avLst/>
              </a:prstGeom>
              <a:solidFill>
                <a:srgbClr val="FFFFFF"/>
              </a:solidFill>
              <a:ln w="12700" cap="flat" cmpd="sng" algn="ctr">
                <a:solidFill>
                  <a:srgbClr val="737373"/>
                </a:solidFill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91410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961" kern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D52ACB5-D05D-41E5-4FF4-C4FBC3415A7B}"/>
                  </a:ext>
                </a:extLst>
              </p:cNvPr>
              <p:cNvSpPr txBox="1"/>
              <p:nvPr/>
            </p:nvSpPr>
            <p:spPr>
              <a:xfrm>
                <a:off x="5384114" y="875589"/>
                <a:ext cx="484107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672265">
                  <a:defRPr/>
                </a:pPr>
                <a:r>
                  <a:rPr lang="en-US" sz="1568" b="1" kern="0">
                    <a:gradFill>
                      <a:gsLst>
                        <a:gs pos="2917">
                          <a:srgbClr val="000000"/>
                        </a:gs>
                        <a:gs pos="30000">
                          <a:srgbClr val="000000"/>
                        </a:gs>
                      </a:gsLst>
                      <a:lin ang="5400000" scaled="0"/>
                    </a:gradFill>
                    <a:latin typeface="Segoe UI"/>
                  </a:rPr>
                  <a:t>Sales</a:t>
                </a:r>
              </a:p>
            </p:txBody>
          </p:sp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207BA875-F74A-6211-5BFA-BD47C7060A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9" b="1"/>
              <a:stretch/>
            </p:blipFill>
            <p:spPr>
              <a:xfrm>
                <a:off x="4318000" y="1407459"/>
                <a:ext cx="508000" cy="1659218"/>
              </a:xfrm>
              <a:prstGeom prst="rect">
                <a:avLst/>
              </a:prstGeom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E602EA0C-CF67-C1CB-7D0D-2DD40CCC15A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9" b="1"/>
              <a:stretch/>
            </p:blipFill>
            <p:spPr>
              <a:xfrm>
                <a:off x="5013011" y="1401663"/>
                <a:ext cx="508000" cy="1659218"/>
              </a:xfrm>
              <a:prstGeom prst="rect">
                <a:avLst/>
              </a:prstGeom>
            </p:spPr>
          </p:pic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583FFB80-AAA2-1C14-59FC-476554EB91C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9" b="1"/>
              <a:stretch/>
            </p:blipFill>
            <p:spPr>
              <a:xfrm>
                <a:off x="5720722" y="1401663"/>
                <a:ext cx="508000" cy="1659218"/>
              </a:xfrm>
              <a:prstGeom prst="rect">
                <a:avLst/>
              </a:prstGeom>
            </p:spPr>
          </p:pic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CC60537B-1910-EA9B-00DC-6332BD86D98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9" b="1"/>
              <a:stretch/>
            </p:blipFill>
            <p:spPr>
              <a:xfrm>
                <a:off x="6475472" y="1414363"/>
                <a:ext cx="508000" cy="1659218"/>
              </a:xfrm>
              <a:prstGeom prst="rect">
                <a:avLst/>
              </a:prstGeom>
            </p:spPr>
          </p:pic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8BF522B3-2518-5AB4-3FB3-15DEB1BE714D}"/>
                  </a:ext>
                </a:extLst>
              </p:cNvPr>
              <p:cNvSpPr txBox="1"/>
              <p:nvPr/>
            </p:nvSpPr>
            <p:spPr>
              <a:xfrm>
                <a:off x="4382914" y="1163632"/>
                <a:ext cx="38953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72265">
                  <a:defRPr/>
                </a:pPr>
                <a:r>
                  <a:rPr lang="en-US" sz="1176" kern="0" err="1">
                    <a:gradFill>
                      <a:gsLst>
                        <a:gs pos="2917">
                          <a:srgbClr val="000000"/>
                        </a:gs>
                        <a:gs pos="30000">
                          <a:srgbClr val="000000"/>
                        </a:gs>
                      </a:gsLst>
                      <a:lin ang="5400000" scaled="0"/>
                    </a:gradFill>
                    <a:latin typeface="Segoe UI"/>
                  </a:rPr>
                  <a:t>saleid</a:t>
                </a:r>
                <a:endParaRPr lang="en-US" sz="1176" kern="0">
                  <a:gradFill>
                    <a:gsLst>
                      <a:gs pos="2917">
                        <a:srgbClr val="000000"/>
                      </a:gs>
                      <a:gs pos="30000">
                        <a:srgbClr val="000000"/>
                      </a:gs>
                    </a:gsLst>
                    <a:lin ang="5400000" scaled="0"/>
                  </a:gradFill>
                  <a:latin typeface="Segoe UI"/>
                </a:endParaRPr>
              </a:p>
              <a:p>
                <a:pPr algn="ctr" defTabSz="672265">
                  <a:defRPr/>
                </a:pPr>
                <a:endParaRPr lang="en-US" sz="1176" kern="0">
                  <a:gradFill>
                    <a:gsLst>
                      <a:gs pos="2917">
                        <a:srgbClr val="000000"/>
                      </a:gs>
                      <a:gs pos="30000">
                        <a:srgbClr val="000000"/>
                      </a:gs>
                    </a:gsLst>
                    <a:lin ang="5400000" scaled="0"/>
                  </a:gradFill>
                  <a:latin typeface="Segoe UI"/>
                </a:endParaRP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3722B9D3-BF7B-8A75-07AB-2536B68E10A4}"/>
                  </a:ext>
                </a:extLst>
              </p:cNvPr>
              <p:cNvSpPr txBox="1"/>
              <p:nvPr/>
            </p:nvSpPr>
            <p:spPr>
              <a:xfrm>
                <a:off x="5042612" y="1146026"/>
                <a:ext cx="44999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72265">
                  <a:defRPr/>
                </a:pPr>
                <a:r>
                  <a:rPr lang="en-US" sz="1176" kern="0" err="1">
                    <a:gradFill>
                      <a:gsLst>
                        <a:gs pos="2917">
                          <a:srgbClr val="000000"/>
                        </a:gs>
                        <a:gs pos="30000">
                          <a:srgbClr val="000000"/>
                        </a:gs>
                      </a:gsLst>
                      <a:lin ang="5400000" scaled="0"/>
                    </a:gradFill>
                    <a:latin typeface="Segoe UI"/>
                  </a:rPr>
                  <a:t>prodid</a:t>
                </a:r>
                <a:endParaRPr lang="en-US" sz="1176" kern="0">
                  <a:gradFill>
                    <a:gsLst>
                      <a:gs pos="2917">
                        <a:srgbClr val="000000"/>
                      </a:gs>
                      <a:gs pos="30000">
                        <a:srgbClr val="000000"/>
                      </a:gs>
                    </a:gsLst>
                    <a:lin ang="5400000" scaled="0"/>
                  </a:gradFill>
                  <a:latin typeface="Segoe UI"/>
                </a:endParaRPr>
              </a:p>
              <a:p>
                <a:pPr algn="ctr" defTabSz="672265">
                  <a:defRPr/>
                </a:pPr>
                <a:endParaRPr lang="en-US" sz="1176" kern="0">
                  <a:gradFill>
                    <a:gsLst>
                      <a:gs pos="2917">
                        <a:srgbClr val="000000"/>
                      </a:gs>
                      <a:gs pos="30000">
                        <a:srgbClr val="000000"/>
                      </a:gs>
                    </a:gsLst>
                    <a:lin ang="5400000" scaled="0"/>
                  </a:gradFill>
                  <a:latin typeface="Segoe UI"/>
                </a:endParaRP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752631B8-3DC6-3243-9D15-7C577D4B9AE8}"/>
                  </a:ext>
                </a:extLst>
              </p:cNvPr>
              <p:cNvSpPr txBox="1"/>
              <p:nvPr/>
            </p:nvSpPr>
            <p:spPr>
              <a:xfrm>
                <a:off x="5813002" y="1146591"/>
                <a:ext cx="301750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72265">
                  <a:defRPr/>
                </a:pPr>
                <a:r>
                  <a:rPr lang="en-US" sz="1176" kern="0">
                    <a:gradFill>
                      <a:gsLst>
                        <a:gs pos="2917">
                          <a:srgbClr val="000000"/>
                        </a:gs>
                        <a:gs pos="30000">
                          <a:srgbClr val="000000"/>
                        </a:gs>
                      </a:gsLst>
                      <a:lin ang="5400000" scaled="0"/>
                    </a:gradFill>
                    <a:latin typeface="Segoe UI"/>
                  </a:rPr>
                  <a:t>date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A1192ADB-455D-5089-96EE-916D58DFB4F0}"/>
                  </a:ext>
                </a:extLst>
              </p:cNvPr>
              <p:cNvSpPr txBox="1"/>
              <p:nvPr/>
            </p:nvSpPr>
            <p:spPr>
              <a:xfrm>
                <a:off x="6493324" y="1150326"/>
                <a:ext cx="43556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72265">
                  <a:defRPr/>
                </a:pPr>
                <a:r>
                  <a:rPr lang="en-US" sz="1176" kern="0">
                    <a:gradFill>
                      <a:gsLst>
                        <a:gs pos="2917">
                          <a:srgbClr val="000000"/>
                        </a:gs>
                        <a:gs pos="30000">
                          <a:srgbClr val="000000"/>
                        </a:gs>
                      </a:gsLst>
                      <a:lin ang="5400000" scaled="0"/>
                    </a:gradFill>
                    <a:latin typeface="Segoe UI"/>
                  </a:rPr>
                  <a:t>region</a:t>
                </a:r>
              </a:p>
              <a:p>
                <a:pPr algn="ctr" defTabSz="672265">
                  <a:defRPr/>
                </a:pPr>
                <a:endParaRPr lang="en-US" sz="1176" kern="0">
                  <a:gradFill>
                    <a:gsLst>
                      <a:gs pos="2917">
                        <a:srgbClr val="000000"/>
                      </a:gs>
                      <a:gs pos="30000">
                        <a:srgbClr val="000000"/>
                      </a:gs>
                    </a:gsLst>
                    <a:lin ang="5400000" scaled="0"/>
                  </a:gradFill>
                  <a:latin typeface="Segoe UI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70153A9-6DBF-887D-2D3F-A75D1E466D71}"/>
                </a:ext>
              </a:extLst>
            </p:cNvPr>
            <p:cNvSpPr txBox="1"/>
            <p:nvPr/>
          </p:nvSpPr>
          <p:spPr>
            <a:xfrm>
              <a:off x="7500217" y="4534657"/>
              <a:ext cx="144270" cy="161582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672265">
                <a:defRPr/>
              </a:pPr>
              <a:r>
                <a:rPr lang="en-US" sz="1029" kern="0">
                  <a:gradFill>
                    <a:gsLst>
                      <a:gs pos="2917">
                        <a:srgbClr val="000000"/>
                      </a:gs>
                      <a:gs pos="30000">
                        <a:srgbClr val="000000"/>
                      </a:gs>
                    </a:gsLst>
                    <a:lin ang="5400000" scaled="0"/>
                  </a:gradFill>
                  <a:latin typeface="Segoe UI"/>
                </a:rPr>
                <a:t>1</a:t>
              </a:r>
            </a:p>
            <a:p>
              <a:pPr algn="ctr" defTabSz="672265">
                <a:defRPr/>
              </a:pPr>
              <a:r>
                <a:rPr lang="en-US" sz="1029" kern="0">
                  <a:gradFill>
                    <a:gsLst>
                      <a:gs pos="2917">
                        <a:srgbClr val="000000"/>
                      </a:gs>
                      <a:gs pos="30000">
                        <a:srgbClr val="000000"/>
                      </a:gs>
                    </a:gsLst>
                    <a:lin ang="5400000" scaled="0"/>
                  </a:gradFill>
                  <a:latin typeface="Segoe UI"/>
                </a:rPr>
                <a:t>2</a:t>
              </a:r>
            </a:p>
            <a:p>
              <a:pPr algn="ctr" defTabSz="672265">
                <a:defRPr/>
              </a:pPr>
              <a:r>
                <a:rPr lang="en-US" sz="1029" kern="0">
                  <a:gradFill>
                    <a:gsLst>
                      <a:gs pos="2917">
                        <a:srgbClr val="000000"/>
                      </a:gs>
                      <a:gs pos="30000">
                        <a:srgbClr val="000000"/>
                      </a:gs>
                    </a:gsLst>
                    <a:lin ang="5400000" scaled="0"/>
                  </a:gradFill>
                  <a:latin typeface="Segoe UI"/>
                </a:rPr>
                <a:t>3</a:t>
              </a:r>
            </a:p>
            <a:p>
              <a:pPr algn="ctr" defTabSz="672265">
                <a:defRPr/>
              </a:pPr>
              <a:r>
                <a:rPr lang="en-US" sz="1029" kern="0">
                  <a:gradFill>
                    <a:gsLst>
                      <a:gs pos="2917">
                        <a:srgbClr val="000000"/>
                      </a:gs>
                      <a:gs pos="30000">
                        <a:srgbClr val="000000"/>
                      </a:gs>
                    </a:gsLst>
                    <a:lin ang="5400000" scaled="0"/>
                  </a:gradFill>
                  <a:latin typeface="Segoe UI"/>
                </a:rPr>
                <a:t>4</a:t>
              </a:r>
            </a:p>
            <a:p>
              <a:pPr algn="ctr" defTabSz="672265">
                <a:defRPr/>
              </a:pPr>
              <a:r>
                <a:rPr lang="en-US" sz="1029" kern="0">
                  <a:gradFill>
                    <a:gsLst>
                      <a:gs pos="2917">
                        <a:srgbClr val="000000"/>
                      </a:gs>
                      <a:gs pos="30000">
                        <a:srgbClr val="000000"/>
                      </a:gs>
                    </a:gsLst>
                    <a:lin ang="5400000" scaled="0"/>
                  </a:gradFill>
                  <a:latin typeface="Segoe UI"/>
                </a:rPr>
                <a:t>5</a:t>
              </a:r>
            </a:p>
            <a:p>
              <a:pPr algn="ctr" defTabSz="672265">
                <a:defRPr/>
              </a:pPr>
              <a:r>
                <a:rPr lang="en-US" sz="1029" kern="0">
                  <a:gradFill>
                    <a:gsLst>
                      <a:gs pos="2917">
                        <a:srgbClr val="000000"/>
                      </a:gs>
                      <a:gs pos="30000">
                        <a:srgbClr val="000000"/>
                      </a:gs>
                    </a:gsLst>
                    <a:lin ang="5400000" scaled="0"/>
                  </a:gradFill>
                  <a:latin typeface="Segoe UI"/>
                </a:rPr>
                <a:t>6</a:t>
              </a:r>
            </a:p>
            <a:p>
              <a:pPr algn="ctr" defTabSz="672265">
                <a:defRPr/>
              </a:pPr>
              <a:r>
                <a:rPr lang="en-US" sz="1029" kern="0">
                  <a:gradFill>
                    <a:gsLst>
                      <a:gs pos="2917">
                        <a:srgbClr val="000000"/>
                      </a:gs>
                      <a:gs pos="30000">
                        <a:srgbClr val="000000"/>
                      </a:gs>
                    </a:gsLst>
                    <a:lin ang="5400000" scaled="0"/>
                  </a:gradFill>
                  <a:latin typeface="Segoe UI"/>
                </a:rPr>
                <a:t>7</a:t>
              </a:r>
            </a:p>
            <a:p>
              <a:pPr algn="ctr" defTabSz="672265">
                <a:defRPr/>
              </a:pPr>
              <a:r>
                <a:rPr lang="en-US" sz="1029" kern="0">
                  <a:gradFill>
                    <a:gsLst>
                      <a:gs pos="2917">
                        <a:srgbClr val="000000"/>
                      </a:gs>
                      <a:gs pos="30000">
                        <a:srgbClr val="000000"/>
                      </a:gs>
                    </a:gsLst>
                    <a:lin ang="5400000" scaled="0"/>
                  </a:gradFill>
                  <a:latin typeface="Segoe UI"/>
                </a:rPr>
                <a:t>8</a:t>
              </a:r>
            </a:p>
            <a:p>
              <a:pPr algn="ctr" defTabSz="672265">
                <a:defRPr/>
              </a:pPr>
              <a:r>
                <a:rPr lang="en-US" sz="1029" kern="0">
                  <a:gradFill>
                    <a:gsLst>
                      <a:gs pos="2917">
                        <a:srgbClr val="000000"/>
                      </a:gs>
                      <a:gs pos="30000">
                        <a:srgbClr val="000000"/>
                      </a:gs>
                    </a:gsLst>
                    <a:lin ang="5400000" scaled="0"/>
                  </a:gradFill>
                  <a:latin typeface="Segoe UI"/>
                </a:rPr>
                <a:t>9</a:t>
              </a:r>
            </a:p>
            <a:p>
              <a:pPr algn="ctr" defTabSz="672265">
                <a:defRPr/>
              </a:pPr>
              <a:r>
                <a:rPr lang="en-US" sz="1029" kern="0">
                  <a:gradFill>
                    <a:gsLst>
                      <a:gs pos="2917">
                        <a:srgbClr val="000000"/>
                      </a:gs>
                      <a:gs pos="30000">
                        <a:srgbClr val="000000"/>
                      </a:gs>
                    </a:gsLst>
                    <a:lin ang="5400000" scaled="0"/>
                  </a:gradFill>
                  <a:latin typeface="Segoe UI"/>
                </a:rPr>
                <a:t>10</a:t>
              </a:r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02127117-9759-3706-2981-ED3E455B52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0982" y="2925631"/>
            <a:ext cx="466972" cy="72893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88BC3279-1C92-C36A-1F10-361D6BC1CA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0982" y="3722176"/>
            <a:ext cx="466972" cy="728932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42FAF36E-1CCF-4C6A-6E93-A39BD275DB7D}"/>
              </a:ext>
            </a:extLst>
          </p:cNvPr>
          <p:cNvSpPr txBox="1"/>
          <p:nvPr/>
        </p:nvSpPr>
        <p:spPr>
          <a:xfrm>
            <a:off x="9739455" y="2679234"/>
            <a:ext cx="454161" cy="36207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72265">
              <a:defRPr/>
            </a:pPr>
            <a:r>
              <a:rPr lang="en-US" sz="1176" kern="0">
                <a:solidFill>
                  <a:srgbClr val="FFFFFF"/>
                </a:solidFill>
                <a:latin typeface="Segoe UI"/>
              </a:rPr>
              <a:t>receipt</a:t>
            </a:r>
          </a:p>
          <a:p>
            <a:pPr algn="ctr" defTabSz="672265">
              <a:defRPr/>
            </a:pPr>
            <a:endParaRPr lang="en-US" sz="1176" kern="0">
              <a:solidFill>
                <a:srgbClr val="FFFFFF"/>
              </a:solidFill>
              <a:latin typeface="Segoe UI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E22FF7A-4837-451D-B7CB-FDEE3952FB84}"/>
              </a:ext>
            </a:extLst>
          </p:cNvPr>
          <p:cNvGrpSpPr/>
          <p:nvPr/>
        </p:nvGrpSpPr>
        <p:grpSpPr>
          <a:xfrm>
            <a:off x="6634999" y="2353827"/>
            <a:ext cx="4321305" cy="2276216"/>
            <a:chOff x="7381591" y="3938687"/>
            <a:chExt cx="4407956" cy="2321859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93E65CC4-2BF5-25AC-273B-0ABBF5AAE330}"/>
                </a:ext>
              </a:extLst>
            </p:cNvPr>
            <p:cNvGrpSpPr/>
            <p:nvPr/>
          </p:nvGrpSpPr>
          <p:grpSpPr>
            <a:xfrm>
              <a:off x="7381591" y="3938687"/>
              <a:ext cx="4407956" cy="2321859"/>
              <a:chOff x="4013472" y="818393"/>
              <a:chExt cx="4407956" cy="2321859"/>
            </a:xfrm>
          </p:grpSpPr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B7C3EB23-DF06-F0AA-1BF0-D8B0D5D943E2}"/>
                  </a:ext>
                </a:extLst>
              </p:cNvPr>
              <p:cNvSpPr/>
              <p:nvPr/>
            </p:nvSpPr>
            <p:spPr bwMode="auto">
              <a:xfrm>
                <a:off x="4013472" y="818393"/>
                <a:ext cx="4407956" cy="2321859"/>
              </a:xfrm>
              <a:prstGeom prst="rect">
                <a:avLst/>
              </a:prstGeom>
              <a:solidFill>
                <a:srgbClr val="FFFFFF"/>
              </a:solidFill>
              <a:ln w="12700" cap="flat" cmpd="sng" algn="ctr">
                <a:solidFill>
                  <a:srgbClr val="737373"/>
                </a:solidFill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91410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961" kern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F9AAE9D8-5258-DB47-E1C6-E5DE04931DDF}"/>
                  </a:ext>
                </a:extLst>
              </p:cNvPr>
              <p:cNvSpPr txBox="1"/>
              <p:nvPr/>
            </p:nvSpPr>
            <p:spPr>
              <a:xfrm>
                <a:off x="5384114" y="875589"/>
                <a:ext cx="484107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672265">
                  <a:defRPr/>
                </a:pPr>
                <a:r>
                  <a:rPr lang="en-US" sz="1568" b="1" kern="0">
                    <a:gradFill>
                      <a:gsLst>
                        <a:gs pos="2917">
                          <a:srgbClr val="000000"/>
                        </a:gs>
                        <a:gs pos="30000">
                          <a:srgbClr val="000000"/>
                        </a:gs>
                      </a:gsLst>
                      <a:lin ang="5400000" scaled="0"/>
                    </a:gradFill>
                    <a:latin typeface="Segoe UI"/>
                  </a:rPr>
                  <a:t>Sales</a:t>
                </a:r>
              </a:p>
            </p:txBody>
          </p:sp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95FBDFD8-6300-73EB-7960-0AFC3249BAD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9" b="1"/>
              <a:stretch/>
            </p:blipFill>
            <p:spPr>
              <a:xfrm>
                <a:off x="4318000" y="1407459"/>
                <a:ext cx="508000" cy="1659218"/>
              </a:xfrm>
              <a:prstGeom prst="rect">
                <a:avLst/>
              </a:prstGeom>
            </p:spPr>
          </p:pic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A6D97B39-D063-9F9D-512D-E6199402B3F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9" b="1"/>
              <a:stretch/>
            </p:blipFill>
            <p:spPr>
              <a:xfrm>
                <a:off x="5013011" y="1401663"/>
                <a:ext cx="508000" cy="1659218"/>
              </a:xfrm>
              <a:prstGeom prst="rect">
                <a:avLst/>
              </a:prstGeom>
            </p:spPr>
          </p:pic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011F411C-A76F-122C-8A21-2D8CA301472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9" b="1"/>
              <a:stretch/>
            </p:blipFill>
            <p:spPr>
              <a:xfrm>
                <a:off x="5720722" y="1401663"/>
                <a:ext cx="508000" cy="1659218"/>
              </a:xfrm>
              <a:prstGeom prst="rect">
                <a:avLst/>
              </a:prstGeom>
            </p:spPr>
          </p:pic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C973365E-D178-CD54-F4B4-E97549946F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69" b="1"/>
              <a:stretch/>
            </p:blipFill>
            <p:spPr>
              <a:xfrm>
                <a:off x="6475472" y="1414363"/>
                <a:ext cx="508000" cy="1659218"/>
              </a:xfrm>
              <a:prstGeom prst="rect">
                <a:avLst/>
              </a:prstGeom>
            </p:spPr>
          </p:pic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13E63487-3EE6-6F36-180E-8BC3DBD29BEE}"/>
                  </a:ext>
                </a:extLst>
              </p:cNvPr>
              <p:cNvSpPr txBox="1"/>
              <p:nvPr/>
            </p:nvSpPr>
            <p:spPr>
              <a:xfrm>
                <a:off x="4382914" y="1163632"/>
                <a:ext cx="38953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72265">
                  <a:defRPr/>
                </a:pPr>
                <a:r>
                  <a:rPr lang="en-US" sz="1176" kern="0" err="1">
                    <a:gradFill>
                      <a:gsLst>
                        <a:gs pos="2917">
                          <a:srgbClr val="000000"/>
                        </a:gs>
                        <a:gs pos="30000">
                          <a:srgbClr val="000000"/>
                        </a:gs>
                      </a:gsLst>
                      <a:lin ang="5400000" scaled="0"/>
                    </a:gradFill>
                    <a:latin typeface="Segoe UI"/>
                  </a:rPr>
                  <a:t>saleid</a:t>
                </a:r>
                <a:endParaRPr lang="en-US" sz="1176" kern="0">
                  <a:gradFill>
                    <a:gsLst>
                      <a:gs pos="2917">
                        <a:srgbClr val="000000"/>
                      </a:gs>
                      <a:gs pos="30000">
                        <a:srgbClr val="000000"/>
                      </a:gs>
                    </a:gsLst>
                    <a:lin ang="5400000" scaled="0"/>
                  </a:gradFill>
                  <a:latin typeface="Segoe UI"/>
                </a:endParaRPr>
              </a:p>
              <a:p>
                <a:pPr algn="ctr" defTabSz="672265">
                  <a:defRPr/>
                </a:pPr>
                <a:endParaRPr lang="en-US" sz="1176" kern="0">
                  <a:gradFill>
                    <a:gsLst>
                      <a:gs pos="2917">
                        <a:srgbClr val="000000"/>
                      </a:gs>
                      <a:gs pos="30000">
                        <a:srgbClr val="000000"/>
                      </a:gs>
                    </a:gsLst>
                    <a:lin ang="5400000" scaled="0"/>
                  </a:gradFill>
                  <a:latin typeface="Segoe UI"/>
                </a:endParaRP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EA19D748-9628-F746-8B55-1C583C3E603E}"/>
                  </a:ext>
                </a:extLst>
              </p:cNvPr>
              <p:cNvSpPr txBox="1"/>
              <p:nvPr/>
            </p:nvSpPr>
            <p:spPr>
              <a:xfrm>
                <a:off x="5042612" y="1146026"/>
                <a:ext cx="44999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72265">
                  <a:defRPr/>
                </a:pPr>
                <a:r>
                  <a:rPr lang="en-US" sz="1176" kern="0" err="1">
                    <a:gradFill>
                      <a:gsLst>
                        <a:gs pos="2917">
                          <a:srgbClr val="000000"/>
                        </a:gs>
                        <a:gs pos="30000">
                          <a:srgbClr val="000000"/>
                        </a:gs>
                      </a:gsLst>
                      <a:lin ang="5400000" scaled="0"/>
                    </a:gradFill>
                    <a:latin typeface="Segoe UI"/>
                  </a:rPr>
                  <a:t>prodid</a:t>
                </a:r>
                <a:endParaRPr lang="en-US" sz="1176" kern="0">
                  <a:gradFill>
                    <a:gsLst>
                      <a:gs pos="2917">
                        <a:srgbClr val="000000"/>
                      </a:gs>
                      <a:gs pos="30000">
                        <a:srgbClr val="000000"/>
                      </a:gs>
                    </a:gsLst>
                    <a:lin ang="5400000" scaled="0"/>
                  </a:gradFill>
                  <a:latin typeface="Segoe UI"/>
                </a:endParaRPr>
              </a:p>
              <a:p>
                <a:pPr algn="ctr" defTabSz="672265">
                  <a:defRPr/>
                </a:pPr>
                <a:endParaRPr lang="en-US" sz="1176" kern="0">
                  <a:gradFill>
                    <a:gsLst>
                      <a:gs pos="2917">
                        <a:srgbClr val="000000"/>
                      </a:gs>
                      <a:gs pos="30000">
                        <a:srgbClr val="000000"/>
                      </a:gs>
                    </a:gsLst>
                    <a:lin ang="5400000" scaled="0"/>
                  </a:gradFill>
                  <a:latin typeface="Segoe UI"/>
                </a:endParaRP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FBBFC38A-1DFA-6429-FF52-8D01272D87EE}"/>
                  </a:ext>
                </a:extLst>
              </p:cNvPr>
              <p:cNvSpPr txBox="1"/>
              <p:nvPr/>
            </p:nvSpPr>
            <p:spPr>
              <a:xfrm>
                <a:off x="5813002" y="1146591"/>
                <a:ext cx="301750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72265">
                  <a:defRPr/>
                </a:pPr>
                <a:r>
                  <a:rPr lang="en-US" sz="1176" kern="0">
                    <a:gradFill>
                      <a:gsLst>
                        <a:gs pos="2917">
                          <a:srgbClr val="000000"/>
                        </a:gs>
                        <a:gs pos="30000">
                          <a:srgbClr val="000000"/>
                        </a:gs>
                      </a:gsLst>
                      <a:lin ang="5400000" scaled="0"/>
                    </a:gradFill>
                    <a:latin typeface="Segoe UI"/>
                  </a:rPr>
                  <a:t>date</a:t>
                </a: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B8FCAC80-3480-FB59-403C-6558BF4E92F4}"/>
                  </a:ext>
                </a:extLst>
              </p:cNvPr>
              <p:cNvSpPr txBox="1"/>
              <p:nvPr/>
            </p:nvSpPr>
            <p:spPr>
              <a:xfrm>
                <a:off x="6493324" y="1150326"/>
                <a:ext cx="43556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72265">
                  <a:defRPr/>
                </a:pPr>
                <a:r>
                  <a:rPr lang="en-US" sz="1176" kern="0">
                    <a:gradFill>
                      <a:gsLst>
                        <a:gs pos="2917">
                          <a:srgbClr val="000000"/>
                        </a:gs>
                        <a:gs pos="30000">
                          <a:srgbClr val="000000"/>
                        </a:gs>
                      </a:gsLst>
                      <a:lin ang="5400000" scaled="0"/>
                    </a:gradFill>
                    <a:latin typeface="Segoe UI"/>
                  </a:rPr>
                  <a:t>region</a:t>
                </a:r>
              </a:p>
              <a:p>
                <a:pPr algn="ctr" defTabSz="672265">
                  <a:defRPr/>
                </a:pPr>
                <a:endParaRPr lang="en-US" sz="1176" kern="0">
                  <a:gradFill>
                    <a:gsLst>
                      <a:gs pos="2917">
                        <a:srgbClr val="000000"/>
                      </a:gs>
                      <a:gs pos="30000">
                        <a:srgbClr val="000000"/>
                      </a:gs>
                    </a:gsLst>
                    <a:lin ang="5400000" scaled="0"/>
                  </a:gradFill>
                  <a:latin typeface="Segoe UI"/>
                </a:endParaRPr>
              </a:p>
            </p:txBody>
          </p: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103DBBE-091B-636F-6837-3862DA275F0A}"/>
                </a:ext>
              </a:extLst>
            </p:cNvPr>
            <p:cNvSpPr txBox="1"/>
            <p:nvPr/>
          </p:nvSpPr>
          <p:spPr>
            <a:xfrm>
              <a:off x="7500217" y="4534657"/>
              <a:ext cx="144270" cy="161582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672265">
                <a:defRPr/>
              </a:pPr>
              <a:r>
                <a:rPr lang="en-US" sz="1029" kern="0">
                  <a:gradFill>
                    <a:gsLst>
                      <a:gs pos="2917">
                        <a:srgbClr val="000000"/>
                      </a:gs>
                      <a:gs pos="30000">
                        <a:srgbClr val="000000"/>
                      </a:gs>
                    </a:gsLst>
                    <a:lin ang="5400000" scaled="0"/>
                  </a:gradFill>
                  <a:latin typeface="Segoe UI"/>
                </a:rPr>
                <a:t>1</a:t>
              </a:r>
            </a:p>
            <a:p>
              <a:pPr algn="ctr" defTabSz="672265">
                <a:defRPr/>
              </a:pPr>
              <a:r>
                <a:rPr lang="en-US" sz="1029" kern="0">
                  <a:gradFill>
                    <a:gsLst>
                      <a:gs pos="2917">
                        <a:srgbClr val="000000"/>
                      </a:gs>
                      <a:gs pos="30000">
                        <a:srgbClr val="000000"/>
                      </a:gs>
                    </a:gsLst>
                    <a:lin ang="5400000" scaled="0"/>
                  </a:gradFill>
                  <a:latin typeface="Segoe UI"/>
                </a:rPr>
                <a:t>2</a:t>
              </a:r>
            </a:p>
            <a:p>
              <a:pPr algn="ctr" defTabSz="672265">
                <a:defRPr/>
              </a:pPr>
              <a:r>
                <a:rPr lang="en-US" sz="1029" kern="0">
                  <a:gradFill>
                    <a:gsLst>
                      <a:gs pos="2917">
                        <a:srgbClr val="000000"/>
                      </a:gs>
                      <a:gs pos="30000">
                        <a:srgbClr val="000000"/>
                      </a:gs>
                    </a:gsLst>
                    <a:lin ang="5400000" scaled="0"/>
                  </a:gradFill>
                  <a:latin typeface="Segoe UI"/>
                </a:rPr>
                <a:t>3</a:t>
              </a:r>
            </a:p>
            <a:p>
              <a:pPr algn="ctr" defTabSz="672265">
                <a:defRPr/>
              </a:pPr>
              <a:r>
                <a:rPr lang="en-US" sz="1029" kern="0">
                  <a:gradFill>
                    <a:gsLst>
                      <a:gs pos="2917">
                        <a:srgbClr val="000000"/>
                      </a:gs>
                      <a:gs pos="30000">
                        <a:srgbClr val="000000"/>
                      </a:gs>
                    </a:gsLst>
                    <a:lin ang="5400000" scaled="0"/>
                  </a:gradFill>
                  <a:latin typeface="Segoe UI"/>
                </a:rPr>
                <a:t>4</a:t>
              </a:r>
            </a:p>
            <a:p>
              <a:pPr algn="ctr" defTabSz="672265">
                <a:defRPr/>
              </a:pPr>
              <a:r>
                <a:rPr lang="en-US" sz="1029" kern="0">
                  <a:gradFill>
                    <a:gsLst>
                      <a:gs pos="2917">
                        <a:srgbClr val="000000"/>
                      </a:gs>
                      <a:gs pos="30000">
                        <a:srgbClr val="000000"/>
                      </a:gs>
                    </a:gsLst>
                    <a:lin ang="5400000" scaled="0"/>
                  </a:gradFill>
                  <a:latin typeface="Segoe UI"/>
                </a:rPr>
                <a:t>5</a:t>
              </a:r>
            </a:p>
            <a:p>
              <a:pPr algn="ctr" defTabSz="672265">
                <a:defRPr/>
              </a:pPr>
              <a:r>
                <a:rPr lang="en-US" sz="1029" kern="0">
                  <a:gradFill>
                    <a:gsLst>
                      <a:gs pos="2917">
                        <a:srgbClr val="000000"/>
                      </a:gs>
                      <a:gs pos="30000">
                        <a:srgbClr val="000000"/>
                      </a:gs>
                    </a:gsLst>
                    <a:lin ang="5400000" scaled="0"/>
                  </a:gradFill>
                  <a:latin typeface="Segoe UI"/>
                </a:rPr>
                <a:t>6</a:t>
              </a:r>
            </a:p>
            <a:p>
              <a:pPr algn="ctr" defTabSz="672265">
                <a:defRPr/>
              </a:pPr>
              <a:r>
                <a:rPr lang="en-US" sz="1029" kern="0">
                  <a:gradFill>
                    <a:gsLst>
                      <a:gs pos="2917">
                        <a:srgbClr val="000000"/>
                      </a:gs>
                      <a:gs pos="30000">
                        <a:srgbClr val="000000"/>
                      </a:gs>
                    </a:gsLst>
                    <a:lin ang="5400000" scaled="0"/>
                  </a:gradFill>
                  <a:latin typeface="Segoe UI"/>
                </a:rPr>
                <a:t>7</a:t>
              </a:r>
            </a:p>
            <a:p>
              <a:pPr algn="ctr" defTabSz="672265">
                <a:defRPr/>
              </a:pPr>
              <a:r>
                <a:rPr lang="en-US" sz="1029" kern="0">
                  <a:gradFill>
                    <a:gsLst>
                      <a:gs pos="2917">
                        <a:srgbClr val="000000"/>
                      </a:gs>
                      <a:gs pos="30000">
                        <a:srgbClr val="000000"/>
                      </a:gs>
                    </a:gsLst>
                    <a:lin ang="5400000" scaled="0"/>
                  </a:gradFill>
                  <a:latin typeface="Segoe UI"/>
                </a:rPr>
                <a:t>8</a:t>
              </a:r>
            </a:p>
            <a:p>
              <a:pPr algn="ctr" defTabSz="672265">
                <a:defRPr/>
              </a:pPr>
              <a:r>
                <a:rPr lang="en-US" sz="1029" kern="0">
                  <a:gradFill>
                    <a:gsLst>
                      <a:gs pos="2917">
                        <a:srgbClr val="000000"/>
                      </a:gs>
                      <a:gs pos="30000">
                        <a:srgbClr val="000000"/>
                      </a:gs>
                    </a:gsLst>
                    <a:lin ang="5400000" scaled="0"/>
                  </a:gradFill>
                  <a:latin typeface="Segoe UI"/>
                </a:rPr>
                <a:t>9</a:t>
              </a:r>
            </a:p>
            <a:p>
              <a:pPr algn="ctr" defTabSz="672265">
                <a:defRPr/>
              </a:pPr>
              <a:r>
                <a:rPr lang="en-US" sz="1029" kern="0">
                  <a:gradFill>
                    <a:gsLst>
                      <a:gs pos="2917">
                        <a:srgbClr val="000000"/>
                      </a:gs>
                      <a:gs pos="30000">
                        <a:srgbClr val="000000"/>
                      </a:gs>
                    </a:gsLst>
                    <a:lin ang="5400000" scaled="0"/>
                  </a:gradFill>
                  <a:latin typeface="Segoe UI"/>
                </a:rPr>
                <a:t>10</a:t>
              </a:r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C47C9701-359D-4D19-7879-B5AA177B29F8}"/>
              </a:ext>
            </a:extLst>
          </p:cNvPr>
          <p:cNvSpPr txBox="1"/>
          <p:nvPr/>
        </p:nvSpPr>
        <p:spPr>
          <a:xfrm>
            <a:off x="9739455" y="2679234"/>
            <a:ext cx="454161" cy="36207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72265">
              <a:defRPr/>
            </a:pPr>
            <a:r>
              <a:rPr lang="en-US" sz="1176" kern="0">
                <a:gradFill>
                  <a:gsLst>
                    <a:gs pos="2917">
                      <a:srgbClr val="000000"/>
                    </a:gs>
                    <a:gs pos="30000">
                      <a:srgbClr val="000000"/>
                    </a:gs>
                  </a:gsLst>
                  <a:lin ang="5400000" scaled="0"/>
                </a:gradFill>
                <a:latin typeface="Segoe UI"/>
              </a:rPr>
              <a:t>receipt</a:t>
            </a:r>
          </a:p>
          <a:p>
            <a:pPr algn="ctr" defTabSz="672265">
              <a:defRPr/>
            </a:pPr>
            <a:endParaRPr lang="en-US" sz="1176" kern="0">
              <a:gradFill>
                <a:gsLst>
                  <a:gs pos="2917">
                    <a:srgbClr val="000000"/>
                  </a:gs>
                  <a:gs pos="30000">
                    <a:srgbClr val="000000"/>
                  </a:gs>
                </a:gsLst>
                <a:lin ang="5400000" scaled="0"/>
              </a:gradFill>
              <a:latin typeface="Segoe UI"/>
            </a:endParaRP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6F690B26-CC37-6CC6-D68B-9950D4A91C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0982" y="2925631"/>
            <a:ext cx="466972" cy="728932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D04EE27F-8341-7312-AD12-AA2D636248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0982" y="3722176"/>
            <a:ext cx="466972" cy="728932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38D2B655-C719-467B-1D82-02F2BAB4E2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292688" y="2873315"/>
            <a:ext cx="578881" cy="458895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A8FEE51B-7D9E-B490-68FB-48CDC3092F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292688" y="3292487"/>
            <a:ext cx="578881" cy="458895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78BEB880-FC28-495E-C530-28694A7DB4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333422" y="3722176"/>
            <a:ext cx="578881" cy="458895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25F2A5CE-7C89-0600-EEFD-E96D12128F78}"/>
              </a:ext>
            </a:extLst>
          </p:cNvPr>
          <p:cNvSpPr txBox="1"/>
          <p:nvPr/>
        </p:nvSpPr>
        <p:spPr>
          <a:xfrm>
            <a:off x="10260587" y="2670593"/>
            <a:ext cx="633312" cy="36207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72265">
              <a:defRPr/>
            </a:pPr>
            <a:r>
              <a:rPr lang="en-US" sz="1176" kern="0">
                <a:gradFill>
                  <a:gsLst>
                    <a:gs pos="2917">
                      <a:srgbClr val="000000"/>
                    </a:gs>
                    <a:gs pos="30000">
                      <a:srgbClr val="000000"/>
                    </a:gs>
                  </a:gsLst>
                  <a:lin ang="5400000" scaled="0"/>
                </a:gradFill>
                <a:latin typeface="Segoe UI"/>
              </a:rPr>
              <a:t>comment</a:t>
            </a:r>
          </a:p>
          <a:p>
            <a:pPr algn="ctr" defTabSz="672265">
              <a:defRPr/>
            </a:pPr>
            <a:endParaRPr lang="en-US" sz="1176" kern="0">
              <a:gradFill>
                <a:gsLst>
                  <a:gs pos="2917">
                    <a:srgbClr val="000000"/>
                  </a:gs>
                  <a:gs pos="30000">
                    <a:srgbClr val="000000"/>
                  </a:gs>
                </a:gsLst>
                <a:lin ang="5400000" scaled="0"/>
              </a:gradFill>
              <a:latin typeface="Segoe UI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53815D4-784C-05B1-61D5-7F7DC82AFD67}"/>
              </a:ext>
            </a:extLst>
          </p:cNvPr>
          <p:cNvSpPr txBox="1"/>
          <p:nvPr/>
        </p:nvSpPr>
        <p:spPr>
          <a:xfrm>
            <a:off x="10966584" y="2273677"/>
            <a:ext cx="1535446" cy="582320"/>
          </a:xfrm>
          <a:prstGeom prst="rect">
            <a:avLst/>
          </a:prstGeom>
          <a:noFill/>
        </p:spPr>
        <p:txBody>
          <a:bodyPr wrap="square" lIns="89630" tIns="44815" rIns="89630" bIns="44815" anchor="t">
            <a:spAutoFit/>
          </a:bodyPr>
          <a:lstStyle/>
          <a:p>
            <a:pPr defTabSz="914213">
              <a:defRPr/>
            </a:pPr>
            <a:r>
              <a:rPr lang="en-US" sz="1598" dirty="0">
                <a:solidFill>
                  <a:srgbClr val="000000"/>
                </a:solidFill>
                <a:latin typeface="Segoe UI"/>
              </a:rPr>
              <a:t>audio as 2-d tensors</a:t>
            </a: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C480DBA7-AF05-B618-32ED-FDD793FA8BB3}"/>
              </a:ext>
            </a:extLst>
          </p:cNvPr>
          <p:cNvCxnSpPr>
            <a:cxnSpLocks/>
          </p:cNvCxnSpPr>
          <p:nvPr/>
        </p:nvCxnSpPr>
        <p:spPr>
          <a:xfrm flipH="1">
            <a:off x="10915657" y="2825901"/>
            <a:ext cx="411777" cy="254582"/>
          </a:xfrm>
          <a:prstGeom prst="straightConnector1">
            <a:avLst/>
          </a:prstGeom>
          <a:ln w="25400">
            <a:solidFill>
              <a:srgbClr val="0070C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D6CF0D47-1B39-8B22-1396-500A232E1389}"/>
              </a:ext>
            </a:extLst>
          </p:cNvPr>
          <p:cNvCxnSpPr>
            <a:cxnSpLocks/>
          </p:cNvCxnSpPr>
          <p:nvPr/>
        </p:nvCxnSpPr>
        <p:spPr>
          <a:xfrm>
            <a:off x="6997179" y="1740682"/>
            <a:ext cx="122228" cy="824931"/>
          </a:xfrm>
          <a:prstGeom prst="straightConnector1">
            <a:avLst/>
          </a:prstGeom>
          <a:ln w="25400">
            <a:solidFill>
              <a:srgbClr val="0070C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B170369-B15B-C441-8D52-69DBFE53F4F3}"/>
              </a:ext>
            </a:extLst>
          </p:cNvPr>
          <p:cNvCxnSpPr>
            <a:cxnSpLocks/>
          </p:cNvCxnSpPr>
          <p:nvPr/>
        </p:nvCxnSpPr>
        <p:spPr>
          <a:xfrm>
            <a:off x="7599509" y="1793211"/>
            <a:ext cx="159121" cy="716244"/>
          </a:xfrm>
          <a:prstGeom prst="straightConnector1">
            <a:avLst/>
          </a:prstGeom>
          <a:ln w="25400">
            <a:solidFill>
              <a:srgbClr val="0070C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9551360-5E36-C44A-BAA4-0DF2D4EDDD95}"/>
              </a:ext>
            </a:extLst>
          </p:cNvPr>
          <p:cNvCxnSpPr>
            <a:cxnSpLocks/>
          </p:cNvCxnSpPr>
          <p:nvPr/>
        </p:nvCxnSpPr>
        <p:spPr>
          <a:xfrm>
            <a:off x="8565732" y="1739009"/>
            <a:ext cx="0" cy="770446"/>
          </a:xfrm>
          <a:prstGeom prst="straightConnector1">
            <a:avLst/>
          </a:prstGeom>
          <a:ln w="25400">
            <a:solidFill>
              <a:srgbClr val="0070C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901399F-19B7-4EF5-624A-CBCB095073AE}"/>
              </a:ext>
            </a:extLst>
          </p:cNvPr>
          <p:cNvCxnSpPr>
            <a:cxnSpLocks/>
          </p:cNvCxnSpPr>
          <p:nvPr/>
        </p:nvCxnSpPr>
        <p:spPr>
          <a:xfrm flipH="1">
            <a:off x="9276977" y="1793211"/>
            <a:ext cx="389244" cy="765218"/>
          </a:xfrm>
          <a:prstGeom prst="straightConnector1">
            <a:avLst/>
          </a:prstGeom>
          <a:ln w="25400">
            <a:solidFill>
              <a:srgbClr val="0070C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82C6A133-1AE3-37E2-B3C1-98D32F522718}"/>
              </a:ext>
            </a:extLst>
          </p:cNvPr>
          <p:cNvCxnSpPr>
            <a:cxnSpLocks/>
          </p:cNvCxnSpPr>
          <p:nvPr/>
        </p:nvCxnSpPr>
        <p:spPr>
          <a:xfrm flipH="1">
            <a:off x="9942524" y="1912147"/>
            <a:ext cx="547387" cy="730554"/>
          </a:xfrm>
          <a:prstGeom prst="straightConnector1">
            <a:avLst/>
          </a:prstGeom>
          <a:ln w="25400">
            <a:solidFill>
              <a:srgbClr val="0070C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0C220D3A-FB76-EC5E-7837-F54D91E7CE42}"/>
              </a:ext>
            </a:extLst>
          </p:cNvPr>
          <p:cNvSpPr txBox="1"/>
          <p:nvPr/>
        </p:nvSpPr>
        <p:spPr>
          <a:xfrm>
            <a:off x="3327459" y="2404302"/>
            <a:ext cx="2980602" cy="1776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213">
              <a:lnSpc>
                <a:spcPct val="110000"/>
              </a:lnSpc>
              <a:defRPr/>
            </a:pPr>
            <a:r>
              <a:rPr lang="en-US" sz="2400" i="1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Def</a:t>
            </a:r>
            <a:r>
              <a:rPr lang="en-US" sz="2400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US" sz="2400" b="1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Tensor</a:t>
            </a:r>
            <a:r>
              <a:rPr lang="en-US" sz="2400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: </a:t>
            </a:r>
          </a:p>
          <a:p>
            <a:pPr defTabSz="914213">
              <a:lnSpc>
                <a:spcPct val="110000"/>
              </a:lnSpc>
              <a:defRPr/>
            </a:pPr>
            <a:endParaRPr lang="en-US" sz="1766" dirty="0">
              <a:solidFill>
                <a:srgbClr val="00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defTabSz="914213">
              <a:lnSpc>
                <a:spcPct val="110000"/>
              </a:lnSpc>
              <a:defRPr/>
            </a:pPr>
            <a:r>
              <a:rPr lang="en-US" sz="2400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A multidimensiona</a:t>
            </a:r>
            <a:r>
              <a:rPr lang="en-US" sz="1766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l matrix that is a cornerstone data structure in AI </a:t>
            </a:r>
            <a:endParaRPr lang="en-US" sz="2400" dirty="0">
              <a:solidFill>
                <a:srgbClr val="00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4" name="Graphic 124" descr="Cube outline">
            <a:extLst>
              <a:ext uri="{FF2B5EF4-FFF2-40B4-BE49-F238E27FC236}">
                <a16:creationId xmlns:a16="http://schemas.microsoft.com/office/drawing/2014/main" id="{BA862355-D5CF-A802-0420-E24F2C9C51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4766" y="1732936"/>
            <a:ext cx="3099055" cy="34015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957AFA9-6388-83E9-D48A-48ED2C55EFFE}"/>
              </a:ext>
            </a:extLst>
          </p:cNvPr>
          <p:cNvSpPr txBox="1"/>
          <p:nvPr/>
        </p:nvSpPr>
        <p:spPr>
          <a:xfrm>
            <a:off x="10915856" y="144110"/>
            <a:ext cx="1276141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TQP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 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CIDR’23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59C79742-B447-7861-6430-6E00B85970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03656" y="129339"/>
            <a:ext cx="555350" cy="669748"/>
          </a:xfrm>
          <a:prstGeom prst="rect">
            <a:avLst/>
          </a:prstGeom>
          <a:ln w="28575">
            <a:solidFill>
              <a:srgbClr val="7889FB"/>
            </a:solidFill>
          </a:ln>
        </p:spPr>
      </p:pic>
    </p:spTree>
    <p:extLst>
      <p:ext uri="{BB962C8B-B14F-4D97-AF65-F5344CB8AC3E}">
        <p14:creationId xmlns:p14="http://schemas.microsoft.com/office/powerpoint/2010/main" val="262169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9" grpId="0"/>
      <p:bldP spid="5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56C98F2-5757-364B-DE12-A641294A6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70" y="1114829"/>
            <a:ext cx="10481093" cy="5695739"/>
          </a:xfrm>
          <a:prstGeom prst="rect">
            <a:avLst/>
          </a:prstGeom>
        </p:spPr>
      </p:pic>
      <p:sp>
        <p:nvSpPr>
          <p:cNvPr id="5" name="End-to-End Pipeline Evaluation">
            <a:extLst>
              <a:ext uri="{FF2B5EF4-FFF2-40B4-BE49-F238E27FC236}">
                <a16:creationId xmlns:a16="http://schemas.microsoft.com/office/drawing/2014/main" id="{76334C43-FF06-A745-A207-B3046B1DFE7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3992" y="182163"/>
            <a:ext cx="11633561" cy="84943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7000"/>
            </a:lvl1pPr>
          </a:lstStyle>
          <a:p>
            <a:pPr algn="l"/>
            <a:r>
              <a:rPr lang="en-US" sz="3921" dirty="0">
                <a:solidFill>
                  <a:schemeClr val="tx1"/>
                </a:solidFill>
              </a:rPr>
              <a:t>Implementing </a:t>
            </a:r>
            <a:r>
              <a:rPr lang="en-US" sz="3921" dirty="0">
                <a:solidFill>
                  <a:schemeClr val="accent4"/>
                </a:solidFill>
              </a:rPr>
              <a:t>SQL operators </a:t>
            </a:r>
            <a:r>
              <a:rPr lang="en-US" sz="3921" dirty="0">
                <a:solidFill>
                  <a:schemeClr val="tx1"/>
                </a:solidFill>
              </a:rPr>
              <a:t>using </a:t>
            </a:r>
            <a:r>
              <a:rPr lang="en-US" sz="3921" dirty="0">
                <a:solidFill>
                  <a:schemeClr val="accent4"/>
                </a:solidFill>
              </a:rPr>
              <a:t>tensor ops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4E7932-F21A-CE49-A62F-9AE326A715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5492" y="1031600"/>
            <a:ext cx="2539870" cy="3610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F3E264-0E0B-9940-9044-A5F386052B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3679" y="1838539"/>
            <a:ext cx="4707672" cy="71995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3E2E417-30BC-214E-B05E-8687E74BF5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4962" y="2760192"/>
            <a:ext cx="4742592" cy="75959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130B3A2-3880-00C4-23D2-26132FFC89E1}"/>
              </a:ext>
            </a:extLst>
          </p:cNvPr>
          <p:cNvSpPr txBox="1"/>
          <p:nvPr/>
        </p:nvSpPr>
        <p:spPr>
          <a:xfrm>
            <a:off x="6390841" y="1910058"/>
            <a:ext cx="938029" cy="362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67">
              <a:defRPr/>
            </a:pPr>
            <a:r>
              <a:rPr lang="en-US" sz="1765" dirty="0" err="1">
                <a:solidFill>
                  <a:srgbClr val="000000"/>
                </a:solidFill>
                <a:latin typeface="Segoe UI"/>
              </a:rPr>
              <a:t>Opt</a:t>
            </a:r>
            <a:r>
              <a:rPr lang="en-US" sz="1765" dirty="0">
                <a:solidFill>
                  <a:srgbClr val="000000"/>
                </a:solidFill>
                <a:latin typeface="Segoe UI"/>
              </a:rPr>
              <a:t> 1: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A86DC3F-D2EC-51D5-760D-A58AA71FC2FA}"/>
              </a:ext>
            </a:extLst>
          </p:cNvPr>
          <p:cNvSpPr txBox="1"/>
          <p:nvPr/>
        </p:nvSpPr>
        <p:spPr>
          <a:xfrm>
            <a:off x="6390841" y="2975869"/>
            <a:ext cx="938029" cy="362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67">
              <a:defRPr/>
            </a:pPr>
            <a:r>
              <a:rPr lang="en-US" sz="1765" dirty="0" err="1">
                <a:solidFill>
                  <a:srgbClr val="000000"/>
                </a:solidFill>
                <a:latin typeface="Segoe UI"/>
              </a:rPr>
              <a:t>Opt</a:t>
            </a:r>
            <a:r>
              <a:rPr lang="en-US" sz="1765" dirty="0">
                <a:solidFill>
                  <a:srgbClr val="000000"/>
                </a:solidFill>
                <a:latin typeface="Segoe UI"/>
              </a:rPr>
              <a:t> 2: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CE52AC1-82EC-0046-3303-F00173AA8B2D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9305427" y="1392660"/>
            <a:ext cx="0" cy="587522"/>
          </a:xfrm>
          <a:prstGeom prst="straightConnector1">
            <a:avLst/>
          </a:prstGeom>
          <a:ln w="73025">
            <a:solidFill>
              <a:schemeClr val="accent4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5573B7DD-A354-1975-261C-E26CB9FA7D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20251" y="3221379"/>
            <a:ext cx="310927" cy="1702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A408F5-D4C8-295C-B48F-E4D90DD9BE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01298" y="3199800"/>
            <a:ext cx="107264" cy="19920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2C95694-37A7-7055-CBE2-CF1826F48C93}"/>
              </a:ext>
            </a:extLst>
          </p:cNvPr>
          <p:cNvSpPr/>
          <p:nvPr/>
        </p:nvSpPr>
        <p:spPr bwMode="auto">
          <a:xfrm>
            <a:off x="11576243" y="3238619"/>
            <a:ext cx="171815" cy="1643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804774-84F4-BC59-5E27-0D1F460292EC}"/>
              </a:ext>
            </a:extLst>
          </p:cNvPr>
          <p:cNvSpPr txBox="1"/>
          <p:nvPr/>
        </p:nvSpPr>
        <p:spPr>
          <a:xfrm>
            <a:off x="10915856" y="144110"/>
            <a:ext cx="1276141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TQP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 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PVLDB’22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FF2080-8B3C-5109-0873-186A301E85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07873" y="146593"/>
            <a:ext cx="555349" cy="664360"/>
          </a:xfrm>
          <a:prstGeom prst="rect">
            <a:avLst/>
          </a:prstGeom>
          <a:solidFill>
            <a:schemeClr val="accent4"/>
          </a:solidFill>
          <a:ln w="25400">
            <a:solidFill>
              <a:srgbClr val="7889FB"/>
            </a:solidFill>
          </a:ln>
        </p:spPr>
      </p:pic>
    </p:spTree>
    <p:extLst>
      <p:ext uri="{BB962C8B-B14F-4D97-AF65-F5344CB8AC3E}">
        <p14:creationId xmlns:p14="http://schemas.microsoft.com/office/powerpoint/2010/main" val="5525578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6" grpId="0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6948724-F796-1157-C3F6-8D3A9F60B012}"/>
              </a:ext>
            </a:extLst>
          </p:cNvPr>
          <p:cNvSpPr txBox="1"/>
          <p:nvPr/>
        </p:nvSpPr>
        <p:spPr>
          <a:xfrm>
            <a:off x="10915856" y="144110"/>
            <a:ext cx="1276141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Hummingbird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 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OSDI’20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BE51FD19-6E77-49DC-9B98-02F1E653CB48}"/>
              </a:ext>
            </a:extLst>
          </p:cNvPr>
          <p:cNvSpPr txBox="1">
            <a:spLocks/>
          </p:cNvSpPr>
          <p:nvPr/>
        </p:nvSpPr>
        <p:spPr>
          <a:xfrm>
            <a:off x="1009654" y="2942138"/>
            <a:ext cx="10597129" cy="4383106"/>
          </a:xfrm>
        </p:spPr>
        <p:txBody>
          <a:bodyPr anchor="t"/>
          <a:lstStyle>
            <a:defPPr>
              <a:defRPr lang="en-US"/>
            </a:defPPr>
            <a:lvl1pPr marL="0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3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7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50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34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18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01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84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69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Segoe UI"/>
              </a:rPr>
              <a:t>Traditional ML models are composed by: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Segoe UI"/>
              </a:rPr>
              <a:t>featurizers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Segoe UI"/>
              </a:rPr>
              <a:t>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Segoe UI"/>
              </a:rPr>
              <a:t>and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Segoe UI"/>
              </a:rPr>
              <a:t>ML models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Each </a:t>
            </a:r>
            <a:r>
              <a:rPr kumimoji="0" lang="en-US" sz="24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featurizer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is defined by an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algorithm</a:t>
            </a:r>
          </a:p>
          <a:p>
            <a:pPr marL="914383" marR="0" lvl="1" indent="-45720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e.g., compute the one-hot encoded version of the input feature</a:t>
            </a:r>
          </a:p>
          <a:p>
            <a:pPr marL="457200" marR="0" lvl="0" indent="-45720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Each trained model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is defined by a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prediction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function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Segoe UI"/>
            </a:endParaRPr>
          </a:p>
          <a:p>
            <a:pPr marL="914383" marR="0" lvl="1" indent="-45720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Prediction functions can be either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algebraic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(e.g., linear regression) or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algorithmic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(e.g., decision tree models)</a:t>
            </a:r>
          </a:p>
          <a:p>
            <a:pPr marL="914383" marR="0" lvl="1" indent="-45720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Algebraic models are easy to translate: just implement the same formula in tensor algebra!</a:t>
            </a:r>
          </a:p>
          <a:p>
            <a:pPr marL="914383" marR="0" lvl="1" indent="-45720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B1AE4957-DF23-43A3-80BD-95FEA7859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noAutofit/>
          </a:bodyPr>
          <a:lstStyle/>
          <a:p>
            <a:r>
              <a:rPr lang="en-US" sz="392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Traditional ML: Prediction Serving</a:t>
            </a:r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CD82D7AF-FF8F-F745-9ABB-968D4CDBDB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399" y="1329133"/>
            <a:ext cx="1815418" cy="977300"/>
          </a:xfrm>
          <a:prstGeom prst="rect">
            <a:avLst/>
          </a:prstGeom>
        </p:spPr>
      </p:pic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9A95F39B-8A0E-C447-9D08-1CFA94DFEA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517" y="1359094"/>
            <a:ext cx="1001987" cy="100198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1277185-E8B4-BB9A-A0CE-2DE5AB6C6253}"/>
              </a:ext>
            </a:extLst>
          </p:cNvPr>
          <p:cNvGrpSpPr/>
          <p:nvPr/>
        </p:nvGrpSpPr>
        <p:grpSpPr>
          <a:xfrm>
            <a:off x="5410200" y="1179271"/>
            <a:ext cx="5251083" cy="1361631"/>
            <a:chOff x="5410200" y="1179271"/>
            <a:chExt cx="5251083" cy="136163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21DF4D1-78DC-64F2-A221-05D06B5DE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97700" y="1179271"/>
              <a:ext cx="1695450" cy="1361631"/>
            </a:xfrm>
            <a:prstGeom prst="rect">
              <a:avLst/>
            </a:prstGeom>
          </p:spPr>
        </p:pic>
        <p:sp>
          <p:nvSpPr>
            <p:cNvPr id="6" name="Right Arrow 5">
              <a:extLst>
                <a:ext uri="{FF2B5EF4-FFF2-40B4-BE49-F238E27FC236}">
                  <a16:creationId xmlns:a16="http://schemas.microsoft.com/office/drawing/2014/main" id="{4A956AF2-7266-C8EB-3643-32F2A4F4E86C}"/>
                </a:ext>
              </a:extLst>
            </p:cNvPr>
            <p:cNvSpPr/>
            <p:nvPr/>
          </p:nvSpPr>
          <p:spPr>
            <a:xfrm>
              <a:off x="5410200" y="1646903"/>
              <a:ext cx="898018" cy="446346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A759693-4E23-0534-AC41-5BFE092F4D2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84118" y="1296329"/>
              <a:ext cx="1677165" cy="32312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118EC49-A981-1F26-8AAE-F3AF5239B6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-1" r="52634" b="61543"/>
            <a:stretch/>
          </p:blipFill>
          <p:spPr>
            <a:xfrm>
              <a:off x="8933319" y="1992358"/>
              <a:ext cx="1311782" cy="387722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7F25B5B-9E87-C576-9B3C-9EC9AD005A6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920620" y="1619453"/>
              <a:ext cx="1695450" cy="414156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CB2A4E2B-2862-4615-341B-ABD813C767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33811" y="144110"/>
            <a:ext cx="503471" cy="685794"/>
          </a:xfrm>
          <a:prstGeom prst="rect">
            <a:avLst/>
          </a:prstGeom>
          <a:ln w="28575">
            <a:solidFill>
              <a:srgbClr val="7889FB"/>
            </a:solidFill>
          </a:ln>
        </p:spPr>
      </p:pic>
    </p:spTree>
    <p:extLst>
      <p:ext uri="{BB962C8B-B14F-4D97-AF65-F5344CB8AC3E}">
        <p14:creationId xmlns:p14="http://schemas.microsoft.com/office/powerpoint/2010/main" val="3505043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EF17F-3320-44B9-8E84-9F0C76BAB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914" y="27751"/>
            <a:ext cx="10515600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Translating Trees</a:t>
            </a:r>
          </a:p>
        </p:txBody>
      </p:sp>
      <p:grpSp>
        <p:nvGrpSpPr>
          <p:cNvPr id="106" name="Group 105"/>
          <p:cNvGrpSpPr/>
          <p:nvPr/>
        </p:nvGrpSpPr>
        <p:grpSpPr>
          <a:xfrm>
            <a:off x="674914" y="2006824"/>
            <a:ext cx="4695919" cy="3610466"/>
            <a:chOff x="674914" y="2006824"/>
            <a:chExt cx="4695919" cy="3610466"/>
          </a:xfrm>
        </p:grpSpPr>
        <p:grpSp>
          <p:nvGrpSpPr>
            <p:cNvPr id="107" name="Group 106"/>
            <p:cNvGrpSpPr/>
            <p:nvPr/>
          </p:nvGrpSpPr>
          <p:grpSpPr>
            <a:xfrm>
              <a:off x="921404" y="2006824"/>
              <a:ext cx="4200213" cy="3610466"/>
              <a:chOff x="1116788" y="1999008"/>
              <a:chExt cx="4200213" cy="361046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7" name="Oval 116"/>
                  <p:cNvSpPr/>
                  <p:nvPr/>
                </p:nvSpPr>
                <p:spPr>
                  <a:xfrm>
                    <a:off x="2539999" y="2636073"/>
                    <a:ext cx="1524001" cy="533065"/>
                  </a:xfrm>
                  <a:prstGeom prst="ellipse">
                    <a:avLst/>
                  </a:prstGeom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wrap="none" lIns="0" tIns="0" rIns="0" bIns="0"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𝕩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3</m:t>
                              </m:r>
                            </m:sub>
                          </m:s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&gt;5.1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117" name="Oval 11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539999" y="2636073"/>
                    <a:ext cx="1524001" cy="533065"/>
                  </a:xfrm>
                  <a:prstGeom prst="ellipse">
                    <a:avLst/>
                  </a:prstGeom>
                  <a:blipFill>
                    <a:blip r:embed="rId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18" name="Straight Arrow Connector 117"/>
              <p:cNvCxnSpPr>
                <a:stCxn id="119" idx="2"/>
                <a:endCxn id="117" idx="0"/>
              </p:cNvCxnSpPr>
              <p:nvPr/>
            </p:nvCxnSpPr>
            <p:spPr>
              <a:xfrm>
                <a:off x="3302000" y="2368340"/>
                <a:ext cx="0" cy="26773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9" name="TextBox 118"/>
                  <p:cNvSpPr txBox="1"/>
                  <p:nvPr/>
                </p:nvSpPr>
                <p:spPr>
                  <a:xfrm>
                    <a:off x="2811000" y="1999008"/>
                    <a:ext cx="982000" cy="36933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𝕩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∈</m:t>
                          </m:r>
                          <m:sSup>
                            <m:sSup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ℝ</m:t>
                              </m:r>
                            </m:e>
                            <m:sup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6</m:t>
                              </m:r>
                            </m:sup>
                          </m:sSup>
                        </m:oMath>
                      </m:oMathPara>
                    </a14:m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119" name="TextBox 11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811000" y="1999008"/>
                    <a:ext cx="982000" cy="369332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4348" r="-1863" b="-655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20" name="Straight Arrow Connector 119"/>
              <p:cNvCxnSpPr>
                <a:stCxn id="117" idx="4"/>
                <a:endCxn id="126" idx="7"/>
              </p:cNvCxnSpPr>
              <p:nvPr/>
            </p:nvCxnSpPr>
            <p:spPr>
              <a:xfrm flipH="1">
                <a:off x="2557722" y="3169138"/>
                <a:ext cx="744278" cy="27118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1" name="Straight Arrow Connector 120"/>
              <p:cNvCxnSpPr>
                <a:stCxn id="117" idx="4"/>
                <a:endCxn id="127" idx="1"/>
              </p:cNvCxnSpPr>
              <p:nvPr/>
            </p:nvCxnSpPr>
            <p:spPr>
              <a:xfrm>
                <a:off x="3302000" y="3169138"/>
                <a:ext cx="714185" cy="27118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22" name="TextBox 121"/>
              <p:cNvSpPr txBox="1"/>
              <p:nvPr/>
            </p:nvSpPr>
            <p:spPr>
              <a:xfrm>
                <a:off x="2641104" y="3048553"/>
                <a:ext cx="30970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3" name="Oval 122"/>
                  <p:cNvSpPr/>
                  <p:nvPr/>
                </p:nvSpPr>
                <p:spPr>
                  <a:xfrm>
                    <a:off x="2048999" y="4243574"/>
                    <a:ext cx="1524001" cy="533065"/>
                  </a:xfrm>
                  <a:prstGeom prst="ellipse">
                    <a:avLst/>
                  </a:prstGeom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wrap="none"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𝕩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3</m:t>
                              </m:r>
                            </m:sub>
                          </m:s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&gt;2.4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123" name="Oval 122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48999" y="4243574"/>
                    <a:ext cx="1524001" cy="533065"/>
                  </a:xfrm>
                  <a:prstGeom prst="ellipse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24" name="Straight Arrow Connector 123"/>
              <p:cNvCxnSpPr>
                <a:stCxn id="126" idx="4"/>
                <a:endCxn id="123" idx="1"/>
              </p:cNvCxnSpPr>
              <p:nvPr/>
            </p:nvCxnSpPr>
            <p:spPr>
              <a:xfrm>
                <a:off x="2018907" y="3895322"/>
                <a:ext cx="253277" cy="42631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25" name="Oval 124"/>
              <p:cNvSpPr/>
              <p:nvPr/>
            </p:nvSpPr>
            <p:spPr>
              <a:xfrm>
                <a:off x="1116788" y="4243574"/>
                <a:ext cx="732913" cy="532984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10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6" name="Oval 125"/>
                  <p:cNvSpPr/>
                  <p:nvPr/>
                </p:nvSpPr>
                <p:spPr>
                  <a:xfrm>
                    <a:off x="1256906" y="3362257"/>
                    <a:ext cx="1524001" cy="533065"/>
                  </a:xfrm>
                  <a:prstGeom prst="ellipse">
                    <a:avLst/>
                  </a:prstGeom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wrap="none" lIns="0" tIns="0" rIns="0" bIns="0"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𝕩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1</m:t>
                              </m:r>
                            </m:sub>
                          </m:s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&gt;1.8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126" name="Oval 12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56906" y="3362257"/>
                    <a:ext cx="1524001" cy="533065"/>
                  </a:xfrm>
                  <a:prstGeom prst="ellipse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7" name="Oval 126"/>
                  <p:cNvSpPr/>
                  <p:nvPr/>
                </p:nvSpPr>
                <p:spPr>
                  <a:xfrm>
                    <a:off x="3793000" y="3362257"/>
                    <a:ext cx="1524001" cy="533065"/>
                  </a:xfrm>
                  <a:prstGeom prst="ellipse">
                    <a:avLst/>
                  </a:prstGeom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wrap="none" lIns="0" tIns="0" rIns="0" bIns="0"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𝕩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5</m:t>
                              </m:r>
                            </m:sub>
                          </m:s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&gt;0.4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127" name="Oval 12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793000" y="3362257"/>
                    <a:ext cx="1524001" cy="533065"/>
                  </a:xfrm>
                  <a:prstGeom prst="ellipse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28" name="Straight Arrow Connector 127"/>
              <p:cNvCxnSpPr>
                <a:stCxn id="126" idx="4"/>
                <a:endCxn id="125" idx="7"/>
              </p:cNvCxnSpPr>
              <p:nvPr/>
            </p:nvCxnSpPr>
            <p:spPr>
              <a:xfrm flipH="1">
                <a:off x="1742368" y="3895322"/>
                <a:ext cx="276539" cy="42630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29" name="Oval 128"/>
              <p:cNvSpPr/>
              <p:nvPr/>
            </p:nvSpPr>
            <p:spPr>
              <a:xfrm>
                <a:off x="2048999" y="5076490"/>
                <a:ext cx="732913" cy="532984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20</a:t>
                </a:r>
              </a:p>
            </p:txBody>
          </p:sp>
          <p:sp>
            <p:nvSpPr>
              <p:cNvPr id="130" name="Oval 129"/>
              <p:cNvSpPr/>
              <p:nvPr/>
            </p:nvSpPr>
            <p:spPr>
              <a:xfrm>
                <a:off x="2840087" y="5076490"/>
                <a:ext cx="732913" cy="532984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30</a:t>
                </a:r>
              </a:p>
            </p:txBody>
          </p:sp>
          <p:cxnSp>
            <p:nvCxnSpPr>
              <p:cNvPr id="131" name="Straight Arrow Connector 130"/>
              <p:cNvCxnSpPr>
                <a:stCxn id="123" idx="4"/>
                <a:endCxn id="129" idx="0"/>
              </p:cNvCxnSpPr>
              <p:nvPr/>
            </p:nvCxnSpPr>
            <p:spPr>
              <a:xfrm flipH="1">
                <a:off x="2415456" y="4776639"/>
                <a:ext cx="395544" cy="29985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2" name="Straight Arrow Connector 131"/>
              <p:cNvCxnSpPr>
                <a:stCxn id="123" idx="4"/>
                <a:endCxn id="130" idx="0"/>
              </p:cNvCxnSpPr>
              <p:nvPr/>
            </p:nvCxnSpPr>
            <p:spPr>
              <a:xfrm>
                <a:off x="2811000" y="4776639"/>
                <a:ext cx="395544" cy="29985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33" name="Oval 132"/>
              <p:cNvSpPr/>
              <p:nvPr/>
            </p:nvSpPr>
            <p:spPr>
              <a:xfrm>
                <a:off x="4584088" y="4243574"/>
                <a:ext cx="732913" cy="532984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50</a:t>
                </a:r>
              </a:p>
            </p:txBody>
          </p:sp>
          <p:sp>
            <p:nvSpPr>
              <p:cNvPr id="134" name="Oval 133"/>
              <p:cNvSpPr/>
              <p:nvPr/>
            </p:nvSpPr>
            <p:spPr>
              <a:xfrm>
                <a:off x="3791610" y="4243574"/>
                <a:ext cx="732913" cy="532984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40</a:t>
                </a:r>
              </a:p>
            </p:txBody>
          </p:sp>
          <p:cxnSp>
            <p:nvCxnSpPr>
              <p:cNvPr id="135" name="Straight Arrow Connector 134"/>
              <p:cNvCxnSpPr>
                <a:stCxn id="127" idx="4"/>
                <a:endCxn id="133" idx="0"/>
              </p:cNvCxnSpPr>
              <p:nvPr/>
            </p:nvCxnSpPr>
            <p:spPr>
              <a:xfrm>
                <a:off x="4555001" y="3895322"/>
                <a:ext cx="395544" cy="34825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6" name="Straight Arrow Connector 135"/>
              <p:cNvCxnSpPr>
                <a:stCxn id="127" idx="4"/>
                <a:endCxn id="134" idx="0"/>
              </p:cNvCxnSpPr>
              <p:nvPr/>
            </p:nvCxnSpPr>
            <p:spPr>
              <a:xfrm flipH="1">
                <a:off x="4158067" y="3895322"/>
                <a:ext cx="396934" cy="34825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37" name="TextBox 136"/>
              <p:cNvSpPr txBox="1"/>
              <p:nvPr/>
            </p:nvSpPr>
            <p:spPr>
              <a:xfrm>
                <a:off x="3703748" y="3048553"/>
                <a:ext cx="30970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F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8" name="TextBox 107"/>
                <p:cNvSpPr txBox="1"/>
                <p:nvPr/>
              </p:nvSpPr>
              <p:spPr>
                <a:xfrm>
                  <a:off x="2020221" y="2693090"/>
                  <a:ext cx="318870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𝑛</m:t>
                            </m:r>
                          </m:e>
                          <m:sub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08" name="TextBox 10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20221" y="2693090"/>
                  <a:ext cx="318870" cy="307777"/>
                </a:xfrm>
                <a:prstGeom prst="rect">
                  <a:avLst/>
                </a:prstGeom>
                <a:blipFill>
                  <a:blip r:embed="rId7"/>
                  <a:stretch>
                    <a:fillRect l="-9434" r="-5660" b="-16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9" name="TextBox 108"/>
                <p:cNvSpPr txBox="1"/>
                <p:nvPr/>
              </p:nvSpPr>
              <p:spPr>
                <a:xfrm>
                  <a:off x="736689" y="3462034"/>
                  <a:ext cx="324833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𝑛</m:t>
                            </m:r>
                          </m:e>
                          <m:sub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09" name="TextBox 10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6689" y="3462034"/>
                  <a:ext cx="324833" cy="307777"/>
                </a:xfrm>
                <a:prstGeom prst="rect">
                  <a:avLst/>
                </a:prstGeom>
                <a:blipFill>
                  <a:blip r:embed="rId8"/>
                  <a:stretch>
                    <a:fillRect l="-11321" r="-7547" b="-16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0" name="TextBox 109"/>
                <p:cNvSpPr txBox="1"/>
                <p:nvPr/>
              </p:nvSpPr>
              <p:spPr>
                <a:xfrm>
                  <a:off x="3307759" y="3455719"/>
                  <a:ext cx="324833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𝑛</m:t>
                            </m:r>
                          </m:e>
                          <m:sub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10" name="TextBox 10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07759" y="3455719"/>
                  <a:ext cx="324833" cy="307777"/>
                </a:xfrm>
                <a:prstGeom prst="rect">
                  <a:avLst/>
                </a:prstGeom>
                <a:blipFill>
                  <a:blip r:embed="rId9"/>
                  <a:stretch>
                    <a:fillRect l="-11321" r="-7547" b="-16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1" name="TextBox 110"/>
                <p:cNvSpPr txBox="1"/>
                <p:nvPr/>
              </p:nvSpPr>
              <p:spPr>
                <a:xfrm>
                  <a:off x="2499450" y="3923375"/>
                  <a:ext cx="324833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𝑛</m:t>
                            </m:r>
                          </m:e>
                          <m:sub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11" name="TextBox 1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99450" y="3923375"/>
                  <a:ext cx="324833" cy="307777"/>
                </a:xfrm>
                <a:prstGeom prst="rect">
                  <a:avLst/>
                </a:prstGeom>
                <a:blipFill>
                  <a:blip r:embed="rId10"/>
                  <a:stretch>
                    <a:fillRect l="-9434" r="-9434" b="-16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2" name="TextBox 111"/>
                <p:cNvSpPr txBox="1"/>
                <p:nvPr/>
              </p:nvSpPr>
              <p:spPr>
                <a:xfrm>
                  <a:off x="674914" y="4355580"/>
                  <a:ext cx="259109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𝑙</m:t>
                            </m:r>
                          </m:e>
                          <m:sub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12" name="TextBox 1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4914" y="4355580"/>
                  <a:ext cx="259109" cy="307777"/>
                </a:xfrm>
                <a:prstGeom prst="rect">
                  <a:avLst/>
                </a:prstGeom>
                <a:blipFill>
                  <a:blip r:embed="rId11"/>
                  <a:stretch>
                    <a:fillRect l="-23810" r="-7143" b="-1372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3" name="TextBox 112"/>
                <p:cNvSpPr txBox="1"/>
                <p:nvPr/>
              </p:nvSpPr>
              <p:spPr>
                <a:xfrm>
                  <a:off x="1629553" y="5196909"/>
                  <a:ext cx="259109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𝑙</m:t>
                            </m:r>
                          </m:e>
                          <m:sub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13" name="TextBox 1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9553" y="5196909"/>
                  <a:ext cx="259109" cy="307777"/>
                </a:xfrm>
                <a:prstGeom prst="rect">
                  <a:avLst/>
                </a:prstGeom>
                <a:blipFill>
                  <a:blip r:embed="rId12"/>
                  <a:stretch>
                    <a:fillRect l="-23256" r="-9302" b="-16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4" name="TextBox 113"/>
                <p:cNvSpPr txBox="1"/>
                <p:nvPr/>
              </p:nvSpPr>
              <p:spPr>
                <a:xfrm>
                  <a:off x="3365384" y="5196909"/>
                  <a:ext cx="259109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𝑙</m:t>
                            </m:r>
                          </m:e>
                          <m:sub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14" name="TextBox 1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65384" y="5196909"/>
                  <a:ext cx="259109" cy="307777"/>
                </a:xfrm>
                <a:prstGeom prst="rect">
                  <a:avLst/>
                </a:prstGeom>
                <a:blipFill>
                  <a:blip r:embed="rId13"/>
                  <a:stretch>
                    <a:fillRect l="-23256" r="-9302" b="-16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5" name="TextBox 114"/>
                <p:cNvSpPr txBox="1"/>
                <p:nvPr/>
              </p:nvSpPr>
              <p:spPr>
                <a:xfrm>
                  <a:off x="3365385" y="4355579"/>
                  <a:ext cx="259109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𝑙</m:t>
                            </m:r>
                          </m:e>
                          <m:sub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15" name="TextBox 1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65385" y="4355579"/>
                  <a:ext cx="259109" cy="307777"/>
                </a:xfrm>
                <a:prstGeom prst="rect">
                  <a:avLst/>
                </a:prstGeom>
                <a:blipFill>
                  <a:blip r:embed="rId14"/>
                  <a:stretch>
                    <a:fillRect l="-23256" r="-6977" b="-1372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6" name="TextBox 115"/>
                <p:cNvSpPr txBox="1"/>
                <p:nvPr/>
              </p:nvSpPr>
              <p:spPr>
                <a:xfrm>
                  <a:off x="5111724" y="4354654"/>
                  <a:ext cx="259109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𝑙</m:t>
                            </m:r>
                          </m:e>
                          <m:sub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5</m:t>
                            </m:r>
                          </m:sub>
                        </m:sSub>
                      </m:oMath>
                    </m:oMathPara>
                  </a14:m>
                  <a:endPara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16" name="TextBox 1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11724" y="4354654"/>
                  <a:ext cx="259109" cy="307777"/>
                </a:xfrm>
                <a:prstGeom prst="rect">
                  <a:avLst/>
                </a:prstGeom>
                <a:blipFill>
                  <a:blip r:embed="rId15"/>
                  <a:stretch>
                    <a:fillRect l="-23810" r="-9524" b="-1568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TextBox 137"/>
              <p:cNvSpPr txBox="1"/>
              <p:nvPr/>
            </p:nvSpPr>
            <p:spPr>
              <a:xfrm>
                <a:off x="5310910" y="2006824"/>
                <a:ext cx="2318392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Internal node: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𝑛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∗</m:t>
                        </m:r>
                      </m:sub>
                    </m:sSub>
                  </m:oMath>
                </a14:m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Leaf node: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𝑙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∗</m:t>
                        </m:r>
                      </m:sub>
                    </m:sSub>
                  </m:oMath>
                </a14:m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8" name="TextBox 1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0910" y="2006824"/>
                <a:ext cx="2318392" cy="830997"/>
              </a:xfrm>
              <a:prstGeom prst="rect">
                <a:avLst/>
              </a:prstGeom>
              <a:blipFill>
                <a:blip r:embed="rId16"/>
                <a:stretch>
                  <a:fillRect l="-2887" t="-5839" b="-153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9BF9C58C-C5DF-9412-F470-4BF162FD6C7D}"/>
              </a:ext>
            </a:extLst>
          </p:cNvPr>
          <p:cNvSpPr txBox="1"/>
          <p:nvPr/>
        </p:nvSpPr>
        <p:spPr>
          <a:xfrm>
            <a:off x="10915856" y="144110"/>
            <a:ext cx="1276141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Hummingbird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 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OSDI’20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FE1A66-140C-74EB-C3B9-8E3DF3530F8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433811" y="144110"/>
            <a:ext cx="503471" cy="685794"/>
          </a:xfrm>
          <a:prstGeom prst="rect">
            <a:avLst/>
          </a:prstGeom>
          <a:ln w="28575">
            <a:solidFill>
              <a:srgbClr val="7889FB"/>
            </a:solidFill>
          </a:ln>
        </p:spPr>
      </p:pic>
    </p:spTree>
    <p:extLst>
      <p:ext uri="{BB962C8B-B14F-4D97-AF65-F5344CB8AC3E}">
        <p14:creationId xmlns:p14="http://schemas.microsoft.com/office/powerpoint/2010/main" val="15735432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9C13B-0C7F-A114-5637-2D295A8C3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b="0" dirty="0">
                <a:latin typeface="+mn-lt"/>
              </a:rPr>
              <a:t>Who We Are</a:t>
            </a:r>
            <a:endParaRPr lang="en-DE" b="0" dirty="0">
              <a:latin typeface="+mn-lt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7A0C5A78-698E-D79E-3413-0DD6AEAAA94E}"/>
              </a:ext>
            </a:extLst>
          </p:cNvPr>
          <p:cNvSpPr txBox="1">
            <a:spLocks/>
          </p:cNvSpPr>
          <p:nvPr/>
        </p:nvSpPr>
        <p:spPr>
          <a:xfrm>
            <a:off x="440055" y="3634789"/>
            <a:ext cx="3541395" cy="1655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dirty="0"/>
              <a:t>Matthias Boehm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3200" b="0" dirty="0"/>
              <a:t>TU Berlin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3200" b="0" dirty="0"/>
              <a:t>Berlin, Germany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E5C47318-B88D-FA4D-057A-27A01D839F2E}"/>
              </a:ext>
            </a:extLst>
          </p:cNvPr>
          <p:cNvSpPr txBox="1">
            <a:spLocks/>
          </p:cNvSpPr>
          <p:nvPr/>
        </p:nvSpPr>
        <p:spPr>
          <a:xfrm>
            <a:off x="8231505" y="3634789"/>
            <a:ext cx="3541395" cy="1655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Chris Jermaine</a:t>
            </a:r>
          </a:p>
          <a:p>
            <a:pPr>
              <a:spcBef>
                <a:spcPts val="0"/>
              </a:spcBef>
            </a:pPr>
            <a:r>
              <a:rPr lang="en-US" sz="3200" b="0" dirty="0"/>
              <a:t>Rice University</a:t>
            </a:r>
          </a:p>
          <a:p>
            <a:pPr>
              <a:spcBef>
                <a:spcPts val="0"/>
              </a:spcBef>
            </a:pPr>
            <a:r>
              <a:rPr lang="en-US" sz="3200" b="0" dirty="0"/>
              <a:t>Houston, TX, USA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D3AB74B-3BB9-9868-D80D-3643A238B3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4912" y="1645969"/>
            <a:ext cx="2011680" cy="201168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38E88CCF-1C27-A511-8193-7686C5F61A24}"/>
              </a:ext>
            </a:extLst>
          </p:cNvPr>
          <p:cNvGrpSpPr/>
          <p:nvPr/>
        </p:nvGrpSpPr>
        <p:grpSpPr>
          <a:xfrm>
            <a:off x="1403554" y="5358467"/>
            <a:ext cx="1508864" cy="421445"/>
            <a:chOff x="1778076" y="5344408"/>
            <a:chExt cx="1508864" cy="42144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BABABFD-1781-7A0C-6807-EAE027362C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82" r="73979" b="17312"/>
            <a:stretch/>
          </p:blipFill>
          <p:spPr>
            <a:xfrm>
              <a:off x="2921827" y="5360909"/>
              <a:ext cx="365113" cy="34911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3D19B6A-3345-9478-F314-B97CF813EB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8076" y="5344408"/>
              <a:ext cx="1036805" cy="421445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C229E83-5952-51BB-C82C-9ABE84AD2F20}"/>
              </a:ext>
            </a:extLst>
          </p:cNvPr>
          <p:cNvGrpSpPr/>
          <p:nvPr/>
        </p:nvGrpSpPr>
        <p:grpSpPr>
          <a:xfrm>
            <a:off x="1204912" y="6228022"/>
            <a:ext cx="1917354" cy="310993"/>
            <a:chOff x="8513917" y="5653841"/>
            <a:chExt cx="1917354" cy="310993"/>
          </a:xfrm>
        </p:grpSpPr>
        <p:pic>
          <p:nvPicPr>
            <p:cNvPr id="21" name="Picture 2" descr="Grant from EU Horizon 2020 — BiotaTec">
              <a:extLst>
                <a:ext uri="{FF2B5EF4-FFF2-40B4-BE49-F238E27FC236}">
                  <a16:creationId xmlns:a16="http://schemas.microsoft.com/office/drawing/2014/main" id="{B63A2AB7-C45B-9F33-9B81-0421E0E76528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13917" y="5669498"/>
              <a:ext cx="443005" cy="295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Grafik 7">
              <a:extLst>
                <a:ext uri="{FF2B5EF4-FFF2-40B4-BE49-F238E27FC236}">
                  <a16:creationId xmlns:a16="http://schemas.microsoft.com/office/drawing/2014/main" id="{09A27373-3BC0-56F1-E646-353720D5607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124536" y="5653841"/>
              <a:ext cx="1306735" cy="302280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3B1B7DA8-B721-D1FD-793C-C027A6FB7BA2}"/>
              </a:ext>
            </a:extLst>
          </p:cNvPr>
          <p:cNvSpPr txBox="1"/>
          <p:nvPr/>
        </p:nvSpPr>
        <p:spPr>
          <a:xfrm>
            <a:off x="862012" y="5722762"/>
            <a:ext cx="2589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7889FB"/>
                </a:solidFill>
              </a:rPr>
              <a:t>SystemML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dirty="0" err="1">
                <a:solidFill>
                  <a:srgbClr val="F70146"/>
                </a:solidFill>
              </a:rPr>
              <a:t>SystemDS</a:t>
            </a:r>
            <a:endParaRPr lang="en-US" b="1" dirty="0">
              <a:solidFill>
                <a:srgbClr val="F70146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6BBA53-039E-BE31-806A-29009D88669C}"/>
              </a:ext>
            </a:extLst>
          </p:cNvPr>
          <p:cNvSpPr txBox="1">
            <a:spLocks/>
          </p:cNvSpPr>
          <p:nvPr/>
        </p:nvSpPr>
        <p:spPr>
          <a:xfrm>
            <a:off x="4253230" y="3634789"/>
            <a:ext cx="3671570" cy="1655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Matteo </a:t>
            </a:r>
            <a:r>
              <a:rPr lang="en-US" sz="3200" dirty="0" err="1"/>
              <a:t>Interlandi</a:t>
            </a:r>
            <a:endParaRPr lang="en-US" sz="3200" dirty="0"/>
          </a:p>
          <a:p>
            <a:pPr>
              <a:spcBef>
                <a:spcPts val="0"/>
              </a:spcBef>
            </a:pPr>
            <a:r>
              <a:rPr lang="en-US" sz="3200" b="0" dirty="0"/>
              <a:t>Microsoft</a:t>
            </a:r>
          </a:p>
          <a:p>
            <a:pPr>
              <a:spcBef>
                <a:spcPts val="0"/>
              </a:spcBef>
            </a:pPr>
            <a:r>
              <a:rPr lang="en-US" sz="3200" b="0" dirty="0"/>
              <a:t>Los Angeles, CA, USA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82BCD5D-D285-5B2A-B30D-D4B64F8A26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419" y="1645969"/>
            <a:ext cx="2011681" cy="2011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hristopher M. Jermaine | Faculty | The People of Rice | Rice University">
            <a:extLst>
              <a:ext uri="{FF2B5EF4-FFF2-40B4-BE49-F238E27FC236}">
                <a16:creationId xmlns:a16="http://schemas.microsoft.com/office/drawing/2014/main" id="{4284D26E-EABE-EC5A-5632-9230C7BE7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9851" y="1623108"/>
            <a:ext cx="2011681" cy="2011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48E5EE-6B15-3E23-7A43-7AE05C8C562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61694" y="5527913"/>
            <a:ext cx="902399" cy="8831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8C7AEE-1F1A-8FFF-4203-59A1F23CB82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66959" y="5601555"/>
            <a:ext cx="948464" cy="7810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308388-AE42-7A42-D473-9DC43F0A50E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679013" y="5716899"/>
            <a:ext cx="1056173" cy="550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4A2851A-268B-4C5E-F3EE-AA6A182D7EA1}"/>
              </a:ext>
            </a:extLst>
          </p:cNvPr>
          <p:cNvSpPr txBox="1"/>
          <p:nvPr/>
        </p:nvSpPr>
        <p:spPr>
          <a:xfrm>
            <a:off x="8693475" y="5561569"/>
            <a:ext cx="2589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err="1">
                <a:latin typeface="PingFang SC" panose="020B0400000000000000" pitchFamily="34" charset="-122"/>
                <a:ea typeface="PingFang SC" panose="020B0400000000000000" pitchFamily="34" charset="-122"/>
              </a:rPr>
              <a:t>SimSQL</a:t>
            </a:r>
            <a:r>
              <a:rPr lang="en-US" sz="2400" b="1" dirty="0"/>
              <a:t>, </a:t>
            </a:r>
            <a:r>
              <a:rPr lang="en-US" sz="2400" b="1" dirty="0">
                <a:latin typeface="Bauhaus 93" pitchFamily="82" charset="77"/>
              </a:rPr>
              <a:t>MCDB</a:t>
            </a:r>
            <a:br>
              <a:rPr lang="en-US" sz="2400" b="1" dirty="0"/>
            </a:br>
            <a:r>
              <a:rPr lang="en-US" sz="2400" b="1" dirty="0">
                <a:solidFill>
                  <a:srgbClr val="F70146"/>
                </a:solidFill>
              </a:rPr>
              <a:t>TRA</a:t>
            </a:r>
            <a:r>
              <a:rPr lang="en-US" sz="24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706316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6" name="Oval 25"/>
              <p:cNvSpPr/>
              <p:nvPr/>
            </p:nvSpPr>
            <p:spPr>
              <a:xfrm>
                <a:off x="5963814" y="1601684"/>
                <a:ext cx="613509" cy="533065"/>
              </a:xfrm>
              <a:prstGeom prst="ellipse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none" lIns="108000" tIns="0" rIns="0" bIns="36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𝕩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6" name="Oval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3814" y="1601684"/>
                <a:ext cx="613509" cy="533065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Oval 26"/>
              <p:cNvSpPr/>
              <p:nvPr/>
            </p:nvSpPr>
            <p:spPr>
              <a:xfrm>
                <a:off x="5963814" y="2279465"/>
                <a:ext cx="613509" cy="533065"/>
              </a:xfrm>
              <a:prstGeom prst="ellipse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none" lIns="108000" tIns="0" rIns="0" bIns="36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𝕩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7" name="Oval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3814" y="2279465"/>
                <a:ext cx="613509" cy="533065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Oval 27"/>
              <p:cNvSpPr/>
              <p:nvPr/>
            </p:nvSpPr>
            <p:spPr>
              <a:xfrm>
                <a:off x="5963814" y="2954599"/>
                <a:ext cx="613509" cy="533065"/>
              </a:xfrm>
              <a:prstGeom prst="ellipse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none" lIns="108000" tIns="0" rIns="0" bIns="36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𝕩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8" name="Oval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3814" y="2954599"/>
                <a:ext cx="613509" cy="533065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Oval 28"/>
              <p:cNvSpPr/>
              <p:nvPr/>
            </p:nvSpPr>
            <p:spPr>
              <a:xfrm>
                <a:off x="5963813" y="3635914"/>
                <a:ext cx="613509" cy="533065"/>
              </a:xfrm>
              <a:prstGeom prst="ellipse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none" lIns="108000" tIns="0" rIns="0" bIns="36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𝕩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9" name="Oval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3813" y="3635914"/>
                <a:ext cx="613509" cy="533065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Oval 29"/>
              <p:cNvSpPr/>
              <p:nvPr/>
            </p:nvSpPr>
            <p:spPr>
              <a:xfrm>
                <a:off x="5968074" y="4311048"/>
                <a:ext cx="613509" cy="533065"/>
              </a:xfrm>
              <a:prstGeom prst="ellipse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none" lIns="108000" tIns="0" rIns="0" bIns="36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𝕩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Oval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8074" y="4311048"/>
                <a:ext cx="613509" cy="533065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Oval 30"/>
              <p:cNvSpPr/>
              <p:nvPr/>
            </p:nvSpPr>
            <p:spPr>
              <a:xfrm>
                <a:off x="5963813" y="4986182"/>
                <a:ext cx="613509" cy="533065"/>
              </a:xfrm>
              <a:prstGeom prst="ellipse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none" lIns="108000" tIns="0" rIns="0" bIns="36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𝕩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1" name="Oval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3813" y="4986182"/>
                <a:ext cx="613509" cy="533065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Oval 33"/>
              <p:cNvSpPr/>
              <p:nvPr/>
            </p:nvSpPr>
            <p:spPr>
              <a:xfrm>
                <a:off x="7674820" y="2146748"/>
                <a:ext cx="613509" cy="533065"/>
              </a:xfrm>
              <a:prstGeom prst="ellipse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lIns="108000" tIns="0" rIns="0" bIns="36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𝑛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4" name="Oval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4820" y="2146748"/>
                <a:ext cx="613509" cy="533065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8" name="Straight Arrow Connector 37"/>
          <p:cNvCxnSpPr>
            <a:stCxn id="28" idx="6"/>
            <a:endCxn id="34" idx="2"/>
          </p:cNvCxnSpPr>
          <p:nvPr/>
        </p:nvCxnSpPr>
        <p:spPr>
          <a:xfrm flipV="1">
            <a:off x="6577323" y="2413281"/>
            <a:ext cx="1097497" cy="8078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28" idx="6"/>
            <a:endCxn id="88" idx="2"/>
          </p:cNvCxnSpPr>
          <p:nvPr/>
        </p:nvCxnSpPr>
        <p:spPr>
          <a:xfrm>
            <a:off x="6577323" y="3221132"/>
            <a:ext cx="1094735" cy="7774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30" idx="6"/>
            <a:endCxn id="89" idx="2"/>
          </p:cNvCxnSpPr>
          <p:nvPr/>
        </p:nvCxnSpPr>
        <p:spPr>
          <a:xfrm>
            <a:off x="6581583" y="4577581"/>
            <a:ext cx="1086214" cy="2284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26" idx="6"/>
            <a:endCxn id="83" idx="2"/>
          </p:cNvCxnSpPr>
          <p:nvPr/>
        </p:nvCxnSpPr>
        <p:spPr>
          <a:xfrm>
            <a:off x="6577323" y="1868217"/>
            <a:ext cx="1097497" cy="13172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Oval 50"/>
              <p:cNvSpPr/>
              <p:nvPr/>
            </p:nvSpPr>
            <p:spPr>
              <a:xfrm>
                <a:off x="5963813" y="5661316"/>
                <a:ext cx="613509" cy="533065"/>
              </a:xfrm>
              <a:prstGeom prst="ellipse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none" lIns="108000" tIns="0" rIns="0" bIns="36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+1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1" name="Oval 5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3813" y="5661316"/>
                <a:ext cx="613509" cy="533065"/>
              </a:xfrm>
              <a:prstGeom prst="ellipse">
                <a:avLst/>
              </a:prstGeom>
              <a:blipFill>
                <a:blip r:embed="rId9"/>
                <a:stretch>
                  <a:fillRect r="-19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2" name="Straight Arrow Connector 51"/>
          <p:cNvCxnSpPr>
            <a:stCxn id="51" idx="6"/>
            <a:endCxn id="34" idx="2"/>
          </p:cNvCxnSpPr>
          <p:nvPr/>
        </p:nvCxnSpPr>
        <p:spPr>
          <a:xfrm flipV="1">
            <a:off x="6577322" y="2413281"/>
            <a:ext cx="1097498" cy="35145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51" idx="6"/>
            <a:endCxn id="83" idx="2"/>
          </p:cNvCxnSpPr>
          <p:nvPr/>
        </p:nvCxnSpPr>
        <p:spPr>
          <a:xfrm flipV="1">
            <a:off x="6577322" y="3185431"/>
            <a:ext cx="1097498" cy="27424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stCxn id="51" idx="6"/>
            <a:endCxn id="88" idx="2"/>
          </p:cNvCxnSpPr>
          <p:nvPr/>
        </p:nvCxnSpPr>
        <p:spPr>
          <a:xfrm flipV="1">
            <a:off x="6577322" y="3998576"/>
            <a:ext cx="1094736" cy="19292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>
            <a:stCxn id="51" idx="6"/>
            <a:endCxn id="89" idx="2"/>
          </p:cNvCxnSpPr>
          <p:nvPr/>
        </p:nvCxnSpPr>
        <p:spPr>
          <a:xfrm flipV="1">
            <a:off x="6577322" y="4806015"/>
            <a:ext cx="1090475" cy="11218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6577322" y="5654716"/>
                <a:ext cx="1280351" cy="10145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𝑏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d>
                        <m:d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mPr>
                            <m:mr>
                              <m:e>
                                <m:r>
                                  <a:rPr kumimoji="0" lang="en-US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−5.1</m:t>
                                </m:r>
                              </m:e>
                            </m:mr>
                            <m:mr>
                              <m:e>
                                <m:r>
                                  <a:rPr kumimoji="0" lang="en-US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−1.8</m:t>
                                </m:r>
                              </m:e>
                            </m:mr>
                            <m:mr>
                              <m:e>
                                <m:r>
                                  <a:rPr kumimoji="0" lang="en-US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−2.4</m:t>
                                </m:r>
                              </m:e>
                            </m:mr>
                            <m:mr>
                              <m:e>
                                <m:r>
                                  <a:rPr kumimoji="0" lang="en-US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−0.4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7322" y="5654716"/>
                <a:ext cx="1280351" cy="1014573"/>
              </a:xfrm>
              <a:prstGeom prst="rect">
                <a:avLst/>
              </a:prstGeom>
              <a:blipFill>
                <a:blip r:embed="rId10"/>
                <a:stretch>
                  <a:fillRect b="-18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6836569" y="2034919"/>
                <a:ext cx="35426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+1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6569" y="2034919"/>
                <a:ext cx="354263" cy="276999"/>
              </a:xfrm>
              <a:prstGeom prst="rect">
                <a:avLst/>
              </a:prstGeom>
              <a:blipFill>
                <a:blip r:embed="rId11"/>
                <a:stretch>
                  <a:fillRect l="-11864" r="-15254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/>
              <p:cNvSpPr txBox="1"/>
              <p:nvPr/>
            </p:nvSpPr>
            <p:spPr>
              <a:xfrm>
                <a:off x="6738817" y="2667328"/>
                <a:ext cx="35426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+1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0" name="TextBox 6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8817" y="2667328"/>
                <a:ext cx="354263" cy="276999"/>
              </a:xfrm>
              <a:prstGeom prst="rect">
                <a:avLst/>
              </a:prstGeom>
              <a:blipFill>
                <a:blip r:embed="rId12"/>
                <a:stretch>
                  <a:fillRect l="-11864" r="-15254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/>
              <p:cNvSpPr txBox="1"/>
              <p:nvPr/>
            </p:nvSpPr>
            <p:spPr>
              <a:xfrm>
                <a:off x="6672778" y="3448236"/>
                <a:ext cx="35426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+1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1" name="TextBox 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2778" y="3448236"/>
                <a:ext cx="354263" cy="276999"/>
              </a:xfrm>
              <a:prstGeom prst="rect">
                <a:avLst/>
              </a:prstGeom>
              <a:blipFill>
                <a:blip r:embed="rId11"/>
                <a:stretch>
                  <a:fillRect l="-13793" r="-15517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/>
              <p:cNvSpPr txBox="1"/>
              <p:nvPr/>
            </p:nvSpPr>
            <p:spPr>
              <a:xfrm>
                <a:off x="6599178" y="4379532"/>
                <a:ext cx="35426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+1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3" name="TextBox 7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9178" y="4379532"/>
                <a:ext cx="354263" cy="276999"/>
              </a:xfrm>
              <a:prstGeom prst="rect">
                <a:avLst/>
              </a:prstGeom>
              <a:blipFill>
                <a:blip r:embed="rId13"/>
                <a:stretch>
                  <a:fillRect l="-13793" r="-15517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Oval 82"/>
              <p:cNvSpPr/>
              <p:nvPr/>
            </p:nvSpPr>
            <p:spPr>
              <a:xfrm>
                <a:off x="7674820" y="2918898"/>
                <a:ext cx="613509" cy="533065"/>
              </a:xfrm>
              <a:prstGeom prst="ellipse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lIns="108000" tIns="0" rIns="0" bIns="36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𝑛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3" name="Oval 8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4820" y="2918898"/>
                <a:ext cx="613509" cy="533065"/>
              </a:xfrm>
              <a:prstGeom prst="ellipse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8" name="Oval 87"/>
              <p:cNvSpPr/>
              <p:nvPr/>
            </p:nvSpPr>
            <p:spPr>
              <a:xfrm>
                <a:off x="7672058" y="3732043"/>
                <a:ext cx="613509" cy="533065"/>
              </a:xfrm>
              <a:prstGeom prst="ellipse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lIns="108000" tIns="0" rIns="0" bIns="36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𝑛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8" name="Oval 8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2058" y="3732043"/>
                <a:ext cx="613509" cy="533065"/>
              </a:xfrm>
              <a:prstGeom prst="ellipse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9" name="Oval 88"/>
              <p:cNvSpPr/>
              <p:nvPr/>
            </p:nvSpPr>
            <p:spPr>
              <a:xfrm>
                <a:off x="7667797" y="4539482"/>
                <a:ext cx="613509" cy="533065"/>
              </a:xfrm>
              <a:prstGeom prst="ellipse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lIns="108000" tIns="0" rIns="0" bIns="36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𝑛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9" name="Oval 8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7797" y="4539482"/>
                <a:ext cx="613509" cy="533065"/>
              </a:xfrm>
              <a:prstGeom prst="ellipse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Oval 97"/>
              <p:cNvSpPr/>
              <p:nvPr/>
            </p:nvSpPr>
            <p:spPr>
              <a:xfrm>
                <a:off x="9223220" y="1746400"/>
                <a:ext cx="613509" cy="533065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lIns="108000" tIns="0" rIns="0" bIns="36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𝑙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8" name="Oval 9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3220" y="1746400"/>
                <a:ext cx="613509" cy="533065"/>
              </a:xfrm>
              <a:prstGeom prst="ellipse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Oval 99"/>
              <p:cNvSpPr/>
              <p:nvPr/>
            </p:nvSpPr>
            <p:spPr>
              <a:xfrm>
                <a:off x="9223220" y="2556692"/>
                <a:ext cx="613509" cy="533065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lIns="108000" tIns="0" rIns="0" bIns="36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𝑙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0" name="Oval 9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3220" y="2556692"/>
                <a:ext cx="613509" cy="533065"/>
              </a:xfrm>
              <a:prstGeom prst="ellipse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Oval 100"/>
              <p:cNvSpPr/>
              <p:nvPr/>
            </p:nvSpPr>
            <p:spPr>
              <a:xfrm>
                <a:off x="9220458" y="3369837"/>
                <a:ext cx="613509" cy="533065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lIns="108000" tIns="0" rIns="0" bIns="36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𝑙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1" name="Oval 10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0458" y="3369837"/>
                <a:ext cx="613509" cy="533065"/>
              </a:xfrm>
              <a:prstGeom prst="ellipse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Oval 102"/>
              <p:cNvSpPr/>
              <p:nvPr/>
            </p:nvSpPr>
            <p:spPr>
              <a:xfrm>
                <a:off x="9216197" y="4177276"/>
                <a:ext cx="613509" cy="533065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lIns="108000" tIns="0" rIns="0" bIns="36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𝑙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3" name="Oval 10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6197" y="4177276"/>
                <a:ext cx="613509" cy="533065"/>
              </a:xfrm>
              <a:prstGeom prst="ellipse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Oval 103"/>
              <p:cNvSpPr/>
              <p:nvPr/>
            </p:nvSpPr>
            <p:spPr>
              <a:xfrm>
                <a:off x="9223220" y="4984715"/>
                <a:ext cx="613509" cy="533065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lIns="108000" tIns="0" rIns="0" bIns="36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𝑙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4" name="Oval 10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3220" y="4984715"/>
                <a:ext cx="613509" cy="533065"/>
              </a:xfrm>
              <a:prstGeom prst="ellipse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6" name="Straight Arrow Connector 105"/>
          <p:cNvCxnSpPr>
            <a:stCxn id="34" idx="6"/>
            <a:endCxn id="98" idx="2"/>
          </p:cNvCxnSpPr>
          <p:nvPr/>
        </p:nvCxnSpPr>
        <p:spPr>
          <a:xfrm flipV="1">
            <a:off x="8288329" y="2012933"/>
            <a:ext cx="934891" cy="4003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7" name="Straight Arrow Connector 106"/>
          <p:cNvCxnSpPr>
            <a:stCxn id="34" idx="6"/>
            <a:endCxn id="100" idx="2"/>
          </p:cNvCxnSpPr>
          <p:nvPr/>
        </p:nvCxnSpPr>
        <p:spPr>
          <a:xfrm>
            <a:off x="8288329" y="2413281"/>
            <a:ext cx="934891" cy="4099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>
            <a:stCxn id="34" idx="6"/>
            <a:endCxn id="101" idx="2"/>
          </p:cNvCxnSpPr>
          <p:nvPr/>
        </p:nvCxnSpPr>
        <p:spPr>
          <a:xfrm>
            <a:off x="8288329" y="2413281"/>
            <a:ext cx="932129" cy="12230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1" name="Straight Arrow Connector 110"/>
          <p:cNvCxnSpPr>
            <a:stCxn id="34" idx="6"/>
            <a:endCxn id="103" idx="2"/>
          </p:cNvCxnSpPr>
          <p:nvPr/>
        </p:nvCxnSpPr>
        <p:spPr>
          <a:xfrm>
            <a:off x="8288329" y="2413281"/>
            <a:ext cx="927868" cy="20305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4" name="Straight Arrow Connector 113"/>
          <p:cNvCxnSpPr>
            <a:stCxn id="34" idx="6"/>
            <a:endCxn id="104" idx="2"/>
          </p:cNvCxnSpPr>
          <p:nvPr/>
        </p:nvCxnSpPr>
        <p:spPr>
          <a:xfrm>
            <a:off x="8288329" y="2413281"/>
            <a:ext cx="934891" cy="28379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>
            <a:stCxn id="83" idx="6"/>
            <a:endCxn id="98" idx="2"/>
          </p:cNvCxnSpPr>
          <p:nvPr/>
        </p:nvCxnSpPr>
        <p:spPr>
          <a:xfrm flipV="1">
            <a:off x="8288329" y="2012933"/>
            <a:ext cx="934891" cy="11724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0" name="Straight Arrow Connector 119"/>
          <p:cNvCxnSpPr>
            <a:stCxn id="83" idx="6"/>
            <a:endCxn id="100" idx="2"/>
          </p:cNvCxnSpPr>
          <p:nvPr/>
        </p:nvCxnSpPr>
        <p:spPr>
          <a:xfrm flipV="1">
            <a:off x="8288329" y="2823225"/>
            <a:ext cx="934891" cy="3622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4" name="Straight Arrow Connector 123"/>
          <p:cNvCxnSpPr>
            <a:stCxn id="83" idx="6"/>
            <a:endCxn id="101" idx="2"/>
          </p:cNvCxnSpPr>
          <p:nvPr/>
        </p:nvCxnSpPr>
        <p:spPr>
          <a:xfrm>
            <a:off x="8288329" y="3185431"/>
            <a:ext cx="932129" cy="4509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7" name="Straight Arrow Connector 126"/>
          <p:cNvCxnSpPr>
            <a:stCxn id="88" idx="6"/>
            <a:endCxn id="100" idx="2"/>
          </p:cNvCxnSpPr>
          <p:nvPr/>
        </p:nvCxnSpPr>
        <p:spPr>
          <a:xfrm flipV="1">
            <a:off x="8285567" y="2823225"/>
            <a:ext cx="937653" cy="11753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0" name="Straight Arrow Connector 129"/>
          <p:cNvCxnSpPr>
            <a:stCxn id="88" idx="6"/>
            <a:endCxn id="101" idx="2"/>
          </p:cNvCxnSpPr>
          <p:nvPr/>
        </p:nvCxnSpPr>
        <p:spPr>
          <a:xfrm flipV="1">
            <a:off x="8285567" y="3636370"/>
            <a:ext cx="934891" cy="3622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3" name="Straight Arrow Connector 132"/>
          <p:cNvCxnSpPr>
            <a:stCxn id="89" idx="6"/>
            <a:endCxn id="103" idx="2"/>
          </p:cNvCxnSpPr>
          <p:nvPr/>
        </p:nvCxnSpPr>
        <p:spPr>
          <a:xfrm flipV="1">
            <a:off x="8281306" y="4443809"/>
            <a:ext cx="934891" cy="3622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6" name="Straight Arrow Connector 135"/>
          <p:cNvCxnSpPr>
            <a:stCxn id="89" idx="6"/>
            <a:endCxn id="104" idx="2"/>
          </p:cNvCxnSpPr>
          <p:nvPr/>
        </p:nvCxnSpPr>
        <p:spPr>
          <a:xfrm>
            <a:off x="8281306" y="4806015"/>
            <a:ext cx="941914" cy="4452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0" name="Oval 139"/>
          <p:cNvSpPr/>
          <p:nvPr/>
        </p:nvSpPr>
        <p:spPr>
          <a:xfrm>
            <a:off x="10627473" y="3360697"/>
            <a:ext cx="613509" cy="533065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108000" tIns="0" rIns="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1" name="Straight Arrow Connector 140"/>
          <p:cNvCxnSpPr>
            <a:stCxn id="98" idx="6"/>
            <a:endCxn id="140" idx="2"/>
          </p:cNvCxnSpPr>
          <p:nvPr/>
        </p:nvCxnSpPr>
        <p:spPr>
          <a:xfrm>
            <a:off x="9836729" y="2012933"/>
            <a:ext cx="790744" cy="16142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4" name="Straight Arrow Connector 143"/>
          <p:cNvCxnSpPr>
            <a:stCxn id="100" idx="6"/>
            <a:endCxn id="140" idx="2"/>
          </p:cNvCxnSpPr>
          <p:nvPr/>
        </p:nvCxnSpPr>
        <p:spPr>
          <a:xfrm>
            <a:off x="9836729" y="2823225"/>
            <a:ext cx="790744" cy="8040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7" name="Straight Arrow Connector 146"/>
          <p:cNvCxnSpPr>
            <a:stCxn id="101" idx="6"/>
            <a:endCxn id="140" idx="2"/>
          </p:cNvCxnSpPr>
          <p:nvPr/>
        </p:nvCxnSpPr>
        <p:spPr>
          <a:xfrm flipV="1">
            <a:off x="9833967" y="3627230"/>
            <a:ext cx="793506" cy="91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4" name="Straight Arrow Connector 153"/>
          <p:cNvCxnSpPr>
            <a:stCxn id="103" idx="6"/>
            <a:endCxn id="140" idx="2"/>
          </p:cNvCxnSpPr>
          <p:nvPr/>
        </p:nvCxnSpPr>
        <p:spPr>
          <a:xfrm flipV="1">
            <a:off x="9829706" y="3627230"/>
            <a:ext cx="797767" cy="8165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7" name="Straight Arrow Connector 156"/>
          <p:cNvCxnSpPr>
            <a:stCxn id="104" idx="6"/>
            <a:endCxn id="140" idx="2"/>
          </p:cNvCxnSpPr>
          <p:nvPr/>
        </p:nvCxnSpPr>
        <p:spPr>
          <a:xfrm flipV="1">
            <a:off x="9836729" y="3627230"/>
            <a:ext cx="790744" cy="16240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6" name="TextBox 165"/>
              <p:cNvSpPr txBox="1"/>
              <p:nvPr/>
            </p:nvSpPr>
            <p:spPr>
              <a:xfrm>
                <a:off x="9522951" y="5251247"/>
                <a:ext cx="1153201" cy="10346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𝑙𝑣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d>
                        <m:d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kumimoji="0" lang="en-US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1</m:t>
                                </m:r>
                                <m:r>
                                  <a:rPr kumimoji="0" lang="en-US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kumimoji="0" lang="en-US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20</m:t>
                                </m:r>
                              </m:e>
                            </m:mr>
                            <m:mr>
                              <m:e>
                                <m: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r>
                                  <a:rPr kumimoji="0" lang="en-US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50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6" name="TextBox 1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2951" y="5251247"/>
                <a:ext cx="1153201" cy="1034642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7" name="TextBox 166"/>
              <p:cNvSpPr txBox="1"/>
              <p:nvPr/>
            </p:nvSpPr>
            <p:spPr>
              <a:xfrm>
                <a:off x="9375471" y="1218245"/>
                <a:ext cx="186551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𝑛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∗</m:t>
                          </m:r>
                        </m:sub>
                      </m:sSub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 </m:t>
                      </m:r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𝑙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∗</m:t>
                          </m:r>
                        </m:sub>
                      </m:sSub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∈[0,1]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7" name="TextBox 1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75471" y="1218245"/>
                <a:ext cx="1865511" cy="461665"/>
              </a:xfrm>
              <a:prstGeom prst="rect">
                <a:avLst/>
              </a:prstGeom>
              <a:blipFill>
                <a:blip r:embed="rId23"/>
                <a:stretch>
                  <a:fillRect r="-654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3" name="Right Arrow 92"/>
          <p:cNvSpPr/>
          <p:nvPr/>
        </p:nvSpPr>
        <p:spPr>
          <a:xfrm>
            <a:off x="5258341" y="3312546"/>
            <a:ext cx="600364" cy="1185228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C4C07E57-9EA9-469F-A101-3C57C51F5CD2}"/>
              </a:ext>
            </a:extLst>
          </p:cNvPr>
          <p:cNvGrpSpPr/>
          <p:nvPr/>
        </p:nvGrpSpPr>
        <p:grpSpPr>
          <a:xfrm>
            <a:off x="674914" y="2006824"/>
            <a:ext cx="4695919" cy="3610466"/>
            <a:chOff x="674914" y="2006824"/>
            <a:chExt cx="4695919" cy="3610466"/>
          </a:xfrm>
        </p:grpSpPr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0082FECA-F486-4A22-9DA8-3A0DF0F47DAE}"/>
                </a:ext>
              </a:extLst>
            </p:cNvPr>
            <p:cNvGrpSpPr/>
            <p:nvPr/>
          </p:nvGrpSpPr>
          <p:grpSpPr>
            <a:xfrm>
              <a:off x="921404" y="2006824"/>
              <a:ext cx="4200213" cy="3610466"/>
              <a:chOff x="1116788" y="1999008"/>
              <a:chExt cx="4200213" cy="361046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3" name="Oval 122">
                    <a:extLst>
                      <a:ext uri="{FF2B5EF4-FFF2-40B4-BE49-F238E27FC236}">
                        <a16:creationId xmlns:a16="http://schemas.microsoft.com/office/drawing/2014/main" id="{884B8F99-A49E-4706-8195-7BD146851381}"/>
                      </a:ext>
                    </a:extLst>
                  </p:cNvPr>
                  <p:cNvSpPr/>
                  <p:nvPr/>
                </p:nvSpPr>
                <p:spPr>
                  <a:xfrm>
                    <a:off x="2539999" y="2636073"/>
                    <a:ext cx="1524001" cy="533065"/>
                  </a:xfrm>
                  <a:prstGeom prst="ellipse">
                    <a:avLst/>
                  </a:prstGeom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wrap="none" lIns="0" tIns="0" rIns="0" bIns="0"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𝕩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3</m:t>
                              </m:r>
                            </m:sub>
                          </m:s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&gt;5.1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123" name="Oval 122">
                    <a:extLst>
                      <a:ext uri="{FF2B5EF4-FFF2-40B4-BE49-F238E27FC236}">
                        <a16:creationId xmlns:a16="http://schemas.microsoft.com/office/drawing/2014/main" id="{884B8F99-A49E-4706-8195-7BD146851381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539999" y="2636073"/>
                    <a:ext cx="1524001" cy="533065"/>
                  </a:xfrm>
                  <a:prstGeom prst="ellipse">
                    <a:avLst/>
                  </a:prstGeom>
                  <a:blipFill>
                    <a:blip r:embed="rId2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25" name="Straight Arrow Connector 124">
                <a:extLst>
                  <a:ext uri="{FF2B5EF4-FFF2-40B4-BE49-F238E27FC236}">
                    <a16:creationId xmlns:a16="http://schemas.microsoft.com/office/drawing/2014/main" id="{D121F860-2B58-4A48-974B-AA612807F74E}"/>
                  </a:ext>
                </a:extLst>
              </p:cNvPr>
              <p:cNvCxnSpPr>
                <a:stCxn id="126" idx="2"/>
                <a:endCxn id="123" idx="0"/>
              </p:cNvCxnSpPr>
              <p:nvPr/>
            </p:nvCxnSpPr>
            <p:spPr>
              <a:xfrm>
                <a:off x="3302000" y="2368340"/>
                <a:ext cx="0" cy="26773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6" name="TextBox 125">
                    <a:extLst>
                      <a:ext uri="{FF2B5EF4-FFF2-40B4-BE49-F238E27FC236}">
                        <a16:creationId xmlns:a16="http://schemas.microsoft.com/office/drawing/2014/main" id="{ABC61972-3E55-4E0B-BB32-CBE0D5FF096B}"/>
                      </a:ext>
                    </a:extLst>
                  </p:cNvPr>
                  <p:cNvSpPr txBox="1"/>
                  <p:nvPr/>
                </p:nvSpPr>
                <p:spPr>
                  <a:xfrm>
                    <a:off x="2811000" y="1999008"/>
                    <a:ext cx="982000" cy="36933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𝕩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∈</m:t>
                          </m:r>
                          <m:sSup>
                            <m:sSup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ℝ</m:t>
                              </m:r>
                            </m:e>
                            <m:sup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6</m:t>
                              </m:r>
                            </m:sup>
                          </m:sSup>
                        </m:oMath>
                      </m:oMathPara>
                    </a14:m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126" name="TextBox 125">
                    <a:extLst>
                      <a:ext uri="{FF2B5EF4-FFF2-40B4-BE49-F238E27FC236}">
                        <a16:creationId xmlns:a16="http://schemas.microsoft.com/office/drawing/2014/main" id="{ABC61972-3E55-4E0B-BB32-CBE0D5FF096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811000" y="1999008"/>
                    <a:ext cx="982000" cy="369332"/>
                  </a:xfrm>
                  <a:prstGeom prst="rect">
                    <a:avLst/>
                  </a:prstGeom>
                  <a:blipFill>
                    <a:blip r:embed="rId25"/>
                    <a:stretch>
                      <a:fillRect l="-4348" r="-1863" b="-655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28" name="Straight Arrow Connector 127">
                <a:extLst>
                  <a:ext uri="{FF2B5EF4-FFF2-40B4-BE49-F238E27FC236}">
                    <a16:creationId xmlns:a16="http://schemas.microsoft.com/office/drawing/2014/main" id="{77ED4490-4A80-4B0D-BFD3-B76BA3395D5F}"/>
                  </a:ext>
                </a:extLst>
              </p:cNvPr>
              <p:cNvCxnSpPr>
                <a:stCxn id="123" idx="4"/>
                <a:endCxn id="137" idx="7"/>
              </p:cNvCxnSpPr>
              <p:nvPr/>
            </p:nvCxnSpPr>
            <p:spPr>
              <a:xfrm flipH="1">
                <a:off x="2557722" y="3169138"/>
                <a:ext cx="744278" cy="27118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9" name="Straight Arrow Connector 128">
                <a:extLst>
                  <a:ext uri="{FF2B5EF4-FFF2-40B4-BE49-F238E27FC236}">
                    <a16:creationId xmlns:a16="http://schemas.microsoft.com/office/drawing/2014/main" id="{BC9A5FF8-D3F5-4A1D-BE24-D6AADBF61CF1}"/>
                  </a:ext>
                </a:extLst>
              </p:cNvPr>
              <p:cNvCxnSpPr>
                <a:stCxn id="123" idx="4"/>
                <a:endCxn id="138" idx="1"/>
              </p:cNvCxnSpPr>
              <p:nvPr/>
            </p:nvCxnSpPr>
            <p:spPr>
              <a:xfrm>
                <a:off x="3302000" y="3169138"/>
                <a:ext cx="714185" cy="27118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FC9D4B94-3DA6-4835-BA21-F27A4CBEC132}"/>
                  </a:ext>
                </a:extLst>
              </p:cNvPr>
              <p:cNvSpPr txBox="1"/>
              <p:nvPr/>
            </p:nvSpPr>
            <p:spPr>
              <a:xfrm>
                <a:off x="2641104" y="3048553"/>
                <a:ext cx="30970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2" name="Oval 131">
                    <a:extLst>
                      <a:ext uri="{FF2B5EF4-FFF2-40B4-BE49-F238E27FC236}">
                        <a16:creationId xmlns:a16="http://schemas.microsoft.com/office/drawing/2014/main" id="{8CE705D3-0E0D-44EC-8306-9F5B5F43AD61}"/>
                      </a:ext>
                    </a:extLst>
                  </p:cNvPr>
                  <p:cNvSpPr/>
                  <p:nvPr/>
                </p:nvSpPr>
                <p:spPr>
                  <a:xfrm>
                    <a:off x="2048999" y="4243574"/>
                    <a:ext cx="1524001" cy="533065"/>
                  </a:xfrm>
                  <a:prstGeom prst="ellipse">
                    <a:avLst/>
                  </a:prstGeom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wrap="none"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𝕩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3</m:t>
                              </m:r>
                            </m:sub>
                          </m:s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&gt;2.4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132" name="Oval 131">
                    <a:extLst>
                      <a:ext uri="{FF2B5EF4-FFF2-40B4-BE49-F238E27FC236}">
                        <a16:creationId xmlns:a16="http://schemas.microsoft.com/office/drawing/2014/main" id="{8CE705D3-0E0D-44EC-8306-9F5B5F43AD61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48999" y="4243574"/>
                    <a:ext cx="1524001" cy="533065"/>
                  </a:xfrm>
                  <a:prstGeom prst="ellipse">
                    <a:avLst/>
                  </a:prstGeom>
                  <a:blipFill>
                    <a:blip r:embed="rId2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34" name="Straight Arrow Connector 133">
                <a:extLst>
                  <a:ext uri="{FF2B5EF4-FFF2-40B4-BE49-F238E27FC236}">
                    <a16:creationId xmlns:a16="http://schemas.microsoft.com/office/drawing/2014/main" id="{40EE3BF6-A9F8-4666-852F-50FC1CE0A7BA}"/>
                  </a:ext>
                </a:extLst>
              </p:cNvPr>
              <p:cNvCxnSpPr>
                <a:stCxn id="137" idx="4"/>
                <a:endCxn id="132" idx="1"/>
              </p:cNvCxnSpPr>
              <p:nvPr/>
            </p:nvCxnSpPr>
            <p:spPr>
              <a:xfrm>
                <a:off x="2018907" y="3895322"/>
                <a:ext cx="253277" cy="42631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35" name="Oval 134">
                <a:extLst>
                  <a:ext uri="{FF2B5EF4-FFF2-40B4-BE49-F238E27FC236}">
                    <a16:creationId xmlns:a16="http://schemas.microsoft.com/office/drawing/2014/main" id="{C3908F07-D9AE-4555-80DE-6F3CE667CE52}"/>
                  </a:ext>
                </a:extLst>
              </p:cNvPr>
              <p:cNvSpPr/>
              <p:nvPr/>
            </p:nvSpPr>
            <p:spPr>
              <a:xfrm>
                <a:off x="1116788" y="4243574"/>
                <a:ext cx="732913" cy="532984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10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7" name="Oval 136">
                    <a:extLst>
                      <a:ext uri="{FF2B5EF4-FFF2-40B4-BE49-F238E27FC236}">
                        <a16:creationId xmlns:a16="http://schemas.microsoft.com/office/drawing/2014/main" id="{E1641545-05CA-4B67-A460-673FBAE5DDB9}"/>
                      </a:ext>
                    </a:extLst>
                  </p:cNvPr>
                  <p:cNvSpPr/>
                  <p:nvPr/>
                </p:nvSpPr>
                <p:spPr>
                  <a:xfrm>
                    <a:off x="1256906" y="3362257"/>
                    <a:ext cx="1524001" cy="533065"/>
                  </a:xfrm>
                  <a:prstGeom prst="ellipse">
                    <a:avLst/>
                  </a:prstGeom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wrap="none" lIns="0" tIns="0" rIns="0" bIns="0"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𝕩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1</m:t>
                              </m:r>
                            </m:sub>
                          </m:s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&gt;1.8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137" name="Oval 136">
                    <a:extLst>
                      <a:ext uri="{FF2B5EF4-FFF2-40B4-BE49-F238E27FC236}">
                        <a16:creationId xmlns:a16="http://schemas.microsoft.com/office/drawing/2014/main" id="{E1641545-05CA-4B67-A460-673FBAE5DDB9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56906" y="3362257"/>
                    <a:ext cx="1524001" cy="533065"/>
                  </a:xfrm>
                  <a:prstGeom prst="ellipse">
                    <a:avLst/>
                  </a:prstGeom>
                  <a:blipFill>
                    <a:blip r:embed="rId2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8" name="Oval 137">
                    <a:extLst>
                      <a:ext uri="{FF2B5EF4-FFF2-40B4-BE49-F238E27FC236}">
                        <a16:creationId xmlns:a16="http://schemas.microsoft.com/office/drawing/2014/main" id="{0D5CCB21-8364-4BD7-954A-361BB56174F8}"/>
                      </a:ext>
                    </a:extLst>
                  </p:cNvPr>
                  <p:cNvSpPr/>
                  <p:nvPr/>
                </p:nvSpPr>
                <p:spPr>
                  <a:xfrm>
                    <a:off x="3793000" y="3362257"/>
                    <a:ext cx="1524001" cy="533065"/>
                  </a:xfrm>
                  <a:prstGeom prst="ellipse">
                    <a:avLst/>
                  </a:prstGeom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wrap="none" lIns="0" tIns="0" rIns="0" bIns="0"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𝕩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5</m:t>
                              </m:r>
                            </m:sub>
                          </m:s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&gt;0.4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138" name="Oval 137">
                    <a:extLst>
                      <a:ext uri="{FF2B5EF4-FFF2-40B4-BE49-F238E27FC236}">
                        <a16:creationId xmlns:a16="http://schemas.microsoft.com/office/drawing/2014/main" id="{0D5CCB21-8364-4BD7-954A-361BB56174F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793000" y="3362257"/>
                    <a:ext cx="1524001" cy="533065"/>
                  </a:xfrm>
                  <a:prstGeom prst="ellipse">
                    <a:avLst/>
                  </a:prstGeom>
                  <a:blipFill>
                    <a:blip r:embed="rId2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39" name="Straight Arrow Connector 138">
                <a:extLst>
                  <a:ext uri="{FF2B5EF4-FFF2-40B4-BE49-F238E27FC236}">
                    <a16:creationId xmlns:a16="http://schemas.microsoft.com/office/drawing/2014/main" id="{B267AC98-3C80-431F-9F5C-B4DD629BC0C6}"/>
                  </a:ext>
                </a:extLst>
              </p:cNvPr>
              <p:cNvCxnSpPr>
                <a:stCxn id="137" idx="4"/>
                <a:endCxn id="135" idx="7"/>
              </p:cNvCxnSpPr>
              <p:nvPr/>
            </p:nvCxnSpPr>
            <p:spPr>
              <a:xfrm flipH="1">
                <a:off x="1742368" y="3895322"/>
                <a:ext cx="276539" cy="42630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id="{527D7CAC-9259-469D-B837-D8FA209C252B}"/>
                  </a:ext>
                </a:extLst>
              </p:cNvPr>
              <p:cNvSpPr/>
              <p:nvPr/>
            </p:nvSpPr>
            <p:spPr>
              <a:xfrm>
                <a:off x="2048999" y="5076490"/>
                <a:ext cx="732913" cy="532984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20</a:t>
                </a:r>
              </a:p>
            </p:txBody>
          </p:sp>
          <p:sp>
            <p:nvSpPr>
              <p:cNvPr id="143" name="Oval 142">
                <a:extLst>
                  <a:ext uri="{FF2B5EF4-FFF2-40B4-BE49-F238E27FC236}">
                    <a16:creationId xmlns:a16="http://schemas.microsoft.com/office/drawing/2014/main" id="{E4EAC3B7-4183-4E7D-BD8F-6D7C5D12D002}"/>
                  </a:ext>
                </a:extLst>
              </p:cNvPr>
              <p:cNvSpPr/>
              <p:nvPr/>
            </p:nvSpPr>
            <p:spPr>
              <a:xfrm>
                <a:off x="2840087" y="5076490"/>
                <a:ext cx="732913" cy="532984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30</a:t>
                </a:r>
              </a:p>
            </p:txBody>
          </p:sp>
          <p:cxnSp>
            <p:nvCxnSpPr>
              <p:cNvPr id="145" name="Straight Arrow Connector 144">
                <a:extLst>
                  <a:ext uri="{FF2B5EF4-FFF2-40B4-BE49-F238E27FC236}">
                    <a16:creationId xmlns:a16="http://schemas.microsoft.com/office/drawing/2014/main" id="{131AD2E7-657B-44D0-A459-C4C67653EC94}"/>
                  </a:ext>
                </a:extLst>
              </p:cNvPr>
              <p:cNvCxnSpPr>
                <a:stCxn id="132" idx="4"/>
                <a:endCxn id="142" idx="0"/>
              </p:cNvCxnSpPr>
              <p:nvPr/>
            </p:nvCxnSpPr>
            <p:spPr>
              <a:xfrm flipH="1">
                <a:off x="2415456" y="4776639"/>
                <a:ext cx="395544" cy="29985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6" name="Straight Arrow Connector 145">
                <a:extLst>
                  <a:ext uri="{FF2B5EF4-FFF2-40B4-BE49-F238E27FC236}">
                    <a16:creationId xmlns:a16="http://schemas.microsoft.com/office/drawing/2014/main" id="{34F4C8E1-49C9-47C3-812E-CB4C1EB7FEAB}"/>
                  </a:ext>
                </a:extLst>
              </p:cNvPr>
              <p:cNvCxnSpPr>
                <a:stCxn id="132" idx="4"/>
                <a:endCxn id="143" idx="0"/>
              </p:cNvCxnSpPr>
              <p:nvPr/>
            </p:nvCxnSpPr>
            <p:spPr>
              <a:xfrm>
                <a:off x="2811000" y="4776639"/>
                <a:ext cx="395544" cy="29985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48" name="Oval 147">
                <a:extLst>
                  <a:ext uri="{FF2B5EF4-FFF2-40B4-BE49-F238E27FC236}">
                    <a16:creationId xmlns:a16="http://schemas.microsoft.com/office/drawing/2014/main" id="{B4A39C49-E34C-4989-9F31-7FB17BED32A8}"/>
                  </a:ext>
                </a:extLst>
              </p:cNvPr>
              <p:cNvSpPr/>
              <p:nvPr/>
            </p:nvSpPr>
            <p:spPr>
              <a:xfrm>
                <a:off x="4584088" y="4243574"/>
                <a:ext cx="732913" cy="532984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50</a:t>
                </a:r>
              </a:p>
            </p:txBody>
          </p:sp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35CD6E0C-6DC6-4786-88A6-E5F209584A59}"/>
                  </a:ext>
                </a:extLst>
              </p:cNvPr>
              <p:cNvSpPr/>
              <p:nvPr/>
            </p:nvSpPr>
            <p:spPr>
              <a:xfrm>
                <a:off x="3791610" y="4243574"/>
                <a:ext cx="732913" cy="532984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40</a:t>
                </a:r>
              </a:p>
            </p:txBody>
          </p:sp>
          <p:cxnSp>
            <p:nvCxnSpPr>
              <p:cNvPr id="150" name="Straight Arrow Connector 149">
                <a:extLst>
                  <a:ext uri="{FF2B5EF4-FFF2-40B4-BE49-F238E27FC236}">
                    <a16:creationId xmlns:a16="http://schemas.microsoft.com/office/drawing/2014/main" id="{131217B0-EC46-4E7A-94F2-03A84B2EA062}"/>
                  </a:ext>
                </a:extLst>
              </p:cNvPr>
              <p:cNvCxnSpPr>
                <a:stCxn id="138" idx="4"/>
                <a:endCxn id="148" idx="0"/>
              </p:cNvCxnSpPr>
              <p:nvPr/>
            </p:nvCxnSpPr>
            <p:spPr>
              <a:xfrm>
                <a:off x="4555001" y="3895322"/>
                <a:ext cx="395544" cy="34825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1" name="Straight Arrow Connector 150">
                <a:extLst>
                  <a:ext uri="{FF2B5EF4-FFF2-40B4-BE49-F238E27FC236}">
                    <a16:creationId xmlns:a16="http://schemas.microsoft.com/office/drawing/2014/main" id="{BF20BDAE-B88C-4638-A5F4-0650108AAE5B}"/>
                  </a:ext>
                </a:extLst>
              </p:cNvPr>
              <p:cNvCxnSpPr>
                <a:stCxn id="138" idx="4"/>
                <a:endCxn id="149" idx="0"/>
              </p:cNvCxnSpPr>
              <p:nvPr/>
            </p:nvCxnSpPr>
            <p:spPr>
              <a:xfrm flipH="1">
                <a:off x="4158067" y="3895322"/>
                <a:ext cx="396934" cy="34825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1701BD59-CBA1-4B5F-8D0D-B7C601D3E05A}"/>
                  </a:ext>
                </a:extLst>
              </p:cNvPr>
              <p:cNvSpPr txBox="1"/>
              <p:nvPr/>
            </p:nvSpPr>
            <p:spPr>
              <a:xfrm>
                <a:off x="3703748" y="3048553"/>
                <a:ext cx="30970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F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0" name="TextBox 109">
                  <a:extLst>
                    <a:ext uri="{FF2B5EF4-FFF2-40B4-BE49-F238E27FC236}">
                      <a16:creationId xmlns:a16="http://schemas.microsoft.com/office/drawing/2014/main" id="{FA5B1217-122F-4434-9780-5484B008F8FF}"/>
                    </a:ext>
                  </a:extLst>
                </p:cNvPr>
                <p:cNvSpPr txBox="1"/>
                <p:nvPr/>
              </p:nvSpPr>
              <p:spPr>
                <a:xfrm>
                  <a:off x="2020221" y="2693090"/>
                  <a:ext cx="318870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𝑛</m:t>
                            </m:r>
                          </m:e>
                          <m:sub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10" name="TextBox 109">
                  <a:extLst>
                    <a:ext uri="{FF2B5EF4-FFF2-40B4-BE49-F238E27FC236}">
                      <a16:creationId xmlns:a16="http://schemas.microsoft.com/office/drawing/2014/main" id="{FA5B1217-122F-4434-9780-5484B008F8F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20221" y="2693090"/>
                  <a:ext cx="318870" cy="307777"/>
                </a:xfrm>
                <a:prstGeom prst="rect">
                  <a:avLst/>
                </a:prstGeom>
                <a:blipFill>
                  <a:blip r:embed="rId29"/>
                  <a:stretch>
                    <a:fillRect l="-9434" r="-5660" b="-16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2" name="TextBox 111">
                  <a:extLst>
                    <a:ext uri="{FF2B5EF4-FFF2-40B4-BE49-F238E27FC236}">
                      <a16:creationId xmlns:a16="http://schemas.microsoft.com/office/drawing/2014/main" id="{0D91DE81-1462-4F0F-B7AD-7480879B91AF}"/>
                    </a:ext>
                  </a:extLst>
                </p:cNvPr>
                <p:cNvSpPr txBox="1"/>
                <p:nvPr/>
              </p:nvSpPr>
              <p:spPr>
                <a:xfrm>
                  <a:off x="736689" y="3462034"/>
                  <a:ext cx="324833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𝑛</m:t>
                            </m:r>
                          </m:e>
                          <m:sub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12" name="TextBox 111">
                  <a:extLst>
                    <a:ext uri="{FF2B5EF4-FFF2-40B4-BE49-F238E27FC236}">
                      <a16:creationId xmlns:a16="http://schemas.microsoft.com/office/drawing/2014/main" id="{0D91DE81-1462-4F0F-B7AD-7480879B91A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6689" y="3462034"/>
                  <a:ext cx="324833" cy="307777"/>
                </a:xfrm>
                <a:prstGeom prst="rect">
                  <a:avLst/>
                </a:prstGeom>
                <a:blipFill>
                  <a:blip r:embed="rId30"/>
                  <a:stretch>
                    <a:fillRect l="-11321" r="-7547" b="-16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3" name="TextBox 112">
                  <a:extLst>
                    <a:ext uri="{FF2B5EF4-FFF2-40B4-BE49-F238E27FC236}">
                      <a16:creationId xmlns:a16="http://schemas.microsoft.com/office/drawing/2014/main" id="{785957BA-8513-4CB0-A513-FD708E9116E0}"/>
                    </a:ext>
                  </a:extLst>
                </p:cNvPr>
                <p:cNvSpPr txBox="1"/>
                <p:nvPr/>
              </p:nvSpPr>
              <p:spPr>
                <a:xfrm>
                  <a:off x="3307759" y="3455719"/>
                  <a:ext cx="324833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𝑛</m:t>
                            </m:r>
                          </m:e>
                          <m:sub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13" name="TextBox 112">
                  <a:extLst>
                    <a:ext uri="{FF2B5EF4-FFF2-40B4-BE49-F238E27FC236}">
                      <a16:creationId xmlns:a16="http://schemas.microsoft.com/office/drawing/2014/main" id="{785957BA-8513-4CB0-A513-FD708E9116E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07759" y="3455719"/>
                  <a:ext cx="324833" cy="307777"/>
                </a:xfrm>
                <a:prstGeom prst="rect">
                  <a:avLst/>
                </a:prstGeom>
                <a:blipFill>
                  <a:blip r:embed="rId31"/>
                  <a:stretch>
                    <a:fillRect l="-11321" r="-7547" b="-16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5" name="TextBox 114">
                  <a:extLst>
                    <a:ext uri="{FF2B5EF4-FFF2-40B4-BE49-F238E27FC236}">
                      <a16:creationId xmlns:a16="http://schemas.microsoft.com/office/drawing/2014/main" id="{F273024F-95DC-4601-A7E0-7F8EABEB8132}"/>
                    </a:ext>
                  </a:extLst>
                </p:cNvPr>
                <p:cNvSpPr txBox="1"/>
                <p:nvPr/>
              </p:nvSpPr>
              <p:spPr>
                <a:xfrm>
                  <a:off x="2499450" y="3923375"/>
                  <a:ext cx="324833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𝑛</m:t>
                            </m:r>
                          </m:e>
                          <m:sub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15" name="TextBox 114">
                  <a:extLst>
                    <a:ext uri="{FF2B5EF4-FFF2-40B4-BE49-F238E27FC236}">
                      <a16:creationId xmlns:a16="http://schemas.microsoft.com/office/drawing/2014/main" id="{F273024F-95DC-4601-A7E0-7F8EABEB81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99450" y="3923375"/>
                  <a:ext cx="324833" cy="307777"/>
                </a:xfrm>
                <a:prstGeom prst="rect">
                  <a:avLst/>
                </a:prstGeom>
                <a:blipFill>
                  <a:blip r:embed="rId32"/>
                  <a:stretch>
                    <a:fillRect l="-9434" r="-9434" b="-16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6" name="TextBox 115">
                  <a:extLst>
                    <a:ext uri="{FF2B5EF4-FFF2-40B4-BE49-F238E27FC236}">
                      <a16:creationId xmlns:a16="http://schemas.microsoft.com/office/drawing/2014/main" id="{75AF8F94-96C6-4D38-84C4-96A6F84EBE73}"/>
                    </a:ext>
                  </a:extLst>
                </p:cNvPr>
                <p:cNvSpPr txBox="1"/>
                <p:nvPr/>
              </p:nvSpPr>
              <p:spPr>
                <a:xfrm>
                  <a:off x="674914" y="4355580"/>
                  <a:ext cx="259109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𝑙</m:t>
                            </m:r>
                          </m:e>
                          <m:sub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16" name="TextBox 115">
                  <a:extLst>
                    <a:ext uri="{FF2B5EF4-FFF2-40B4-BE49-F238E27FC236}">
                      <a16:creationId xmlns:a16="http://schemas.microsoft.com/office/drawing/2014/main" id="{75AF8F94-96C6-4D38-84C4-96A6F84EBE7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4914" y="4355580"/>
                  <a:ext cx="259109" cy="307777"/>
                </a:xfrm>
                <a:prstGeom prst="rect">
                  <a:avLst/>
                </a:prstGeom>
                <a:blipFill>
                  <a:blip r:embed="rId33"/>
                  <a:stretch>
                    <a:fillRect l="-23810" r="-7143" b="-1372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8" name="TextBox 117">
                  <a:extLst>
                    <a:ext uri="{FF2B5EF4-FFF2-40B4-BE49-F238E27FC236}">
                      <a16:creationId xmlns:a16="http://schemas.microsoft.com/office/drawing/2014/main" id="{ECA0C32E-DA91-4F2D-BF6C-9EDD98C80B3D}"/>
                    </a:ext>
                  </a:extLst>
                </p:cNvPr>
                <p:cNvSpPr txBox="1"/>
                <p:nvPr/>
              </p:nvSpPr>
              <p:spPr>
                <a:xfrm>
                  <a:off x="1629553" y="5196909"/>
                  <a:ext cx="259109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𝑙</m:t>
                            </m:r>
                          </m:e>
                          <m:sub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18" name="TextBox 117">
                  <a:extLst>
                    <a:ext uri="{FF2B5EF4-FFF2-40B4-BE49-F238E27FC236}">
                      <a16:creationId xmlns:a16="http://schemas.microsoft.com/office/drawing/2014/main" id="{ECA0C32E-DA91-4F2D-BF6C-9EDD98C80B3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9553" y="5196909"/>
                  <a:ext cx="259109" cy="307777"/>
                </a:xfrm>
                <a:prstGeom prst="rect">
                  <a:avLst/>
                </a:prstGeom>
                <a:blipFill>
                  <a:blip r:embed="rId34"/>
                  <a:stretch>
                    <a:fillRect l="-23256" r="-9302" b="-16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9" name="TextBox 118">
                  <a:extLst>
                    <a:ext uri="{FF2B5EF4-FFF2-40B4-BE49-F238E27FC236}">
                      <a16:creationId xmlns:a16="http://schemas.microsoft.com/office/drawing/2014/main" id="{0B82FA73-AB60-4B42-A275-FAA97A3E6126}"/>
                    </a:ext>
                  </a:extLst>
                </p:cNvPr>
                <p:cNvSpPr txBox="1"/>
                <p:nvPr/>
              </p:nvSpPr>
              <p:spPr>
                <a:xfrm>
                  <a:off x="3365384" y="5196909"/>
                  <a:ext cx="259109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𝑙</m:t>
                            </m:r>
                          </m:e>
                          <m:sub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19" name="TextBox 118">
                  <a:extLst>
                    <a:ext uri="{FF2B5EF4-FFF2-40B4-BE49-F238E27FC236}">
                      <a16:creationId xmlns:a16="http://schemas.microsoft.com/office/drawing/2014/main" id="{0B82FA73-AB60-4B42-A275-FAA97A3E612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65384" y="5196909"/>
                  <a:ext cx="259109" cy="307777"/>
                </a:xfrm>
                <a:prstGeom prst="rect">
                  <a:avLst/>
                </a:prstGeom>
                <a:blipFill>
                  <a:blip r:embed="rId35"/>
                  <a:stretch>
                    <a:fillRect l="-23256" r="-9302" b="-16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1" name="TextBox 120">
                  <a:extLst>
                    <a:ext uri="{FF2B5EF4-FFF2-40B4-BE49-F238E27FC236}">
                      <a16:creationId xmlns:a16="http://schemas.microsoft.com/office/drawing/2014/main" id="{17757F0E-F58A-40F0-AEF5-CDD964F03D0C}"/>
                    </a:ext>
                  </a:extLst>
                </p:cNvPr>
                <p:cNvSpPr txBox="1"/>
                <p:nvPr/>
              </p:nvSpPr>
              <p:spPr>
                <a:xfrm>
                  <a:off x="3365385" y="4355579"/>
                  <a:ext cx="259109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𝑙</m:t>
                            </m:r>
                          </m:e>
                          <m:sub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21" name="TextBox 120">
                  <a:extLst>
                    <a:ext uri="{FF2B5EF4-FFF2-40B4-BE49-F238E27FC236}">
                      <a16:creationId xmlns:a16="http://schemas.microsoft.com/office/drawing/2014/main" id="{17757F0E-F58A-40F0-AEF5-CDD964F03D0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65385" y="4355579"/>
                  <a:ext cx="259109" cy="307777"/>
                </a:xfrm>
                <a:prstGeom prst="rect">
                  <a:avLst/>
                </a:prstGeom>
                <a:blipFill>
                  <a:blip r:embed="rId36"/>
                  <a:stretch>
                    <a:fillRect l="-23256" r="-6977" b="-1372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2" name="TextBox 121">
                  <a:extLst>
                    <a:ext uri="{FF2B5EF4-FFF2-40B4-BE49-F238E27FC236}">
                      <a16:creationId xmlns:a16="http://schemas.microsoft.com/office/drawing/2014/main" id="{2D88579F-72B9-49D3-A49C-ED6FEC698FDF}"/>
                    </a:ext>
                  </a:extLst>
                </p:cNvPr>
                <p:cNvSpPr txBox="1"/>
                <p:nvPr/>
              </p:nvSpPr>
              <p:spPr>
                <a:xfrm>
                  <a:off x="5111724" y="4354654"/>
                  <a:ext cx="259109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𝑙</m:t>
                            </m:r>
                          </m:e>
                          <m:sub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5</m:t>
                            </m:r>
                          </m:sub>
                        </m:sSub>
                      </m:oMath>
                    </m:oMathPara>
                  </a14:m>
                  <a:endPara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22" name="TextBox 121">
                  <a:extLst>
                    <a:ext uri="{FF2B5EF4-FFF2-40B4-BE49-F238E27FC236}">
                      <a16:creationId xmlns:a16="http://schemas.microsoft.com/office/drawing/2014/main" id="{2D88579F-72B9-49D3-A49C-ED6FEC698FD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11724" y="4354654"/>
                  <a:ext cx="259109" cy="307777"/>
                </a:xfrm>
                <a:prstGeom prst="rect">
                  <a:avLst/>
                </a:prstGeom>
                <a:blipFill>
                  <a:blip r:embed="rId37"/>
                  <a:stretch>
                    <a:fillRect l="-23810" r="-9524" b="-1568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37F94EC-B015-7FFD-D5C8-D5E69245DB68}"/>
              </a:ext>
            </a:extLst>
          </p:cNvPr>
          <p:cNvSpPr txBox="1"/>
          <p:nvPr/>
        </p:nvSpPr>
        <p:spPr>
          <a:xfrm>
            <a:off x="10915856" y="144110"/>
            <a:ext cx="1276141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Hummingbird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 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OSDI’20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CBBFEC0-8D20-7BD6-B6E8-C2D1A22B6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914" y="27751"/>
            <a:ext cx="10515600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Translating Trees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B4A94B-0D0A-A3FD-70A6-2E18F123F7EE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10433811" y="144110"/>
            <a:ext cx="503471" cy="685794"/>
          </a:xfrm>
          <a:prstGeom prst="rect">
            <a:avLst/>
          </a:prstGeom>
          <a:ln w="28575">
            <a:solidFill>
              <a:srgbClr val="7889FB"/>
            </a:solidFill>
          </a:ln>
        </p:spPr>
      </p:pic>
    </p:spTree>
    <p:extLst>
      <p:ext uri="{BB962C8B-B14F-4D97-AF65-F5344CB8AC3E}">
        <p14:creationId xmlns:p14="http://schemas.microsoft.com/office/powerpoint/2010/main" val="13512696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6" name="Oval 25"/>
              <p:cNvSpPr/>
              <p:nvPr/>
            </p:nvSpPr>
            <p:spPr>
              <a:xfrm>
                <a:off x="5963814" y="1601684"/>
                <a:ext cx="613509" cy="533065"/>
              </a:xfrm>
              <a:prstGeom prst="ellipse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none" lIns="108000" tIns="0" rIns="0" bIns="36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𝕩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6" name="Oval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3814" y="1601684"/>
                <a:ext cx="613509" cy="533065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Oval 26"/>
              <p:cNvSpPr/>
              <p:nvPr/>
            </p:nvSpPr>
            <p:spPr>
              <a:xfrm>
                <a:off x="5963814" y="2279465"/>
                <a:ext cx="613509" cy="533065"/>
              </a:xfrm>
              <a:prstGeom prst="ellipse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none" lIns="108000" tIns="0" rIns="0" bIns="36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𝕩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7" name="Oval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3814" y="2279465"/>
                <a:ext cx="613509" cy="533065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Oval 27"/>
              <p:cNvSpPr/>
              <p:nvPr/>
            </p:nvSpPr>
            <p:spPr>
              <a:xfrm>
                <a:off x="5963814" y="2954599"/>
                <a:ext cx="613509" cy="533065"/>
              </a:xfrm>
              <a:prstGeom prst="ellipse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none" lIns="108000" tIns="0" rIns="0" bIns="36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𝕩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8" name="Oval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3814" y="2954599"/>
                <a:ext cx="613509" cy="533065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Oval 28"/>
              <p:cNvSpPr/>
              <p:nvPr/>
            </p:nvSpPr>
            <p:spPr>
              <a:xfrm>
                <a:off x="5963813" y="3635914"/>
                <a:ext cx="613509" cy="533065"/>
              </a:xfrm>
              <a:prstGeom prst="ellipse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none" lIns="108000" tIns="0" rIns="0" bIns="36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𝕩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9" name="Oval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3813" y="3635914"/>
                <a:ext cx="613509" cy="533065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Oval 29"/>
              <p:cNvSpPr/>
              <p:nvPr/>
            </p:nvSpPr>
            <p:spPr>
              <a:xfrm>
                <a:off x="5968074" y="4311048"/>
                <a:ext cx="613509" cy="533065"/>
              </a:xfrm>
              <a:prstGeom prst="ellipse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none" lIns="108000" tIns="0" rIns="0" bIns="36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𝕩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Oval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8074" y="4311048"/>
                <a:ext cx="613509" cy="533065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Oval 30"/>
              <p:cNvSpPr/>
              <p:nvPr/>
            </p:nvSpPr>
            <p:spPr>
              <a:xfrm>
                <a:off x="5963813" y="4986182"/>
                <a:ext cx="613509" cy="533065"/>
              </a:xfrm>
              <a:prstGeom prst="ellipse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none" lIns="108000" tIns="0" rIns="0" bIns="36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𝕩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1" name="Oval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3813" y="4986182"/>
                <a:ext cx="613509" cy="533065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Oval 33"/>
              <p:cNvSpPr/>
              <p:nvPr/>
            </p:nvSpPr>
            <p:spPr>
              <a:xfrm>
                <a:off x="7674820" y="2146748"/>
                <a:ext cx="613509" cy="533065"/>
              </a:xfrm>
              <a:prstGeom prst="ellipse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lIns="108000" tIns="0" rIns="0" bIns="36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𝑛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4" name="Oval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4820" y="2146748"/>
                <a:ext cx="613509" cy="533065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8" name="Straight Arrow Connector 37"/>
          <p:cNvCxnSpPr>
            <a:stCxn id="28" idx="6"/>
            <a:endCxn id="34" idx="2"/>
          </p:cNvCxnSpPr>
          <p:nvPr/>
        </p:nvCxnSpPr>
        <p:spPr>
          <a:xfrm flipV="1">
            <a:off x="6577323" y="2413281"/>
            <a:ext cx="1097497" cy="8078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28" idx="6"/>
            <a:endCxn id="88" idx="2"/>
          </p:cNvCxnSpPr>
          <p:nvPr/>
        </p:nvCxnSpPr>
        <p:spPr>
          <a:xfrm>
            <a:off x="6577323" y="3221132"/>
            <a:ext cx="1094735" cy="7774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30" idx="6"/>
            <a:endCxn id="89" idx="2"/>
          </p:cNvCxnSpPr>
          <p:nvPr/>
        </p:nvCxnSpPr>
        <p:spPr>
          <a:xfrm>
            <a:off x="6581583" y="4577581"/>
            <a:ext cx="1086214" cy="2284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26" idx="6"/>
            <a:endCxn id="83" idx="2"/>
          </p:cNvCxnSpPr>
          <p:nvPr/>
        </p:nvCxnSpPr>
        <p:spPr>
          <a:xfrm>
            <a:off x="6577323" y="1868217"/>
            <a:ext cx="1097497" cy="13172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Oval 50"/>
              <p:cNvSpPr/>
              <p:nvPr/>
            </p:nvSpPr>
            <p:spPr>
              <a:xfrm>
                <a:off x="5963813" y="5661316"/>
                <a:ext cx="613509" cy="533065"/>
              </a:xfrm>
              <a:prstGeom prst="ellipse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none" lIns="108000" tIns="0" rIns="0" bIns="36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+1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1" name="Oval 5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3813" y="5661316"/>
                <a:ext cx="613509" cy="533065"/>
              </a:xfrm>
              <a:prstGeom prst="ellipse">
                <a:avLst/>
              </a:prstGeom>
              <a:blipFill>
                <a:blip r:embed="rId9"/>
                <a:stretch>
                  <a:fillRect r="-19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2" name="Straight Arrow Connector 51"/>
          <p:cNvCxnSpPr>
            <a:stCxn id="51" idx="6"/>
            <a:endCxn id="34" idx="2"/>
          </p:cNvCxnSpPr>
          <p:nvPr/>
        </p:nvCxnSpPr>
        <p:spPr>
          <a:xfrm flipV="1">
            <a:off x="6577322" y="2413281"/>
            <a:ext cx="1097498" cy="35145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51" idx="6"/>
            <a:endCxn id="83" idx="2"/>
          </p:cNvCxnSpPr>
          <p:nvPr/>
        </p:nvCxnSpPr>
        <p:spPr>
          <a:xfrm flipV="1">
            <a:off x="6577322" y="3185431"/>
            <a:ext cx="1097498" cy="27424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stCxn id="51" idx="6"/>
            <a:endCxn id="88" idx="2"/>
          </p:cNvCxnSpPr>
          <p:nvPr/>
        </p:nvCxnSpPr>
        <p:spPr>
          <a:xfrm flipV="1">
            <a:off x="6577322" y="3998576"/>
            <a:ext cx="1094736" cy="19292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>
            <a:stCxn id="51" idx="6"/>
            <a:endCxn id="89" idx="2"/>
          </p:cNvCxnSpPr>
          <p:nvPr/>
        </p:nvCxnSpPr>
        <p:spPr>
          <a:xfrm flipV="1">
            <a:off x="6577322" y="4806015"/>
            <a:ext cx="1090475" cy="11218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6577322" y="5654716"/>
                <a:ext cx="1280351" cy="10145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𝑏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d>
                        <m:d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mPr>
                            <m:mr>
                              <m:e>
                                <m:r>
                                  <a:rPr kumimoji="0" lang="en-US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−5.1</m:t>
                                </m:r>
                              </m:e>
                            </m:mr>
                            <m:mr>
                              <m:e>
                                <m:r>
                                  <a:rPr kumimoji="0" lang="en-US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−1.8</m:t>
                                </m:r>
                              </m:e>
                            </m:mr>
                            <m:mr>
                              <m:e>
                                <m:r>
                                  <a:rPr kumimoji="0" lang="en-US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−2.4</m:t>
                                </m:r>
                              </m:e>
                            </m:mr>
                            <m:mr>
                              <m:e>
                                <m:r>
                                  <a:rPr kumimoji="0" lang="en-US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−0.4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7322" y="5654716"/>
                <a:ext cx="1280351" cy="1014573"/>
              </a:xfrm>
              <a:prstGeom prst="rect">
                <a:avLst/>
              </a:prstGeom>
              <a:blipFill>
                <a:blip r:embed="rId10"/>
                <a:stretch>
                  <a:fillRect b="-18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6836569" y="2034919"/>
                <a:ext cx="35426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+1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6569" y="2034919"/>
                <a:ext cx="354263" cy="276999"/>
              </a:xfrm>
              <a:prstGeom prst="rect">
                <a:avLst/>
              </a:prstGeom>
              <a:blipFill>
                <a:blip r:embed="rId11"/>
                <a:stretch>
                  <a:fillRect l="-11864" r="-15254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/>
              <p:cNvSpPr txBox="1"/>
              <p:nvPr/>
            </p:nvSpPr>
            <p:spPr>
              <a:xfrm>
                <a:off x="6738817" y="2667328"/>
                <a:ext cx="35426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+1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0" name="TextBox 6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8817" y="2667328"/>
                <a:ext cx="354263" cy="276999"/>
              </a:xfrm>
              <a:prstGeom prst="rect">
                <a:avLst/>
              </a:prstGeom>
              <a:blipFill>
                <a:blip r:embed="rId12"/>
                <a:stretch>
                  <a:fillRect l="-11864" r="-15254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/>
              <p:cNvSpPr txBox="1"/>
              <p:nvPr/>
            </p:nvSpPr>
            <p:spPr>
              <a:xfrm>
                <a:off x="6672778" y="3448236"/>
                <a:ext cx="35426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+1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1" name="TextBox 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2778" y="3448236"/>
                <a:ext cx="354263" cy="276999"/>
              </a:xfrm>
              <a:prstGeom prst="rect">
                <a:avLst/>
              </a:prstGeom>
              <a:blipFill>
                <a:blip r:embed="rId11"/>
                <a:stretch>
                  <a:fillRect l="-13793" r="-15517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/>
              <p:cNvSpPr txBox="1"/>
              <p:nvPr/>
            </p:nvSpPr>
            <p:spPr>
              <a:xfrm>
                <a:off x="6599178" y="4379532"/>
                <a:ext cx="35426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+1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3" name="TextBox 7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9178" y="4379532"/>
                <a:ext cx="354263" cy="276999"/>
              </a:xfrm>
              <a:prstGeom prst="rect">
                <a:avLst/>
              </a:prstGeom>
              <a:blipFill>
                <a:blip r:embed="rId13"/>
                <a:stretch>
                  <a:fillRect l="-13793" r="-15517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Oval 82"/>
              <p:cNvSpPr/>
              <p:nvPr/>
            </p:nvSpPr>
            <p:spPr>
              <a:xfrm>
                <a:off x="7674820" y="2918898"/>
                <a:ext cx="613509" cy="533065"/>
              </a:xfrm>
              <a:prstGeom prst="ellipse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lIns="108000" tIns="0" rIns="0" bIns="36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𝑛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3" name="Oval 8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4820" y="2918898"/>
                <a:ext cx="613509" cy="533065"/>
              </a:xfrm>
              <a:prstGeom prst="ellipse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8" name="Oval 87"/>
              <p:cNvSpPr/>
              <p:nvPr/>
            </p:nvSpPr>
            <p:spPr>
              <a:xfrm>
                <a:off x="7672058" y="3732043"/>
                <a:ext cx="613509" cy="533065"/>
              </a:xfrm>
              <a:prstGeom prst="ellipse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lIns="108000" tIns="0" rIns="0" bIns="36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𝑛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8" name="Oval 8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2058" y="3732043"/>
                <a:ext cx="613509" cy="533065"/>
              </a:xfrm>
              <a:prstGeom prst="ellipse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9" name="Oval 88"/>
              <p:cNvSpPr/>
              <p:nvPr/>
            </p:nvSpPr>
            <p:spPr>
              <a:xfrm>
                <a:off x="7667797" y="4539482"/>
                <a:ext cx="613509" cy="533065"/>
              </a:xfrm>
              <a:prstGeom prst="ellipse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lIns="108000" tIns="0" rIns="0" bIns="36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𝑛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9" name="Oval 8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7797" y="4539482"/>
                <a:ext cx="613509" cy="533065"/>
              </a:xfrm>
              <a:prstGeom prst="ellipse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Oval 97"/>
              <p:cNvSpPr/>
              <p:nvPr/>
            </p:nvSpPr>
            <p:spPr>
              <a:xfrm>
                <a:off x="9223220" y="1746400"/>
                <a:ext cx="613509" cy="533065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lIns="108000" tIns="0" rIns="0" bIns="36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𝑙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8" name="Oval 9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3220" y="1746400"/>
                <a:ext cx="613509" cy="533065"/>
              </a:xfrm>
              <a:prstGeom prst="ellipse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Oval 99"/>
              <p:cNvSpPr/>
              <p:nvPr/>
            </p:nvSpPr>
            <p:spPr>
              <a:xfrm>
                <a:off x="9223220" y="2556692"/>
                <a:ext cx="613509" cy="533065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lIns="108000" tIns="0" rIns="0" bIns="36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𝑙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0" name="Oval 9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3220" y="2556692"/>
                <a:ext cx="613509" cy="533065"/>
              </a:xfrm>
              <a:prstGeom prst="ellipse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Oval 100"/>
              <p:cNvSpPr/>
              <p:nvPr/>
            </p:nvSpPr>
            <p:spPr>
              <a:xfrm>
                <a:off x="9220458" y="3369837"/>
                <a:ext cx="613509" cy="533065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lIns="108000" tIns="0" rIns="0" bIns="36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𝑙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1" name="Oval 10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0458" y="3369837"/>
                <a:ext cx="613509" cy="533065"/>
              </a:xfrm>
              <a:prstGeom prst="ellipse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Oval 102"/>
              <p:cNvSpPr/>
              <p:nvPr/>
            </p:nvSpPr>
            <p:spPr>
              <a:xfrm>
                <a:off x="9216197" y="4177276"/>
                <a:ext cx="613509" cy="533065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lIns="108000" tIns="0" rIns="0" bIns="36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𝑙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3" name="Oval 10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6197" y="4177276"/>
                <a:ext cx="613509" cy="533065"/>
              </a:xfrm>
              <a:prstGeom prst="ellipse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Oval 103"/>
              <p:cNvSpPr/>
              <p:nvPr/>
            </p:nvSpPr>
            <p:spPr>
              <a:xfrm>
                <a:off x="9223220" y="4984715"/>
                <a:ext cx="613509" cy="533065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lIns="108000" tIns="0" rIns="0" bIns="36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𝑙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4" name="Oval 10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3220" y="4984715"/>
                <a:ext cx="613509" cy="533065"/>
              </a:xfrm>
              <a:prstGeom prst="ellipse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6" name="Straight Arrow Connector 105"/>
          <p:cNvCxnSpPr>
            <a:stCxn id="34" idx="6"/>
            <a:endCxn id="98" idx="2"/>
          </p:cNvCxnSpPr>
          <p:nvPr/>
        </p:nvCxnSpPr>
        <p:spPr>
          <a:xfrm flipV="1">
            <a:off x="8288329" y="2012933"/>
            <a:ext cx="934891" cy="4003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7" name="Straight Arrow Connector 106"/>
          <p:cNvCxnSpPr>
            <a:stCxn id="34" idx="6"/>
            <a:endCxn id="100" idx="2"/>
          </p:cNvCxnSpPr>
          <p:nvPr/>
        </p:nvCxnSpPr>
        <p:spPr>
          <a:xfrm>
            <a:off x="8288329" y="2413281"/>
            <a:ext cx="934891" cy="4099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>
            <a:stCxn id="34" idx="6"/>
            <a:endCxn id="101" idx="2"/>
          </p:cNvCxnSpPr>
          <p:nvPr/>
        </p:nvCxnSpPr>
        <p:spPr>
          <a:xfrm>
            <a:off x="8288329" y="2413281"/>
            <a:ext cx="932129" cy="12230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1" name="Straight Arrow Connector 110"/>
          <p:cNvCxnSpPr>
            <a:stCxn id="34" idx="6"/>
            <a:endCxn id="103" idx="2"/>
          </p:cNvCxnSpPr>
          <p:nvPr/>
        </p:nvCxnSpPr>
        <p:spPr>
          <a:xfrm>
            <a:off x="8288329" y="2413281"/>
            <a:ext cx="927868" cy="20305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4" name="Straight Arrow Connector 113"/>
          <p:cNvCxnSpPr>
            <a:stCxn id="34" idx="6"/>
            <a:endCxn id="104" idx="2"/>
          </p:cNvCxnSpPr>
          <p:nvPr/>
        </p:nvCxnSpPr>
        <p:spPr>
          <a:xfrm>
            <a:off x="8288329" y="2413281"/>
            <a:ext cx="934891" cy="28379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>
            <a:stCxn id="83" idx="6"/>
            <a:endCxn id="98" idx="2"/>
          </p:cNvCxnSpPr>
          <p:nvPr/>
        </p:nvCxnSpPr>
        <p:spPr>
          <a:xfrm flipV="1">
            <a:off x="8288329" y="2012933"/>
            <a:ext cx="934891" cy="11724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0" name="Straight Arrow Connector 119"/>
          <p:cNvCxnSpPr>
            <a:stCxn id="83" idx="6"/>
            <a:endCxn id="100" idx="2"/>
          </p:cNvCxnSpPr>
          <p:nvPr/>
        </p:nvCxnSpPr>
        <p:spPr>
          <a:xfrm flipV="1">
            <a:off x="8288329" y="2823225"/>
            <a:ext cx="934891" cy="3622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4" name="Straight Arrow Connector 123"/>
          <p:cNvCxnSpPr>
            <a:stCxn id="83" idx="6"/>
            <a:endCxn id="101" idx="2"/>
          </p:cNvCxnSpPr>
          <p:nvPr/>
        </p:nvCxnSpPr>
        <p:spPr>
          <a:xfrm>
            <a:off x="8288329" y="3185431"/>
            <a:ext cx="932129" cy="4509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7" name="Straight Arrow Connector 126"/>
          <p:cNvCxnSpPr>
            <a:stCxn id="88" idx="6"/>
            <a:endCxn id="100" idx="2"/>
          </p:cNvCxnSpPr>
          <p:nvPr/>
        </p:nvCxnSpPr>
        <p:spPr>
          <a:xfrm flipV="1">
            <a:off x="8285567" y="2823225"/>
            <a:ext cx="937653" cy="11753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0" name="Straight Arrow Connector 129"/>
          <p:cNvCxnSpPr>
            <a:stCxn id="88" idx="6"/>
            <a:endCxn id="101" idx="2"/>
          </p:cNvCxnSpPr>
          <p:nvPr/>
        </p:nvCxnSpPr>
        <p:spPr>
          <a:xfrm flipV="1">
            <a:off x="8285567" y="3636370"/>
            <a:ext cx="934891" cy="3622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3" name="Straight Arrow Connector 132"/>
          <p:cNvCxnSpPr>
            <a:stCxn id="89" idx="6"/>
            <a:endCxn id="103" idx="2"/>
          </p:cNvCxnSpPr>
          <p:nvPr/>
        </p:nvCxnSpPr>
        <p:spPr>
          <a:xfrm flipV="1">
            <a:off x="8281306" y="4443809"/>
            <a:ext cx="934891" cy="3622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6" name="Straight Arrow Connector 135"/>
          <p:cNvCxnSpPr>
            <a:stCxn id="89" idx="6"/>
            <a:endCxn id="104" idx="2"/>
          </p:cNvCxnSpPr>
          <p:nvPr/>
        </p:nvCxnSpPr>
        <p:spPr>
          <a:xfrm>
            <a:off x="8281306" y="4806015"/>
            <a:ext cx="941914" cy="4452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0" name="Oval 139"/>
          <p:cNvSpPr/>
          <p:nvPr/>
        </p:nvSpPr>
        <p:spPr>
          <a:xfrm>
            <a:off x="10627473" y="3360697"/>
            <a:ext cx="613509" cy="533065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108000" tIns="0" rIns="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1" name="Straight Arrow Connector 140"/>
          <p:cNvCxnSpPr>
            <a:stCxn id="98" idx="6"/>
            <a:endCxn id="140" idx="2"/>
          </p:cNvCxnSpPr>
          <p:nvPr/>
        </p:nvCxnSpPr>
        <p:spPr>
          <a:xfrm>
            <a:off x="9836729" y="2012933"/>
            <a:ext cx="790744" cy="16142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4" name="Straight Arrow Connector 143"/>
          <p:cNvCxnSpPr>
            <a:stCxn id="100" idx="6"/>
            <a:endCxn id="140" idx="2"/>
          </p:cNvCxnSpPr>
          <p:nvPr/>
        </p:nvCxnSpPr>
        <p:spPr>
          <a:xfrm>
            <a:off x="9836729" y="2823225"/>
            <a:ext cx="790744" cy="8040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7" name="Straight Arrow Connector 146"/>
          <p:cNvCxnSpPr>
            <a:stCxn id="101" idx="6"/>
            <a:endCxn id="140" idx="2"/>
          </p:cNvCxnSpPr>
          <p:nvPr/>
        </p:nvCxnSpPr>
        <p:spPr>
          <a:xfrm flipV="1">
            <a:off x="9833967" y="3627230"/>
            <a:ext cx="793506" cy="91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4" name="Straight Arrow Connector 153"/>
          <p:cNvCxnSpPr>
            <a:stCxn id="103" idx="6"/>
            <a:endCxn id="140" idx="2"/>
          </p:cNvCxnSpPr>
          <p:nvPr/>
        </p:nvCxnSpPr>
        <p:spPr>
          <a:xfrm flipV="1">
            <a:off x="9829706" y="3627230"/>
            <a:ext cx="797767" cy="8165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7" name="Straight Arrow Connector 156"/>
          <p:cNvCxnSpPr>
            <a:stCxn id="104" idx="6"/>
            <a:endCxn id="140" idx="2"/>
          </p:cNvCxnSpPr>
          <p:nvPr/>
        </p:nvCxnSpPr>
        <p:spPr>
          <a:xfrm flipV="1">
            <a:off x="9836729" y="3627230"/>
            <a:ext cx="790744" cy="16240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6" name="TextBox 165"/>
              <p:cNvSpPr txBox="1"/>
              <p:nvPr/>
            </p:nvSpPr>
            <p:spPr>
              <a:xfrm>
                <a:off x="9522951" y="5251247"/>
                <a:ext cx="1153201" cy="10346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𝑙𝑣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d>
                        <m:d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kumimoji="0" lang="en-US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1</m:t>
                                </m:r>
                                <m:r>
                                  <a:rPr kumimoji="0" lang="en-US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kumimoji="0" lang="en-US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20</m:t>
                                </m:r>
                              </m:e>
                            </m:mr>
                            <m:mr>
                              <m:e>
                                <m: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r>
                                  <a:rPr kumimoji="0" lang="en-US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50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6" name="TextBox 1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2951" y="5251247"/>
                <a:ext cx="1153201" cy="1034642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7" name="TextBox 166"/>
              <p:cNvSpPr txBox="1"/>
              <p:nvPr/>
            </p:nvSpPr>
            <p:spPr>
              <a:xfrm>
                <a:off x="9375471" y="1218245"/>
                <a:ext cx="186551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𝑛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∗</m:t>
                          </m:r>
                        </m:sub>
                      </m:sSub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 </m:t>
                      </m:r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𝑙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∗</m:t>
                          </m:r>
                        </m:sub>
                      </m:sSub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∈[0,1]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7" name="TextBox 1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75471" y="1218245"/>
                <a:ext cx="1865511" cy="461665"/>
              </a:xfrm>
              <a:prstGeom prst="rect">
                <a:avLst/>
              </a:prstGeom>
              <a:blipFill>
                <a:blip r:embed="rId23"/>
                <a:stretch>
                  <a:fillRect r="-654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3" name="Right Arrow 92"/>
          <p:cNvSpPr/>
          <p:nvPr/>
        </p:nvSpPr>
        <p:spPr>
          <a:xfrm>
            <a:off x="5258341" y="3312546"/>
            <a:ext cx="600364" cy="1185228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C4C07E57-9EA9-469F-A101-3C57C51F5CD2}"/>
              </a:ext>
            </a:extLst>
          </p:cNvPr>
          <p:cNvGrpSpPr/>
          <p:nvPr/>
        </p:nvGrpSpPr>
        <p:grpSpPr>
          <a:xfrm>
            <a:off x="674914" y="2006824"/>
            <a:ext cx="4695919" cy="3610466"/>
            <a:chOff x="674914" y="2006824"/>
            <a:chExt cx="4695919" cy="3610466"/>
          </a:xfrm>
        </p:grpSpPr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0082FECA-F486-4A22-9DA8-3A0DF0F47DAE}"/>
                </a:ext>
              </a:extLst>
            </p:cNvPr>
            <p:cNvGrpSpPr/>
            <p:nvPr/>
          </p:nvGrpSpPr>
          <p:grpSpPr>
            <a:xfrm>
              <a:off x="921404" y="2006824"/>
              <a:ext cx="4200213" cy="3610466"/>
              <a:chOff x="1116788" y="1999008"/>
              <a:chExt cx="4200213" cy="361046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3" name="Oval 122">
                    <a:extLst>
                      <a:ext uri="{FF2B5EF4-FFF2-40B4-BE49-F238E27FC236}">
                        <a16:creationId xmlns:a16="http://schemas.microsoft.com/office/drawing/2014/main" id="{884B8F99-A49E-4706-8195-7BD146851381}"/>
                      </a:ext>
                    </a:extLst>
                  </p:cNvPr>
                  <p:cNvSpPr/>
                  <p:nvPr/>
                </p:nvSpPr>
                <p:spPr>
                  <a:xfrm>
                    <a:off x="2539999" y="2636073"/>
                    <a:ext cx="1524001" cy="533065"/>
                  </a:xfrm>
                  <a:prstGeom prst="ellipse">
                    <a:avLst/>
                  </a:prstGeom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wrap="none" lIns="0" tIns="0" rIns="0" bIns="0"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𝕩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3</m:t>
                              </m:r>
                            </m:sub>
                          </m:s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&gt;5.1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123" name="Oval 122">
                    <a:extLst>
                      <a:ext uri="{FF2B5EF4-FFF2-40B4-BE49-F238E27FC236}">
                        <a16:creationId xmlns:a16="http://schemas.microsoft.com/office/drawing/2014/main" id="{884B8F99-A49E-4706-8195-7BD146851381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539999" y="2636073"/>
                    <a:ext cx="1524001" cy="533065"/>
                  </a:xfrm>
                  <a:prstGeom prst="ellipse">
                    <a:avLst/>
                  </a:prstGeom>
                  <a:blipFill>
                    <a:blip r:embed="rId2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25" name="Straight Arrow Connector 124">
                <a:extLst>
                  <a:ext uri="{FF2B5EF4-FFF2-40B4-BE49-F238E27FC236}">
                    <a16:creationId xmlns:a16="http://schemas.microsoft.com/office/drawing/2014/main" id="{D121F860-2B58-4A48-974B-AA612807F74E}"/>
                  </a:ext>
                </a:extLst>
              </p:cNvPr>
              <p:cNvCxnSpPr>
                <a:stCxn id="126" idx="2"/>
                <a:endCxn id="123" idx="0"/>
              </p:cNvCxnSpPr>
              <p:nvPr/>
            </p:nvCxnSpPr>
            <p:spPr>
              <a:xfrm>
                <a:off x="3302000" y="2368340"/>
                <a:ext cx="0" cy="26773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6" name="TextBox 125">
                    <a:extLst>
                      <a:ext uri="{FF2B5EF4-FFF2-40B4-BE49-F238E27FC236}">
                        <a16:creationId xmlns:a16="http://schemas.microsoft.com/office/drawing/2014/main" id="{ABC61972-3E55-4E0B-BB32-CBE0D5FF096B}"/>
                      </a:ext>
                    </a:extLst>
                  </p:cNvPr>
                  <p:cNvSpPr txBox="1"/>
                  <p:nvPr/>
                </p:nvSpPr>
                <p:spPr>
                  <a:xfrm>
                    <a:off x="2811000" y="1999008"/>
                    <a:ext cx="982000" cy="36933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𝕩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∈</m:t>
                          </m:r>
                          <m:sSup>
                            <m:sSup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ℝ</m:t>
                              </m:r>
                            </m:e>
                            <m:sup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6</m:t>
                              </m:r>
                            </m:sup>
                          </m:sSup>
                        </m:oMath>
                      </m:oMathPara>
                    </a14:m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126" name="TextBox 125">
                    <a:extLst>
                      <a:ext uri="{FF2B5EF4-FFF2-40B4-BE49-F238E27FC236}">
                        <a16:creationId xmlns:a16="http://schemas.microsoft.com/office/drawing/2014/main" id="{ABC61972-3E55-4E0B-BB32-CBE0D5FF096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811000" y="1999008"/>
                    <a:ext cx="982000" cy="369332"/>
                  </a:xfrm>
                  <a:prstGeom prst="rect">
                    <a:avLst/>
                  </a:prstGeom>
                  <a:blipFill>
                    <a:blip r:embed="rId25"/>
                    <a:stretch>
                      <a:fillRect l="-4348" r="-1863" b="-655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28" name="Straight Arrow Connector 127">
                <a:extLst>
                  <a:ext uri="{FF2B5EF4-FFF2-40B4-BE49-F238E27FC236}">
                    <a16:creationId xmlns:a16="http://schemas.microsoft.com/office/drawing/2014/main" id="{77ED4490-4A80-4B0D-BFD3-B76BA3395D5F}"/>
                  </a:ext>
                </a:extLst>
              </p:cNvPr>
              <p:cNvCxnSpPr>
                <a:stCxn id="123" idx="4"/>
                <a:endCxn id="137" idx="7"/>
              </p:cNvCxnSpPr>
              <p:nvPr/>
            </p:nvCxnSpPr>
            <p:spPr>
              <a:xfrm flipH="1">
                <a:off x="2557722" y="3169138"/>
                <a:ext cx="744278" cy="27118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9" name="Straight Arrow Connector 128">
                <a:extLst>
                  <a:ext uri="{FF2B5EF4-FFF2-40B4-BE49-F238E27FC236}">
                    <a16:creationId xmlns:a16="http://schemas.microsoft.com/office/drawing/2014/main" id="{BC9A5FF8-D3F5-4A1D-BE24-D6AADBF61CF1}"/>
                  </a:ext>
                </a:extLst>
              </p:cNvPr>
              <p:cNvCxnSpPr>
                <a:stCxn id="123" idx="4"/>
                <a:endCxn id="138" idx="1"/>
              </p:cNvCxnSpPr>
              <p:nvPr/>
            </p:nvCxnSpPr>
            <p:spPr>
              <a:xfrm>
                <a:off x="3302000" y="3169138"/>
                <a:ext cx="714185" cy="27118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FC9D4B94-3DA6-4835-BA21-F27A4CBEC132}"/>
                  </a:ext>
                </a:extLst>
              </p:cNvPr>
              <p:cNvSpPr txBox="1"/>
              <p:nvPr/>
            </p:nvSpPr>
            <p:spPr>
              <a:xfrm>
                <a:off x="2641104" y="3048553"/>
                <a:ext cx="30970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2" name="Oval 131">
                    <a:extLst>
                      <a:ext uri="{FF2B5EF4-FFF2-40B4-BE49-F238E27FC236}">
                        <a16:creationId xmlns:a16="http://schemas.microsoft.com/office/drawing/2014/main" id="{8CE705D3-0E0D-44EC-8306-9F5B5F43AD61}"/>
                      </a:ext>
                    </a:extLst>
                  </p:cNvPr>
                  <p:cNvSpPr/>
                  <p:nvPr/>
                </p:nvSpPr>
                <p:spPr>
                  <a:xfrm>
                    <a:off x="2048999" y="4243574"/>
                    <a:ext cx="1524001" cy="533065"/>
                  </a:xfrm>
                  <a:prstGeom prst="ellipse">
                    <a:avLst/>
                  </a:prstGeom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wrap="none"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𝕩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3</m:t>
                              </m:r>
                            </m:sub>
                          </m:s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&gt;2.4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132" name="Oval 131">
                    <a:extLst>
                      <a:ext uri="{FF2B5EF4-FFF2-40B4-BE49-F238E27FC236}">
                        <a16:creationId xmlns:a16="http://schemas.microsoft.com/office/drawing/2014/main" id="{8CE705D3-0E0D-44EC-8306-9F5B5F43AD61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48999" y="4243574"/>
                    <a:ext cx="1524001" cy="533065"/>
                  </a:xfrm>
                  <a:prstGeom prst="ellipse">
                    <a:avLst/>
                  </a:prstGeom>
                  <a:blipFill>
                    <a:blip r:embed="rId2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34" name="Straight Arrow Connector 133">
                <a:extLst>
                  <a:ext uri="{FF2B5EF4-FFF2-40B4-BE49-F238E27FC236}">
                    <a16:creationId xmlns:a16="http://schemas.microsoft.com/office/drawing/2014/main" id="{40EE3BF6-A9F8-4666-852F-50FC1CE0A7BA}"/>
                  </a:ext>
                </a:extLst>
              </p:cNvPr>
              <p:cNvCxnSpPr>
                <a:stCxn id="137" idx="4"/>
                <a:endCxn id="132" idx="1"/>
              </p:cNvCxnSpPr>
              <p:nvPr/>
            </p:nvCxnSpPr>
            <p:spPr>
              <a:xfrm>
                <a:off x="2018907" y="3895322"/>
                <a:ext cx="253277" cy="42631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35" name="Oval 134">
                <a:extLst>
                  <a:ext uri="{FF2B5EF4-FFF2-40B4-BE49-F238E27FC236}">
                    <a16:creationId xmlns:a16="http://schemas.microsoft.com/office/drawing/2014/main" id="{C3908F07-D9AE-4555-80DE-6F3CE667CE52}"/>
                  </a:ext>
                </a:extLst>
              </p:cNvPr>
              <p:cNvSpPr/>
              <p:nvPr/>
            </p:nvSpPr>
            <p:spPr>
              <a:xfrm>
                <a:off x="1116788" y="4243574"/>
                <a:ext cx="732913" cy="532984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10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7" name="Oval 136">
                    <a:extLst>
                      <a:ext uri="{FF2B5EF4-FFF2-40B4-BE49-F238E27FC236}">
                        <a16:creationId xmlns:a16="http://schemas.microsoft.com/office/drawing/2014/main" id="{E1641545-05CA-4B67-A460-673FBAE5DDB9}"/>
                      </a:ext>
                    </a:extLst>
                  </p:cNvPr>
                  <p:cNvSpPr/>
                  <p:nvPr/>
                </p:nvSpPr>
                <p:spPr>
                  <a:xfrm>
                    <a:off x="1256906" y="3362257"/>
                    <a:ext cx="1524001" cy="533065"/>
                  </a:xfrm>
                  <a:prstGeom prst="ellipse">
                    <a:avLst/>
                  </a:prstGeom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wrap="none" lIns="0" tIns="0" rIns="0" bIns="0"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𝕩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1</m:t>
                              </m:r>
                            </m:sub>
                          </m:s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&gt;1.8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137" name="Oval 136">
                    <a:extLst>
                      <a:ext uri="{FF2B5EF4-FFF2-40B4-BE49-F238E27FC236}">
                        <a16:creationId xmlns:a16="http://schemas.microsoft.com/office/drawing/2014/main" id="{E1641545-05CA-4B67-A460-673FBAE5DDB9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56906" y="3362257"/>
                    <a:ext cx="1524001" cy="533065"/>
                  </a:xfrm>
                  <a:prstGeom prst="ellipse">
                    <a:avLst/>
                  </a:prstGeom>
                  <a:blipFill>
                    <a:blip r:embed="rId2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8" name="Oval 137">
                    <a:extLst>
                      <a:ext uri="{FF2B5EF4-FFF2-40B4-BE49-F238E27FC236}">
                        <a16:creationId xmlns:a16="http://schemas.microsoft.com/office/drawing/2014/main" id="{0D5CCB21-8364-4BD7-954A-361BB56174F8}"/>
                      </a:ext>
                    </a:extLst>
                  </p:cNvPr>
                  <p:cNvSpPr/>
                  <p:nvPr/>
                </p:nvSpPr>
                <p:spPr>
                  <a:xfrm>
                    <a:off x="3793000" y="3362257"/>
                    <a:ext cx="1524001" cy="533065"/>
                  </a:xfrm>
                  <a:prstGeom prst="ellipse">
                    <a:avLst/>
                  </a:prstGeom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wrap="none" lIns="0" tIns="0" rIns="0" bIns="0"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𝕩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5</m:t>
                              </m:r>
                            </m:sub>
                          </m:s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&gt;0.4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138" name="Oval 137">
                    <a:extLst>
                      <a:ext uri="{FF2B5EF4-FFF2-40B4-BE49-F238E27FC236}">
                        <a16:creationId xmlns:a16="http://schemas.microsoft.com/office/drawing/2014/main" id="{0D5CCB21-8364-4BD7-954A-361BB56174F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793000" y="3362257"/>
                    <a:ext cx="1524001" cy="533065"/>
                  </a:xfrm>
                  <a:prstGeom prst="ellipse">
                    <a:avLst/>
                  </a:prstGeom>
                  <a:blipFill>
                    <a:blip r:embed="rId2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39" name="Straight Arrow Connector 138">
                <a:extLst>
                  <a:ext uri="{FF2B5EF4-FFF2-40B4-BE49-F238E27FC236}">
                    <a16:creationId xmlns:a16="http://schemas.microsoft.com/office/drawing/2014/main" id="{B267AC98-3C80-431F-9F5C-B4DD629BC0C6}"/>
                  </a:ext>
                </a:extLst>
              </p:cNvPr>
              <p:cNvCxnSpPr>
                <a:stCxn id="137" idx="4"/>
                <a:endCxn id="135" idx="7"/>
              </p:cNvCxnSpPr>
              <p:nvPr/>
            </p:nvCxnSpPr>
            <p:spPr>
              <a:xfrm flipH="1">
                <a:off x="1742368" y="3895322"/>
                <a:ext cx="276539" cy="42630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id="{527D7CAC-9259-469D-B837-D8FA209C252B}"/>
                  </a:ext>
                </a:extLst>
              </p:cNvPr>
              <p:cNvSpPr/>
              <p:nvPr/>
            </p:nvSpPr>
            <p:spPr>
              <a:xfrm>
                <a:off x="2048999" y="5076490"/>
                <a:ext cx="732913" cy="532984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20</a:t>
                </a:r>
              </a:p>
            </p:txBody>
          </p:sp>
          <p:sp>
            <p:nvSpPr>
              <p:cNvPr id="143" name="Oval 142">
                <a:extLst>
                  <a:ext uri="{FF2B5EF4-FFF2-40B4-BE49-F238E27FC236}">
                    <a16:creationId xmlns:a16="http://schemas.microsoft.com/office/drawing/2014/main" id="{E4EAC3B7-4183-4E7D-BD8F-6D7C5D12D002}"/>
                  </a:ext>
                </a:extLst>
              </p:cNvPr>
              <p:cNvSpPr/>
              <p:nvPr/>
            </p:nvSpPr>
            <p:spPr>
              <a:xfrm>
                <a:off x="2840087" y="5076490"/>
                <a:ext cx="732913" cy="532984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30</a:t>
                </a:r>
              </a:p>
            </p:txBody>
          </p:sp>
          <p:cxnSp>
            <p:nvCxnSpPr>
              <p:cNvPr id="145" name="Straight Arrow Connector 144">
                <a:extLst>
                  <a:ext uri="{FF2B5EF4-FFF2-40B4-BE49-F238E27FC236}">
                    <a16:creationId xmlns:a16="http://schemas.microsoft.com/office/drawing/2014/main" id="{131AD2E7-657B-44D0-A459-C4C67653EC94}"/>
                  </a:ext>
                </a:extLst>
              </p:cNvPr>
              <p:cNvCxnSpPr>
                <a:stCxn id="132" idx="4"/>
                <a:endCxn id="142" idx="0"/>
              </p:cNvCxnSpPr>
              <p:nvPr/>
            </p:nvCxnSpPr>
            <p:spPr>
              <a:xfrm flipH="1">
                <a:off x="2415456" y="4776639"/>
                <a:ext cx="395544" cy="29985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6" name="Straight Arrow Connector 145">
                <a:extLst>
                  <a:ext uri="{FF2B5EF4-FFF2-40B4-BE49-F238E27FC236}">
                    <a16:creationId xmlns:a16="http://schemas.microsoft.com/office/drawing/2014/main" id="{34F4C8E1-49C9-47C3-812E-CB4C1EB7FEAB}"/>
                  </a:ext>
                </a:extLst>
              </p:cNvPr>
              <p:cNvCxnSpPr>
                <a:stCxn id="132" idx="4"/>
                <a:endCxn id="143" idx="0"/>
              </p:cNvCxnSpPr>
              <p:nvPr/>
            </p:nvCxnSpPr>
            <p:spPr>
              <a:xfrm>
                <a:off x="2811000" y="4776639"/>
                <a:ext cx="395544" cy="29985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48" name="Oval 147">
                <a:extLst>
                  <a:ext uri="{FF2B5EF4-FFF2-40B4-BE49-F238E27FC236}">
                    <a16:creationId xmlns:a16="http://schemas.microsoft.com/office/drawing/2014/main" id="{B4A39C49-E34C-4989-9F31-7FB17BED32A8}"/>
                  </a:ext>
                </a:extLst>
              </p:cNvPr>
              <p:cNvSpPr/>
              <p:nvPr/>
            </p:nvSpPr>
            <p:spPr>
              <a:xfrm>
                <a:off x="4584088" y="4243574"/>
                <a:ext cx="732913" cy="532984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50</a:t>
                </a:r>
              </a:p>
            </p:txBody>
          </p:sp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35CD6E0C-6DC6-4786-88A6-E5F209584A59}"/>
                  </a:ext>
                </a:extLst>
              </p:cNvPr>
              <p:cNvSpPr/>
              <p:nvPr/>
            </p:nvSpPr>
            <p:spPr>
              <a:xfrm>
                <a:off x="3791610" y="4243574"/>
                <a:ext cx="732913" cy="532984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40</a:t>
                </a:r>
              </a:p>
            </p:txBody>
          </p:sp>
          <p:cxnSp>
            <p:nvCxnSpPr>
              <p:cNvPr id="150" name="Straight Arrow Connector 149">
                <a:extLst>
                  <a:ext uri="{FF2B5EF4-FFF2-40B4-BE49-F238E27FC236}">
                    <a16:creationId xmlns:a16="http://schemas.microsoft.com/office/drawing/2014/main" id="{131217B0-EC46-4E7A-94F2-03A84B2EA062}"/>
                  </a:ext>
                </a:extLst>
              </p:cNvPr>
              <p:cNvCxnSpPr>
                <a:stCxn id="138" idx="4"/>
                <a:endCxn id="148" idx="0"/>
              </p:cNvCxnSpPr>
              <p:nvPr/>
            </p:nvCxnSpPr>
            <p:spPr>
              <a:xfrm>
                <a:off x="4555001" y="3895322"/>
                <a:ext cx="395544" cy="34825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1" name="Straight Arrow Connector 150">
                <a:extLst>
                  <a:ext uri="{FF2B5EF4-FFF2-40B4-BE49-F238E27FC236}">
                    <a16:creationId xmlns:a16="http://schemas.microsoft.com/office/drawing/2014/main" id="{BF20BDAE-B88C-4638-A5F4-0650108AAE5B}"/>
                  </a:ext>
                </a:extLst>
              </p:cNvPr>
              <p:cNvCxnSpPr>
                <a:stCxn id="138" idx="4"/>
                <a:endCxn id="149" idx="0"/>
              </p:cNvCxnSpPr>
              <p:nvPr/>
            </p:nvCxnSpPr>
            <p:spPr>
              <a:xfrm flipH="1">
                <a:off x="4158067" y="3895322"/>
                <a:ext cx="396934" cy="34825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1701BD59-CBA1-4B5F-8D0D-B7C601D3E05A}"/>
                  </a:ext>
                </a:extLst>
              </p:cNvPr>
              <p:cNvSpPr txBox="1"/>
              <p:nvPr/>
            </p:nvSpPr>
            <p:spPr>
              <a:xfrm>
                <a:off x="3703748" y="3048553"/>
                <a:ext cx="30970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F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0" name="TextBox 109">
                  <a:extLst>
                    <a:ext uri="{FF2B5EF4-FFF2-40B4-BE49-F238E27FC236}">
                      <a16:creationId xmlns:a16="http://schemas.microsoft.com/office/drawing/2014/main" id="{FA5B1217-122F-4434-9780-5484B008F8FF}"/>
                    </a:ext>
                  </a:extLst>
                </p:cNvPr>
                <p:cNvSpPr txBox="1"/>
                <p:nvPr/>
              </p:nvSpPr>
              <p:spPr>
                <a:xfrm>
                  <a:off x="2020221" y="2693090"/>
                  <a:ext cx="318870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𝑛</m:t>
                            </m:r>
                          </m:e>
                          <m:sub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10" name="TextBox 109">
                  <a:extLst>
                    <a:ext uri="{FF2B5EF4-FFF2-40B4-BE49-F238E27FC236}">
                      <a16:creationId xmlns:a16="http://schemas.microsoft.com/office/drawing/2014/main" id="{FA5B1217-122F-4434-9780-5484B008F8F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20221" y="2693090"/>
                  <a:ext cx="318870" cy="307777"/>
                </a:xfrm>
                <a:prstGeom prst="rect">
                  <a:avLst/>
                </a:prstGeom>
                <a:blipFill>
                  <a:blip r:embed="rId29"/>
                  <a:stretch>
                    <a:fillRect l="-9434" r="-5660" b="-16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2" name="TextBox 111">
                  <a:extLst>
                    <a:ext uri="{FF2B5EF4-FFF2-40B4-BE49-F238E27FC236}">
                      <a16:creationId xmlns:a16="http://schemas.microsoft.com/office/drawing/2014/main" id="{0D91DE81-1462-4F0F-B7AD-7480879B91AF}"/>
                    </a:ext>
                  </a:extLst>
                </p:cNvPr>
                <p:cNvSpPr txBox="1"/>
                <p:nvPr/>
              </p:nvSpPr>
              <p:spPr>
                <a:xfrm>
                  <a:off x="736689" y="3462034"/>
                  <a:ext cx="324833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𝑛</m:t>
                            </m:r>
                          </m:e>
                          <m:sub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12" name="TextBox 111">
                  <a:extLst>
                    <a:ext uri="{FF2B5EF4-FFF2-40B4-BE49-F238E27FC236}">
                      <a16:creationId xmlns:a16="http://schemas.microsoft.com/office/drawing/2014/main" id="{0D91DE81-1462-4F0F-B7AD-7480879B91A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6689" y="3462034"/>
                  <a:ext cx="324833" cy="307777"/>
                </a:xfrm>
                <a:prstGeom prst="rect">
                  <a:avLst/>
                </a:prstGeom>
                <a:blipFill>
                  <a:blip r:embed="rId30"/>
                  <a:stretch>
                    <a:fillRect l="-11321" r="-7547" b="-16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3" name="TextBox 112">
                  <a:extLst>
                    <a:ext uri="{FF2B5EF4-FFF2-40B4-BE49-F238E27FC236}">
                      <a16:creationId xmlns:a16="http://schemas.microsoft.com/office/drawing/2014/main" id="{785957BA-8513-4CB0-A513-FD708E9116E0}"/>
                    </a:ext>
                  </a:extLst>
                </p:cNvPr>
                <p:cNvSpPr txBox="1"/>
                <p:nvPr/>
              </p:nvSpPr>
              <p:spPr>
                <a:xfrm>
                  <a:off x="3307759" y="3455719"/>
                  <a:ext cx="324833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𝑛</m:t>
                            </m:r>
                          </m:e>
                          <m:sub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13" name="TextBox 112">
                  <a:extLst>
                    <a:ext uri="{FF2B5EF4-FFF2-40B4-BE49-F238E27FC236}">
                      <a16:creationId xmlns:a16="http://schemas.microsoft.com/office/drawing/2014/main" id="{785957BA-8513-4CB0-A513-FD708E9116E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07759" y="3455719"/>
                  <a:ext cx="324833" cy="307777"/>
                </a:xfrm>
                <a:prstGeom prst="rect">
                  <a:avLst/>
                </a:prstGeom>
                <a:blipFill>
                  <a:blip r:embed="rId31"/>
                  <a:stretch>
                    <a:fillRect l="-11321" r="-7547" b="-16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5" name="TextBox 114">
                  <a:extLst>
                    <a:ext uri="{FF2B5EF4-FFF2-40B4-BE49-F238E27FC236}">
                      <a16:creationId xmlns:a16="http://schemas.microsoft.com/office/drawing/2014/main" id="{F273024F-95DC-4601-A7E0-7F8EABEB8132}"/>
                    </a:ext>
                  </a:extLst>
                </p:cNvPr>
                <p:cNvSpPr txBox="1"/>
                <p:nvPr/>
              </p:nvSpPr>
              <p:spPr>
                <a:xfrm>
                  <a:off x="2499450" y="3923375"/>
                  <a:ext cx="324833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𝑛</m:t>
                            </m:r>
                          </m:e>
                          <m:sub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15" name="TextBox 114">
                  <a:extLst>
                    <a:ext uri="{FF2B5EF4-FFF2-40B4-BE49-F238E27FC236}">
                      <a16:creationId xmlns:a16="http://schemas.microsoft.com/office/drawing/2014/main" id="{F273024F-95DC-4601-A7E0-7F8EABEB81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99450" y="3923375"/>
                  <a:ext cx="324833" cy="307777"/>
                </a:xfrm>
                <a:prstGeom prst="rect">
                  <a:avLst/>
                </a:prstGeom>
                <a:blipFill>
                  <a:blip r:embed="rId32"/>
                  <a:stretch>
                    <a:fillRect l="-9434" r="-9434" b="-16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6" name="TextBox 115">
                  <a:extLst>
                    <a:ext uri="{FF2B5EF4-FFF2-40B4-BE49-F238E27FC236}">
                      <a16:creationId xmlns:a16="http://schemas.microsoft.com/office/drawing/2014/main" id="{75AF8F94-96C6-4D38-84C4-96A6F84EBE73}"/>
                    </a:ext>
                  </a:extLst>
                </p:cNvPr>
                <p:cNvSpPr txBox="1"/>
                <p:nvPr/>
              </p:nvSpPr>
              <p:spPr>
                <a:xfrm>
                  <a:off x="674914" y="4355580"/>
                  <a:ext cx="259109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𝑙</m:t>
                            </m:r>
                          </m:e>
                          <m:sub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16" name="TextBox 115">
                  <a:extLst>
                    <a:ext uri="{FF2B5EF4-FFF2-40B4-BE49-F238E27FC236}">
                      <a16:creationId xmlns:a16="http://schemas.microsoft.com/office/drawing/2014/main" id="{75AF8F94-96C6-4D38-84C4-96A6F84EBE7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4914" y="4355580"/>
                  <a:ext cx="259109" cy="307777"/>
                </a:xfrm>
                <a:prstGeom prst="rect">
                  <a:avLst/>
                </a:prstGeom>
                <a:blipFill>
                  <a:blip r:embed="rId33"/>
                  <a:stretch>
                    <a:fillRect l="-23810" r="-7143" b="-1372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8" name="TextBox 117">
                  <a:extLst>
                    <a:ext uri="{FF2B5EF4-FFF2-40B4-BE49-F238E27FC236}">
                      <a16:creationId xmlns:a16="http://schemas.microsoft.com/office/drawing/2014/main" id="{ECA0C32E-DA91-4F2D-BF6C-9EDD98C80B3D}"/>
                    </a:ext>
                  </a:extLst>
                </p:cNvPr>
                <p:cNvSpPr txBox="1"/>
                <p:nvPr/>
              </p:nvSpPr>
              <p:spPr>
                <a:xfrm>
                  <a:off x="1629553" y="5196909"/>
                  <a:ext cx="259109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𝑙</m:t>
                            </m:r>
                          </m:e>
                          <m:sub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18" name="TextBox 117">
                  <a:extLst>
                    <a:ext uri="{FF2B5EF4-FFF2-40B4-BE49-F238E27FC236}">
                      <a16:creationId xmlns:a16="http://schemas.microsoft.com/office/drawing/2014/main" id="{ECA0C32E-DA91-4F2D-BF6C-9EDD98C80B3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9553" y="5196909"/>
                  <a:ext cx="259109" cy="307777"/>
                </a:xfrm>
                <a:prstGeom prst="rect">
                  <a:avLst/>
                </a:prstGeom>
                <a:blipFill>
                  <a:blip r:embed="rId34"/>
                  <a:stretch>
                    <a:fillRect l="-23256" r="-9302" b="-16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9" name="TextBox 118">
                  <a:extLst>
                    <a:ext uri="{FF2B5EF4-FFF2-40B4-BE49-F238E27FC236}">
                      <a16:creationId xmlns:a16="http://schemas.microsoft.com/office/drawing/2014/main" id="{0B82FA73-AB60-4B42-A275-FAA97A3E6126}"/>
                    </a:ext>
                  </a:extLst>
                </p:cNvPr>
                <p:cNvSpPr txBox="1"/>
                <p:nvPr/>
              </p:nvSpPr>
              <p:spPr>
                <a:xfrm>
                  <a:off x="3365384" y="5196909"/>
                  <a:ext cx="259109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𝑙</m:t>
                            </m:r>
                          </m:e>
                          <m:sub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19" name="TextBox 118">
                  <a:extLst>
                    <a:ext uri="{FF2B5EF4-FFF2-40B4-BE49-F238E27FC236}">
                      <a16:creationId xmlns:a16="http://schemas.microsoft.com/office/drawing/2014/main" id="{0B82FA73-AB60-4B42-A275-FAA97A3E612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65384" y="5196909"/>
                  <a:ext cx="259109" cy="307777"/>
                </a:xfrm>
                <a:prstGeom prst="rect">
                  <a:avLst/>
                </a:prstGeom>
                <a:blipFill>
                  <a:blip r:embed="rId35"/>
                  <a:stretch>
                    <a:fillRect l="-23256" r="-9302" b="-16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1" name="TextBox 120">
                  <a:extLst>
                    <a:ext uri="{FF2B5EF4-FFF2-40B4-BE49-F238E27FC236}">
                      <a16:creationId xmlns:a16="http://schemas.microsoft.com/office/drawing/2014/main" id="{17757F0E-F58A-40F0-AEF5-CDD964F03D0C}"/>
                    </a:ext>
                  </a:extLst>
                </p:cNvPr>
                <p:cNvSpPr txBox="1"/>
                <p:nvPr/>
              </p:nvSpPr>
              <p:spPr>
                <a:xfrm>
                  <a:off x="3365385" y="4355579"/>
                  <a:ext cx="259109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𝑙</m:t>
                            </m:r>
                          </m:e>
                          <m:sub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21" name="TextBox 120">
                  <a:extLst>
                    <a:ext uri="{FF2B5EF4-FFF2-40B4-BE49-F238E27FC236}">
                      <a16:creationId xmlns:a16="http://schemas.microsoft.com/office/drawing/2014/main" id="{17757F0E-F58A-40F0-AEF5-CDD964F03D0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65385" y="4355579"/>
                  <a:ext cx="259109" cy="307777"/>
                </a:xfrm>
                <a:prstGeom prst="rect">
                  <a:avLst/>
                </a:prstGeom>
                <a:blipFill>
                  <a:blip r:embed="rId36"/>
                  <a:stretch>
                    <a:fillRect l="-23256" r="-6977" b="-1372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2" name="TextBox 121">
                  <a:extLst>
                    <a:ext uri="{FF2B5EF4-FFF2-40B4-BE49-F238E27FC236}">
                      <a16:creationId xmlns:a16="http://schemas.microsoft.com/office/drawing/2014/main" id="{2D88579F-72B9-49D3-A49C-ED6FEC698FDF}"/>
                    </a:ext>
                  </a:extLst>
                </p:cNvPr>
                <p:cNvSpPr txBox="1"/>
                <p:nvPr/>
              </p:nvSpPr>
              <p:spPr>
                <a:xfrm>
                  <a:off x="5111724" y="4354654"/>
                  <a:ext cx="259109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𝑙</m:t>
                            </m:r>
                          </m:e>
                          <m:sub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5</m:t>
                            </m:r>
                          </m:sub>
                        </m:sSub>
                      </m:oMath>
                    </m:oMathPara>
                  </a14:m>
                  <a:endPara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22" name="TextBox 121">
                  <a:extLst>
                    <a:ext uri="{FF2B5EF4-FFF2-40B4-BE49-F238E27FC236}">
                      <a16:creationId xmlns:a16="http://schemas.microsoft.com/office/drawing/2014/main" id="{2D88579F-72B9-49D3-A49C-ED6FEC698FD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11724" y="4354654"/>
                  <a:ext cx="259109" cy="307777"/>
                </a:xfrm>
                <a:prstGeom prst="rect">
                  <a:avLst/>
                </a:prstGeom>
                <a:blipFill>
                  <a:blip r:embed="rId37"/>
                  <a:stretch>
                    <a:fillRect l="-23810" r="-9524" b="-1568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3E001F48-84D4-4921-BD59-E07D578997C0}"/>
              </a:ext>
            </a:extLst>
          </p:cNvPr>
          <p:cNvCxnSpPr>
            <a:cxnSpLocks/>
          </p:cNvCxnSpPr>
          <p:nvPr/>
        </p:nvCxnSpPr>
        <p:spPr>
          <a:xfrm>
            <a:off x="7950967" y="1393213"/>
            <a:ext cx="0" cy="573393"/>
          </a:xfrm>
          <a:prstGeom prst="straightConnector1">
            <a:avLst/>
          </a:prstGeom>
          <a:ln w="57150">
            <a:solidFill>
              <a:schemeClr val="accent1"/>
            </a:solidFill>
            <a:headEnd type="none"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84DB0E56-07C1-40F5-A99C-00849B2C7338}"/>
              </a:ext>
            </a:extLst>
          </p:cNvPr>
          <p:cNvSpPr txBox="1"/>
          <p:nvPr/>
        </p:nvSpPr>
        <p:spPr>
          <a:xfrm>
            <a:off x="6266808" y="931090"/>
            <a:ext cx="3562898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Evaluate all conditions together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4FE05A-F422-5E09-F0C5-3F932D6054D3}"/>
              </a:ext>
            </a:extLst>
          </p:cNvPr>
          <p:cNvSpPr txBox="1"/>
          <p:nvPr/>
        </p:nvSpPr>
        <p:spPr>
          <a:xfrm>
            <a:off x="10915856" y="144110"/>
            <a:ext cx="1276141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Hummingbird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 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OSDI’20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3276E74-3858-1B8F-5F86-B6672AD7A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914" y="27751"/>
            <a:ext cx="10515600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Translating Trees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0171120-4A1A-93BF-2ACD-B5394F1103B9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10433811" y="144110"/>
            <a:ext cx="503471" cy="685794"/>
          </a:xfrm>
          <a:prstGeom prst="rect">
            <a:avLst/>
          </a:prstGeom>
          <a:ln w="28575">
            <a:solidFill>
              <a:srgbClr val="7889FB"/>
            </a:solidFill>
          </a:ln>
        </p:spPr>
      </p:pic>
    </p:spTree>
    <p:extLst>
      <p:ext uri="{BB962C8B-B14F-4D97-AF65-F5344CB8AC3E}">
        <p14:creationId xmlns:p14="http://schemas.microsoft.com/office/powerpoint/2010/main" val="34577258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6" name="Oval 25"/>
              <p:cNvSpPr/>
              <p:nvPr/>
            </p:nvSpPr>
            <p:spPr>
              <a:xfrm>
                <a:off x="5963814" y="1601684"/>
                <a:ext cx="613509" cy="533065"/>
              </a:xfrm>
              <a:prstGeom prst="ellipse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none" lIns="108000" tIns="0" rIns="0" bIns="36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𝕩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6" name="Oval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3814" y="1601684"/>
                <a:ext cx="613509" cy="533065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Oval 26"/>
              <p:cNvSpPr/>
              <p:nvPr/>
            </p:nvSpPr>
            <p:spPr>
              <a:xfrm>
                <a:off x="5963814" y="2279465"/>
                <a:ext cx="613509" cy="533065"/>
              </a:xfrm>
              <a:prstGeom prst="ellipse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none" lIns="108000" tIns="0" rIns="0" bIns="36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𝕩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7" name="Oval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3814" y="2279465"/>
                <a:ext cx="613509" cy="533065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Oval 27"/>
              <p:cNvSpPr/>
              <p:nvPr/>
            </p:nvSpPr>
            <p:spPr>
              <a:xfrm>
                <a:off x="5963814" y="2954599"/>
                <a:ext cx="613509" cy="533065"/>
              </a:xfrm>
              <a:prstGeom prst="ellipse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none" lIns="108000" tIns="0" rIns="0" bIns="36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𝕩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8" name="Oval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3814" y="2954599"/>
                <a:ext cx="613509" cy="533065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Oval 28"/>
              <p:cNvSpPr/>
              <p:nvPr/>
            </p:nvSpPr>
            <p:spPr>
              <a:xfrm>
                <a:off x="5963813" y="3635914"/>
                <a:ext cx="613509" cy="533065"/>
              </a:xfrm>
              <a:prstGeom prst="ellipse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none" lIns="108000" tIns="0" rIns="0" bIns="36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𝕩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9" name="Oval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3813" y="3635914"/>
                <a:ext cx="613509" cy="533065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Oval 29"/>
              <p:cNvSpPr/>
              <p:nvPr/>
            </p:nvSpPr>
            <p:spPr>
              <a:xfrm>
                <a:off x="5968074" y="4311048"/>
                <a:ext cx="613509" cy="533065"/>
              </a:xfrm>
              <a:prstGeom prst="ellipse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none" lIns="108000" tIns="0" rIns="0" bIns="36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𝕩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Oval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8074" y="4311048"/>
                <a:ext cx="613509" cy="533065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Oval 30"/>
              <p:cNvSpPr/>
              <p:nvPr/>
            </p:nvSpPr>
            <p:spPr>
              <a:xfrm>
                <a:off x="5963813" y="4986182"/>
                <a:ext cx="613509" cy="533065"/>
              </a:xfrm>
              <a:prstGeom prst="ellipse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none" lIns="108000" tIns="0" rIns="0" bIns="36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𝕩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1" name="Oval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3813" y="4986182"/>
                <a:ext cx="613509" cy="533065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Oval 33"/>
              <p:cNvSpPr/>
              <p:nvPr/>
            </p:nvSpPr>
            <p:spPr>
              <a:xfrm>
                <a:off x="7674820" y="2146748"/>
                <a:ext cx="613509" cy="533065"/>
              </a:xfrm>
              <a:prstGeom prst="ellipse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lIns="108000" tIns="0" rIns="0" bIns="36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𝑛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4" name="Oval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4820" y="2146748"/>
                <a:ext cx="613509" cy="533065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8" name="Straight Arrow Connector 37"/>
          <p:cNvCxnSpPr>
            <a:stCxn id="28" idx="6"/>
            <a:endCxn id="34" idx="2"/>
          </p:cNvCxnSpPr>
          <p:nvPr/>
        </p:nvCxnSpPr>
        <p:spPr>
          <a:xfrm flipV="1">
            <a:off x="6577323" y="2413281"/>
            <a:ext cx="1097497" cy="8078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28" idx="6"/>
            <a:endCxn id="88" idx="2"/>
          </p:cNvCxnSpPr>
          <p:nvPr/>
        </p:nvCxnSpPr>
        <p:spPr>
          <a:xfrm>
            <a:off x="6577323" y="3221132"/>
            <a:ext cx="1094735" cy="7774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30" idx="6"/>
            <a:endCxn id="89" idx="2"/>
          </p:cNvCxnSpPr>
          <p:nvPr/>
        </p:nvCxnSpPr>
        <p:spPr>
          <a:xfrm>
            <a:off x="6581583" y="4577581"/>
            <a:ext cx="1086214" cy="2284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26" idx="6"/>
            <a:endCxn id="83" idx="2"/>
          </p:cNvCxnSpPr>
          <p:nvPr/>
        </p:nvCxnSpPr>
        <p:spPr>
          <a:xfrm>
            <a:off x="6577323" y="1868217"/>
            <a:ext cx="1097497" cy="13172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Oval 50"/>
              <p:cNvSpPr/>
              <p:nvPr/>
            </p:nvSpPr>
            <p:spPr>
              <a:xfrm>
                <a:off x="5963813" y="5661316"/>
                <a:ext cx="613509" cy="533065"/>
              </a:xfrm>
              <a:prstGeom prst="ellipse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none" lIns="108000" tIns="0" rIns="0" bIns="36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+1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1" name="Oval 5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3813" y="5661316"/>
                <a:ext cx="613509" cy="533065"/>
              </a:xfrm>
              <a:prstGeom prst="ellipse">
                <a:avLst/>
              </a:prstGeom>
              <a:blipFill>
                <a:blip r:embed="rId9"/>
                <a:stretch>
                  <a:fillRect r="-19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2" name="Straight Arrow Connector 51"/>
          <p:cNvCxnSpPr>
            <a:stCxn id="51" idx="6"/>
            <a:endCxn id="34" idx="2"/>
          </p:cNvCxnSpPr>
          <p:nvPr/>
        </p:nvCxnSpPr>
        <p:spPr>
          <a:xfrm flipV="1">
            <a:off x="6577322" y="2413281"/>
            <a:ext cx="1097498" cy="35145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51" idx="6"/>
            <a:endCxn id="83" idx="2"/>
          </p:cNvCxnSpPr>
          <p:nvPr/>
        </p:nvCxnSpPr>
        <p:spPr>
          <a:xfrm flipV="1">
            <a:off x="6577322" y="3185431"/>
            <a:ext cx="1097498" cy="27424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stCxn id="51" idx="6"/>
            <a:endCxn id="88" idx="2"/>
          </p:cNvCxnSpPr>
          <p:nvPr/>
        </p:nvCxnSpPr>
        <p:spPr>
          <a:xfrm flipV="1">
            <a:off x="6577322" y="3998576"/>
            <a:ext cx="1094736" cy="19292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>
            <a:stCxn id="51" idx="6"/>
            <a:endCxn id="89" idx="2"/>
          </p:cNvCxnSpPr>
          <p:nvPr/>
        </p:nvCxnSpPr>
        <p:spPr>
          <a:xfrm flipV="1">
            <a:off x="6577322" y="4806015"/>
            <a:ext cx="1090475" cy="11218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6577322" y="5654716"/>
                <a:ext cx="1280351" cy="10145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𝑏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d>
                        <m:d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mPr>
                            <m:mr>
                              <m:e>
                                <m:r>
                                  <a:rPr kumimoji="0" lang="en-US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−5.1</m:t>
                                </m:r>
                              </m:e>
                            </m:mr>
                            <m:mr>
                              <m:e>
                                <m:r>
                                  <a:rPr kumimoji="0" lang="en-US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−1.8</m:t>
                                </m:r>
                              </m:e>
                            </m:mr>
                            <m:mr>
                              <m:e>
                                <m:r>
                                  <a:rPr kumimoji="0" lang="en-US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−2.4</m:t>
                                </m:r>
                              </m:e>
                            </m:mr>
                            <m:mr>
                              <m:e>
                                <m:r>
                                  <a:rPr kumimoji="0" lang="en-US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−0.4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7322" y="5654716"/>
                <a:ext cx="1280351" cy="1014573"/>
              </a:xfrm>
              <a:prstGeom prst="rect">
                <a:avLst/>
              </a:prstGeom>
              <a:blipFill>
                <a:blip r:embed="rId10"/>
                <a:stretch>
                  <a:fillRect b="-18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6836569" y="2034919"/>
                <a:ext cx="35426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+1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6569" y="2034919"/>
                <a:ext cx="354263" cy="276999"/>
              </a:xfrm>
              <a:prstGeom prst="rect">
                <a:avLst/>
              </a:prstGeom>
              <a:blipFill>
                <a:blip r:embed="rId11"/>
                <a:stretch>
                  <a:fillRect l="-11864" r="-15254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/>
              <p:cNvSpPr txBox="1"/>
              <p:nvPr/>
            </p:nvSpPr>
            <p:spPr>
              <a:xfrm>
                <a:off x="6738817" y="2667328"/>
                <a:ext cx="35426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+1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0" name="TextBox 6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8817" y="2667328"/>
                <a:ext cx="354263" cy="276999"/>
              </a:xfrm>
              <a:prstGeom prst="rect">
                <a:avLst/>
              </a:prstGeom>
              <a:blipFill>
                <a:blip r:embed="rId12"/>
                <a:stretch>
                  <a:fillRect l="-11864" r="-15254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/>
              <p:cNvSpPr txBox="1"/>
              <p:nvPr/>
            </p:nvSpPr>
            <p:spPr>
              <a:xfrm>
                <a:off x="6672778" y="3448236"/>
                <a:ext cx="35426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+1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1" name="TextBox 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2778" y="3448236"/>
                <a:ext cx="354263" cy="276999"/>
              </a:xfrm>
              <a:prstGeom prst="rect">
                <a:avLst/>
              </a:prstGeom>
              <a:blipFill>
                <a:blip r:embed="rId11"/>
                <a:stretch>
                  <a:fillRect l="-13793" r="-15517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/>
              <p:cNvSpPr txBox="1"/>
              <p:nvPr/>
            </p:nvSpPr>
            <p:spPr>
              <a:xfrm>
                <a:off x="6599178" y="4379532"/>
                <a:ext cx="35426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+1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3" name="TextBox 7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9178" y="4379532"/>
                <a:ext cx="354263" cy="276999"/>
              </a:xfrm>
              <a:prstGeom prst="rect">
                <a:avLst/>
              </a:prstGeom>
              <a:blipFill>
                <a:blip r:embed="rId13"/>
                <a:stretch>
                  <a:fillRect l="-13793" r="-15517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Oval 82"/>
              <p:cNvSpPr/>
              <p:nvPr/>
            </p:nvSpPr>
            <p:spPr>
              <a:xfrm>
                <a:off x="7674820" y="2918898"/>
                <a:ext cx="613509" cy="533065"/>
              </a:xfrm>
              <a:prstGeom prst="ellipse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lIns="108000" tIns="0" rIns="0" bIns="36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𝑛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3" name="Oval 8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4820" y="2918898"/>
                <a:ext cx="613509" cy="533065"/>
              </a:xfrm>
              <a:prstGeom prst="ellipse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8" name="Oval 87"/>
              <p:cNvSpPr/>
              <p:nvPr/>
            </p:nvSpPr>
            <p:spPr>
              <a:xfrm>
                <a:off x="7672058" y="3732043"/>
                <a:ext cx="613509" cy="533065"/>
              </a:xfrm>
              <a:prstGeom prst="ellipse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lIns="108000" tIns="0" rIns="0" bIns="36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𝑛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8" name="Oval 8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2058" y="3732043"/>
                <a:ext cx="613509" cy="533065"/>
              </a:xfrm>
              <a:prstGeom prst="ellipse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9" name="Oval 88"/>
              <p:cNvSpPr/>
              <p:nvPr/>
            </p:nvSpPr>
            <p:spPr>
              <a:xfrm>
                <a:off x="7667797" y="4539482"/>
                <a:ext cx="613509" cy="533065"/>
              </a:xfrm>
              <a:prstGeom prst="ellipse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lIns="108000" tIns="0" rIns="0" bIns="36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𝑛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9" name="Oval 8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7797" y="4539482"/>
                <a:ext cx="613509" cy="533065"/>
              </a:xfrm>
              <a:prstGeom prst="ellipse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Oval 97"/>
              <p:cNvSpPr/>
              <p:nvPr/>
            </p:nvSpPr>
            <p:spPr>
              <a:xfrm>
                <a:off x="9223220" y="1746400"/>
                <a:ext cx="613509" cy="533065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lIns="108000" tIns="0" rIns="0" bIns="36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𝑙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8" name="Oval 9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3220" y="1746400"/>
                <a:ext cx="613509" cy="533065"/>
              </a:xfrm>
              <a:prstGeom prst="ellipse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Oval 99"/>
              <p:cNvSpPr/>
              <p:nvPr/>
            </p:nvSpPr>
            <p:spPr>
              <a:xfrm>
                <a:off x="9223220" y="2556692"/>
                <a:ext cx="613509" cy="533065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lIns="108000" tIns="0" rIns="0" bIns="36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𝑙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0" name="Oval 9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3220" y="2556692"/>
                <a:ext cx="613509" cy="533065"/>
              </a:xfrm>
              <a:prstGeom prst="ellipse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Oval 100"/>
              <p:cNvSpPr/>
              <p:nvPr/>
            </p:nvSpPr>
            <p:spPr>
              <a:xfrm>
                <a:off x="9220458" y="3369837"/>
                <a:ext cx="613509" cy="533065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lIns="108000" tIns="0" rIns="0" bIns="36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𝑙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1" name="Oval 10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0458" y="3369837"/>
                <a:ext cx="613509" cy="533065"/>
              </a:xfrm>
              <a:prstGeom prst="ellipse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Oval 102"/>
              <p:cNvSpPr/>
              <p:nvPr/>
            </p:nvSpPr>
            <p:spPr>
              <a:xfrm>
                <a:off x="9216197" y="4177276"/>
                <a:ext cx="613509" cy="533065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lIns="108000" tIns="0" rIns="0" bIns="36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𝑙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3" name="Oval 10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6197" y="4177276"/>
                <a:ext cx="613509" cy="533065"/>
              </a:xfrm>
              <a:prstGeom prst="ellipse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Oval 103"/>
              <p:cNvSpPr/>
              <p:nvPr/>
            </p:nvSpPr>
            <p:spPr>
              <a:xfrm>
                <a:off x="9223220" y="4984715"/>
                <a:ext cx="613509" cy="533065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lIns="108000" tIns="0" rIns="0" bIns="36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𝑙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4" name="Oval 10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3220" y="4984715"/>
                <a:ext cx="613509" cy="533065"/>
              </a:xfrm>
              <a:prstGeom prst="ellipse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6" name="Straight Arrow Connector 105"/>
          <p:cNvCxnSpPr>
            <a:stCxn id="34" idx="6"/>
            <a:endCxn id="98" idx="2"/>
          </p:cNvCxnSpPr>
          <p:nvPr/>
        </p:nvCxnSpPr>
        <p:spPr>
          <a:xfrm flipV="1">
            <a:off x="8288329" y="2012933"/>
            <a:ext cx="934891" cy="4003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7" name="Straight Arrow Connector 106"/>
          <p:cNvCxnSpPr>
            <a:stCxn id="34" idx="6"/>
            <a:endCxn id="100" idx="2"/>
          </p:cNvCxnSpPr>
          <p:nvPr/>
        </p:nvCxnSpPr>
        <p:spPr>
          <a:xfrm>
            <a:off x="8288329" y="2413281"/>
            <a:ext cx="934891" cy="4099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>
            <a:stCxn id="34" idx="6"/>
            <a:endCxn id="101" idx="2"/>
          </p:cNvCxnSpPr>
          <p:nvPr/>
        </p:nvCxnSpPr>
        <p:spPr>
          <a:xfrm>
            <a:off x="8288329" y="2413281"/>
            <a:ext cx="932129" cy="12230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1" name="Straight Arrow Connector 110"/>
          <p:cNvCxnSpPr>
            <a:stCxn id="34" idx="6"/>
            <a:endCxn id="103" idx="2"/>
          </p:cNvCxnSpPr>
          <p:nvPr/>
        </p:nvCxnSpPr>
        <p:spPr>
          <a:xfrm>
            <a:off x="8288329" y="2413281"/>
            <a:ext cx="927868" cy="20305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4" name="Straight Arrow Connector 113"/>
          <p:cNvCxnSpPr>
            <a:stCxn id="34" idx="6"/>
            <a:endCxn id="104" idx="2"/>
          </p:cNvCxnSpPr>
          <p:nvPr/>
        </p:nvCxnSpPr>
        <p:spPr>
          <a:xfrm>
            <a:off x="8288329" y="2413281"/>
            <a:ext cx="934891" cy="28379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>
            <a:stCxn id="83" idx="6"/>
            <a:endCxn id="98" idx="2"/>
          </p:cNvCxnSpPr>
          <p:nvPr/>
        </p:nvCxnSpPr>
        <p:spPr>
          <a:xfrm flipV="1">
            <a:off x="8288329" y="2012933"/>
            <a:ext cx="934891" cy="11724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0" name="Straight Arrow Connector 119"/>
          <p:cNvCxnSpPr>
            <a:stCxn id="83" idx="6"/>
            <a:endCxn id="100" idx="2"/>
          </p:cNvCxnSpPr>
          <p:nvPr/>
        </p:nvCxnSpPr>
        <p:spPr>
          <a:xfrm flipV="1">
            <a:off x="8288329" y="2823225"/>
            <a:ext cx="934891" cy="3622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4" name="Straight Arrow Connector 123"/>
          <p:cNvCxnSpPr>
            <a:stCxn id="83" idx="6"/>
            <a:endCxn id="101" idx="2"/>
          </p:cNvCxnSpPr>
          <p:nvPr/>
        </p:nvCxnSpPr>
        <p:spPr>
          <a:xfrm>
            <a:off x="8288329" y="3185431"/>
            <a:ext cx="932129" cy="4509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7" name="Straight Arrow Connector 126"/>
          <p:cNvCxnSpPr>
            <a:stCxn id="88" idx="6"/>
            <a:endCxn id="100" idx="2"/>
          </p:cNvCxnSpPr>
          <p:nvPr/>
        </p:nvCxnSpPr>
        <p:spPr>
          <a:xfrm flipV="1">
            <a:off x="8285567" y="2823225"/>
            <a:ext cx="937653" cy="11753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0" name="Straight Arrow Connector 129"/>
          <p:cNvCxnSpPr>
            <a:stCxn id="88" idx="6"/>
            <a:endCxn id="101" idx="2"/>
          </p:cNvCxnSpPr>
          <p:nvPr/>
        </p:nvCxnSpPr>
        <p:spPr>
          <a:xfrm flipV="1">
            <a:off x="8285567" y="3636370"/>
            <a:ext cx="934891" cy="3622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3" name="Straight Arrow Connector 132"/>
          <p:cNvCxnSpPr>
            <a:stCxn id="89" idx="6"/>
            <a:endCxn id="103" idx="2"/>
          </p:cNvCxnSpPr>
          <p:nvPr/>
        </p:nvCxnSpPr>
        <p:spPr>
          <a:xfrm flipV="1">
            <a:off x="8281306" y="4443809"/>
            <a:ext cx="934891" cy="3622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6" name="Straight Arrow Connector 135"/>
          <p:cNvCxnSpPr>
            <a:stCxn id="89" idx="6"/>
            <a:endCxn id="104" idx="2"/>
          </p:cNvCxnSpPr>
          <p:nvPr/>
        </p:nvCxnSpPr>
        <p:spPr>
          <a:xfrm>
            <a:off x="8281306" y="4806015"/>
            <a:ext cx="941914" cy="4452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0" name="Oval 139"/>
          <p:cNvSpPr/>
          <p:nvPr/>
        </p:nvSpPr>
        <p:spPr>
          <a:xfrm>
            <a:off x="10627473" y="3360697"/>
            <a:ext cx="613509" cy="533065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108000" tIns="0" rIns="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1" name="Straight Arrow Connector 140"/>
          <p:cNvCxnSpPr>
            <a:stCxn id="98" idx="6"/>
            <a:endCxn id="140" idx="2"/>
          </p:cNvCxnSpPr>
          <p:nvPr/>
        </p:nvCxnSpPr>
        <p:spPr>
          <a:xfrm>
            <a:off x="9836729" y="2012933"/>
            <a:ext cx="790744" cy="16142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4" name="Straight Arrow Connector 143"/>
          <p:cNvCxnSpPr>
            <a:stCxn id="100" idx="6"/>
            <a:endCxn id="140" idx="2"/>
          </p:cNvCxnSpPr>
          <p:nvPr/>
        </p:nvCxnSpPr>
        <p:spPr>
          <a:xfrm>
            <a:off x="9836729" y="2823225"/>
            <a:ext cx="790744" cy="8040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7" name="Straight Arrow Connector 146"/>
          <p:cNvCxnSpPr>
            <a:stCxn id="101" idx="6"/>
            <a:endCxn id="140" idx="2"/>
          </p:cNvCxnSpPr>
          <p:nvPr/>
        </p:nvCxnSpPr>
        <p:spPr>
          <a:xfrm flipV="1">
            <a:off x="9833967" y="3627230"/>
            <a:ext cx="793506" cy="91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4" name="Straight Arrow Connector 153"/>
          <p:cNvCxnSpPr>
            <a:stCxn id="103" idx="6"/>
            <a:endCxn id="140" idx="2"/>
          </p:cNvCxnSpPr>
          <p:nvPr/>
        </p:nvCxnSpPr>
        <p:spPr>
          <a:xfrm flipV="1">
            <a:off x="9829706" y="3627230"/>
            <a:ext cx="797767" cy="8165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7" name="Straight Arrow Connector 156"/>
          <p:cNvCxnSpPr>
            <a:stCxn id="104" idx="6"/>
            <a:endCxn id="140" idx="2"/>
          </p:cNvCxnSpPr>
          <p:nvPr/>
        </p:nvCxnSpPr>
        <p:spPr>
          <a:xfrm flipV="1">
            <a:off x="9836729" y="3627230"/>
            <a:ext cx="790744" cy="16240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6" name="TextBox 165"/>
              <p:cNvSpPr txBox="1"/>
              <p:nvPr/>
            </p:nvSpPr>
            <p:spPr>
              <a:xfrm>
                <a:off x="9522951" y="5251247"/>
                <a:ext cx="1153201" cy="10346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𝑙𝑣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d>
                        <m:d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kumimoji="0" lang="en-US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1</m:t>
                                </m:r>
                                <m:r>
                                  <a:rPr kumimoji="0" lang="en-US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kumimoji="0" lang="en-US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20</m:t>
                                </m:r>
                              </m:e>
                            </m:mr>
                            <m:mr>
                              <m:e>
                                <m: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r>
                                  <a:rPr kumimoji="0" lang="en-US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50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6" name="TextBox 1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2951" y="5251247"/>
                <a:ext cx="1153201" cy="1034642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7" name="TextBox 166"/>
              <p:cNvSpPr txBox="1"/>
              <p:nvPr/>
            </p:nvSpPr>
            <p:spPr>
              <a:xfrm>
                <a:off x="9375471" y="1218245"/>
                <a:ext cx="186551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𝑛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∗</m:t>
                          </m:r>
                        </m:sub>
                      </m:sSub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 </m:t>
                      </m:r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𝑙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∗</m:t>
                          </m:r>
                        </m:sub>
                      </m:sSub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∈[0,1]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7" name="TextBox 1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75471" y="1218245"/>
                <a:ext cx="1865511" cy="461665"/>
              </a:xfrm>
              <a:prstGeom prst="rect">
                <a:avLst/>
              </a:prstGeom>
              <a:blipFill>
                <a:blip r:embed="rId23"/>
                <a:stretch>
                  <a:fillRect r="-654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3" name="Right Arrow 92"/>
          <p:cNvSpPr/>
          <p:nvPr/>
        </p:nvSpPr>
        <p:spPr>
          <a:xfrm>
            <a:off x="5258341" y="3312546"/>
            <a:ext cx="600364" cy="1185228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C4C07E57-9EA9-469F-A101-3C57C51F5CD2}"/>
              </a:ext>
            </a:extLst>
          </p:cNvPr>
          <p:cNvGrpSpPr/>
          <p:nvPr/>
        </p:nvGrpSpPr>
        <p:grpSpPr>
          <a:xfrm>
            <a:off x="674914" y="2006824"/>
            <a:ext cx="4695919" cy="3610466"/>
            <a:chOff x="674914" y="2006824"/>
            <a:chExt cx="4695919" cy="3610466"/>
          </a:xfrm>
        </p:grpSpPr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0082FECA-F486-4A22-9DA8-3A0DF0F47DAE}"/>
                </a:ext>
              </a:extLst>
            </p:cNvPr>
            <p:cNvGrpSpPr/>
            <p:nvPr/>
          </p:nvGrpSpPr>
          <p:grpSpPr>
            <a:xfrm>
              <a:off x="921404" y="2006824"/>
              <a:ext cx="4200213" cy="3610466"/>
              <a:chOff x="1116788" y="1999008"/>
              <a:chExt cx="4200213" cy="361046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3" name="Oval 122">
                    <a:extLst>
                      <a:ext uri="{FF2B5EF4-FFF2-40B4-BE49-F238E27FC236}">
                        <a16:creationId xmlns:a16="http://schemas.microsoft.com/office/drawing/2014/main" id="{884B8F99-A49E-4706-8195-7BD146851381}"/>
                      </a:ext>
                    </a:extLst>
                  </p:cNvPr>
                  <p:cNvSpPr/>
                  <p:nvPr/>
                </p:nvSpPr>
                <p:spPr>
                  <a:xfrm>
                    <a:off x="2539999" y="2636073"/>
                    <a:ext cx="1524001" cy="533065"/>
                  </a:xfrm>
                  <a:prstGeom prst="ellipse">
                    <a:avLst/>
                  </a:prstGeom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wrap="none" lIns="0" tIns="0" rIns="0" bIns="0"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𝕩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3</m:t>
                              </m:r>
                            </m:sub>
                          </m:s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&gt;5.1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123" name="Oval 122">
                    <a:extLst>
                      <a:ext uri="{FF2B5EF4-FFF2-40B4-BE49-F238E27FC236}">
                        <a16:creationId xmlns:a16="http://schemas.microsoft.com/office/drawing/2014/main" id="{884B8F99-A49E-4706-8195-7BD146851381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539999" y="2636073"/>
                    <a:ext cx="1524001" cy="533065"/>
                  </a:xfrm>
                  <a:prstGeom prst="ellipse">
                    <a:avLst/>
                  </a:prstGeom>
                  <a:blipFill>
                    <a:blip r:embed="rId2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25" name="Straight Arrow Connector 124">
                <a:extLst>
                  <a:ext uri="{FF2B5EF4-FFF2-40B4-BE49-F238E27FC236}">
                    <a16:creationId xmlns:a16="http://schemas.microsoft.com/office/drawing/2014/main" id="{D121F860-2B58-4A48-974B-AA612807F74E}"/>
                  </a:ext>
                </a:extLst>
              </p:cNvPr>
              <p:cNvCxnSpPr>
                <a:stCxn id="126" idx="2"/>
                <a:endCxn id="123" idx="0"/>
              </p:cNvCxnSpPr>
              <p:nvPr/>
            </p:nvCxnSpPr>
            <p:spPr>
              <a:xfrm>
                <a:off x="3302000" y="2368340"/>
                <a:ext cx="0" cy="26773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6" name="TextBox 125">
                    <a:extLst>
                      <a:ext uri="{FF2B5EF4-FFF2-40B4-BE49-F238E27FC236}">
                        <a16:creationId xmlns:a16="http://schemas.microsoft.com/office/drawing/2014/main" id="{ABC61972-3E55-4E0B-BB32-CBE0D5FF096B}"/>
                      </a:ext>
                    </a:extLst>
                  </p:cNvPr>
                  <p:cNvSpPr txBox="1"/>
                  <p:nvPr/>
                </p:nvSpPr>
                <p:spPr>
                  <a:xfrm>
                    <a:off x="2811000" y="1999008"/>
                    <a:ext cx="982000" cy="36933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𝕩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∈</m:t>
                          </m:r>
                          <m:sSup>
                            <m:sSup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ℝ</m:t>
                              </m:r>
                            </m:e>
                            <m:sup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6</m:t>
                              </m:r>
                            </m:sup>
                          </m:sSup>
                        </m:oMath>
                      </m:oMathPara>
                    </a14:m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126" name="TextBox 125">
                    <a:extLst>
                      <a:ext uri="{FF2B5EF4-FFF2-40B4-BE49-F238E27FC236}">
                        <a16:creationId xmlns:a16="http://schemas.microsoft.com/office/drawing/2014/main" id="{ABC61972-3E55-4E0B-BB32-CBE0D5FF096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811000" y="1999008"/>
                    <a:ext cx="982000" cy="369332"/>
                  </a:xfrm>
                  <a:prstGeom prst="rect">
                    <a:avLst/>
                  </a:prstGeom>
                  <a:blipFill>
                    <a:blip r:embed="rId25"/>
                    <a:stretch>
                      <a:fillRect l="-4348" r="-1863" b="-655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28" name="Straight Arrow Connector 127">
                <a:extLst>
                  <a:ext uri="{FF2B5EF4-FFF2-40B4-BE49-F238E27FC236}">
                    <a16:creationId xmlns:a16="http://schemas.microsoft.com/office/drawing/2014/main" id="{77ED4490-4A80-4B0D-BFD3-B76BA3395D5F}"/>
                  </a:ext>
                </a:extLst>
              </p:cNvPr>
              <p:cNvCxnSpPr>
                <a:stCxn id="123" idx="4"/>
                <a:endCxn id="137" idx="7"/>
              </p:cNvCxnSpPr>
              <p:nvPr/>
            </p:nvCxnSpPr>
            <p:spPr>
              <a:xfrm flipH="1">
                <a:off x="2557722" y="3169138"/>
                <a:ext cx="744278" cy="27118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9" name="Straight Arrow Connector 128">
                <a:extLst>
                  <a:ext uri="{FF2B5EF4-FFF2-40B4-BE49-F238E27FC236}">
                    <a16:creationId xmlns:a16="http://schemas.microsoft.com/office/drawing/2014/main" id="{BC9A5FF8-D3F5-4A1D-BE24-D6AADBF61CF1}"/>
                  </a:ext>
                </a:extLst>
              </p:cNvPr>
              <p:cNvCxnSpPr>
                <a:stCxn id="123" idx="4"/>
                <a:endCxn id="138" idx="1"/>
              </p:cNvCxnSpPr>
              <p:nvPr/>
            </p:nvCxnSpPr>
            <p:spPr>
              <a:xfrm>
                <a:off x="3302000" y="3169138"/>
                <a:ext cx="714185" cy="27118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FC9D4B94-3DA6-4835-BA21-F27A4CBEC132}"/>
                  </a:ext>
                </a:extLst>
              </p:cNvPr>
              <p:cNvSpPr txBox="1"/>
              <p:nvPr/>
            </p:nvSpPr>
            <p:spPr>
              <a:xfrm>
                <a:off x="2641104" y="3048553"/>
                <a:ext cx="30970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2" name="Oval 131">
                    <a:extLst>
                      <a:ext uri="{FF2B5EF4-FFF2-40B4-BE49-F238E27FC236}">
                        <a16:creationId xmlns:a16="http://schemas.microsoft.com/office/drawing/2014/main" id="{8CE705D3-0E0D-44EC-8306-9F5B5F43AD61}"/>
                      </a:ext>
                    </a:extLst>
                  </p:cNvPr>
                  <p:cNvSpPr/>
                  <p:nvPr/>
                </p:nvSpPr>
                <p:spPr>
                  <a:xfrm>
                    <a:off x="2048999" y="4243574"/>
                    <a:ext cx="1524001" cy="533065"/>
                  </a:xfrm>
                  <a:prstGeom prst="ellipse">
                    <a:avLst/>
                  </a:prstGeom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wrap="none"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𝕩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3</m:t>
                              </m:r>
                            </m:sub>
                          </m:s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&gt;2.4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132" name="Oval 131">
                    <a:extLst>
                      <a:ext uri="{FF2B5EF4-FFF2-40B4-BE49-F238E27FC236}">
                        <a16:creationId xmlns:a16="http://schemas.microsoft.com/office/drawing/2014/main" id="{8CE705D3-0E0D-44EC-8306-9F5B5F43AD61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48999" y="4243574"/>
                    <a:ext cx="1524001" cy="533065"/>
                  </a:xfrm>
                  <a:prstGeom prst="ellipse">
                    <a:avLst/>
                  </a:prstGeom>
                  <a:blipFill>
                    <a:blip r:embed="rId2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34" name="Straight Arrow Connector 133">
                <a:extLst>
                  <a:ext uri="{FF2B5EF4-FFF2-40B4-BE49-F238E27FC236}">
                    <a16:creationId xmlns:a16="http://schemas.microsoft.com/office/drawing/2014/main" id="{40EE3BF6-A9F8-4666-852F-50FC1CE0A7BA}"/>
                  </a:ext>
                </a:extLst>
              </p:cNvPr>
              <p:cNvCxnSpPr>
                <a:stCxn id="137" idx="4"/>
                <a:endCxn id="132" idx="1"/>
              </p:cNvCxnSpPr>
              <p:nvPr/>
            </p:nvCxnSpPr>
            <p:spPr>
              <a:xfrm>
                <a:off x="2018907" y="3895322"/>
                <a:ext cx="253277" cy="42631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35" name="Oval 134">
                <a:extLst>
                  <a:ext uri="{FF2B5EF4-FFF2-40B4-BE49-F238E27FC236}">
                    <a16:creationId xmlns:a16="http://schemas.microsoft.com/office/drawing/2014/main" id="{C3908F07-D9AE-4555-80DE-6F3CE667CE52}"/>
                  </a:ext>
                </a:extLst>
              </p:cNvPr>
              <p:cNvSpPr/>
              <p:nvPr/>
            </p:nvSpPr>
            <p:spPr>
              <a:xfrm>
                <a:off x="1116788" y="4243574"/>
                <a:ext cx="732913" cy="532984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10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7" name="Oval 136">
                    <a:extLst>
                      <a:ext uri="{FF2B5EF4-FFF2-40B4-BE49-F238E27FC236}">
                        <a16:creationId xmlns:a16="http://schemas.microsoft.com/office/drawing/2014/main" id="{E1641545-05CA-4B67-A460-673FBAE5DDB9}"/>
                      </a:ext>
                    </a:extLst>
                  </p:cNvPr>
                  <p:cNvSpPr/>
                  <p:nvPr/>
                </p:nvSpPr>
                <p:spPr>
                  <a:xfrm>
                    <a:off x="1256906" y="3362257"/>
                    <a:ext cx="1524001" cy="533065"/>
                  </a:xfrm>
                  <a:prstGeom prst="ellipse">
                    <a:avLst/>
                  </a:prstGeom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wrap="none" lIns="0" tIns="0" rIns="0" bIns="0"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𝕩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1</m:t>
                              </m:r>
                            </m:sub>
                          </m:s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&gt;1.8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137" name="Oval 136">
                    <a:extLst>
                      <a:ext uri="{FF2B5EF4-FFF2-40B4-BE49-F238E27FC236}">
                        <a16:creationId xmlns:a16="http://schemas.microsoft.com/office/drawing/2014/main" id="{E1641545-05CA-4B67-A460-673FBAE5DDB9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56906" y="3362257"/>
                    <a:ext cx="1524001" cy="533065"/>
                  </a:xfrm>
                  <a:prstGeom prst="ellipse">
                    <a:avLst/>
                  </a:prstGeom>
                  <a:blipFill>
                    <a:blip r:embed="rId2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8" name="Oval 137">
                    <a:extLst>
                      <a:ext uri="{FF2B5EF4-FFF2-40B4-BE49-F238E27FC236}">
                        <a16:creationId xmlns:a16="http://schemas.microsoft.com/office/drawing/2014/main" id="{0D5CCB21-8364-4BD7-954A-361BB56174F8}"/>
                      </a:ext>
                    </a:extLst>
                  </p:cNvPr>
                  <p:cNvSpPr/>
                  <p:nvPr/>
                </p:nvSpPr>
                <p:spPr>
                  <a:xfrm>
                    <a:off x="3793000" y="3362257"/>
                    <a:ext cx="1524001" cy="533065"/>
                  </a:xfrm>
                  <a:prstGeom prst="ellipse">
                    <a:avLst/>
                  </a:prstGeom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wrap="none" lIns="0" tIns="0" rIns="0" bIns="0"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𝕩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5</m:t>
                              </m:r>
                            </m:sub>
                          </m:s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&gt;0.4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138" name="Oval 137">
                    <a:extLst>
                      <a:ext uri="{FF2B5EF4-FFF2-40B4-BE49-F238E27FC236}">
                        <a16:creationId xmlns:a16="http://schemas.microsoft.com/office/drawing/2014/main" id="{0D5CCB21-8364-4BD7-954A-361BB56174F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793000" y="3362257"/>
                    <a:ext cx="1524001" cy="533065"/>
                  </a:xfrm>
                  <a:prstGeom prst="ellipse">
                    <a:avLst/>
                  </a:prstGeom>
                  <a:blipFill>
                    <a:blip r:embed="rId2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39" name="Straight Arrow Connector 138">
                <a:extLst>
                  <a:ext uri="{FF2B5EF4-FFF2-40B4-BE49-F238E27FC236}">
                    <a16:creationId xmlns:a16="http://schemas.microsoft.com/office/drawing/2014/main" id="{B267AC98-3C80-431F-9F5C-B4DD629BC0C6}"/>
                  </a:ext>
                </a:extLst>
              </p:cNvPr>
              <p:cNvCxnSpPr>
                <a:stCxn id="137" idx="4"/>
                <a:endCxn id="135" idx="7"/>
              </p:cNvCxnSpPr>
              <p:nvPr/>
            </p:nvCxnSpPr>
            <p:spPr>
              <a:xfrm flipH="1">
                <a:off x="1742368" y="3895322"/>
                <a:ext cx="276539" cy="42630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id="{527D7CAC-9259-469D-B837-D8FA209C252B}"/>
                  </a:ext>
                </a:extLst>
              </p:cNvPr>
              <p:cNvSpPr/>
              <p:nvPr/>
            </p:nvSpPr>
            <p:spPr>
              <a:xfrm>
                <a:off x="2048999" y="5076490"/>
                <a:ext cx="732913" cy="532984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20</a:t>
                </a:r>
              </a:p>
            </p:txBody>
          </p:sp>
          <p:sp>
            <p:nvSpPr>
              <p:cNvPr id="143" name="Oval 142">
                <a:extLst>
                  <a:ext uri="{FF2B5EF4-FFF2-40B4-BE49-F238E27FC236}">
                    <a16:creationId xmlns:a16="http://schemas.microsoft.com/office/drawing/2014/main" id="{E4EAC3B7-4183-4E7D-BD8F-6D7C5D12D002}"/>
                  </a:ext>
                </a:extLst>
              </p:cNvPr>
              <p:cNvSpPr/>
              <p:nvPr/>
            </p:nvSpPr>
            <p:spPr>
              <a:xfrm>
                <a:off x="2840087" y="5076490"/>
                <a:ext cx="732913" cy="532984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30</a:t>
                </a:r>
              </a:p>
            </p:txBody>
          </p:sp>
          <p:cxnSp>
            <p:nvCxnSpPr>
              <p:cNvPr id="145" name="Straight Arrow Connector 144">
                <a:extLst>
                  <a:ext uri="{FF2B5EF4-FFF2-40B4-BE49-F238E27FC236}">
                    <a16:creationId xmlns:a16="http://schemas.microsoft.com/office/drawing/2014/main" id="{131AD2E7-657B-44D0-A459-C4C67653EC94}"/>
                  </a:ext>
                </a:extLst>
              </p:cNvPr>
              <p:cNvCxnSpPr>
                <a:stCxn id="132" idx="4"/>
                <a:endCxn id="142" idx="0"/>
              </p:cNvCxnSpPr>
              <p:nvPr/>
            </p:nvCxnSpPr>
            <p:spPr>
              <a:xfrm flipH="1">
                <a:off x="2415456" y="4776639"/>
                <a:ext cx="395544" cy="29985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6" name="Straight Arrow Connector 145">
                <a:extLst>
                  <a:ext uri="{FF2B5EF4-FFF2-40B4-BE49-F238E27FC236}">
                    <a16:creationId xmlns:a16="http://schemas.microsoft.com/office/drawing/2014/main" id="{34F4C8E1-49C9-47C3-812E-CB4C1EB7FEAB}"/>
                  </a:ext>
                </a:extLst>
              </p:cNvPr>
              <p:cNvCxnSpPr>
                <a:stCxn id="132" idx="4"/>
                <a:endCxn id="143" idx="0"/>
              </p:cNvCxnSpPr>
              <p:nvPr/>
            </p:nvCxnSpPr>
            <p:spPr>
              <a:xfrm>
                <a:off x="2811000" y="4776639"/>
                <a:ext cx="395544" cy="29985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48" name="Oval 147">
                <a:extLst>
                  <a:ext uri="{FF2B5EF4-FFF2-40B4-BE49-F238E27FC236}">
                    <a16:creationId xmlns:a16="http://schemas.microsoft.com/office/drawing/2014/main" id="{B4A39C49-E34C-4989-9F31-7FB17BED32A8}"/>
                  </a:ext>
                </a:extLst>
              </p:cNvPr>
              <p:cNvSpPr/>
              <p:nvPr/>
            </p:nvSpPr>
            <p:spPr>
              <a:xfrm>
                <a:off x="4584088" y="4243574"/>
                <a:ext cx="732913" cy="532984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50</a:t>
                </a:r>
              </a:p>
            </p:txBody>
          </p:sp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35CD6E0C-6DC6-4786-88A6-E5F209584A59}"/>
                  </a:ext>
                </a:extLst>
              </p:cNvPr>
              <p:cNvSpPr/>
              <p:nvPr/>
            </p:nvSpPr>
            <p:spPr>
              <a:xfrm>
                <a:off x="3791610" y="4243574"/>
                <a:ext cx="732913" cy="532984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40</a:t>
                </a:r>
              </a:p>
            </p:txBody>
          </p:sp>
          <p:cxnSp>
            <p:nvCxnSpPr>
              <p:cNvPr id="150" name="Straight Arrow Connector 149">
                <a:extLst>
                  <a:ext uri="{FF2B5EF4-FFF2-40B4-BE49-F238E27FC236}">
                    <a16:creationId xmlns:a16="http://schemas.microsoft.com/office/drawing/2014/main" id="{131217B0-EC46-4E7A-94F2-03A84B2EA062}"/>
                  </a:ext>
                </a:extLst>
              </p:cNvPr>
              <p:cNvCxnSpPr>
                <a:stCxn id="138" idx="4"/>
                <a:endCxn id="148" idx="0"/>
              </p:cNvCxnSpPr>
              <p:nvPr/>
            </p:nvCxnSpPr>
            <p:spPr>
              <a:xfrm>
                <a:off x="4555001" y="3895322"/>
                <a:ext cx="395544" cy="34825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1" name="Straight Arrow Connector 150">
                <a:extLst>
                  <a:ext uri="{FF2B5EF4-FFF2-40B4-BE49-F238E27FC236}">
                    <a16:creationId xmlns:a16="http://schemas.microsoft.com/office/drawing/2014/main" id="{BF20BDAE-B88C-4638-A5F4-0650108AAE5B}"/>
                  </a:ext>
                </a:extLst>
              </p:cNvPr>
              <p:cNvCxnSpPr>
                <a:stCxn id="138" idx="4"/>
                <a:endCxn id="149" idx="0"/>
              </p:cNvCxnSpPr>
              <p:nvPr/>
            </p:nvCxnSpPr>
            <p:spPr>
              <a:xfrm flipH="1">
                <a:off x="4158067" y="3895322"/>
                <a:ext cx="396934" cy="34825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1701BD59-CBA1-4B5F-8D0D-B7C601D3E05A}"/>
                  </a:ext>
                </a:extLst>
              </p:cNvPr>
              <p:cNvSpPr txBox="1"/>
              <p:nvPr/>
            </p:nvSpPr>
            <p:spPr>
              <a:xfrm>
                <a:off x="3703748" y="3048553"/>
                <a:ext cx="30970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F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0" name="TextBox 109">
                  <a:extLst>
                    <a:ext uri="{FF2B5EF4-FFF2-40B4-BE49-F238E27FC236}">
                      <a16:creationId xmlns:a16="http://schemas.microsoft.com/office/drawing/2014/main" id="{FA5B1217-122F-4434-9780-5484B008F8FF}"/>
                    </a:ext>
                  </a:extLst>
                </p:cNvPr>
                <p:cNvSpPr txBox="1"/>
                <p:nvPr/>
              </p:nvSpPr>
              <p:spPr>
                <a:xfrm>
                  <a:off x="2020221" y="2693090"/>
                  <a:ext cx="318870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𝑛</m:t>
                            </m:r>
                          </m:e>
                          <m:sub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10" name="TextBox 109">
                  <a:extLst>
                    <a:ext uri="{FF2B5EF4-FFF2-40B4-BE49-F238E27FC236}">
                      <a16:creationId xmlns:a16="http://schemas.microsoft.com/office/drawing/2014/main" id="{FA5B1217-122F-4434-9780-5484B008F8F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20221" y="2693090"/>
                  <a:ext cx="318870" cy="307777"/>
                </a:xfrm>
                <a:prstGeom prst="rect">
                  <a:avLst/>
                </a:prstGeom>
                <a:blipFill>
                  <a:blip r:embed="rId29"/>
                  <a:stretch>
                    <a:fillRect l="-9434" r="-5660" b="-16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2" name="TextBox 111">
                  <a:extLst>
                    <a:ext uri="{FF2B5EF4-FFF2-40B4-BE49-F238E27FC236}">
                      <a16:creationId xmlns:a16="http://schemas.microsoft.com/office/drawing/2014/main" id="{0D91DE81-1462-4F0F-B7AD-7480879B91AF}"/>
                    </a:ext>
                  </a:extLst>
                </p:cNvPr>
                <p:cNvSpPr txBox="1"/>
                <p:nvPr/>
              </p:nvSpPr>
              <p:spPr>
                <a:xfrm>
                  <a:off x="736689" y="3462034"/>
                  <a:ext cx="324833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𝑛</m:t>
                            </m:r>
                          </m:e>
                          <m:sub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12" name="TextBox 111">
                  <a:extLst>
                    <a:ext uri="{FF2B5EF4-FFF2-40B4-BE49-F238E27FC236}">
                      <a16:creationId xmlns:a16="http://schemas.microsoft.com/office/drawing/2014/main" id="{0D91DE81-1462-4F0F-B7AD-7480879B91A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6689" y="3462034"/>
                  <a:ext cx="324833" cy="307777"/>
                </a:xfrm>
                <a:prstGeom prst="rect">
                  <a:avLst/>
                </a:prstGeom>
                <a:blipFill>
                  <a:blip r:embed="rId30"/>
                  <a:stretch>
                    <a:fillRect l="-11321" r="-7547" b="-16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3" name="TextBox 112">
                  <a:extLst>
                    <a:ext uri="{FF2B5EF4-FFF2-40B4-BE49-F238E27FC236}">
                      <a16:creationId xmlns:a16="http://schemas.microsoft.com/office/drawing/2014/main" id="{785957BA-8513-4CB0-A513-FD708E9116E0}"/>
                    </a:ext>
                  </a:extLst>
                </p:cNvPr>
                <p:cNvSpPr txBox="1"/>
                <p:nvPr/>
              </p:nvSpPr>
              <p:spPr>
                <a:xfrm>
                  <a:off x="3307759" y="3455719"/>
                  <a:ext cx="324833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𝑛</m:t>
                            </m:r>
                          </m:e>
                          <m:sub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13" name="TextBox 112">
                  <a:extLst>
                    <a:ext uri="{FF2B5EF4-FFF2-40B4-BE49-F238E27FC236}">
                      <a16:creationId xmlns:a16="http://schemas.microsoft.com/office/drawing/2014/main" id="{785957BA-8513-4CB0-A513-FD708E9116E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07759" y="3455719"/>
                  <a:ext cx="324833" cy="307777"/>
                </a:xfrm>
                <a:prstGeom prst="rect">
                  <a:avLst/>
                </a:prstGeom>
                <a:blipFill>
                  <a:blip r:embed="rId31"/>
                  <a:stretch>
                    <a:fillRect l="-11321" r="-7547" b="-16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5" name="TextBox 114">
                  <a:extLst>
                    <a:ext uri="{FF2B5EF4-FFF2-40B4-BE49-F238E27FC236}">
                      <a16:creationId xmlns:a16="http://schemas.microsoft.com/office/drawing/2014/main" id="{F273024F-95DC-4601-A7E0-7F8EABEB8132}"/>
                    </a:ext>
                  </a:extLst>
                </p:cNvPr>
                <p:cNvSpPr txBox="1"/>
                <p:nvPr/>
              </p:nvSpPr>
              <p:spPr>
                <a:xfrm>
                  <a:off x="2499450" y="3923375"/>
                  <a:ext cx="324833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𝑛</m:t>
                            </m:r>
                          </m:e>
                          <m:sub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15" name="TextBox 114">
                  <a:extLst>
                    <a:ext uri="{FF2B5EF4-FFF2-40B4-BE49-F238E27FC236}">
                      <a16:creationId xmlns:a16="http://schemas.microsoft.com/office/drawing/2014/main" id="{F273024F-95DC-4601-A7E0-7F8EABEB81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99450" y="3923375"/>
                  <a:ext cx="324833" cy="307777"/>
                </a:xfrm>
                <a:prstGeom prst="rect">
                  <a:avLst/>
                </a:prstGeom>
                <a:blipFill>
                  <a:blip r:embed="rId32"/>
                  <a:stretch>
                    <a:fillRect l="-9434" r="-9434" b="-16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6" name="TextBox 115">
                  <a:extLst>
                    <a:ext uri="{FF2B5EF4-FFF2-40B4-BE49-F238E27FC236}">
                      <a16:creationId xmlns:a16="http://schemas.microsoft.com/office/drawing/2014/main" id="{75AF8F94-96C6-4D38-84C4-96A6F84EBE73}"/>
                    </a:ext>
                  </a:extLst>
                </p:cNvPr>
                <p:cNvSpPr txBox="1"/>
                <p:nvPr/>
              </p:nvSpPr>
              <p:spPr>
                <a:xfrm>
                  <a:off x="674914" y="4355580"/>
                  <a:ext cx="259109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𝑙</m:t>
                            </m:r>
                          </m:e>
                          <m:sub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16" name="TextBox 115">
                  <a:extLst>
                    <a:ext uri="{FF2B5EF4-FFF2-40B4-BE49-F238E27FC236}">
                      <a16:creationId xmlns:a16="http://schemas.microsoft.com/office/drawing/2014/main" id="{75AF8F94-96C6-4D38-84C4-96A6F84EBE7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4914" y="4355580"/>
                  <a:ext cx="259109" cy="307777"/>
                </a:xfrm>
                <a:prstGeom prst="rect">
                  <a:avLst/>
                </a:prstGeom>
                <a:blipFill>
                  <a:blip r:embed="rId33"/>
                  <a:stretch>
                    <a:fillRect l="-23810" r="-7143" b="-1372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8" name="TextBox 117">
                  <a:extLst>
                    <a:ext uri="{FF2B5EF4-FFF2-40B4-BE49-F238E27FC236}">
                      <a16:creationId xmlns:a16="http://schemas.microsoft.com/office/drawing/2014/main" id="{ECA0C32E-DA91-4F2D-BF6C-9EDD98C80B3D}"/>
                    </a:ext>
                  </a:extLst>
                </p:cNvPr>
                <p:cNvSpPr txBox="1"/>
                <p:nvPr/>
              </p:nvSpPr>
              <p:spPr>
                <a:xfrm>
                  <a:off x="1629553" y="5196909"/>
                  <a:ext cx="259109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𝑙</m:t>
                            </m:r>
                          </m:e>
                          <m:sub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18" name="TextBox 117">
                  <a:extLst>
                    <a:ext uri="{FF2B5EF4-FFF2-40B4-BE49-F238E27FC236}">
                      <a16:creationId xmlns:a16="http://schemas.microsoft.com/office/drawing/2014/main" id="{ECA0C32E-DA91-4F2D-BF6C-9EDD98C80B3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9553" y="5196909"/>
                  <a:ext cx="259109" cy="307777"/>
                </a:xfrm>
                <a:prstGeom prst="rect">
                  <a:avLst/>
                </a:prstGeom>
                <a:blipFill>
                  <a:blip r:embed="rId34"/>
                  <a:stretch>
                    <a:fillRect l="-23256" r="-9302" b="-16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9" name="TextBox 118">
                  <a:extLst>
                    <a:ext uri="{FF2B5EF4-FFF2-40B4-BE49-F238E27FC236}">
                      <a16:creationId xmlns:a16="http://schemas.microsoft.com/office/drawing/2014/main" id="{0B82FA73-AB60-4B42-A275-FAA97A3E6126}"/>
                    </a:ext>
                  </a:extLst>
                </p:cNvPr>
                <p:cNvSpPr txBox="1"/>
                <p:nvPr/>
              </p:nvSpPr>
              <p:spPr>
                <a:xfrm>
                  <a:off x="3365384" y="5196909"/>
                  <a:ext cx="259109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𝑙</m:t>
                            </m:r>
                          </m:e>
                          <m:sub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19" name="TextBox 118">
                  <a:extLst>
                    <a:ext uri="{FF2B5EF4-FFF2-40B4-BE49-F238E27FC236}">
                      <a16:creationId xmlns:a16="http://schemas.microsoft.com/office/drawing/2014/main" id="{0B82FA73-AB60-4B42-A275-FAA97A3E612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65384" y="5196909"/>
                  <a:ext cx="259109" cy="307777"/>
                </a:xfrm>
                <a:prstGeom prst="rect">
                  <a:avLst/>
                </a:prstGeom>
                <a:blipFill>
                  <a:blip r:embed="rId35"/>
                  <a:stretch>
                    <a:fillRect l="-23256" r="-9302" b="-16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1" name="TextBox 120">
                  <a:extLst>
                    <a:ext uri="{FF2B5EF4-FFF2-40B4-BE49-F238E27FC236}">
                      <a16:creationId xmlns:a16="http://schemas.microsoft.com/office/drawing/2014/main" id="{17757F0E-F58A-40F0-AEF5-CDD964F03D0C}"/>
                    </a:ext>
                  </a:extLst>
                </p:cNvPr>
                <p:cNvSpPr txBox="1"/>
                <p:nvPr/>
              </p:nvSpPr>
              <p:spPr>
                <a:xfrm>
                  <a:off x="3365385" y="4355579"/>
                  <a:ext cx="259109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𝑙</m:t>
                            </m:r>
                          </m:e>
                          <m:sub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21" name="TextBox 120">
                  <a:extLst>
                    <a:ext uri="{FF2B5EF4-FFF2-40B4-BE49-F238E27FC236}">
                      <a16:creationId xmlns:a16="http://schemas.microsoft.com/office/drawing/2014/main" id="{17757F0E-F58A-40F0-AEF5-CDD964F03D0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65385" y="4355579"/>
                  <a:ext cx="259109" cy="307777"/>
                </a:xfrm>
                <a:prstGeom prst="rect">
                  <a:avLst/>
                </a:prstGeom>
                <a:blipFill>
                  <a:blip r:embed="rId36"/>
                  <a:stretch>
                    <a:fillRect l="-23256" r="-6977" b="-1372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2" name="TextBox 121">
                  <a:extLst>
                    <a:ext uri="{FF2B5EF4-FFF2-40B4-BE49-F238E27FC236}">
                      <a16:creationId xmlns:a16="http://schemas.microsoft.com/office/drawing/2014/main" id="{2D88579F-72B9-49D3-A49C-ED6FEC698FDF}"/>
                    </a:ext>
                  </a:extLst>
                </p:cNvPr>
                <p:cNvSpPr txBox="1"/>
                <p:nvPr/>
              </p:nvSpPr>
              <p:spPr>
                <a:xfrm>
                  <a:off x="5111724" y="4354654"/>
                  <a:ext cx="259109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𝑙</m:t>
                            </m:r>
                          </m:e>
                          <m:sub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5</m:t>
                            </m:r>
                          </m:sub>
                        </m:sSub>
                      </m:oMath>
                    </m:oMathPara>
                  </a14:m>
                  <a:endPara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22" name="TextBox 121">
                  <a:extLst>
                    <a:ext uri="{FF2B5EF4-FFF2-40B4-BE49-F238E27FC236}">
                      <a16:creationId xmlns:a16="http://schemas.microsoft.com/office/drawing/2014/main" id="{2D88579F-72B9-49D3-A49C-ED6FEC698FD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11724" y="4354654"/>
                  <a:ext cx="259109" cy="307777"/>
                </a:xfrm>
                <a:prstGeom prst="rect">
                  <a:avLst/>
                </a:prstGeom>
                <a:blipFill>
                  <a:blip r:embed="rId37"/>
                  <a:stretch>
                    <a:fillRect l="-23810" r="-9524" b="-1568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3E001F48-84D4-4921-BD59-E07D578997C0}"/>
              </a:ext>
            </a:extLst>
          </p:cNvPr>
          <p:cNvCxnSpPr>
            <a:cxnSpLocks/>
          </p:cNvCxnSpPr>
          <p:nvPr/>
        </p:nvCxnSpPr>
        <p:spPr>
          <a:xfrm>
            <a:off x="7950967" y="1393213"/>
            <a:ext cx="0" cy="573393"/>
          </a:xfrm>
          <a:prstGeom prst="straightConnector1">
            <a:avLst/>
          </a:prstGeom>
          <a:ln w="57150">
            <a:solidFill>
              <a:schemeClr val="accent1"/>
            </a:solidFill>
            <a:headEnd type="none"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84DB0E56-07C1-40F5-A99C-00849B2C7338}"/>
              </a:ext>
            </a:extLst>
          </p:cNvPr>
          <p:cNvSpPr txBox="1"/>
          <p:nvPr/>
        </p:nvSpPr>
        <p:spPr>
          <a:xfrm>
            <a:off x="6266808" y="931090"/>
            <a:ext cx="3562898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Evaluate all conditions together</a:t>
            </a:r>
          </a:p>
        </p:txBody>
      </p: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0DB8525B-FAF7-4676-BA5F-7D811A3D4054}"/>
              </a:ext>
            </a:extLst>
          </p:cNvPr>
          <p:cNvCxnSpPr>
            <a:cxnSpLocks/>
          </p:cNvCxnSpPr>
          <p:nvPr/>
        </p:nvCxnSpPr>
        <p:spPr>
          <a:xfrm flipV="1">
            <a:off x="9453196" y="5538098"/>
            <a:ext cx="0" cy="656283"/>
          </a:xfrm>
          <a:prstGeom prst="straightConnector1">
            <a:avLst/>
          </a:prstGeom>
          <a:ln w="57150">
            <a:solidFill>
              <a:schemeClr val="accent1"/>
            </a:solidFill>
            <a:headEnd type="none"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>
            <a:extLst>
              <a:ext uri="{FF2B5EF4-FFF2-40B4-BE49-F238E27FC236}">
                <a16:creationId xmlns:a16="http://schemas.microsoft.com/office/drawing/2014/main" id="{F17CD2CA-EEA2-4ED0-82F6-E8A3CDF6285C}"/>
              </a:ext>
            </a:extLst>
          </p:cNvPr>
          <p:cNvSpPr txBox="1"/>
          <p:nvPr/>
        </p:nvSpPr>
        <p:spPr>
          <a:xfrm>
            <a:off x="8055280" y="6325218"/>
            <a:ext cx="2998450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Evaluate all paths together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BFA879-B567-FD4F-5054-949EA6105BFF}"/>
              </a:ext>
            </a:extLst>
          </p:cNvPr>
          <p:cNvSpPr txBox="1"/>
          <p:nvPr/>
        </p:nvSpPr>
        <p:spPr>
          <a:xfrm>
            <a:off x="10915856" y="144110"/>
            <a:ext cx="1276141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Hummingbird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 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OSDI’20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03ECFEA-11E5-616F-6F95-3D45C7179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914" y="27751"/>
            <a:ext cx="10515600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Translating Trees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096EDDF-F824-A112-8F01-6515B071E487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10433811" y="144110"/>
            <a:ext cx="503471" cy="685794"/>
          </a:xfrm>
          <a:prstGeom prst="rect">
            <a:avLst/>
          </a:prstGeom>
          <a:ln w="28575">
            <a:solidFill>
              <a:srgbClr val="7889FB"/>
            </a:solidFill>
          </a:ln>
        </p:spPr>
      </p:pic>
    </p:spTree>
    <p:extLst>
      <p:ext uri="{BB962C8B-B14F-4D97-AF65-F5344CB8AC3E}">
        <p14:creationId xmlns:p14="http://schemas.microsoft.com/office/powerpoint/2010/main" val="2551775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89584-0D7B-0F88-4AB8-525A19FEB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DS Lifecycle: Data Cleaning &amp; Deduplication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D33DAB-DE00-182D-07CC-9D65BB4932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Key Observation</a:t>
            </a:r>
          </a:p>
          <a:p>
            <a:pPr lvl="1"/>
            <a:r>
              <a:rPr lang="en-US" sz="1800" dirty="0"/>
              <a:t>State-of-the-art data cleaning based on ML (ML for DI, DI for ML)</a:t>
            </a:r>
          </a:p>
          <a:p>
            <a:pPr lvl="1"/>
            <a:r>
              <a:rPr lang="en-US" sz="1800" b="1" dirty="0"/>
              <a:t>Examples:</a:t>
            </a:r>
            <a:r>
              <a:rPr lang="en-US" sz="1800" dirty="0"/>
              <a:t> </a:t>
            </a:r>
            <a:r>
              <a:rPr lang="en-US" sz="1800" dirty="0">
                <a:solidFill>
                  <a:schemeClr val="tx1"/>
                </a:solidFill>
                <a:cs typeface="Calibri" panose="020F0502020204030204" pitchFamily="34" charset="0"/>
              </a:rPr>
              <a:t>Data extraction, schema alignment, entity resolution, data validation, </a:t>
            </a:r>
            <a:br>
              <a:rPr lang="en-US" sz="1800" dirty="0">
                <a:solidFill>
                  <a:schemeClr val="tx1"/>
                </a:solidFill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cs typeface="Calibri" panose="020F0502020204030204" pitchFamily="34" charset="0"/>
              </a:rPr>
              <a:t>data cleaning, outlier detection, missing value imputation, semantic type detection, </a:t>
            </a:r>
            <a:br>
              <a:rPr lang="en-US" sz="1800" dirty="0">
                <a:solidFill>
                  <a:schemeClr val="tx1"/>
                </a:solidFill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cs typeface="Calibri" panose="020F0502020204030204" pitchFamily="34" charset="0"/>
              </a:rPr>
              <a:t>data augmentation, feature selection, feature engineering, feature transformations</a:t>
            </a:r>
          </a:p>
          <a:p>
            <a:pPr lvl="1"/>
            <a:endParaRPr lang="en-US" sz="7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Outliers</a:t>
            </a: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dirty="0" err="1"/>
              <a:t>Winsorizing</a:t>
            </a:r>
            <a:endParaRPr lang="en-US" dirty="0"/>
          </a:p>
          <a:p>
            <a:pPr lvl="1"/>
            <a:r>
              <a:rPr lang="en-US" dirty="0"/>
              <a:t>Outlier by standard dev / quantiles</a:t>
            </a:r>
          </a:p>
          <a:p>
            <a:pPr lvl="1"/>
            <a:endParaRPr lang="en-US" sz="700" dirty="0"/>
          </a:p>
          <a:p>
            <a:r>
              <a:rPr lang="en-US" sz="2000" dirty="0"/>
              <a:t>Missing Value Imputation</a:t>
            </a:r>
          </a:p>
          <a:p>
            <a:pPr lvl="1"/>
            <a:r>
              <a:rPr lang="en-US" dirty="0"/>
              <a:t>Imputation by mean / mode [for MCAR]</a:t>
            </a:r>
          </a:p>
          <a:p>
            <a:pPr lvl="1"/>
            <a:r>
              <a:rPr lang="en-US" dirty="0"/>
              <a:t>Imputation by mice() [for MAR]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46C48F-168B-582F-C6EF-C238AD177031}"/>
              </a:ext>
            </a:extLst>
          </p:cNvPr>
          <p:cNvSpPr txBox="1"/>
          <p:nvPr/>
        </p:nvSpPr>
        <p:spPr>
          <a:xfrm>
            <a:off x="8616392" y="1463273"/>
            <a:ext cx="3006678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[Xin Luna Dong,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Theodoros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Rekatsinas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Data Integration and Machine Learning: A Natural Synergy.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471A7E-EC92-C32A-4DB6-B56D8B5B21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2519" y="2234012"/>
            <a:ext cx="963423" cy="54000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583177-BF74-40B6-0118-0AB4C59DDCEA}"/>
              </a:ext>
            </a:extLst>
          </p:cNvPr>
          <p:cNvSpPr txBox="1"/>
          <p:nvPr/>
        </p:nvSpPr>
        <p:spPr>
          <a:xfrm>
            <a:off x="6252241" y="3370999"/>
            <a:ext cx="5144754" cy="132343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# compute quantiles for lower and upper</a:t>
            </a:r>
          </a:p>
          <a:p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ql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= </a:t>
            </a:r>
            <a:r>
              <a:rPr lang="en-US" sz="1600" b="1" dirty="0">
                <a:latin typeface="Consolas" panose="020B0609020204030204" pitchFamily="49" charset="0"/>
                <a:cs typeface="Calibri" panose="020F0502020204030204" pitchFamily="34" charset="0"/>
              </a:rPr>
              <a:t>quantile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(X, 0.05); </a:t>
            </a:r>
            <a:endParaRPr lang="en-US" sz="1600" b="1" dirty="0">
              <a:solidFill>
                <a:srgbClr val="00B050"/>
              </a:solidFill>
              <a:latin typeface="Consolas" panose="020B0609020204030204" pitchFamily="49" charset="0"/>
              <a:cs typeface="Calibri" panose="020F0502020204030204" pitchFamily="34" charset="0"/>
            </a:endParaRPr>
          </a:p>
          <a:p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qu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= </a:t>
            </a:r>
            <a:r>
              <a:rPr lang="en-US" sz="1600" b="1" dirty="0">
                <a:latin typeface="Consolas" panose="020B0609020204030204" pitchFamily="49" charset="0"/>
                <a:cs typeface="Calibri" panose="020F0502020204030204" pitchFamily="34" charset="0"/>
              </a:rPr>
              <a:t>quantile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(X, 0.95); </a:t>
            </a:r>
            <a:endParaRPr lang="en-US" sz="700" dirty="0">
              <a:latin typeface="Consolas" panose="020B0609020204030204" pitchFamily="49" charset="0"/>
              <a:cs typeface="Calibri" panose="020F0502020204030204" pitchFamily="34" charset="0"/>
            </a:endParaRPr>
          </a:p>
          <a:p>
            <a:r>
              <a:rPr lang="en-US" sz="16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# replace values outside [</a:t>
            </a:r>
            <a:r>
              <a:rPr lang="en-US" sz="1600" b="1" dirty="0" err="1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ql,qu</a:t>
            </a:r>
            <a:r>
              <a:rPr lang="en-US" sz="16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] w/ </a:t>
            </a:r>
            <a:r>
              <a:rPr lang="en-US" sz="1600" b="1" dirty="0" err="1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ql</a:t>
            </a:r>
            <a:r>
              <a:rPr lang="en-US" sz="16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 and </a:t>
            </a:r>
            <a:r>
              <a:rPr lang="en-US" sz="1600" b="1" dirty="0" err="1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qu</a:t>
            </a:r>
            <a:endParaRPr lang="en-US" sz="1600" b="1" dirty="0">
              <a:solidFill>
                <a:srgbClr val="00B050"/>
              </a:solidFill>
              <a:latin typeface="Consolas" panose="020B0609020204030204" pitchFamily="49" charset="0"/>
              <a:cs typeface="Calibri" panose="020F0502020204030204" pitchFamily="34" charset="0"/>
            </a:endParaRPr>
          </a:p>
          <a:p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Y = </a:t>
            </a:r>
            <a:r>
              <a:rPr lang="en-US" sz="1600" b="1" dirty="0">
                <a:latin typeface="Consolas" panose="020B0609020204030204" pitchFamily="49" charset="0"/>
                <a:cs typeface="Calibri" panose="020F0502020204030204" pitchFamily="34" charset="0"/>
              </a:rPr>
              <a:t>min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qu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, </a:t>
            </a:r>
            <a:r>
              <a:rPr lang="en-US" sz="1600" b="1" dirty="0">
                <a:latin typeface="Consolas" panose="020B0609020204030204" pitchFamily="49" charset="0"/>
                <a:cs typeface="Calibri" panose="020F0502020204030204" pitchFamily="34" charset="0"/>
              </a:rPr>
              <a:t>max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(ql, X));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9E24158-D412-09C6-DBD0-59C26315DBC3}"/>
              </a:ext>
            </a:extLst>
          </p:cNvPr>
          <p:cNvGrpSpPr/>
          <p:nvPr/>
        </p:nvGrpSpPr>
        <p:grpSpPr>
          <a:xfrm>
            <a:off x="6327056" y="5212565"/>
            <a:ext cx="437107" cy="1146837"/>
            <a:chOff x="6772591" y="4085725"/>
            <a:chExt cx="437107" cy="1146837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FDB6A6BB-B05F-734A-A94B-6056BFFB106E}"/>
                </a:ext>
              </a:extLst>
            </p:cNvPr>
            <p:cNvSpPr/>
            <p:nvPr/>
          </p:nvSpPr>
          <p:spPr>
            <a:xfrm>
              <a:off x="6772591" y="4087050"/>
              <a:ext cx="110531" cy="1145512"/>
            </a:xfrm>
            <a:prstGeom prst="rect">
              <a:avLst/>
            </a:prstGeom>
            <a:solidFill>
              <a:srgbClr val="7889FB"/>
            </a:solidFill>
            <a:ln w="1905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D7AE308-8112-5FF8-A376-C5342DC8FC61}"/>
                </a:ext>
              </a:extLst>
            </p:cNvPr>
            <p:cNvSpPr/>
            <p:nvPr/>
          </p:nvSpPr>
          <p:spPr>
            <a:xfrm>
              <a:off x="6884799" y="4086098"/>
              <a:ext cx="110531" cy="1145512"/>
            </a:xfrm>
            <a:prstGeom prst="rect">
              <a:avLst/>
            </a:prstGeom>
            <a:solidFill>
              <a:srgbClr val="7889FB"/>
            </a:solidFill>
            <a:ln w="1905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9CF248F-E9B4-DBB1-BE9C-1C2269EF29D1}"/>
                </a:ext>
              </a:extLst>
            </p:cNvPr>
            <p:cNvSpPr/>
            <p:nvPr/>
          </p:nvSpPr>
          <p:spPr>
            <a:xfrm>
              <a:off x="6997007" y="4086679"/>
              <a:ext cx="110531" cy="1145512"/>
            </a:xfrm>
            <a:prstGeom prst="rect">
              <a:avLst/>
            </a:prstGeom>
            <a:solidFill>
              <a:srgbClr val="7889FB"/>
            </a:solidFill>
            <a:ln w="1905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12E1451-48C1-FD76-D37C-934EEFAB72C5}"/>
                </a:ext>
              </a:extLst>
            </p:cNvPr>
            <p:cNvSpPr/>
            <p:nvPr/>
          </p:nvSpPr>
          <p:spPr>
            <a:xfrm>
              <a:off x="7099167" y="4085725"/>
              <a:ext cx="110531" cy="1145512"/>
            </a:xfrm>
            <a:prstGeom prst="rect">
              <a:avLst/>
            </a:prstGeom>
            <a:solidFill>
              <a:srgbClr val="7889FB"/>
            </a:solidFill>
            <a:ln w="1905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AE5F9B9-D185-EF92-9F14-812E6C67437F}"/>
                </a:ext>
              </a:extLst>
            </p:cNvPr>
            <p:cNvSpPr/>
            <p:nvPr/>
          </p:nvSpPr>
          <p:spPr>
            <a:xfrm>
              <a:off x="6997007" y="4241590"/>
              <a:ext cx="102160" cy="155399"/>
            </a:xfrm>
            <a:prstGeom prst="rect">
              <a:avLst/>
            </a:prstGeom>
            <a:solidFill>
              <a:srgbClr val="F70146"/>
            </a:solidFill>
            <a:ln w="1905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420A1BF0-E252-CFD7-BE78-D709CF6C6567}"/>
                </a:ext>
              </a:extLst>
            </p:cNvPr>
            <p:cNvSpPr/>
            <p:nvPr/>
          </p:nvSpPr>
          <p:spPr>
            <a:xfrm>
              <a:off x="6997007" y="4489240"/>
              <a:ext cx="102160" cy="155399"/>
            </a:xfrm>
            <a:prstGeom prst="rect">
              <a:avLst/>
            </a:prstGeom>
            <a:solidFill>
              <a:srgbClr val="F70146"/>
            </a:solidFill>
            <a:ln w="1905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49830C58-9A54-2596-DCA9-243B6708AE21}"/>
                </a:ext>
              </a:extLst>
            </p:cNvPr>
            <p:cNvSpPr/>
            <p:nvPr/>
          </p:nvSpPr>
          <p:spPr>
            <a:xfrm>
              <a:off x="6997007" y="4965490"/>
              <a:ext cx="102160" cy="155399"/>
            </a:xfrm>
            <a:prstGeom prst="rect">
              <a:avLst/>
            </a:prstGeom>
            <a:solidFill>
              <a:srgbClr val="F70146"/>
            </a:solidFill>
            <a:ln w="1905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CF666A2-D024-6220-261C-E699BA8F5DEB}"/>
              </a:ext>
            </a:extLst>
          </p:cNvPr>
          <p:cNvGrpSpPr/>
          <p:nvPr/>
        </p:nvGrpSpPr>
        <p:grpSpPr>
          <a:xfrm>
            <a:off x="6878048" y="5165741"/>
            <a:ext cx="1706088" cy="1196289"/>
            <a:chOff x="7323583" y="4038901"/>
            <a:chExt cx="1706088" cy="1196289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2F58562-8935-613E-F2CC-ADD3D9E2F81A}"/>
                </a:ext>
              </a:extLst>
            </p:cNvPr>
            <p:cNvSpPr/>
            <p:nvPr/>
          </p:nvSpPr>
          <p:spPr>
            <a:xfrm>
              <a:off x="7731441" y="4089678"/>
              <a:ext cx="110531" cy="1145512"/>
            </a:xfrm>
            <a:prstGeom prst="rect">
              <a:avLst/>
            </a:prstGeom>
            <a:solidFill>
              <a:srgbClr val="7889FB"/>
            </a:solidFill>
            <a:ln w="1905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B18B82DE-11DA-F5BF-7870-DF4CB725F1D3}"/>
                </a:ext>
              </a:extLst>
            </p:cNvPr>
            <p:cNvSpPr/>
            <p:nvPr/>
          </p:nvSpPr>
          <p:spPr>
            <a:xfrm>
              <a:off x="7843649" y="4088726"/>
              <a:ext cx="110531" cy="1145512"/>
            </a:xfrm>
            <a:prstGeom prst="rect">
              <a:avLst/>
            </a:prstGeom>
            <a:solidFill>
              <a:srgbClr val="7889FB"/>
            </a:solidFill>
            <a:ln w="1905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92D6E22-63EB-F06C-2084-F07397D8DDE7}"/>
                </a:ext>
              </a:extLst>
            </p:cNvPr>
            <p:cNvSpPr/>
            <p:nvPr/>
          </p:nvSpPr>
          <p:spPr>
            <a:xfrm>
              <a:off x="7955857" y="4089307"/>
              <a:ext cx="110531" cy="1145512"/>
            </a:xfrm>
            <a:prstGeom prst="rect">
              <a:avLst/>
            </a:prstGeom>
            <a:solidFill>
              <a:srgbClr val="7889FB"/>
            </a:solidFill>
            <a:ln w="1905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DF970C93-F776-6DB7-763E-B525028E5F31}"/>
                </a:ext>
              </a:extLst>
            </p:cNvPr>
            <p:cNvSpPr/>
            <p:nvPr/>
          </p:nvSpPr>
          <p:spPr>
            <a:xfrm>
              <a:off x="8204067" y="4088353"/>
              <a:ext cx="110531" cy="659695"/>
            </a:xfrm>
            <a:prstGeom prst="rect">
              <a:avLst/>
            </a:prstGeom>
            <a:solidFill>
              <a:srgbClr val="7889FB"/>
            </a:solidFill>
            <a:ln w="1905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1F2762D6-7AE9-7079-E339-51C67651FBF5}"/>
                </a:ext>
              </a:extLst>
            </p:cNvPr>
            <p:cNvSpPr/>
            <p:nvPr/>
          </p:nvSpPr>
          <p:spPr>
            <a:xfrm>
              <a:off x="8208333" y="4769736"/>
              <a:ext cx="102160" cy="155399"/>
            </a:xfrm>
            <a:prstGeom prst="rect">
              <a:avLst/>
            </a:prstGeom>
            <a:solidFill>
              <a:srgbClr val="F70146"/>
            </a:solidFill>
            <a:ln w="1905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82F34205-C31D-2676-DE2D-F6639B036D58}"/>
                </a:ext>
              </a:extLst>
            </p:cNvPr>
            <p:cNvSpPr/>
            <p:nvPr/>
          </p:nvSpPr>
          <p:spPr>
            <a:xfrm>
              <a:off x="8208333" y="4922799"/>
              <a:ext cx="102160" cy="155399"/>
            </a:xfrm>
            <a:prstGeom prst="rect">
              <a:avLst/>
            </a:prstGeom>
            <a:solidFill>
              <a:srgbClr val="F70146"/>
            </a:solidFill>
            <a:ln w="1905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B8D85C6-7205-9B89-3CAB-DF314A903169}"/>
                </a:ext>
              </a:extLst>
            </p:cNvPr>
            <p:cNvSpPr/>
            <p:nvPr/>
          </p:nvSpPr>
          <p:spPr>
            <a:xfrm>
              <a:off x="8208333" y="5078476"/>
              <a:ext cx="102160" cy="155399"/>
            </a:xfrm>
            <a:prstGeom prst="rect">
              <a:avLst/>
            </a:prstGeom>
            <a:solidFill>
              <a:srgbClr val="F70146"/>
            </a:solidFill>
            <a:ln w="1905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BB21473-0E70-BF0F-6E1F-8D19019DDFC6}"/>
                </a:ext>
              </a:extLst>
            </p:cNvPr>
            <p:cNvCxnSpPr/>
            <p:nvPr/>
          </p:nvCxnSpPr>
          <p:spPr>
            <a:xfrm>
              <a:off x="7667297" y="4755932"/>
              <a:ext cx="1182413" cy="0"/>
            </a:xfrm>
            <a:prstGeom prst="line">
              <a:avLst/>
            </a:prstGeom>
            <a:noFill/>
            <a:ln w="19050" cap="flat" cmpd="sng" algn="ctr">
              <a:solidFill>
                <a:srgbClr val="000000"/>
              </a:solidFill>
              <a:prstDash val="dash"/>
              <a:miter lim="800000"/>
              <a:tailEnd type="none"/>
            </a:ln>
            <a:effectLst/>
          </p:spPr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0B87397-89C1-A833-FB72-D18C4C79B326}"/>
                </a:ext>
              </a:extLst>
            </p:cNvPr>
            <p:cNvSpPr txBox="1"/>
            <p:nvPr/>
          </p:nvSpPr>
          <p:spPr>
            <a:xfrm>
              <a:off x="8402826" y="4038901"/>
              <a:ext cx="615121" cy="64633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Calibri" panose="020F0502020204030204" pitchFamily="34" charset="0"/>
                </a:rPr>
                <a:t>Train X, y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40E7C9BC-D2F2-75C9-8D84-E2FAF92D5E8E}"/>
                </a:ext>
              </a:extLst>
            </p:cNvPr>
            <p:cNvSpPr txBox="1"/>
            <p:nvPr/>
          </p:nvSpPr>
          <p:spPr>
            <a:xfrm>
              <a:off x="8414550" y="4804246"/>
              <a:ext cx="615121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Calibri" panose="020F0502020204030204" pitchFamily="34" charset="0"/>
                </a:rPr>
                <a:t>Score</a:t>
              </a:r>
            </a:p>
          </p:txBody>
        </p:sp>
        <p:sp>
          <p:nvSpPr>
            <p:cNvPr id="48" name="Right Arrow 26">
              <a:extLst>
                <a:ext uri="{FF2B5EF4-FFF2-40B4-BE49-F238E27FC236}">
                  <a16:creationId xmlns:a16="http://schemas.microsoft.com/office/drawing/2014/main" id="{F7925B52-9A0A-E1DD-AD9E-3FBF16AACCF1}"/>
                </a:ext>
              </a:extLst>
            </p:cNvPr>
            <p:cNvSpPr/>
            <p:nvPr/>
          </p:nvSpPr>
          <p:spPr>
            <a:xfrm>
              <a:off x="7323583" y="4285256"/>
              <a:ext cx="326229" cy="320865"/>
            </a:xfrm>
            <a:prstGeom prst="rightArrow">
              <a:avLst/>
            </a:prstGeom>
            <a:solidFill>
              <a:srgbClr val="7889FB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92929C90-18E0-4315-6003-2894C3B2D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5484" y="5868353"/>
            <a:ext cx="49770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AC5A21F0-2B57-DA26-AD9E-3EA11491290E}"/>
              </a:ext>
            </a:extLst>
          </p:cNvPr>
          <p:cNvSpPr txBox="1"/>
          <p:nvPr/>
        </p:nvSpPr>
        <p:spPr>
          <a:xfrm>
            <a:off x="2278453" y="5819061"/>
            <a:ext cx="3263895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cs typeface="Calibri" panose="020F0502020204030204" pitchFamily="34" charset="0"/>
              </a:rPr>
              <a:t>[Jose </a:t>
            </a:r>
            <a:r>
              <a:rPr lang="en-US" sz="1400" dirty="0" err="1">
                <a:solidFill>
                  <a:srgbClr val="000000"/>
                </a:solidFill>
                <a:cs typeface="Calibri" panose="020F0502020204030204" pitchFamily="34" charset="0"/>
              </a:rPr>
              <a:t>Cambronero</a:t>
            </a:r>
            <a:r>
              <a:rPr lang="en-US" sz="1400" dirty="0">
                <a:solidFill>
                  <a:srgbClr val="000000"/>
                </a:solidFill>
                <a:cs typeface="Calibri" panose="020F0502020204030204" pitchFamily="34" charset="0"/>
              </a:rPr>
              <a:t>, John K. </a:t>
            </a:r>
            <a:r>
              <a:rPr lang="en-US" sz="1400" dirty="0" err="1">
                <a:solidFill>
                  <a:srgbClr val="000000"/>
                </a:solidFill>
                <a:cs typeface="Calibri" panose="020F0502020204030204" pitchFamily="34" charset="0"/>
              </a:rPr>
              <a:t>Feser</a:t>
            </a:r>
            <a:r>
              <a:rPr lang="en-US" sz="1400" dirty="0">
                <a:solidFill>
                  <a:srgbClr val="000000"/>
                </a:solidFill>
                <a:cs typeface="Calibri" panose="020F0502020204030204" pitchFamily="34" charset="0"/>
              </a:rPr>
              <a:t>, Micah Smith, Samuel Madden: Query Optimization for Dynamic Imputation. </a:t>
            </a:r>
            <a:r>
              <a:rPr lang="en-US" sz="1400" b="1" dirty="0">
                <a:solidFill>
                  <a:srgbClr val="000000"/>
                </a:solidFill>
                <a:cs typeface="Calibri" panose="020F0502020204030204" pitchFamily="34" charset="0"/>
              </a:rPr>
              <a:t>PVLDB 2017</a:t>
            </a:r>
            <a:r>
              <a:rPr lang="en-US" sz="1400" dirty="0">
                <a:solidFill>
                  <a:srgbClr val="000000"/>
                </a:solidFill>
                <a:cs typeface="Calibri" panose="020F0502020204030204" pitchFamily="34" charset="0"/>
              </a:rPr>
              <a:t>]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CE5BACB-8835-836D-760B-4848EE0C3D95}"/>
              </a:ext>
            </a:extLst>
          </p:cNvPr>
          <p:cNvSpPr txBox="1"/>
          <p:nvPr/>
        </p:nvSpPr>
        <p:spPr>
          <a:xfrm>
            <a:off x="8733177" y="5829785"/>
            <a:ext cx="32652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889FB"/>
                </a:solidFill>
              </a:rPr>
              <a:t>Categorical</a:t>
            </a:r>
            <a:r>
              <a:rPr lang="en-US" dirty="0"/>
              <a:t> </a:t>
            </a:r>
            <a:r>
              <a:rPr lang="en-US" dirty="0" err="1"/>
              <a:t>attr</a:t>
            </a:r>
            <a:r>
              <a:rPr lang="en-US" dirty="0"/>
              <a:t>.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rgbClr val="F70146"/>
                </a:solidFill>
                <a:sym typeface="Wingdings" panose="05000000000000000000" pitchFamily="2" charset="2"/>
              </a:rPr>
              <a:t>classification</a:t>
            </a:r>
          </a:p>
          <a:p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Numeric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attr</a:t>
            </a:r>
            <a:r>
              <a:rPr lang="en-US" dirty="0">
                <a:sym typeface="Wingdings" panose="05000000000000000000" pitchFamily="2" charset="2"/>
              </a:rPr>
              <a:t>.  </a:t>
            </a:r>
            <a:r>
              <a:rPr lang="en-US" b="1" dirty="0">
                <a:solidFill>
                  <a:srgbClr val="F70146"/>
                </a:solidFill>
                <a:sym typeface="Wingdings" panose="05000000000000000000" pitchFamily="2" charset="2"/>
              </a:rPr>
              <a:t>regression</a:t>
            </a:r>
          </a:p>
        </p:txBody>
      </p:sp>
    </p:spTree>
    <p:extLst>
      <p:ext uri="{BB962C8B-B14F-4D97-AF65-F5344CB8AC3E}">
        <p14:creationId xmlns:p14="http://schemas.microsoft.com/office/powerpoint/2010/main" val="1751549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0" grpId="0"/>
      <p:bldP spid="5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22955-2129-20EA-C696-CF0FC7729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</p:spPr>
        <p:txBody>
          <a:bodyPr/>
          <a:lstStyle/>
          <a:p>
            <a:r>
              <a:rPr lang="en-US" dirty="0"/>
              <a:t>DS Lifecycle: Data Cleaning &amp; Deduplication, cont.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CA623A-A6BC-3250-ED5B-3766597A31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Entity Resolution Blocking </a:t>
            </a:r>
          </a:p>
          <a:p>
            <a:pPr lvl="1"/>
            <a:r>
              <a:rPr lang="en-US" sz="1800" dirty="0"/>
              <a:t>Compute word/attribute embeddings + tuple embeddings</a:t>
            </a:r>
          </a:p>
          <a:p>
            <a:pPr lvl="1"/>
            <a:r>
              <a:rPr lang="en-US" sz="1800" b="1" dirty="0">
                <a:solidFill>
                  <a:srgbClr val="7889FB"/>
                </a:solidFill>
              </a:rPr>
              <a:t>Locality-Sensitive Hashing (LSH) </a:t>
            </a:r>
            <a:r>
              <a:rPr lang="en-US" sz="1800" dirty="0"/>
              <a:t>for blocking</a:t>
            </a:r>
          </a:p>
          <a:p>
            <a:pPr lvl="1"/>
            <a:r>
              <a:rPr lang="en-US" sz="1800" dirty="0"/>
              <a:t>K hash functions h(t) </a:t>
            </a:r>
            <a:r>
              <a:rPr lang="en-US" sz="1800" dirty="0">
                <a:sym typeface="Wingdings" panose="05000000000000000000" pitchFamily="2" charset="2"/>
              </a:rPr>
              <a:t> k-dim hash-code</a:t>
            </a:r>
          </a:p>
          <a:p>
            <a:pPr lvl="1"/>
            <a:r>
              <a:rPr lang="en-US" sz="1800" dirty="0">
                <a:sym typeface="Wingdings" panose="05000000000000000000" pitchFamily="2" charset="2"/>
              </a:rPr>
              <a:t>L hash tables, </a:t>
            </a:r>
            <a:br>
              <a:rPr lang="en-US" sz="1800" dirty="0">
                <a:sym typeface="Wingdings" panose="05000000000000000000" pitchFamily="2" charset="2"/>
              </a:rPr>
            </a:br>
            <a:r>
              <a:rPr lang="en-US" sz="1800" dirty="0">
                <a:sym typeface="Wingdings" panose="05000000000000000000" pitchFamily="2" charset="2"/>
              </a:rPr>
              <a:t>each k hash functions </a:t>
            </a:r>
            <a:endParaRPr lang="en-US" sz="1800" dirty="0"/>
          </a:p>
          <a:p>
            <a:endParaRPr lang="en-US" dirty="0"/>
          </a:p>
          <a:p>
            <a:endParaRPr lang="en-US" dirty="0"/>
          </a:p>
          <a:p>
            <a:r>
              <a:rPr lang="en-US" sz="2000" dirty="0"/>
              <a:t>Deep Learning for ER</a:t>
            </a:r>
          </a:p>
          <a:p>
            <a:pPr lvl="1"/>
            <a:r>
              <a:rPr lang="en-US" sz="1800" dirty="0"/>
              <a:t>Automatic </a:t>
            </a:r>
            <a:r>
              <a:rPr lang="en-US" sz="1800" b="1" dirty="0">
                <a:solidFill>
                  <a:srgbClr val="7889FB"/>
                </a:solidFill>
              </a:rPr>
              <a:t>representation learning</a:t>
            </a:r>
            <a:r>
              <a:rPr lang="en-US" sz="1800" dirty="0"/>
              <a:t> </a:t>
            </a:r>
            <a:br>
              <a:rPr lang="en-US" sz="1800" dirty="0"/>
            </a:br>
            <a:r>
              <a:rPr lang="en-US" sz="1800" dirty="0"/>
              <a:t>from text (avoid feature engineering)</a:t>
            </a:r>
          </a:p>
          <a:p>
            <a:pPr lvl="1"/>
            <a:r>
              <a:rPr lang="en-US" sz="1800" dirty="0"/>
              <a:t>Leverage pre-trained </a:t>
            </a:r>
            <a:r>
              <a:rPr lang="en-US" sz="1800" b="1" dirty="0">
                <a:solidFill>
                  <a:srgbClr val="7889FB"/>
                </a:solidFill>
              </a:rPr>
              <a:t>word embeddings for semantics </a:t>
            </a:r>
            <a:br>
              <a:rPr lang="en-US" sz="1800" b="1" dirty="0">
                <a:solidFill>
                  <a:srgbClr val="7889FB"/>
                </a:solidFill>
              </a:rPr>
            </a:br>
            <a:r>
              <a:rPr lang="en-US" sz="1800" dirty="0"/>
              <a:t>(no syntactic limitations)</a:t>
            </a:r>
          </a:p>
          <a:p>
            <a:pPr lvl="1"/>
            <a:r>
              <a:rPr lang="en-US" sz="1800" b="1" dirty="0"/>
              <a:t>Examples: </a:t>
            </a:r>
            <a:r>
              <a:rPr lang="en-US" sz="1800" dirty="0" err="1"/>
              <a:t>DeepER</a:t>
            </a:r>
            <a:r>
              <a:rPr lang="en-US" sz="1800" dirty="0"/>
              <a:t>, Magellan</a:t>
            </a:r>
          </a:p>
          <a:p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0B5F5F6-159F-7E81-B094-2CFD7612F749}"/>
              </a:ext>
            </a:extLst>
          </p:cNvPr>
          <p:cNvSpPr txBox="1"/>
          <p:nvPr/>
        </p:nvSpPr>
        <p:spPr>
          <a:xfrm>
            <a:off x="3270741" y="3782060"/>
            <a:ext cx="2733675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alibri" panose="020F0502020204030204" pitchFamily="34" charset="0"/>
              </a:rPr>
              <a:t>v[t1]=[0.45,0.8,0.85]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alibri" panose="020F0502020204030204" pitchFamily="34" charset="0"/>
              </a:rPr>
              <a:t>v[t2]=[0.4,0.85,0.75]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8157F36-927F-36AA-5C41-B36BD7627658}"/>
              </a:ext>
            </a:extLst>
          </p:cNvPr>
          <p:cNvSpPr txBox="1"/>
          <p:nvPr/>
        </p:nvSpPr>
        <p:spPr>
          <a:xfrm>
            <a:off x="5729602" y="3204845"/>
            <a:ext cx="3118907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alibri" panose="020F0502020204030204" pitchFamily="34" charset="0"/>
              </a:rPr>
              <a:t>h1=[-1, 1,1], h2=[ 1,1, 1], </a:t>
            </a:r>
            <a:br>
              <a:rPr lang="en-US" sz="16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alibri" panose="020F0502020204030204" pitchFamily="34" charset="0"/>
              </a:rPr>
            </a:br>
            <a:r>
              <a:rPr lang="en-US" sz="16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alibri" panose="020F0502020204030204" pitchFamily="34" charset="0"/>
              </a:rPr>
              <a:t>h3=[-1,-1,1], h4=[-1,1,-1],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A943B93-1D7F-D0EB-BE3F-4BC520B2E7AB}"/>
              </a:ext>
            </a:extLst>
          </p:cNvPr>
          <p:cNvSpPr txBox="1"/>
          <p:nvPr/>
        </p:nvSpPr>
        <p:spPr>
          <a:xfrm>
            <a:off x="6004416" y="3772535"/>
            <a:ext cx="2171700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alibri" panose="020F0502020204030204" pitchFamily="34" charset="0"/>
              </a:rPr>
              <a:t>[1.2,2.1,-0.4,-0.5]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alibri" panose="020F0502020204030204" pitchFamily="34" charset="0"/>
              </a:rPr>
              <a:t>[1.2,2.0,-0.5,-0.3]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F60B492-1E42-C08E-2848-6C938D137012}"/>
              </a:ext>
            </a:extLst>
          </p:cNvPr>
          <p:cNvSpPr txBox="1"/>
          <p:nvPr/>
        </p:nvSpPr>
        <p:spPr>
          <a:xfrm>
            <a:off x="8488325" y="3772535"/>
            <a:ext cx="1459441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alibri" panose="020F0502020204030204" pitchFamily="34" charset="0"/>
              </a:rPr>
              <a:t>[1,1,-1,-1]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alibri" panose="020F0502020204030204" pitchFamily="34" charset="0"/>
              </a:rPr>
              <a:t>[1,1,-1,-1]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AF34D28-7E58-29AE-3C18-FDD76EC208E9}"/>
              </a:ext>
            </a:extLst>
          </p:cNvPr>
          <p:cNvSpPr/>
          <p:nvPr/>
        </p:nvSpPr>
        <p:spPr>
          <a:xfrm>
            <a:off x="4431733" y="3343344"/>
            <a:ext cx="97013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F70146"/>
                </a:solidFill>
                <a:latin typeface="Consolas" panose="020B0609020204030204" pitchFamily="49" charset="0"/>
                <a:ea typeface="ＭＳ Ｐゴシック" charset="0"/>
                <a:cs typeface="Calibri" panose="020F0502020204030204" pitchFamily="34" charset="0"/>
              </a:rPr>
              <a:t>V %*% H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42CA611-E0B7-7592-151F-193EB65946BE}"/>
              </a:ext>
            </a:extLst>
          </p:cNvPr>
          <p:cNvCxnSpPr>
            <a:stCxn id="21" idx="3"/>
            <a:endCxn id="22" idx="1"/>
          </p:cNvCxnSpPr>
          <p:nvPr/>
        </p:nvCxnSpPr>
        <p:spPr>
          <a:xfrm>
            <a:off x="8176116" y="4064923"/>
            <a:ext cx="312209" cy="0"/>
          </a:xfrm>
          <a:prstGeom prst="straightConnector1">
            <a:avLst/>
          </a:prstGeom>
          <a:noFill/>
          <a:ln w="19050" cap="flat" cmpd="sng" algn="ctr">
            <a:solidFill>
              <a:srgbClr val="F70146"/>
            </a:solidFill>
            <a:prstDash val="solid"/>
            <a:miter lim="800000"/>
            <a:tailEnd type="triangle" w="med" len="lg"/>
          </a:ln>
          <a:effectLst/>
        </p:spPr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CC466203-61A0-3F64-C8EE-C602C60CD7DC}"/>
              </a:ext>
            </a:extLst>
          </p:cNvPr>
          <p:cNvSpPr txBox="1"/>
          <p:nvPr/>
        </p:nvSpPr>
        <p:spPr>
          <a:xfrm>
            <a:off x="8482749" y="1825625"/>
            <a:ext cx="2756607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[Muhammad </a:t>
            </a:r>
            <a:r>
              <a:rPr lang="en-US" sz="1400" dirty="0" err="1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Ebraheem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 et al: Distributed Representations of Tuples for Entity Resolution. </a:t>
            </a: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PVLDB 2018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B5F9028-BA0A-BABB-163E-EB3D2B607D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3800" y="1902896"/>
            <a:ext cx="497710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EE1D09F-824F-FF69-6175-24A5671FACF7}"/>
              </a:ext>
            </a:extLst>
          </p:cNvPr>
          <p:cNvSpPr txBox="1"/>
          <p:nvPr/>
        </p:nvSpPr>
        <p:spPr>
          <a:xfrm>
            <a:off x="10288551" y="3772535"/>
            <a:ext cx="687915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F70146"/>
                </a:solidFill>
                <a:latin typeface="Consolas" panose="020B0609020204030204" pitchFamily="49" charset="0"/>
                <a:ea typeface="ＭＳ Ｐゴシック" charset="0"/>
                <a:cs typeface="Calibri" panose="020F0502020204030204" pitchFamily="34" charset="0"/>
              </a:rPr>
              <a:t>[12]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F70146"/>
                </a:solidFill>
                <a:latin typeface="Consolas" panose="020B0609020204030204" pitchFamily="49" charset="0"/>
                <a:ea typeface="ＭＳ Ｐゴシック" charset="0"/>
                <a:cs typeface="Calibri" panose="020F0502020204030204" pitchFamily="34" charset="0"/>
              </a:rPr>
              <a:t>[12]</a:t>
            </a:r>
            <a:r>
              <a:rPr lang="en-US" sz="16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alibri" panose="020F0502020204030204" pitchFamily="34" charset="0"/>
              </a:rPr>
              <a:t> 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61ECAF9-9276-5872-3F1B-3570E425057A}"/>
              </a:ext>
            </a:extLst>
          </p:cNvPr>
          <p:cNvCxnSpPr>
            <a:endCxn id="27" idx="1"/>
          </p:cNvCxnSpPr>
          <p:nvPr/>
        </p:nvCxnSpPr>
        <p:spPr>
          <a:xfrm>
            <a:off x="9976341" y="4064923"/>
            <a:ext cx="312210" cy="0"/>
          </a:xfrm>
          <a:prstGeom prst="straightConnector1">
            <a:avLst/>
          </a:prstGeom>
          <a:noFill/>
          <a:ln w="19050" cap="flat" cmpd="sng" algn="ctr">
            <a:solidFill>
              <a:srgbClr val="F70146"/>
            </a:solidFill>
            <a:prstDash val="solid"/>
            <a:miter lim="800000"/>
            <a:tailEnd type="triangle" w="med" len="lg"/>
          </a:ln>
          <a:effectLst/>
        </p:spPr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DFDC226D-EE24-EB59-B8ED-970EECBAA07E}"/>
              </a:ext>
            </a:extLst>
          </p:cNvPr>
          <p:cNvSpPr txBox="1"/>
          <p:nvPr/>
        </p:nvSpPr>
        <p:spPr>
          <a:xfrm>
            <a:off x="10705004" y="3753485"/>
            <a:ext cx="1019175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Hash bucket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53AB94F5-713C-6C5A-0C14-2241EF74EA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8894" y="2647671"/>
            <a:ext cx="49755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3463FCE-D9BF-9B15-DC03-9518608A95E3}"/>
              </a:ext>
            </a:extLst>
          </p:cNvPr>
          <p:cNvSpPr txBox="1"/>
          <p:nvPr/>
        </p:nvSpPr>
        <p:spPr>
          <a:xfrm>
            <a:off x="8511324" y="2589530"/>
            <a:ext cx="2756607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Saravanan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Thirumuruganathan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 et al. Deep Learning for Blocking in Entity Matching […]. </a:t>
            </a: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PVLDB 2021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16D85EBF-2480-72CD-C224-DBD7F7CD4F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1030" y="4686579"/>
            <a:ext cx="2617603" cy="1978675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A8AF3028-E384-8CB4-F2C5-7B26A7CDE6FD}"/>
              </a:ext>
            </a:extLst>
          </p:cNvPr>
          <p:cNvSpPr/>
          <p:nvPr/>
        </p:nvSpPr>
        <p:spPr>
          <a:xfrm>
            <a:off x="7527170" y="4882146"/>
            <a:ext cx="984154" cy="1570120"/>
          </a:xfrm>
          <a:prstGeom prst="rect">
            <a:avLst/>
          </a:prstGeom>
          <a:noFill/>
          <a:ln w="19050" cap="flat" cmpd="sng" algn="ctr">
            <a:solidFill>
              <a:srgbClr val="F7014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8C3A6373-0C2B-D402-AEB8-9DE124008AB6}"/>
              </a:ext>
            </a:extLst>
          </p:cNvPr>
          <p:cNvSpPr/>
          <p:nvPr/>
        </p:nvSpPr>
        <p:spPr>
          <a:xfrm>
            <a:off x="8520460" y="4978964"/>
            <a:ext cx="328049" cy="1269575"/>
          </a:xfrm>
          <a:prstGeom prst="rect">
            <a:avLst/>
          </a:prstGeom>
          <a:noFill/>
          <a:ln w="19050" cap="flat" cmpd="sng" algn="ctr">
            <a:solidFill>
              <a:srgbClr val="F7014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1ECACD1-CB21-B3E8-AA36-287A270BD700}"/>
              </a:ext>
            </a:extLst>
          </p:cNvPr>
          <p:cNvSpPr txBox="1"/>
          <p:nvPr/>
        </p:nvSpPr>
        <p:spPr>
          <a:xfrm>
            <a:off x="8128332" y="6436093"/>
            <a:ext cx="2444418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70146"/>
                </a:solidFill>
                <a:ea typeface="ＭＳ Ｐゴシック" charset="0"/>
                <a:cs typeface="Calibri" panose="020F0502020204030204" pitchFamily="34" charset="0"/>
              </a:rPr>
              <a:t>Distributed Tuple </a:t>
            </a:r>
            <a:r>
              <a:rPr lang="en-US" b="1" dirty="0" err="1">
                <a:solidFill>
                  <a:srgbClr val="F70146"/>
                </a:solidFill>
                <a:ea typeface="ＭＳ Ｐゴシック" charset="0"/>
                <a:cs typeface="Calibri" panose="020F0502020204030204" pitchFamily="34" charset="0"/>
              </a:rPr>
              <a:t>Repr</a:t>
            </a:r>
            <a:r>
              <a:rPr lang="en-US" b="1" dirty="0">
                <a:solidFill>
                  <a:srgbClr val="F70146"/>
                </a:solidFill>
                <a:ea typeface="ＭＳ Ｐゴシック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D393AFE-1969-E50E-5826-B5E5B419A900}"/>
              </a:ext>
            </a:extLst>
          </p:cNvPr>
          <p:cNvSpPr txBox="1"/>
          <p:nvPr/>
        </p:nvSpPr>
        <p:spPr>
          <a:xfrm>
            <a:off x="9069005" y="5808932"/>
            <a:ext cx="1745629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70146"/>
                </a:solidFill>
                <a:ea typeface="ＭＳ Ｐゴシック" charset="0"/>
                <a:cs typeface="Calibri" panose="020F0502020204030204" pitchFamily="34" charset="0"/>
              </a:rPr>
              <a:t>Abs Difference / </a:t>
            </a:r>
            <a:r>
              <a:rPr lang="en-US" b="1" dirty="0" err="1">
                <a:solidFill>
                  <a:srgbClr val="F70146"/>
                </a:solidFill>
                <a:ea typeface="ＭＳ Ｐゴシック" charset="0"/>
                <a:cs typeface="Calibri" panose="020F0502020204030204" pitchFamily="34" charset="0"/>
              </a:rPr>
              <a:t>Hadamard</a:t>
            </a:r>
            <a:r>
              <a:rPr lang="en-US" b="1" dirty="0">
                <a:solidFill>
                  <a:srgbClr val="F70146"/>
                </a:solidFill>
                <a:ea typeface="ＭＳ Ｐゴシック" charset="0"/>
                <a:cs typeface="Calibri" panose="020F0502020204030204" pitchFamily="34" charset="0"/>
              </a:rPr>
              <a:t> Prod.</a:t>
            </a:r>
          </a:p>
        </p:txBody>
      </p:sp>
    </p:spTree>
    <p:extLst>
      <p:ext uri="{BB962C8B-B14F-4D97-AF65-F5344CB8AC3E}">
        <p14:creationId xmlns:p14="http://schemas.microsoft.com/office/powerpoint/2010/main" val="1294443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7" grpId="0"/>
      <p:bldP spid="29" grpId="0"/>
      <p:bldP spid="53" grpId="0" animBg="1"/>
      <p:bldP spid="54" grpId="0" animBg="1"/>
      <p:bldP spid="55" grpId="0"/>
      <p:bldP spid="5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0B4AB-A26B-0741-F279-0E1F75782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DS Lifecycle: Data Cleaning Pipelines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6FBA65-28E6-CFF5-1FD0-269B54CE03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90585"/>
            <a:ext cx="10515600" cy="4351338"/>
          </a:xfrm>
        </p:spPr>
        <p:txBody>
          <a:bodyPr/>
          <a:lstStyle/>
          <a:p>
            <a:r>
              <a:rPr lang="en-US" sz="2000" dirty="0"/>
              <a:t>Automatic Generation of Cleaning Pipelines</a:t>
            </a:r>
          </a:p>
          <a:p>
            <a:pPr lvl="1"/>
            <a:r>
              <a:rPr lang="en-US" sz="1800" dirty="0"/>
              <a:t>Library of robust, parameterized </a:t>
            </a:r>
            <a:r>
              <a:rPr lang="en-US" sz="1800" b="1" dirty="0">
                <a:solidFill>
                  <a:srgbClr val="7889FB"/>
                </a:solidFill>
              </a:rPr>
              <a:t>data cleaning primitives</a:t>
            </a:r>
            <a:r>
              <a:rPr lang="en-US" sz="1800" dirty="0"/>
              <a:t> </a:t>
            </a:r>
          </a:p>
          <a:p>
            <a:pPr lvl="1"/>
            <a:r>
              <a:rPr lang="en-US" sz="1800" b="1" dirty="0">
                <a:solidFill>
                  <a:srgbClr val="7889FB"/>
                </a:solidFill>
              </a:rPr>
              <a:t>Enumeration of DAGs </a:t>
            </a:r>
            <a:r>
              <a:rPr lang="en-US" sz="1800" dirty="0"/>
              <a:t>of primitives &amp; </a:t>
            </a:r>
            <a:r>
              <a:rPr lang="en-US" sz="1800" b="1" dirty="0">
                <a:solidFill>
                  <a:srgbClr val="7889FB"/>
                </a:solidFill>
              </a:rPr>
              <a:t>hyper-parameter optimization </a:t>
            </a:r>
            <a:r>
              <a:rPr lang="en-US" sz="1800" dirty="0">
                <a:solidFill>
                  <a:schemeClr val="tx1"/>
                </a:solidFill>
              </a:rPr>
              <a:t>(GA, HB)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84DFA7-EB0D-9197-BFD3-7905867EDD6F}"/>
              </a:ext>
            </a:extLst>
          </p:cNvPr>
          <p:cNvSpPr txBox="1"/>
          <p:nvPr/>
        </p:nvSpPr>
        <p:spPr>
          <a:xfrm>
            <a:off x="9908194" y="198619"/>
            <a:ext cx="1925992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SAGA @ SIGMOD’24a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3CCB10-A4FE-15C9-A091-62B6ED20F9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7604" y="502278"/>
            <a:ext cx="704545" cy="841248"/>
          </a:xfrm>
          <a:prstGeom prst="rect">
            <a:avLst/>
          </a:prstGeom>
        </p:spPr>
      </p:pic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305C7C7D-097B-1AC7-9530-9353399A43B2}"/>
              </a:ext>
            </a:extLst>
          </p:cNvPr>
          <p:cNvCxnSpPr>
            <a:stCxn id="134" idx="3"/>
            <a:endCxn id="108" idx="0"/>
          </p:cNvCxnSpPr>
          <p:nvPr/>
        </p:nvCxnSpPr>
        <p:spPr>
          <a:xfrm flipH="1">
            <a:off x="4716952" y="3515845"/>
            <a:ext cx="1181976" cy="734149"/>
          </a:xfrm>
          <a:prstGeom prst="line">
            <a:avLst/>
          </a:prstGeom>
          <a:noFill/>
          <a:ln w="6350" cap="flat" cmpd="sng" algn="ctr">
            <a:solidFill>
              <a:srgbClr val="A5A5A5"/>
            </a:solidFill>
            <a:prstDash val="lgDashDotDot"/>
            <a:miter lim="800000"/>
            <a:tailEnd type="none"/>
          </a:ln>
          <a:effectLst/>
        </p:spPr>
      </p:cxnSp>
      <p:graphicFrame>
        <p:nvGraphicFramePr>
          <p:cNvPr id="108" name="Table 107">
            <a:extLst>
              <a:ext uri="{FF2B5EF4-FFF2-40B4-BE49-F238E27FC236}">
                <a16:creationId xmlns:a16="http://schemas.microsoft.com/office/drawing/2014/main" id="{9BBFFE2F-BC3E-C6BB-897B-9999DBA579E9}"/>
              </a:ext>
            </a:extLst>
          </p:cNvPr>
          <p:cNvGraphicFramePr>
            <a:graphicFrameLocks noGrp="1"/>
          </p:cNvGraphicFramePr>
          <p:nvPr/>
        </p:nvGraphicFramePr>
        <p:xfrm>
          <a:off x="3164508" y="4249994"/>
          <a:ext cx="3104889" cy="274320"/>
        </p:xfrm>
        <a:graphic>
          <a:graphicData uri="http://schemas.openxmlformats.org/drawingml/2006/table">
            <a:tbl>
              <a:tblPr firstRow="1" bandRow="1"/>
              <a:tblGrid>
                <a:gridCol w="3104889">
                  <a:extLst>
                    <a:ext uri="{9D8B030D-6E8A-4147-A177-3AD203B41FA5}">
                      <a16:colId xmlns:a16="http://schemas.microsoft.com/office/drawing/2014/main" val="2926837652"/>
                    </a:ext>
                  </a:extLst>
                </a:gridCol>
              </a:tblGrid>
              <a:tr h="24628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</a:t>
                      </a:r>
                      <a:r>
                        <a:rPr lang="en-US" sz="1200" baseline="-25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1:  </a:t>
                      </a:r>
                      <a:r>
                        <a:rPr lang="en-US" sz="1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gmm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</a:t>
                      </a:r>
                      <a:r>
                        <a:rPr lang="en-AT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1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imputeFD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AT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1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mergeDup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AT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delML</a:t>
                      </a:r>
                      <a:endParaRPr lang="en-US" sz="1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F70146"/>
                      </a:solidFill>
                    </a:lnT>
                    <a:lnB w="12700" cmpd="sng">
                      <a:solidFill>
                        <a:srgbClr val="F701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9079756"/>
                  </a:ext>
                </a:extLst>
              </a:tr>
            </a:tbl>
          </a:graphicData>
        </a:graphic>
      </p:graphicFrame>
      <p:graphicFrame>
        <p:nvGraphicFramePr>
          <p:cNvPr id="109" name="Table 108">
            <a:extLst>
              <a:ext uri="{FF2B5EF4-FFF2-40B4-BE49-F238E27FC236}">
                <a16:creationId xmlns:a16="http://schemas.microsoft.com/office/drawing/2014/main" id="{A9330937-B79B-B5FD-0FE5-920CC98A3E8E}"/>
              </a:ext>
            </a:extLst>
          </p:cNvPr>
          <p:cNvGraphicFramePr>
            <a:graphicFrameLocks noGrp="1"/>
          </p:cNvGraphicFramePr>
          <p:nvPr/>
        </p:nvGraphicFramePr>
        <p:xfrm>
          <a:off x="6368673" y="4254070"/>
          <a:ext cx="2907417" cy="274320"/>
        </p:xfrm>
        <a:graphic>
          <a:graphicData uri="http://schemas.openxmlformats.org/drawingml/2006/table">
            <a:tbl>
              <a:tblPr firstRow="1" bandRow="1"/>
              <a:tblGrid>
                <a:gridCol w="2907417">
                  <a:extLst>
                    <a:ext uri="{9D8B030D-6E8A-4147-A177-3AD203B41FA5}">
                      <a16:colId xmlns:a16="http://schemas.microsoft.com/office/drawing/2014/main" val="2926837652"/>
                    </a:ext>
                  </a:extLst>
                </a:gridCol>
              </a:tblGrid>
              <a:tr h="2027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</a:t>
                      </a:r>
                      <a:r>
                        <a:rPr lang="en-US" sz="1200" baseline="-25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</a:t>
                      </a:r>
                      <a:r>
                        <a:rPr lang="en-US" sz="1200" baseline="-25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:  </a:t>
                      </a:r>
                      <a:r>
                        <a:rPr lang="en-US" sz="1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outlierBySd</a:t>
                      </a:r>
                      <a:r>
                        <a:rPr lang="en-AT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mice </a:t>
                      </a:r>
                      <a:r>
                        <a:rPr lang="en-AT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1200" dirty="0" err="1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d</a:t>
                      </a:r>
                      <a:r>
                        <a:rPr lang="en-US" sz="1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elDup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AT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 v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oting</a:t>
                      </a:r>
                      <a:endParaRPr lang="en-US" sz="1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F70146"/>
                      </a:solidFill>
                    </a:lnT>
                    <a:lnB w="12700" cmpd="sng">
                      <a:solidFill>
                        <a:srgbClr val="F701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9079756"/>
                  </a:ext>
                </a:extLst>
              </a:tr>
            </a:tbl>
          </a:graphicData>
        </a:graphic>
      </p:graphicFrame>
      <p:grpSp>
        <p:nvGrpSpPr>
          <p:cNvPr id="110" name="Group 109">
            <a:extLst>
              <a:ext uri="{FF2B5EF4-FFF2-40B4-BE49-F238E27FC236}">
                <a16:creationId xmlns:a16="http://schemas.microsoft.com/office/drawing/2014/main" id="{0DF7C4CD-9D2E-A800-20A4-FD6FD5BECD11}"/>
              </a:ext>
            </a:extLst>
          </p:cNvPr>
          <p:cNvGrpSpPr/>
          <p:nvPr/>
        </p:nvGrpSpPr>
        <p:grpSpPr>
          <a:xfrm>
            <a:off x="4579550" y="2602287"/>
            <a:ext cx="3494363" cy="946227"/>
            <a:chOff x="2984216" y="2631471"/>
            <a:chExt cx="3494363" cy="946227"/>
          </a:xfrm>
        </p:grpSpPr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98104D03-AE90-6072-849E-36E0CFA35323}"/>
                </a:ext>
              </a:extLst>
            </p:cNvPr>
            <p:cNvGrpSpPr/>
            <p:nvPr/>
          </p:nvGrpSpPr>
          <p:grpSpPr>
            <a:xfrm>
              <a:off x="2984216" y="2631471"/>
              <a:ext cx="3494363" cy="946227"/>
              <a:chOff x="5549057" y="13313957"/>
              <a:chExt cx="6753938" cy="3175506"/>
            </a:xfrm>
          </p:grpSpPr>
          <p:grpSp>
            <p:nvGrpSpPr>
              <p:cNvPr id="116" name="Group 115">
                <a:extLst>
                  <a:ext uri="{FF2B5EF4-FFF2-40B4-BE49-F238E27FC236}">
                    <a16:creationId xmlns:a16="http://schemas.microsoft.com/office/drawing/2014/main" id="{0CE44F83-E9E1-3F03-A344-13BE4242A069}"/>
                  </a:ext>
                </a:extLst>
              </p:cNvPr>
              <p:cNvGrpSpPr/>
              <p:nvPr/>
            </p:nvGrpSpPr>
            <p:grpSpPr>
              <a:xfrm>
                <a:off x="6307142" y="13313957"/>
                <a:ext cx="5995853" cy="3175506"/>
                <a:chOff x="5798852" y="12952646"/>
                <a:chExt cx="5995853" cy="3175506"/>
              </a:xfrm>
            </p:grpSpPr>
            <p:cxnSp>
              <p:nvCxnSpPr>
                <p:cNvPr id="118" name="Straight Connector 117">
                  <a:extLst>
                    <a:ext uri="{FF2B5EF4-FFF2-40B4-BE49-F238E27FC236}">
                      <a16:creationId xmlns:a16="http://schemas.microsoft.com/office/drawing/2014/main" id="{4D09FAEA-459E-4B4C-FEF4-E8567E5CCF6D}"/>
                    </a:ext>
                  </a:extLst>
                </p:cNvPr>
                <p:cNvCxnSpPr/>
                <p:nvPr/>
              </p:nvCxnSpPr>
              <p:spPr>
                <a:xfrm flipH="1">
                  <a:off x="5798852" y="14860135"/>
                  <a:ext cx="834823" cy="609716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19" name="Straight Connector 118">
                  <a:extLst>
                    <a:ext uri="{FF2B5EF4-FFF2-40B4-BE49-F238E27FC236}">
                      <a16:creationId xmlns:a16="http://schemas.microsoft.com/office/drawing/2014/main" id="{AE05CAF0-D41B-78CF-880C-0C1C939FB3D4}"/>
                    </a:ext>
                  </a:extLst>
                </p:cNvPr>
                <p:cNvCxnSpPr/>
                <p:nvPr/>
              </p:nvCxnSpPr>
              <p:spPr>
                <a:xfrm flipH="1">
                  <a:off x="8405988" y="13706774"/>
                  <a:ext cx="22676" cy="384482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20" name="Straight Connector 119">
                  <a:extLst>
                    <a:ext uri="{FF2B5EF4-FFF2-40B4-BE49-F238E27FC236}">
                      <a16:creationId xmlns:a16="http://schemas.microsoft.com/office/drawing/2014/main" id="{FF54AE84-524E-D54D-D679-3256490DA02F}"/>
                    </a:ext>
                  </a:extLst>
                </p:cNvPr>
                <p:cNvCxnSpPr>
                  <a:endCxn id="131" idx="0"/>
                </p:cNvCxnSpPr>
                <p:nvPr/>
              </p:nvCxnSpPr>
              <p:spPr>
                <a:xfrm>
                  <a:off x="6584088" y="14845385"/>
                  <a:ext cx="203444" cy="527606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21" name="Straight Connector 120">
                  <a:extLst>
                    <a:ext uri="{FF2B5EF4-FFF2-40B4-BE49-F238E27FC236}">
                      <a16:creationId xmlns:a16="http://schemas.microsoft.com/office/drawing/2014/main" id="{67750DB1-3246-FA59-77AD-9B7369A07CFD}"/>
                    </a:ext>
                  </a:extLst>
                </p:cNvPr>
                <p:cNvCxnSpPr>
                  <a:endCxn id="134" idx="0"/>
                </p:cNvCxnSpPr>
                <p:nvPr/>
              </p:nvCxnSpPr>
              <p:spPr>
                <a:xfrm flipH="1">
                  <a:off x="7925410" y="14839908"/>
                  <a:ext cx="472957" cy="539589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22" name="Straight Connector 121">
                  <a:extLst>
                    <a:ext uri="{FF2B5EF4-FFF2-40B4-BE49-F238E27FC236}">
                      <a16:creationId xmlns:a16="http://schemas.microsoft.com/office/drawing/2014/main" id="{DC160895-2DE6-DC64-312D-97A8073C7C94}"/>
                    </a:ext>
                  </a:extLst>
                </p:cNvPr>
                <p:cNvCxnSpPr>
                  <a:endCxn id="133" idx="1"/>
                </p:cNvCxnSpPr>
                <p:nvPr/>
              </p:nvCxnSpPr>
              <p:spPr>
                <a:xfrm>
                  <a:off x="8398368" y="14839908"/>
                  <a:ext cx="330383" cy="643131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23" name="Straight Connector 122">
                  <a:extLst>
                    <a:ext uri="{FF2B5EF4-FFF2-40B4-BE49-F238E27FC236}">
                      <a16:creationId xmlns:a16="http://schemas.microsoft.com/office/drawing/2014/main" id="{1CBF3593-7FBD-A381-8484-FA037B07E6A6}"/>
                    </a:ext>
                  </a:extLst>
                </p:cNvPr>
                <p:cNvCxnSpPr/>
                <p:nvPr/>
              </p:nvCxnSpPr>
              <p:spPr>
                <a:xfrm flipH="1">
                  <a:off x="10116997" y="14781396"/>
                  <a:ext cx="151622" cy="574519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24" name="Straight Connector 123">
                  <a:extLst>
                    <a:ext uri="{FF2B5EF4-FFF2-40B4-BE49-F238E27FC236}">
                      <a16:creationId xmlns:a16="http://schemas.microsoft.com/office/drawing/2014/main" id="{9DBF8DB5-D324-3C24-03ED-28D278EC592D}"/>
                    </a:ext>
                  </a:extLst>
                </p:cNvPr>
                <p:cNvCxnSpPr>
                  <a:endCxn id="132" idx="0"/>
                </p:cNvCxnSpPr>
                <p:nvPr/>
              </p:nvCxnSpPr>
              <p:spPr>
                <a:xfrm>
                  <a:off x="10268619" y="14781396"/>
                  <a:ext cx="1052979" cy="578817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</p:cxnSp>
            <p:sp>
              <p:nvSpPr>
                <p:cNvPr id="125" name="Oval 124">
                  <a:extLst>
                    <a:ext uri="{FF2B5EF4-FFF2-40B4-BE49-F238E27FC236}">
                      <a16:creationId xmlns:a16="http://schemas.microsoft.com/office/drawing/2014/main" id="{65E98ECD-D8CD-2C7B-982C-BCD26C608522}"/>
                    </a:ext>
                  </a:extLst>
                </p:cNvPr>
                <p:cNvSpPr/>
                <p:nvPr/>
              </p:nvSpPr>
              <p:spPr>
                <a:xfrm>
                  <a:off x="9579659" y="14066401"/>
                  <a:ext cx="946214" cy="748652"/>
                </a:xfrm>
                <a:prstGeom prst="ellipse">
                  <a:avLst/>
                </a:prstGeom>
                <a:solidFill>
                  <a:srgbClr val="F70146"/>
                </a:solidFill>
                <a:ln w="28575" cap="flat" cmpd="sng" algn="ctr">
                  <a:solidFill>
                    <a:srgbClr val="F70146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/>
                <a:lstStyle/>
                <a:p>
                  <a:pPr marL="0" marR="0" lvl="0" indent="0" algn="ctr" defTabSz="4572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Calibri" panose="020F0502020204030204" pitchFamily="34" charset="0"/>
                    </a:rPr>
                    <a:t>LP</a:t>
                  </a:r>
                  <a:r>
                    <a:rPr kumimoji="0" lang="en-US" sz="1000" b="1" i="0" u="none" strike="noStrike" kern="0" cap="none" spc="0" normalizeH="0" baseline="-2500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Calibri" panose="020F0502020204030204" pitchFamily="34" charset="0"/>
                    </a:rPr>
                    <a:t>n</a:t>
                  </a:r>
                </a:p>
              </p:txBody>
            </p:sp>
            <p:sp>
              <p:nvSpPr>
                <p:cNvPr id="126" name="Oval 125">
                  <a:extLst>
                    <a:ext uri="{FF2B5EF4-FFF2-40B4-BE49-F238E27FC236}">
                      <a16:creationId xmlns:a16="http://schemas.microsoft.com/office/drawing/2014/main" id="{99FB40A0-4973-C1C6-3720-8D830F8D33C3}"/>
                    </a:ext>
                  </a:extLst>
                </p:cNvPr>
                <p:cNvSpPr/>
                <p:nvPr/>
              </p:nvSpPr>
              <p:spPr>
                <a:xfrm>
                  <a:off x="9732909" y="15366241"/>
                  <a:ext cx="946214" cy="748652"/>
                </a:xfrm>
                <a:prstGeom prst="ellipse">
                  <a:avLst/>
                </a:prstGeom>
                <a:solidFill>
                  <a:srgbClr val="F70146"/>
                </a:solidFill>
                <a:ln w="28575" cap="flat" cmpd="sng" algn="ctr">
                  <a:solidFill>
                    <a:srgbClr val="F70146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/>
                <a:lstStyle/>
                <a:p>
                  <a:pPr marL="0" marR="0" lvl="0" indent="0" algn="ctr" defTabSz="4572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Calibri" panose="020F0502020204030204" pitchFamily="34" charset="0"/>
                    </a:rPr>
                    <a:t>PP</a:t>
                  </a:r>
                  <a:r>
                    <a:rPr kumimoji="0" lang="en-US" sz="1000" b="1" i="0" u="none" strike="noStrike" kern="0" cap="none" spc="0" normalizeH="0" baseline="-2500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Calibri" panose="020F0502020204030204" pitchFamily="34" charset="0"/>
                    </a:rPr>
                    <a:t>1</a:t>
                  </a:r>
                </a:p>
              </p:txBody>
            </p:sp>
            <p:cxnSp>
              <p:nvCxnSpPr>
                <p:cNvPr id="127" name="Straight Connector 126">
                  <a:extLst>
                    <a:ext uri="{FF2B5EF4-FFF2-40B4-BE49-F238E27FC236}">
                      <a16:creationId xmlns:a16="http://schemas.microsoft.com/office/drawing/2014/main" id="{08B5B598-CC78-334E-1D56-13345777E881}"/>
                    </a:ext>
                  </a:extLst>
                </p:cNvPr>
                <p:cNvCxnSpPr>
                  <a:endCxn id="125" idx="1"/>
                </p:cNvCxnSpPr>
                <p:nvPr/>
              </p:nvCxnSpPr>
              <p:spPr>
                <a:xfrm>
                  <a:off x="8874265" y="13521154"/>
                  <a:ext cx="843964" cy="654885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</p:cxnSp>
            <p:sp>
              <p:nvSpPr>
                <p:cNvPr id="128" name="Oval 127">
                  <a:extLst>
                    <a:ext uri="{FF2B5EF4-FFF2-40B4-BE49-F238E27FC236}">
                      <a16:creationId xmlns:a16="http://schemas.microsoft.com/office/drawing/2014/main" id="{14B16ED4-73C4-7EC7-DBA5-9C1C4C28B1D5}"/>
                    </a:ext>
                  </a:extLst>
                </p:cNvPr>
                <p:cNvSpPr/>
                <p:nvPr/>
              </p:nvSpPr>
              <p:spPr>
                <a:xfrm>
                  <a:off x="7947937" y="14096733"/>
                  <a:ext cx="946214" cy="748652"/>
                </a:xfrm>
                <a:prstGeom prst="ellipse">
                  <a:avLst/>
                </a:prstGeom>
                <a:solidFill>
                  <a:srgbClr val="F70146"/>
                </a:solidFill>
                <a:ln w="28575" cap="flat" cmpd="sng" algn="ctr">
                  <a:solidFill>
                    <a:srgbClr val="F70146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/>
                <a:lstStyle/>
                <a:p>
                  <a:pPr marL="0" marR="0" lvl="0" indent="0" algn="ctr" defTabSz="4572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Calibri" panose="020F0502020204030204" pitchFamily="34" charset="0"/>
                    </a:rPr>
                    <a:t>LP</a:t>
                  </a:r>
                  <a:r>
                    <a:rPr kumimoji="0" lang="en-US" sz="1000" b="1" i="0" u="none" strike="noStrike" kern="0" cap="none" spc="0" normalizeH="0" baseline="-2500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Calibri" panose="020F0502020204030204" pitchFamily="34" charset="0"/>
                    </a:rPr>
                    <a:t>2</a:t>
                  </a:r>
                </a:p>
              </p:txBody>
            </p:sp>
            <p:cxnSp>
              <p:nvCxnSpPr>
                <p:cNvPr id="129" name="Straight Connector 128">
                  <a:extLst>
                    <a:ext uri="{FF2B5EF4-FFF2-40B4-BE49-F238E27FC236}">
                      <a16:creationId xmlns:a16="http://schemas.microsoft.com/office/drawing/2014/main" id="{6EDD5822-9CAB-C065-0D23-2B7D9909A92A}"/>
                    </a:ext>
                  </a:extLst>
                </p:cNvPr>
                <p:cNvCxnSpPr>
                  <a:stCxn id="135" idx="3"/>
                  <a:endCxn id="130" idx="7"/>
                </p:cNvCxnSpPr>
                <p:nvPr/>
              </p:nvCxnSpPr>
              <p:spPr>
                <a:xfrm flipH="1">
                  <a:off x="7017770" y="13591660"/>
                  <a:ext cx="1119180" cy="629461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</p:cxnSp>
            <p:sp>
              <p:nvSpPr>
                <p:cNvPr id="130" name="Oval 129">
                  <a:extLst>
                    <a:ext uri="{FF2B5EF4-FFF2-40B4-BE49-F238E27FC236}">
                      <a16:creationId xmlns:a16="http://schemas.microsoft.com/office/drawing/2014/main" id="{9BF0A746-4DB0-9E49-06C8-BF50427E4ED5}"/>
                    </a:ext>
                  </a:extLst>
                </p:cNvPr>
                <p:cNvSpPr/>
                <p:nvPr/>
              </p:nvSpPr>
              <p:spPr>
                <a:xfrm>
                  <a:off x="6210126" y="14111483"/>
                  <a:ext cx="946214" cy="748652"/>
                </a:xfrm>
                <a:prstGeom prst="ellipse">
                  <a:avLst/>
                </a:prstGeom>
                <a:solidFill>
                  <a:srgbClr val="F70146"/>
                </a:solidFill>
                <a:ln w="28575" cap="flat" cmpd="sng" algn="ctr">
                  <a:solidFill>
                    <a:srgbClr val="F70146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/>
                <a:lstStyle/>
                <a:p>
                  <a:pPr marL="0" marR="0" lvl="0" indent="0" algn="ctr" defTabSz="4572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Calibri" panose="020F0502020204030204" pitchFamily="34" charset="0"/>
                    </a:rPr>
                    <a:t>LP</a:t>
                  </a:r>
                  <a:r>
                    <a:rPr kumimoji="0" lang="en-US" sz="1000" b="1" i="0" u="none" strike="noStrike" kern="0" cap="none" spc="0" normalizeH="0" baseline="-2500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Calibri" panose="020F0502020204030204" pitchFamily="34" charset="0"/>
                    </a:rPr>
                    <a:t>1</a:t>
                  </a:r>
                </a:p>
              </p:txBody>
            </p:sp>
            <p:sp>
              <p:nvSpPr>
                <p:cNvPr id="131" name="Oval 130">
                  <a:extLst>
                    <a:ext uri="{FF2B5EF4-FFF2-40B4-BE49-F238E27FC236}">
                      <a16:creationId xmlns:a16="http://schemas.microsoft.com/office/drawing/2014/main" id="{47021EC6-D5E9-FFB4-7CB7-EF4C29267627}"/>
                    </a:ext>
                  </a:extLst>
                </p:cNvPr>
                <p:cNvSpPr/>
                <p:nvPr/>
              </p:nvSpPr>
              <p:spPr>
                <a:xfrm>
                  <a:off x="6314425" y="15372991"/>
                  <a:ext cx="946214" cy="748652"/>
                </a:xfrm>
                <a:prstGeom prst="ellipse">
                  <a:avLst/>
                </a:prstGeom>
                <a:solidFill>
                  <a:srgbClr val="F70146"/>
                </a:solidFill>
                <a:ln w="28575" cap="flat" cmpd="sng" algn="ctr">
                  <a:solidFill>
                    <a:srgbClr val="F70146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/>
                <a:lstStyle/>
                <a:p>
                  <a:pPr marL="0" marR="0" lvl="0" indent="0" algn="ctr" defTabSz="4572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Calibri" panose="020F0502020204030204" pitchFamily="34" charset="0"/>
                    </a:rPr>
                    <a:t>PP</a:t>
                  </a:r>
                  <a:r>
                    <a:rPr kumimoji="0" lang="en-US" sz="1000" b="1" i="0" u="none" strike="noStrike" kern="0" cap="none" spc="0" normalizeH="0" baseline="-2500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Calibri" panose="020F0502020204030204" pitchFamily="34" charset="0"/>
                    </a:rPr>
                    <a:t>n</a:t>
                  </a:r>
                  <a:endParaRPr kumimoji="0" lang="en-US" sz="1000" b="1" i="0" u="none" strike="noStrike" kern="0" cap="none" spc="0" normalizeH="0" baseline="-2500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2" name="Oval 131">
                  <a:extLst>
                    <a:ext uri="{FF2B5EF4-FFF2-40B4-BE49-F238E27FC236}">
                      <a16:creationId xmlns:a16="http://schemas.microsoft.com/office/drawing/2014/main" id="{81661BD1-4526-30AA-D35C-F77C60EDE80F}"/>
                    </a:ext>
                  </a:extLst>
                </p:cNvPr>
                <p:cNvSpPr/>
                <p:nvPr/>
              </p:nvSpPr>
              <p:spPr>
                <a:xfrm>
                  <a:off x="10848491" y="15360213"/>
                  <a:ext cx="946214" cy="748652"/>
                </a:xfrm>
                <a:prstGeom prst="ellipse">
                  <a:avLst/>
                </a:prstGeom>
                <a:solidFill>
                  <a:srgbClr val="F70146"/>
                </a:solidFill>
                <a:ln w="28575" cap="flat" cmpd="sng" algn="ctr">
                  <a:solidFill>
                    <a:srgbClr val="F70146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/>
                <a:lstStyle/>
                <a:p>
                  <a:pPr marL="0" marR="0" lvl="0" indent="0" algn="ctr" defTabSz="4572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Calibri" panose="020F0502020204030204" pitchFamily="34" charset="0"/>
                    </a:rPr>
                    <a:t>PP</a:t>
                  </a:r>
                  <a:r>
                    <a:rPr kumimoji="0" lang="en-US" sz="1000" b="1" i="0" u="none" strike="noStrike" kern="0" cap="none" spc="0" normalizeH="0" baseline="-2500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Calibri" panose="020F0502020204030204" pitchFamily="34" charset="0"/>
                    </a:rPr>
                    <a:t>n</a:t>
                  </a:r>
                  <a:endParaRPr kumimoji="0" lang="en-US" sz="1000" b="1" i="0" u="none" strike="noStrike" kern="0" cap="none" spc="0" normalizeH="0" baseline="-2500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3" name="Oval 132">
                  <a:extLst>
                    <a:ext uri="{FF2B5EF4-FFF2-40B4-BE49-F238E27FC236}">
                      <a16:creationId xmlns:a16="http://schemas.microsoft.com/office/drawing/2014/main" id="{3E2465C0-D3E5-1BAA-F956-DF209ADAAC6B}"/>
                    </a:ext>
                  </a:extLst>
                </p:cNvPr>
                <p:cNvSpPr/>
                <p:nvPr/>
              </p:nvSpPr>
              <p:spPr>
                <a:xfrm>
                  <a:off x="8590181" y="15373401"/>
                  <a:ext cx="946214" cy="748652"/>
                </a:xfrm>
                <a:prstGeom prst="ellipse">
                  <a:avLst/>
                </a:prstGeom>
                <a:solidFill>
                  <a:srgbClr val="F70146"/>
                </a:solidFill>
                <a:ln w="28575" cap="flat" cmpd="sng" algn="ctr">
                  <a:solidFill>
                    <a:srgbClr val="F70146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/>
                <a:lstStyle/>
                <a:p>
                  <a:pPr marL="0" marR="0" lvl="0" indent="0" algn="ctr" defTabSz="4572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Calibri" panose="020F0502020204030204" pitchFamily="34" charset="0"/>
                    </a:rPr>
                    <a:t>PP</a:t>
                  </a:r>
                  <a:r>
                    <a:rPr kumimoji="0" lang="en-US" sz="1000" b="1" i="0" u="none" strike="noStrike" kern="0" cap="none" spc="0" normalizeH="0" baseline="-2500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Calibri" panose="020F0502020204030204" pitchFamily="34" charset="0"/>
                    </a:rPr>
                    <a:t>n</a:t>
                  </a:r>
                  <a:endParaRPr kumimoji="0" lang="en-US" sz="1000" b="1" i="0" u="none" strike="noStrike" kern="0" cap="none" spc="0" normalizeH="0" baseline="-2500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4" name="Oval 133">
                  <a:extLst>
                    <a:ext uri="{FF2B5EF4-FFF2-40B4-BE49-F238E27FC236}">
                      <a16:creationId xmlns:a16="http://schemas.microsoft.com/office/drawing/2014/main" id="{CD7544A6-4158-2864-262C-7BB2C142E983}"/>
                    </a:ext>
                  </a:extLst>
                </p:cNvPr>
                <p:cNvSpPr/>
                <p:nvPr/>
              </p:nvSpPr>
              <p:spPr>
                <a:xfrm>
                  <a:off x="7452303" y="15379500"/>
                  <a:ext cx="946214" cy="748652"/>
                </a:xfrm>
                <a:prstGeom prst="ellipse">
                  <a:avLst/>
                </a:prstGeom>
                <a:solidFill>
                  <a:srgbClr val="F70146"/>
                </a:solidFill>
                <a:ln w="28575" cap="flat" cmpd="sng" algn="ctr">
                  <a:solidFill>
                    <a:srgbClr val="F70146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/>
                <a:lstStyle/>
                <a:p>
                  <a:pPr marL="0" marR="0" lvl="0" indent="0" algn="ctr" defTabSz="4572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Calibri" panose="020F0502020204030204" pitchFamily="34" charset="0"/>
                    </a:rPr>
                    <a:t>PP</a:t>
                  </a:r>
                  <a:r>
                    <a:rPr kumimoji="0" lang="en-US" sz="1000" b="1" i="0" u="none" strike="noStrike" kern="0" cap="none" spc="0" normalizeH="0" baseline="-2500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Calibri" panose="020F0502020204030204" pitchFamily="34" charset="0"/>
                    </a:rPr>
                    <a:t>1</a:t>
                  </a:r>
                </a:p>
              </p:txBody>
            </p:sp>
            <p:sp>
              <p:nvSpPr>
                <p:cNvPr id="135" name="Oval 134">
                  <a:extLst>
                    <a:ext uri="{FF2B5EF4-FFF2-40B4-BE49-F238E27FC236}">
                      <a16:creationId xmlns:a16="http://schemas.microsoft.com/office/drawing/2014/main" id="{A091D883-5335-9133-FB62-C8CEF9C7E834}"/>
                    </a:ext>
                  </a:extLst>
                </p:cNvPr>
                <p:cNvSpPr/>
                <p:nvPr/>
              </p:nvSpPr>
              <p:spPr>
                <a:xfrm>
                  <a:off x="7998380" y="12952646"/>
                  <a:ext cx="946214" cy="748652"/>
                </a:xfrm>
                <a:prstGeom prst="ellipse">
                  <a:avLst/>
                </a:prstGeom>
                <a:solidFill>
                  <a:srgbClr val="F70146"/>
                </a:solidFill>
                <a:ln w="28575" cap="flat" cmpd="sng" algn="ctr">
                  <a:solidFill>
                    <a:srgbClr val="F70146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/>
                <a:lstStyle/>
                <a:p>
                  <a:pPr marL="0" marR="0" lvl="0" indent="0" algn="ctr" defTabSz="4572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Calibri" panose="020F0502020204030204" pitchFamily="34" charset="0"/>
                    </a:rPr>
                    <a:t>O</a:t>
                  </a:r>
                </a:p>
              </p:txBody>
            </p:sp>
          </p:grpSp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B87B64C3-C3CE-6936-5601-49F0A004D9AF}"/>
                  </a:ext>
                </a:extLst>
              </p:cNvPr>
              <p:cNvSpPr/>
              <p:nvPr/>
            </p:nvSpPr>
            <p:spPr>
              <a:xfrm>
                <a:off x="5549057" y="15721524"/>
                <a:ext cx="946214" cy="748652"/>
              </a:xfrm>
              <a:prstGeom prst="ellipse">
                <a:avLst/>
              </a:prstGeom>
              <a:solidFill>
                <a:srgbClr val="F70146"/>
              </a:solidFill>
              <a:ln w="28575" cap="flat" cmpd="sng" algn="ctr">
                <a:solidFill>
                  <a:srgbClr val="F70146"/>
                </a:solidFill>
                <a:prstDash val="solid"/>
                <a:miter lim="800000"/>
              </a:ln>
              <a:effectLst/>
            </p:spPr>
            <p:txBody>
              <a:bodyPr lIns="0" rIns="0" rtlCol="0" anchor="ctr"/>
              <a:lstStyle/>
              <a:p>
                <a:pPr marL="0" marR="0" lvl="0" indent="0" algn="ctr" defTabSz="4572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</a:rPr>
                  <a:t>PP</a:t>
                </a:r>
                <a:r>
                  <a:rPr kumimoji="0" lang="en-US" sz="1000" b="1" i="0" u="none" strike="noStrike" kern="0" cap="none" spc="0" normalizeH="0" baseline="-2500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</a:rPr>
                  <a:t>1</a:t>
                </a:r>
              </a:p>
            </p:txBody>
          </p:sp>
        </p:grp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2BF60D82-E82F-82ED-358F-55EEFB59BB0D}"/>
                </a:ext>
              </a:extLst>
            </p:cNvPr>
            <p:cNvSpPr txBox="1"/>
            <p:nvPr/>
          </p:nvSpPr>
          <p:spPr>
            <a:xfrm>
              <a:off x="3399845" y="3224478"/>
              <a:ext cx="31876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2138314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T" sz="1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…</a:t>
              </a:r>
              <a:endParaRPr kumimoji="0" lang="en-US" sz="1000" b="1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DBC75869-509F-4CD6-AF26-5D6486F19E96}"/>
                </a:ext>
              </a:extLst>
            </p:cNvPr>
            <p:cNvSpPr txBox="1"/>
            <p:nvPr/>
          </p:nvSpPr>
          <p:spPr>
            <a:xfrm>
              <a:off x="4983154" y="2888778"/>
              <a:ext cx="31876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2138314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T" sz="1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…</a:t>
              </a:r>
              <a:endParaRPr kumimoji="0" lang="en-US" sz="1000" b="1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898F48DB-7952-4E42-AA8E-A8D8D567ABE4}"/>
                </a:ext>
              </a:extLst>
            </p:cNvPr>
            <p:cNvSpPr txBox="1"/>
            <p:nvPr/>
          </p:nvSpPr>
          <p:spPr>
            <a:xfrm>
              <a:off x="5767456" y="3186425"/>
              <a:ext cx="31876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2138314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T" sz="1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…</a:t>
              </a:r>
              <a:endParaRPr kumimoji="0" lang="en-US" sz="1000" b="1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3C64F88E-96A7-9BD7-2715-6A26AEE8D5DB}"/>
                </a:ext>
              </a:extLst>
            </p:cNvPr>
            <p:cNvSpPr txBox="1"/>
            <p:nvPr/>
          </p:nvSpPr>
          <p:spPr>
            <a:xfrm>
              <a:off x="4596359" y="3208618"/>
              <a:ext cx="31876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2138314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T" sz="1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…</a:t>
              </a:r>
              <a:endParaRPr kumimoji="0" lang="en-US" sz="1000" b="1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4A13EECD-4B24-5404-95CC-E8AD5F1B4B93}"/>
              </a:ext>
            </a:extLst>
          </p:cNvPr>
          <p:cNvCxnSpPr>
            <a:stCxn id="133" idx="5"/>
            <a:endCxn id="109" idx="0"/>
          </p:cNvCxnSpPr>
          <p:nvPr/>
        </p:nvCxnSpPr>
        <p:spPr>
          <a:xfrm>
            <a:off x="6833811" y="3514028"/>
            <a:ext cx="988570" cy="740042"/>
          </a:xfrm>
          <a:prstGeom prst="line">
            <a:avLst/>
          </a:prstGeom>
          <a:noFill/>
          <a:ln w="6350" cap="flat" cmpd="sng" algn="ctr">
            <a:solidFill>
              <a:srgbClr val="A5A5A5"/>
            </a:solidFill>
            <a:prstDash val="lgDashDotDot"/>
            <a:miter lim="800000"/>
            <a:tailEnd type="none"/>
          </a:ln>
          <a:effectLst/>
        </p:spPr>
      </p:cxn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839B9B3D-3F98-F683-768E-D27C354C2FA5}"/>
              </a:ext>
            </a:extLst>
          </p:cNvPr>
          <p:cNvCxnSpPr/>
          <p:nvPr/>
        </p:nvCxnSpPr>
        <p:spPr>
          <a:xfrm>
            <a:off x="6324615" y="3171336"/>
            <a:ext cx="1521" cy="682477"/>
          </a:xfrm>
          <a:prstGeom prst="line">
            <a:avLst/>
          </a:prstGeom>
          <a:noFill/>
          <a:ln w="6350" cap="flat" cmpd="sng" algn="ctr">
            <a:solidFill>
              <a:srgbClr val="A5A5A5"/>
            </a:solidFill>
            <a:prstDash val="lgDashDotDot"/>
            <a:miter lim="800000"/>
            <a:tailEnd type="none"/>
          </a:ln>
          <a:effectLst/>
        </p:spPr>
      </p:cxnSp>
      <p:graphicFrame>
        <p:nvGraphicFramePr>
          <p:cNvPr id="138" name="Table 137">
            <a:extLst>
              <a:ext uri="{FF2B5EF4-FFF2-40B4-BE49-F238E27FC236}">
                <a16:creationId xmlns:a16="http://schemas.microsoft.com/office/drawing/2014/main" id="{2F4C37F6-34D1-899B-E7CD-48ED05365D89}"/>
              </a:ext>
            </a:extLst>
          </p:cNvPr>
          <p:cNvGraphicFramePr>
            <a:graphicFrameLocks noGrp="1"/>
          </p:cNvGraphicFramePr>
          <p:nvPr/>
        </p:nvGraphicFramePr>
        <p:xfrm>
          <a:off x="4179884" y="3859538"/>
          <a:ext cx="4307861" cy="274320"/>
        </p:xfrm>
        <a:graphic>
          <a:graphicData uri="http://schemas.openxmlformats.org/drawingml/2006/table">
            <a:tbl>
              <a:tblPr firstRow="1" bandRow="1"/>
              <a:tblGrid>
                <a:gridCol w="4307861">
                  <a:extLst>
                    <a:ext uri="{9D8B030D-6E8A-4147-A177-3AD203B41FA5}">
                      <a16:colId xmlns:a16="http://schemas.microsoft.com/office/drawing/2014/main" val="2926837652"/>
                    </a:ext>
                  </a:extLst>
                </a:gridCol>
              </a:tblGrid>
              <a:tr h="2455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Outlier</a:t>
                      </a:r>
                      <a:r>
                        <a:rPr lang="en-US" sz="12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Detection </a:t>
                      </a:r>
                      <a:r>
                        <a:rPr lang="en-AT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MVI </a:t>
                      </a:r>
                      <a:r>
                        <a:rPr lang="en-AT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Deduplication </a:t>
                      </a:r>
                      <a:r>
                        <a:rPr lang="en-AT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Resolve Mislabels</a:t>
                      </a:r>
                      <a:endParaRPr lang="en-US" sz="1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F70146"/>
                      </a:solidFill>
                    </a:lnT>
                    <a:lnB w="12700" cmpd="sng">
                      <a:solidFill>
                        <a:srgbClr val="F701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9079756"/>
                  </a:ext>
                </a:extLst>
              </a:tr>
            </a:tbl>
          </a:graphicData>
        </a:graphic>
      </p:graphicFrame>
      <p:grpSp>
        <p:nvGrpSpPr>
          <p:cNvPr id="139" name="Group 138">
            <a:extLst>
              <a:ext uri="{FF2B5EF4-FFF2-40B4-BE49-F238E27FC236}">
                <a16:creationId xmlns:a16="http://schemas.microsoft.com/office/drawing/2014/main" id="{6DBEFD4C-9A23-367C-4FBE-3B301EEFA25C}"/>
              </a:ext>
            </a:extLst>
          </p:cNvPr>
          <p:cNvGrpSpPr>
            <a:grpSpLocks noChangeAspect="1"/>
          </p:cNvGrpSpPr>
          <p:nvPr/>
        </p:nvGrpSpPr>
        <p:grpSpPr>
          <a:xfrm>
            <a:off x="9908193" y="3675336"/>
            <a:ext cx="554984" cy="560947"/>
            <a:chOff x="18811446" y="17861516"/>
            <a:chExt cx="2407848" cy="1301318"/>
          </a:xfrm>
          <a:effectLst/>
        </p:grpSpPr>
        <p:pic>
          <p:nvPicPr>
            <p:cNvPr id="140" name="Picture 139">
              <a:extLst>
                <a:ext uri="{FF2B5EF4-FFF2-40B4-BE49-F238E27FC236}">
                  <a16:creationId xmlns:a16="http://schemas.microsoft.com/office/drawing/2014/main" id="{DD379ECA-08E4-A509-96E8-D1BAB114EE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811446" y="17861516"/>
              <a:ext cx="2407848" cy="1301318"/>
            </a:xfrm>
            <a:prstGeom prst="rect">
              <a:avLst/>
            </a:prstGeom>
            <a:ln w="25400">
              <a:solidFill>
                <a:srgbClr val="7889FB"/>
              </a:solidFill>
            </a:ln>
            <a:effectLst/>
          </p:spPr>
        </p:pic>
        <p:sp>
          <p:nvSpPr>
            <p:cNvPr id="141" name="Freeform 51">
              <a:extLst>
                <a:ext uri="{FF2B5EF4-FFF2-40B4-BE49-F238E27FC236}">
                  <a16:creationId xmlns:a16="http://schemas.microsoft.com/office/drawing/2014/main" id="{DDE4BBB2-713E-AED5-210E-28EB1D623E00}"/>
                </a:ext>
              </a:extLst>
            </p:cNvPr>
            <p:cNvSpPr/>
            <p:nvPr/>
          </p:nvSpPr>
          <p:spPr>
            <a:xfrm rot="2708034">
              <a:off x="20196167" y="18539341"/>
              <a:ext cx="743864" cy="452884"/>
            </a:xfrm>
            <a:custGeom>
              <a:avLst/>
              <a:gdLst>
                <a:gd name="connsiteX0" fmla="*/ 531323 w 2907375"/>
                <a:gd name="connsiteY0" fmla="*/ 532632 h 1741171"/>
                <a:gd name="connsiteX1" fmla="*/ 574242 w 2907375"/>
                <a:gd name="connsiteY1" fmla="*/ 1168592 h 1741171"/>
                <a:gd name="connsiteX2" fmla="*/ 1210396 w 2907375"/>
                <a:gd name="connsiteY2" fmla="*/ 1208538 h 1741171"/>
                <a:gd name="connsiteX3" fmla="*/ 1318252 w 2907375"/>
                <a:gd name="connsiteY3" fmla="*/ 984201 h 1741171"/>
                <a:gd name="connsiteX4" fmla="*/ 1319740 w 2907375"/>
                <a:gd name="connsiteY4" fmla="*/ 932117 h 1741171"/>
                <a:gd name="connsiteX5" fmla="*/ 1311303 w 2907375"/>
                <a:gd name="connsiteY5" fmla="*/ 923681 h 1741171"/>
                <a:gd name="connsiteX6" fmla="*/ 1320236 w 2907375"/>
                <a:gd name="connsiteY6" fmla="*/ 914749 h 1741171"/>
                <a:gd name="connsiteX7" fmla="*/ 1320691 w 2907375"/>
                <a:gd name="connsiteY7" fmla="*/ 898829 h 1741171"/>
                <a:gd name="connsiteX8" fmla="*/ 1167480 w 2907375"/>
                <a:gd name="connsiteY8" fmla="*/ 572575 h 1741171"/>
                <a:gd name="connsiteX9" fmla="*/ 531323 w 2907375"/>
                <a:gd name="connsiteY9" fmla="*/ 532632 h 1741171"/>
                <a:gd name="connsiteX10" fmla="*/ 233315 w 2907375"/>
                <a:gd name="connsiteY10" fmla="*/ 236014 h 1741171"/>
                <a:gd name="connsiteX11" fmla="*/ 1464097 w 2907375"/>
                <a:gd name="connsiteY11" fmla="*/ 274568 h 1741171"/>
                <a:gd name="connsiteX12" fmla="*/ 1665639 w 2907375"/>
                <a:gd name="connsiteY12" fmla="*/ 568409 h 1741171"/>
                <a:gd name="connsiteX13" fmla="*/ 1665870 w 2907375"/>
                <a:gd name="connsiteY13" fmla="*/ 569114 h 1741171"/>
                <a:gd name="connsiteX14" fmla="*/ 1725267 w 2907375"/>
                <a:gd name="connsiteY14" fmla="*/ 509716 h 1741171"/>
                <a:gd name="connsiteX15" fmla="*/ 1725267 w 2907375"/>
                <a:gd name="connsiteY15" fmla="*/ 716699 h 1741171"/>
                <a:gd name="connsiteX16" fmla="*/ 2907375 w 2907375"/>
                <a:gd name="connsiteY16" fmla="*/ 716699 h 1741171"/>
                <a:gd name="connsiteX17" fmla="*/ 2907375 w 2907375"/>
                <a:gd name="connsiteY17" fmla="*/ 1130663 h 1741171"/>
                <a:gd name="connsiteX18" fmla="*/ 1725267 w 2907375"/>
                <a:gd name="connsiteY18" fmla="*/ 1130663 h 1741171"/>
                <a:gd name="connsiteX19" fmla="*/ 1725267 w 2907375"/>
                <a:gd name="connsiteY19" fmla="*/ 1337645 h 1741171"/>
                <a:gd name="connsiteX20" fmla="*/ 1665500 w 2907375"/>
                <a:gd name="connsiteY20" fmla="*/ 1277877 h 1741171"/>
                <a:gd name="connsiteX21" fmla="*/ 1656151 w 2907375"/>
                <a:gd name="connsiteY21" fmla="*/ 1299391 h 1741171"/>
                <a:gd name="connsiteX22" fmla="*/ 1508404 w 2907375"/>
                <a:gd name="connsiteY22" fmla="*/ 1505156 h 1741171"/>
                <a:gd name="connsiteX23" fmla="*/ 277622 w 2907375"/>
                <a:gd name="connsiteY23" fmla="*/ 1466602 h 1741171"/>
                <a:gd name="connsiteX24" fmla="*/ 233315 w 2907375"/>
                <a:gd name="connsiteY24" fmla="*/ 236014 h 1741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907375" h="1741171">
                  <a:moveTo>
                    <a:pt x="531323" y="532632"/>
                  </a:moveTo>
                  <a:cubicBezTo>
                    <a:pt x="367506" y="697217"/>
                    <a:pt x="386721" y="981946"/>
                    <a:pt x="574242" y="1168592"/>
                  </a:cubicBezTo>
                  <a:cubicBezTo>
                    <a:pt x="761763" y="1355238"/>
                    <a:pt x="1046579" y="1373123"/>
                    <a:pt x="1210396" y="1208538"/>
                  </a:cubicBezTo>
                  <a:cubicBezTo>
                    <a:pt x="1271828" y="1146818"/>
                    <a:pt x="1307521" y="1068203"/>
                    <a:pt x="1318252" y="984201"/>
                  </a:cubicBezTo>
                  <a:lnTo>
                    <a:pt x="1319740" y="932117"/>
                  </a:lnTo>
                  <a:lnTo>
                    <a:pt x="1311303" y="923681"/>
                  </a:lnTo>
                  <a:lnTo>
                    <a:pt x="1320236" y="914749"/>
                  </a:lnTo>
                  <a:lnTo>
                    <a:pt x="1320691" y="898829"/>
                  </a:lnTo>
                  <a:cubicBezTo>
                    <a:pt x="1312924" y="783742"/>
                    <a:pt x="1261241" y="665899"/>
                    <a:pt x="1167480" y="572575"/>
                  </a:cubicBezTo>
                  <a:cubicBezTo>
                    <a:pt x="979959" y="385929"/>
                    <a:pt x="695142" y="368046"/>
                    <a:pt x="531323" y="532632"/>
                  </a:cubicBezTo>
                  <a:close/>
                  <a:moveTo>
                    <a:pt x="233315" y="236014"/>
                  </a:moveTo>
                  <a:cubicBezTo>
                    <a:pt x="560950" y="-93156"/>
                    <a:pt x="1111991" y="-75895"/>
                    <a:pt x="1464097" y="274568"/>
                  </a:cubicBezTo>
                  <a:cubicBezTo>
                    <a:pt x="1552123" y="362184"/>
                    <a:pt x="1619383" y="462332"/>
                    <a:pt x="1665639" y="568409"/>
                  </a:cubicBezTo>
                  <a:lnTo>
                    <a:pt x="1665870" y="569114"/>
                  </a:lnTo>
                  <a:lnTo>
                    <a:pt x="1725267" y="509716"/>
                  </a:lnTo>
                  <a:lnTo>
                    <a:pt x="1725267" y="716699"/>
                  </a:lnTo>
                  <a:lnTo>
                    <a:pt x="2907375" y="716699"/>
                  </a:lnTo>
                  <a:lnTo>
                    <a:pt x="2907375" y="1130663"/>
                  </a:lnTo>
                  <a:lnTo>
                    <a:pt x="1725267" y="1130663"/>
                  </a:lnTo>
                  <a:lnTo>
                    <a:pt x="1725267" y="1337645"/>
                  </a:lnTo>
                  <a:lnTo>
                    <a:pt x="1665500" y="1277877"/>
                  </a:lnTo>
                  <a:lnTo>
                    <a:pt x="1656151" y="1299391"/>
                  </a:lnTo>
                  <a:cubicBezTo>
                    <a:pt x="1619050" y="1373921"/>
                    <a:pt x="1569836" y="1443436"/>
                    <a:pt x="1508404" y="1505156"/>
                  </a:cubicBezTo>
                  <a:cubicBezTo>
                    <a:pt x="1180769" y="1834326"/>
                    <a:pt x="629728" y="1817066"/>
                    <a:pt x="277622" y="1466602"/>
                  </a:cubicBezTo>
                  <a:cubicBezTo>
                    <a:pt x="-74483" y="1116138"/>
                    <a:pt x="-94319" y="565183"/>
                    <a:pt x="233315" y="236014"/>
                  </a:cubicBezTo>
                  <a:close/>
                </a:path>
              </a:pathLst>
            </a:custGeom>
            <a:gradFill flip="none" rotWithShape="1">
              <a:gsLst>
                <a:gs pos="70150">
                  <a:srgbClr val="969696"/>
                </a:gs>
                <a:gs pos="27000">
                  <a:srgbClr val="FFFFFF">
                    <a:lumMod val="65000"/>
                  </a:srgbClr>
                </a:gs>
                <a:gs pos="50000">
                  <a:srgbClr val="FFFFFF">
                    <a:lumMod val="65000"/>
                    <a:shade val="67500"/>
                    <a:satMod val="115000"/>
                  </a:srgbClr>
                </a:gs>
                <a:gs pos="93000">
                  <a:srgbClr val="FFFFFF">
                    <a:lumMod val="65000"/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 w="25400" cap="flat" cmpd="sng" algn="ctr">
              <a:solidFill>
                <a:srgbClr val="7889FB"/>
              </a:solidFill>
              <a:prstDash val="solid"/>
              <a:miter lim="800000"/>
            </a:ln>
            <a:effectLst/>
            <a:scene3d>
              <a:camera prst="perspectiveRelaxedModerately"/>
              <a:lightRig rig="freezing" dir="t"/>
            </a:scene3d>
            <a:sp3d extrusionH="127000" prstMaterial="powder"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142" name="TextBox 141">
            <a:extLst>
              <a:ext uri="{FF2B5EF4-FFF2-40B4-BE49-F238E27FC236}">
                <a16:creationId xmlns:a16="http://schemas.microsoft.com/office/drawing/2014/main" id="{C475E390-33AF-AAFD-2BD0-16CCC7EAD780}"/>
              </a:ext>
            </a:extLst>
          </p:cNvPr>
          <p:cNvSpPr txBox="1"/>
          <p:nvPr/>
        </p:nvSpPr>
        <p:spPr>
          <a:xfrm flipH="1">
            <a:off x="9544855" y="4246714"/>
            <a:ext cx="1279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70146"/>
                </a:solidFill>
                <a:ea typeface="ＭＳ Ｐゴシック" charset="0"/>
                <a:cs typeface="Calibri" panose="020F0502020204030204" pitchFamily="34" charset="0"/>
              </a:rPr>
              <a:t>Debugging</a:t>
            </a:r>
          </a:p>
        </p:txBody>
      </p:sp>
      <p:graphicFrame>
        <p:nvGraphicFramePr>
          <p:cNvPr id="143" name="Table 142">
            <a:extLst>
              <a:ext uri="{FF2B5EF4-FFF2-40B4-BE49-F238E27FC236}">
                <a16:creationId xmlns:a16="http://schemas.microsoft.com/office/drawing/2014/main" id="{75E0C3F1-465F-87EE-6FEB-0393B3528918}"/>
              </a:ext>
            </a:extLst>
          </p:cNvPr>
          <p:cNvGraphicFramePr>
            <a:graphicFrameLocks noGrp="1"/>
          </p:cNvGraphicFramePr>
          <p:nvPr/>
        </p:nvGraphicFramePr>
        <p:xfrm>
          <a:off x="2379825" y="4804000"/>
          <a:ext cx="1431908" cy="1578951"/>
        </p:xfrm>
        <a:graphic>
          <a:graphicData uri="http://schemas.openxmlformats.org/drawingml/2006/table">
            <a:tbl>
              <a:tblPr/>
              <a:tblGrid>
                <a:gridCol w="715954">
                  <a:extLst>
                    <a:ext uri="{9D8B030D-6E8A-4147-A177-3AD203B41FA5}">
                      <a16:colId xmlns:a16="http://schemas.microsoft.com/office/drawing/2014/main" val="537367528"/>
                    </a:ext>
                  </a:extLst>
                </a:gridCol>
                <a:gridCol w="715954">
                  <a:extLst>
                    <a:ext uri="{9D8B030D-6E8A-4147-A177-3AD203B41FA5}">
                      <a16:colId xmlns:a16="http://schemas.microsoft.com/office/drawing/2014/main" val="1617153590"/>
                    </a:ext>
                  </a:extLst>
                </a:gridCol>
              </a:tblGrid>
              <a:tr h="1435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dirty="0">
                          <a:effectLst/>
                          <a:latin typeface="Consolas" panose="020B0609020204030204" pitchFamily="49" charset="0"/>
                        </a:rPr>
                        <a:t>University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dirty="0">
                          <a:effectLst/>
                          <a:latin typeface="Consolas" panose="020B0609020204030204" pitchFamily="49" charset="0"/>
                        </a:rPr>
                        <a:t>Country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070191"/>
                  </a:ext>
                </a:extLst>
              </a:tr>
              <a:tr h="1435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TU Graz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Austria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1873474"/>
                  </a:ext>
                </a:extLst>
              </a:tr>
              <a:tr h="1435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>
                          <a:effectLst/>
                          <a:latin typeface="Consolas" panose="020B0609020204030204" pitchFamily="49" charset="0"/>
                        </a:rPr>
                        <a:t>TU Graz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Austria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5147490"/>
                  </a:ext>
                </a:extLst>
              </a:tr>
              <a:tr h="1435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>
                          <a:effectLst/>
                          <a:latin typeface="Consolas" panose="020B0609020204030204" pitchFamily="49" charset="0"/>
                        </a:rPr>
                        <a:t>TU Graz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solidFill>
                            <a:srgbClr val="F70146"/>
                          </a:solidFill>
                          <a:effectLst/>
                          <a:latin typeface="Consolas" panose="020B0609020204030204" pitchFamily="49" charset="0"/>
                        </a:rPr>
                        <a:t>Germany</a:t>
                      </a:r>
                      <a:endParaRPr lang="en-US" sz="800" b="0" i="0" u="none" strike="noStrike" dirty="0">
                        <a:solidFill>
                          <a:srgbClr val="F70146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7519442"/>
                  </a:ext>
                </a:extLst>
              </a:tr>
              <a:tr h="1435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>
                          <a:effectLst/>
                          <a:latin typeface="Consolas" panose="020B0609020204030204" pitchFamily="49" charset="0"/>
                        </a:rPr>
                        <a:t>IIT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India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0300994"/>
                  </a:ext>
                </a:extLst>
              </a:tr>
              <a:tr h="1435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>
                          <a:effectLst/>
                          <a:latin typeface="Consolas" panose="020B0609020204030204" pitchFamily="49" charset="0"/>
                        </a:rPr>
                        <a:t>IIT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solidFill>
                            <a:srgbClr val="F70146"/>
                          </a:solidFill>
                          <a:effectLst/>
                          <a:latin typeface="Consolas" panose="020B0609020204030204" pitchFamily="49" charset="0"/>
                        </a:rPr>
                        <a:t>IIT</a:t>
                      </a:r>
                      <a:endParaRPr lang="en-US" sz="800" b="0" i="0" u="none" strike="noStrike" dirty="0">
                        <a:solidFill>
                          <a:srgbClr val="F70146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3095971"/>
                  </a:ext>
                </a:extLst>
              </a:tr>
              <a:tr h="1435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>
                          <a:effectLst/>
                          <a:latin typeface="Consolas" panose="020B0609020204030204" pitchFamily="49" charset="0"/>
                        </a:rPr>
                        <a:t>IIT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l" defTabSz="457200" rtl="0" eaLnBrk="1" fontAlgn="b" latinLnBrk="0" hangingPunct="1"/>
                      <a:r>
                        <a:rPr lang="en-US" sz="800" u="none" strike="noStrike" kern="1200" dirty="0">
                          <a:solidFill>
                            <a:srgbClr val="F70146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Pakistan</a:t>
                      </a: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0745196"/>
                  </a:ext>
                </a:extLst>
              </a:tr>
              <a:tr h="1435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>
                          <a:effectLst/>
                          <a:latin typeface="Consolas" panose="020B0609020204030204" pitchFamily="49" charset="0"/>
                        </a:rPr>
                        <a:t>IIT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>
                          <a:effectLst/>
                          <a:latin typeface="Consolas" panose="020B0609020204030204" pitchFamily="49" charset="0"/>
                        </a:rPr>
                        <a:t>India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2017303"/>
                  </a:ext>
                </a:extLst>
              </a:tr>
              <a:tr h="1435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>
                          <a:effectLst/>
                          <a:latin typeface="Consolas" panose="020B0609020204030204" pitchFamily="49" charset="0"/>
                        </a:rPr>
                        <a:t>SIBA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>
                          <a:effectLst/>
                          <a:latin typeface="Consolas" panose="020B0609020204030204" pitchFamily="49" charset="0"/>
                        </a:rPr>
                        <a:t>Pakistan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730098"/>
                  </a:ext>
                </a:extLst>
              </a:tr>
              <a:tr h="1435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SIBA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kern="1200" dirty="0">
                          <a:solidFill>
                            <a:srgbClr val="F70146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null</a:t>
                      </a: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5938106"/>
                  </a:ext>
                </a:extLst>
              </a:tr>
              <a:tr h="1435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>
                          <a:effectLst/>
                          <a:latin typeface="Consolas" panose="020B0609020204030204" pitchFamily="49" charset="0"/>
                        </a:rPr>
                        <a:t>SIBA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kern="1200" dirty="0">
                          <a:solidFill>
                            <a:srgbClr val="F70146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null</a:t>
                      </a: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6280455"/>
                  </a:ext>
                </a:extLst>
              </a:tr>
            </a:tbl>
          </a:graphicData>
        </a:graphic>
      </p:graphicFrame>
      <p:graphicFrame>
        <p:nvGraphicFramePr>
          <p:cNvPr id="144" name="Table 143">
            <a:extLst>
              <a:ext uri="{FF2B5EF4-FFF2-40B4-BE49-F238E27FC236}">
                <a16:creationId xmlns:a16="http://schemas.microsoft.com/office/drawing/2014/main" id="{D4AE8CAD-03BA-D2EB-3058-863B651FBD14}"/>
              </a:ext>
            </a:extLst>
          </p:cNvPr>
          <p:cNvGraphicFramePr>
            <a:graphicFrameLocks noGrp="1"/>
          </p:cNvGraphicFramePr>
          <p:nvPr/>
        </p:nvGraphicFramePr>
        <p:xfrm>
          <a:off x="4298337" y="4788759"/>
          <a:ext cx="1433022" cy="1587322"/>
        </p:xfrm>
        <a:graphic>
          <a:graphicData uri="http://schemas.openxmlformats.org/drawingml/2006/table">
            <a:tbl>
              <a:tblPr/>
              <a:tblGrid>
                <a:gridCol w="716511">
                  <a:extLst>
                    <a:ext uri="{9D8B030D-6E8A-4147-A177-3AD203B41FA5}">
                      <a16:colId xmlns:a16="http://schemas.microsoft.com/office/drawing/2014/main" val="3160497493"/>
                    </a:ext>
                  </a:extLst>
                </a:gridCol>
                <a:gridCol w="716511">
                  <a:extLst>
                    <a:ext uri="{9D8B030D-6E8A-4147-A177-3AD203B41FA5}">
                      <a16:colId xmlns:a16="http://schemas.microsoft.com/office/drawing/2014/main" val="929781119"/>
                    </a:ext>
                  </a:extLst>
                </a:gridCol>
              </a:tblGrid>
              <a:tr h="1443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dirty="0">
                          <a:effectLst/>
                          <a:latin typeface="Consolas" panose="020B0609020204030204" pitchFamily="49" charset="0"/>
                        </a:rPr>
                        <a:t>University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dirty="0">
                          <a:effectLst/>
                          <a:latin typeface="Consolas" panose="020B0609020204030204" pitchFamily="49" charset="0"/>
                        </a:rPr>
                        <a:t>Country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5056456"/>
                  </a:ext>
                </a:extLst>
              </a:tr>
              <a:tr h="1443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>
                          <a:effectLst/>
                          <a:latin typeface="Consolas" panose="020B0609020204030204" pitchFamily="49" charset="0"/>
                        </a:rPr>
                        <a:t>TU Graz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>
                          <a:effectLst/>
                          <a:latin typeface="Consolas" panose="020B0609020204030204" pitchFamily="49" charset="0"/>
                        </a:rPr>
                        <a:t>Austria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2101248"/>
                  </a:ext>
                </a:extLst>
              </a:tr>
              <a:tr h="1443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>
                          <a:effectLst/>
                          <a:latin typeface="Consolas" panose="020B0609020204030204" pitchFamily="49" charset="0"/>
                        </a:rPr>
                        <a:t>TU Graz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Austria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9354620"/>
                  </a:ext>
                </a:extLst>
              </a:tr>
              <a:tr h="1443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TU Graz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dirty="0">
                          <a:solidFill>
                            <a:srgbClr val="7889FB"/>
                          </a:solidFill>
                          <a:effectLst/>
                          <a:latin typeface="Consolas" panose="020B0609020204030204" pitchFamily="49" charset="0"/>
                        </a:rPr>
                        <a:t>Austria</a:t>
                      </a:r>
                      <a:endParaRPr lang="en-US" sz="800" b="1" i="0" u="none" strike="noStrike" dirty="0">
                        <a:solidFill>
                          <a:srgbClr val="7889FB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4643187"/>
                  </a:ext>
                </a:extLst>
              </a:tr>
              <a:tr h="1443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IIT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India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0221168"/>
                  </a:ext>
                </a:extLst>
              </a:tr>
              <a:tr h="1443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>
                          <a:effectLst/>
                          <a:latin typeface="Consolas" panose="020B0609020204030204" pitchFamily="49" charset="0"/>
                        </a:rPr>
                        <a:t>IIT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l" defTabSz="457200" rtl="0" eaLnBrk="1" fontAlgn="b" latinLnBrk="0" hangingPunct="1"/>
                      <a:r>
                        <a:rPr lang="en-US" sz="800" b="1" u="none" strike="noStrike" kern="1200" dirty="0">
                          <a:solidFill>
                            <a:srgbClr val="7889FB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India</a:t>
                      </a: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5035098"/>
                  </a:ext>
                </a:extLst>
              </a:tr>
              <a:tr h="1443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>
                          <a:effectLst/>
                          <a:latin typeface="Consolas" panose="020B0609020204030204" pitchFamily="49" charset="0"/>
                        </a:rPr>
                        <a:t>IIT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l" defTabSz="457200" rtl="0" eaLnBrk="1" fontAlgn="b" latinLnBrk="0" hangingPunct="1"/>
                      <a:r>
                        <a:rPr lang="en-US" sz="800" b="1" u="none" strike="noStrike" kern="1200" dirty="0">
                          <a:solidFill>
                            <a:srgbClr val="7889FB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India</a:t>
                      </a: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0203709"/>
                  </a:ext>
                </a:extLst>
              </a:tr>
              <a:tr h="1443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IIT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India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0695054"/>
                  </a:ext>
                </a:extLst>
              </a:tr>
              <a:tr h="1443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>
                          <a:effectLst/>
                          <a:latin typeface="Consolas" panose="020B0609020204030204" pitchFamily="49" charset="0"/>
                        </a:rPr>
                        <a:t>SIBA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Pakistan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2151542"/>
                  </a:ext>
                </a:extLst>
              </a:tr>
              <a:tr h="1443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>
                          <a:effectLst/>
                          <a:latin typeface="Consolas" panose="020B0609020204030204" pitchFamily="49" charset="0"/>
                        </a:rPr>
                        <a:t>SIBA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kern="1200" dirty="0">
                          <a:solidFill>
                            <a:srgbClr val="7889FB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Pakistan</a:t>
                      </a: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3709896"/>
                  </a:ext>
                </a:extLst>
              </a:tr>
              <a:tr h="1443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SIBA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kern="1200" dirty="0">
                          <a:solidFill>
                            <a:srgbClr val="7889FB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Pakistan</a:t>
                      </a: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3574037"/>
                  </a:ext>
                </a:extLst>
              </a:tr>
            </a:tbl>
          </a:graphicData>
        </a:graphic>
      </p:graphicFrame>
      <p:graphicFrame>
        <p:nvGraphicFramePr>
          <p:cNvPr id="145" name="Table 144">
            <a:extLst>
              <a:ext uri="{FF2B5EF4-FFF2-40B4-BE49-F238E27FC236}">
                <a16:creationId xmlns:a16="http://schemas.microsoft.com/office/drawing/2014/main" id="{E75678D6-AF3B-971B-376E-DD4310DB6B38}"/>
              </a:ext>
            </a:extLst>
          </p:cNvPr>
          <p:cNvGraphicFramePr>
            <a:graphicFrameLocks noGrp="1"/>
          </p:cNvGraphicFramePr>
          <p:nvPr/>
        </p:nvGraphicFramePr>
        <p:xfrm>
          <a:off x="6345540" y="4795626"/>
          <a:ext cx="1755282" cy="1583100"/>
        </p:xfrm>
        <a:graphic>
          <a:graphicData uri="http://schemas.openxmlformats.org/drawingml/2006/table">
            <a:tbl>
              <a:tblPr/>
              <a:tblGrid>
                <a:gridCol w="520966">
                  <a:extLst>
                    <a:ext uri="{9D8B030D-6E8A-4147-A177-3AD203B41FA5}">
                      <a16:colId xmlns:a16="http://schemas.microsoft.com/office/drawing/2014/main" val="2296566761"/>
                    </a:ext>
                  </a:extLst>
                </a:gridCol>
                <a:gridCol w="474727">
                  <a:extLst>
                    <a:ext uri="{9D8B030D-6E8A-4147-A177-3AD203B41FA5}">
                      <a16:colId xmlns:a16="http://schemas.microsoft.com/office/drawing/2014/main" val="3910534228"/>
                    </a:ext>
                  </a:extLst>
                </a:gridCol>
                <a:gridCol w="399046">
                  <a:extLst>
                    <a:ext uri="{9D8B030D-6E8A-4147-A177-3AD203B41FA5}">
                      <a16:colId xmlns:a16="http://schemas.microsoft.com/office/drawing/2014/main" val="2707703731"/>
                    </a:ext>
                  </a:extLst>
                </a:gridCol>
                <a:gridCol w="360543">
                  <a:extLst>
                    <a:ext uri="{9D8B030D-6E8A-4147-A177-3AD203B41FA5}">
                      <a16:colId xmlns:a16="http://schemas.microsoft.com/office/drawing/2014/main" val="3876436657"/>
                    </a:ext>
                  </a:extLst>
                </a:gridCol>
              </a:tblGrid>
              <a:tr h="1319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dirty="0">
                          <a:effectLst/>
                          <a:latin typeface="Consolas" panose="020B0609020204030204" pitchFamily="49" charset="0"/>
                        </a:rPr>
                        <a:t>A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>
                          <a:effectLst/>
                          <a:latin typeface="Consolas" panose="020B0609020204030204" pitchFamily="49" charset="0"/>
                        </a:rPr>
                        <a:t>B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>
                          <a:effectLst/>
                          <a:latin typeface="Consolas" panose="020B0609020204030204" pitchFamily="49" charset="0"/>
                        </a:rPr>
                        <a:t>C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dirty="0">
                          <a:effectLst/>
                          <a:latin typeface="Consolas" panose="020B0609020204030204" pitchFamily="49" charset="0"/>
                        </a:rPr>
                        <a:t>D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9616466"/>
                  </a:ext>
                </a:extLst>
              </a:tr>
              <a:tr h="1319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0.77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0.80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7933514"/>
                  </a:ext>
                </a:extLst>
              </a:tr>
              <a:tr h="1319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0.96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0.12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8544204"/>
                  </a:ext>
                </a:extLst>
              </a:tr>
              <a:tr h="1319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0.66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0.09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kern="1200" dirty="0">
                          <a:solidFill>
                            <a:srgbClr val="F70146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null</a:t>
                      </a: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110414"/>
                  </a:ext>
                </a:extLst>
              </a:tr>
              <a:tr h="1319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0.23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0.04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17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1756617"/>
                  </a:ext>
                </a:extLst>
              </a:tr>
              <a:tr h="1319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0.91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0.02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17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kern="1200" dirty="0">
                          <a:solidFill>
                            <a:srgbClr val="F70146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null</a:t>
                      </a: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8906360"/>
                  </a:ext>
                </a:extLst>
              </a:tr>
              <a:tr h="1319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0.21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0.38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17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555587"/>
                  </a:ext>
                </a:extLst>
              </a:tr>
              <a:tr h="1319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0.31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kern="1200" dirty="0">
                          <a:solidFill>
                            <a:srgbClr val="F70146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null</a:t>
                      </a: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17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3974498"/>
                  </a:ext>
                </a:extLst>
              </a:tr>
              <a:tr h="1319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0.75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0.21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20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9277481"/>
                  </a:ext>
                </a:extLst>
              </a:tr>
              <a:tr h="1319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kern="1200" dirty="0">
                          <a:solidFill>
                            <a:srgbClr val="F70146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null</a:t>
                      </a: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kern="1200" dirty="0">
                          <a:solidFill>
                            <a:srgbClr val="F70146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null</a:t>
                      </a: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20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5428896"/>
                  </a:ext>
                </a:extLst>
              </a:tr>
              <a:tr h="1319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0.19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0.61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20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4731371"/>
                  </a:ext>
                </a:extLst>
              </a:tr>
              <a:tr h="1319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0.64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0.31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20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3260210"/>
                  </a:ext>
                </a:extLst>
              </a:tr>
            </a:tbl>
          </a:graphicData>
        </a:graphic>
      </p:graphicFrame>
      <p:graphicFrame>
        <p:nvGraphicFramePr>
          <p:cNvPr id="146" name="Table 145">
            <a:extLst>
              <a:ext uri="{FF2B5EF4-FFF2-40B4-BE49-F238E27FC236}">
                <a16:creationId xmlns:a16="http://schemas.microsoft.com/office/drawing/2014/main" id="{2FF17480-2CDB-1A86-3304-5C3FFC460E6D}"/>
              </a:ext>
            </a:extLst>
          </p:cNvPr>
          <p:cNvGraphicFramePr>
            <a:graphicFrameLocks noGrp="1"/>
          </p:cNvGraphicFramePr>
          <p:nvPr/>
        </p:nvGraphicFramePr>
        <p:xfrm>
          <a:off x="8565652" y="4795626"/>
          <a:ext cx="1771074" cy="1572168"/>
        </p:xfrm>
        <a:graphic>
          <a:graphicData uri="http://schemas.openxmlformats.org/drawingml/2006/table">
            <a:tbl>
              <a:tblPr/>
              <a:tblGrid>
                <a:gridCol w="540780">
                  <a:extLst>
                    <a:ext uri="{9D8B030D-6E8A-4147-A177-3AD203B41FA5}">
                      <a16:colId xmlns:a16="http://schemas.microsoft.com/office/drawing/2014/main" val="2296566761"/>
                    </a:ext>
                  </a:extLst>
                </a:gridCol>
                <a:gridCol w="432068">
                  <a:extLst>
                    <a:ext uri="{9D8B030D-6E8A-4147-A177-3AD203B41FA5}">
                      <a16:colId xmlns:a16="http://schemas.microsoft.com/office/drawing/2014/main" val="3910534228"/>
                    </a:ext>
                  </a:extLst>
                </a:gridCol>
                <a:gridCol w="432068">
                  <a:extLst>
                    <a:ext uri="{9D8B030D-6E8A-4147-A177-3AD203B41FA5}">
                      <a16:colId xmlns:a16="http://schemas.microsoft.com/office/drawing/2014/main" val="2707703731"/>
                    </a:ext>
                  </a:extLst>
                </a:gridCol>
                <a:gridCol w="366158">
                  <a:extLst>
                    <a:ext uri="{9D8B030D-6E8A-4147-A177-3AD203B41FA5}">
                      <a16:colId xmlns:a16="http://schemas.microsoft.com/office/drawing/2014/main" val="3876436657"/>
                    </a:ext>
                  </a:extLst>
                </a:gridCol>
              </a:tblGrid>
              <a:tr h="1310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>
                          <a:effectLst/>
                          <a:latin typeface="Consolas" panose="020B0609020204030204" pitchFamily="49" charset="0"/>
                        </a:rPr>
                        <a:t>A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dirty="0">
                          <a:effectLst/>
                          <a:latin typeface="Consolas" panose="020B0609020204030204" pitchFamily="49" charset="0"/>
                        </a:rPr>
                        <a:t>B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dirty="0">
                          <a:effectLst/>
                          <a:latin typeface="Consolas" panose="020B0609020204030204" pitchFamily="49" charset="0"/>
                        </a:rPr>
                        <a:t>C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dirty="0">
                          <a:effectLst/>
                          <a:latin typeface="Consolas" panose="020B0609020204030204" pitchFamily="49" charset="0"/>
                        </a:rPr>
                        <a:t>D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9616466"/>
                  </a:ext>
                </a:extLst>
              </a:tr>
              <a:tr h="1310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0.77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0.80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7933514"/>
                  </a:ext>
                </a:extLst>
              </a:tr>
              <a:tr h="1310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0.96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0.12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8544204"/>
                  </a:ext>
                </a:extLst>
              </a:tr>
              <a:tr h="1310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0.66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0.09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kern="1200" dirty="0">
                          <a:solidFill>
                            <a:srgbClr val="7889FB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110414"/>
                  </a:ext>
                </a:extLst>
              </a:tr>
              <a:tr h="1310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0.23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0.04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17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1756617"/>
                  </a:ext>
                </a:extLst>
              </a:tr>
              <a:tr h="1310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0.91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0.02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17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kern="1200" dirty="0">
                          <a:solidFill>
                            <a:srgbClr val="7889FB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8906360"/>
                  </a:ext>
                </a:extLst>
              </a:tr>
              <a:tr h="1310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0.21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0.38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17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555587"/>
                  </a:ext>
                </a:extLst>
              </a:tr>
              <a:tr h="1310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0.31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kern="1200" dirty="0">
                          <a:solidFill>
                            <a:srgbClr val="7889FB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0.29</a:t>
                      </a: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17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3974498"/>
                  </a:ext>
                </a:extLst>
              </a:tr>
              <a:tr h="1310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0.75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0.21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20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9277481"/>
                  </a:ext>
                </a:extLst>
              </a:tr>
              <a:tr h="1310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kern="1200" dirty="0">
                          <a:solidFill>
                            <a:srgbClr val="7889FB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0.41</a:t>
                      </a: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kern="1200" dirty="0">
                          <a:solidFill>
                            <a:srgbClr val="7889FB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0.24</a:t>
                      </a: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20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5428896"/>
                  </a:ext>
                </a:extLst>
              </a:tr>
              <a:tr h="1310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0.19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0.61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20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4731371"/>
                  </a:ext>
                </a:extLst>
              </a:tr>
              <a:tr h="1310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0.64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0.31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20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3260210"/>
                  </a:ext>
                </a:extLst>
              </a:tr>
            </a:tbl>
          </a:graphicData>
        </a:graphic>
      </p:graphicFrame>
      <p:sp>
        <p:nvSpPr>
          <p:cNvPr id="147" name="TextBox 146">
            <a:extLst>
              <a:ext uri="{FF2B5EF4-FFF2-40B4-BE49-F238E27FC236}">
                <a16:creationId xmlns:a16="http://schemas.microsoft.com/office/drawing/2014/main" id="{6933CFBA-156A-C374-6CE3-2736628378F1}"/>
              </a:ext>
            </a:extLst>
          </p:cNvPr>
          <p:cNvSpPr txBox="1"/>
          <p:nvPr/>
        </p:nvSpPr>
        <p:spPr>
          <a:xfrm>
            <a:off x="2531393" y="6361977"/>
            <a:ext cx="1123023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Dirty Data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37BAD82E-FAE4-C906-C663-96B0AF9F392C}"/>
              </a:ext>
            </a:extLst>
          </p:cNvPr>
          <p:cNvSpPr txBox="1"/>
          <p:nvPr/>
        </p:nvSpPr>
        <p:spPr>
          <a:xfrm>
            <a:off x="4089431" y="6360697"/>
            <a:ext cx="1923588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de-DE"/>
            </a:defPPr>
            <a:lvl1pPr>
              <a:defRPr sz="12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800" b="0" dirty="0">
                <a:solidFill>
                  <a:srgbClr val="0F0F0F"/>
                </a:solidFill>
                <a:ea typeface="ＭＳ Ｐゴシック" charset="0"/>
              </a:rPr>
              <a:t>After </a:t>
            </a:r>
            <a:r>
              <a:rPr lang="en-US" sz="1800" dirty="0" err="1">
                <a:solidFill>
                  <a:srgbClr val="7889FB"/>
                </a:solidFill>
                <a:ea typeface="ＭＳ Ｐゴシック" charset="0"/>
              </a:rPr>
              <a:t>imputeFD</a:t>
            </a:r>
            <a:r>
              <a:rPr lang="en-US" sz="1800" dirty="0">
                <a:solidFill>
                  <a:srgbClr val="7889FB"/>
                </a:solidFill>
                <a:ea typeface="ＭＳ Ｐゴシック" charset="0"/>
              </a:rPr>
              <a:t>(0.5)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E9EC4186-49A5-6D83-A42B-8B11F3829873}"/>
              </a:ext>
            </a:extLst>
          </p:cNvPr>
          <p:cNvSpPr txBox="1"/>
          <p:nvPr/>
        </p:nvSpPr>
        <p:spPr>
          <a:xfrm>
            <a:off x="8713583" y="6357736"/>
            <a:ext cx="1494617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After </a:t>
            </a:r>
            <a:r>
              <a:rPr lang="en-US" b="1" dirty="0">
                <a:solidFill>
                  <a:srgbClr val="7889FB"/>
                </a:solidFill>
                <a:ea typeface="ＭＳ Ｐゴシック" charset="0"/>
                <a:cs typeface="Calibri" panose="020F0502020204030204" pitchFamily="34" charset="0"/>
              </a:rPr>
              <a:t>MICE</a:t>
            </a:r>
          </a:p>
        </p:txBody>
      </p: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C28F7436-F903-1A13-9092-9383BBEE95E2}"/>
              </a:ext>
            </a:extLst>
          </p:cNvPr>
          <p:cNvGrpSpPr>
            <a:grpSpLocks noChangeAspect="1"/>
          </p:cNvGrpSpPr>
          <p:nvPr/>
        </p:nvGrpSpPr>
        <p:grpSpPr>
          <a:xfrm>
            <a:off x="2470408" y="2574029"/>
            <a:ext cx="496527" cy="480535"/>
            <a:chOff x="6358929" y="3848272"/>
            <a:chExt cx="2418304" cy="2340419"/>
          </a:xfrm>
        </p:grpSpPr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DC012F9F-949A-4D9F-819E-516D3FFFDD29}"/>
                </a:ext>
              </a:extLst>
            </p:cNvPr>
            <p:cNvGrpSpPr/>
            <p:nvPr/>
          </p:nvGrpSpPr>
          <p:grpSpPr>
            <a:xfrm>
              <a:off x="6857057" y="3848272"/>
              <a:ext cx="1920176" cy="1860868"/>
              <a:chOff x="5257697" y="1796729"/>
              <a:chExt cx="1920176" cy="1860868"/>
            </a:xfrm>
          </p:grpSpPr>
          <p:grpSp>
            <p:nvGrpSpPr>
              <p:cNvPr id="178" name="Group 177">
                <a:extLst>
                  <a:ext uri="{FF2B5EF4-FFF2-40B4-BE49-F238E27FC236}">
                    <a16:creationId xmlns:a16="http://schemas.microsoft.com/office/drawing/2014/main" id="{CB9A6E8D-3A67-B62D-4B1C-AFA96FED0DFE}"/>
                  </a:ext>
                </a:extLst>
              </p:cNvPr>
              <p:cNvGrpSpPr/>
              <p:nvPr/>
            </p:nvGrpSpPr>
            <p:grpSpPr>
              <a:xfrm>
                <a:off x="5266067" y="2960861"/>
                <a:ext cx="1911806" cy="696736"/>
                <a:chOff x="5266067" y="2167044"/>
                <a:chExt cx="1911806" cy="696736"/>
              </a:xfrm>
            </p:grpSpPr>
            <p:sp>
              <p:nvSpPr>
                <p:cNvPr id="187" name="Cube 186">
                  <a:extLst>
                    <a:ext uri="{FF2B5EF4-FFF2-40B4-BE49-F238E27FC236}">
                      <a16:creationId xmlns:a16="http://schemas.microsoft.com/office/drawing/2014/main" id="{0FDF5DFE-3EAD-9A34-E307-19B0C8542CAE}"/>
                    </a:ext>
                  </a:extLst>
                </p:cNvPr>
                <p:cNvSpPr/>
                <p:nvPr/>
              </p:nvSpPr>
              <p:spPr>
                <a:xfrm>
                  <a:off x="5266067" y="2167044"/>
                  <a:ext cx="702654" cy="696736"/>
                </a:xfrm>
                <a:prstGeom prst="cube">
                  <a:avLst/>
                </a:prstGeom>
                <a:solidFill>
                  <a:srgbClr val="F70146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70146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8" name="Cube 187">
                  <a:extLst>
                    <a:ext uri="{FF2B5EF4-FFF2-40B4-BE49-F238E27FC236}">
                      <a16:creationId xmlns:a16="http://schemas.microsoft.com/office/drawing/2014/main" id="{FB45F57B-B06F-A231-0C84-10F3CDEB3973}"/>
                    </a:ext>
                  </a:extLst>
                </p:cNvPr>
                <p:cNvSpPr/>
                <p:nvPr/>
              </p:nvSpPr>
              <p:spPr>
                <a:xfrm>
                  <a:off x="5870643" y="2167044"/>
                  <a:ext cx="702654" cy="696736"/>
                </a:xfrm>
                <a:prstGeom prst="cube">
                  <a:avLst/>
                </a:prstGeom>
                <a:solidFill>
                  <a:srgbClr val="F70146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70146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9" name="Cube 188">
                  <a:extLst>
                    <a:ext uri="{FF2B5EF4-FFF2-40B4-BE49-F238E27FC236}">
                      <a16:creationId xmlns:a16="http://schemas.microsoft.com/office/drawing/2014/main" id="{E6F5C7FA-1810-D730-2A17-0E13601C6704}"/>
                    </a:ext>
                  </a:extLst>
                </p:cNvPr>
                <p:cNvSpPr/>
                <p:nvPr/>
              </p:nvSpPr>
              <p:spPr>
                <a:xfrm>
                  <a:off x="6475219" y="2167044"/>
                  <a:ext cx="702654" cy="696736"/>
                </a:xfrm>
                <a:prstGeom prst="cube">
                  <a:avLst/>
                </a:prstGeom>
                <a:solidFill>
                  <a:srgbClr val="F70146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70146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79" name="Group 178">
                <a:extLst>
                  <a:ext uri="{FF2B5EF4-FFF2-40B4-BE49-F238E27FC236}">
                    <a16:creationId xmlns:a16="http://schemas.microsoft.com/office/drawing/2014/main" id="{8C9C62E1-7B2A-CC03-8CFF-D0C648563180}"/>
                  </a:ext>
                </a:extLst>
              </p:cNvPr>
              <p:cNvGrpSpPr/>
              <p:nvPr/>
            </p:nvGrpSpPr>
            <p:grpSpPr>
              <a:xfrm>
                <a:off x="5257697" y="2379734"/>
                <a:ext cx="1911806" cy="696736"/>
                <a:chOff x="5266067" y="2167044"/>
                <a:chExt cx="1911806" cy="696736"/>
              </a:xfrm>
            </p:grpSpPr>
            <p:sp>
              <p:nvSpPr>
                <p:cNvPr id="184" name="Cube 183">
                  <a:extLst>
                    <a:ext uri="{FF2B5EF4-FFF2-40B4-BE49-F238E27FC236}">
                      <a16:creationId xmlns:a16="http://schemas.microsoft.com/office/drawing/2014/main" id="{F222D752-E93C-3B90-B6C7-98EA69AC4A9A}"/>
                    </a:ext>
                  </a:extLst>
                </p:cNvPr>
                <p:cNvSpPr/>
                <p:nvPr/>
              </p:nvSpPr>
              <p:spPr>
                <a:xfrm>
                  <a:off x="5266067" y="2167044"/>
                  <a:ext cx="702654" cy="696736"/>
                </a:xfrm>
                <a:prstGeom prst="cube">
                  <a:avLst/>
                </a:prstGeom>
                <a:solidFill>
                  <a:srgbClr val="F70146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70146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5" name="Cube 184">
                  <a:extLst>
                    <a:ext uri="{FF2B5EF4-FFF2-40B4-BE49-F238E27FC236}">
                      <a16:creationId xmlns:a16="http://schemas.microsoft.com/office/drawing/2014/main" id="{A873672E-D106-DCB1-578D-EA6B43CEC6E5}"/>
                    </a:ext>
                  </a:extLst>
                </p:cNvPr>
                <p:cNvSpPr/>
                <p:nvPr/>
              </p:nvSpPr>
              <p:spPr>
                <a:xfrm>
                  <a:off x="5870643" y="2167044"/>
                  <a:ext cx="702654" cy="696736"/>
                </a:xfrm>
                <a:prstGeom prst="cube">
                  <a:avLst/>
                </a:prstGeom>
                <a:solidFill>
                  <a:srgbClr val="F70146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70146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6" name="Cube 185">
                  <a:extLst>
                    <a:ext uri="{FF2B5EF4-FFF2-40B4-BE49-F238E27FC236}">
                      <a16:creationId xmlns:a16="http://schemas.microsoft.com/office/drawing/2014/main" id="{F8FA10E8-1515-1EE0-E079-3F66F29E7422}"/>
                    </a:ext>
                  </a:extLst>
                </p:cNvPr>
                <p:cNvSpPr/>
                <p:nvPr/>
              </p:nvSpPr>
              <p:spPr>
                <a:xfrm>
                  <a:off x="6475219" y="2167044"/>
                  <a:ext cx="702654" cy="696736"/>
                </a:xfrm>
                <a:prstGeom prst="cube">
                  <a:avLst/>
                </a:prstGeom>
                <a:solidFill>
                  <a:srgbClr val="F70146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70146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80" name="Group 179">
                <a:extLst>
                  <a:ext uri="{FF2B5EF4-FFF2-40B4-BE49-F238E27FC236}">
                    <a16:creationId xmlns:a16="http://schemas.microsoft.com/office/drawing/2014/main" id="{1AA9820D-D76E-4861-57D2-0700C84A5B66}"/>
                  </a:ext>
                </a:extLst>
              </p:cNvPr>
              <p:cNvGrpSpPr/>
              <p:nvPr/>
            </p:nvGrpSpPr>
            <p:grpSpPr>
              <a:xfrm>
                <a:off x="5258424" y="1796729"/>
                <a:ext cx="1911806" cy="696736"/>
                <a:chOff x="5266067" y="2167044"/>
                <a:chExt cx="1911806" cy="696736"/>
              </a:xfrm>
            </p:grpSpPr>
            <p:sp>
              <p:nvSpPr>
                <p:cNvPr id="181" name="Cube 180">
                  <a:extLst>
                    <a:ext uri="{FF2B5EF4-FFF2-40B4-BE49-F238E27FC236}">
                      <a16:creationId xmlns:a16="http://schemas.microsoft.com/office/drawing/2014/main" id="{E1988A1C-9FD7-EF8D-1FED-322D083E011C}"/>
                    </a:ext>
                  </a:extLst>
                </p:cNvPr>
                <p:cNvSpPr/>
                <p:nvPr/>
              </p:nvSpPr>
              <p:spPr>
                <a:xfrm>
                  <a:off x="5266067" y="2167044"/>
                  <a:ext cx="702654" cy="696736"/>
                </a:xfrm>
                <a:prstGeom prst="cube">
                  <a:avLst/>
                </a:prstGeom>
                <a:solidFill>
                  <a:srgbClr val="F70146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70146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2" name="Cube 181">
                  <a:extLst>
                    <a:ext uri="{FF2B5EF4-FFF2-40B4-BE49-F238E27FC236}">
                      <a16:creationId xmlns:a16="http://schemas.microsoft.com/office/drawing/2014/main" id="{C5AB0D62-49D5-C953-C91D-B53BB1D0724D}"/>
                    </a:ext>
                  </a:extLst>
                </p:cNvPr>
                <p:cNvSpPr/>
                <p:nvPr/>
              </p:nvSpPr>
              <p:spPr>
                <a:xfrm>
                  <a:off x="5870643" y="2167044"/>
                  <a:ext cx="702654" cy="696736"/>
                </a:xfrm>
                <a:prstGeom prst="cube">
                  <a:avLst/>
                </a:prstGeom>
                <a:solidFill>
                  <a:srgbClr val="F70146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70146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3" name="Cube 182">
                  <a:extLst>
                    <a:ext uri="{FF2B5EF4-FFF2-40B4-BE49-F238E27FC236}">
                      <a16:creationId xmlns:a16="http://schemas.microsoft.com/office/drawing/2014/main" id="{0D62022E-DCA1-CD04-D249-B8CFE53AD093}"/>
                    </a:ext>
                  </a:extLst>
                </p:cNvPr>
                <p:cNvSpPr/>
                <p:nvPr/>
              </p:nvSpPr>
              <p:spPr>
                <a:xfrm>
                  <a:off x="6475219" y="2167044"/>
                  <a:ext cx="702654" cy="696736"/>
                </a:xfrm>
                <a:prstGeom prst="cube">
                  <a:avLst/>
                </a:prstGeom>
                <a:solidFill>
                  <a:srgbClr val="F70146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70146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id="{1FBB12A0-6D89-DE03-A558-6CDF8FAF3397}"/>
                </a:ext>
              </a:extLst>
            </p:cNvPr>
            <p:cNvGrpSpPr/>
            <p:nvPr/>
          </p:nvGrpSpPr>
          <p:grpSpPr>
            <a:xfrm>
              <a:off x="6607993" y="4081970"/>
              <a:ext cx="1920176" cy="1860868"/>
              <a:chOff x="5257697" y="1796729"/>
              <a:chExt cx="1920176" cy="1860868"/>
            </a:xfrm>
          </p:grpSpPr>
          <p:grpSp>
            <p:nvGrpSpPr>
              <p:cNvPr id="166" name="Group 165">
                <a:extLst>
                  <a:ext uri="{FF2B5EF4-FFF2-40B4-BE49-F238E27FC236}">
                    <a16:creationId xmlns:a16="http://schemas.microsoft.com/office/drawing/2014/main" id="{469BDED8-3ED6-71FA-3AEF-0845C8F56C4A}"/>
                  </a:ext>
                </a:extLst>
              </p:cNvPr>
              <p:cNvGrpSpPr/>
              <p:nvPr/>
            </p:nvGrpSpPr>
            <p:grpSpPr>
              <a:xfrm>
                <a:off x="5266067" y="2960861"/>
                <a:ext cx="1911806" cy="696736"/>
                <a:chOff x="5266067" y="2167044"/>
                <a:chExt cx="1911806" cy="696736"/>
              </a:xfrm>
            </p:grpSpPr>
            <p:sp>
              <p:nvSpPr>
                <p:cNvPr id="175" name="Cube 174">
                  <a:extLst>
                    <a:ext uri="{FF2B5EF4-FFF2-40B4-BE49-F238E27FC236}">
                      <a16:creationId xmlns:a16="http://schemas.microsoft.com/office/drawing/2014/main" id="{58100C1E-503C-3F46-7C27-A7E5C7F2B92D}"/>
                    </a:ext>
                  </a:extLst>
                </p:cNvPr>
                <p:cNvSpPr/>
                <p:nvPr/>
              </p:nvSpPr>
              <p:spPr>
                <a:xfrm>
                  <a:off x="5266067" y="2167044"/>
                  <a:ext cx="702654" cy="696736"/>
                </a:xfrm>
                <a:prstGeom prst="cube">
                  <a:avLst/>
                </a:prstGeom>
                <a:solidFill>
                  <a:srgbClr val="F70146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70146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6" name="Cube 175">
                  <a:extLst>
                    <a:ext uri="{FF2B5EF4-FFF2-40B4-BE49-F238E27FC236}">
                      <a16:creationId xmlns:a16="http://schemas.microsoft.com/office/drawing/2014/main" id="{6418AAE6-88FE-7675-32EC-B50C2174BEDE}"/>
                    </a:ext>
                  </a:extLst>
                </p:cNvPr>
                <p:cNvSpPr/>
                <p:nvPr/>
              </p:nvSpPr>
              <p:spPr>
                <a:xfrm>
                  <a:off x="5870643" y="2167044"/>
                  <a:ext cx="702654" cy="696736"/>
                </a:xfrm>
                <a:prstGeom prst="cube">
                  <a:avLst/>
                </a:prstGeom>
                <a:solidFill>
                  <a:srgbClr val="F70146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70146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7" name="Cube 176">
                  <a:extLst>
                    <a:ext uri="{FF2B5EF4-FFF2-40B4-BE49-F238E27FC236}">
                      <a16:creationId xmlns:a16="http://schemas.microsoft.com/office/drawing/2014/main" id="{530BC1DA-DF9D-A855-2FC7-5C7EB89CFC19}"/>
                    </a:ext>
                  </a:extLst>
                </p:cNvPr>
                <p:cNvSpPr/>
                <p:nvPr/>
              </p:nvSpPr>
              <p:spPr>
                <a:xfrm>
                  <a:off x="6475219" y="2167044"/>
                  <a:ext cx="702654" cy="696736"/>
                </a:xfrm>
                <a:prstGeom prst="cube">
                  <a:avLst/>
                </a:prstGeom>
                <a:solidFill>
                  <a:srgbClr val="F70146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70146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67" name="Group 166">
                <a:extLst>
                  <a:ext uri="{FF2B5EF4-FFF2-40B4-BE49-F238E27FC236}">
                    <a16:creationId xmlns:a16="http://schemas.microsoft.com/office/drawing/2014/main" id="{0AE587D0-5AD8-53D7-B849-F2B8A6F5CA35}"/>
                  </a:ext>
                </a:extLst>
              </p:cNvPr>
              <p:cNvGrpSpPr/>
              <p:nvPr/>
            </p:nvGrpSpPr>
            <p:grpSpPr>
              <a:xfrm>
                <a:off x="5257697" y="2379734"/>
                <a:ext cx="1911806" cy="696736"/>
                <a:chOff x="5266067" y="2167044"/>
                <a:chExt cx="1911806" cy="696736"/>
              </a:xfrm>
            </p:grpSpPr>
            <p:sp>
              <p:nvSpPr>
                <p:cNvPr id="172" name="Cube 171">
                  <a:extLst>
                    <a:ext uri="{FF2B5EF4-FFF2-40B4-BE49-F238E27FC236}">
                      <a16:creationId xmlns:a16="http://schemas.microsoft.com/office/drawing/2014/main" id="{895D1AB1-CEE8-FFAF-C9DB-0E9E1D06EB7C}"/>
                    </a:ext>
                  </a:extLst>
                </p:cNvPr>
                <p:cNvSpPr/>
                <p:nvPr/>
              </p:nvSpPr>
              <p:spPr>
                <a:xfrm>
                  <a:off x="5266067" y="2167044"/>
                  <a:ext cx="702654" cy="696736"/>
                </a:xfrm>
                <a:prstGeom prst="cube">
                  <a:avLst/>
                </a:prstGeom>
                <a:solidFill>
                  <a:srgbClr val="F70146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70146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3" name="Cube 172">
                  <a:extLst>
                    <a:ext uri="{FF2B5EF4-FFF2-40B4-BE49-F238E27FC236}">
                      <a16:creationId xmlns:a16="http://schemas.microsoft.com/office/drawing/2014/main" id="{25A81596-14E9-B529-A209-DC5ABECB8E34}"/>
                    </a:ext>
                  </a:extLst>
                </p:cNvPr>
                <p:cNvSpPr/>
                <p:nvPr/>
              </p:nvSpPr>
              <p:spPr>
                <a:xfrm>
                  <a:off x="5870643" y="2167044"/>
                  <a:ext cx="702654" cy="696736"/>
                </a:xfrm>
                <a:prstGeom prst="cube">
                  <a:avLst/>
                </a:prstGeom>
                <a:solidFill>
                  <a:srgbClr val="F70146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70146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4" name="Cube 173">
                  <a:extLst>
                    <a:ext uri="{FF2B5EF4-FFF2-40B4-BE49-F238E27FC236}">
                      <a16:creationId xmlns:a16="http://schemas.microsoft.com/office/drawing/2014/main" id="{5C7D2E9E-650C-E040-BCEA-9896F8EC4F53}"/>
                    </a:ext>
                  </a:extLst>
                </p:cNvPr>
                <p:cNvSpPr/>
                <p:nvPr/>
              </p:nvSpPr>
              <p:spPr>
                <a:xfrm>
                  <a:off x="6475219" y="2167044"/>
                  <a:ext cx="702654" cy="696736"/>
                </a:xfrm>
                <a:prstGeom prst="cube">
                  <a:avLst/>
                </a:prstGeom>
                <a:solidFill>
                  <a:srgbClr val="7889FB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70146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68" name="Group 167">
                <a:extLst>
                  <a:ext uri="{FF2B5EF4-FFF2-40B4-BE49-F238E27FC236}">
                    <a16:creationId xmlns:a16="http://schemas.microsoft.com/office/drawing/2014/main" id="{C46E819A-0566-C79D-9A03-EC0A3D356313}"/>
                  </a:ext>
                </a:extLst>
              </p:cNvPr>
              <p:cNvGrpSpPr/>
              <p:nvPr/>
            </p:nvGrpSpPr>
            <p:grpSpPr>
              <a:xfrm>
                <a:off x="5258424" y="1796729"/>
                <a:ext cx="1911806" cy="696736"/>
                <a:chOff x="5266067" y="2167044"/>
                <a:chExt cx="1911806" cy="696736"/>
              </a:xfrm>
            </p:grpSpPr>
            <p:sp>
              <p:nvSpPr>
                <p:cNvPr id="169" name="Cube 168">
                  <a:extLst>
                    <a:ext uri="{FF2B5EF4-FFF2-40B4-BE49-F238E27FC236}">
                      <a16:creationId xmlns:a16="http://schemas.microsoft.com/office/drawing/2014/main" id="{67EA19F6-8A09-2C70-B9A7-A73EC96611A2}"/>
                    </a:ext>
                  </a:extLst>
                </p:cNvPr>
                <p:cNvSpPr/>
                <p:nvPr/>
              </p:nvSpPr>
              <p:spPr>
                <a:xfrm>
                  <a:off x="5266067" y="2167044"/>
                  <a:ext cx="702654" cy="696736"/>
                </a:xfrm>
                <a:prstGeom prst="cube">
                  <a:avLst/>
                </a:prstGeom>
                <a:solidFill>
                  <a:srgbClr val="F70146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70146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0" name="Cube 169">
                  <a:extLst>
                    <a:ext uri="{FF2B5EF4-FFF2-40B4-BE49-F238E27FC236}">
                      <a16:creationId xmlns:a16="http://schemas.microsoft.com/office/drawing/2014/main" id="{7DEC63B8-0644-25D1-B1E1-7AD379E22797}"/>
                    </a:ext>
                  </a:extLst>
                </p:cNvPr>
                <p:cNvSpPr/>
                <p:nvPr/>
              </p:nvSpPr>
              <p:spPr>
                <a:xfrm>
                  <a:off x="5870643" y="2167044"/>
                  <a:ext cx="702654" cy="696736"/>
                </a:xfrm>
                <a:prstGeom prst="cube">
                  <a:avLst/>
                </a:prstGeom>
                <a:solidFill>
                  <a:srgbClr val="7889FB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70146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1" name="Cube 170">
                  <a:extLst>
                    <a:ext uri="{FF2B5EF4-FFF2-40B4-BE49-F238E27FC236}">
                      <a16:creationId xmlns:a16="http://schemas.microsoft.com/office/drawing/2014/main" id="{521CF1AB-D4A5-9AEC-9EC3-ACAF5C0DDD57}"/>
                    </a:ext>
                  </a:extLst>
                </p:cNvPr>
                <p:cNvSpPr/>
                <p:nvPr/>
              </p:nvSpPr>
              <p:spPr>
                <a:xfrm>
                  <a:off x="6475219" y="2167044"/>
                  <a:ext cx="702654" cy="696736"/>
                </a:xfrm>
                <a:prstGeom prst="cube">
                  <a:avLst/>
                </a:prstGeom>
                <a:solidFill>
                  <a:srgbClr val="7889FB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70146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53" name="Group 152">
              <a:extLst>
                <a:ext uri="{FF2B5EF4-FFF2-40B4-BE49-F238E27FC236}">
                  <a16:creationId xmlns:a16="http://schemas.microsoft.com/office/drawing/2014/main" id="{B4469D10-B522-FC61-C17D-CD641E136DE4}"/>
                </a:ext>
              </a:extLst>
            </p:cNvPr>
            <p:cNvGrpSpPr/>
            <p:nvPr/>
          </p:nvGrpSpPr>
          <p:grpSpPr>
            <a:xfrm>
              <a:off x="6358929" y="4327823"/>
              <a:ext cx="1920176" cy="1860868"/>
              <a:chOff x="5257697" y="1796729"/>
              <a:chExt cx="1920176" cy="1860868"/>
            </a:xfrm>
            <a:solidFill>
              <a:srgbClr val="F70146"/>
            </a:solidFill>
          </p:grpSpPr>
          <p:grpSp>
            <p:nvGrpSpPr>
              <p:cNvPr id="154" name="Group 153">
                <a:extLst>
                  <a:ext uri="{FF2B5EF4-FFF2-40B4-BE49-F238E27FC236}">
                    <a16:creationId xmlns:a16="http://schemas.microsoft.com/office/drawing/2014/main" id="{D1DF6CA0-1874-5078-0DFD-F6088B4E6ECC}"/>
                  </a:ext>
                </a:extLst>
              </p:cNvPr>
              <p:cNvGrpSpPr/>
              <p:nvPr/>
            </p:nvGrpSpPr>
            <p:grpSpPr>
              <a:xfrm>
                <a:off x="5266067" y="2960861"/>
                <a:ext cx="1911806" cy="696736"/>
                <a:chOff x="5266067" y="2167044"/>
                <a:chExt cx="1911806" cy="696736"/>
              </a:xfrm>
              <a:grpFill/>
            </p:grpSpPr>
            <p:sp>
              <p:nvSpPr>
                <p:cNvPr id="163" name="Cube 162">
                  <a:extLst>
                    <a:ext uri="{FF2B5EF4-FFF2-40B4-BE49-F238E27FC236}">
                      <a16:creationId xmlns:a16="http://schemas.microsoft.com/office/drawing/2014/main" id="{092D5D50-C676-0730-8905-5DDBE866EB79}"/>
                    </a:ext>
                  </a:extLst>
                </p:cNvPr>
                <p:cNvSpPr/>
                <p:nvPr/>
              </p:nvSpPr>
              <p:spPr>
                <a:xfrm>
                  <a:off x="5266067" y="2167044"/>
                  <a:ext cx="702654" cy="696736"/>
                </a:xfrm>
                <a:prstGeom prst="cube">
                  <a:avLst/>
                </a:prstGeom>
                <a:grpFill/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70146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4" name="Cube 163">
                  <a:extLst>
                    <a:ext uri="{FF2B5EF4-FFF2-40B4-BE49-F238E27FC236}">
                      <a16:creationId xmlns:a16="http://schemas.microsoft.com/office/drawing/2014/main" id="{7C1557B4-725D-A9C4-85AB-02C39E3C6226}"/>
                    </a:ext>
                  </a:extLst>
                </p:cNvPr>
                <p:cNvSpPr/>
                <p:nvPr/>
              </p:nvSpPr>
              <p:spPr>
                <a:xfrm>
                  <a:off x="5870643" y="2167044"/>
                  <a:ext cx="702654" cy="696736"/>
                </a:xfrm>
                <a:prstGeom prst="cube">
                  <a:avLst/>
                </a:prstGeom>
                <a:grpFill/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70146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5" name="Cube 164">
                  <a:extLst>
                    <a:ext uri="{FF2B5EF4-FFF2-40B4-BE49-F238E27FC236}">
                      <a16:creationId xmlns:a16="http://schemas.microsoft.com/office/drawing/2014/main" id="{D7893627-550B-FE2C-9066-8CF5906950BA}"/>
                    </a:ext>
                  </a:extLst>
                </p:cNvPr>
                <p:cNvSpPr/>
                <p:nvPr/>
              </p:nvSpPr>
              <p:spPr>
                <a:xfrm>
                  <a:off x="6475219" y="2167044"/>
                  <a:ext cx="702654" cy="696736"/>
                </a:xfrm>
                <a:prstGeom prst="cube">
                  <a:avLst/>
                </a:prstGeom>
                <a:grpFill/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70146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55" name="Group 154">
                <a:extLst>
                  <a:ext uri="{FF2B5EF4-FFF2-40B4-BE49-F238E27FC236}">
                    <a16:creationId xmlns:a16="http://schemas.microsoft.com/office/drawing/2014/main" id="{C19980E5-4B2C-6479-F813-8776829A4640}"/>
                  </a:ext>
                </a:extLst>
              </p:cNvPr>
              <p:cNvGrpSpPr/>
              <p:nvPr/>
            </p:nvGrpSpPr>
            <p:grpSpPr>
              <a:xfrm>
                <a:off x="5257697" y="2379734"/>
                <a:ext cx="1911806" cy="696736"/>
                <a:chOff x="5266067" y="2167044"/>
                <a:chExt cx="1911806" cy="696736"/>
              </a:xfrm>
              <a:grpFill/>
            </p:grpSpPr>
            <p:sp>
              <p:nvSpPr>
                <p:cNvPr id="160" name="Cube 159">
                  <a:extLst>
                    <a:ext uri="{FF2B5EF4-FFF2-40B4-BE49-F238E27FC236}">
                      <a16:creationId xmlns:a16="http://schemas.microsoft.com/office/drawing/2014/main" id="{9602D4C7-BED1-FC90-8FF0-859A28F769B8}"/>
                    </a:ext>
                  </a:extLst>
                </p:cNvPr>
                <p:cNvSpPr/>
                <p:nvPr/>
              </p:nvSpPr>
              <p:spPr>
                <a:xfrm>
                  <a:off x="5266067" y="2167044"/>
                  <a:ext cx="702654" cy="696736"/>
                </a:xfrm>
                <a:prstGeom prst="cube">
                  <a:avLst/>
                </a:prstGeom>
                <a:grpFill/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70146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1" name="Cube 160">
                  <a:extLst>
                    <a:ext uri="{FF2B5EF4-FFF2-40B4-BE49-F238E27FC236}">
                      <a16:creationId xmlns:a16="http://schemas.microsoft.com/office/drawing/2014/main" id="{6C47EDC6-7702-208C-5F95-41E3EFAFC92D}"/>
                    </a:ext>
                  </a:extLst>
                </p:cNvPr>
                <p:cNvSpPr/>
                <p:nvPr/>
              </p:nvSpPr>
              <p:spPr>
                <a:xfrm>
                  <a:off x="5870643" y="2167044"/>
                  <a:ext cx="702654" cy="696736"/>
                </a:xfrm>
                <a:prstGeom prst="cube">
                  <a:avLst/>
                </a:prstGeom>
                <a:solidFill>
                  <a:srgbClr val="7889FB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70146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2" name="Cube 161">
                  <a:extLst>
                    <a:ext uri="{FF2B5EF4-FFF2-40B4-BE49-F238E27FC236}">
                      <a16:creationId xmlns:a16="http://schemas.microsoft.com/office/drawing/2014/main" id="{2FA747AB-D8F3-2561-9D25-2CB8E9AE229F}"/>
                    </a:ext>
                  </a:extLst>
                </p:cNvPr>
                <p:cNvSpPr/>
                <p:nvPr/>
              </p:nvSpPr>
              <p:spPr>
                <a:xfrm>
                  <a:off x="6475219" y="2167044"/>
                  <a:ext cx="702654" cy="696736"/>
                </a:xfrm>
                <a:prstGeom prst="cube">
                  <a:avLst/>
                </a:prstGeom>
                <a:solidFill>
                  <a:srgbClr val="7889FB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70146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56" name="Group 155">
                <a:extLst>
                  <a:ext uri="{FF2B5EF4-FFF2-40B4-BE49-F238E27FC236}">
                    <a16:creationId xmlns:a16="http://schemas.microsoft.com/office/drawing/2014/main" id="{8AAE0945-B5B6-189D-BEB7-409DCD63407E}"/>
                  </a:ext>
                </a:extLst>
              </p:cNvPr>
              <p:cNvGrpSpPr/>
              <p:nvPr/>
            </p:nvGrpSpPr>
            <p:grpSpPr>
              <a:xfrm>
                <a:off x="5258424" y="1796729"/>
                <a:ext cx="1911806" cy="696736"/>
                <a:chOff x="5266067" y="2167044"/>
                <a:chExt cx="1911806" cy="696736"/>
              </a:xfrm>
              <a:grpFill/>
            </p:grpSpPr>
            <p:sp>
              <p:nvSpPr>
                <p:cNvPr id="157" name="Cube 156">
                  <a:extLst>
                    <a:ext uri="{FF2B5EF4-FFF2-40B4-BE49-F238E27FC236}">
                      <a16:creationId xmlns:a16="http://schemas.microsoft.com/office/drawing/2014/main" id="{47247331-19D1-EDAB-5F2B-60947A96C2B8}"/>
                    </a:ext>
                  </a:extLst>
                </p:cNvPr>
                <p:cNvSpPr/>
                <p:nvPr/>
              </p:nvSpPr>
              <p:spPr>
                <a:xfrm>
                  <a:off x="5266067" y="2167044"/>
                  <a:ext cx="702654" cy="696736"/>
                </a:xfrm>
                <a:prstGeom prst="cube">
                  <a:avLst/>
                </a:prstGeom>
                <a:grpFill/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70146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8" name="Cube 157">
                  <a:extLst>
                    <a:ext uri="{FF2B5EF4-FFF2-40B4-BE49-F238E27FC236}">
                      <a16:creationId xmlns:a16="http://schemas.microsoft.com/office/drawing/2014/main" id="{6194EA67-A8D5-1D58-F856-83F418DA07A0}"/>
                    </a:ext>
                  </a:extLst>
                </p:cNvPr>
                <p:cNvSpPr/>
                <p:nvPr/>
              </p:nvSpPr>
              <p:spPr>
                <a:xfrm>
                  <a:off x="5870643" y="2167044"/>
                  <a:ext cx="702654" cy="696736"/>
                </a:xfrm>
                <a:prstGeom prst="cube">
                  <a:avLst/>
                </a:prstGeom>
                <a:solidFill>
                  <a:srgbClr val="7889FB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70146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9" name="Cube 158">
                  <a:extLst>
                    <a:ext uri="{FF2B5EF4-FFF2-40B4-BE49-F238E27FC236}">
                      <a16:creationId xmlns:a16="http://schemas.microsoft.com/office/drawing/2014/main" id="{4D8B7CA9-960A-0C3C-6B15-208939FFD932}"/>
                    </a:ext>
                  </a:extLst>
                </p:cNvPr>
                <p:cNvSpPr/>
                <p:nvPr/>
              </p:nvSpPr>
              <p:spPr>
                <a:xfrm>
                  <a:off x="6475219" y="2167044"/>
                  <a:ext cx="702654" cy="696736"/>
                </a:xfrm>
                <a:prstGeom prst="cube">
                  <a:avLst/>
                </a:prstGeom>
                <a:solidFill>
                  <a:srgbClr val="7889FB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70146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</p:grpSp>
      </p:grpSp>
      <p:sp>
        <p:nvSpPr>
          <p:cNvPr id="190" name="Right Arrow 107">
            <a:extLst>
              <a:ext uri="{FF2B5EF4-FFF2-40B4-BE49-F238E27FC236}">
                <a16:creationId xmlns:a16="http://schemas.microsoft.com/office/drawing/2014/main" id="{4C3CB18C-ABBC-BCAA-414D-52EA5E6C67FE}"/>
              </a:ext>
            </a:extLst>
          </p:cNvPr>
          <p:cNvSpPr/>
          <p:nvPr/>
        </p:nvSpPr>
        <p:spPr>
          <a:xfrm>
            <a:off x="3310849" y="3057587"/>
            <a:ext cx="326229" cy="320865"/>
          </a:xfrm>
          <a:prstGeom prst="rightArrow">
            <a:avLst/>
          </a:prstGeom>
          <a:solidFill>
            <a:srgbClr val="7889FB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91" name="Picture 190">
            <a:extLst>
              <a:ext uri="{FF2B5EF4-FFF2-40B4-BE49-F238E27FC236}">
                <a16:creationId xmlns:a16="http://schemas.microsoft.com/office/drawing/2014/main" id="{93C804CE-13DC-318F-70AE-EC4E516E4A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4742" y="3261920"/>
            <a:ext cx="523989" cy="396784"/>
          </a:xfrm>
          <a:prstGeom prst="rect">
            <a:avLst/>
          </a:prstGeom>
          <a:ln w="25400">
            <a:solidFill>
              <a:srgbClr val="7889FB"/>
            </a:solidFill>
          </a:ln>
          <a:effectLst/>
        </p:spPr>
      </p:pic>
      <p:sp>
        <p:nvSpPr>
          <p:cNvPr id="192" name="TextBox 191">
            <a:extLst>
              <a:ext uri="{FF2B5EF4-FFF2-40B4-BE49-F238E27FC236}">
                <a16:creationId xmlns:a16="http://schemas.microsoft.com/office/drawing/2014/main" id="{9F02C257-23F3-EBD4-B68E-2D1365BE26E6}"/>
              </a:ext>
            </a:extLst>
          </p:cNvPr>
          <p:cNvSpPr txBox="1"/>
          <p:nvPr/>
        </p:nvSpPr>
        <p:spPr>
          <a:xfrm>
            <a:off x="1607445" y="2490392"/>
            <a:ext cx="781304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Data Samples</a:t>
            </a: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F68E4965-28F4-1F05-822C-A206722883CB}"/>
              </a:ext>
            </a:extLst>
          </p:cNvPr>
          <p:cNvSpPr txBox="1"/>
          <p:nvPr/>
        </p:nvSpPr>
        <p:spPr>
          <a:xfrm>
            <a:off x="1572031" y="3126109"/>
            <a:ext cx="825690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70146"/>
                </a:solidFill>
                <a:ea typeface="ＭＳ Ｐゴシック" charset="0"/>
                <a:cs typeface="Calibri" panose="020F0502020204030204" pitchFamily="34" charset="0"/>
              </a:rPr>
              <a:t>Target </a:t>
            </a:r>
            <a:br>
              <a:rPr lang="en-US" b="1" dirty="0">
                <a:solidFill>
                  <a:srgbClr val="F70146"/>
                </a:solidFill>
                <a:ea typeface="ＭＳ Ｐゴシック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rgbClr val="F70146"/>
                </a:solidFill>
                <a:ea typeface="ＭＳ Ｐゴシック" charset="0"/>
                <a:cs typeface="Calibri" panose="020F0502020204030204" pitchFamily="34" charset="0"/>
              </a:rPr>
              <a:t>App</a:t>
            </a:r>
          </a:p>
        </p:txBody>
      </p:sp>
      <p:sp>
        <p:nvSpPr>
          <p:cNvPr id="194" name="TextBox 193">
            <a:extLst>
              <a:ext uri="{FF2B5EF4-FFF2-40B4-BE49-F238E27FC236}">
                <a16:creationId xmlns:a16="http://schemas.microsoft.com/office/drawing/2014/main" id="{5B191BD5-21B5-0D81-B0FE-FE87E4A41E4B}"/>
              </a:ext>
            </a:extLst>
          </p:cNvPr>
          <p:cNvSpPr txBox="1"/>
          <p:nvPr/>
        </p:nvSpPr>
        <p:spPr>
          <a:xfrm>
            <a:off x="6715035" y="6357061"/>
            <a:ext cx="1123023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Dirty Data</a:t>
            </a:r>
          </a:p>
        </p:txBody>
      </p:sp>
      <p:sp>
        <p:nvSpPr>
          <p:cNvPr id="195" name="Right Arrow 112">
            <a:extLst>
              <a:ext uri="{FF2B5EF4-FFF2-40B4-BE49-F238E27FC236}">
                <a16:creationId xmlns:a16="http://schemas.microsoft.com/office/drawing/2014/main" id="{E3AD983C-B0CB-5345-CD3D-17C36A585BB8}"/>
              </a:ext>
            </a:extLst>
          </p:cNvPr>
          <p:cNvSpPr/>
          <p:nvPr/>
        </p:nvSpPr>
        <p:spPr>
          <a:xfrm>
            <a:off x="3892637" y="5402587"/>
            <a:ext cx="326229" cy="320865"/>
          </a:xfrm>
          <a:prstGeom prst="rightArrow">
            <a:avLst/>
          </a:prstGeom>
          <a:solidFill>
            <a:srgbClr val="7889FB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</p:txBody>
      </p:sp>
      <p:sp>
        <p:nvSpPr>
          <p:cNvPr id="196" name="Right Arrow 113">
            <a:extLst>
              <a:ext uri="{FF2B5EF4-FFF2-40B4-BE49-F238E27FC236}">
                <a16:creationId xmlns:a16="http://schemas.microsoft.com/office/drawing/2014/main" id="{EA5A06D9-293A-5753-ACC3-8E07A82A3749}"/>
              </a:ext>
            </a:extLst>
          </p:cNvPr>
          <p:cNvSpPr/>
          <p:nvPr/>
        </p:nvSpPr>
        <p:spPr>
          <a:xfrm>
            <a:off x="8184431" y="5397670"/>
            <a:ext cx="326229" cy="320865"/>
          </a:xfrm>
          <a:prstGeom prst="rightArrow">
            <a:avLst/>
          </a:prstGeom>
          <a:solidFill>
            <a:srgbClr val="7889FB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6B3B8DD3-35C7-17AF-E85A-CC44801B9796}"/>
              </a:ext>
            </a:extLst>
          </p:cNvPr>
          <p:cNvSpPr txBox="1"/>
          <p:nvPr/>
        </p:nvSpPr>
        <p:spPr>
          <a:xfrm>
            <a:off x="1503896" y="3765956"/>
            <a:ext cx="1669985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Rules/Objectives</a:t>
            </a:r>
          </a:p>
        </p:txBody>
      </p:sp>
      <p:sp>
        <p:nvSpPr>
          <p:cNvPr id="198" name="Right Arrow 119">
            <a:extLst>
              <a:ext uri="{FF2B5EF4-FFF2-40B4-BE49-F238E27FC236}">
                <a16:creationId xmlns:a16="http://schemas.microsoft.com/office/drawing/2014/main" id="{68B0A51A-4ED4-F800-7403-25E95523E976}"/>
              </a:ext>
            </a:extLst>
          </p:cNvPr>
          <p:cNvSpPr/>
          <p:nvPr/>
        </p:nvSpPr>
        <p:spPr>
          <a:xfrm>
            <a:off x="8777321" y="3062504"/>
            <a:ext cx="326229" cy="320865"/>
          </a:xfrm>
          <a:prstGeom prst="rightArrow">
            <a:avLst/>
          </a:prstGeom>
          <a:solidFill>
            <a:srgbClr val="7889FB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2AC1D703-4B1B-06A7-F8B2-5E240ADDF567}"/>
              </a:ext>
            </a:extLst>
          </p:cNvPr>
          <p:cNvGrpSpPr/>
          <p:nvPr/>
        </p:nvGrpSpPr>
        <p:grpSpPr>
          <a:xfrm rot="5400000">
            <a:off x="9338744" y="3055699"/>
            <a:ext cx="388442" cy="325885"/>
            <a:chOff x="5581337" y="3056661"/>
            <a:chExt cx="293277" cy="236705"/>
          </a:xfrm>
        </p:grpSpPr>
        <p:sp>
          <p:nvSpPr>
            <p:cNvPr id="200" name="Rectangle 199">
              <a:extLst>
                <a:ext uri="{FF2B5EF4-FFF2-40B4-BE49-F238E27FC236}">
                  <a16:creationId xmlns:a16="http://schemas.microsoft.com/office/drawing/2014/main" id="{7252F089-8BA3-0C2E-2D81-8C7657C6B913}"/>
                </a:ext>
              </a:extLst>
            </p:cNvPr>
            <p:cNvSpPr/>
            <p:nvPr/>
          </p:nvSpPr>
          <p:spPr>
            <a:xfrm rot="5400000">
              <a:off x="5719738" y="3138490"/>
              <a:ext cx="236705" cy="73047"/>
            </a:xfrm>
            <a:prstGeom prst="rect">
              <a:avLst/>
            </a:prstGeom>
            <a:noFill/>
            <a:ln w="19050" cap="flat" cmpd="sng" algn="ctr">
              <a:solidFill>
                <a:srgbClr val="7889FB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01" name="Rectangle 200">
              <a:extLst>
                <a:ext uri="{FF2B5EF4-FFF2-40B4-BE49-F238E27FC236}">
                  <a16:creationId xmlns:a16="http://schemas.microsoft.com/office/drawing/2014/main" id="{7B03CC64-03D1-014E-CA88-E45DFFAF0EC6}"/>
                </a:ext>
              </a:extLst>
            </p:cNvPr>
            <p:cNvSpPr/>
            <p:nvPr/>
          </p:nvSpPr>
          <p:spPr>
            <a:xfrm rot="5400000">
              <a:off x="5646691" y="3138490"/>
              <a:ext cx="236705" cy="73047"/>
            </a:xfrm>
            <a:prstGeom prst="rect">
              <a:avLst/>
            </a:prstGeom>
            <a:noFill/>
            <a:ln w="19050" cap="flat" cmpd="sng" algn="ctr">
              <a:solidFill>
                <a:srgbClr val="7889FB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8E692AC6-D88B-2571-9159-FA888D09EBB2}"/>
                </a:ext>
              </a:extLst>
            </p:cNvPr>
            <p:cNvSpPr/>
            <p:nvPr/>
          </p:nvSpPr>
          <p:spPr>
            <a:xfrm rot="5400000">
              <a:off x="5573019" y="3138490"/>
              <a:ext cx="236705" cy="73047"/>
            </a:xfrm>
            <a:prstGeom prst="rect">
              <a:avLst/>
            </a:prstGeom>
            <a:noFill/>
            <a:ln w="19050" cap="flat" cmpd="sng" algn="ctr">
              <a:solidFill>
                <a:srgbClr val="7889FB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03" name="Rectangle 202">
              <a:extLst>
                <a:ext uri="{FF2B5EF4-FFF2-40B4-BE49-F238E27FC236}">
                  <a16:creationId xmlns:a16="http://schemas.microsoft.com/office/drawing/2014/main" id="{86718FB4-7CED-F8BF-AD81-EAC5D72856D2}"/>
                </a:ext>
              </a:extLst>
            </p:cNvPr>
            <p:cNvSpPr/>
            <p:nvPr/>
          </p:nvSpPr>
          <p:spPr>
            <a:xfrm rot="5400000">
              <a:off x="5499508" y="3138490"/>
              <a:ext cx="236705" cy="73047"/>
            </a:xfrm>
            <a:prstGeom prst="rect">
              <a:avLst/>
            </a:prstGeom>
            <a:noFill/>
            <a:ln w="19050" cap="flat" cmpd="sng" algn="ctr">
              <a:solidFill>
                <a:srgbClr val="7889FB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204" name="TextBox 203">
            <a:extLst>
              <a:ext uri="{FF2B5EF4-FFF2-40B4-BE49-F238E27FC236}">
                <a16:creationId xmlns:a16="http://schemas.microsoft.com/office/drawing/2014/main" id="{EB826464-FA77-20A7-DD91-8F6E481EBFBF}"/>
              </a:ext>
            </a:extLst>
          </p:cNvPr>
          <p:cNvSpPr txBox="1"/>
          <p:nvPr/>
        </p:nvSpPr>
        <p:spPr>
          <a:xfrm flipH="1">
            <a:off x="9562503" y="2895369"/>
            <a:ext cx="1279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Top-k Pipelines</a:t>
            </a:r>
          </a:p>
        </p:txBody>
      </p:sp>
      <p:sp>
        <p:nvSpPr>
          <p:cNvPr id="205" name="TextBox 204">
            <a:extLst>
              <a:ext uri="{FF2B5EF4-FFF2-40B4-BE49-F238E27FC236}">
                <a16:creationId xmlns:a16="http://schemas.microsoft.com/office/drawing/2014/main" id="{917B0291-401D-2BED-A568-2D7FDABECA74}"/>
              </a:ext>
            </a:extLst>
          </p:cNvPr>
          <p:cNvSpPr txBox="1"/>
          <p:nvPr/>
        </p:nvSpPr>
        <p:spPr>
          <a:xfrm>
            <a:off x="7270589" y="2313750"/>
            <a:ext cx="2321816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70146"/>
                </a:solidFill>
                <a:ea typeface="ＭＳ Ｐゴシック" charset="0"/>
                <a:cs typeface="Calibri" panose="020F0502020204030204" pitchFamily="34" charset="0"/>
              </a:rPr>
              <a:t>Data- and Task-parallel Computation</a:t>
            </a:r>
          </a:p>
        </p:txBody>
      </p:sp>
      <p:sp>
        <p:nvSpPr>
          <p:cNvPr id="206" name="TextBox 205">
            <a:extLst>
              <a:ext uri="{FF2B5EF4-FFF2-40B4-BE49-F238E27FC236}">
                <a16:creationId xmlns:a16="http://schemas.microsoft.com/office/drawing/2014/main" id="{61DC3EDC-8CED-0C3A-279E-C383A4789AD2}"/>
              </a:ext>
            </a:extLst>
          </p:cNvPr>
          <p:cNvSpPr txBox="1"/>
          <p:nvPr/>
        </p:nvSpPr>
        <p:spPr>
          <a:xfrm flipH="1">
            <a:off x="4534771" y="2578031"/>
            <a:ext cx="1101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Logical</a:t>
            </a:r>
          </a:p>
        </p:txBody>
      </p:sp>
      <p:sp>
        <p:nvSpPr>
          <p:cNvPr id="207" name="TextBox 206">
            <a:extLst>
              <a:ext uri="{FF2B5EF4-FFF2-40B4-BE49-F238E27FC236}">
                <a16:creationId xmlns:a16="http://schemas.microsoft.com/office/drawing/2014/main" id="{09AED439-4232-42B0-BC49-995769CC82C6}"/>
              </a:ext>
            </a:extLst>
          </p:cNvPr>
          <p:cNvSpPr txBox="1"/>
          <p:nvPr/>
        </p:nvSpPr>
        <p:spPr>
          <a:xfrm flipH="1">
            <a:off x="3930085" y="2986068"/>
            <a:ext cx="1101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Physical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C8CE84-C2C3-2BD3-0FB6-EE5F8F19A696}"/>
              </a:ext>
            </a:extLst>
          </p:cNvPr>
          <p:cNvSpPr txBox="1"/>
          <p:nvPr/>
        </p:nvSpPr>
        <p:spPr>
          <a:xfrm>
            <a:off x="179977" y="4666964"/>
            <a:ext cx="19181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70146"/>
                </a:solidFill>
              </a:rPr>
              <a:t>Other Systems:</a:t>
            </a:r>
            <a:br>
              <a:rPr lang="en-US" sz="2000" dirty="0"/>
            </a:br>
            <a:r>
              <a:rPr lang="en-US" sz="2000" dirty="0" err="1"/>
              <a:t>BoostClean</a:t>
            </a:r>
            <a:r>
              <a:rPr lang="en-US" sz="2000" dirty="0"/>
              <a:t>, </a:t>
            </a:r>
            <a:r>
              <a:rPr lang="en-US" sz="2000" dirty="0" err="1"/>
              <a:t>HoloClean</a:t>
            </a:r>
            <a:r>
              <a:rPr lang="en-US" sz="2000" dirty="0"/>
              <a:t>, Raha-Baran, Learn2Clean,</a:t>
            </a:r>
          </a:p>
          <a:p>
            <a:r>
              <a:rPr lang="en-US" sz="2000" b="1" dirty="0" err="1"/>
              <a:t>DiffPrep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286023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" grpId="0"/>
      <p:bldP spid="147" grpId="0"/>
      <p:bldP spid="148" grpId="0"/>
      <p:bldP spid="149" grpId="0"/>
      <p:bldP spid="190" grpId="0" animBg="1"/>
      <p:bldP spid="192" grpId="0"/>
      <p:bldP spid="193" grpId="0"/>
      <p:bldP spid="194" grpId="0"/>
      <p:bldP spid="195" grpId="0" animBg="1"/>
      <p:bldP spid="196" grpId="0" animBg="1"/>
      <p:bldP spid="197" grpId="0"/>
      <p:bldP spid="198" grpId="0" animBg="1"/>
      <p:bldP spid="204" grpId="0"/>
      <p:bldP spid="205" grpId="0"/>
      <p:bldP spid="206" grpId="0"/>
      <p:bldP spid="207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6FB99-8196-F2B1-5986-D7958AA0D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DS Lifecycle: Data Augmentation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BA3A2A-1751-B8ED-F7E6-8EEB20BEDC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Data Augmentation Overview</a:t>
            </a:r>
          </a:p>
          <a:p>
            <a:pPr lvl="1"/>
            <a:r>
              <a:rPr lang="en-US" sz="1800" dirty="0"/>
              <a:t>Complex ML models / deep NNs need lots of  </a:t>
            </a:r>
            <a:br>
              <a:rPr lang="en-US" sz="1800" dirty="0"/>
            </a:br>
            <a:r>
              <a:rPr lang="en-US" sz="1800" dirty="0"/>
              <a:t>labeled data to avoid overfitting </a:t>
            </a:r>
            <a:r>
              <a:rPr lang="en-AT" sz="1800" b="1" dirty="0">
                <a:solidFill>
                  <a:srgbClr val="F70146"/>
                </a:solidFill>
                <a:sym typeface="Wingdings" panose="05000000000000000000" pitchFamily="2" charset="2"/>
              </a:rPr>
              <a:t></a:t>
            </a:r>
            <a:r>
              <a:rPr lang="en-US" sz="1800" b="1" dirty="0">
                <a:solidFill>
                  <a:srgbClr val="F70146"/>
                </a:solidFill>
                <a:sym typeface="Wingdings" panose="05000000000000000000" pitchFamily="2" charset="2"/>
              </a:rPr>
              <a:t> expensive</a:t>
            </a:r>
            <a:endParaRPr lang="en-US" sz="1800" dirty="0">
              <a:solidFill>
                <a:srgbClr val="F70146"/>
              </a:solidFill>
            </a:endParaRPr>
          </a:p>
          <a:p>
            <a:pPr lvl="1"/>
            <a:r>
              <a:rPr lang="en-US" sz="1800" dirty="0"/>
              <a:t>Augment training data by </a:t>
            </a:r>
            <a:r>
              <a:rPr lang="en-US" sz="1800" b="1" dirty="0">
                <a:solidFill>
                  <a:srgbClr val="7889FB"/>
                </a:solidFill>
              </a:rPr>
              <a:t>synthetic labeled data</a:t>
            </a:r>
          </a:p>
          <a:p>
            <a:pPr lvl="1"/>
            <a:r>
              <a:rPr lang="en-US" sz="1800" b="1" dirty="0"/>
              <a:t>#1: </a:t>
            </a:r>
            <a:r>
              <a:rPr lang="en-US" sz="1800" b="1" dirty="0">
                <a:solidFill>
                  <a:srgbClr val="7889FB"/>
                </a:solidFill>
              </a:rPr>
              <a:t>Movement/selection</a:t>
            </a:r>
            <a:r>
              <a:rPr lang="en-US" sz="1800" dirty="0"/>
              <a:t> </a:t>
            </a:r>
            <a:br>
              <a:rPr lang="en-US" sz="1800" dirty="0"/>
            </a:br>
            <a:r>
              <a:rPr lang="en-US" sz="1800" dirty="0"/>
              <a:t>(translation, rotation, reflection, cropping)</a:t>
            </a:r>
          </a:p>
          <a:p>
            <a:pPr lvl="1"/>
            <a:r>
              <a:rPr lang="en-US" sz="1800" b="1" dirty="0"/>
              <a:t>#2: </a:t>
            </a:r>
            <a:r>
              <a:rPr lang="en-US" sz="1800" b="1" dirty="0">
                <a:solidFill>
                  <a:srgbClr val="7889FB"/>
                </a:solidFill>
              </a:rPr>
              <a:t>Distortions</a:t>
            </a:r>
            <a:r>
              <a:rPr lang="en-US" sz="1800" dirty="0"/>
              <a:t> (stretching, shearing, </a:t>
            </a:r>
            <a:br>
              <a:rPr lang="en-US" sz="1800" dirty="0"/>
            </a:br>
            <a:r>
              <a:rPr lang="en-US" sz="1800" dirty="0"/>
              <a:t>lens distortions, color, </a:t>
            </a:r>
            <a:r>
              <a:rPr lang="en-US" sz="1800" dirty="0" err="1"/>
              <a:t>mixup</a:t>
            </a:r>
            <a:r>
              <a:rPr lang="en-US" sz="1800" dirty="0"/>
              <a:t> of images)</a:t>
            </a:r>
          </a:p>
          <a:p>
            <a:pPr marL="457200" lvl="1" indent="0">
              <a:buNone/>
            </a:pPr>
            <a:r>
              <a:rPr lang="en-US" sz="1800" b="1" dirty="0">
                <a:solidFill>
                  <a:srgbClr val="F70146"/>
                </a:solidFill>
                <a:sym typeface="Wingdings" panose="05000000000000000000" pitchFamily="2" charset="2"/>
              </a:rPr>
              <a:t> Clean mapping to linear algebra operations</a:t>
            </a:r>
            <a:endParaRPr lang="en-US" sz="1800" b="1" dirty="0">
              <a:solidFill>
                <a:srgbClr val="F70146"/>
              </a:solidFill>
            </a:endParaRPr>
          </a:p>
          <a:p>
            <a:pPr marL="457200" lvl="1" indent="0">
              <a:buNone/>
            </a:pPr>
            <a:endParaRPr lang="en-US" sz="700" dirty="0"/>
          </a:p>
          <a:p>
            <a:r>
              <a:rPr lang="en-US" sz="2000" dirty="0"/>
              <a:t>Effects of Data Augmentation</a:t>
            </a:r>
          </a:p>
          <a:p>
            <a:pPr lvl="1"/>
            <a:r>
              <a:rPr lang="en-US" sz="1800" b="1" dirty="0">
                <a:solidFill>
                  <a:schemeClr val="tx1"/>
                </a:solidFill>
              </a:rPr>
              <a:t>#1</a:t>
            </a:r>
            <a:r>
              <a:rPr lang="en-US" sz="1800" b="1" dirty="0">
                <a:solidFill>
                  <a:srgbClr val="7889FB"/>
                </a:solidFill>
              </a:rPr>
              <a:t> Regularization </a:t>
            </a:r>
            <a:r>
              <a:rPr lang="en-US" sz="1800" dirty="0"/>
              <a:t>for reduced generalization error, not always training error</a:t>
            </a:r>
          </a:p>
          <a:p>
            <a:pPr lvl="1"/>
            <a:r>
              <a:rPr lang="en-US" sz="1800" b="1" dirty="0">
                <a:solidFill>
                  <a:schemeClr val="tx1"/>
                </a:solidFill>
              </a:rPr>
              <a:t>#2</a:t>
            </a:r>
            <a:r>
              <a:rPr lang="en-US" sz="1800" b="1" dirty="0">
                <a:solidFill>
                  <a:srgbClr val="7889FB"/>
                </a:solidFill>
              </a:rPr>
              <a:t> Invariance</a:t>
            </a:r>
            <a:r>
              <a:rPr lang="en-US" sz="1800" dirty="0">
                <a:solidFill>
                  <a:schemeClr val="tx1"/>
                </a:solidFill>
              </a:rPr>
              <a:t> increase by averaging features of augmented data points</a:t>
            </a:r>
          </a:p>
          <a:p>
            <a:pPr marL="457200" lvl="1" indent="0">
              <a:buNone/>
            </a:pPr>
            <a:r>
              <a:rPr lang="en-US" sz="1800" dirty="0">
                <a:solidFill>
                  <a:srgbClr val="F70146"/>
                </a:solidFill>
                <a:sym typeface="Wingdings" panose="05000000000000000000" pitchFamily="2" charset="2"/>
              </a:rPr>
              <a:t> </a:t>
            </a:r>
            <a:r>
              <a:rPr lang="en-US" sz="1800" b="1" dirty="0">
                <a:solidFill>
                  <a:srgbClr val="F70146"/>
                </a:solidFill>
                <a:sym typeface="Wingdings" panose="05000000000000000000" pitchFamily="2" charset="2"/>
              </a:rPr>
              <a:t>Data Augmentation as a Kernel</a:t>
            </a:r>
          </a:p>
          <a:p>
            <a:pPr lvl="2"/>
            <a:r>
              <a:rPr lang="en-US" sz="1800" dirty="0">
                <a:solidFill>
                  <a:schemeClr val="tx1"/>
                </a:solidFill>
                <a:sym typeface="Wingdings" panose="05000000000000000000" pitchFamily="2" charset="2"/>
              </a:rPr>
              <a:t>Kernel metric for augmentation selection</a:t>
            </a:r>
          </a:p>
          <a:p>
            <a:pPr lvl="2"/>
            <a:r>
              <a:rPr lang="en-US" sz="1800" dirty="0">
                <a:solidFill>
                  <a:schemeClr val="tx1"/>
                </a:solidFill>
                <a:sym typeface="Wingdings" panose="05000000000000000000" pitchFamily="2" charset="2"/>
              </a:rPr>
              <a:t>Affine transforms on approx. kernel features</a:t>
            </a:r>
          </a:p>
          <a:p>
            <a:endParaRPr lang="en-US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0E5E65-4145-291C-ED50-148C8FA53D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4261" y="5820795"/>
            <a:ext cx="496830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CB264B8-DABF-9177-104F-941B55EAFA80}"/>
              </a:ext>
            </a:extLst>
          </p:cNvPr>
          <p:cNvSpPr txBox="1"/>
          <p:nvPr/>
        </p:nvSpPr>
        <p:spPr>
          <a:xfrm>
            <a:off x="7338060" y="5749077"/>
            <a:ext cx="3742696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[Tri Dao, Albert Gu, Alexander Ratner, Virginia Smith, Chris De Sa, Christopher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Ré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A Kernel Theory of Modern Data Augmentation.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ICML 2019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E94783-6DAA-1EC5-94C4-9ADFC1CA49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5512" y="2570589"/>
            <a:ext cx="1815402" cy="186858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BB6ACC2-3DFB-DC16-6B4B-293104CE46A3}"/>
              </a:ext>
            </a:extLst>
          </p:cNvPr>
          <p:cNvSpPr>
            <a:spLocks/>
          </p:cNvSpPr>
          <p:nvPr/>
        </p:nvSpPr>
        <p:spPr>
          <a:xfrm>
            <a:off x="7089653" y="2785800"/>
            <a:ext cx="1587600" cy="1587600"/>
          </a:xfrm>
          <a:prstGeom prst="rect">
            <a:avLst/>
          </a:prstGeom>
          <a:noFill/>
          <a:ln w="19050">
            <a:solidFill>
              <a:srgbClr val="F7014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5A7351-5DB0-BBC5-27BB-A38453DA08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78" t="11038" r="4428" b="4535"/>
          <a:stretch/>
        </p:blipFill>
        <p:spPr>
          <a:xfrm>
            <a:off x="9406329" y="2585923"/>
            <a:ext cx="1557494" cy="15775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BC019C-4F8E-A4A5-82CD-90B0AB3DD9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9644" y="2867637"/>
            <a:ext cx="1562100" cy="1581150"/>
          </a:xfrm>
          <a:prstGeom prst="rect">
            <a:avLst/>
          </a:prstGeom>
        </p:spPr>
      </p:pic>
      <p:sp>
        <p:nvSpPr>
          <p:cNvPr id="10" name="Right Arrow 18">
            <a:extLst>
              <a:ext uri="{FF2B5EF4-FFF2-40B4-BE49-F238E27FC236}">
                <a16:creationId xmlns:a16="http://schemas.microsoft.com/office/drawing/2014/main" id="{6CB72E43-54F5-5EC2-2870-A4C9445BDD4F}"/>
              </a:ext>
            </a:extLst>
          </p:cNvPr>
          <p:cNvSpPr/>
          <p:nvPr/>
        </p:nvSpPr>
        <p:spPr>
          <a:xfrm>
            <a:off x="8929425" y="3280791"/>
            <a:ext cx="326229" cy="320865"/>
          </a:xfrm>
          <a:prstGeom prst="rightArrow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BDB422C-39B4-E989-7121-9475FDF8E0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03600" y="1798976"/>
            <a:ext cx="49770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7B55B7A-0FD6-FEBF-1596-BC88E37DCFCE}"/>
              </a:ext>
            </a:extLst>
          </p:cNvPr>
          <p:cNvSpPr txBox="1"/>
          <p:nvPr/>
        </p:nvSpPr>
        <p:spPr>
          <a:xfrm>
            <a:off x="7869223" y="1739115"/>
            <a:ext cx="3203652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[Alex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Krizhevsky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Ilya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Sutskever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Geoffrey E. Hinton: ImageNet Classification with Deep Convolutional Neural Networks.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NIPS 2012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7CFC92-5366-DE41-5EC6-05F4EB1121ED}"/>
              </a:ext>
            </a:extLst>
          </p:cNvPr>
          <p:cNvSpPr txBox="1"/>
          <p:nvPr/>
        </p:nvSpPr>
        <p:spPr>
          <a:xfrm>
            <a:off x="6892290" y="1906279"/>
            <a:ext cx="1051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70146"/>
                </a:solidFill>
              </a:rPr>
              <a:t>AlexNet</a:t>
            </a:r>
            <a:endParaRPr lang="en-US" dirty="0">
              <a:solidFill>
                <a:srgbClr val="F701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469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7AA75-DAD7-8312-8442-6DBD29960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DS Lifecycle: Graph Processing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41DF52-DB75-085E-5753-4ABDF2263E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Connected Components</a:t>
            </a:r>
          </a:p>
          <a:p>
            <a:pPr lvl="1"/>
            <a:r>
              <a:rPr lang="en-US" dirty="0"/>
              <a:t>Compute connected </a:t>
            </a:r>
            <a:br>
              <a:rPr lang="en-US" dirty="0"/>
            </a:br>
            <a:r>
              <a:rPr lang="en-US" dirty="0"/>
              <a:t>components (subgraphs)</a:t>
            </a:r>
          </a:p>
          <a:p>
            <a:pPr lvl="1"/>
            <a:r>
              <a:rPr lang="en-US" dirty="0"/>
              <a:t>Vertex-centric processing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Propagate max(current, </a:t>
            </a:r>
            <a:r>
              <a:rPr lang="en-US" b="1" dirty="0" err="1">
                <a:solidFill>
                  <a:srgbClr val="7889FB"/>
                </a:solidFill>
              </a:rPr>
              <a:t>msgs</a:t>
            </a:r>
            <a:r>
              <a:rPr lang="en-US" b="1" dirty="0">
                <a:solidFill>
                  <a:srgbClr val="7889FB"/>
                </a:solidFill>
              </a:rPr>
              <a:t>) </a:t>
            </a:r>
            <a:br>
              <a:rPr lang="en-US" b="1" dirty="0">
                <a:solidFill>
                  <a:srgbClr val="7889FB"/>
                </a:solidFill>
              </a:rPr>
            </a:br>
            <a:r>
              <a:rPr lang="en-US" dirty="0"/>
              <a:t>if != current to neighbors, terminate if no </a:t>
            </a:r>
            <a:r>
              <a:rPr lang="en-US" dirty="0" err="1"/>
              <a:t>msgs</a:t>
            </a:r>
            <a:endParaRPr lang="en-US" dirty="0"/>
          </a:p>
          <a:p>
            <a:pPr lvl="1"/>
            <a:endParaRPr lang="en-US" sz="1200" dirty="0"/>
          </a:p>
          <a:p>
            <a:r>
              <a:rPr lang="en-US" dirty="0"/>
              <a:t>Connected Components</a:t>
            </a:r>
            <a:br>
              <a:rPr lang="en-US" dirty="0"/>
            </a:br>
            <a:r>
              <a:rPr lang="en-US" dirty="0"/>
              <a:t>in Linear Algebra</a:t>
            </a:r>
          </a:p>
          <a:p>
            <a:endParaRPr lang="en-US" dirty="0"/>
          </a:p>
          <a:p>
            <a:r>
              <a:rPr lang="en-US" dirty="0"/>
              <a:t>Other Examples</a:t>
            </a:r>
          </a:p>
          <a:p>
            <a:pPr lvl="1"/>
            <a:r>
              <a:rPr lang="en-US" b="0" dirty="0"/>
              <a:t>Page Rank, Shortest Paths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D19948C-D19F-F28D-83EE-5F6E0BD5EDDF}"/>
              </a:ext>
            </a:extLst>
          </p:cNvPr>
          <p:cNvGrpSpPr/>
          <p:nvPr/>
        </p:nvGrpSpPr>
        <p:grpSpPr>
          <a:xfrm>
            <a:off x="4734363" y="2017369"/>
            <a:ext cx="1925163" cy="1237734"/>
            <a:chOff x="6624612" y="2794113"/>
            <a:chExt cx="1925163" cy="1237734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E80BFAF1-B524-64A6-01F6-91A6B14A847B}"/>
                </a:ext>
              </a:extLst>
            </p:cNvPr>
            <p:cNvSpPr/>
            <p:nvPr/>
          </p:nvSpPr>
          <p:spPr>
            <a:xfrm>
              <a:off x="6624612" y="2794113"/>
              <a:ext cx="252000" cy="252000"/>
            </a:xfrm>
            <a:prstGeom prst="ellipse">
              <a:avLst/>
            </a:prstGeom>
            <a:solidFill>
              <a:srgbClr val="C30D1E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5ED12F60-BD9F-ED12-4456-5ACF97B49B68}"/>
                </a:ext>
              </a:extLst>
            </p:cNvPr>
            <p:cNvSpPr/>
            <p:nvPr/>
          </p:nvSpPr>
          <p:spPr>
            <a:xfrm>
              <a:off x="7467677" y="3063246"/>
              <a:ext cx="252000" cy="252000"/>
            </a:xfrm>
            <a:prstGeom prst="ellipse">
              <a:avLst/>
            </a:prstGeom>
            <a:solidFill>
              <a:srgbClr val="C30D1E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1A6CC67C-E2B3-AE9D-68CD-F12E727A09D5}"/>
                </a:ext>
              </a:extLst>
            </p:cNvPr>
            <p:cNvSpPr/>
            <p:nvPr/>
          </p:nvSpPr>
          <p:spPr>
            <a:xfrm>
              <a:off x="6880776" y="3303194"/>
              <a:ext cx="252000" cy="252000"/>
            </a:xfrm>
            <a:prstGeom prst="ellipse">
              <a:avLst/>
            </a:prstGeom>
            <a:solidFill>
              <a:srgbClr val="C30D1E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25425B05-F617-698E-65DA-06BBF61693A0}"/>
                </a:ext>
              </a:extLst>
            </p:cNvPr>
            <p:cNvSpPr/>
            <p:nvPr/>
          </p:nvSpPr>
          <p:spPr>
            <a:xfrm>
              <a:off x="8210223" y="3066487"/>
              <a:ext cx="252000" cy="252000"/>
            </a:xfrm>
            <a:prstGeom prst="ellipse">
              <a:avLst/>
            </a:prstGeom>
            <a:solidFill>
              <a:srgbClr val="C30D1E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7547222C-762E-84F8-BB62-0EEBB8172B61}"/>
                </a:ext>
              </a:extLst>
            </p:cNvPr>
            <p:cNvSpPr/>
            <p:nvPr/>
          </p:nvSpPr>
          <p:spPr>
            <a:xfrm>
              <a:off x="7905423" y="3413439"/>
              <a:ext cx="252000" cy="252000"/>
            </a:xfrm>
            <a:prstGeom prst="ellipse">
              <a:avLst/>
            </a:prstGeom>
            <a:solidFill>
              <a:srgbClr val="C30D1E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1B9D1E54-5336-B08B-262E-11186B93306E}"/>
                </a:ext>
              </a:extLst>
            </p:cNvPr>
            <p:cNvSpPr/>
            <p:nvPr/>
          </p:nvSpPr>
          <p:spPr>
            <a:xfrm>
              <a:off x="7551985" y="3779847"/>
              <a:ext cx="252000" cy="252000"/>
            </a:xfrm>
            <a:prstGeom prst="ellipse">
              <a:avLst/>
            </a:prstGeom>
            <a:solidFill>
              <a:srgbClr val="C30D1E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739473F6-B1DC-B835-8270-4F5E84679FC9}"/>
                </a:ext>
              </a:extLst>
            </p:cNvPr>
            <p:cNvSpPr/>
            <p:nvPr/>
          </p:nvSpPr>
          <p:spPr>
            <a:xfrm>
              <a:off x="8297775" y="3776605"/>
              <a:ext cx="252000" cy="252000"/>
            </a:xfrm>
            <a:prstGeom prst="ellipse">
              <a:avLst/>
            </a:prstGeom>
            <a:solidFill>
              <a:srgbClr val="C30D1E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6</a:t>
              </a:r>
            </a:p>
          </p:txBody>
        </p: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ED718C11-DC29-6344-B234-9D7CB9536477}"/>
                </a:ext>
              </a:extLst>
            </p:cNvPr>
            <p:cNvCxnSpPr>
              <a:stCxn id="56" idx="1"/>
              <a:endCxn id="54" idx="4"/>
            </p:cNvCxnSpPr>
            <p:nvPr/>
          </p:nvCxnSpPr>
          <p:spPr>
            <a:xfrm flipH="1" flipV="1">
              <a:off x="6750612" y="3046113"/>
              <a:ext cx="167069" cy="293986"/>
            </a:xfrm>
            <a:prstGeom prst="straightConnector1">
              <a:avLst/>
            </a:prstGeom>
            <a:noFill/>
            <a:ln w="19050" cap="flat" cmpd="sng" algn="ctr">
              <a:solidFill>
                <a:srgbClr val="7889FB"/>
              </a:solidFill>
              <a:prstDash val="solid"/>
              <a:miter lim="800000"/>
              <a:tailEnd type="none" w="med" len="lg"/>
            </a:ln>
            <a:effectLst/>
          </p:spPr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7FFA0C85-243A-CC4B-40B5-89577D2376EB}"/>
                </a:ext>
              </a:extLst>
            </p:cNvPr>
            <p:cNvCxnSpPr>
              <a:stCxn id="55" idx="1"/>
              <a:endCxn id="54" idx="6"/>
            </p:cNvCxnSpPr>
            <p:nvPr/>
          </p:nvCxnSpPr>
          <p:spPr>
            <a:xfrm flipH="1" flipV="1">
              <a:off x="6876612" y="2920113"/>
              <a:ext cx="627970" cy="180038"/>
            </a:xfrm>
            <a:prstGeom prst="straightConnector1">
              <a:avLst/>
            </a:prstGeom>
            <a:noFill/>
            <a:ln w="19050" cap="flat" cmpd="sng" algn="ctr">
              <a:solidFill>
                <a:srgbClr val="7889FB"/>
              </a:solidFill>
              <a:prstDash val="solid"/>
              <a:miter lim="800000"/>
              <a:tailEnd type="none" w="med" len="lg"/>
            </a:ln>
            <a:effectLst/>
          </p:spPr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D1B57C57-D6EC-9540-B595-88DAB9CE1D4A}"/>
                </a:ext>
              </a:extLst>
            </p:cNvPr>
            <p:cNvCxnSpPr>
              <a:stCxn id="56" idx="6"/>
              <a:endCxn id="55" idx="3"/>
            </p:cNvCxnSpPr>
            <p:nvPr/>
          </p:nvCxnSpPr>
          <p:spPr>
            <a:xfrm flipV="1">
              <a:off x="7132776" y="3278341"/>
              <a:ext cx="371806" cy="150853"/>
            </a:xfrm>
            <a:prstGeom prst="straightConnector1">
              <a:avLst/>
            </a:prstGeom>
            <a:noFill/>
            <a:ln w="19050" cap="flat" cmpd="sng" algn="ctr">
              <a:solidFill>
                <a:srgbClr val="7889FB"/>
              </a:solidFill>
              <a:prstDash val="solid"/>
              <a:miter lim="800000"/>
              <a:tailEnd type="none" w="med" len="lg"/>
            </a:ln>
            <a:effectLst/>
          </p:spPr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C9442EE5-7C4D-C3F4-8493-CC4653F829F9}"/>
                </a:ext>
              </a:extLst>
            </p:cNvPr>
            <p:cNvCxnSpPr>
              <a:stCxn id="57" idx="2"/>
              <a:endCxn id="55" idx="6"/>
            </p:cNvCxnSpPr>
            <p:nvPr/>
          </p:nvCxnSpPr>
          <p:spPr>
            <a:xfrm flipH="1" flipV="1">
              <a:off x="7719677" y="3189246"/>
              <a:ext cx="490546" cy="3241"/>
            </a:xfrm>
            <a:prstGeom prst="straightConnector1">
              <a:avLst/>
            </a:prstGeom>
            <a:noFill/>
            <a:ln w="19050" cap="flat" cmpd="sng" algn="ctr">
              <a:solidFill>
                <a:srgbClr val="7889FB"/>
              </a:solidFill>
              <a:prstDash val="solid"/>
              <a:miter lim="800000"/>
              <a:tailEnd type="none" w="med" len="lg"/>
            </a:ln>
            <a:effectLst/>
          </p:spPr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27036E93-6D25-68C6-0B25-02CF951231DF}"/>
                </a:ext>
              </a:extLst>
            </p:cNvPr>
            <p:cNvCxnSpPr>
              <a:stCxn id="59" idx="7"/>
              <a:endCxn id="58" idx="3"/>
            </p:cNvCxnSpPr>
            <p:nvPr/>
          </p:nvCxnSpPr>
          <p:spPr>
            <a:xfrm flipV="1">
              <a:off x="7767080" y="3628534"/>
              <a:ext cx="175248" cy="188218"/>
            </a:xfrm>
            <a:prstGeom prst="straightConnector1">
              <a:avLst/>
            </a:prstGeom>
            <a:noFill/>
            <a:ln w="19050" cap="flat" cmpd="sng" algn="ctr">
              <a:solidFill>
                <a:srgbClr val="7889FB"/>
              </a:solidFill>
              <a:prstDash val="solid"/>
              <a:miter lim="800000"/>
              <a:tailEnd type="none" w="med" len="lg"/>
            </a:ln>
            <a:effectLst/>
          </p:spPr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83F0F377-22EA-8BC8-91A1-63AD4D253666}"/>
                </a:ext>
              </a:extLst>
            </p:cNvPr>
            <p:cNvCxnSpPr>
              <a:stCxn id="60" idx="1"/>
              <a:endCxn id="58" idx="5"/>
            </p:cNvCxnSpPr>
            <p:nvPr/>
          </p:nvCxnSpPr>
          <p:spPr>
            <a:xfrm flipH="1" flipV="1">
              <a:off x="8120518" y="3628534"/>
              <a:ext cx="214162" cy="184976"/>
            </a:xfrm>
            <a:prstGeom prst="straightConnector1">
              <a:avLst/>
            </a:prstGeom>
            <a:noFill/>
            <a:ln w="19050" cap="flat" cmpd="sng" algn="ctr">
              <a:solidFill>
                <a:srgbClr val="7889FB"/>
              </a:solidFill>
              <a:prstDash val="solid"/>
              <a:miter lim="800000"/>
              <a:tailEnd type="none" w="med" len="lg"/>
            </a:ln>
            <a:effectLst/>
          </p:spPr>
        </p:cxn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A5AA4583-C652-D0D3-D551-81D23941852E}"/>
                </a:ext>
              </a:extLst>
            </p:cNvPr>
            <p:cNvCxnSpPr>
              <a:stCxn id="60" idx="2"/>
              <a:endCxn id="59" idx="6"/>
            </p:cNvCxnSpPr>
            <p:nvPr/>
          </p:nvCxnSpPr>
          <p:spPr>
            <a:xfrm flipH="1">
              <a:off x="7803985" y="3902605"/>
              <a:ext cx="493790" cy="3242"/>
            </a:xfrm>
            <a:prstGeom prst="straightConnector1">
              <a:avLst/>
            </a:prstGeom>
            <a:noFill/>
            <a:ln w="19050" cap="flat" cmpd="sng" algn="ctr">
              <a:solidFill>
                <a:srgbClr val="7889FB"/>
              </a:solidFill>
              <a:prstDash val="solid"/>
              <a:miter lim="800000"/>
              <a:tailEnd type="none" w="med" len="lg"/>
            </a:ln>
            <a:effectLst/>
          </p:spPr>
        </p:cxn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D49450EE-248B-60EE-524D-B31D81D579B2}"/>
              </a:ext>
            </a:extLst>
          </p:cNvPr>
          <p:cNvSpPr txBox="1"/>
          <p:nvPr/>
        </p:nvSpPr>
        <p:spPr>
          <a:xfrm>
            <a:off x="4840908" y="1839999"/>
            <a:ext cx="1711611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cs typeface="Calibri" panose="020F0502020204030204" pitchFamily="34" charset="0"/>
              </a:rPr>
              <a:t>Step 0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85B2B533-C4C8-0E9D-E370-AE217581326B}"/>
              </a:ext>
            </a:extLst>
          </p:cNvPr>
          <p:cNvGrpSpPr/>
          <p:nvPr/>
        </p:nvGrpSpPr>
        <p:grpSpPr>
          <a:xfrm>
            <a:off x="6869111" y="2014126"/>
            <a:ext cx="1925163" cy="1237734"/>
            <a:chOff x="6624612" y="2794113"/>
            <a:chExt cx="1925163" cy="1237734"/>
          </a:xfrm>
        </p:grpSpPr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081A32A7-D6B1-E305-CE70-6D9C53C4C2C2}"/>
                </a:ext>
              </a:extLst>
            </p:cNvPr>
            <p:cNvSpPr/>
            <p:nvPr/>
          </p:nvSpPr>
          <p:spPr>
            <a:xfrm>
              <a:off x="6624612" y="2794113"/>
              <a:ext cx="252000" cy="252000"/>
            </a:xfrm>
            <a:prstGeom prst="ellipse">
              <a:avLst/>
            </a:prstGeom>
            <a:solidFill>
              <a:srgbClr val="C30D1E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71B70F34-2091-4FAE-6C8C-F6BE60A30D99}"/>
                </a:ext>
              </a:extLst>
            </p:cNvPr>
            <p:cNvSpPr/>
            <p:nvPr/>
          </p:nvSpPr>
          <p:spPr>
            <a:xfrm>
              <a:off x="7467677" y="3063246"/>
              <a:ext cx="252000" cy="252000"/>
            </a:xfrm>
            <a:prstGeom prst="ellipse">
              <a:avLst/>
            </a:prstGeom>
            <a:solidFill>
              <a:srgbClr val="C30D1E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CF8013A7-03C5-E25F-528C-7A8BAEB43945}"/>
                </a:ext>
              </a:extLst>
            </p:cNvPr>
            <p:cNvSpPr/>
            <p:nvPr/>
          </p:nvSpPr>
          <p:spPr>
            <a:xfrm>
              <a:off x="6880776" y="3303194"/>
              <a:ext cx="252000" cy="252000"/>
            </a:xfrm>
            <a:prstGeom prst="ellipse">
              <a:avLst/>
            </a:prstGeom>
            <a:solidFill>
              <a:srgbClr val="C30D1E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4571764C-A897-9322-EE3E-A9339550CA38}"/>
                </a:ext>
              </a:extLst>
            </p:cNvPr>
            <p:cNvSpPr/>
            <p:nvPr/>
          </p:nvSpPr>
          <p:spPr>
            <a:xfrm>
              <a:off x="8210223" y="3066487"/>
              <a:ext cx="252000" cy="252000"/>
            </a:xfrm>
            <a:prstGeom prst="ellipse">
              <a:avLst/>
            </a:prstGeom>
            <a:solidFill>
              <a:srgbClr val="C30D1E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2BA953B1-CA7B-2DAA-7B83-C140D83E619B}"/>
                </a:ext>
              </a:extLst>
            </p:cNvPr>
            <p:cNvSpPr/>
            <p:nvPr/>
          </p:nvSpPr>
          <p:spPr>
            <a:xfrm>
              <a:off x="7905423" y="3413439"/>
              <a:ext cx="252000" cy="252000"/>
            </a:xfrm>
            <a:prstGeom prst="ellipse">
              <a:avLst/>
            </a:prstGeom>
            <a:solidFill>
              <a:srgbClr val="C30D1E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75D38DA9-2586-CB76-26D9-04D51E720E4F}"/>
                </a:ext>
              </a:extLst>
            </p:cNvPr>
            <p:cNvSpPr/>
            <p:nvPr/>
          </p:nvSpPr>
          <p:spPr>
            <a:xfrm>
              <a:off x="7551985" y="3779847"/>
              <a:ext cx="252000" cy="252000"/>
            </a:xfrm>
            <a:prstGeom prst="ellipse">
              <a:avLst/>
            </a:prstGeom>
            <a:solidFill>
              <a:srgbClr val="C30D1E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6E89A4A7-4967-E95F-F092-F5CA86F73116}"/>
                </a:ext>
              </a:extLst>
            </p:cNvPr>
            <p:cNvSpPr/>
            <p:nvPr/>
          </p:nvSpPr>
          <p:spPr>
            <a:xfrm>
              <a:off x="8297775" y="3776605"/>
              <a:ext cx="252000" cy="252000"/>
            </a:xfrm>
            <a:prstGeom prst="ellipse">
              <a:avLst/>
            </a:prstGeom>
            <a:solidFill>
              <a:srgbClr val="C30D1E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7</a:t>
              </a:r>
            </a:p>
          </p:txBody>
        </p: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C27627DB-6039-8DC5-6266-0268AE646B1A}"/>
                </a:ext>
              </a:extLst>
            </p:cNvPr>
            <p:cNvCxnSpPr>
              <a:stCxn id="72" idx="1"/>
              <a:endCxn id="70" idx="4"/>
            </p:cNvCxnSpPr>
            <p:nvPr/>
          </p:nvCxnSpPr>
          <p:spPr>
            <a:xfrm flipH="1" flipV="1">
              <a:off x="6750612" y="3046113"/>
              <a:ext cx="167069" cy="293986"/>
            </a:xfrm>
            <a:prstGeom prst="straightConnector1">
              <a:avLst/>
            </a:prstGeom>
            <a:noFill/>
            <a:ln w="19050" cap="flat" cmpd="sng" algn="ctr">
              <a:solidFill>
                <a:srgbClr val="7889FB"/>
              </a:solidFill>
              <a:prstDash val="solid"/>
              <a:miter lim="800000"/>
              <a:tailEnd type="none" w="med" len="lg"/>
            </a:ln>
            <a:effectLst/>
          </p:spPr>
        </p:cxn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6B338614-F6D6-06F5-179D-628F22073FF7}"/>
                </a:ext>
              </a:extLst>
            </p:cNvPr>
            <p:cNvCxnSpPr>
              <a:stCxn id="71" idx="1"/>
              <a:endCxn id="70" idx="6"/>
            </p:cNvCxnSpPr>
            <p:nvPr/>
          </p:nvCxnSpPr>
          <p:spPr>
            <a:xfrm flipH="1" flipV="1">
              <a:off x="6876612" y="2920113"/>
              <a:ext cx="627970" cy="180038"/>
            </a:xfrm>
            <a:prstGeom prst="straightConnector1">
              <a:avLst/>
            </a:prstGeom>
            <a:noFill/>
            <a:ln w="19050" cap="flat" cmpd="sng" algn="ctr">
              <a:solidFill>
                <a:srgbClr val="7889FB"/>
              </a:solidFill>
              <a:prstDash val="solid"/>
              <a:miter lim="800000"/>
              <a:tailEnd type="none" w="med" len="lg"/>
            </a:ln>
            <a:effectLst/>
          </p:spPr>
        </p:cxn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460E1271-F0F6-3C39-BC26-A9E5E16F3D72}"/>
                </a:ext>
              </a:extLst>
            </p:cNvPr>
            <p:cNvCxnSpPr>
              <a:stCxn id="72" idx="6"/>
              <a:endCxn id="71" idx="3"/>
            </p:cNvCxnSpPr>
            <p:nvPr/>
          </p:nvCxnSpPr>
          <p:spPr>
            <a:xfrm flipV="1">
              <a:off x="7132776" y="3278341"/>
              <a:ext cx="371806" cy="150853"/>
            </a:xfrm>
            <a:prstGeom prst="straightConnector1">
              <a:avLst/>
            </a:prstGeom>
            <a:noFill/>
            <a:ln w="19050" cap="flat" cmpd="sng" algn="ctr">
              <a:solidFill>
                <a:srgbClr val="7889FB"/>
              </a:solidFill>
              <a:prstDash val="solid"/>
              <a:miter lim="800000"/>
              <a:tailEnd type="none" w="med" len="lg"/>
            </a:ln>
            <a:effectLst/>
          </p:spPr>
        </p:cxn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6B337C9F-4450-9FFE-406F-71E777C96CE6}"/>
                </a:ext>
              </a:extLst>
            </p:cNvPr>
            <p:cNvCxnSpPr>
              <a:stCxn id="73" idx="2"/>
              <a:endCxn id="71" idx="6"/>
            </p:cNvCxnSpPr>
            <p:nvPr/>
          </p:nvCxnSpPr>
          <p:spPr>
            <a:xfrm flipH="1" flipV="1">
              <a:off x="7719677" y="3189246"/>
              <a:ext cx="490546" cy="3241"/>
            </a:xfrm>
            <a:prstGeom prst="straightConnector1">
              <a:avLst/>
            </a:prstGeom>
            <a:noFill/>
            <a:ln w="19050" cap="flat" cmpd="sng" algn="ctr">
              <a:solidFill>
                <a:srgbClr val="7889FB"/>
              </a:solidFill>
              <a:prstDash val="solid"/>
              <a:miter lim="800000"/>
              <a:tailEnd type="none" w="med" len="lg"/>
            </a:ln>
            <a:effectLst/>
          </p:spPr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FC68C1E7-8A79-8DD1-4090-4B0B1C1BA5B4}"/>
                </a:ext>
              </a:extLst>
            </p:cNvPr>
            <p:cNvCxnSpPr>
              <a:stCxn id="75" idx="7"/>
              <a:endCxn id="74" idx="3"/>
            </p:cNvCxnSpPr>
            <p:nvPr/>
          </p:nvCxnSpPr>
          <p:spPr>
            <a:xfrm flipV="1">
              <a:off x="7767080" y="3628534"/>
              <a:ext cx="175248" cy="188218"/>
            </a:xfrm>
            <a:prstGeom prst="straightConnector1">
              <a:avLst/>
            </a:prstGeom>
            <a:noFill/>
            <a:ln w="19050" cap="flat" cmpd="sng" algn="ctr">
              <a:solidFill>
                <a:srgbClr val="7889FB"/>
              </a:solidFill>
              <a:prstDash val="solid"/>
              <a:miter lim="800000"/>
              <a:tailEnd type="none" w="med" len="lg"/>
            </a:ln>
            <a:effectLst/>
          </p:spPr>
        </p:cxn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152F3822-9C1E-80EA-19BD-B107A3C7B2B7}"/>
                </a:ext>
              </a:extLst>
            </p:cNvPr>
            <p:cNvCxnSpPr>
              <a:stCxn id="76" idx="1"/>
              <a:endCxn id="74" idx="5"/>
            </p:cNvCxnSpPr>
            <p:nvPr/>
          </p:nvCxnSpPr>
          <p:spPr>
            <a:xfrm flipH="1" flipV="1">
              <a:off x="8120518" y="3628534"/>
              <a:ext cx="214162" cy="184976"/>
            </a:xfrm>
            <a:prstGeom prst="straightConnector1">
              <a:avLst/>
            </a:prstGeom>
            <a:noFill/>
            <a:ln w="19050" cap="flat" cmpd="sng" algn="ctr">
              <a:solidFill>
                <a:srgbClr val="7889FB"/>
              </a:solidFill>
              <a:prstDash val="solid"/>
              <a:miter lim="800000"/>
              <a:tailEnd type="none" w="med" len="lg"/>
            </a:ln>
            <a:effectLst/>
          </p:spPr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D46D428D-EEE8-0C9F-783F-5C755BBAFD43}"/>
                </a:ext>
              </a:extLst>
            </p:cNvPr>
            <p:cNvCxnSpPr>
              <a:stCxn id="76" idx="2"/>
              <a:endCxn id="75" idx="6"/>
            </p:cNvCxnSpPr>
            <p:nvPr/>
          </p:nvCxnSpPr>
          <p:spPr>
            <a:xfrm flipH="1">
              <a:off x="7803985" y="3902605"/>
              <a:ext cx="493790" cy="3242"/>
            </a:xfrm>
            <a:prstGeom prst="straightConnector1">
              <a:avLst/>
            </a:prstGeom>
            <a:noFill/>
            <a:ln w="19050" cap="flat" cmpd="sng" algn="ctr">
              <a:solidFill>
                <a:srgbClr val="7889FB"/>
              </a:solidFill>
              <a:prstDash val="solid"/>
              <a:miter lim="800000"/>
              <a:tailEnd type="none" w="med" len="lg"/>
            </a:ln>
            <a:effectLst/>
          </p:spPr>
        </p:cxnSp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id="{34A9B7C6-DA23-33F9-8A60-8035BDCB3388}"/>
              </a:ext>
            </a:extLst>
          </p:cNvPr>
          <p:cNvSpPr txBox="1"/>
          <p:nvPr/>
        </p:nvSpPr>
        <p:spPr>
          <a:xfrm>
            <a:off x="7082663" y="1846482"/>
            <a:ext cx="1711611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cs typeface="Calibri" panose="020F0502020204030204" pitchFamily="34" charset="0"/>
              </a:rPr>
              <a:t>Step 1</a:t>
            </a: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CE02E896-F528-E108-F222-9F057CB58455}"/>
              </a:ext>
            </a:extLst>
          </p:cNvPr>
          <p:cNvGrpSpPr/>
          <p:nvPr/>
        </p:nvGrpSpPr>
        <p:grpSpPr>
          <a:xfrm>
            <a:off x="8967702" y="2010883"/>
            <a:ext cx="1925163" cy="1237734"/>
            <a:chOff x="6624612" y="2794113"/>
            <a:chExt cx="1925163" cy="1237734"/>
          </a:xfrm>
        </p:grpSpPr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CECEBEF4-9586-222F-7BE2-E0620E151378}"/>
                </a:ext>
              </a:extLst>
            </p:cNvPr>
            <p:cNvSpPr/>
            <p:nvPr/>
          </p:nvSpPr>
          <p:spPr>
            <a:xfrm>
              <a:off x="6624612" y="2794113"/>
              <a:ext cx="252000" cy="252000"/>
            </a:xfrm>
            <a:prstGeom prst="ellipse">
              <a:avLst/>
            </a:prstGeom>
            <a:solidFill>
              <a:srgbClr val="C30D1E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F93548D7-4212-134C-9A27-8CAD4BB8C208}"/>
                </a:ext>
              </a:extLst>
            </p:cNvPr>
            <p:cNvSpPr/>
            <p:nvPr/>
          </p:nvSpPr>
          <p:spPr>
            <a:xfrm>
              <a:off x="7467677" y="3063246"/>
              <a:ext cx="252000" cy="252000"/>
            </a:xfrm>
            <a:prstGeom prst="ellipse">
              <a:avLst/>
            </a:prstGeom>
            <a:solidFill>
              <a:srgbClr val="C30D1E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5E5EF39D-82FF-E762-09C6-819EA74B0C39}"/>
                </a:ext>
              </a:extLst>
            </p:cNvPr>
            <p:cNvSpPr/>
            <p:nvPr/>
          </p:nvSpPr>
          <p:spPr>
            <a:xfrm>
              <a:off x="6880776" y="3303194"/>
              <a:ext cx="252000" cy="252000"/>
            </a:xfrm>
            <a:prstGeom prst="ellipse">
              <a:avLst/>
            </a:prstGeom>
            <a:solidFill>
              <a:srgbClr val="C30D1E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298B49BD-5211-D57F-0B1C-B0E4FDE8FC58}"/>
                </a:ext>
              </a:extLst>
            </p:cNvPr>
            <p:cNvSpPr/>
            <p:nvPr/>
          </p:nvSpPr>
          <p:spPr>
            <a:xfrm>
              <a:off x="8210223" y="3066487"/>
              <a:ext cx="252000" cy="252000"/>
            </a:xfrm>
            <a:prstGeom prst="ellipse">
              <a:avLst/>
            </a:prstGeom>
            <a:solidFill>
              <a:srgbClr val="C30D1E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2729CC41-4B75-5CA6-C81C-95DA08466C0D}"/>
                </a:ext>
              </a:extLst>
            </p:cNvPr>
            <p:cNvSpPr/>
            <p:nvPr/>
          </p:nvSpPr>
          <p:spPr>
            <a:xfrm>
              <a:off x="7905423" y="3413439"/>
              <a:ext cx="252000" cy="252000"/>
            </a:xfrm>
            <a:prstGeom prst="ellipse">
              <a:avLst/>
            </a:prstGeom>
            <a:solidFill>
              <a:srgbClr val="C30D1E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D3364EF5-E9A6-C79A-06D3-BC2CF2D536C2}"/>
                </a:ext>
              </a:extLst>
            </p:cNvPr>
            <p:cNvSpPr/>
            <p:nvPr/>
          </p:nvSpPr>
          <p:spPr>
            <a:xfrm>
              <a:off x="7551985" y="3779847"/>
              <a:ext cx="252000" cy="252000"/>
            </a:xfrm>
            <a:prstGeom prst="ellipse">
              <a:avLst/>
            </a:prstGeom>
            <a:solidFill>
              <a:srgbClr val="C30D1E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A37EBC12-3F01-2714-283A-52E6333430D9}"/>
                </a:ext>
              </a:extLst>
            </p:cNvPr>
            <p:cNvSpPr/>
            <p:nvPr/>
          </p:nvSpPr>
          <p:spPr>
            <a:xfrm>
              <a:off x="8297775" y="3776605"/>
              <a:ext cx="252000" cy="252000"/>
            </a:xfrm>
            <a:prstGeom prst="ellipse">
              <a:avLst/>
            </a:prstGeom>
            <a:solidFill>
              <a:srgbClr val="C30D1E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7</a:t>
              </a:r>
            </a:p>
          </p:txBody>
        </p:sp>
        <p:cxnSp>
          <p:nvCxnSpPr>
            <p:cNvPr id="93" name="Straight Arrow Connector 92">
              <a:extLst>
                <a:ext uri="{FF2B5EF4-FFF2-40B4-BE49-F238E27FC236}">
                  <a16:creationId xmlns:a16="http://schemas.microsoft.com/office/drawing/2014/main" id="{01B973CE-4C62-759B-E2DA-8C581F1A64BC}"/>
                </a:ext>
              </a:extLst>
            </p:cNvPr>
            <p:cNvCxnSpPr>
              <a:stCxn id="88" idx="1"/>
              <a:endCxn id="86" idx="4"/>
            </p:cNvCxnSpPr>
            <p:nvPr/>
          </p:nvCxnSpPr>
          <p:spPr>
            <a:xfrm flipH="1" flipV="1">
              <a:off x="6750612" y="3046113"/>
              <a:ext cx="167069" cy="293986"/>
            </a:xfrm>
            <a:prstGeom prst="straightConnector1">
              <a:avLst/>
            </a:prstGeom>
            <a:noFill/>
            <a:ln w="19050" cap="flat" cmpd="sng" algn="ctr">
              <a:solidFill>
                <a:srgbClr val="C30D1E"/>
              </a:solidFill>
              <a:prstDash val="solid"/>
              <a:miter lim="800000"/>
              <a:tailEnd type="none" w="med" len="lg"/>
            </a:ln>
            <a:effectLst/>
          </p:spPr>
        </p:cxn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486C0B01-164D-EFBA-6F85-DB27AF98880A}"/>
                </a:ext>
              </a:extLst>
            </p:cNvPr>
            <p:cNvCxnSpPr>
              <a:stCxn id="87" idx="1"/>
              <a:endCxn id="86" idx="6"/>
            </p:cNvCxnSpPr>
            <p:nvPr/>
          </p:nvCxnSpPr>
          <p:spPr>
            <a:xfrm flipH="1" flipV="1">
              <a:off x="6876612" y="2920113"/>
              <a:ext cx="627970" cy="180038"/>
            </a:xfrm>
            <a:prstGeom prst="straightConnector1">
              <a:avLst/>
            </a:prstGeom>
            <a:noFill/>
            <a:ln w="19050" cap="flat" cmpd="sng" algn="ctr">
              <a:solidFill>
                <a:srgbClr val="C30D1E"/>
              </a:solidFill>
              <a:prstDash val="solid"/>
              <a:miter lim="800000"/>
              <a:tailEnd type="none" w="med" len="lg"/>
            </a:ln>
            <a:effectLst/>
          </p:spPr>
        </p:cxnSp>
        <p:cxnSp>
          <p:nvCxnSpPr>
            <p:cNvPr id="95" name="Straight Arrow Connector 94">
              <a:extLst>
                <a:ext uri="{FF2B5EF4-FFF2-40B4-BE49-F238E27FC236}">
                  <a16:creationId xmlns:a16="http://schemas.microsoft.com/office/drawing/2014/main" id="{57BF269F-49CC-8D57-12C1-DB3EEA07C8E0}"/>
                </a:ext>
              </a:extLst>
            </p:cNvPr>
            <p:cNvCxnSpPr>
              <a:stCxn id="88" idx="6"/>
              <a:endCxn id="87" idx="3"/>
            </p:cNvCxnSpPr>
            <p:nvPr/>
          </p:nvCxnSpPr>
          <p:spPr>
            <a:xfrm flipV="1">
              <a:off x="7132776" y="3278341"/>
              <a:ext cx="371806" cy="150853"/>
            </a:xfrm>
            <a:prstGeom prst="straightConnector1">
              <a:avLst/>
            </a:prstGeom>
            <a:noFill/>
            <a:ln w="19050" cap="flat" cmpd="sng" algn="ctr">
              <a:solidFill>
                <a:srgbClr val="C30D1E"/>
              </a:solidFill>
              <a:prstDash val="solid"/>
              <a:miter lim="800000"/>
              <a:tailEnd type="none" w="med" len="lg"/>
            </a:ln>
            <a:effectLst/>
          </p:spPr>
        </p:cxnSp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18E70EF0-691F-D927-76D3-0C926FD33102}"/>
                </a:ext>
              </a:extLst>
            </p:cNvPr>
            <p:cNvCxnSpPr>
              <a:stCxn id="89" idx="2"/>
              <a:endCxn id="87" idx="6"/>
            </p:cNvCxnSpPr>
            <p:nvPr/>
          </p:nvCxnSpPr>
          <p:spPr>
            <a:xfrm flipH="1" flipV="1">
              <a:off x="7719677" y="3189246"/>
              <a:ext cx="490546" cy="3241"/>
            </a:xfrm>
            <a:prstGeom prst="straightConnector1">
              <a:avLst/>
            </a:prstGeom>
            <a:noFill/>
            <a:ln w="19050" cap="flat" cmpd="sng" algn="ctr">
              <a:solidFill>
                <a:srgbClr val="7889FB"/>
              </a:solidFill>
              <a:prstDash val="solid"/>
              <a:miter lim="800000"/>
              <a:tailEnd type="none" w="med" len="lg"/>
            </a:ln>
            <a:effectLst/>
          </p:spPr>
        </p:cxn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1B2E8466-A4AD-5BCF-3E05-3896667311B4}"/>
                </a:ext>
              </a:extLst>
            </p:cNvPr>
            <p:cNvCxnSpPr>
              <a:stCxn id="91" idx="7"/>
              <a:endCxn id="90" idx="3"/>
            </p:cNvCxnSpPr>
            <p:nvPr/>
          </p:nvCxnSpPr>
          <p:spPr>
            <a:xfrm flipV="1">
              <a:off x="7767080" y="3628534"/>
              <a:ext cx="175248" cy="188218"/>
            </a:xfrm>
            <a:prstGeom prst="straightConnector1">
              <a:avLst/>
            </a:prstGeom>
            <a:noFill/>
            <a:ln w="19050" cap="flat" cmpd="sng" algn="ctr">
              <a:solidFill>
                <a:srgbClr val="C30D1E"/>
              </a:solidFill>
              <a:prstDash val="solid"/>
              <a:miter lim="800000"/>
              <a:tailEnd type="none" w="med" len="lg"/>
            </a:ln>
            <a:effectLst/>
          </p:spPr>
        </p:cxnSp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D00BB99E-93E4-732F-AB85-282A58D780D6}"/>
                </a:ext>
              </a:extLst>
            </p:cNvPr>
            <p:cNvCxnSpPr>
              <a:stCxn id="92" idx="1"/>
              <a:endCxn id="90" idx="5"/>
            </p:cNvCxnSpPr>
            <p:nvPr/>
          </p:nvCxnSpPr>
          <p:spPr>
            <a:xfrm flipH="1" flipV="1">
              <a:off x="8120518" y="3628534"/>
              <a:ext cx="214162" cy="184976"/>
            </a:xfrm>
            <a:prstGeom prst="straightConnector1">
              <a:avLst/>
            </a:prstGeom>
            <a:noFill/>
            <a:ln w="19050" cap="flat" cmpd="sng" algn="ctr">
              <a:solidFill>
                <a:srgbClr val="C30D1E"/>
              </a:solidFill>
              <a:prstDash val="solid"/>
              <a:miter lim="800000"/>
              <a:tailEnd type="none" w="med" len="lg"/>
            </a:ln>
            <a:effectLst/>
          </p:spPr>
        </p:cxn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F6A4A432-0B7C-F1CA-086D-E9F0885CA91E}"/>
                </a:ext>
              </a:extLst>
            </p:cNvPr>
            <p:cNvCxnSpPr>
              <a:stCxn id="92" idx="2"/>
              <a:endCxn id="91" idx="6"/>
            </p:cNvCxnSpPr>
            <p:nvPr/>
          </p:nvCxnSpPr>
          <p:spPr>
            <a:xfrm flipH="1">
              <a:off x="7803985" y="3902605"/>
              <a:ext cx="493790" cy="3242"/>
            </a:xfrm>
            <a:prstGeom prst="straightConnector1">
              <a:avLst/>
            </a:prstGeom>
            <a:noFill/>
            <a:ln w="19050" cap="flat" cmpd="sng" algn="ctr">
              <a:solidFill>
                <a:srgbClr val="C30D1E"/>
              </a:solidFill>
              <a:prstDash val="solid"/>
              <a:miter lim="800000"/>
              <a:tailEnd type="none" w="med" len="lg"/>
            </a:ln>
            <a:effectLst/>
          </p:spPr>
        </p:cxnSp>
      </p:grpSp>
      <p:sp>
        <p:nvSpPr>
          <p:cNvPr id="100" name="TextBox 99">
            <a:extLst>
              <a:ext uri="{FF2B5EF4-FFF2-40B4-BE49-F238E27FC236}">
                <a16:creationId xmlns:a16="http://schemas.microsoft.com/office/drawing/2014/main" id="{83CA05E5-99B1-5B8B-08A2-C95CCE3C7FD3}"/>
              </a:ext>
            </a:extLst>
          </p:cNvPr>
          <p:cNvSpPr txBox="1"/>
          <p:nvPr/>
        </p:nvSpPr>
        <p:spPr>
          <a:xfrm>
            <a:off x="9181254" y="1843239"/>
            <a:ext cx="1711611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cs typeface="Calibri" panose="020F0502020204030204" pitchFamily="34" charset="0"/>
              </a:rPr>
              <a:t>Step 2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526C8CE2-EDB1-6D68-98A4-631187117191}"/>
              </a:ext>
            </a:extLst>
          </p:cNvPr>
          <p:cNvSpPr txBox="1"/>
          <p:nvPr/>
        </p:nvSpPr>
        <p:spPr>
          <a:xfrm>
            <a:off x="10873058" y="1839994"/>
            <a:ext cx="1223767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cs typeface="Calibri" panose="020F0502020204030204" pitchFamily="34" charset="0"/>
              </a:rPr>
              <a:t>Step 3</a:t>
            </a:r>
            <a:br>
              <a:rPr lang="en-US" b="1" dirty="0">
                <a:solidFill>
                  <a:srgbClr val="000000"/>
                </a:solidFill>
                <a:cs typeface="Calibri" panose="020F0502020204030204" pitchFamily="34" charset="0"/>
              </a:rPr>
            </a:br>
            <a:r>
              <a:rPr lang="en-US" b="1" dirty="0">
                <a:solidFill>
                  <a:srgbClr val="7889FB"/>
                </a:solidFill>
                <a:cs typeface="Calibri" panose="020F0502020204030204" pitchFamily="34" charset="0"/>
              </a:rPr>
              <a:t>converged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FFEBDCB0-5D22-2290-B593-4CF58D4C3B95}"/>
              </a:ext>
            </a:extLst>
          </p:cNvPr>
          <p:cNvSpPr txBox="1"/>
          <p:nvPr/>
        </p:nvSpPr>
        <p:spPr>
          <a:xfrm>
            <a:off x="5140975" y="4119860"/>
            <a:ext cx="5801672" cy="255454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 </a:t>
            </a:r>
            <a:r>
              <a:rPr lang="en-US" sz="16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# initialize state with vertex ids</a:t>
            </a:r>
          </a:p>
          <a:p>
            <a:r>
              <a:rPr lang="en-US" sz="16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  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c = </a:t>
            </a:r>
            <a:r>
              <a:rPr lang="en-US" sz="1600" b="1" dirty="0" err="1">
                <a:latin typeface="Consolas" panose="020B0609020204030204" pitchFamily="49" charset="0"/>
                <a:cs typeface="Calibri" panose="020F0502020204030204" pitchFamily="34" charset="0"/>
              </a:rPr>
              <a:t>seq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(1,nrow(G));</a:t>
            </a:r>
          </a:p>
          <a:p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 diff = Inf; 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iter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= 1;</a:t>
            </a:r>
          </a:p>
          <a:p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 </a:t>
            </a:r>
            <a:r>
              <a:rPr lang="en-US" sz="16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# iterative computation of connected components</a:t>
            </a:r>
          </a:p>
          <a:p>
            <a:r>
              <a:rPr lang="en-US" sz="16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  </a:t>
            </a:r>
            <a:r>
              <a:rPr lang="en-US" sz="1600" b="1" dirty="0">
                <a:latin typeface="Consolas" panose="020B0609020204030204" pitchFamily="49" charset="0"/>
                <a:cs typeface="Calibri" panose="020F0502020204030204" pitchFamily="34" charset="0"/>
              </a:rPr>
              <a:t>while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 diff &gt; 0 &amp; (maxi==0 | 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iter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&lt;=maxi) ) {</a:t>
            </a:r>
          </a:p>
          <a:p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   u = </a:t>
            </a:r>
            <a:r>
              <a:rPr lang="en-US" sz="1600" b="1" dirty="0">
                <a:latin typeface="Consolas" panose="020B0609020204030204" pitchFamily="49" charset="0"/>
                <a:cs typeface="Calibri" panose="020F0502020204030204" pitchFamily="34" charset="0"/>
              </a:rPr>
              <a:t>max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</a:t>
            </a:r>
            <a:r>
              <a:rPr lang="en-US" sz="1600" b="1" dirty="0" err="1">
                <a:latin typeface="Consolas" panose="020B0609020204030204" pitchFamily="49" charset="0"/>
                <a:cs typeface="Calibri" panose="020F0502020204030204" pitchFamily="34" charset="0"/>
              </a:rPr>
              <a:t>rowMaxs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(G * </a:t>
            </a:r>
            <a:r>
              <a:rPr lang="en-US" sz="1600" b="1" dirty="0">
                <a:latin typeface="Consolas" panose="020B0609020204030204" pitchFamily="49" charset="0"/>
                <a:cs typeface="Calibri" panose="020F0502020204030204" pitchFamily="34" charset="0"/>
              </a:rPr>
              <a:t>t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(c)), c);</a:t>
            </a:r>
          </a:p>
          <a:p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   diff = </a:t>
            </a:r>
            <a:r>
              <a:rPr lang="en-US" sz="1600" b="1" dirty="0">
                <a:latin typeface="Consolas" panose="020B0609020204030204" pitchFamily="49" charset="0"/>
                <a:cs typeface="Calibri" panose="020F0502020204030204" pitchFamily="34" charset="0"/>
              </a:rPr>
              <a:t>sum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(u != c)</a:t>
            </a:r>
          </a:p>
          <a:p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   c = u; </a:t>
            </a:r>
            <a:r>
              <a:rPr lang="en-US" sz="16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# update assignment</a:t>
            </a:r>
          </a:p>
          <a:p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   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iter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= 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iter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+ 1;</a:t>
            </a:r>
          </a:p>
          <a:p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 }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AB882A-614E-24F6-C6D4-A9DF40CC6AF4}"/>
              </a:ext>
            </a:extLst>
          </p:cNvPr>
          <p:cNvSpPr txBox="1"/>
          <p:nvPr/>
        </p:nvSpPr>
        <p:spPr>
          <a:xfrm>
            <a:off x="9908194" y="198619"/>
            <a:ext cx="1925992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[SIGMOD’10, </a:t>
            </a:r>
            <a:b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</a:b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SIGMOD’20 Test of Time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671596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  <p:bldP spid="100" grpId="0"/>
      <p:bldP spid="101" grpId="0"/>
      <p:bldP spid="10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41F9E5FF-80A8-F35F-32E3-5F8C5990EA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6868" y="1909461"/>
            <a:ext cx="4843462" cy="44533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D76F50-FBE6-AA8C-3960-88BC31045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DS Lifecycle: Training Decision Trees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F7CACE-3BFC-9A34-9830-6705BC2174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Input:</a:t>
            </a:r>
            <a:r>
              <a:rPr lang="en-US" sz="2000" b="0" dirty="0"/>
              <a:t> X (recoded/binned)</a:t>
            </a:r>
          </a:p>
          <a:p>
            <a:r>
              <a:rPr lang="en-US" sz="2000" b="0" dirty="0"/>
              <a:t>Main Algorithm</a:t>
            </a:r>
          </a:p>
          <a:p>
            <a:endParaRPr lang="en-US" sz="2000" b="0" dirty="0"/>
          </a:p>
          <a:p>
            <a:endParaRPr lang="en-US" sz="2000" b="0" dirty="0"/>
          </a:p>
          <a:p>
            <a:endParaRPr lang="en-US" sz="2000" b="0" dirty="0"/>
          </a:p>
          <a:p>
            <a:pPr lvl="1"/>
            <a:endParaRPr lang="en-US" sz="1600" b="0" dirty="0"/>
          </a:p>
          <a:p>
            <a:pPr lvl="1"/>
            <a:endParaRPr lang="en-US" sz="1600" b="0" dirty="0"/>
          </a:p>
          <a:p>
            <a:endParaRPr lang="en-US" sz="2000" b="0" dirty="0"/>
          </a:p>
          <a:p>
            <a:pPr marL="0" indent="0">
              <a:buNone/>
            </a:pPr>
            <a:endParaRPr lang="en-US" sz="2000" b="0" dirty="0"/>
          </a:p>
          <a:p>
            <a:r>
              <a:rPr lang="en-US" sz="2000" dirty="0"/>
              <a:t>Output: </a:t>
            </a:r>
            <a:br>
              <a:rPr lang="en-US" sz="2000" dirty="0"/>
            </a:br>
            <a:r>
              <a:rPr lang="en-US" sz="2000" b="0" dirty="0"/>
              <a:t>linearized </a:t>
            </a:r>
            <a:br>
              <a:rPr lang="en-US" sz="2000" b="0" dirty="0"/>
            </a:br>
            <a:r>
              <a:rPr lang="en-US" sz="2000" b="0" dirty="0"/>
              <a:t>tree</a:t>
            </a:r>
            <a:br>
              <a:rPr lang="en-US" b="0" dirty="0"/>
            </a:b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97C63D-B6C3-D8CD-D171-A5A95AA5409D}"/>
              </a:ext>
            </a:extLst>
          </p:cNvPr>
          <p:cNvSpPr txBox="1"/>
          <p:nvPr/>
        </p:nvSpPr>
        <p:spPr>
          <a:xfrm>
            <a:off x="1028700" y="2548890"/>
            <a:ext cx="53721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nsolas" panose="020B0609020204030204" pitchFamily="49" charset="0"/>
              </a:rPr>
              <a:t>X2 = </a:t>
            </a:r>
            <a:r>
              <a:rPr lang="en-US" sz="1600" b="1" dirty="0">
                <a:latin typeface="Consolas" panose="020B0609020204030204" pitchFamily="49" charset="0"/>
              </a:rPr>
              <a:t>encode</a:t>
            </a:r>
            <a:r>
              <a:rPr lang="en-US" sz="1600" dirty="0">
                <a:latin typeface="Consolas" panose="020B0609020204030204" pitchFamily="49" charset="0"/>
              </a:rPr>
              <a:t>(X);</a:t>
            </a:r>
          </a:p>
          <a:p>
            <a:r>
              <a:rPr lang="en-US" sz="1600" b="1" dirty="0">
                <a:latin typeface="Consolas" panose="020B0609020204030204" pitchFamily="49" charset="0"/>
              </a:rPr>
              <a:t>while</a:t>
            </a:r>
            <a:r>
              <a:rPr lang="en-US" sz="1600" dirty="0">
                <a:latin typeface="Consolas" panose="020B0609020204030204" pitchFamily="49" charset="0"/>
              </a:rPr>
              <a:t>( length(queue) &gt; 0 ) {</a:t>
            </a:r>
            <a:br>
              <a:rPr lang="en-US" sz="1600" dirty="0">
                <a:latin typeface="Consolas" panose="020B0609020204030204" pitchFamily="49" charset="0"/>
              </a:rPr>
            </a:br>
            <a:r>
              <a:rPr lang="en-US" sz="1600" dirty="0">
                <a:latin typeface="Consolas" panose="020B0609020204030204" pitchFamily="49" charset="0"/>
              </a:rPr>
              <a:t>  node0 = remove(queue, 1);</a:t>
            </a:r>
            <a:br>
              <a:rPr lang="en-US" sz="1600" dirty="0">
                <a:latin typeface="Consolas" panose="020B0609020204030204" pitchFamily="49" charset="0"/>
              </a:rPr>
            </a:br>
            <a:r>
              <a:rPr lang="en-US" sz="1600" dirty="0">
                <a:latin typeface="Consolas" panose="020B0609020204030204" pitchFamily="49" charset="0"/>
              </a:rPr>
              <a:t>  [...] = </a:t>
            </a:r>
            <a:r>
              <a:rPr lang="en-US" sz="1600" b="1" dirty="0" err="1">
                <a:solidFill>
                  <a:srgbClr val="F70146"/>
                </a:solidFill>
                <a:latin typeface="Consolas" panose="020B0609020204030204" pitchFamily="49" charset="0"/>
              </a:rPr>
              <a:t>findBestSplit</a:t>
            </a:r>
            <a:r>
              <a:rPr lang="en-US" sz="1600" dirty="0">
                <a:latin typeface="Consolas" panose="020B0609020204030204" pitchFamily="49" charset="0"/>
              </a:rPr>
              <a:t>(X2, ...)</a:t>
            </a:r>
            <a:br>
              <a:rPr lang="en-US" sz="1600" dirty="0">
                <a:latin typeface="Consolas" panose="020B0609020204030204" pitchFamily="49" charset="0"/>
              </a:rPr>
            </a:br>
            <a:r>
              <a:rPr lang="en-US" sz="1600" dirty="0">
                <a:latin typeface="Consolas" panose="020B0609020204030204" pitchFamily="49" charset="0"/>
              </a:rPr>
              <a:t>  if( </a:t>
            </a:r>
            <a:r>
              <a:rPr lang="en-US" sz="1600" dirty="0" err="1">
                <a:latin typeface="Consolas" panose="020B0609020204030204" pitchFamily="49" charset="0"/>
              </a:rPr>
              <a:t>validSplit</a:t>
            </a:r>
            <a:r>
              <a:rPr lang="en-US" sz="1600" dirty="0">
                <a:latin typeface="Consolas" panose="020B0609020204030204" pitchFamily="49" charset="0"/>
              </a:rPr>
              <a:t> )</a:t>
            </a:r>
            <a:br>
              <a:rPr lang="en-US" sz="1600" dirty="0">
                <a:latin typeface="Consolas" panose="020B0609020204030204" pitchFamily="49" charset="0"/>
              </a:rPr>
            </a:br>
            <a:r>
              <a:rPr lang="en-US" sz="1600" dirty="0">
                <a:latin typeface="Consolas" panose="020B0609020204030204" pitchFamily="49" charset="0"/>
              </a:rPr>
              <a:t>    M[, 2*nID-1:2*</a:t>
            </a:r>
            <a:r>
              <a:rPr lang="en-US" sz="1600" dirty="0" err="1">
                <a:latin typeface="Consolas" panose="020B0609020204030204" pitchFamily="49" charset="0"/>
              </a:rPr>
              <a:t>nID</a:t>
            </a:r>
            <a:r>
              <a:rPr lang="en-US" sz="1600" dirty="0">
                <a:latin typeface="Consolas" panose="020B0609020204030204" pitchFamily="49" charset="0"/>
              </a:rPr>
              <a:t>] &lt;- (</a:t>
            </a:r>
            <a:r>
              <a:rPr lang="en-US" sz="1600" dirty="0" err="1">
                <a:latin typeface="Consolas" panose="020B0609020204030204" pitchFamily="49" charset="0"/>
              </a:rPr>
              <a:t>f,v</a:t>
            </a:r>
            <a:r>
              <a:rPr lang="en-US" sz="1600" dirty="0">
                <a:latin typeface="Consolas" panose="020B0609020204030204" pitchFamily="49" charset="0"/>
              </a:rPr>
              <a:t>);</a:t>
            </a:r>
            <a:br>
              <a:rPr lang="en-US" sz="1600" dirty="0">
                <a:latin typeface="Consolas" panose="020B0609020204030204" pitchFamily="49" charset="0"/>
              </a:rPr>
            </a:br>
            <a:r>
              <a:rPr lang="en-US" sz="1600" dirty="0">
                <a:latin typeface="Consolas" panose="020B0609020204030204" pitchFamily="49" charset="0"/>
              </a:rPr>
              <a:t>  else</a:t>
            </a:r>
            <a:br>
              <a:rPr lang="en-US" sz="1600" dirty="0">
                <a:latin typeface="Consolas" panose="020B0609020204030204" pitchFamily="49" charset="0"/>
              </a:rPr>
            </a:br>
            <a:r>
              <a:rPr lang="en-US" sz="1600" dirty="0">
                <a:latin typeface="Consolas" panose="020B0609020204030204" pitchFamily="49" charset="0"/>
              </a:rPr>
              <a:t>    M[,2*</a:t>
            </a:r>
            <a:r>
              <a:rPr lang="en-US" sz="1600" dirty="0" err="1">
                <a:latin typeface="Consolas" panose="020B0609020204030204" pitchFamily="49" charset="0"/>
              </a:rPr>
              <a:t>nID</a:t>
            </a:r>
            <a:r>
              <a:rPr lang="en-US" sz="1600" dirty="0">
                <a:latin typeface="Consolas" panose="020B0609020204030204" pitchFamily="49" charset="0"/>
              </a:rPr>
              <a:t>] = </a:t>
            </a:r>
            <a:r>
              <a:rPr lang="en-US" sz="1600" dirty="0" err="1">
                <a:latin typeface="Consolas" panose="020B0609020204030204" pitchFamily="49" charset="0"/>
              </a:rPr>
              <a:t>labelLeaf</a:t>
            </a:r>
            <a:r>
              <a:rPr lang="en-US" sz="1600" dirty="0">
                <a:latin typeface="Consolas" panose="020B0609020204030204" pitchFamily="49" charset="0"/>
              </a:rPr>
              <a:t>(…);</a:t>
            </a:r>
            <a:br>
              <a:rPr lang="en-US" sz="1600" dirty="0">
                <a:latin typeface="Consolas" panose="020B0609020204030204" pitchFamily="49" charset="0"/>
              </a:rPr>
            </a:br>
            <a:r>
              <a:rPr lang="en-US" sz="1600" dirty="0">
                <a:latin typeface="Consolas" panose="020B0609020204030204" pitchFamily="49" charset="0"/>
              </a:rPr>
              <a:t>  </a:t>
            </a:r>
            <a:r>
              <a:rPr lang="en-US" sz="1600" b="1" dirty="0" err="1">
                <a:latin typeface="Consolas" panose="020B0609020204030204" pitchFamily="49" charset="0"/>
              </a:rPr>
              <a:t>putInQueueCond</a:t>
            </a:r>
            <a:r>
              <a:rPr lang="en-US" sz="1600" dirty="0">
                <a:latin typeface="Consolas" panose="020B0609020204030204" pitchFamily="49" charset="0"/>
              </a:rPr>
              <a:t>(</a:t>
            </a:r>
            <a:r>
              <a:rPr lang="en-US" sz="1600" dirty="0" err="1">
                <a:latin typeface="Consolas" panose="020B0609020204030204" pitchFamily="49" charset="0"/>
              </a:rPr>
              <a:t>ILeft</a:t>
            </a:r>
            <a:r>
              <a:rPr lang="en-US" sz="1600" dirty="0">
                <a:latin typeface="Consolas" panose="020B0609020204030204" pitchFamily="49" charset="0"/>
              </a:rPr>
              <a:t>);</a:t>
            </a:r>
            <a:br>
              <a:rPr lang="en-US" sz="1600" dirty="0">
                <a:latin typeface="Consolas" panose="020B0609020204030204" pitchFamily="49" charset="0"/>
              </a:rPr>
            </a:br>
            <a:r>
              <a:rPr lang="en-US" sz="1600" dirty="0">
                <a:latin typeface="Consolas" panose="020B0609020204030204" pitchFamily="49" charset="0"/>
              </a:rPr>
              <a:t>  </a:t>
            </a:r>
            <a:r>
              <a:rPr lang="en-US" sz="1600" b="1" dirty="0" err="1">
                <a:latin typeface="Consolas" panose="020B0609020204030204" pitchFamily="49" charset="0"/>
              </a:rPr>
              <a:t>putInQueueCond</a:t>
            </a:r>
            <a:r>
              <a:rPr lang="en-US" sz="1600" dirty="0">
                <a:latin typeface="Consolas" panose="020B0609020204030204" pitchFamily="49" charset="0"/>
              </a:rPr>
              <a:t>(</a:t>
            </a:r>
            <a:r>
              <a:rPr lang="en-US" sz="1600" dirty="0" err="1">
                <a:latin typeface="Consolas" panose="020B0609020204030204" pitchFamily="49" charset="0"/>
              </a:rPr>
              <a:t>IRight</a:t>
            </a:r>
            <a:r>
              <a:rPr lang="en-US" sz="1600" dirty="0">
                <a:latin typeface="Consolas" panose="020B0609020204030204" pitchFamily="49" charset="0"/>
              </a:rPr>
              <a:t>); }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10C1BD-66DE-882C-8F36-A2C63D0BF6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974" y="5272486"/>
            <a:ext cx="2832907" cy="1395521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74DA6CD-0F22-1710-AE77-46B53642FDB8}"/>
              </a:ext>
            </a:extLst>
          </p:cNvPr>
          <p:cNvCxnSpPr/>
          <p:nvPr/>
        </p:nvCxnSpPr>
        <p:spPr>
          <a:xfrm flipV="1">
            <a:off x="4674870" y="1920240"/>
            <a:ext cx="662940" cy="136017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9EE7C11-8BC8-5405-27B7-C13D28B5F4EE}"/>
              </a:ext>
            </a:extLst>
          </p:cNvPr>
          <p:cNvCxnSpPr>
            <a:cxnSpLocks/>
          </p:cNvCxnSpPr>
          <p:nvPr/>
        </p:nvCxnSpPr>
        <p:spPr>
          <a:xfrm>
            <a:off x="4674870" y="3669030"/>
            <a:ext cx="763114" cy="2823845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906981B2-1DE0-9B65-052D-205441A0B3E7}"/>
              </a:ext>
            </a:extLst>
          </p:cNvPr>
          <p:cNvSpPr/>
          <p:nvPr/>
        </p:nvSpPr>
        <p:spPr>
          <a:xfrm>
            <a:off x="5437984" y="2468880"/>
            <a:ext cx="2254406" cy="217170"/>
          </a:xfrm>
          <a:prstGeom prst="rect">
            <a:avLst/>
          </a:prstGeom>
          <a:noFill/>
          <a:ln w="19050">
            <a:solidFill>
              <a:srgbClr val="F7014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6B6AB79-E76E-714F-CCE7-E3A00CD43A85}"/>
              </a:ext>
            </a:extLst>
          </p:cNvPr>
          <p:cNvSpPr/>
          <p:nvPr/>
        </p:nvSpPr>
        <p:spPr>
          <a:xfrm>
            <a:off x="5521804" y="4175760"/>
            <a:ext cx="2334330" cy="556260"/>
          </a:xfrm>
          <a:prstGeom prst="rect">
            <a:avLst/>
          </a:prstGeom>
          <a:noFill/>
          <a:ln w="19050">
            <a:solidFill>
              <a:srgbClr val="F7014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13789CE-C135-91D2-2CE2-461751F89DC8}"/>
              </a:ext>
            </a:extLst>
          </p:cNvPr>
          <p:cNvSpPr/>
          <p:nvPr/>
        </p:nvSpPr>
        <p:spPr>
          <a:xfrm>
            <a:off x="5548474" y="4876799"/>
            <a:ext cx="2307660" cy="626685"/>
          </a:xfrm>
          <a:prstGeom prst="rect">
            <a:avLst/>
          </a:prstGeom>
          <a:noFill/>
          <a:ln w="19050">
            <a:solidFill>
              <a:srgbClr val="F7014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727E32B-63F3-D8AA-450F-EAA2FA213FB5}"/>
              </a:ext>
            </a:extLst>
          </p:cNvPr>
          <p:cNvSpPr/>
          <p:nvPr/>
        </p:nvSpPr>
        <p:spPr>
          <a:xfrm>
            <a:off x="5540853" y="5737859"/>
            <a:ext cx="4276811" cy="626685"/>
          </a:xfrm>
          <a:prstGeom prst="rect">
            <a:avLst/>
          </a:prstGeom>
          <a:noFill/>
          <a:ln w="19050">
            <a:solidFill>
              <a:srgbClr val="F7014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9DA8216-AF0F-DA9C-EFFB-CADA1A572345}"/>
              </a:ext>
            </a:extLst>
          </p:cNvPr>
          <p:cNvSpPr txBox="1"/>
          <p:nvPr/>
        </p:nvSpPr>
        <p:spPr>
          <a:xfrm>
            <a:off x="7856134" y="2286000"/>
            <a:ext cx="1447886" cy="534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en-US" b="1" dirty="0">
                <a:solidFill>
                  <a:srgbClr val="F70146"/>
                </a:solidFill>
              </a:rPr>
              <a:t>Task-parallel over features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1243416-8A1E-C3F4-4F91-50583830C643}"/>
              </a:ext>
            </a:extLst>
          </p:cNvPr>
          <p:cNvSpPr txBox="1"/>
          <p:nvPr/>
        </p:nvSpPr>
        <p:spPr>
          <a:xfrm>
            <a:off x="7871374" y="3935730"/>
            <a:ext cx="1983514" cy="534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en-US" b="1" dirty="0">
                <a:solidFill>
                  <a:srgbClr val="F70146"/>
                </a:solidFill>
              </a:rPr>
              <a:t>Optional value sampling O(log m)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E212036-8FF9-F2A1-4413-13B9C67FF13A}"/>
              </a:ext>
            </a:extLst>
          </p:cNvPr>
          <p:cNvSpPr txBox="1"/>
          <p:nvPr/>
        </p:nvSpPr>
        <p:spPr>
          <a:xfrm>
            <a:off x="7898044" y="4899660"/>
            <a:ext cx="2307660" cy="534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en-US" b="1" dirty="0">
                <a:solidFill>
                  <a:srgbClr val="F70146"/>
                </a:solidFill>
              </a:rPr>
              <a:t>Vectorized &lt;= split evaluation (</a:t>
            </a:r>
            <a:r>
              <a:rPr lang="en-US" b="1" dirty="0" err="1">
                <a:solidFill>
                  <a:srgbClr val="F70146"/>
                </a:solidFill>
              </a:rPr>
              <a:t>matmult</a:t>
            </a:r>
            <a:r>
              <a:rPr lang="en-US" b="1" dirty="0">
                <a:solidFill>
                  <a:srgbClr val="F70146"/>
                </a:solidFill>
              </a:rPr>
              <a:t>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310FE27-B83F-384A-BD76-7F71C3F22AFB}"/>
              </a:ext>
            </a:extLst>
          </p:cNvPr>
          <p:cNvSpPr txBox="1"/>
          <p:nvPr/>
        </p:nvSpPr>
        <p:spPr>
          <a:xfrm>
            <a:off x="9844954" y="5669280"/>
            <a:ext cx="2307660" cy="752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en-US" b="1" dirty="0">
                <a:solidFill>
                  <a:srgbClr val="F70146"/>
                </a:solidFill>
              </a:rPr>
              <a:t>Vectorized information gain computation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887582B-E8A3-6AA3-8045-E2907CEB6162}"/>
              </a:ext>
            </a:extLst>
          </p:cNvPr>
          <p:cNvSpPr/>
          <p:nvPr/>
        </p:nvSpPr>
        <p:spPr>
          <a:xfrm>
            <a:off x="9549593" y="1750251"/>
            <a:ext cx="1299914" cy="218376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400"/>
              </a:lnSpc>
            </a:pPr>
            <a:r>
              <a:rPr lang="en-US" sz="1300" dirty="0">
                <a:solidFill>
                  <a:schemeClr val="tx1"/>
                </a:solidFill>
                <a:latin typeface="Consolas" panose="020B0609020204030204" pitchFamily="49" charset="0"/>
              </a:rPr>
              <a:t>1 0 0 </a:t>
            </a:r>
            <a:r>
              <a:rPr lang="en-US" sz="1300" dirty="0">
                <a:solidFill>
                  <a:srgbClr val="F70146"/>
                </a:solidFill>
                <a:latin typeface="Consolas" panose="020B0609020204030204" pitchFamily="49" charset="0"/>
              </a:rPr>
              <a:t>0 1 0 0</a:t>
            </a:r>
          </a:p>
          <a:p>
            <a:pPr algn="ctr">
              <a:lnSpc>
                <a:spcPts val="1400"/>
              </a:lnSpc>
            </a:pPr>
            <a:r>
              <a:rPr lang="en-US" sz="1300" dirty="0">
                <a:solidFill>
                  <a:schemeClr val="tx1"/>
                </a:solidFill>
                <a:latin typeface="Consolas" panose="020B0609020204030204" pitchFamily="49" charset="0"/>
              </a:rPr>
              <a:t>0 0 1</a:t>
            </a:r>
            <a:r>
              <a:rPr lang="en-US" sz="1300" dirty="0">
                <a:latin typeface="Consolas" panose="020B0609020204030204" pitchFamily="49" charset="0"/>
              </a:rPr>
              <a:t> </a:t>
            </a:r>
            <a:r>
              <a:rPr lang="en-US" sz="1300" dirty="0">
                <a:solidFill>
                  <a:srgbClr val="F70146"/>
                </a:solidFill>
                <a:latin typeface="Consolas" panose="020B0609020204030204" pitchFamily="49" charset="0"/>
              </a:rPr>
              <a:t>0 0 1 0</a:t>
            </a:r>
          </a:p>
          <a:p>
            <a:pPr algn="ctr">
              <a:lnSpc>
                <a:spcPts val="1400"/>
              </a:lnSpc>
            </a:pPr>
            <a:r>
              <a:rPr lang="en-US" sz="1300" dirty="0">
                <a:solidFill>
                  <a:schemeClr val="tx1"/>
                </a:solidFill>
                <a:latin typeface="Consolas" panose="020B0609020204030204" pitchFamily="49" charset="0"/>
              </a:rPr>
              <a:t>0 0 1</a:t>
            </a:r>
            <a:r>
              <a:rPr lang="en-US" sz="1300" dirty="0">
                <a:latin typeface="Consolas" panose="020B0609020204030204" pitchFamily="49" charset="0"/>
              </a:rPr>
              <a:t> </a:t>
            </a:r>
            <a:r>
              <a:rPr lang="en-US" sz="1300" dirty="0">
                <a:solidFill>
                  <a:srgbClr val="F70146"/>
                </a:solidFill>
                <a:latin typeface="Consolas" panose="020B0609020204030204" pitchFamily="49" charset="0"/>
              </a:rPr>
              <a:t>0 1 0 0</a:t>
            </a:r>
          </a:p>
          <a:p>
            <a:pPr algn="ctr">
              <a:lnSpc>
                <a:spcPts val="1400"/>
              </a:lnSpc>
            </a:pPr>
            <a:r>
              <a:rPr lang="en-US" sz="1300" dirty="0">
                <a:solidFill>
                  <a:schemeClr val="tx1"/>
                </a:solidFill>
                <a:latin typeface="Consolas" panose="020B0609020204030204" pitchFamily="49" charset="0"/>
              </a:rPr>
              <a:t>0 1 0</a:t>
            </a:r>
            <a:r>
              <a:rPr lang="en-US" sz="1300" dirty="0">
                <a:latin typeface="Consolas" panose="020B0609020204030204" pitchFamily="49" charset="0"/>
              </a:rPr>
              <a:t> </a:t>
            </a:r>
            <a:r>
              <a:rPr lang="en-US" sz="1300" dirty="0">
                <a:solidFill>
                  <a:srgbClr val="F70146"/>
                </a:solidFill>
                <a:latin typeface="Consolas" panose="020B0609020204030204" pitchFamily="49" charset="0"/>
              </a:rPr>
              <a:t>1 0 0 0</a:t>
            </a:r>
          </a:p>
          <a:p>
            <a:pPr algn="ctr">
              <a:lnSpc>
                <a:spcPts val="1400"/>
              </a:lnSpc>
            </a:pPr>
            <a:r>
              <a:rPr lang="en-US" sz="1300" dirty="0">
                <a:solidFill>
                  <a:schemeClr val="tx1"/>
                </a:solidFill>
                <a:latin typeface="Consolas" panose="020B0609020204030204" pitchFamily="49" charset="0"/>
              </a:rPr>
              <a:t>1 0 0</a:t>
            </a:r>
            <a:r>
              <a:rPr lang="en-US" sz="1300" dirty="0">
                <a:latin typeface="Consolas" panose="020B0609020204030204" pitchFamily="49" charset="0"/>
              </a:rPr>
              <a:t> </a:t>
            </a:r>
            <a:r>
              <a:rPr lang="en-US" sz="1300" dirty="0">
                <a:solidFill>
                  <a:srgbClr val="F70146"/>
                </a:solidFill>
                <a:latin typeface="Consolas" panose="020B0609020204030204" pitchFamily="49" charset="0"/>
              </a:rPr>
              <a:t>1 0 0 0</a:t>
            </a:r>
          </a:p>
          <a:p>
            <a:pPr algn="ctr">
              <a:lnSpc>
                <a:spcPts val="1400"/>
              </a:lnSpc>
            </a:pPr>
            <a:r>
              <a:rPr lang="en-US" sz="1300" dirty="0">
                <a:solidFill>
                  <a:schemeClr val="tx1"/>
                </a:solidFill>
                <a:latin typeface="Consolas" panose="020B0609020204030204" pitchFamily="49" charset="0"/>
              </a:rPr>
              <a:t>0 1 0</a:t>
            </a:r>
            <a:r>
              <a:rPr lang="en-US" sz="1300" dirty="0">
                <a:latin typeface="Consolas" panose="020B0609020204030204" pitchFamily="49" charset="0"/>
              </a:rPr>
              <a:t> </a:t>
            </a:r>
            <a:r>
              <a:rPr lang="en-US" sz="1300" dirty="0">
                <a:solidFill>
                  <a:srgbClr val="F70146"/>
                </a:solidFill>
                <a:latin typeface="Consolas" panose="020B0609020204030204" pitchFamily="49" charset="0"/>
              </a:rPr>
              <a:t>0 0 1 0</a:t>
            </a:r>
          </a:p>
          <a:p>
            <a:pPr algn="ctr">
              <a:lnSpc>
                <a:spcPts val="1400"/>
              </a:lnSpc>
            </a:pPr>
            <a:r>
              <a:rPr lang="en-US" sz="1300" dirty="0">
                <a:solidFill>
                  <a:schemeClr val="tx1"/>
                </a:solidFill>
                <a:latin typeface="Consolas" panose="020B0609020204030204" pitchFamily="49" charset="0"/>
              </a:rPr>
              <a:t>0 1 0</a:t>
            </a:r>
            <a:r>
              <a:rPr lang="en-US" sz="1300" dirty="0">
                <a:latin typeface="Consolas" panose="020B0609020204030204" pitchFamily="49" charset="0"/>
              </a:rPr>
              <a:t> </a:t>
            </a:r>
            <a:r>
              <a:rPr lang="en-US" sz="1300" dirty="0">
                <a:solidFill>
                  <a:srgbClr val="F70146"/>
                </a:solidFill>
                <a:latin typeface="Consolas" panose="020B0609020204030204" pitchFamily="49" charset="0"/>
              </a:rPr>
              <a:t>0 0 0 1</a:t>
            </a:r>
          </a:p>
          <a:p>
            <a:pPr algn="ctr">
              <a:lnSpc>
                <a:spcPts val="1400"/>
              </a:lnSpc>
            </a:pPr>
            <a:r>
              <a:rPr lang="en-US" sz="1300" dirty="0">
                <a:solidFill>
                  <a:schemeClr val="tx1"/>
                </a:solidFill>
                <a:latin typeface="Consolas" panose="020B0609020204030204" pitchFamily="49" charset="0"/>
              </a:rPr>
              <a:t>1 0 0</a:t>
            </a:r>
            <a:r>
              <a:rPr lang="en-US" sz="1300" dirty="0">
                <a:latin typeface="Consolas" panose="020B0609020204030204" pitchFamily="49" charset="0"/>
              </a:rPr>
              <a:t> </a:t>
            </a:r>
            <a:r>
              <a:rPr lang="en-US" sz="1300" dirty="0">
                <a:solidFill>
                  <a:srgbClr val="F70146"/>
                </a:solidFill>
                <a:latin typeface="Consolas" panose="020B0609020204030204" pitchFamily="49" charset="0"/>
              </a:rPr>
              <a:t>1 0 0 0</a:t>
            </a:r>
          </a:p>
          <a:p>
            <a:pPr algn="ctr">
              <a:lnSpc>
                <a:spcPts val="1400"/>
              </a:lnSpc>
            </a:pPr>
            <a:r>
              <a:rPr lang="en-US" sz="1300" dirty="0">
                <a:solidFill>
                  <a:schemeClr val="tx1"/>
                </a:solidFill>
                <a:latin typeface="Consolas" panose="020B0609020204030204" pitchFamily="49" charset="0"/>
              </a:rPr>
              <a:t>0 1 0</a:t>
            </a:r>
            <a:r>
              <a:rPr lang="en-US" sz="1300" dirty="0">
                <a:latin typeface="Consolas" panose="020B0609020204030204" pitchFamily="49" charset="0"/>
              </a:rPr>
              <a:t> </a:t>
            </a:r>
            <a:r>
              <a:rPr lang="en-US" sz="1300" dirty="0">
                <a:solidFill>
                  <a:srgbClr val="F70146"/>
                </a:solidFill>
                <a:latin typeface="Consolas" panose="020B0609020204030204" pitchFamily="49" charset="0"/>
              </a:rPr>
              <a:t>0 1 0 0</a:t>
            </a:r>
          </a:p>
          <a:p>
            <a:pPr algn="ctr">
              <a:lnSpc>
                <a:spcPts val="1400"/>
              </a:lnSpc>
            </a:pPr>
            <a:r>
              <a:rPr lang="en-US" sz="1300" dirty="0">
                <a:solidFill>
                  <a:schemeClr val="tx1"/>
                </a:solidFill>
                <a:latin typeface="Consolas" panose="020B0609020204030204" pitchFamily="49" charset="0"/>
              </a:rPr>
              <a:t>1 0 0</a:t>
            </a:r>
            <a:r>
              <a:rPr lang="en-US" sz="1300" dirty="0">
                <a:latin typeface="Consolas" panose="020B0609020204030204" pitchFamily="49" charset="0"/>
              </a:rPr>
              <a:t> </a:t>
            </a:r>
            <a:r>
              <a:rPr lang="en-US" sz="1300" dirty="0">
                <a:solidFill>
                  <a:srgbClr val="F70146"/>
                </a:solidFill>
                <a:latin typeface="Consolas" panose="020B0609020204030204" pitchFamily="49" charset="0"/>
              </a:rPr>
              <a:t>0 0 0 1</a:t>
            </a:r>
          </a:p>
          <a:p>
            <a:pPr algn="ctr">
              <a:lnSpc>
                <a:spcPts val="1400"/>
              </a:lnSpc>
            </a:pPr>
            <a:r>
              <a:rPr lang="en-US" sz="1300" dirty="0">
                <a:solidFill>
                  <a:schemeClr val="tx1"/>
                </a:solidFill>
                <a:latin typeface="Consolas" panose="020B0609020204030204" pitchFamily="49" charset="0"/>
              </a:rPr>
              <a:t>0 0 1</a:t>
            </a:r>
            <a:r>
              <a:rPr lang="en-US" sz="1300" dirty="0">
                <a:latin typeface="Consolas" panose="020B0609020204030204" pitchFamily="49" charset="0"/>
              </a:rPr>
              <a:t> </a:t>
            </a:r>
            <a:r>
              <a:rPr lang="en-US" sz="1300" dirty="0">
                <a:solidFill>
                  <a:srgbClr val="F70146"/>
                </a:solidFill>
                <a:latin typeface="Consolas" panose="020B0609020204030204" pitchFamily="49" charset="0"/>
              </a:rPr>
              <a:t>0 0 1 0</a:t>
            </a:r>
          </a:p>
          <a:p>
            <a:pPr algn="ctr">
              <a:lnSpc>
                <a:spcPts val="1400"/>
              </a:lnSpc>
            </a:pPr>
            <a:r>
              <a:rPr lang="en-US" sz="1300" dirty="0">
                <a:solidFill>
                  <a:schemeClr val="tx1"/>
                </a:solidFill>
                <a:latin typeface="Consolas" panose="020B0609020204030204" pitchFamily="49" charset="0"/>
              </a:rPr>
              <a:t>0 0 1</a:t>
            </a:r>
            <a:r>
              <a:rPr lang="en-US" sz="1300" dirty="0">
                <a:latin typeface="Consolas" panose="020B0609020204030204" pitchFamily="49" charset="0"/>
              </a:rPr>
              <a:t> </a:t>
            </a:r>
            <a:r>
              <a:rPr lang="en-US" sz="1300" dirty="0">
                <a:solidFill>
                  <a:srgbClr val="F70146"/>
                </a:solidFill>
                <a:latin typeface="Consolas" panose="020B0609020204030204" pitchFamily="49" charset="0"/>
              </a:rPr>
              <a:t>0 0 0 1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DA7D65C-2ACE-F316-6D03-96172FE7ED61}"/>
              </a:ext>
            </a:extLst>
          </p:cNvPr>
          <p:cNvSpPr/>
          <p:nvPr/>
        </p:nvSpPr>
        <p:spPr>
          <a:xfrm>
            <a:off x="10859410" y="472440"/>
            <a:ext cx="1258914" cy="127781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400"/>
              </a:lnSpc>
            </a:pPr>
            <a:r>
              <a:rPr lang="en-US" sz="1300" dirty="0">
                <a:solidFill>
                  <a:schemeClr val="tx1"/>
                </a:solidFill>
                <a:latin typeface="Consolas" panose="020B0609020204030204" pitchFamily="49" charset="0"/>
              </a:rPr>
              <a:t>0 0 0 0 0 0 0</a:t>
            </a:r>
          </a:p>
          <a:p>
            <a:pPr algn="ctr">
              <a:lnSpc>
                <a:spcPts val="1400"/>
              </a:lnSpc>
            </a:pPr>
            <a:r>
              <a:rPr lang="en-US" sz="1300" dirty="0">
                <a:solidFill>
                  <a:schemeClr val="tx1"/>
                </a:solidFill>
                <a:latin typeface="Consolas" panose="020B0609020204030204" pitchFamily="49" charset="0"/>
              </a:rPr>
              <a:t>0 0 0 0 0 0 0</a:t>
            </a:r>
          </a:p>
          <a:p>
            <a:pPr algn="ctr">
              <a:lnSpc>
                <a:spcPts val="1400"/>
              </a:lnSpc>
            </a:pPr>
            <a:r>
              <a:rPr lang="en-US" sz="1300" dirty="0">
                <a:solidFill>
                  <a:schemeClr val="tx1"/>
                </a:solidFill>
                <a:latin typeface="Consolas" panose="020B0609020204030204" pitchFamily="49" charset="0"/>
              </a:rPr>
              <a:t>0 0 0 0 0 0 0</a:t>
            </a:r>
          </a:p>
          <a:p>
            <a:pPr algn="ctr">
              <a:lnSpc>
                <a:spcPts val="1400"/>
              </a:lnSpc>
            </a:pPr>
            <a:r>
              <a:rPr lang="en-US" sz="1300" dirty="0">
                <a:solidFill>
                  <a:schemeClr val="bg1"/>
                </a:solidFill>
                <a:latin typeface="Consolas" panose="020B0609020204030204" pitchFamily="49" charset="0"/>
              </a:rPr>
              <a:t>0 0 0</a:t>
            </a:r>
            <a:r>
              <a:rPr lang="en-US" sz="1300" dirty="0">
                <a:latin typeface="Consolas" panose="020B0609020204030204" pitchFamily="49" charset="0"/>
              </a:rPr>
              <a:t> </a:t>
            </a:r>
            <a:r>
              <a:rPr lang="en-US" sz="1300" b="1" dirty="0">
                <a:solidFill>
                  <a:srgbClr val="F70146"/>
                </a:solidFill>
                <a:latin typeface="Consolas" panose="020B0609020204030204" pitchFamily="49" charset="0"/>
              </a:rPr>
              <a:t>1</a:t>
            </a:r>
            <a:r>
              <a:rPr lang="en-US" sz="1300" b="1" dirty="0">
                <a:latin typeface="Consolas" panose="020B0609020204030204" pitchFamily="49" charset="0"/>
              </a:rPr>
              <a:t> </a:t>
            </a:r>
            <a:r>
              <a:rPr lang="en-US" sz="1300" b="1" dirty="0">
                <a:solidFill>
                  <a:srgbClr val="F70146"/>
                </a:solidFill>
                <a:latin typeface="Consolas" panose="020B0609020204030204" pitchFamily="49" charset="0"/>
              </a:rPr>
              <a:t>1</a:t>
            </a:r>
            <a:r>
              <a:rPr lang="en-US" sz="1300" b="1" dirty="0">
                <a:latin typeface="Consolas" panose="020B0609020204030204" pitchFamily="49" charset="0"/>
              </a:rPr>
              <a:t> </a:t>
            </a:r>
            <a:r>
              <a:rPr lang="en-US" sz="1300" b="1" dirty="0">
                <a:solidFill>
                  <a:srgbClr val="F70146"/>
                </a:solidFill>
                <a:latin typeface="Consolas" panose="020B0609020204030204" pitchFamily="49" charset="0"/>
              </a:rPr>
              <a:t>1</a:t>
            </a:r>
            <a:r>
              <a:rPr lang="en-US" sz="1300" dirty="0">
                <a:latin typeface="Consolas" panose="020B0609020204030204" pitchFamily="49" charset="0"/>
              </a:rPr>
              <a:t> </a:t>
            </a:r>
            <a:r>
              <a:rPr lang="en-US" sz="1300" dirty="0">
                <a:solidFill>
                  <a:srgbClr val="F70146"/>
                </a:solidFill>
                <a:latin typeface="Consolas" panose="020B0609020204030204" pitchFamily="49" charset="0"/>
              </a:rPr>
              <a:t>1</a:t>
            </a:r>
          </a:p>
          <a:p>
            <a:pPr algn="ctr">
              <a:lnSpc>
                <a:spcPts val="1400"/>
              </a:lnSpc>
            </a:pPr>
            <a:r>
              <a:rPr lang="en-US" sz="1300" dirty="0">
                <a:solidFill>
                  <a:schemeClr val="bg1"/>
                </a:solidFill>
                <a:latin typeface="Consolas" panose="020B0609020204030204" pitchFamily="49" charset="0"/>
              </a:rPr>
              <a:t>0 0 0 0</a:t>
            </a:r>
            <a:r>
              <a:rPr lang="en-US" sz="1300" dirty="0">
                <a:latin typeface="Consolas" panose="020B0609020204030204" pitchFamily="49" charset="0"/>
              </a:rPr>
              <a:t> </a:t>
            </a:r>
            <a:r>
              <a:rPr lang="en-US" sz="1300" b="1" dirty="0">
                <a:solidFill>
                  <a:srgbClr val="F70146"/>
                </a:solidFill>
                <a:latin typeface="Consolas" panose="020B0609020204030204" pitchFamily="49" charset="0"/>
              </a:rPr>
              <a:t>1</a:t>
            </a:r>
            <a:r>
              <a:rPr lang="en-US" sz="1300" b="1" dirty="0">
                <a:latin typeface="Consolas" panose="020B0609020204030204" pitchFamily="49" charset="0"/>
              </a:rPr>
              <a:t> </a:t>
            </a:r>
            <a:r>
              <a:rPr lang="en-US" sz="1300" b="1" dirty="0">
                <a:solidFill>
                  <a:srgbClr val="F70146"/>
                </a:solidFill>
                <a:latin typeface="Consolas" panose="020B0609020204030204" pitchFamily="49" charset="0"/>
              </a:rPr>
              <a:t>1</a:t>
            </a:r>
            <a:r>
              <a:rPr lang="en-US" sz="1300" dirty="0">
                <a:latin typeface="Consolas" panose="020B0609020204030204" pitchFamily="49" charset="0"/>
              </a:rPr>
              <a:t> </a:t>
            </a:r>
            <a:r>
              <a:rPr lang="en-US" sz="1300" dirty="0">
                <a:solidFill>
                  <a:srgbClr val="F70146"/>
                </a:solidFill>
                <a:latin typeface="Consolas" panose="020B0609020204030204" pitchFamily="49" charset="0"/>
              </a:rPr>
              <a:t>1</a:t>
            </a:r>
          </a:p>
          <a:p>
            <a:pPr algn="ctr">
              <a:lnSpc>
                <a:spcPts val="1400"/>
              </a:lnSpc>
            </a:pPr>
            <a:r>
              <a:rPr lang="en-US" sz="1300" dirty="0">
                <a:latin typeface="Consolas" panose="020B0609020204030204" pitchFamily="49" charset="0"/>
              </a:rPr>
              <a:t>0 0 0 0 0 </a:t>
            </a:r>
            <a:r>
              <a:rPr lang="en-US" sz="1300" b="1" dirty="0">
                <a:solidFill>
                  <a:srgbClr val="F70146"/>
                </a:solidFill>
                <a:latin typeface="Consolas" panose="020B0609020204030204" pitchFamily="49" charset="0"/>
              </a:rPr>
              <a:t>1</a:t>
            </a:r>
            <a:r>
              <a:rPr lang="en-US" sz="1300" dirty="0">
                <a:latin typeface="Consolas" panose="020B0609020204030204" pitchFamily="49" charset="0"/>
              </a:rPr>
              <a:t> </a:t>
            </a:r>
            <a:r>
              <a:rPr lang="en-US" sz="1300" dirty="0">
                <a:solidFill>
                  <a:srgbClr val="F70146"/>
                </a:solidFill>
                <a:latin typeface="Consolas" panose="020B0609020204030204" pitchFamily="49" charset="0"/>
              </a:rPr>
              <a:t>1</a:t>
            </a:r>
            <a:r>
              <a:rPr lang="en-US" sz="1300" dirty="0">
                <a:latin typeface="Consolas" panose="020B0609020204030204" pitchFamily="49" charset="0"/>
              </a:rPr>
              <a:t> </a:t>
            </a:r>
          </a:p>
          <a:p>
            <a:pPr algn="ctr">
              <a:lnSpc>
                <a:spcPts val="1400"/>
              </a:lnSpc>
            </a:pPr>
            <a:r>
              <a:rPr lang="en-US" sz="1300" dirty="0">
                <a:latin typeface="Consolas" panose="020B0609020204030204" pitchFamily="49" charset="0"/>
              </a:rPr>
              <a:t>0 0 0 0 0 0 </a:t>
            </a:r>
            <a:r>
              <a:rPr lang="en-US" sz="1300" dirty="0">
                <a:solidFill>
                  <a:srgbClr val="F70146"/>
                </a:solidFill>
                <a:latin typeface="Consolas" panose="020B0609020204030204" pitchFamily="49" charset="0"/>
              </a:rPr>
              <a:t>1</a:t>
            </a:r>
            <a:r>
              <a:rPr lang="en-US" sz="1300" dirty="0">
                <a:latin typeface="Consolas" panose="020B0609020204030204" pitchFamily="49" charset="0"/>
              </a:rPr>
              <a:t>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2FBA785-F33E-DF83-C5CC-FFC0594E8A59}"/>
              </a:ext>
            </a:extLst>
          </p:cNvPr>
          <p:cNvSpPr txBox="1"/>
          <p:nvPr/>
        </p:nvSpPr>
        <p:spPr>
          <a:xfrm>
            <a:off x="9452610" y="1097280"/>
            <a:ext cx="14516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Feature Matrix X2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B07B796-5BD7-968F-11C9-0BB7CA3FA499}"/>
              </a:ext>
            </a:extLst>
          </p:cNvPr>
          <p:cNvSpPr/>
          <p:nvPr/>
        </p:nvSpPr>
        <p:spPr>
          <a:xfrm>
            <a:off x="11357609" y="1765491"/>
            <a:ext cx="764437" cy="218376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400"/>
              </a:lnSpc>
            </a:pPr>
            <a:r>
              <a:rPr lang="en-US" sz="1300" dirty="0">
                <a:solidFill>
                  <a:srgbClr val="F70146"/>
                </a:solidFill>
                <a:latin typeface="Consolas" panose="020B0609020204030204" pitchFamily="49" charset="0"/>
              </a:rPr>
              <a:t>0 1 1 1</a:t>
            </a:r>
          </a:p>
          <a:p>
            <a:pPr algn="ctr">
              <a:lnSpc>
                <a:spcPts val="1400"/>
              </a:lnSpc>
            </a:pPr>
            <a:r>
              <a:rPr lang="en-US" sz="1300" dirty="0">
                <a:solidFill>
                  <a:srgbClr val="F70146"/>
                </a:solidFill>
                <a:latin typeface="Consolas" panose="020B0609020204030204" pitchFamily="49" charset="0"/>
              </a:rPr>
              <a:t>0 0 1 1</a:t>
            </a:r>
          </a:p>
          <a:p>
            <a:pPr algn="ctr">
              <a:lnSpc>
                <a:spcPts val="1400"/>
              </a:lnSpc>
            </a:pPr>
            <a:r>
              <a:rPr lang="en-US" sz="1300" dirty="0">
                <a:solidFill>
                  <a:srgbClr val="F70146"/>
                </a:solidFill>
                <a:latin typeface="Consolas" panose="020B0609020204030204" pitchFamily="49" charset="0"/>
              </a:rPr>
              <a:t>0 1 1 1</a:t>
            </a:r>
          </a:p>
          <a:p>
            <a:pPr algn="ctr">
              <a:lnSpc>
                <a:spcPts val="1400"/>
              </a:lnSpc>
            </a:pPr>
            <a:r>
              <a:rPr lang="en-US" sz="1300" dirty="0">
                <a:solidFill>
                  <a:srgbClr val="F70146"/>
                </a:solidFill>
                <a:latin typeface="Consolas" panose="020B0609020204030204" pitchFamily="49" charset="0"/>
              </a:rPr>
              <a:t>1 1 1 1</a:t>
            </a:r>
          </a:p>
          <a:p>
            <a:pPr algn="ctr">
              <a:lnSpc>
                <a:spcPts val="1400"/>
              </a:lnSpc>
            </a:pPr>
            <a:r>
              <a:rPr lang="en-US" sz="1300" dirty="0">
                <a:solidFill>
                  <a:srgbClr val="F70146"/>
                </a:solidFill>
                <a:latin typeface="Consolas" panose="020B0609020204030204" pitchFamily="49" charset="0"/>
              </a:rPr>
              <a:t>1 1 1 1</a:t>
            </a:r>
          </a:p>
          <a:p>
            <a:pPr algn="ctr">
              <a:lnSpc>
                <a:spcPts val="1400"/>
              </a:lnSpc>
            </a:pPr>
            <a:r>
              <a:rPr lang="en-US" sz="1300" dirty="0">
                <a:solidFill>
                  <a:srgbClr val="F70146"/>
                </a:solidFill>
                <a:latin typeface="Consolas" panose="020B0609020204030204" pitchFamily="49" charset="0"/>
              </a:rPr>
              <a:t>0 0 1 1</a:t>
            </a:r>
          </a:p>
          <a:p>
            <a:pPr algn="ctr">
              <a:lnSpc>
                <a:spcPts val="1400"/>
              </a:lnSpc>
            </a:pPr>
            <a:r>
              <a:rPr lang="en-US" sz="1300" dirty="0">
                <a:solidFill>
                  <a:srgbClr val="F70146"/>
                </a:solidFill>
                <a:latin typeface="Consolas" panose="020B0609020204030204" pitchFamily="49" charset="0"/>
              </a:rPr>
              <a:t>0 0 0 1</a:t>
            </a:r>
          </a:p>
          <a:p>
            <a:pPr algn="ctr">
              <a:lnSpc>
                <a:spcPts val="1400"/>
              </a:lnSpc>
            </a:pPr>
            <a:r>
              <a:rPr lang="en-US" sz="1300" dirty="0">
                <a:solidFill>
                  <a:srgbClr val="F70146"/>
                </a:solidFill>
                <a:latin typeface="Consolas" panose="020B0609020204030204" pitchFamily="49" charset="0"/>
              </a:rPr>
              <a:t>1 1 1 1</a:t>
            </a:r>
          </a:p>
          <a:p>
            <a:pPr algn="ctr">
              <a:lnSpc>
                <a:spcPts val="1400"/>
              </a:lnSpc>
            </a:pPr>
            <a:r>
              <a:rPr lang="en-US" sz="1300" dirty="0">
                <a:solidFill>
                  <a:srgbClr val="F70146"/>
                </a:solidFill>
                <a:latin typeface="Consolas" panose="020B0609020204030204" pitchFamily="49" charset="0"/>
              </a:rPr>
              <a:t>0 1 1 1</a:t>
            </a:r>
          </a:p>
          <a:p>
            <a:pPr algn="ctr">
              <a:lnSpc>
                <a:spcPts val="1400"/>
              </a:lnSpc>
            </a:pPr>
            <a:r>
              <a:rPr lang="en-US" sz="1300" dirty="0">
                <a:solidFill>
                  <a:srgbClr val="F70146"/>
                </a:solidFill>
                <a:latin typeface="Consolas" panose="020B0609020204030204" pitchFamily="49" charset="0"/>
              </a:rPr>
              <a:t>0 0 0 1</a:t>
            </a:r>
          </a:p>
          <a:p>
            <a:pPr algn="ctr">
              <a:lnSpc>
                <a:spcPts val="1400"/>
              </a:lnSpc>
            </a:pPr>
            <a:r>
              <a:rPr lang="en-US" sz="1300" dirty="0">
                <a:solidFill>
                  <a:srgbClr val="F70146"/>
                </a:solidFill>
                <a:latin typeface="Consolas" panose="020B0609020204030204" pitchFamily="49" charset="0"/>
              </a:rPr>
              <a:t>0 0 1 1</a:t>
            </a:r>
          </a:p>
          <a:p>
            <a:pPr algn="ctr">
              <a:lnSpc>
                <a:spcPts val="1400"/>
              </a:lnSpc>
            </a:pPr>
            <a:r>
              <a:rPr lang="en-US" sz="1300" dirty="0">
                <a:solidFill>
                  <a:srgbClr val="F70146"/>
                </a:solidFill>
                <a:latin typeface="Consolas" panose="020B0609020204030204" pitchFamily="49" charset="0"/>
              </a:rPr>
              <a:t>0 0 0 1</a:t>
            </a:r>
          </a:p>
        </p:txBody>
      </p:sp>
      <p:sp>
        <p:nvSpPr>
          <p:cNvPr id="29" name="Right Arrow 119">
            <a:extLst>
              <a:ext uri="{FF2B5EF4-FFF2-40B4-BE49-F238E27FC236}">
                <a16:creationId xmlns:a16="http://schemas.microsoft.com/office/drawing/2014/main" id="{F92DF251-0F32-0158-3C92-FDB78BB33DB0}"/>
              </a:ext>
            </a:extLst>
          </p:cNvPr>
          <p:cNvSpPr/>
          <p:nvPr/>
        </p:nvSpPr>
        <p:spPr>
          <a:xfrm rot="17821088">
            <a:off x="10118936" y="4737511"/>
            <a:ext cx="326229" cy="320865"/>
          </a:xfrm>
          <a:prstGeom prst="rightArrow">
            <a:avLst/>
          </a:prstGeom>
          <a:solidFill>
            <a:srgbClr val="7889FB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1369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 animBg="1"/>
      <p:bldP spid="17" grpId="0" animBg="1"/>
      <p:bldP spid="18" grpId="0" animBg="1"/>
      <p:bldP spid="19" grpId="0" animBg="1"/>
      <p:bldP spid="21" grpId="0"/>
      <p:bldP spid="22" grpId="0"/>
      <p:bldP spid="23" grpId="0"/>
      <p:bldP spid="24" grpId="0"/>
      <p:bldP spid="25" grpId="0" animBg="1"/>
      <p:bldP spid="26" grpId="0" animBg="1"/>
      <p:bldP spid="27" grpId="0"/>
      <p:bldP spid="28" grpId="0" animBg="1"/>
      <p:bldP spid="2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D534F-2B0E-D963-DE66-E6DDB2600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DS Lifecycle: Model Debugging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7BE414F-DD0F-C646-E0B7-8DF717670F1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2000" dirty="0"/>
                  <a:t>Problem Formulation</a:t>
                </a:r>
              </a:p>
              <a:p>
                <a:pPr lvl="1"/>
                <a:r>
                  <a:rPr lang="en-US" sz="1800" b="1" dirty="0">
                    <a:solidFill>
                      <a:srgbClr val="7889FB"/>
                    </a:solidFill>
                  </a:rPr>
                  <a:t>Intuitive slice scoring function</a:t>
                </a:r>
              </a:p>
              <a:p>
                <a:pPr lvl="1"/>
                <a:r>
                  <a:rPr lang="en-US" sz="1800" dirty="0"/>
                  <a:t>Exact top-k slice finding</a:t>
                </a: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sz="1800" i="1"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∧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𝑠𝑐</m:t>
                    </m:r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endParaRPr lang="en-US" sz="1800" dirty="0"/>
              </a:p>
              <a:p>
                <a:pPr lvl="1"/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∈(0,1]</m:t>
                    </m:r>
                  </m:oMath>
                </a14:m>
                <a:endParaRPr lang="en-US" sz="1800" dirty="0"/>
              </a:p>
              <a:p>
                <a:pPr lvl="1"/>
                <a:endParaRPr lang="en-US" sz="700" dirty="0"/>
              </a:p>
              <a:p>
                <a:r>
                  <a:rPr lang="en-US" sz="2000" dirty="0"/>
                  <a:t>Properties &amp; Pruning</a:t>
                </a:r>
              </a:p>
              <a:p>
                <a:pPr lvl="1"/>
                <a:r>
                  <a:rPr lang="en-US" sz="1800" dirty="0"/>
                  <a:t>Monotonicity of slice sizes, errors </a:t>
                </a:r>
              </a:p>
              <a:p>
                <a:pPr lvl="1"/>
                <a:r>
                  <a:rPr lang="en-US" sz="1800" b="1" dirty="0">
                    <a:solidFill>
                      <a:srgbClr val="7889FB"/>
                    </a:solidFill>
                  </a:rPr>
                  <a:t>Upper bound sizes/errors/scores </a:t>
                </a:r>
                <a:br>
                  <a:rPr lang="en-US" sz="1800" dirty="0"/>
                </a:br>
                <a:r>
                  <a:rPr lang="en-US" sz="1800" dirty="0">
                    <a:sym typeface="Wingdings" panose="05000000000000000000" pitchFamily="2" charset="2"/>
                  </a:rPr>
                  <a:t></a:t>
                </a:r>
                <a:r>
                  <a:rPr lang="en-US" sz="1800" dirty="0"/>
                  <a:t> pruning &amp; termination</a:t>
                </a:r>
              </a:p>
              <a:p>
                <a:pPr lvl="1"/>
                <a:endParaRPr lang="en-US" sz="700" dirty="0"/>
              </a:p>
              <a:p>
                <a:r>
                  <a:rPr lang="en-US" sz="2000" dirty="0"/>
                  <a:t>Linear-Algebra-based Slice Finding</a:t>
                </a:r>
              </a:p>
              <a:p>
                <a:pPr lvl="1"/>
                <a:r>
                  <a:rPr lang="en-US" sz="1800" dirty="0"/>
                  <a:t>Recoded matrix </a:t>
                </a:r>
                <a:r>
                  <a:rPr lang="en-US" sz="1800" b="1" dirty="0"/>
                  <a:t>X</a:t>
                </a:r>
                <a:r>
                  <a:rPr lang="en-US" sz="1800" dirty="0"/>
                  <a:t>, error vector e</a:t>
                </a:r>
              </a:p>
              <a:p>
                <a:pPr lvl="1"/>
                <a:r>
                  <a:rPr lang="en-US" sz="1800" b="1" dirty="0">
                    <a:solidFill>
                      <a:srgbClr val="7889FB"/>
                    </a:solidFill>
                  </a:rPr>
                  <a:t>Vectorized implementation in linear algebra</a:t>
                </a:r>
                <a:br>
                  <a:rPr lang="en-US" sz="1800" dirty="0"/>
                </a:br>
                <a:r>
                  <a:rPr lang="en-US" sz="1800" dirty="0"/>
                  <a:t>(join &amp; eval via sparse-sparse matrix multiply per lattice level)</a:t>
                </a:r>
              </a:p>
              <a:p>
                <a:pPr lvl="1"/>
                <a:r>
                  <a:rPr lang="en-US" sz="1800" dirty="0"/>
                  <a:t>Local and distributed task/data-parallel execution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7BE414F-DD0F-C646-E0B7-8DF717670F1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22" t="-1401" b="-1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EFF7CE84-DA83-C003-B0C2-2D58A9000470}"/>
              </a:ext>
            </a:extLst>
          </p:cNvPr>
          <p:cNvSpPr txBox="1"/>
          <p:nvPr/>
        </p:nvSpPr>
        <p:spPr>
          <a:xfrm>
            <a:off x="10315689" y="994080"/>
            <a:ext cx="1634247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Credit: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sliceline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, </a:t>
            </a:r>
            <a:b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</a:b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Silicon Valley, HBO]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84FC5DF-666B-1A6E-E4E7-579ABD232B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2" t="38340" r="18851" b="44978"/>
          <a:stretch/>
        </p:blipFill>
        <p:spPr>
          <a:xfrm>
            <a:off x="10085718" y="524599"/>
            <a:ext cx="1841273" cy="4957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B77A2A7-C1FD-1BAB-66BE-F47D3F5E72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5310" y="519493"/>
            <a:ext cx="695325" cy="8763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9B2EA83-5D4D-12EE-FA25-5750BD1735E8}"/>
                  </a:ext>
                </a:extLst>
              </p:cNvPr>
              <p:cNvSpPr txBox="1"/>
              <p:nvPr/>
            </p:nvSpPr>
            <p:spPr>
              <a:xfrm>
                <a:off x="6381361" y="1750975"/>
                <a:ext cx="4756826" cy="1342996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3"/>
                                <m:mcJc m:val="center"/>
                              </m:mcPr>
                            </m:mc>
                          </m:mcs>
                          <m:ctrlPr>
                            <a:rPr lang="en-US" sz="1600" i="1" smtClean="0">
                              <a:solidFill>
                                <a:srgbClr val="0F0F0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mPr>
                        <m:mr>
                          <m:e>
                            <m:r>
                              <m:rPr>
                                <m:brk m:alnAt="7"/>
                              </m:rPr>
                              <a:rPr lang="en-US" sz="1600" i="1" smtClean="0">
                                <a:solidFill>
                                  <a:srgbClr val="0F0F0F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𝑠</m:t>
                            </m:r>
                            <m:r>
                              <a:rPr lang="en-US" sz="1600" i="1" smtClean="0">
                                <a:solidFill>
                                  <a:srgbClr val="0F0F0F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𝑐</m:t>
                            </m:r>
                          </m:e>
                          <m:e>
                            <m:r>
                              <a:rPr lang="en-US" sz="1600" i="1" smtClean="0">
                                <a:solidFill>
                                  <a:srgbClr val="0F0F0F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=</m:t>
                            </m:r>
                          </m:e>
                          <m:e>
                            <m:r>
                              <a:rPr lang="en-US" sz="1600" i="1">
                                <a:solidFill>
                                  <a:srgbClr val="0F0F0F"/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  <m:d>
                              <m:dPr>
                                <m:ctrlPr>
                                  <a:rPr lang="en-US" sz="1600" i="1" smtClean="0">
                                    <a:solidFill>
                                      <a:srgbClr val="0F0F0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1600" i="1" smtClean="0">
                                        <a:solidFill>
                                          <a:srgbClr val="F70146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acc>
                                      <m:accPr>
                                        <m:chr m:val="̅"/>
                                        <m:ctrlPr>
                                          <a:rPr lang="en-US" sz="1600" i="1">
                                            <a:solidFill>
                                              <a:srgbClr val="F70146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600" i="1">
                                            <a:solidFill>
                                              <a:srgbClr val="F70146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e>
                                    </m:acc>
                                    <m:r>
                                      <a:rPr lang="en-US" sz="1600" i="1">
                                        <a:solidFill>
                                          <a:srgbClr val="F7014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1600" i="1">
                                        <a:solidFill>
                                          <a:srgbClr val="F7014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  <m:r>
                                      <a:rPr lang="en-US" sz="1600" i="1">
                                        <a:solidFill>
                                          <a:srgbClr val="F7014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num>
                                  <m:den>
                                    <m:acc>
                                      <m:accPr>
                                        <m:chr m:val="̅"/>
                                        <m:ctrlPr>
                                          <a:rPr lang="en-US" sz="1600" i="1">
                                            <a:solidFill>
                                              <a:srgbClr val="F70146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600" i="1">
                                            <a:solidFill>
                                              <a:srgbClr val="F70146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e>
                                    </m:acc>
                                    <m:r>
                                      <a:rPr lang="en-US" sz="1600" i="1">
                                        <a:solidFill>
                                          <a:srgbClr val="F7014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1600" i="1">
                                        <a:solidFill>
                                          <a:srgbClr val="F7014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  <m:r>
                                      <a:rPr lang="en-US" sz="1600" i="1">
                                        <a:solidFill>
                                          <a:srgbClr val="F7014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den>
                                </m:f>
                                <m:r>
                                  <a:rPr lang="en-US" sz="1600" i="1">
                                    <a:solidFill>
                                      <a:srgbClr val="0F0F0F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  <m:r>
                              <a:rPr lang="en-US" sz="1600" i="1">
                                <a:solidFill>
                                  <a:srgbClr val="0F0F0F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d>
                              <m:dPr>
                                <m:ctrlPr>
                                  <a:rPr lang="en-US" sz="1600" i="1">
                                    <a:solidFill>
                                      <a:srgbClr val="0F0F0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600" i="1">
                                    <a:solidFill>
                                      <a:srgbClr val="0F0F0F"/>
                                    </a:solidFill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r>
                                  <a:rPr lang="en-US" sz="1600" i="1">
                                    <a:solidFill>
                                      <a:srgbClr val="0F0F0F"/>
                                    </a:solidFill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d>
                            <m:d>
                              <m:dPr>
                                <m:ctrlPr>
                                  <a:rPr lang="en-US" sz="1600" i="1">
                                    <a:solidFill>
                                      <a:srgbClr val="0F0F0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1600" i="1" smtClean="0">
                                        <a:solidFill>
                                          <a:srgbClr val="7889FB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1600" i="1">
                                            <a:solidFill>
                                              <a:srgbClr val="7889FB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i="1">
                                            <a:solidFill>
                                              <a:srgbClr val="7889FB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</m:d>
                                  </m:num>
                                  <m:den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1600" i="1">
                                            <a:solidFill>
                                              <a:srgbClr val="7889FB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i="1">
                                            <a:solidFill>
                                              <a:srgbClr val="7889FB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</m:e>
                                    </m:d>
                                  </m:den>
                                </m:f>
                                <m:r>
                                  <a:rPr lang="en-US" sz="1600" i="1">
                                    <a:solidFill>
                                      <a:srgbClr val="0F0F0F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e>
                        </m:mr>
                        <m:mr>
                          <m:e/>
                          <m:e>
                            <m:r>
                              <a:rPr lang="en-US" sz="1600" i="1" smtClean="0">
                                <a:solidFill>
                                  <a:srgbClr val="0F0F0F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=</m:t>
                            </m:r>
                          </m:e>
                          <m:e>
                            <m:r>
                              <a:rPr lang="en-US" sz="1600" i="1">
                                <a:solidFill>
                                  <a:srgbClr val="0F0F0F"/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  <m:d>
                              <m:dPr>
                                <m:ctrlPr>
                                  <a:rPr lang="en-US" sz="1600" i="1">
                                    <a:solidFill>
                                      <a:srgbClr val="0F0F0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1600" i="1" smtClean="0">
                                        <a:solidFill>
                                          <a:srgbClr val="F70146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1600" i="1">
                                            <a:solidFill>
                                              <a:srgbClr val="F70146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i="1">
                                            <a:solidFill>
                                              <a:srgbClr val="F70146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</m:d>
                                  </m:num>
                                  <m:den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1600" i="1">
                                            <a:solidFill>
                                              <a:srgbClr val="F70146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i="1">
                                            <a:solidFill>
                                              <a:srgbClr val="F70146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</m:e>
                                    </m:d>
                                  </m:den>
                                </m:f>
                                <m:r>
                                  <a:rPr lang="en-US" sz="1600" i="1" smtClean="0">
                                    <a:solidFill>
                                      <a:srgbClr val="F70146"/>
                                    </a:solidFill>
                                    <a:latin typeface="Cambria Math" panose="02040503050406030204" pitchFamily="18" charset="0"/>
                                  </a:rPr>
                                  <m:t>⋅</m:t>
                                </m:r>
                                <m:f>
                                  <m:fPr>
                                    <m:ctrlPr>
                                      <a:rPr lang="en-US" sz="1600" i="1">
                                        <a:solidFill>
                                          <a:srgbClr val="F70146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nary>
                                      <m:naryPr>
                                        <m:chr m:val="∑"/>
                                        <m:limLoc m:val="subSup"/>
                                        <m:ctrlPr>
                                          <a:rPr lang="en-US" sz="1600" i="1" smtClean="0">
                                            <a:solidFill>
                                              <a:srgbClr val="F70146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naryPr>
                                      <m:sub>
                                        <m:r>
                                          <m:rPr>
                                            <m:brk m:alnAt="25"/>
                                          </m:rPr>
                                          <a:rPr lang="en-US" sz="1600" i="1" smtClean="0">
                                            <a:solidFill>
                                              <a:srgbClr val="F70146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en-US" sz="1600" i="1" smtClean="0">
                                            <a:solidFill>
                                              <a:srgbClr val="F70146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=1</m:t>
                                        </m:r>
                                      </m:sub>
                                      <m:sup>
                                        <m:r>
                                          <a:rPr lang="en-US" sz="1600" i="1" smtClean="0">
                                            <a:solidFill>
                                              <a:srgbClr val="F70146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|</m:t>
                                        </m:r>
                                        <m:r>
                                          <a:rPr lang="en-US" sz="1600" i="1" smtClean="0">
                                            <a:solidFill>
                                              <a:srgbClr val="F70146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  <m:r>
                                          <a:rPr lang="en-US" sz="1600" i="1" smtClean="0">
                                            <a:solidFill>
                                              <a:srgbClr val="F70146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|</m:t>
                                        </m:r>
                                      </m:sup>
                                      <m:e>
                                        <m:r>
                                          <a:rPr lang="en-US" sz="1600" i="1" smtClean="0">
                                            <a:solidFill>
                                              <a:srgbClr val="F70146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1600" i="1" smtClean="0">
                                                <a:solidFill>
                                                  <a:srgbClr val="F70146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600" i="1" smtClean="0">
                                                <a:solidFill>
                                                  <a:srgbClr val="F70146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𝑠</m:t>
                                            </m:r>
                                          </m:e>
                                          <m:sub>
                                            <m:r>
                                              <a:rPr lang="en-US" sz="1600" i="1" smtClean="0">
                                                <a:solidFill>
                                                  <a:srgbClr val="F70146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</m:e>
                                    </m:nary>
                                  </m:num>
                                  <m:den>
                                    <m:nary>
                                      <m:naryPr>
                                        <m:chr m:val="∑"/>
                                        <m:limLoc m:val="subSup"/>
                                        <m:ctrlPr>
                                          <a:rPr lang="en-US" sz="1600" i="1">
                                            <a:solidFill>
                                              <a:srgbClr val="F70146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naryPr>
                                      <m:sub>
                                        <m:r>
                                          <m:rPr>
                                            <m:brk m:alnAt="25"/>
                                          </m:rPr>
                                          <a:rPr lang="en-US" sz="1600" i="1">
                                            <a:solidFill>
                                              <a:srgbClr val="F70146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en-US" sz="1600" i="1">
                                            <a:solidFill>
                                              <a:srgbClr val="F70146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=1</m:t>
                                        </m:r>
                                      </m:sub>
                                      <m:sup>
                                        <m:r>
                                          <a:rPr lang="en-US" sz="1600" i="1">
                                            <a:solidFill>
                                              <a:srgbClr val="F70146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|</m:t>
                                        </m:r>
                                        <m:r>
                                          <a:rPr lang="en-US" sz="1600" i="1" smtClean="0">
                                            <a:solidFill>
                                              <a:srgbClr val="F70146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  <m:r>
                                          <a:rPr lang="en-US" sz="1600" i="1">
                                            <a:solidFill>
                                              <a:srgbClr val="F70146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|</m:t>
                                        </m:r>
                                      </m:sup>
                                      <m:e>
                                        <m:sSub>
                                          <m:sSubPr>
                                            <m:ctrlPr>
                                              <a:rPr lang="en-US" sz="1600" i="1">
                                                <a:solidFill>
                                                  <a:srgbClr val="F70146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600" i="1" smtClean="0">
                                                <a:solidFill>
                                                  <a:srgbClr val="F70146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𝑒</m:t>
                                            </m:r>
                                          </m:e>
                                          <m:sub>
                                            <m:r>
                                              <a:rPr lang="en-US" sz="1600" i="1">
                                                <a:solidFill>
                                                  <a:srgbClr val="F70146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</m:e>
                                    </m:nary>
                                  </m:den>
                                </m:f>
                                <m:r>
                                  <a:rPr lang="en-US" sz="1600" i="1">
                                    <a:solidFill>
                                      <a:srgbClr val="0F0F0F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  <m:r>
                              <a:rPr lang="en-US" sz="1600" i="1">
                                <a:solidFill>
                                  <a:srgbClr val="0F0F0F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d>
                              <m:dPr>
                                <m:ctrlPr>
                                  <a:rPr lang="en-US" sz="1600" i="1">
                                    <a:solidFill>
                                      <a:srgbClr val="0F0F0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600" i="1">
                                    <a:solidFill>
                                      <a:srgbClr val="0F0F0F"/>
                                    </a:solidFill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r>
                                  <a:rPr lang="en-US" sz="1600" i="1">
                                    <a:solidFill>
                                      <a:srgbClr val="0F0F0F"/>
                                    </a:solidFill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d>
                            <m:d>
                              <m:dPr>
                                <m:ctrlPr>
                                  <a:rPr lang="en-US" sz="1600" i="1">
                                    <a:solidFill>
                                      <a:srgbClr val="0F0F0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1600" i="1" smtClean="0">
                                        <a:solidFill>
                                          <a:srgbClr val="7889FB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1600" i="1">
                                            <a:solidFill>
                                              <a:srgbClr val="7889FB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i="1">
                                            <a:solidFill>
                                              <a:srgbClr val="7889FB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</m:d>
                                  </m:num>
                                  <m:den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1600" i="1">
                                            <a:solidFill>
                                              <a:srgbClr val="7889FB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i="1">
                                            <a:solidFill>
                                              <a:srgbClr val="7889FB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</m:e>
                                    </m:d>
                                  </m:den>
                                </m:f>
                                <m:r>
                                  <a:rPr lang="en-US" sz="1600" i="1">
                                    <a:solidFill>
                                      <a:srgbClr val="0F0F0F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e>
                        </m:mr>
                      </m:m>
                    </m:oMath>
                  </m:oMathPara>
                </a14:m>
                <a:endParaRPr lang="en-US" sz="1600" dirty="0">
                  <a:solidFill>
                    <a:srgbClr val="0F0F0F"/>
                  </a:solidFill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9B2EA83-5D4D-12EE-FA25-5750BD1735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1361" y="1750975"/>
                <a:ext cx="4756826" cy="134299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A4966711-E36E-65FF-767A-48F6A9CDB2EF}"/>
              </a:ext>
            </a:extLst>
          </p:cNvPr>
          <p:cNvSpPr txBox="1"/>
          <p:nvPr/>
        </p:nvSpPr>
        <p:spPr>
          <a:xfrm>
            <a:off x="7568131" y="3064209"/>
            <a:ext cx="1138136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70146"/>
                </a:solidFill>
                <a:ea typeface="ＭＳ Ｐゴシック" charset="0"/>
                <a:cs typeface="Calibri" panose="020F0502020204030204" pitchFamily="34" charset="0"/>
              </a:rPr>
              <a:t>slice error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43DBE11-ECA0-E1EB-A763-057A3A51F2FB}"/>
              </a:ext>
            </a:extLst>
          </p:cNvPr>
          <p:cNvSpPr txBox="1"/>
          <p:nvPr/>
        </p:nvSpPr>
        <p:spPr>
          <a:xfrm>
            <a:off x="9588241" y="3070693"/>
            <a:ext cx="1138136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7889FB"/>
                </a:solidFill>
                <a:ea typeface="ＭＳ Ｐゴシック" charset="0"/>
                <a:cs typeface="Calibri" panose="020F0502020204030204" pitchFamily="34" charset="0"/>
              </a:rPr>
              <a:t>slice size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87AF02E-58AD-2448-275D-0FF70159C7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36353" y="4899001"/>
            <a:ext cx="2169048" cy="16981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49D10F8-7972-1D4A-6919-A170576BA4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392" y="3660148"/>
            <a:ext cx="3784064" cy="155814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6BEF279-2797-125C-31D5-6F36B52B2C57}"/>
              </a:ext>
            </a:extLst>
          </p:cNvPr>
          <p:cNvSpPr txBox="1"/>
          <p:nvPr/>
        </p:nvSpPr>
        <p:spPr>
          <a:xfrm>
            <a:off x="10042346" y="226448"/>
            <a:ext cx="2078305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</a:t>
            </a:r>
            <a:r>
              <a:rPr lang="en-US" sz="1400" b="1" dirty="0" err="1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SliceLine</a:t>
            </a: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 @ SIGMOD’21c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369474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41131-3133-19EB-182B-93E07E877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1BAF10-AE3D-D9ED-CE60-09E61143C1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Case for Tensor Computations 	</a:t>
            </a:r>
            <a:r>
              <a:rPr lang="en-US" b="0" dirty="0"/>
              <a:t>[15min]</a:t>
            </a:r>
          </a:p>
          <a:p>
            <a:r>
              <a:rPr lang="en-US" dirty="0"/>
              <a:t>Selected Applications 		</a:t>
            </a:r>
            <a:r>
              <a:rPr lang="en-US" b="0" dirty="0"/>
              <a:t>[35min]</a:t>
            </a:r>
          </a:p>
          <a:p>
            <a:pPr lvl="1"/>
            <a:r>
              <a:rPr lang="en-US" dirty="0"/>
              <a:t>Query Processing and Data Analytics</a:t>
            </a:r>
          </a:p>
          <a:p>
            <a:pPr lvl="1"/>
            <a:r>
              <a:rPr lang="en-US" dirty="0"/>
              <a:t>Data Science Lifecycle Tasks</a:t>
            </a:r>
          </a:p>
          <a:p>
            <a:pPr lvl="1"/>
            <a:r>
              <a:rPr lang="en-US" dirty="0"/>
              <a:t>Simulation and Sampling</a:t>
            </a:r>
          </a:p>
          <a:p>
            <a:r>
              <a:rPr lang="en-US" dirty="0"/>
              <a:t>Selected Runtime Backends 	</a:t>
            </a:r>
            <a:r>
              <a:rPr lang="en-US" b="0" dirty="0"/>
              <a:t>[35min]</a:t>
            </a:r>
          </a:p>
          <a:p>
            <a:pPr lvl="1"/>
            <a:r>
              <a:rPr lang="en-US" dirty="0"/>
              <a:t>Tensor Query Processor (TQP) </a:t>
            </a:r>
          </a:p>
          <a:p>
            <a:pPr lvl="1"/>
            <a:r>
              <a:rPr lang="en-US" dirty="0"/>
              <a:t>Apache </a:t>
            </a:r>
            <a:r>
              <a:rPr lang="en-US" dirty="0" err="1"/>
              <a:t>SystemML</a:t>
            </a:r>
            <a:r>
              <a:rPr lang="en-US" dirty="0"/>
              <a:t>/</a:t>
            </a:r>
            <a:r>
              <a:rPr lang="en-US" dirty="0" err="1"/>
              <a:t>SystemDS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Tensor Relational Algebra</a:t>
            </a:r>
          </a:p>
        </p:txBody>
      </p:sp>
    </p:spTree>
    <p:extLst>
      <p:ext uri="{BB962C8B-B14F-4D97-AF65-F5344CB8AC3E}">
        <p14:creationId xmlns:p14="http://schemas.microsoft.com/office/powerpoint/2010/main" val="7336015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9C7D3-0663-5F1C-41E6-F0F8EEBF6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Fairness and </a:t>
            </a:r>
            <a:r>
              <a:rPr lang="en-US" dirty="0" err="1"/>
              <a:t>Explainability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6BDE16-F328-6C1C-D716-359DF3A106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Fairness Problem Formulation</a:t>
            </a:r>
          </a:p>
          <a:p>
            <a:pPr lvl="1"/>
            <a:r>
              <a:rPr lang="en-US" b="0" dirty="0"/>
              <a:t>A </a:t>
            </a:r>
            <a:r>
              <a:rPr lang="en-US" b="1" dirty="0">
                <a:solidFill>
                  <a:srgbClr val="F70146"/>
                </a:solidFill>
              </a:rPr>
              <a:t>fairness specification</a:t>
            </a:r>
            <a:r>
              <a:rPr lang="en-US" b="0" dirty="0"/>
              <a:t> given by a triplet (g, f, 𝜀) induces </a:t>
            </a:r>
            <a:br>
              <a:rPr lang="en-US" b="0" dirty="0"/>
            </a:br>
            <a:r>
              <a:rPr lang="en-US" b="0" dirty="0"/>
              <a:t>(|g(D)|choose 2)</a:t>
            </a:r>
            <a:r>
              <a:rPr lang="en-US" dirty="0"/>
              <a:t> </a:t>
            </a:r>
            <a:r>
              <a:rPr lang="en-US" b="1" dirty="0">
                <a:solidFill>
                  <a:srgbClr val="F70146"/>
                </a:solidFill>
              </a:rPr>
              <a:t>fairness constraints</a:t>
            </a:r>
            <a:r>
              <a:rPr lang="en-US" b="0" dirty="0"/>
              <a:t> on pairs of groups</a:t>
            </a:r>
          </a:p>
          <a:p>
            <a:pPr lvl="1"/>
            <a:r>
              <a:rPr lang="en-US" b="0" dirty="0"/>
              <a:t>A fairness specification is satisfied by a classifier ℎ on 𝐷 </a:t>
            </a:r>
            <a:r>
              <a:rPr lang="en-US" b="0" dirty="0" err="1"/>
              <a:t>iff</a:t>
            </a:r>
            <a:r>
              <a:rPr lang="en-US" b="0" dirty="0"/>
              <a:t> all </a:t>
            </a:r>
            <a:br>
              <a:rPr lang="en-US" b="0" dirty="0"/>
            </a:br>
            <a:r>
              <a:rPr lang="en-US" b="0" dirty="0"/>
              <a:t>induced fairness constraints are satisfied, i.e., ∀</a:t>
            </a:r>
            <a:r>
              <a:rPr lang="en-US" b="0" dirty="0" err="1"/>
              <a:t>gi</a:t>
            </a:r>
            <a:r>
              <a:rPr lang="en-US" dirty="0" err="1"/>
              <a:t>,</a:t>
            </a:r>
            <a:r>
              <a:rPr lang="en-US" b="0" dirty="0" err="1"/>
              <a:t>gj</a:t>
            </a:r>
            <a:r>
              <a:rPr lang="en-US" b="0" dirty="0"/>
              <a:t> ∈ g(D), |f(</a:t>
            </a:r>
            <a:r>
              <a:rPr lang="en-US" b="0" dirty="0" err="1"/>
              <a:t>h,gi</a:t>
            </a:r>
            <a:r>
              <a:rPr lang="en-US" b="0" dirty="0"/>
              <a:t>)−f(</a:t>
            </a:r>
            <a:r>
              <a:rPr lang="en-US" b="0" dirty="0" err="1"/>
              <a:t>h,gj</a:t>
            </a:r>
            <a:r>
              <a:rPr lang="en-US" b="0" dirty="0"/>
              <a:t>)| ≤ 𝜀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Unconstrained </a:t>
            </a:r>
            <a:br>
              <a:rPr lang="en-US" b="1" dirty="0">
                <a:solidFill>
                  <a:srgbClr val="7889FB"/>
                </a:solidFill>
              </a:rPr>
            </a:br>
            <a:r>
              <a:rPr lang="en-US" b="1" dirty="0">
                <a:solidFill>
                  <a:srgbClr val="7889FB"/>
                </a:solidFill>
              </a:rPr>
              <a:t>optimization problem</a:t>
            </a:r>
          </a:p>
          <a:p>
            <a:pPr lvl="1"/>
            <a:endParaRPr lang="en-US" sz="1200" dirty="0"/>
          </a:p>
          <a:p>
            <a:r>
              <a:rPr lang="en-US" sz="2000" b="1" dirty="0" err="1"/>
              <a:t>Explainability</a:t>
            </a:r>
            <a:r>
              <a:rPr lang="en-US" sz="2000" b="1" dirty="0"/>
              <a:t> via LIME</a:t>
            </a:r>
          </a:p>
          <a:p>
            <a:pPr lvl="1"/>
            <a:r>
              <a:rPr lang="en-US" b="1" dirty="0">
                <a:solidFill>
                  <a:srgbClr val="F70146"/>
                </a:solidFill>
              </a:rPr>
              <a:t>Sample perturbations</a:t>
            </a:r>
            <a:r>
              <a:rPr lang="en-US" dirty="0">
                <a:solidFill>
                  <a:srgbClr val="F70146"/>
                </a:solidFill>
              </a:rPr>
              <a:t> </a:t>
            </a:r>
            <a:r>
              <a:rPr lang="en-US" dirty="0"/>
              <a:t>of prediction input</a:t>
            </a:r>
            <a:br>
              <a:rPr lang="en-US" dirty="0"/>
            </a:br>
            <a:r>
              <a:rPr lang="en-US" dirty="0"/>
              <a:t>(e.g., hide parts of image, attribute values)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Locally weighted regression</a:t>
            </a:r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6C1023-A741-704A-14B0-0BA9C007EF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3800" y="1989722"/>
            <a:ext cx="498493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D738A4-3B3C-A119-22D2-B61C236E3723}"/>
              </a:ext>
            </a:extLst>
          </p:cNvPr>
          <p:cNvSpPr txBox="1"/>
          <p:nvPr/>
        </p:nvSpPr>
        <p:spPr>
          <a:xfrm>
            <a:off x="8243996" y="1945188"/>
            <a:ext cx="3019347" cy="69249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[H. Zhang et al: </a:t>
            </a:r>
            <a:r>
              <a:rPr lang="en-US" sz="1300" dirty="0" err="1">
                <a:solidFill>
                  <a:srgbClr val="F701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OmniFair</a:t>
            </a:r>
            <a:r>
              <a:rPr lang="en-US" sz="1300" dirty="0">
                <a:solidFill>
                  <a:srgbClr val="F701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13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A Declarative System for Model-Agnostic Group Fairness in Machine Learning, </a:t>
            </a:r>
            <a:r>
              <a:rPr lang="en-US" sz="1300" b="1" dirty="0">
                <a:latin typeface="Calibri" panose="020F0502020204030204" pitchFamily="34" charset="0"/>
                <a:cs typeface="Calibri" panose="020F0502020204030204" pitchFamily="34" charset="0"/>
              </a:rPr>
              <a:t>SIGMOD 2021</a:t>
            </a: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0F117C-2D10-089D-4C7D-A77CCF0326A2}"/>
              </a:ext>
            </a:extLst>
          </p:cNvPr>
          <p:cNvSpPr txBox="1"/>
          <p:nvPr/>
        </p:nvSpPr>
        <p:spPr>
          <a:xfrm>
            <a:off x="6466138" y="3484721"/>
            <a:ext cx="1668026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max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accuracy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 err="1">
                <a:solidFill>
                  <a:srgbClr val="F701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s.t.</a:t>
            </a:r>
            <a:r>
              <a:rPr lang="en-US" b="1" dirty="0">
                <a:solidFill>
                  <a:srgbClr val="F701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fairness</a:t>
            </a:r>
          </a:p>
        </p:txBody>
      </p:sp>
      <p:sp>
        <p:nvSpPr>
          <p:cNvPr id="7" name="Right Arrow 7">
            <a:extLst>
              <a:ext uri="{FF2B5EF4-FFF2-40B4-BE49-F238E27FC236}">
                <a16:creationId xmlns:a16="http://schemas.microsoft.com/office/drawing/2014/main" id="{0AA6DAFD-A75D-F42E-F4F3-0E5ECA21E20A}"/>
              </a:ext>
            </a:extLst>
          </p:cNvPr>
          <p:cNvSpPr/>
          <p:nvPr/>
        </p:nvSpPr>
        <p:spPr>
          <a:xfrm>
            <a:off x="8243996" y="3647453"/>
            <a:ext cx="326229" cy="320865"/>
          </a:xfrm>
          <a:prstGeom prst="rightArrow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D6E742-D0A7-62AF-0A1F-526F2CD84879}"/>
              </a:ext>
            </a:extLst>
          </p:cNvPr>
          <p:cNvSpPr txBox="1"/>
          <p:nvPr/>
        </p:nvSpPr>
        <p:spPr>
          <a:xfrm>
            <a:off x="8688498" y="3486395"/>
            <a:ext cx="1668026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max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accuracy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fairness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E3E45C5-A520-DA82-321A-DB518939F6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5429" y="5706332"/>
            <a:ext cx="2010791" cy="10532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7073C7F-0181-44ED-18E1-1D36897100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6779" y="5920636"/>
            <a:ext cx="496005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60862B3-E739-B1C2-B831-87EA4D80449A}"/>
              </a:ext>
            </a:extLst>
          </p:cNvPr>
          <p:cNvSpPr txBox="1"/>
          <p:nvPr/>
        </p:nvSpPr>
        <p:spPr>
          <a:xfrm>
            <a:off x="1957814" y="5734184"/>
            <a:ext cx="2868431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[Marco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Túlio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Ribeiro, Sameer Singh, and Carlos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Guestrin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Why Should I Trust You?: Explaining the Predictions of Any Classifier,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KDD 2016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CD4C723-F324-AF54-A55C-AF40CB80CB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1153" y="4948651"/>
            <a:ext cx="5134201" cy="733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F1BC9AA-57DB-7E45-84AB-145EC7C98B15}"/>
              </a:ext>
            </a:extLst>
          </p:cNvPr>
          <p:cNvSpPr txBox="1"/>
          <p:nvPr/>
        </p:nvSpPr>
        <p:spPr>
          <a:xfrm>
            <a:off x="8539215" y="4510579"/>
            <a:ext cx="1678075" cy="38312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solidFill>
                  <a:srgbClr val="F701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Loss Function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926C21-B6BF-E84C-A67B-D2B1A79321E6}"/>
              </a:ext>
            </a:extLst>
          </p:cNvPr>
          <p:cNvSpPr txBox="1"/>
          <p:nvPr/>
        </p:nvSpPr>
        <p:spPr>
          <a:xfrm>
            <a:off x="9616063" y="5683355"/>
            <a:ext cx="1678075" cy="38312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solidFill>
                  <a:srgbClr val="F701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Local Kernel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4A62714-B80B-BD9C-5597-C2B9D7DF0786}"/>
              </a:ext>
            </a:extLst>
          </p:cNvPr>
          <p:cNvSpPr txBox="1"/>
          <p:nvPr/>
        </p:nvSpPr>
        <p:spPr>
          <a:xfrm>
            <a:off x="7658315" y="5685030"/>
            <a:ext cx="1678075" cy="38312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solidFill>
                  <a:srgbClr val="F701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Linear Models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26F8D3C-0E39-7DAE-667F-EABDB5FC3271}"/>
              </a:ext>
            </a:extLst>
          </p:cNvPr>
          <p:cNvCxnSpPr/>
          <p:nvPr/>
        </p:nvCxnSpPr>
        <p:spPr>
          <a:xfrm>
            <a:off x="9386036" y="4812029"/>
            <a:ext cx="0" cy="251209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C8DE035-FBFA-2FFB-30F8-93334046C328}"/>
              </a:ext>
            </a:extLst>
          </p:cNvPr>
          <p:cNvSpPr txBox="1"/>
          <p:nvPr/>
        </p:nvSpPr>
        <p:spPr>
          <a:xfrm>
            <a:off x="10846672" y="4512255"/>
            <a:ext cx="1146148" cy="38312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 err="1">
                <a:solidFill>
                  <a:srgbClr val="F701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Regularizer</a:t>
            </a:r>
            <a:endParaRPr lang="en-US" dirty="0">
              <a:solidFill>
                <a:srgbClr val="F7014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DBA8887-ECFF-7B45-6481-9299B6B4F62C}"/>
              </a:ext>
            </a:extLst>
          </p:cNvPr>
          <p:cNvCxnSpPr/>
          <p:nvPr/>
        </p:nvCxnSpPr>
        <p:spPr>
          <a:xfrm>
            <a:off x="11427530" y="4813705"/>
            <a:ext cx="0" cy="251209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DC53E3D-6FDD-A85B-E5F4-0A9558F99DDC}"/>
              </a:ext>
            </a:extLst>
          </p:cNvPr>
          <p:cNvCxnSpPr/>
          <p:nvPr/>
        </p:nvCxnSpPr>
        <p:spPr>
          <a:xfrm flipV="1">
            <a:off x="10372447" y="5406556"/>
            <a:ext cx="0" cy="299776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0239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  <p:bldP spid="11" grpId="0"/>
      <p:bldP spid="13" grpId="0"/>
      <p:bldP spid="14" grpId="0"/>
      <p:bldP spid="15" grpId="0"/>
      <p:bldP spid="1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002">
            <a:extLst>
              <a:ext uri="{FF2B5EF4-FFF2-40B4-BE49-F238E27FC236}">
                <a16:creationId xmlns:a16="http://schemas.microsoft.com/office/drawing/2014/main" id="{888FC046-0E8B-1281-D8A5-D591970ED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780" y="182880"/>
            <a:ext cx="5172672" cy="5994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F2C888-0E0E-01B2-2DB7-9EF5E284A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Sampling and Simulations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FB6F39-2D3F-F066-4DC5-2F055E866A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1040" y="2770505"/>
            <a:ext cx="8823960" cy="4351338"/>
          </a:xfrm>
        </p:spPr>
        <p:txBody>
          <a:bodyPr/>
          <a:lstStyle/>
          <a:p>
            <a:r>
              <a:rPr lang="en-US" dirty="0"/>
              <a:t>Classical data analysis assumes database data are correct</a:t>
            </a:r>
          </a:p>
          <a:p>
            <a:pPr lvl="1"/>
            <a:r>
              <a:rPr lang="en-US" dirty="0"/>
              <a:t>Ex: I have a customer </a:t>
            </a:r>
            <a:r>
              <a:rPr lang="en-US" i="1" dirty="0"/>
              <a:t>c </a:t>
            </a:r>
            <a:r>
              <a:rPr lang="en-US" dirty="0"/>
              <a:t>who places an order </a:t>
            </a:r>
            <a:r>
              <a:rPr lang="en-US" b="1" dirty="0"/>
              <a:t>x</a:t>
            </a:r>
            <a:r>
              <a:rPr lang="en-US" i="1" baseline="-25000" dirty="0"/>
              <a:t>c</a:t>
            </a:r>
          </a:p>
          <a:p>
            <a:pPr lvl="1"/>
            <a:r>
              <a:rPr lang="en-US" b="1" dirty="0"/>
              <a:t>x</a:t>
            </a:r>
            <a:r>
              <a:rPr lang="en-US" i="1" baseline="-25000" dirty="0"/>
              <a:t>c</a:t>
            </a:r>
            <a:r>
              <a:rPr lang="en-US" dirty="0"/>
              <a:t>[</a:t>
            </a:r>
            <a:r>
              <a:rPr lang="en-US" i="1" dirty="0" err="1"/>
              <a:t>i</a:t>
            </a:r>
            <a:r>
              <a:rPr lang="en-US" dirty="0"/>
              <a:t>] represents the dollars spent on the </a:t>
            </a:r>
            <a:r>
              <a:rPr lang="en-US" i="1" dirty="0" err="1"/>
              <a:t>i</a:t>
            </a:r>
            <a:r>
              <a:rPr lang="en-US" dirty="0" err="1"/>
              <a:t>th</a:t>
            </a:r>
            <a:r>
              <a:rPr lang="en-US" dirty="0"/>
              <a:t> inventory item purchased</a:t>
            </a:r>
          </a:p>
          <a:p>
            <a:pPr lvl="1"/>
            <a:r>
              <a:rPr lang="en-US" dirty="0"/>
              <a:t>We would typically assume that the </a:t>
            </a:r>
            <a:r>
              <a:rPr lang="en-US" b="1" dirty="0"/>
              <a:t>x</a:t>
            </a:r>
            <a:r>
              <a:rPr lang="en-US" i="1" baseline="-25000" dirty="0"/>
              <a:t>c</a:t>
            </a:r>
            <a:r>
              <a:rPr lang="en-US" dirty="0"/>
              <a:t>[</a:t>
            </a:r>
            <a:r>
              <a:rPr lang="en-US" i="1" dirty="0" err="1"/>
              <a:t>i</a:t>
            </a:r>
            <a:r>
              <a:rPr lang="en-US" dirty="0"/>
              <a:t>] value recorded in a database reflects reality</a:t>
            </a:r>
          </a:p>
          <a:p>
            <a:pPr lvl="1"/>
            <a:r>
              <a:rPr lang="en-US" dirty="0"/>
              <a:t>But does it always? </a:t>
            </a:r>
            <a:r>
              <a:rPr lang="en-US" b="1" dirty="0"/>
              <a:t>No!</a:t>
            </a:r>
          </a:p>
          <a:p>
            <a:pPr lvl="1"/>
            <a:r>
              <a:rPr lang="en-US" dirty="0"/>
              <a:t>Can we afford to ignore the possibility </a:t>
            </a:r>
            <a:r>
              <a:rPr lang="en-US" b="1" dirty="0"/>
              <a:t>x</a:t>
            </a:r>
            <a:r>
              <a:rPr lang="en-US" i="1" baseline="-25000" dirty="0"/>
              <a:t>c</a:t>
            </a:r>
            <a:r>
              <a:rPr lang="en-US" dirty="0"/>
              <a:t>[</a:t>
            </a:r>
            <a:r>
              <a:rPr lang="en-US" i="1" dirty="0" err="1"/>
              <a:t>i</a:t>
            </a:r>
            <a:r>
              <a:rPr lang="en-US" dirty="0"/>
              <a:t>] is incorrect?</a:t>
            </a:r>
          </a:p>
          <a:p>
            <a:pPr marL="914400" lvl="2" indent="0">
              <a:buNone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DD259B-58E1-50EE-E411-BC6C92CBE7E0}"/>
              </a:ext>
            </a:extLst>
          </p:cNvPr>
          <p:cNvSpPr txBox="1"/>
          <p:nvPr/>
        </p:nvSpPr>
        <p:spPr>
          <a:xfrm>
            <a:off x="1668779" y="5211763"/>
            <a:ext cx="65317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70146"/>
                </a:solidFill>
              </a:rPr>
              <a:t>Even if correct on average, can’t afford to ignore the implications of the extremes…</a:t>
            </a:r>
          </a:p>
        </p:txBody>
      </p:sp>
      <p:pic>
        <p:nvPicPr>
          <p:cNvPr id="1028" name="Picture 4" descr="The Flaw of Averages: Why We Underestimate Risk in the Face of Uncertainty">
            <a:extLst>
              <a:ext uri="{FF2B5EF4-FFF2-40B4-BE49-F238E27FC236}">
                <a16:creationId xmlns:a16="http://schemas.microsoft.com/office/drawing/2014/main" id="{7E075D64-A9D5-D771-124B-93CEE3BDF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8309" y="5188810"/>
            <a:ext cx="647017" cy="973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6F67A2C-6933-1950-0A3C-C2F9FA23A9B5}"/>
              </a:ext>
            </a:extLst>
          </p:cNvPr>
          <p:cNvSpPr txBox="1"/>
          <p:nvPr/>
        </p:nvSpPr>
        <p:spPr>
          <a:xfrm>
            <a:off x="8567338" y="6204317"/>
            <a:ext cx="18543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Flaw of Averages</a:t>
            </a:r>
          </a:p>
          <a:p>
            <a:pPr algn="ctr"/>
            <a:r>
              <a:rPr lang="en-US" dirty="0"/>
              <a:t>[Savage09]</a:t>
            </a:r>
          </a:p>
        </p:txBody>
      </p:sp>
    </p:spTree>
    <p:extLst>
      <p:ext uri="{BB962C8B-B14F-4D97-AF65-F5344CB8AC3E}">
        <p14:creationId xmlns:p14="http://schemas.microsoft.com/office/powerpoint/2010/main" val="12932741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2C888-0E0E-01B2-2DB7-9EF5E284A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Quantify Risk: Use a Statistical Model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022868-179C-86D6-EE38-FEE1F94086CD}"/>
              </a:ext>
            </a:extLst>
          </p:cNvPr>
          <p:cNvSpPr txBox="1"/>
          <p:nvPr/>
        </p:nvSpPr>
        <p:spPr>
          <a:xfrm>
            <a:off x="2339170" y="1850066"/>
            <a:ext cx="23923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Mean vector: gives average purchase $$ for this customer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BAA06B-AD7E-24A8-42EA-5D08EB61A08E}"/>
              </a:ext>
            </a:extLst>
          </p:cNvPr>
          <p:cNvSpPr txBox="1"/>
          <p:nvPr/>
        </p:nvSpPr>
        <p:spPr>
          <a:xfrm>
            <a:off x="2339170" y="3161275"/>
            <a:ext cx="23923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Covariance matrix: gives correlations in purchase $$ for this customer</a:t>
            </a:r>
          </a:p>
        </p:txBody>
      </p:sp>
      <p:pic>
        <p:nvPicPr>
          <p:cNvPr id="11" name="Picture 10" descr="A picture containing font, screenshot, text, number&#10;&#10;Description automatically generated">
            <a:extLst>
              <a:ext uri="{FF2B5EF4-FFF2-40B4-BE49-F238E27FC236}">
                <a16:creationId xmlns:a16="http://schemas.microsoft.com/office/drawing/2014/main" id="{CA030116-E0E2-6378-5364-2BB6BD6172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6434" y="1615227"/>
            <a:ext cx="1289050" cy="1320800"/>
          </a:xfrm>
          <a:prstGeom prst="rect">
            <a:avLst/>
          </a:prstGeom>
        </p:spPr>
      </p:pic>
      <p:pic>
        <p:nvPicPr>
          <p:cNvPr id="15" name="Picture 14" descr="A picture containing text, font, white, typography&#10;&#10;Description automatically generated">
            <a:extLst>
              <a:ext uri="{FF2B5EF4-FFF2-40B4-BE49-F238E27FC236}">
                <a16:creationId xmlns:a16="http://schemas.microsoft.com/office/drawing/2014/main" id="{11C2B936-BD45-40E7-1A41-72EB6B1713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2769" y="2940790"/>
            <a:ext cx="7116726" cy="146966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9CFFC48-D5DB-93B6-61FE-87C7E933F431}"/>
              </a:ext>
            </a:extLst>
          </p:cNvPr>
          <p:cNvSpPr txBox="1"/>
          <p:nvPr/>
        </p:nvSpPr>
        <p:spPr>
          <a:xfrm>
            <a:off x="5684881" y="4565152"/>
            <a:ext cx="3001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Vector of std </a:t>
            </a:r>
            <a:r>
              <a:rPr lang="en-US" dirty="0" err="1"/>
              <a:t>devs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2653933-D7F8-BF15-DFF8-D06E64AC1151}"/>
              </a:ext>
            </a:extLst>
          </p:cNvPr>
          <p:cNvSpPr txBox="1"/>
          <p:nvPr/>
        </p:nvSpPr>
        <p:spPr>
          <a:xfrm>
            <a:off x="8378463" y="4719853"/>
            <a:ext cx="3001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Correlation matrix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5F0FEA1-7BA4-1C70-C144-1D039671D869}"/>
              </a:ext>
            </a:extLst>
          </p:cNvPr>
          <p:cNvCxnSpPr>
            <a:cxnSpLocks/>
          </p:cNvCxnSpPr>
          <p:nvPr/>
        </p:nvCxnSpPr>
        <p:spPr>
          <a:xfrm flipV="1">
            <a:off x="6599282" y="3955312"/>
            <a:ext cx="418213" cy="6098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BB4AF03-AEF4-FB74-71F8-F79D05F8DE31}"/>
              </a:ext>
            </a:extLst>
          </p:cNvPr>
          <p:cNvCxnSpPr>
            <a:cxnSpLocks/>
          </p:cNvCxnSpPr>
          <p:nvPr/>
        </p:nvCxnSpPr>
        <p:spPr>
          <a:xfrm flipV="1">
            <a:off x="9711077" y="4337583"/>
            <a:ext cx="528083" cy="4530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530B4706-4DDA-A81E-27F9-C19C98F8F0CA}"/>
              </a:ext>
            </a:extLst>
          </p:cNvPr>
          <p:cNvSpPr txBox="1"/>
          <p:nvPr/>
        </p:nvSpPr>
        <p:spPr>
          <a:xfrm>
            <a:off x="9425769" y="2023758"/>
            <a:ext cx="3001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Strong correlation between </a:t>
            </a:r>
          </a:p>
          <a:p>
            <a:r>
              <a:rPr lang="en-US" dirty="0"/>
              <a:t>Item 1 and item 4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F57B91A-9D97-281B-4DE0-7594384F4742}"/>
              </a:ext>
            </a:extLst>
          </p:cNvPr>
          <p:cNvCxnSpPr>
            <a:cxnSpLocks/>
          </p:cNvCxnSpPr>
          <p:nvPr/>
        </p:nvCxnSpPr>
        <p:spPr>
          <a:xfrm>
            <a:off x="10588262" y="2638737"/>
            <a:ext cx="469605" cy="4494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2238D452-8162-8EF5-5F2E-A82BBDC0DF21}"/>
              </a:ext>
            </a:extLst>
          </p:cNvPr>
          <p:cNvSpPr txBox="1"/>
          <p:nvPr/>
        </p:nvSpPr>
        <p:spPr>
          <a:xfrm>
            <a:off x="176327" y="2477984"/>
            <a:ext cx="376481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To generate a purchase vector:</a:t>
            </a:r>
          </a:p>
          <a:p>
            <a:endParaRPr lang="en-US" sz="2200" dirty="0"/>
          </a:p>
          <a:p>
            <a:pPr marL="342900" indent="-342900">
              <a:buAutoNum type="arabicParenR"/>
            </a:pPr>
            <a:r>
              <a:rPr lang="en-US" sz="2200" dirty="0"/>
              <a:t>Sample </a:t>
            </a:r>
          </a:p>
          <a:p>
            <a:pPr marL="342900" indent="-342900">
              <a:buAutoNum type="arabicParenR"/>
            </a:pPr>
            <a:r>
              <a:rPr lang="en-US" sz="2200" dirty="0"/>
              <a:t>For</a:t>
            </a:r>
          </a:p>
          <a:p>
            <a:pPr marL="342900" indent="-342900">
              <a:buAutoNum type="arabicParenR"/>
            </a:pPr>
            <a:r>
              <a:rPr lang="en-US" sz="2200" dirty="0"/>
              <a:t>     With probability 0.2</a:t>
            </a:r>
          </a:p>
          <a:p>
            <a:pPr marL="342900" indent="-342900">
              <a:buAutoNum type="arabicParenR"/>
            </a:pPr>
            <a:r>
              <a:rPr lang="en-US" sz="2200" dirty="0"/>
              <a:t>  </a:t>
            </a:r>
          </a:p>
        </p:txBody>
      </p:sp>
      <p:pic>
        <p:nvPicPr>
          <p:cNvPr id="31" name="Picture 30" descr="A picture containing font, typography, white, graphics&#10;&#10;Description automatically generated">
            <a:extLst>
              <a:ext uri="{FF2B5EF4-FFF2-40B4-BE49-F238E27FC236}">
                <a16:creationId xmlns:a16="http://schemas.microsoft.com/office/drawing/2014/main" id="{8452755B-AD8D-FF3B-338E-B15B351099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507" y="3500508"/>
            <a:ext cx="1184739" cy="41402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A61EC5B-CF85-8F08-63E8-97BE52E9AD8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494196" y="3196634"/>
            <a:ext cx="1995728" cy="34774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C201C78-0B9B-469B-2C78-CA59C3FCFDB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247602" y="4187571"/>
            <a:ext cx="899654" cy="369332"/>
          </a:xfrm>
          <a:prstGeom prst="rect">
            <a:avLst/>
          </a:prstGeom>
        </p:spPr>
      </p:pic>
      <p:sp>
        <p:nvSpPr>
          <p:cNvPr id="36" name="Right Brace 35">
            <a:extLst>
              <a:ext uri="{FF2B5EF4-FFF2-40B4-BE49-F238E27FC236}">
                <a16:creationId xmlns:a16="http://schemas.microsoft.com/office/drawing/2014/main" id="{6D6237D1-4CBB-C95F-6475-9C74D267B9B2}"/>
              </a:ext>
            </a:extLst>
          </p:cNvPr>
          <p:cNvSpPr/>
          <p:nvPr/>
        </p:nvSpPr>
        <p:spPr>
          <a:xfrm>
            <a:off x="3489923" y="3088142"/>
            <a:ext cx="182880" cy="491592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136D7720-DAAB-D589-0B3E-43106015D17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545892" y="4437688"/>
            <a:ext cx="2090893" cy="215790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3586C16-7587-BD29-5B53-9E130DC1E2B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2587236" y="4437688"/>
            <a:ext cx="2032735" cy="2173154"/>
          </a:xfrm>
          <a:prstGeom prst="rect">
            <a:avLst/>
          </a:prstGeom>
        </p:spPr>
      </p:pic>
      <p:sp>
        <p:nvSpPr>
          <p:cNvPr id="41" name="Right Brace 40">
            <a:extLst>
              <a:ext uri="{FF2B5EF4-FFF2-40B4-BE49-F238E27FC236}">
                <a16:creationId xmlns:a16="http://schemas.microsoft.com/office/drawing/2014/main" id="{AC825F38-EA55-6D7A-58A2-DD45FF591E5B}"/>
              </a:ext>
            </a:extLst>
          </p:cNvPr>
          <p:cNvSpPr/>
          <p:nvPr/>
        </p:nvSpPr>
        <p:spPr>
          <a:xfrm>
            <a:off x="3182881" y="3598033"/>
            <a:ext cx="161395" cy="909556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4" name="Elbow Connector 53">
            <a:extLst>
              <a:ext uri="{FF2B5EF4-FFF2-40B4-BE49-F238E27FC236}">
                <a16:creationId xmlns:a16="http://schemas.microsoft.com/office/drawing/2014/main" id="{861CBE6D-996E-A88B-0192-C52C392F1E00}"/>
              </a:ext>
            </a:extLst>
          </p:cNvPr>
          <p:cNvCxnSpPr>
            <a:cxnSpLocks/>
          </p:cNvCxnSpPr>
          <p:nvPr/>
        </p:nvCxnSpPr>
        <p:spPr>
          <a:xfrm rot="10800000" flipH="1" flipV="1">
            <a:off x="3606932" y="3339068"/>
            <a:ext cx="947168" cy="2190327"/>
          </a:xfrm>
          <a:prstGeom prst="bentConnector5">
            <a:avLst>
              <a:gd name="adj1" fmla="val 44248"/>
              <a:gd name="adj2" fmla="val 30807"/>
              <a:gd name="adj3" fmla="val 124135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Elbow Connector 105">
            <a:extLst>
              <a:ext uri="{FF2B5EF4-FFF2-40B4-BE49-F238E27FC236}">
                <a16:creationId xmlns:a16="http://schemas.microsoft.com/office/drawing/2014/main" id="{A467CAFC-5CE6-CFEF-0201-F82D803A29A6}"/>
              </a:ext>
            </a:extLst>
          </p:cNvPr>
          <p:cNvCxnSpPr>
            <a:cxnSpLocks/>
          </p:cNvCxnSpPr>
          <p:nvPr/>
        </p:nvCxnSpPr>
        <p:spPr>
          <a:xfrm>
            <a:off x="3308678" y="4052811"/>
            <a:ext cx="548640" cy="2194560"/>
          </a:xfrm>
          <a:prstGeom prst="bentConnector3">
            <a:avLst>
              <a:gd name="adj1" fmla="val 65504"/>
            </a:avLst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TextBox 115">
            <a:extLst>
              <a:ext uri="{FF2B5EF4-FFF2-40B4-BE49-F238E27FC236}">
                <a16:creationId xmlns:a16="http://schemas.microsoft.com/office/drawing/2014/main" id="{CD2673E2-C625-6957-4B5B-2D262A0BF48F}"/>
              </a:ext>
            </a:extLst>
          </p:cNvPr>
          <p:cNvSpPr txBox="1"/>
          <p:nvPr/>
        </p:nvSpPr>
        <p:spPr>
          <a:xfrm>
            <a:off x="4778208" y="5878718"/>
            <a:ext cx="3001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Simulates the case where the 8.2 was never recorded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1B1055-0810-28A1-4739-2E034122F52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28495" y="5337387"/>
            <a:ext cx="646331" cy="646331"/>
          </a:xfrm>
          <a:prstGeom prst="rect">
            <a:avLst/>
          </a:prstGeom>
        </p:spPr>
      </p:pic>
      <p:pic>
        <p:nvPicPr>
          <p:cNvPr id="2050" name="Picture 2" descr="Diaper box – Kudos">
            <a:extLst>
              <a:ext uri="{FF2B5EF4-FFF2-40B4-BE49-F238E27FC236}">
                <a16:creationId xmlns:a16="http://schemas.microsoft.com/office/drawing/2014/main" id="{3186D541-9C8E-ED34-69AB-EBA24FAA4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4631" y="5089185"/>
            <a:ext cx="814128" cy="1012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ershey's Chocolate (type)">
            <a:extLst>
              <a:ext uri="{FF2B5EF4-FFF2-40B4-BE49-F238E27FC236}">
                <a16:creationId xmlns:a16="http://schemas.microsoft.com/office/drawing/2014/main" id="{A2E9453C-2DD5-B249-0ED6-9D793AE95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82502" y="5175302"/>
            <a:ext cx="703277" cy="703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White Background Poster featuring the photograph Pint Glass Of Beer by Burazin">
            <a:extLst>
              <a:ext uri="{FF2B5EF4-FFF2-40B4-BE49-F238E27FC236}">
                <a16:creationId xmlns:a16="http://schemas.microsoft.com/office/drawing/2014/main" id="{74A19FB8-2DB1-22EB-AACA-CC1F3CAB4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74709" y="5051071"/>
            <a:ext cx="766675" cy="1150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1329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6" grpId="0"/>
      <p:bldP spid="16" grpId="1"/>
      <p:bldP spid="17" grpId="0"/>
      <p:bldP spid="17" grpId="1"/>
      <p:bldP spid="26" grpId="0"/>
      <p:bldP spid="26" grpId="1"/>
      <p:bldP spid="29" grpId="0"/>
      <p:bldP spid="36" grpId="0" animBg="1"/>
      <p:bldP spid="36" grpId="1" animBg="1"/>
      <p:bldP spid="41" grpId="0" animBg="1"/>
      <p:bldP spid="11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2C888-0E0E-01B2-2DB7-9EF5E284A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Given Such a Model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FB6F39-2D3F-F066-4DC5-2F055E866A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can look at an observed purchase vector and “correct” it</a:t>
            </a:r>
          </a:p>
          <a:p>
            <a:pPr lvl="1"/>
            <a:r>
              <a:rPr lang="en-US" dirty="0"/>
              <a:t>The first entry is high (22.8 vs mean of 15.6)</a:t>
            </a:r>
            <a:endParaRPr lang="en-US" i="1" baseline="-25000" dirty="0"/>
          </a:p>
          <a:p>
            <a:pPr lvl="1"/>
            <a:r>
              <a:rPr lang="en-US" dirty="0"/>
              <a:t>But the last entry is low (0 vs mean of 6.9)</a:t>
            </a:r>
          </a:p>
          <a:p>
            <a:pPr lvl="1"/>
            <a:r>
              <a:rPr lang="en-US" dirty="0"/>
              <a:t>How is this possible with a correlation of 0.95?</a:t>
            </a:r>
          </a:p>
          <a:p>
            <a:pPr lvl="1"/>
            <a:r>
              <a:rPr lang="en-US" dirty="0"/>
              <a:t>According to our model: most likely the 0 is wrong</a:t>
            </a:r>
          </a:p>
          <a:p>
            <a:pPr lvl="1"/>
            <a:r>
              <a:rPr lang="en-US" dirty="0"/>
              <a:t>But we don’t know the correct vector</a:t>
            </a:r>
          </a:p>
          <a:p>
            <a:pPr lvl="1"/>
            <a:r>
              <a:rPr lang="en-US" dirty="0"/>
              <a:t>Go Bayesian! Use Bayes’ rule to sample from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2559E2-18F8-C4B1-EEAA-3FC52CDD6A2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232588" y="798646"/>
            <a:ext cx="1463768" cy="1564883"/>
          </a:xfrm>
          <a:prstGeom prst="rect">
            <a:avLst/>
          </a:prstGeom>
        </p:spPr>
      </p:pic>
      <p:pic>
        <p:nvPicPr>
          <p:cNvPr id="6" name="Picture 5" descr="A picture containing font, white, typography, calligraphy&#10;&#10;Description automatically generated">
            <a:extLst>
              <a:ext uri="{FF2B5EF4-FFF2-40B4-BE49-F238E27FC236}">
                <a16:creationId xmlns:a16="http://schemas.microsoft.com/office/drawing/2014/main" id="{F98E4FCE-C6FD-DCDD-06D7-EF19B7B78C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6755" y="3859627"/>
            <a:ext cx="1321604" cy="431357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826EC36-612E-04A1-2EFB-FA41C02E528A}"/>
              </a:ext>
            </a:extLst>
          </p:cNvPr>
          <p:cNvCxnSpPr>
            <a:cxnSpLocks/>
          </p:cNvCxnSpPr>
          <p:nvPr/>
        </p:nvCxnSpPr>
        <p:spPr>
          <a:xfrm flipH="1">
            <a:off x="6931294" y="3434324"/>
            <a:ext cx="618969" cy="425303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78ADFE6-0E31-7995-296F-26883FB21CF3}"/>
              </a:ext>
            </a:extLst>
          </p:cNvPr>
          <p:cNvSpPr txBox="1"/>
          <p:nvPr/>
        </p:nvSpPr>
        <p:spPr>
          <a:xfrm>
            <a:off x="7240779" y="3064992"/>
            <a:ext cx="2392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Typically using MCMC</a:t>
            </a:r>
          </a:p>
        </p:txBody>
      </p:sp>
      <p:pic>
        <p:nvPicPr>
          <p:cNvPr id="14" name="Picture 13" descr="A picture containing font, number, white, line&#10;&#10;Description automatically generated">
            <a:extLst>
              <a:ext uri="{FF2B5EF4-FFF2-40B4-BE49-F238E27FC236}">
                <a16:creationId xmlns:a16="http://schemas.microsoft.com/office/drawing/2014/main" id="{23FEBC86-6185-D7F1-0C9E-040AEE60ED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865" y="4617984"/>
            <a:ext cx="1347799" cy="1366136"/>
          </a:xfrm>
          <a:prstGeom prst="rect">
            <a:avLst/>
          </a:prstGeom>
        </p:spPr>
      </p:pic>
      <p:pic>
        <p:nvPicPr>
          <p:cNvPr id="16" name="Picture 15" descr="A picture containing font, white, text, number&#10;&#10;Description automatically generated">
            <a:extLst>
              <a:ext uri="{FF2B5EF4-FFF2-40B4-BE49-F238E27FC236}">
                <a16:creationId xmlns:a16="http://schemas.microsoft.com/office/drawing/2014/main" id="{3E50AA20-A0D5-1230-D5CE-9EC5AF9121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3329" y="4899542"/>
            <a:ext cx="1347550" cy="1366137"/>
          </a:xfrm>
          <a:prstGeom prst="rect">
            <a:avLst/>
          </a:prstGeom>
        </p:spPr>
      </p:pic>
      <p:pic>
        <p:nvPicPr>
          <p:cNvPr id="18" name="Picture 17" descr="A picture containing font, white, text, symbol&#10;&#10;Description automatically generated">
            <a:extLst>
              <a:ext uri="{FF2B5EF4-FFF2-40B4-BE49-F238E27FC236}">
                <a16:creationId xmlns:a16="http://schemas.microsoft.com/office/drawing/2014/main" id="{D1C4151D-DEDD-E6DF-57D4-C604EA06CC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8460" y="4617985"/>
            <a:ext cx="1347548" cy="1366135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29B723D-CACA-DF2F-A534-60EA67BB40EE}"/>
              </a:ext>
            </a:extLst>
          </p:cNvPr>
          <p:cNvCxnSpPr>
            <a:cxnSpLocks/>
          </p:cNvCxnSpPr>
          <p:nvPr/>
        </p:nvCxnSpPr>
        <p:spPr>
          <a:xfrm flipH="1">
            <a:off x="2397760" y="4226798"/>
            <a:ext cx="3960510" cy="52023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E450947-78CD-D348-5CD4-4F0ABB45EEB4}"/>
              </a:ext>
            </a:extLst>
          </p:cNvPr>
          <p:cNvCxnSpPr>
            <a:cxnSpLocks/>
          </p:cNvCxnSpPr>
          <p:nvPr/>
        </p:nvCxnSpPr>
        <p:spPr>
          <a:xfrm flipH="1">
            <a:off x="3504691" y="4240181"/>
            <a:ext cx="3193819" cy="592636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F70409A-2A45-603C-F5A1-DD7A2CF8F2B3}"/>
              </a:ext>
            </a:extLst>
          </p:cNvPr>
          <p:cNvCxnSpPr>
            <a:cxnSpLocks/>
          </p:cNvCxnSpPr>
          <p:nvPr/>
        </p:nvCxnSpPr>
        <p:spPr>
          <a:xfrm flipH="1">
            <a:off x="5576008" y="4259085"/>
            <a:ext cx="1361549" cy="39274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A1DCE08-1099-6779-4CA9-466DD8D175A6}"/>
              </a:ext>
            </a:extLst>
          </p:cNvPr>
          <p:cNvCxnSpPr>
            <a:cxnSpLocks/>
          </p:cNvCxnSpPr>
          <p:nvPr/>
        </p:nvCxnSpPr>
        <p:spPr>
          <a:xfrm flipH="1">
            <a:off x="10767745" y="964633"/>
            <a:ext cx="514665" cy="17463"/>
          </a:xfrm>
          <a:prstGeom prst="straightConnector1">
            <a:avLst/>
          </a:prstGeom>
          <a:ln w="698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68CF619-A54D-A98F-F04E-90FF43569B30}"/>
              </a:ext>
            </a:extLst>
          </p:cNvPr>
          <p:cNvCxnSpPr>
            <a:cxnSpLocks/>
          </p:cNvCxnSpPr>
          <p:nvPr/>
        </p:nvCxnSpPr>
        <p:spPr>
          <a:xfrm flipH="1">
            <a:off x="10767619" y="2116493"/>
            <a:ext cx="514665" cy="17463"/>
          </a:xfrm>
          <a:prstGeom prst="straightConnector1">
            <a:avLst/>
          </a:prstGeom>
          <a:ln w="698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font, diagram, number, design&#10;&#10;Description automatically generated">
            <a:extLst>
              <a:ext uri="{FF2B5EF4-FFF2-40B4-BE49-F238E27FC236}">
                <a16:creationId xmlns:a16="http://schemas.microsoft.com/office/drawing/2014/main" id="{24EC255F-6274-7C08-7CAE-A7EBC316DE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26873" y="4684648"/>
            <a:ext cx="1270800" cy="1492315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851C2AF-2DAD-1B7E-26B3-2FA7D9F18408}"/>
              </a:ext>
            </a:extLst>
          </p:cNvPr>
          <p:cNvCxnSpPr>
            <a:cxnSpLocks/>
          </p:cNvCxnSpPr>
          <p:nvPr/>
        </p:nvCxnSpPr>
        <p:spPr>
          <a:xfrm flipH="1">
            <a:off x="6764029" y="4253291"/>
            <a:ext cx="476749" cy="479578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808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2C888-0E0E-01B2-2DB7-9EF5E284A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Facilitate in a Database?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FB6F39-2D3F-F066-4DC5-2F055E866A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Need the ability to move from relations to tensors</a:t>
            </a:r>
          </a:p>
          <a:p>
            <a:pPr lvl="1"/>
            <a:r>
              <a:rPr lang="en-US" dirty="0"/>
              <a:t>Math uses tensors (vectors, matrices, etc.), not relations!</a:t>
            </a:r>
          </a:p>
          <a:p>
            <a:r>
              <a:rPr lang="en-US" dirty="0"/>
              <a:t>And the ability to sample random values from distributions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716DCA-EEA0-4491-76A6-BE839B697C0C}"/>
              </a:ext>
            </a:extLst>
          </p:cNvPr>
          <p:cNvSpPr txBox="1"/>
          <p:nvPr/>
        </p:nvSpPr>
        <p:spPr>
          <a:xfrm>
            <a:off x="1032386" y="3429000"/>
            <a:ext cx="60320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Assume sales data are stored relationally:</a:t>
            </a:r>
          </a:p>
          <a:p>
            <a:endParaRPr lang="en-US" dirty="0"/>
          </a:p>
          <a:p>
            <a:r>
              <a:rPr lang="en-US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sale (</a:t>
            </a:r>
            <a:r>
              <a:rPr lang="en-US" dirty="0" err="1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cust_id</a:t>
            </a:r>
            <a:r>
              <a:rPr lang="en-US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dirty="0" err="1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sale_date</a:t>
            </a:r>
            <a:r>
              <a:rPr lang="en-US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dirty="0" err="1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prod_id</a:t>
            </a:r>
            <a:r>
              <a:rPr lang="en-US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amt)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7E2661-AFDB-FF78-3C6B-432C58F46435}"/>
              </a:ext>
            </a:extLst>
          </p:cNvPr>
          <p:cNvSpPr txBox="1"/>
          <p:nvPr/>
        </p:nvSpPr>
        <p:spPr>
          <a:xfrm>
            <a:off x="1032386" y="4514306"/>
            <a:ext cx="963069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First step, transform into vectors:</a:t>
            </a:r>
          </a:p>
          <a:p>
            <a:endParaRPr lang="en-US" dirty="0"/>
          </a:p>
          <a:p>
            <a:r>
              <a:rPr lang="en-US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CREATE VIEW </a:t>
            </a:r>
            <a:r>
              <a:rPr lang="en-US" dirty="0" err="1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vecs</a:t>
            </a:r>
            <a:r>
              <a:rPr lang="en-US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AS</a:t>
            </a:r>
          </a:p>
          <a:p>
            <a:r>
              <a:rPr lang="en-US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SELECT VECTORIZE (</a:t>
            </a:r>
            <a:r>
              <a:rPr lang="en-US" dirty="0" err="1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label_scalar</a:t>
            </a:r>
            <a:r>
              <a:rPr lang="en-US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n-US" dirty="0" err="1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prod_id</a:t>
            </a:r>
            <a:r>
              <a:rPr lang="en-US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amt)) 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AS </a:t>
            </a:r>
            <a:r>
              <a:rPr lang="en-US" dirty="0" err="1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sale_vec</a:t>
            </a:r>
            <a:r>
              <a:rPr lang="en-US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dirty="0" err="1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cust_id</a:t>
            </a:r>
            <a:r>
              <a:rPr lang="en-US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dirty="0" err="1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sale_date</a:t>
            </a:r>
            <a:endParaRPr lang="en-US" dirty="0"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FROM sale</a:t>
            </a:r>
          </a:p>
          <a:p>
            <a:r>
              <a:rPr lang="en-US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GROUP BY </a:t>
            </a:r>
            <a:r>
              <a:rPr lang="en-US" dirty="0" err="1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cust_id</a:t>
            </a:r>
            <a:r>
              <a:rPr lang="en-US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dirty="0" err="1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sale_date</a:t>
            </a:r>
            <a:endParaRPr lang="en-US" dirty="0"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4053ED-1E40-B329-583A-DE0A685FB3CB}"/>
              </a:ext>
            </a:extLst>
          </p:cNvPr>
          <p:cNvSpPr txBox="1"/>
          <p:nvPr/>
        </p:nvSpPr>
        <p:spPr>
          <a:xfrm>
            <a:off x="5684880" y="4565152"/>
            <a:ext cx="4683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Creates a tuple of type (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dirty="0"/>
              <a:t>,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numerical</a:t>
            </a:r>
            <a:r>
              <a:rPr lang="en-US" dirty="0"/>
              <a:t>)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695A6B8-917B-A71F-A306-AF90A8869C35}"/>
              </a:ext>
            </a:extLst>
          </p:cNvPr>
          <p:cNvCxnSpPr>
            <a:cxnSpLocks/>
          </p:cNvCxnSpPr>
          <p:nvPr/>
        </p:nvCxnSpPr>
        <p:spPr>
          <a:xfrm flipH="1">
            <a:off x="4994165" y="4934484"/>
            <a:ext cx="892728" cy="4929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4F60311-4C35-BD68-F992-C1CE3EC9BD2D}"/>
              </a:ext>
            </a:extLst>
          </p:cNvPr>
          <p:cNvCxnSpPr>
            <a:cxnSpLocks/>
          </p:cNvCxnSpPr>
          <p:nvPr/>
        </p:nvCxnSpPr>
        <p:spPr>
          <a:xfrm flipH="1">
            <a:off x="3305024" y="4565152"/>
            <a:ext cx="1689141" cy="8517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DF7ADE3-D067-87DE-1D1E-3F33170A918A}"/>
              </a:ext>
            </a:extLst>
          </p:cNvPr>
          <p:cNvSpPr txBox="1"/>
          <p:nvPr/>
        </p:nvSpPr>
        <p:spPr>
          <a:xfrm>
            <a:off x="4994164" y="4288153"/>
            <a:ext cx="41817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Agg function to create a vector from (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dirty="0"/>
              <a:t>,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numerical</a:t>
            </a:r>
            <a:r>
              <a:rPr lang="en-US" dirty="0"/>
              <a:t>) pairs; the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dirty="0"/>
              <a:t> is the dim</a:t>
            </a:r>
          </a:p>
        </p:txBody>
      </p:sp>
      <p:pic>
        <p:nvPicPr>
          <p:cNvPr id="13" name="Picture 12" descr="A picture containing text, publication, paper, font&#10;&#10;Description automatically generated">
            <a:extLst>
              <a:ext uri="{FF2B5EF4-FFF2-40B4-BE49-F238E27FC236}">
                <a16:creationId xmlns:a16="http://schemas.microsoft.com/office/drawing/2014/main" id="{F9F28598-892A-A524-4678-7A983CF8D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592307" y="4528637"/>
            <a:ext cx="813773" cy="108725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DCCBB92-2CFA-A4AA-DA8D-383FD08078D3}"/>
              </a:ext>
            </a:extLst>
          </p:cNvPr>
          <p:cNvSpPr txBox="1"/>
          <p:nvPr/>
        </p:nvSpPr>
        <p:spPr>
          <a:xfrm>
            <a:off x="10163444" y="5673147"/>
            <a:ext cx="168131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Linear Algebra on an RDBMS</a:t>
            </a:r>
            <a:endParaRPr lang="en-US" b="0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algn="ctr"/>
            <a:r>
              <a:rPr lang="en-US" b="0" dirty="0">
                <a:solidFill>
                  <a:srgbClr val="222222"/>
                </a:solidFill>
                <a:latin typeface="Arial" panose="020B0604020202020204" pitchFamily="34" charset="0"/>
              </a:rPr>
              <a:t>[ICDE17]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335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6" grpId="1"/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2C888-0E0E-01B2-2DB7-9EF5E284A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Now We Have a Set of Vectors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FB6F39-2D3F-F066-4DC5-2F055E866A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Compute observed mean and covariance on a per-customer basis</a:t>
            </a:r>
          </a:p>
          <a:p>
            <a:pPr lvl="1"/>
            <a:r>
              <a:rPr lang="en-US" dirty="0"/>
              <a:t>Will serve as an empirical prior for each customer</a:t>
            </a:r>
          </a:p>
          <a:p>
            <a:pPr lvl="1"/>
            <a:r>
              <a:rPr lang="en-US" dirty="0"/>
              <a:t>So-called “empirical Bayes”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716DCA-EEA0-4491-76A6-BE839B697C0C}"/>
              </a:ext>
            </a:extLst>
          </p:cNvPr>
          <p:cNvSpPr txBox="1"/>
          <p:nvPr/>
        </p:nvSpPr>
        <p:spPr>
          <a:xfrm>
            <a:off x="1032386" y="3180157"/>
            <a:ext cx="60320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now have a view containing sales vectors</a:t>
            </a:r>
          </a:p>
          <a:p>
            <a:endParaRPr lang="en-US" dirty="0"/>
          </a:p>
          <a:p>
            <a:r>
              <a:rPr lang="en-US" dirty="0" err="1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vecs</a:t>
            </a:r>
            <a:r>
              <a:rPr lang="en-US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n-US" dirty="0" err="1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sale_vec</a:t>
            </a:r>
            <a:r>
              <a:rPr lang="en-US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dirty="0" err="1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cust_id</a:t>
            </a:r>
            <a:r>
              <a:rPr lang="en-US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dirty="0" err="1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sale_date</a:t>
            </a:r>
            <a:r>
              <a:rPr lang="en-US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7E2661-AFDB-FF78-3C6B-432C58F46435}"/>
              </a:ext>
            </a:extLst>
          </p:cNvPr>
          <p:cNvSpPr txBox="1"/>
          <p:nvPr/>
        </p:nvSpPr>
        <p:spPr>
          <a:xfrm>
            <a:off x="1032386" y="4514306"/>
            <a:ext cx="963069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It’s easy to create a table having the mean vector for each customer:</a:t>
            </a:r>
          </a:p>
          <a:p>
            <a:endParaRPr lang="en-US" dirty="0"/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CREATE VIEW means AS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SELECT AVG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sale_vec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) AS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avg_sale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cust_id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FROM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vecs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GROUP BY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cust_id</a:t>
            </a:r>
            <a:endParaRPr lang="en-US" dirty="0"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B19B1D-70B6-88AA-52FD-5445055FF024}"/>
              </a:ext>
            </a:extLst>
          </p:cNvPr>
          <p:cNvSpPr txBox="1"/>
          <p:nvPr/>
        </p:nvSpPr>
        <p:spPr>
          <a:xfrm>
            <a:off x="1032386" y="4237307"/>
            <a:ext cx="73551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And now one that has the empirical covariance matrix:</a:t>
            </a:r>
          </a:p>
          <a:p>
            <a:endParaRPr lang="en-US" dirty="0"/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CREATE VIEW covers AS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SELECT AVG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outer_product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v.sale_vec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-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m.avg_sale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v.sale_vec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-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m.avg_sale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)) AS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covar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v.cust_id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FROM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vecs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AS v, means AS m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WHERE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v.cust_id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m.cust_id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GROUP BY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v.cust_id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941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2C888-0E0E-01B2-2DB7-9EF5E284A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Are Ready To Create a Simulated Table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FB6F39-2D3F-F066-4DC5-2F055E866A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Invoke a special UDF called a “VG function”</a:t>
            </a:r>
          </a:p>
          <a:p>
            <a:pPr lvl="1"/>
            <a:r>
              <a:rPr lang="en-US" dirty="0"/>
              <a:t>In our case,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ResampleVec</a:t>
            </a:r>
            <a:r>
              <a:rPr lang="en-US" dirty="0"/>
              <a:t> encapsules an MCMC algorithm to “fix” sales vector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716DCA-EEA0-4491-76A6-BE839B697C0C}"/>
              </a:ext>
            </a:extLst>
          </p:cNvPr>
          <p:cNvSpPr txBox="1"/>
          <p:nvPr/>
        </p:nvSpPr>
        <p:spPr>
          <a:xfrm>
            <a:off x="1032386" y="2713813"/>
            <a:ext cx="60320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Here are the views we’ve created:</a:t>
            </a:r>
          </a:p>
          <a:p>
            <a:endParaRPr lang="en-US" dirty="0"/>
          </a:p>
          <a:p>
            <a:r>
              <a:rPr lang="en-US" dirty="0" err="1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vecs</a:t>
            </a:r>
            <a:r>
              <a:rPr lang="en-US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n-US" dirty="0" err="1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sale_vec</a:t>
            </a:r>
            <a:r>
              <a:rPr lang="en-US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dirty="0" err="1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cust_id</a:t>
            </a:r>
            <a:r>
              <a:rPr lang="en-US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dirty="0" err="1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sale_date</a:t>
            </a:r>
            <a:r>
              <a:rPr lang="en-US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means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avg_sale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cust_id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c</a:t>
            </a:r>
            <a:r>
              <a:rPr lang="en-US" dirty="0" err="1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ovars</a:t>
            </a:r>
            <a:r>
              <a:rPr lang="en-US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n-US" dirty="0" err="1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covar</a:t>
            </a:r>
            <a:r>
              <a:rPr lang="en-US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dirty="0" err="1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cust_id</a:t>
            </a:r>
            <a:r>
              <a:rPr lang="en-US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7E2661-AFDB-FF78-3C6B-432C58F46435}"/>
              </a:ext>
            </a:extLst>
          </p:cNvPr>
          <p:cNvSpPr txBox="1"/>
          <p:nvPr/>
        </p:nvSpPr>
        <p:spPr>
          <a:xfrm>
            <a:off x="1032386" y="4202829"/>
            <a:ext cx="10515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It’s easy to create a table having the mean vector for each </a:t>
            </a:r>
            <a:r>
              <a:rPr lang="en-US" dirty="0" err="1"/>
              <a:t>cust</a:t>
            </a:r>
            <a:r>
              <a:rPr lang="en-US" dirty="0"/>
              <a:t>:</a:t>
            </a:r>
          </a:p>
          <a:p>
            <a:endParaRPr lang="en-US" dirty="0"/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CREATE TABLE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simulated_sales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AS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  FOR EACH v IN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vecs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     WITH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sale_vec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AS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ResampleVec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v.sale_vec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       (SELECT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m.avg_sale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FROM means AS m WHERE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m.cust_id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v.cust_id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), 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       (SELECT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c.covar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FROM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covars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AS c WHERE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c.cust_id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v.cust_id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))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     SELECT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v.cust_id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v.sale_date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s.value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     FROM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sale_vec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s </a:t>
            </a:r>
          </a:p>
          <a:p>
            <a:endParaRPr lang="en-US" dirty="0"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EF99B6E-A459-47B4-B516-D5757FB1A021}"/>
              </a:ext>
            </a:extLst>
          </p:cNvPr>
          <p:cNvCxnSpPr>
            <a:cxnSpLocks/>
          </p:cNvCxnSpPr>
          <p:nvPr/>
        </p:nvCxnSpPr>
        <p:spPr>
          <a:xfrm flipH="1">
            <a:off x="3904468" y="4912912"/>
            <a:ext cx="2048904" cy="33283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FC9240CA-13D5-917D-4929-3092CBFDCE6C}"/>
              </a:ext>
            </a:extLst>
          </p:cNvPr>
          <p:cNvSpPr txBox="1"/>
          <p:nvPr/>
        </p:nvSpPr>
        <p:spPr>
          <a:xfrm>
            <a:off x="7842869" y="3862762"/>
            <a:ext cx="4181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VG function accepts old </a:t>
            </a:r>
            <a:r>
              <a:rPr lang="en-US" b="1" dirty="0" err="1"/>
              <a:t>vec</a:t>
            </a:r>
            <a:endParaRPr lang="en-US" b="1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DA3CD15-C03F-3317-A4B8-44F51A1EB1C1}"/>
              </a:ext>
            </a:extLst>
          </p:cNvPr>
          <p:cNvCxnSpPr>
            <a:cxnSpLocks/>
          </p:cNvCxnSpPr>
          <p:nvPr/>
        </p:nvCxnSpPr>
        <p:spPr>
          <a:xfrm flipH="1">
            <a:off x="4814172" y="5099479"/>
            <a:ext cx="2048904" cy="33283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706DE4C-211C-3580-DB82-2354AC3B9662}"/>
              </a:ext>
            </a:extLst>
          </p:cNvPr>
          <p:cNvSpPr txBox="1"/>
          <p:nvPr/>
        </p:nvSpPr>
        <p:spPr>
          <a:xfrm>
            <a:off x="5822221" y="4595210"/>
            <a:ext cx="4858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For each sale, use VG function to sample new </a:t>
            </a:r>
            <a:r>
              <a:rPr lang="en-US" b="1" dirty="0" err="1"/>
              <a:t>vec</a:t>
            </a:r>
            <a:r>
              <a:rPr lang="en-US" b="1" dirty="0"/>
              <a:t> 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573BA58-2D41-ED06-A044-D4DD0EE6798B}"/>
              </a:ext>
            </a:extLst>
          </p:cNvPr>
          <p:cNvCxnSpPr>
            <a:cxnSpLocks/>
          </p:cNvCxnSpPr>
          <p:nvPr/>
        </p:nvCxnSpPr>
        <p:spPr>
          <a:xfrm flipH="1">
            <a:off x="6430434" y="4183138"/>
            <a:ext cx="1769669" cy="120882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F998DA5-B719-A51E-BC92-E200777C7FCB}"/>
              </a:ext>
            </a:extLst>
          </p:cNvPr>
          <p:cNvSpPr txBox="1"/>
          <p:nvPr/>
        </p:nvSpPr>
        <p:spPr>
          <a:xfrm>
            <a:off x="6836580" y="4821530"/>
            <a:ext cx="5424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ResampleVec</a:t>
            </a:r>
            <a:r>
              <a:rPr lang="en-US" b="1" dirty="0"/>
              <a:t> is a VG function that simulates the sale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B72865-21E5-568F-5B3B-88DB7229E798}"/>
              </a:ext>
            </a:extLst>
          </p:cNvPr>
          <p:cNvSpPr txBox="1"/>
          <p:nvPr/>
        </p:nvSpPr>
        <p:spPr>
          <a:xfrm>
            <a:off x="8251390" y="4256008"/>
            <a:ext cx="4181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Subquery to get the mean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CE2590B-A077-7360-AD02-9599AFC565BE}"/>
              </a:ext>
            </a:extLst>
          </p:cNvPr>
          <p:cNvCxnSpPr>
            <a:cxnSpLocks/>
          </p:cNvCxnSpPr>
          <p:nvPr/>
        </p:nvCxnSpPr>
        <p:spPr>
          <a:xfrm flipH="1">
            <a:off x="7614016" y="4609833"/>
            <a:ext cx="1889107" cy="103950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F44ECA5-FE1B-6732-5D1E-BB893DA08A5D}"/>
              </a:ext>
            </a:extLst>
          </p:cNvPr>
          <p:cNvCxnSpPr>
            <a:cxnSpLocks/>
          </p:cNvCxnSpPr>
          <p:nvPr/>
        </p:nvCxnSpPr>
        <p:spPr>
          <a:xfrm flipH="1">
            <a:off x="7927258" y="5432312"/>
            <a:ext cx="905140" cy="48871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571CF8AA-B69C-FC7D-3478-F5B06DC5AE9A}"/>
              </a:ext>
            </a:extLst>
          </p:cNvPr>
          <p:cNvSpPr txBox="1"/>
          <p:nvPr/>
        </p:nvSpPr>
        <p:spPr>
          <a:xfrm>
            <a:off x="8549778" y="5160732"/>
            <a:ext cx="3192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Subquery to get the covariance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F4342FD-F6C8-0124-503D-BFBF7D61AED9}"/>
              </a:ext>
            </a:extLst>
          </p:cNvPr>
          <p:cNvSpPr/>
          <p:nvPr/>
        </p:nvSpPr>
        <p:spPr>
          <a:xfrm>
            <a:off x="1327355" y="5055235"/>
            <a:ext cx="2577113" cy="292483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BE34D48-AC33-E040-F31C-2B0CE294643C}"/>
              </a:ext>
            </a:extLst>
          </p:cNvPr>
          <p:cNvSpPr/>
          <p:nvPr/>
        </p:nvSpPr>
        <p:spPr>
          <a:xfrm>
            <a:off x="5822221" y="5353087"/>
            <a:ext cx="1597609" cy="26519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A1B4BBD-0643-9183-2D10-95DBE68E34AF}"/>
              </a:ext>
            </a:extLst>
          </p:cNvPr>
          <p:cNvSpPr/>
          <p:nvPr/>
        </p:nvSpPr>
        <p:spPr>
          <a:xfrm>
            <a:off x="2083409" y="5619630"/>
            <a:ext cx="8597151" cy="28131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B16BD5A-B4C3-3802-61A6-A8E44634122D}"/>
              </a:ext>
            </a:extLst>
          </p:cNvPr>
          <p:cNvSpPr/>
          <p:nvPr/>
        </p:nvSpPr>
        <p:spPr>
          <a:xfrm>
            <a:off x="2083409" y="5890194"/>
            <a:ext cx="8597151" cy="28131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533C9F3-3E0F-C555-ED1D-EBE36F8406CF}"/>
              </a:ext>
            </a:extLst>
          </p:cNvPr>
          <p:cNvSpPr/>
          <p:nvPr/>
        </p:nvSpPr>
        <p:spPr>
          <a:xfrm>
            <a:off x="4081885" y="5340815"/>
            <a:ext cx="1597609" cy="26519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8E656BF-2E90-72D7-451A-92272E0C9254}"/>
              </a:ext>
            </a:extLst>
          </p:cNvPr>
          <p:cNvSpPr/>
          <p:nvPr/>
        </p:nvSpPr>
        <p:spPr>
          <a:xfrm>
            <a:off x="2615911" y="6183197"/>
            <a:ext cx="4448566" cy="309678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415EE86-8FD2-64BF-6811-68F29663F246}"/>
              </a:ext>
            </a:extLst>
          </p:cNvPr>
          <p:cNvSpPr txBox="1"/>
          <p:nvPr/>
        </p:nvSpPr>
        <p:spPr>
          <a:xfrm>
            <a:off x="7201992" y="6188651"/>
            <a:ext cx="3478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Then stitch together output tuples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4E11E28-8F11-F1CB-B7F1-9BE1A5583BAA}"/>
              </a:ext>
            </a:extLst>
          </p:cNvPr>
          <p:cNvSpPr txBox="1"/>
          <p:nvPr/>
        </p:nvSpPr>
        <p:spPr>
          <a:xfrm>
            <a:off x="7351975" y="2738574"/>
            <a:ext cx="5588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Now, queries over this simulated table return a </a:t>
            </a:r>
            <a:r>
              <a:rPr lang="en-US" b="1" dirty="0"/>
              <a:t>distribution</a:t>
            </a:r>
            <a:r>
              <a:rPr lang="en-US" dirty="0"/>
              <a:t> of results. Ex:</a:t>
            </a:r>
          </a:p>
          <a:p>
            <a:endParaRPr lang="en-US" dirty="0"/>
          </a:p>
          <a:p>
            <a:r>
              <a:rPr lang="en-US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SELECT AVG (</a:t>
            </a:r>
            <a:r>
              <a:rPr lang="en-US" dirty="0" err="1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s.value</a:t>
            </a:r>
            <a:r>
              <a:rPr lang="en-US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FROM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simulated_sales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s,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cust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c</a:t>
            </a:r>
          </a:p>
          <a:p>
            <a:r>
              <a:rPr lang="en-US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WHERE </a:t>
            </a:r>
            <a:r>
              <a:rPr lang="en-US" dirty="0" err="1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s.cust_id</a:t>
            </a:r>
            <a:r>
              <a:rPr lang="en-US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dirty="0" err="1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c.cust_i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AND</a:t>
            </a:r>
          </a:p>
          <a:p>
            <a:r>
              <a:rPr lang="en-US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dirty="0" err="1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c.region</a:t>
            </a:r>
            <a:r>
              <a:rPr lang="en-US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= ‘northeast’ AND </a:t>
            </a:r>
          </a:p>
          <a:p>
            <a:r>
              <a:rPr lang="en-US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dirty="0" err="1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s.sale_date</a:t>
            </a:r>
            <a:r>
              <a:rPr lang="en-US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= ‘12-23-22’</a:t>
            </a:r>
          </a:p>
        </p:txBody>
      </p:sp>
      <p:pic>
        <p:nvPicPr>
          <p:cNvPr id="9" name="Picture 8" descr="A picture containing text, publication, font, paper&#10;&#10;Description automatically generated">
            <a:extLst>
              <a:ext uri="{FF2B5EF4-FFF2-40B4-BE49-F238E27FC236}">
                <a16:creationId xmlns:a16="http://schemas.microsoft.com/office/drawing/2014/main" id="{0644B08A-9114-143C-B869-9E461BAF37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7280" y="1203487"/>
            <a:ext cx="714835" cy="8881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FB08C81-10FA-61A9-66C2-5E462253CF35}"/>
              </a:ext>
            </a:extLst>
          </p:cNvPr>
          <p:cNvSpPr txBox="1"/>
          <p:nvPr/>
        </p:nvSpPr>
        <p:spPr>
          <a:xfrm>
            <a:off x="10683240" y="2092529"/>
            <a:ext cx="15670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MCDB</a:t>
            </a:r>
          </a:p>
          <a:p>
            <a:pPr algn="ctr"/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[SIGMOD08]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30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7" grpId="1"/>
      <p:bldP spid="12" grpId="0"/>
      <p:bldP spid="12" grpId="1"/>
      <p:bldP spid="14" grpId="0"/>
      <p:bldP spid="14" grpId="1"/>
      <p:bldP spid="16" grpId="0"/>
      <p:bldP spid="16" grpId="1"/>
      <p:bldP spid="21" grpId="0"/>
      <p:bldP spid="21" grpId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7" grpId="0" animBg="1"/>
      <p:bldP spid="27" grpId="1" animBg="1"/>
      <p:bldP spid="28" grpId="0" animBg="1"/>
      <p:bldP spid="28" grpId="1" animBg="1"/>
      <p:bldP spid="28" grpId="2" animBg="1"/>
      <p:bldP spid="28" grpId="3" animBg="1"/>
      <p:bldP spid="29" grpId="0"/>
      <p:bldP spid="29" grpId="1"/>
      <p:bldP spid="3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2C888-0E0E-01B2-2DB7-9EF5E284A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Stochastic Simulations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FB6F39-2D3F-F066-4DC5-2F055E866A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use these tools to build database-valued Markov chains</a:t>
            </a:r>
          </a:p>
          <a:p>
            <a:pPr lvl="1"/>
            <a:r>
              <a:rPr lang="en-US" dirty="0" err="1"/>
              <a:t>Faciltates</a:t>
            </a:r>
            <a:r>
              <a:rPr lang="en-US" dirty="0"/>
              <a:t> very large scale Bayesian machine learning</a:t>
            </a:r>
          </a:p>
          <a:p>
            <a:pPr lvl="1"/>
            <a:r>
              <a:rPr lang="en-US" dirty="0"/>
              <a:t>Can illustrate with a toy example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716DCA-EEA0-4491-76A6-BE839B697C0C}"/>
              </a:ext>
            </a:extLst>
          </p:cNvPr>
          <p:cNvSpPr txBox="1"/>
          <p:nvPr/>
        </p:nvSpPr>
        <p:spPr>
          <a:xfrm>
            <a:off x="956186" y="3065857"/>
            <a:ext cx="60320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table has a single tuple:</a:t>
            </a:r>
          </a:p>
          <a:p>
            <a:endParaRPr lang="en-US" dirty="0"/>
          </a:p>
          <a:p>
            <a:r>
              <a:rPr lang="en-US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people (</a:t>
            </a:r>
            <a:r>
              <a:rPr lang="en-US" dirty="0" err="1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start_loc</a:t>
            </a:r>
            <a:r>
              <a:rPr lang="en-US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dirty="0"/>
              <a:t>This table has info on cities:</a:t>
            </a:r>
          </a:p>
          <a:p>
            <a:endParaRPr lang="en-US" dirty="0"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c</a:t>
            </a:r>
            <a:r>
              <a:rPr lang="en-US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ity (</a:t>
            </a:r>
            <a:r>
              <a:rPr lang="en-US" dirty="0" err="1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city_id</a:t>
            </a:r>
            <a:r>
              <a:rPr lang="en-US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dirty="0" err="1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transition_probs</a:t>
            </a:r>
            <a:r>
              <a:rPr lang="en-US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endParaRPr lang="en-US" dirty="0"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67CE013-469D-0A7F-6979-59337BB76C19}"/>
              </a:ext>
            </a:extLst>
          </p:cNvPr>
          <p:cNvCxnSpPr>
            <a:cxnSpLocks/>
          </p:cNvCxnSpPr>
          <p:nvPr/>
        </p:nvCxnSpPr>
        <p:spPr>
          <a:xfrm flipH="1" flipV="1">
            <a:off x="2844800" y="3949700"/>
            <a:ext cx="2149364" cy="3384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69AA755-CBF0-2910-C6BC-E5C23C61C241}"/>
              </a:ext>
            </a:extLst>
          </p:cNvPr>
          <p:cNvSpPr txBox="1"/>
          <p:nvPr/>
        </p:nvSpPr>
        <p:spPr>
          <a:xfrm>
            <a:off x="4994164" y="4001294"/>
            <a:ext cx="4530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Vector where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start_loc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] </a:t>
            </a:r>
            <a:r>
              <a:rPr lang="en-US" dirty="0"/>
              <a:t>tells us how many people are currently located at city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3D60D5-E01F-DB07-31F1-9CB676D3F135}"/>
              </a:ext>
            </a:extLst>
          </p:cNvPr>
          <p:cNvSpPr txBox="1"/>
          <p:nvPr/>
        </p:nvSpPr>
        <p:spPr>
          <a:xfrm>
            <a:off x="4840845" y="5270863"/>
            <a:ext cx="45308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Vector where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transition_probs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] </a:t>
            </a:r>
            <a:r>
              <a:rPr lang="en-US" dirty="0"/>
              <a:t>tells us probability of transitioning from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city_id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/>
              <a:t>to city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560935C-38FB-29EF-F178-8FB4DB3BC3FE}"/>
              </a:ext>
            </a:extLst>
          </p:cNvPr>
          <p:cNvCxnSpPr>
            <a:cxnSpLocks/>
          </p:cNvCxnSpPr>
          <p:nvPr/>
        </p:nvCxnSpPr>
        <p:spPr>
          <a:xfrm flipH="1" flipV="1">
            <a:off x="3810000" y="5063105"/>
            <a:ext cx="1030845" cy="4618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C8581CF-F389-9966-AE71-BA73401239E5}"/>
              </a:ext>
            </a:extLst>
          </p:cNvPr>
          <p:cNvSpPr txBox="1"/>
          <p:nvPr/>
        </p:nvSpPr>
        <p:spPr>
          <a:xfrm>
            <a:off x="956186" y="5461391"/>
            <a:ext cx="45308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Goal</a:t>
            </a:r>
            <a:r>
              <a:rPr lang="en-US" dirty="0">
                <a:solidFill>
                  <a:srgbClr val="FF0000"/>
                </a:solidFill>
              </a:rPr>
              <a:t>: implement a simple Markov chain that has people moving from city to city </a:t>
            </a:r>
            <a:r>
              <a:rPr lang="en-US" dirty="0" err="1">
                <a:solidFill>
                  <a:srgbClr val="FF0000"/>
                </a:solidFill>
              </a:rPr>
              <a:t>accorging</a:t>
            </a:r>
            <a:r>
              <a:rPr lang="en-US" dirty="0">
                <a:solidFill>
                  <a:srgbClr val="FF0000"/>
                </a:solidFill>
              </a:rPr>
              <a:t> to the specified probabilities</a:t>
            </a:r>
            <a:endParaRPr lang="en-US" dirty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64C03A-5F2A-5D9C-D97D-81B7582FD1CD}"/>
              </a:ext>
            </a:extLst>
          </p:cNvPr>
          <p:cNvSpPr txBox="1"/>
          <p:nvPr/>
        </p:nvSpPr>
        <p:spPr>
          <a:xfrm>
            <a:off x="6096000" y="2818320"/>
            <a:ext cx="73551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Initialize the simulation:</a:t>
            </a:r>
          </a:p>
          <a:p>
            <a:endParaRPr lang="en-US" dirty="0"/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CREATE TABLE locations[0]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cur_loc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) AS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  SELECT * FROM people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C520464-67A6-C6B5-96C8-34FAB68CCED5}"/>
              </a:ext>
            </a:extLst>
          </p:cNvPr>
          <p:cNvSpPr txBox="1"/>
          <p:nvPr/>
        </p:nvSpPr>
        <p:spPr>
          <a:xfrm>
            <a:off x="5717655" y="2687765"/>
            <a:ext cx="5918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Simulate the transitions out of each city:</a:t>
            </a:r>
          </a:p>
          <a:p>
            <a:endParaRPr lang="en-US" dirty="0"/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CREATE TABLE transitions[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]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next_pos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) AS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FOR EACH c in city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  WITH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next_pos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AS Multinomial (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    (SELECT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l.cur_loc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c.city_id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] 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     FROM locations[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- 1] AS l),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    c.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transition_probs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  SELECT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n.value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  FROM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next_pos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C085A51-45FD-C058-A791-D82F374B1FDB}"/>
              </a:ext>
            </a:extLst>
          </p:cNvPr>
          <p:cNvSpPr txBox="1"/>
          <p:nvPr/>
        </p:nvSpPr>
        <p:spPr>
          <a:xfrm>
            <a:off x="5717655" y="2713755"/>
            <a:ext cx="5918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And aggregate over all of the source cities to find the number of people in each destination:</a:t>
            </a:r>
          </a:p>
          <a:p>
            <a:endParaRPr lang="en-US" dirty="0"/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CREATE TABLE locations[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] AS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SELECT SUM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next_pos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FROM transitions[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A64384E-9C71-566E-2FEF-EC346C415E68}"/>
              </a:ext>
            </a:extLst>
          </p:cNvPr>
          <p:cNvSpPr txBox="1"/>
          <p:nvPr/>
        </p:nvSpPr>
        <p:spPr>
          <a:xfrm>
            <a:off x="7106263" y="6023596"/>
            <a:ext cx="3467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Note how use of vectors makes this quite simple!</a:t>
            </a:r>
          </a:p>
        </p:txBody>
      </p:sp>
      <p:pic>
        <p:nvPicPr>
          <p:cNvPr id="8" name="Picture 7" descr="A picture containing text, font, publication, paper&#10;&#10;Description automatically generated">
            <a:extLst>
              <a:ext uri="{FF2B5EF4-FFF2-40B4-BE49-F238E27FC236}">
                <a16:creationId xmlns:a16="http://schemas.microsoft.com/office/drawing/2014/main" id="{2D55D012-2E2A-FE11-3867-CAA431A0FC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3518" y="561091"/>
            <a:ext cx="900281" cy="11524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D23F73B-D439-4AAD-B66C-67BA7BD90430}"/>
              </a:ext>
            </a:extLst>
          </p:cNvPr>
          <p:cNvSpPr txBox="1"/>
          <p:nvPr/>
        </p:nvSpPr>
        <p:spPr>
          <a:xfrm>
            <a:off x="10180320" y="1690688"/>
            <a:ext cx="15670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solidFill>
                  <a:srgbClr val="222222"/>
                </a:solidFill>
                <a:latin typeface="Arial" panose="020B0604020202020204" pitchFamily="34" charset="0"/>
              </a:rPr>
              <a:t>SimSQL</a:t>
            </a:r>
            <a:endParaRPr lang="en-US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algn="ctr"/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[SIGMOD13]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582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1" grpId="0"/>
      <p:bldP spid="11" grpId="1"/>
      <p:bldP spid="14" grpId="0"/>
      <p:bldP spid="14" grpId="1"/>
      <p:bldP spid="15" grpId="0"/>
      <p:bldP spid="15" grpId="1"/>
      <p:bldP spid="17" grpId="0"/>
      <p:bldP spid="17" grpId="1"/>
      <p:bldP spid="18" grpId="0"/>
      <p:bldP spid="1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D648E-DEBD-B840-4DD2-4398A1C3E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AC9EF1-55F3-0206-C948-DAA9E393CC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23010"/>
            <a:ext cx="10515600" cy="4953953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b="0" dirty="0"/>
              <a:t>[</a:t>
            </a:r>
            <a:r>
              <a:rPr lang="en-US" sz="1200" dirty="0"/>
              <a:t>SIGMOD'24</a:t>
            </a:r>
            <a:r>
              <a:rPr lang="en-US" sz="1200" b="0" dirty="0"/>
              <a:t>] Shafaq Siddiqi, Matthias Boehm: Saga: A Scalable Framework for Optimizing Data Cleaning Pipelines for Machine Learning Applications, SIGMOD 2024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b="0" dirty="0"/>
              <a:t>[</a:t>
            </a:r>
            <a:r>
              <a:rPr lang="en-US" sz="1200" dirty="0"/>
              <a:t>SIGMOD'23</a:t>
            </a:r>
            <a:r>
              <a:rPr lang="en-US" sz="1200" b="0" dirty="0"/>
              <a:t>] Peng Li, </a:t>
            </a:r>
            <a:r>
              <a:rPr lang="en-US" sz="1200" b="0" dirty="0" err="1"/>
              <a:t>Zhiyi</a:t>
            </a:r>
            <a:r>
              <a:rPr lang="en-US" sz="1200" b="0" dirty="0"/>
              <a:t> Chen, Xu Chu, </a:t>
            </a:r>
            <a:r>
              <a:rPr lang="en-US" sz="1200" b="0" dirty="0" err="1"/>
              <a:t>Kexin</a:t>
            </a:r>
            <a:r>
              <a:rPr lang="en-US" sz="1200" b="0" dirty="0"/>
              <a:t> Rong: </a:t>
            </a:r>
            <a:r>
              <a:rPr lang="en-US" sz="1200" b="0" dirty="0" err="1"/>
              <a:t>DiffPrep</a:t>
            </a:r>
            <a:r>
              <a:rPr lang="en-US" sz="1200" b="0" dirty="0"/>
              <a:t>: Differentiable Data Preprocessing Pipeline Search for Learning over Tabular Data, SIGMOD 2023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b="0" dirty="0"/>
              <a:t>[</a:t>
            </a:r>
            <a:r>
              <a:rPr lang="en-US" sz="1200" dirty="0"/>
              <a:t>PVLDB'22</a:t>
            </a:r>
            <a:r>
              <a:rPr lang="en-US" sz="1200" b="0" dirty="0"/>
              <a:t>] Dong He, </a:t>
            </a:r>
            <a:r>
              <a:rPr lang="en-US" sz="1200" b="0" dirty="0" err="1"/>
              <a:t>Supun</a:t>
            </a:r>
            <a:r>
              <a:rPr lang="en-US" sz="1200" b="0" dirty="0"/>
              <a:t> </a:t>
            </a:r>
            <a:r>
              <a:rPr lang="en-US" sz="1200" b="0" dirty="0" err="1"/>
              <a:t>Chathuranga</a:t>
            </a:r>
            <a:r>
              <a:rPr lang="en-US" sz="1200" b="0" dirty="0"/>
              <a:t> </a:t>
            </a:r>
            <a:r>
              <a:rPr lang="en-US" sz="1200" b="0" dirty="0" err="1"/>
              <a:t>Nakandala</a:t>
            </a:r>
            <a:r>
              <a:rPr lang="en-US" sz="1200" b="0" dirty="0"/>
              <a:t>, </a:t>
            </a:r>
            <a:r>
              <a:rPr lang="en-US" sz="1200" b="0" dirty="0" err="1"/>
              <a:t>Dalitso</a:t>
            </a:r>
            <a:r>
              <a:rPr lang="en-US" sz="1200" b="0" dirty="0"/>
              <a:t> Banda, </a:t>
            </a:r>
            <a:r>
              <a:rPr lang="en-US" sz="1200" b="0" dirty="0" err="1"/>
              <a:t>Rathijit</a:t>
            </a:r>
            <a:r>
              <a:rPr lang="en-US" sz="1200" b="0" dirty="0"/>
              <a:t> Sen, Karla Saur, </a:t>
            </a:r>
            <a:r>
              <a:rPr lang="en-US" sz="1200" b="0" dirty="0" err="1"/>
              <a:t>Kwanghyun</a:t>
            </a:r>
            <a:r>
              <a:rPr lang="en-US" sz="1200" b="0" dirty="0"/>
              <a:t> Park, Carlo </a:t>
            </a:r>
            <a:r>
              <a:rPr lang="en-US" sz="1200" b="0" dirty="0" err="1"/>
              <a:t>Curino</a:t>
            </a:r>
            <a:r>
              <a:rPr lang="en-US" sz="1200" b="0" dirty="0"/>
              <a:t>, Jesús Camacho-Rodríguez, Konstantinos </a:t>
            </a:r>
            <a:r>
              <a:rPr lang="en-US" sz="1200" b="0" dirty="0" err="1"/>
              <a:t>Karanasos</a:t>
            </a:r>
            <a:r>
              <a:rPr lang="en-US" sz="1200" b="0" dirty="0"/>
              <a:t>, Matteo </a:t>
            </a:r>
            <a:r>
              <a:rPr lang="en-US" sz="1200" b="0" dirty="0" err="1"/>
              <a:t>Interlandi</a:t>
            </a:r>
            <a:r>
              <a:rPr lang="en-US" sz="1200" b="0" dirty="0"/>
              <a:t>: Query Processing on Tensor Computation Runtimes. Proc. VLDB Endow. 15(11): 2811-2825 (2022)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b="0" dirty="0"/>
              <a:t>[</a:t>
            </a:r>
            <a:r>
              <a:rPr lang="en-US" sz="1200" dirty="0"/>
              <a:t>PVLDB'21</a:t>
            </a:r>
            <a:r>
              <a:rPr lang="en-US" sz="1200" b="0" dirty="0"/>
              <a:t>] Saravanan </a:t>
            </a:r>
            <a:r>
              <a:rPr lang="en-US" sz="1200" b="0" dirty="0" err="1"/>
              <a:t>Thirumuruganathan</a:t>
            </a:r>
            <a:r>
              <a:rPr lang="en-US" sz="1200" b="0" dirty="0"/>
              <a:t>, Han Li, Nan Tang, Mourad </a:t>
            </a:r>
            <a:r>
              <a:rPr lang="en-US" sz="1200" b="0" dirty="0" err="1"/>
              <a:t>Ouzzani</a:t>
            </a:r>
            <a:r>
              <a:rPr lang="en-US" sz="1200" b="0" dirty="0"/>
              <a:t>, Yash Govind, Derek Paulsen, Glenn Fung, </a:t>
            </a:r>
            <a:r>
              <a:rPr lang="en-US" sz="1200" b="0" dirty="0" err="1"/>
              <a:t>AnHai</a:t>
            </a:r>
            <a:r>
              <a:rPr lang="en-US" sz="1200" b="0" dirty="0"/>
              <a:t> Doan: Deep Learning for Blocking in Entity Matching: A Design Space Exploration. Proc. VLDB Endow. 14(11): 2459-2472 (2021)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b="0" dirty="0"/>
              <a:t>[</a:t>
            </a:r>
            <a:r>
              <a:rPr lang="en-US" sz="1200" dirty="0"/>
              <a:t>SIGMOD'21</a:t>
            </a:r>
            <a:r>
              <a:rPr lang="en-US" sz="1200" b="0" dirty="0"/>
              <a:t>] </a:t>
            </a:r>
            <a:r>
              <a:rPr lang="en-US" sz="1200" b="0" dirty="0" err="1"/>
              <a:t>Hantian</a:t>
            </a:r>
            <a:r>
              <a:rPr lang="en-US" sz="1200" b="0" dirty="0"/>
              <a:t> Zhang, Xu Chu, </a:t>
            </a:r>
            <a:r>
              <a:rPr lang="en-US" sz="1200" b="0" dirty="0" err="1"/>
              <a:t>Abolfazl</a:t>
            </a:r>
            <a:r>
              <a:rPr lang="en-US" sz="1200" b="0" dirty="0"/>
              <a:t> </a:t>
            </a:r>
            <a:r>
              <a:rPr lang="en-US" sz="1200" b="0" dirty="0" err="1"/>
              <a:t>Asudeh</a:t>
            </a:r>
            <a:r>
              <a:rPr lang="en-US" sz="1200" b="0" dirty="0"/>
              <a:t>, Shamkant B. Navathe: </a:t>
            </a:r>
            <a:r>
              <a:rPr lang="en-US" sz="1200" b="0" dirty="0" err="1"/>
              <a:t>OmniFair</a:t>
            </a:r>
            <a:r>
              <a:rPr lang="en-US" sz="1200" b="0" dirty="0"/>
              <a:t>: A Declarative System for Model-Agnostic Group Fairness in Machine Learning. SIGMOD 2021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b="0" dirty="0"/>
              <a:t>[</a:t>
            </a:r>
            <a:r>
              <a:rPr lang="en-US" sz="1200" dirty="0"/>
              <a:t>SIGMOD’21</a:t>
            </a:r>
            <a:r>
              <a:rPr lang="en-US" sz="1200" b="0" dirty="0"/>
              <a:t>] Svetlana </a:t>
            </a:r>
            <a:r>
              <a:rPr lang="en-US" sz="1200" b="0" dirty="0" err="1"/>
              <a:t>Sagadeeva</a:t>
            </a:r>
            <a:r>
              <a:rPr lang="en-US" sz="1200" b="0" dirty="0"/>
              <a:t>, Matthias Boehm: </a:t>
            </a:r>
            <a:r>
              <a:rPr lang="en-US" sz="1200" b="0" dirty="0" err="1"/>
              <a:t>SliceLine</a:t>
            </a:r>
            <a:r>
              <a:rPr lang="en-US" sz="1200" b="0" dirty="0"/>
              <a:t>: Fast, Linear-Algebra-based Slice Finding for ML Model Debugging. SIGMOD Conference 2021: 2290-2299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b="0" dirty="0"/>
              <a:t>[</a:t>
            </a:r>
            <a:r>
              <a:rPr lang="en-US" sz="1200" dirty="0"/>
              <a:t>OSDI'20</a:t>
            </a:r>
            <a:r>
              <a:rPr lang="en-US" sz="1200" b="0" dirty="0"/>
              <a:t>] </a:t>
            </a:r>
            <a:r>
              <a:rPr lang="en-US" sz="1200" b="0" dirty="0" err="1"/>
              <a:t>Supun</a:t>
            </a:r>
            <a:r>
              <a:rPr lang="en-US" sz="1200" b="0" dirty="0"/>
              <a:t> </a:t>
            </a:r>
            <a:r>
              <a:rPr lang="en-US" sz="1200" b="0" dirty="0" err="1"/>
              <a:t>Nakandala</a:t>
            </a:r>
            <a:r>
              <a:rPr lang="en-US" sz="1200" b="0" dirty="0"/>
              <a:t>, Karla Saur, Gyeong-In Yu, Konstantinos </a:t>
            </a:r>
            <a:r>
              <a:rPr lang="en-US" sz="1200" b="0" dirty="0" err="1"/>
              <a:t>Karanasos</a:t>
            </a:r>
            <a:r>
              <a:rPr lang="en-US" sz="1200" b="0" dirty="0"/>
              <a:t>, Carlo </a:t>
            </a:r>
            <a:r>
              <a:rPr lang="en-US" sz="1200" b="0" dirty="0" err="1"/>
              <a:t>Curino</a:t>
            </a:r>
            <a:r>
              <a:rPr lang="en-US" sz="1200" b="0" dirty="0"/>
              <a:t>, Markus Weimer, Matteo </a:t>
            </a:r>
            <a:r>
              <a:rPr lang="en-US" sz="1200" b="0" dirty="0" err="1"/>
              <a:t>Interlandi</a:t>
            </a:r>
            <a:r>
              <a:rPr lang="en-US" sz="1200" b="0" dirty="0"/>
              <a:t>: A Tensor Compiler for Unified Machine Learning Prediction Serving. OSDI 2020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b="0" dirty="0"/>
              <a:t>[</a:t>
            </a:r>
            <a:r>
              <a:rPr lang="en-US" sz="1200" dirty="0"/>
              <a:t>ICML'19</a:t>
            </a:r>
            <a:r>
              <a:rPr lang="en-US" sz="1200" b="0" dirty="0"/>
              <a:t>] Tri Dao, Albert Gu, Alexander Ratner, Virginia Smith, Chris De Sa, Christopher </a:t>
            </a:r>
            <a:r>
              <a:rPr lang="en-US" sz="1200" b="0" dirty="0" err="1"/>
              <a:t>Ré</a:t>
            </a:r>
            <a:r>
              <a:rPr lang="en-US" sz="1200" b="0" dirty="0"/>
              <a:t>: A Kernel Theory of Modern Data Augmentation. ICML 2019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b="0" dirty="0"/>
              <a:t>[</a:t>
            </a:r>
            <a:r>
              <a:rPr lang="en-US" sz="1200" dirty="0"/>
              <a:t>PVLDB'18</a:t>
            </a:r>
            <a:r>
              <a:rPr lang="en-US" sz="1200" b="0" dirty="0"/>
              <a:t>] Muhammad </a:t>
            </a:r>
            <a:r>
              <a:rPr lang="en-US" sz="1200" b="0" dirty="0" err="1"/>
              <a:t>Ebraheem</a:t>
            </a:r>
            <a:r>
              <a:rPr lang="en-US" sz="1200" b="0" dirty="0"/>
              <a:t>, Saravanan </a:t>
            </a:r>
            <a:r>
              <a:rPr lang="en-US" sz="1200" b="0" dirty="0" err="1"/>
              <a:t>Thirumuruganathan</a:t>
            </a:r>
            <a:r>
              <a:rPr lang="en-US" sz="1200" b="0" dirty="0"/>
              <a:t>, Shafiq R. </a:t>
            </a:r>
            <a:r>
              <a:rPr lang="en-US" sz="1200" b="0" dirty="0" err="1"/>
              <a:t>Joty</a:t>
            </a:r>
            <a:r>
              <a:rPr lang="en-US" sz="1200" b="0" dirty="0"/>
              <a:t>, Mourad </a:t>
            </a:r>
            <a:r>
              <a:rPr lang="en-US" sz="1200" b="0" dirty="0" err="1"/>
              <a:t>Ouzzani</a:t>
            </a:r>
            <a:r>
              <a:rPr lang="en-US" sz="1200" b="0" dirty="0"/>
              <a:t>, Nan Tang: Distributed Representations of Tuples for Entity Resolution. PVLDB 2018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b="0" dirty="0"/>
              <a:t>[</a:t>
            </a:r>
            <a:r>
              <a:rPr lang="en-US" sz="1200" dirty="0"/>
              <a:t>SIGMOD'18</a:t>
            </a:r>
            <a:r>
              <a:rPr lang="en-US" sz="1200" b="0" dirty="0"/>
              <a:t>] Xin Luna Dong, Theodoros </a:t>
            </a:r>
            <a:r>
              <a:rPr lang="en-US" sz="1200" b="0" dirty="0" err="1"/>
              <a:t>Rekatsinas</a:t>
            </a:r>
            <a:r>
              <a:rPr lang="en-US" sz="1200" b="0" dirty="0"/>
              <a:t>: Data Integration and Machine Learning: A Natural Synergy. SIGMOD 2018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b="0" dirty="0"/>
              <a:t>[</a:t>
            </a:r>
            <a:r>
              <a:rPr lang="en-US" sz="1200" dirty="0"/>
              <a:t>PVLDB'17</a:t>
            </a:r>
            <a:r>
              <a:rPr lang="en-US" sz="1200" b="0" dirty="0"/>
              <a:t>] José Cambronero, John K. </a:t>
            </a:r>
            <a:r>
              <a:rPr lang="en-US" sz="1200" b="0" dirty="0" err="1"/>
              <a:t>Feser</a:t>
            </a:r>
            <a:r>
              <a:rPr lang="en-US" sz="1200" b="0" dirty="0"/>
              <a:t>, Micah J. Smith, Samuel Madden: Query Optimization for Dynamic Imputation. PVLDB 2017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b="0" dirty="0"/>
              <a:t>[</a:t>
            </a:r>
            <a:r>
              <a:rPr lang="en-US" sz="1200" dirty="0"/>
              <a:t>KDD'16</a:t>
            </a:r>
            <a:r>
              <a:rPr lang="en-US" sz="1200" b="0" dirty="0"/>
              <a:t>] Marco </a:t>
            </a:r>
            <a:r>
              <a:rPr lang="en-US" sz="1200" b="0" dirty="0" err="1"/>
              <a:t>Túlio</a:t>
            </a:r>
            <a:r>
              <a:rPr lang="en-US" sz="1200" b="0" dirty="0"/>
              <a:t> Ribeiro, Sameer Singh, Carlos </a:t>
            </a:r>
            <a:r>
              <a:rPr lang="en-US" sz="1200" b="0" dirty="0" err="1"/>
              <a:t>Guestrin</a:t>
            </a:r>
            <a:r>
              <a:rPr lang="en-US" sz="1200" b="0" dirty="0"/>
              <a:t>: "Why Should I Trust You?": Explaining the Predictions of Any Classifier. KDD 2016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b="0" dirty="0"/>
              <a:t>[</a:t>
            </a:r>
            <a:r>
              <a:rPr lang="en-US" sz="1200" dirty="0"/>
              <a:t>NeurIPS'12</a:t>
            </a:r>
            <a:r>
              <a:rPr lang="en-US" sz="1200" b="0" dirty="0"/>
              <a:t>] Alex </a:t>
            </a:r>
            <a:r>
              <a:rPr lang="en-US" sz="1200" b="0" dirty="0" err="1"/>
              <a:t>Krizhevsky</a:t>
            </a:r>
            <a:r>
              <a:rPr lang="en-US" sz="1200" b="0" dirty="0"/>
              <a:t>, Ilya </a:t>
            </a:r>
            <a:r>
              <a:rPr lang="en-US" sz="1200" b="0" dirty="0" err="1"/>
              <a:t>Sutskever</a:t>
            </a:r>
            <a:r>
              <a:rPr lang="en-US" sz="1200" b="0" dirty="0"/>
              <a:t>, Geoffrey E. Hinton: ImageNet Classification with Deep Convolutional Neural Networks. </a:t>
            </a:r>
            <a:r>
              <a:rPr lang="en-US" sz="1200" b="0" dirty="0" err="1"/>
              <a:t>NeurIPS</a:t>
            </a:r>
            <a:r>
              <a:rPr lang="en-US" sz="1200" b="0" dirty="0"/>
              <a:t> 2012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b="0" dirty="0"/>
              <a:t>[</a:t>
            </a:r>
            <a:r>
              <a:rPr lang="en-US" sz="1200" dirty="0"/>
              <a:t>SIGMOD'10</a:t>
            </a:r>
            <a:r>
              <a:rPr lang="en-US" sz="1200" b="0" dirty="0"/>
              <a:t>] Grzegorz </a:t>
            </a:r>
            <a:r>
              <a:rPr lang="en-US" sz="1200" b="0" dirty="0" err="1"/>
              <a:t>Malewicz</a:t>
            </a:r>
            <a:r>
              <a:rPr lang="en-US" sz="1200" b="0" dirty="0"/>
              <a:t>, Matthew H. </a:t>
            </a:r>
            <a:r>
              <a:rPr lang="en-US" sz="1200" b="0" dirty="0" err="1"/>
              <a:t>Austern</a:t>
            </a:r>
            <a:r>
              <a:rPr lang="en-US" sz="1200" b="0" dirty="0"/>
              <a:t>, </a:t>
            </a:r>
            <a:r>
              <a:rPr lang="en-US" sz="1200" b="0" dirty="0" err="1"/>
              <a:t>Aart</a:t>
            </a:r>
            <a:r>
              <a:rPr lang="en-US" sz="1200" b="0" dirty="0"/>
              <a:t> J. C. Bik, James C. Dehnert, Ilan Horn, Naty </a:t>
            </a:r>
            <a:r>
              <a:rPr lang="en-US" sz="1200" b="0" dirty="0" err="1"/>
              <a:t>Leiser</a:t>
            </a:r>
            <a:r>
              <a:rPr lang="en-US" sz="1200" b="0" dirty="0"/>
              <a:t>, Grzegorz </a:t>
            </a:r>
            <a:r>
              <a:rPr lang="en-US" sz="1200" b="0" dirty="0" err="1"/>
              <a:t>Czajkowski</a:t>
            </a:r>
            <a:r>
              <a:rPr lang="en-US" sz="1200" b="0" dirty="0"/>
              <a:t>: Pregel: a system for large-scale graph processing. SIGMOD 2010</a:t>
            </a:r>
          </a:p>
        </p:txBody>
      </p:sp>
    </p:spTree>
    <p:extLst>
      <p:ext uri="{BB962C8B-B14F-4D97-AF65-F5344CB8AC3E}">
        <p14:creationId xmlns:p14="http://schemas.microsoft.com/office/powerpoint/2010/main" val="2743913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5082279-0F46-AF08-BCB7-D9A71C1BFD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Selected Runtime Backends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4675FEA-A5A0-AEA6-A1A0-027AD646BD1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Tensor Query Processor (</a:t>
            </a:r>
            <a:r>
              <a:rPr lang="en-US" dirty="0" err="1"/>
              <a:t>RDBMS</a:t>
            </a:r>
            <a:r>
              <a:rPr lang="en-US" dirty="0" err="1">
                <a:sym typeface="Wingdings" panose="05000000000000000000" pitchFamily="2" charset="2"/>
              </a:rPr>
              <a:t>MLSys</a:t>
            </a:r>
            <a:r>
              <a:rPr lang="en-US" dirty="0"/>
              <a:t>)</a:t>
            </a:r>
          </a:p>
          <a:p>
            <a:r>
              <a:rPr lang="en-US" dirty="0"/>
              <a:t>Apache </a:t>
            </a:r>
            <a:r>
              <a:rPr lang="en-US" dirty="0" err="1"/>
              <a:t>SystemDS</a:t>
            </a:r>
            <a:r>
              <a:rPr lang="en-US" dirty="0"/>
              <a:t> (</a:t>
            </a:r>
            <a:r>
              <a:rPr lang="en-US" dirty="0" err="1"/>
              <a:t>MLSys</a:t>
            </a:r>
            <a:r>
              <a:rPr lang="en-US" dirty="0"/>
              <a:t>)</a:t>
            </a:r>
          </a:p>
          <a:p>
            <a:r>
              <a:rPr lang="en-US" dirty="0"/>
              <a:t>Tensor Relational Algebra (</a:t>
            </a:r>
            <a:r>
              <a:rPr lang="en-US" dirty="0" err="1"/>
              <a:t>MLSys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RDBMS</a:t>
            </a:r>
            <a:r>
              <a:rPr lang="en-US" dirty="0"/>
              <a:t>)</a:t>
            </a:r>
          </a:p>
          <a:p>
            <a:r>
              <a:rPr lang="en-US" dirty="0">
                <a:solidFill>
                  <a:srgbClr val="FF0000"/>
                </a:solidFill>
              </a:rPr>
              <a:t>[35 min]</a:t>
            </a:r>
          </a:p>
        </p:txBody>
      </p:sp>
    </p:spTree>
    <p:extLst>
      <p:ext uri="{BB962C8B-B14F-4D97-AF65-F5344CB8AC3E}">
        <p14:creationId xmlns:p14="http://schemas.microsoft.com/office/powerpoint/2010/main" val="1009599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696090C-815D-7999-AEF4-48916E764F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 Case for </a:t>
            </a:r>
            <a:br>
              <a:rPr lang="en-US" dirty="0"/>
            </a:br>
            <a:r>
              <a:rPr lang="en-US" dirty="0"/>
              <a:t>Tensor Computations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EF5CE695-AAD9-52DD-95C7-D8E7501C2D0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8495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Picture 2" descr="Facebook and Microsoft launch PyTorch Enterprise Support Program |  VentureBeat">
            <a:extLst>
              <a:ext uri="{FF2B5EF4-FFF2-40B4-BE49-F238E27FC236}">
                <a16:creationId xmlns:a16="http://schemas.microsoft.com/office/drawing/2014/main" id="{68111F1C-E714-409F-2B33-F71E40EE1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761" y="3486915"/>
            <a:ext cx="1807266" cy="903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7" name="Group 186">
            <a:extLst>
              <a:ext uri="{FF2B5EF4-FFF2-40B4-BE49-F238E27FC236}">
                <a16:creationId xmlns:a16="http://schemas.microsoft.com/office/drawing/2014/main" id="{AB123C4F-6969-C666-32BF-240D6109FCE8}"/>
              </a:ext>
            </a:extLst>
          </p:cNvPr>
          <p:cNvGrpSpPr/>
          <p:nvPr/>
        </p:nvGrpSpPr>
        <p:grpSpPr>
          <a:xfrm>
            <a:off x="4573369" y="1779772"/>
            <a:ext cx="4370512" cy="683512"/>
            <a:chOff x="4459832" y="1164619"/>
            <a:chExt cx="3278814" cy="512780"/>
          </a:xfrm>
        </p:grpSpPr>
        <p:sp>
          <p:nvSpPr>
            <p:cNvPr id="188" name="TextBox 8">
              <a:extLst>
                <a:ext uri="{FF2B5EF4-FFF2-40B4-BE49-F238E27FC236}">
                  <a16:creationId xmlns:a16="http://schemas.microsoft.com/office/drawing/2014/main" id="{1ED25C11-B657-408F-6E51-E5EFB76E6BC6}"/>
                </a:ext>
              </a:extLst>
            </p:cNvPr>
            <p:cNvSpPr txBox="1"/>
            <p:nvPr/>
          </p:nvSpPr>
          <p:spPr>
            <a:xfrm>
              <a:off x="4459832" y="1192390"/>
              <a:ext cx="1067353" cy="4850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381">
                <a:defRPr/>
              </a:pPr>
              <a:r>
                <a:rPr lang="en-US" sz="1766">
                  <a:solidFill>
                    <a:prstClr val="black"/>
                  </a:solidFill>
                  <a:latin typeface="Calibri" panose="020F0502020204030204"/>
                </a:rPr>
                <a:t>Spark SQL Query Plan</a:t>
              </a:r>
            </a:p>
          </p:txBody>
        </p:sp>
        <p:cxnSp>
          <p:nvCxnSpPr>
            <p:cNvPr id="189" name="Straight Arrow Connector 188">
              <a:extLst>
                <a:ext uri="{FF2B5EF4-FFF2-40B4-BE49-F238E27FC236}">
                  <a16:creationId xmlns:a16="http://schemas.microsoft.com/office/drawing/2014/main" id="{DDA94D7E-988E-96AD-2D42-78A1A9BC1E9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97999" y="1288662"/>
              <a:ext cx="275545" cy="1"/>
            </a:xfrm>
            <a:prstGeom prst="straightConnector1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tailEnd type="triangle"/>
            </a:ln>
            <a:effectLst/>
          </p:spPr>
        </p:cxnSp>
        <p:sp>
          <p:nvSpPr>
            <p:cNvPr id="190" name="TextBox 44">
              <a:extLst>
                <a:ext uri="{FF2B5EF4-FFF2-40B4-BE49-F238E27FC236}">
                  <a16:creationId xmlns:a16="http://schemas.microsoft.com/office/drawing/2014/main" id="{A9309997-32B5-C998-2404-1959FA10E6B5}"/>
                </a:ext>
              </a:extLst>
            </p:cNvPr>
            <p:cNvSpPr txBox="1"/>
            <p:nvPr/>
          </p:nvSpPr>
          <p:spPr>
            <a:xfrm>
              <a:off x="6455053" y="1164619"/>
              <a:ext cx="1283593" cy="2306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09381">
                <a:defRPr/>
              </a:pPr>
              <a:r>
                <a:rPr lang="en-US" sz="1370">
                  <a:solidFill>
                    <a:srgbClr val="000000"/>
                  </a:solidFill>
                  <a:latin typeface="Calibri" panose="020F0502020204030204"/>
                </a:rPr>
                <a:t>Sort Operator</a:t>
              </a:r>
            </a:p>
          </p:txBody>
        </p:sp>
      </p:grpSp>
      <p:sp>
        <p:nvSpPr>
          <p:cNvPr id="191" name="Rectangle 190">
            <a:extLst>
              <a:ext uri="{FF2B5EF4-FFF2-40B4-BE49-F238E27FC236}">
                <a16:creationId xmlns:a16="http://schemas.microsoft.com/office/drawing/2014/main" id="{7646C8A4-72D3-2C7C-3C31-D541837C0430}"/>
              </a:ext>
            </a:extLst>
          </p:cNvPr>
          <p:cNvSpPr/>
          <p:nvPr/>
        </p:nvSpPr>
        <p:spPr>
          <a:xfrm>
            <a:off x="4957810" y="3690403"/>
            <a:ext cx="2833635" cy="373745"/>
          </a:xfrm>
          <a:prstGeom prst="rect">
            <a:avLst/>
          </a:prstGeom>
          <a:solidFill>
            <a:srgbClr val="D2D2D2"/>
          </a:solidFill>
          <a:ln w="1079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381">
              <a:defRPr/>
            </a:pPr>
            <a:r>
              <a:rPr lang="en-US" sz="1766" err="1">
                <a:solidFill>
                  <a:srgbClr val="000000"/>
                </a:solidFill>
                <a:latin typeface="Calibri" panose="020F0502020204030204"/>
              </a:rPr>
              <a:t>Tensorizer</a:t>
            </a:r>
            <a:endParaRPr lang="en-US" sz="1766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92" name="TextBox 14">
            <a:extLst>
              <a:ext uri="{FF2B5EF4-FFF2-40B4-BE49-F238E27FC236}">
                <a16:creationId xmlns:a16="http://schemas.microsoft.com/office/drawing/2014/main" id="{879A5915-58E9-65A5-FB5A-13AC5FC9263C}"/>
              </a:ext>
            </a:extLst>
          </p:cNvPr>
          <p:cNvSpPr txBox="1"/>
          <p:nvPr/>
        </p:nvSpPr>
        <p:spPr>
          <a:xfrm>
            <a:off x="4806702" y="4037315"/>
            <a:ext cx="1253295" cy="6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381">
              <a:defRPr/>
            </a:pPr>
            <a:r>
              <a:rPr lang="en-US" sz="1766">
                <a:solidFill>
                  <a:srgbClr val="000000"/>
                </a:solidFill>
                <a:latin typeface="Calibri" panose="020F0502020204030204"/>
              </a:rPr>
              <a:t>Tensor program</a:t>
            </a:r>
          </a:p>
        </p:txBody>
      </p:sp>
      <p:grpSp>
        <p:nvGrpSpPr>
          <p:cNvPr id="193" name="Group 192">
            <a:extLst>
              <a:ext uri="{FF2B5EF4-FFF2-40B4-BE49-F238E27FC236}">
                <a16:creationId xmlns:a16="http://schemas.microsoft.com/office/drawing/2014/main" id="{021A54D9-9541-07A8-1A04-408F03B097D0}"/>
              </a:ext>
            </a:extLst>
          </p:cNvPr>
          <p:cNvGrpSpPr/>
          <p:nvPr/>
        </p:nvGrpSpPr>
        <p:grpSpPr>
          <a:xfrm>
            <a:off x="6440450" y="4098268"/>
            <a:ext cx="692350" cy="618087"/>
            <a:chOff x="4970084" y="3002586"/>
            <a:chExt cx="1088486" cy="1295360"/>
          </a:xfrm>
          <a:solidFill>
            <a:srgbClr val="000000"/>
          </a:solidFill>
        </p:grpSpPr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80195F65-1441-42E6-BF72-F40AE7299E3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65359" y="3354835"/>
              <a:ext cx="106960" cy="118463"/>
            </a:xfrm>
            <a:prstGeom prst="line">
              <a:avLst/>
            </a:prstGeom>
            <a:grp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603630EA-D2C5-70CA-B09B-00C9366616A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97287" y="3776479"/>
              <a:ext cx="84830" cy="152160"/>
            </a:xfrm>
            <a:prstGeom prst="line">
              <a:avLst/>
            </a:prstGeom>
            <a:grp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id="{71E02D7A-C4FC-8020-C218-F0542FB020B4}"/>
                </a:ext>
              </a:extLst>
            </p:cNvPr>
            <p:cNvCxnSpPr>
              <a:cxnSpLocks/>
            </p:cNvCxnSpPr>
            <p:nvPr/>
          </p:nvCxnSpPr>
          <p:spPr>
            <a:xfrm>
              <a:off x="5582377" y="3354835"/>
              <a:ext cx="136321" cy="118463"/>
            </a:xfrm>
            <a:prstGeom prst="line">
              <a:avLst/>
            </a:prstGeom>
            <a:grp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pic>
          <p:nvPicPr>
            <p:cNvPr id="197" name="Graphic 106" descr="Cube outline">
              <a:extLst>
                <a:ext uri="{FF2B5EF4-FFF2-40B4-BE49-F238E27FC236}">
                  <a16:creationId xmlns:a16="http://schemas.microsoft.com/office/drawing/2014/main" id="{9F0B28B3-31E9-909A-1C8B-625C23E9AF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322892" y="3002586"/>
              <a:ext cx="411480" cy="411480"/>
            </a:xfrm>
            <a:prstGeom prst="rect">
              <a:avLst/>
            </a:prstGeom>
          </p:spPr>
        </p:pic>
        <p:pic>
          <p:nvPicPr>
            <p:cNvPr id="198" name="Graphic 108" descr="Cube outline">
              <a:extLst>
                <a:ext uri="{FF2B5EF4-FFF2-40B4-BE49-F238E27FC236}">
                  <a16:creationId xmlns:a16="http://schemas.microsoft.com/office/drawing/2014/main" id="{A531DDBE-F6EE-6E34-B058-3320C0FF29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647090" y="3388876"/>
              <a:ext cx="411480" cy="411480"/>
            </a:xfrm>
            <a:prstGeom prst="rect">
              <a:avLst/>
            </a:prstGeom>
          </p:spPr>
        </p:pic>
        <p:pic>
          <p:nvPicPr>
            <p:cNvPr id="199" name="Graphic 110" descr="Cube outline">
              <a:extLst>
                <a:ext uri="{FF2B5EF4-FFF2-40B4-BE49-F238E27FC236}">
                  <a16:creationId xmlns:a16="http://schemas.microsoft.com/office/drawing/2014/main" id="{FD985C9B-DDFB-9F14-2A11-4E4494CF52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125552" y="3419333"/>
              <a:ext cx="411480" cy="411480"/>
            </a:xfrm>
            <a:prstGeom prst="rect">
              <a:avLst/>
            </a:prstGeom>
          </p:spPr>
        </p:pic>
        <p:pic>
          <p:nvPicPr>
            <p:cNvPr id="200" name="Graphic 112" descr="Cube outline">
              <a:extLst>
                <a:ext uri="{FF2B5EF4-FFF2-40B4-BE49-F238E27FC236}">
                  <a16:creationId xmlns:a16="http://schemas.microsoft.com/office/drawing/2014/main" id="{907E7472-A9C0-A9A6-E030-A00EC12260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70084" y="3886466"/>
              <a:ext cx="411480" cy="411480"/>
            </a:xfrm>
            <a:prstGeom prst="rect">
              <a:avLst/>
            </a:prstGeom>
          </p:spPr>
        </p:pic>
      </p:grpSp>
      <p:sp>
        <p:nvSpPr>
          <p:cNvPr id="201" name="TextBox 122">
            <a:extLst>
              <a:ext uri="{FF2B5EF4-FFF2-40B4-BE49-F238E27FC236}">
                <a16:creationId xmlns:a16="http://schemas.microsoft.com/office/drawing/2014/main" id="{173C7237-F209-7B7C-781C-A988A19E6667}"/>
              </a:ext>
            </a:extLst>
          </p:cNvPr>
          <p:cNvSpPr txBox="1"/>
          <p:nvPr/>
        </p:nvSpPr>
        <p:spPr>
          <a:xfrm>
            <a:off x="4619042" y="5857877"/>
            <a:ext cx="793835" cy="307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48033">
              <a:defRPr/>
            </a:pPr>
            <a:r>
              <a:rPr lang="en-US" sz="1370">
                <a:solidFill>
                  <a:prstClr val="black"/>
                </a:solidFill>
                <a:latin typeface="Segoe UI"/>
                <a:cs typeface="Calibri" panose="020F0502020204030204" pitchFamily="34" charset="0"/>
              </a:rPr>
              <a:t>CPU</a:t>
            </a:r>
          </a:p>
        </p:txBody>
      </p:sp>
      <p:sp>
        <p:nvSpPr>
          <p:cNvPr id="202" name="TextBox 122">
            <a:extLst>
              <a:ext uri="{FF2B5EF4-FFF2-40B4-BE49-F238E27FC236}">
                <a16:creationId xmlns:a16="http://schemas.microsoft.com/office/drawing/2014/main" id="{93DFB4B8-88DF-6BA8-F93C-6D886B8808AE}"/>
              </a:ext>
            </a:extLst>
          </p:cNvPr>
          <p:cNvSpPr txBox="1"/>
          <p:nvPr/>
        </p:nvSpPr>
        <p:spPr>
          <a:xfrm>
            <a:off x="5429253" y="5844359"/>
            <a:ext cx="1095720" cy="307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48033">
              <a:defRPr/>
            </a:pPr>
            <a:r>
              <a:rPr lang="en-US" sz="1370">
                <a:solidFill>
                  <a:prstClr val="black"/>
                </a:solidFill>
                <a:latin typeface="Segoe UI"/>
                <a:cs typeface="Calibri" panose="020F0502020204030204" pitchFamily="34" charset="0"/>
              </a:rPr>
              <a:t>AMD GPU</a:t>
            </a:r>
          </a:p>
        </p:txBody>
      </p:sp>
      <p:sp>
        <p:nvSpPr>
          <p:cNvPr id="204" name="Rectangle 203">
            <a:extLst>
              <a:ext uri="{FF2B5EF4-FFF2-40B4-BE49-F238E27FC236}">
                <a16:creationId xmlns:a16="http://schemas.microsoft.com/office/drawing/2014/main" id="{C4C7BF43-8D4A-A64A-C1F1-4D5D74061250}"/>
              </a:ext>
            </a:extLst>
          </p:cNvPr>
          <p:cNvSpPr/>
          <p:nvPr/>
        </p:nvSpPr>
        <p:spPr>
          <a:xfrm>
            <a:off x="4983568" y="1450023"/>
            <a:ext cx="2853573" cy="382288"/>
          </a:xfrm>
          <a:prstGeom prst="rect">
            <a:avLst/>
          </a:prstGeom>
          <a:solidFill>
            <a:srgbClr val="D2D2D2"/>
          </a:solidFill>
          <a:ln w="1079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381">
              <a:defRPr/>
            </a:pPr>
            <a:r>
              <a:rPr lang="en-US" sz="1760">
                <a:solidFill>
                  <a:srgbClr val="000000"/>
                </a:solidFill>
                <a:latin typeface="Calibri" panose="020F0502020204030204"/>
              </a:rPr>
              <a:t>Parser and Optimizer </a:t>
            </a:r>
          </a:p>
        </p:txBody>
      </p:sp>
      <p:sp>
        <p:nvSpPr>
          <p:cNvPr id="205" name="TextBox 7">
            <a:extLst>
              <a:ext uri="{FF2B5EF4-FFF2-40B4-BE49-F238E27FC236}">
                <a16:creationId xmlns:a16="http://schemas.microsoft.com/office/drawing/2014/main" id="{60A53712-98E7-B86B-EF0F-47BE406DE4A2}"/>
              </a:ext>
            </a:extLst>
          </p:cNvPr>
          <p:cNvSpPr txBox="1"/>
          <p:nvPr/>
        </p:nvSpPr>
        <p:spPr>
          <a:xfrm>
            <a:off x="3572711" y="1225250"/>
            <a:ext cx="1481748" cy="3694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381">
              <a:defRPr/>
            </a:pPr>
            <a:r>
              <a:rPr lang="en-US" sz="1766" dirty="0">
                <a:solidFill>
                  <a:srgbClr val="000000"/>
                </a:solidFill>
                <a:latin typeface="Calibri" panose="020F0502020204030204"/>
              </a:rPr>
              <a:t>SQL Query</a:t>
            </a:r>
          </a:p>
        </p:txBody>
      </p:sp>
      <p:pic>
        <p:nvPicPr>
          <p:cNvPr id="206" name="Picture 205">
            <a:extLst>
              <a:ext uri="{FF2B5EF4-FFF2-40B4-BE49-F238E27FC236}">
                <a16:creationId xmlns:a16="http://schemas.microsoft.com/office/drawing/2014/main" id="{80EE1F54-34D4-DCCF-9EEE-7190F32F84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1442" y="1731524"/>
            <a:ext cx="1413267" cy="1733356"/>
          </a:xfrm>
          <a:prstGeom prst="rect">
            <a:avLst/>
          </a:prstGeom>
        </p:spPr>
      </p:pic>
      <p:sp>
        <p:nvSpPr>
          <p:cNvPr id="207" name="Right Arrow 206">
            <a:extLst>
              <a:ext uri="{FF2B5EF4-FFF2-40B4-BE49-F238E27FC236}">
                <a16:creationId xmlns:a16="http://schemas.microsoft.com/office/drawing/2014/main" id="{25F1087B-F3C0-68B8-0C8E-B2C6EA81D80D}"/>
              </a:ext>
            </a:extLst>
          </p:cNvPr>
          <p:cNvSpPr/>
          <p:nvPr/>
        </p:nvSpPr>
        <p:spPr>
          <a:xfrm>
            <a:off x="3527341" y="1531427"/>
            <a:ext cx="1325131" cy="240882"/>
          </a:xfrm>
          <a:prstGeom prst="rightArrow">
            <a:avLst/>
          </a:prstGeom>
          <a:solidFill>
            <a:srgbClr val="0070C0"/>
          </a:solidFill>
          <a:ln w="1079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381">
              <a:defRPr/>
            </a:pPr>
            <a:endParaRPr lang="en-US" sz="1766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id="{9E14EF21-A0B4-1E58-B72D-37C830A36585}"/>
              </a:ext>
            </a:extLst>
          </p:cNvPr>
          <p:cNvSpPr txBox="1"/>
          <p:nvPr/>
        </p:nvSpPr>
        <p:spPr>
          <a:xfrm>
            <a:off x="9184192" y="5588879"/>
            <a:ext cx="1671928" cy="4689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762"/>
            <a:r>
              <a:rPr lang="en-US" sz="2400" kern="0" dirty="0">
                <a:solidFill>
                  <a:srgbClr val="000000"/>
                </a:solidFill>
                <a:latin typeface="Segoe UI"/>
              </a:rPr>
              <a:t>Hardware</a:t>
            </a:r>
          </a:p>
        </p:txBody>
      </p:sp>
      <p:sp>
        <p:nvSpPr>
          <p:cNvPr id="209" name="Right Arrow 208">
            <a:extLst>
              <a:ext uri="{FF2B5EF4-FFF2-40B4-BE49-F238E27FC236}">
                <a16:creationId xmlns:a16="http://schemas.microsoft.com/office/drawing/2014/main" id="{22F553F0-D281-1F87-4072-5F46A5EA8B95}"/>
              </a:ext>
            </a:extLst>
          </p:cNvPr>
          <p:cNvSpPr/>
          <p:nvPr/>
        </p:nvSpPr>
        <p:spPr>
          <a:xfrm rot="5400000">
            <a:off x="5905745" y="2046852"/>
            <a:ext cx="556660" cy="241382"/>
          </a:xfrm>
          <a:prstGeom prst="rightArrow">
            <a:avLst/>
          </a:prstGeom>
          <a:solidFill>
            <a:srgbClr val="0070C0"/>
          </a:solidFill>
          <a:ln w="1079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381">
              <a:defRPr/>
            </a:pPr>
            <a:endParaRPr lang="en-US" sz="1766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10" name="Rectangle 209">
            <a:extLst>
              <a:ext uri="{FF2B5EF4-FFF2-40B4-BE49-F238E27FC236}">
                <a16:creationId xmlns:a16="http://schemas.microsoft.com/office/drawing/2014/main" id="{93D189F7-EB93-CED7-0F96-65C7F42C9F80}"/>
              </a:ext>
            </a:extLst>
          </p:cNvPr>
          <p:cNvSpPr/>
          <p:nvPr/>
        </p:nvSpPr>
        <p:spPr>
          <a:xfrm>
            <a:off x="4983568" y="2492270"/>
            <a:ext cx="2853574" cy="369099"/>
          </a:xfrm>
          <a:prstGeom prst="rect">
            <a:avLst/>
          </a:prstGeom>
          <a:solidFill>
            <a:srgbClr val="D2D2D2"/>
          </a:solidFill>
          <a:ln w="1079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381">
              <a:defRPr/>
            </a:pPr>
            <a:r>
              <a:rPr lang="en-US" sz="1766">
                <a:solidFill>
                  <a:srgbClr val="000000"/>
                </a:solidFill>
                <a:latin typeface="Calibri" panose="020F0502020204030204"/>
              </a:rPr>
              <a:t>Converter</a:t>
            </a:r>
          </a:p>
        </p:txBody>
      </p: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2FF49E10-49B0-1B12-5D01-164847B13320}"/>
              </a:ext>
            </a:extLst>
          </p:cNvPr>
          <p:cNvGrpSpPr/>
          <p:nvPr/>
        </p:nvGrpSpPr>
        <p:grpSpPr>
          <a:xfrm>
            <a:off x="6414798" y="1910355"/>
            <a:ext cx="509449" cy="498137"/>
            <a:chOff x="9797306" y="1642701"/>
            <a:chExt cx="762374" cy="811438"/>
          </a:xfrm>
          <a:solidFill>
            <a:srgbClr val="FFFFFF"/>
          </a:solidFill>
        </p:grpSpPr>
        <p:sp>
          <p:nvSpPr>
            <p:cNvPr id="212" name="Oval 211">
              <a:extLst>
                <a:ext uri="{FF2B5EF4-FFF2-40B4-BE49-F238E27FC236}">
                  <a16:creationId xmlns:a16="http://schemas.microsoft.com/office/drawing/2014/main" id="{F585965D-2CB9-4C10-E379-8732F39C546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151969" y="1642701"/>
              <a:ext cx="182880" cy="182880"/>
            </a:xfrm>
            <a:prstGeom prst="ellipse">
              <a:avLst/>
            </a:prstGeom>
            <a:grpFill/>
            <a:ln w="1079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381">
                <a:defRPr/>
              </a:pPr>
              <a:endParaRPr lang="en-US" sz="1766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sp>
          <p:nvSpPr>
            <p:cNvPr id="213" name="Oval 212">
              <a:extLst>
                <a:ext uri="{FF2B5EF4-FFF2-40B4-BE49-F238E27FC236}">
                  <a16:creationId xmlns:a16="http://schemas.microsoft.com/office/drawing/2014/main" id="{A25D948D-04A7-7159-360D-B2401DF41F2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961637" y="1937284"/>
              <a:ext cx="182880" cy="182880"/>
            </a:xfrm>
            <a:prstGeom prst="ellipse">
              <a:avLst/>
            </a:prstGeom>
            <a:grpFill/>
            <a:ln w="1079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381">
                <a:defRPr/>
              </a:pPr>
              <a:endParaRPr lang="en-US" sz="1766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sp>
          <p:nvSpPr>
            <p:cNvPr id="214" name="Oval 213">
              <a:extLst>
                <a:ext uri="{FF2B5EF4-FFF2-40B4-BE49-F238E27FC236}">
                  <a16:creationId xmlns:a16="http://schemas.microsoft.com/office/drawing/2014/main" id="{B2447E47-9450-BAA4-7EEE-EA21ECB8F2F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76800" y="1937284"/>
              <a:ext cx="182880" cy="182880"/>
            </a:xfrm>
            <a:prstGeom prst="ellipse">
              <a:avLst/>
            </a:prstGeom>
            <a:grpFill/>
            <a:ln w="1079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381">
                <a:defRPr/>
              </a:pPr>
              <a:endParaRPr lang="en-US" sz="1766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sp>
          <p:nvSpPr>
            <p:cNvPr id="215" name="Oval 214">
              <a:extLst>
                <a:ext uri="{FF2B5EF4-FFF2-40B4-BE49-F238E27FC236}">
                  <a16:creationId xmlns:a16="http://schemas.microsoft.com/office/drawing/2014/main" id="{26DE6CC2-F539-1091-D230-15FF33A5911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97306" y="2271259"/>
              <a:ext cx="182880" cy="182880"/>
            </a:xfrm>
            <a:prstGeom prst="ellipse">
              <a:avLst/>
            </a:prstGeom>
            <a:grpFill/>
            <a:ln w="1079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381">
                <a:defRPr/>
              </a:pPr>
              <a:endParaRPr lang="en-US" sz="1766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cxnSp>
          <p:nvCxnSpPr>
            <p:cNvPr id="216" name="Straight Connector 215">
              <a:extLst>
                <a:ext uri="{FF2B5EF4-FFF2-40B4-BE49-F238E27FC236}">
                  <a16:creationId xmlns:a16="http://schemas.microsoft.com/office/drawing/2014/main" id="{78472DA0-82AB-5483-EFCF-73F952993398}"/>
                </a:ext>
              </a:extLst>
            </p:cNvPr>
            <p:cNvCxnSpPr>
              <a:cxnSpLocks/>
              <a:stCxn id="212" idx="3"/>
              <a:endCxn id="213" idx="0"/>
            </p:cNvCxnSpPr>
            <p:nvPr/>
          </p:nvCxnSpPr>
          <p:spPr>
            <a:xfrm flipH="1">
              <a:off x="10053077" y="1798799"/>
              <a:ext cx="125674" cy="138485"/>
            </a:xfrm>
            <a:prstGeom prst="line">
              <a:avLst/>
            </a:prstGeom>
            <a:grp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217" name="Straight Connector 216">
              <a:extLst>
                <a:ext uri="{FF2B5EF4-FFF2-40B4-BE49-F238E27FC236}">
                  <a16:creationId xmlns:a16="http://schemas.microsoft.com/office/drawing/2014/main" id="{15B651E4-DCC6-3AE7-754D-BF8850F18E07}"/>
                </a:ext>
              </a:extLst>
            </p:cNvPr>
            <p:cNvCxnSpPr>
              <a:cxnSpLocks/>
              <a:stCxn id="213" idx="3"/>
              <a:endCxn id="215" idx="0"/>
            </p:cNvCxnSpPr>
            <p:nvPr/>
          </p:nvCxnSpPr>
          <p:spPr>
            <a:xfrm flipH="1">
              <a:off x="9888746" y="2093382"/>
              <a:ext cx="99673" cy="177877"/>
            </a:xfrm>
            <a:prstGeom prst="line">
              <a:avLst/>
            </a:prstGeom>
            <a:grp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218" name="Straight Connector 217">
              <a:extLst>
                <a:ext uri="{FF2B5EF4-FFF2-40B4-BE49-F238E27FC236}">
                  <a16:creationId xmlns:a16="http://schemas.microsoft.com/office/drawing/2014/main" id="{16D60017-A6ED-242F-4F47-758A14312970}"/>
                </a:ext>
              </a:extLst>
            </p:cNvPr>
            <p:cNvCxnSpPr>
              <a:cxnSpLocks/>
              <a:stCxn id="212" idx="5"/>
              <a:endCxn id="214" idx="0"/>
            </p:cNvCxnSpPr>
            <p:nvPr/>
          </p:nvCxnSpPr>
          <p:spPr>
            <a:xfrm>
              <a:off x="10308067" y="1798799"/>
              <a:ext cx="160173" cy="138485"/>
            </a:xfrm>
            <a:prstGeom prst="line">
              <a:avLst/>
            </a:prstGeom>
            <a:grp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</p:grpSp>
      <p:sp>
        <p:nvSpPr>
          <p:cNvPr id="219" name="TextBox 8">
            <a:extLst>
              <a:ext uri="{FF2B5EF4-FFF2-40B4-BE49-F238E27FC236}">
                <a16:creationId xmlns:a16="http://schemas.microsoft.com/office/drawing/2014/main" id="{5A4DD3EB-8A5B-393D-B7C7-B0BC0E2E8E92}"/>
              </a:ext>
            </a:extLst>
          </p:cNvPr>
          <p:cNvSpPr txBox="1"/>
          <p:nvPr/>
        </p:nvSpPr>
        <p:spPr>
          <a:xfrm>
            <a:off x="3939555" y="2801551"/>
            <a:ext cx="2268438" cy="6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381">
              <a:defRPr/>
            </a:pPr>
            <a:r>
              <a:rPr lang="en-US" sz="1766">
                <a:solidFill>
                  <a:srgbClr val="000000"/>
                </a:solidFill>
                <a:latin typeface="Calibri" panose="020F0502020204030204"/>
              </a:rPr>
              <a:t>Primitive-based IR (PIR)</a:t>
            </a:r>
          </a:p>
        </p:txBody>
      </p:sp>
      <p:cxnSp>
        <p:nvCxnSpPr>
          <p:cNvPr id="220" name="Straight Arrow Connector 219">
            <a:extLst>
              <a:ext uri="{FF2B5EF4-FFF2-40B4-BE49-F238E27FC236}">
                <a16:creationId xmlns:a16="http://schemas.microsoft.com/office/drawing/2014/main" id="{3C68EFDC-744F-E992-7D93-F65D8EE818D2}"/>
              </a:ext>
            </a:extLst>
          </p:cNvPr>
          <p:cNvCxnSpPr>
            <a:cxnSpLocks/>
          </p:cNvCxnSpPr>
          <p:nvPr/>
        </p:nvCxnSpPr>
        <p:spPr>
          <a:xfrm flipH="1">
            <a:off x="6972837" y="3070703"/>
            <a:ext cx="367289" cy="1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tailEnd type="triangle"/>
          </a:ln>
          <a:effectLst/>
        </p:spPr>
      </p:cxnSp>
      <p:sp>
        <p:nvSpPr>
          <p:cNvPr id="221" name="TextBox 44">
            <a:extLst>
              <a:ext uri="{FF2B5EF4-FFF2-40B4-BE49-F238E27FC236}">
                <a16:creationId xmlns:a16="http://schemas.microsoft.com/office/drawing/2014/main" id="{1B45ADB2-C7D9-01C6-9E68-B91578309C99}"/>
              </a:ext>
            </a:extLst>
          </p:cNvPr>
          <p:cNvSpPr txBox="1"/>
          <p:nvPr/>
        </p:nvSpPr>
        <p:spPr>
          <a:xfrm>
            <a:off x="7315479" y="2905358"/>
            <a:ext cx="1710972" cy="3074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381">
              <a:defRPr/>
            </a:pPr>
            <a:r>
              <a:rPr lang="en-US" sz="1370">
                <a:solidFill>
                  <a:srgbClr val="000000"/>
                </a:solidFill>
                <a:latin typeface="Calibri" panose="020F0502020204030204"/>
              </a:rPr>
              <a:t>Sort PIR Operator</a:t>
            </a:r>
          </a:p>
        </p:txBody>
      </p:sp>
      <p:cxnSp>
        <p:nvCxnSpPr>
          <p:cNvPr id="222" name="Straight Connector 221">
            <a:extLst>
              <a:ext uri="{FF2B5EF4-FFF2-40B4-BE49-F238E27FC236}">
                <a16:creationId xmlns:a16="http://schemas.microsoft.com/office/drawing/2014/main" id="{3504CF0A-CC3F-3EB9-DD04-027B4A201EFB}"/>
              </a:ext>
            </a:extLst>
          </p:cNvPr>
          <p:cNvCxnSpPr/>
          <p:nvPr/>
        </p:nvCxnSpPr>
        <p:spPr>
          <a:xfrm>
            <a:off x="3506191" y="5821021"/>
            <a:ext cx="5606728" cy="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223" name="Right Arrow 222">
            <a:extLst>
              <a:ext uri="{FF2B5EF4-FFF2-40B4-BE49-F238E27FC236}">
                <a16:creationId xmlns:a16="http://schemas.microsoft.com/office/drawing/2014/main" id="{8B6BA998-E5F9-34F8-D7A3-FB36C446E43A}"/>
              </a:ext>
            </a:extLst>
          </p:cNvPr>
          <p:cNvSpPr/>
          <p:nvPr/>
        </p:nvSpPr>
        <p:spPr>
          <a:xfrm rot="5400000">
            <a:off x="5846900" y="3167292"/>
            <a:ext cx="718573" cy="237771"/>
          </a:xfrm>
          <a:prstGeom prst="rightArrow">
            <a:avLst/>
          </a:prstGeom>
          <a:solidFill>
            <a:srgbClr val="0070C0"/>
          </a:solidFill>
          <a:ln w="1079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381">
              <a:defRPr/>
            </a:pPr>
            <a:endParaRPr lang="en-US" sz="1766">
              <a:solidFill>
                <a:srgbClr val="000000"/>
              </a:solidFill>
              <a:latin typeface="Calibri" panose="020F0502020204030204"/>
            </a:endParaRPr>
          </a:p>
        </p:txBody>
      </p:sp>
      <p:grpSp>
        <p:nvGrpSpPr>
          <p:cNvPr id="224" name="Group 223">
            <a:extLst>
              <a:ext uri="{FF2B5EF4-FFF2-40B4-BE49-F238E27FC236}">
                <a16:creationId xmlns:a16="http://schemas.microsoft.com/office/drawing/2014/main" id="{47FB6585-1894-4EF1-0589-D09442C62617}"/>
              </a:ext>
            </a:extLst>
          </p:cNvPr>
          <p:cNvGrpSpPr/>
          <p:nvPr/>
        </p:nvGrpSpPr>
        <p:grpSpPr>
          <a:xfrm>
            <a:off x="6447632" y="3038516"/>
            <a:ext cx="509449" cy="498137"/>
            <a:chOff x="9797306" y="1642701"/>
            <a:chExt cx="762374" cy="811438"/>
          </a:xfrm>
          <a:solidFill>
            <a:srgbClr val="FFFFFF"/>
          </a:solidFill>
        </p:grpSpPr>
        <p:sp>
          <p:nvSpPr>
            <p:cNvPr id="225" name="Oval 224">
              <a:extLst>
                <a:ext uri="{FF2B5EF4-FFF2-40B4-BE49-F238E27FC236}">
                  <a16:creationId xmlns:a16="http://schemas.microsoft.com/office/drawing/2014/main" id="{CDB1888E-1125-5062-E5B7-AB5EF5B5FD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151969" y="1642701"/>
              <a:ext cx="182880" cy="182880"/>
            </a:xfrm>
            <a:prstGeom prst="ellipse">
              <a:avLst/>
            </a:prstGeom>
            <a:grpFill/>
            <a:ln w="1079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381">
                <a:defRPr/>
              </a:pPr>
              <a:endParaRPr lang="en-US" sz="1766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sp>
          <p:nvSpPr>
            <p:cNvPr id="226" name="Oval 225">
              <a:extLst>
                <a:ext uri="{FF2B5EF4-FFF2-40B4-BE49-F238E27FC236}">
                  <a16:creationId xmlns:a16="http://schemas.microsoft.com/office/drawing/2014/main" id="{6B645199-CD93-F534-CB8D-1C8EF481B1A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961637" y="1937284"/>
              <a:ext cx="182880" cy="182880"/>
            </a:xfrm>
            <a:prstGeom prst="ellipse">
              <a:avLst/>
            </a:prstGeom>
            <a:grpFill/>
            <a:ln w="1079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381">
                <a:defRPr/>
              </a:pPr>
              <a:endParaRPr lang="en-US" sz="1766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sp>
          <p:nvSpPr>
            <p:cNvPr id="227" name="Oval 226">
              <a:extLst>
                <a:ext uri="{FF2B5EF4-FFF2-40B4-BE49-F238E27FC236}">
                  <a16:creationId xmlns:a16="http://schemas.microsoft.com/office/drawing/2014/main" id="{737681DB-CB9E-478E-1F28-08D57416F8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76800" y="1937284"/>
              <a:ext cx="182880" cy="182880"/>
            </a:xfrm>
            <a:prstGeom prst="ellipse">
              <a:avLst/>
            </a:prstGeom>
            <a:grpFill/>
            <a:ln w="1079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381">
                <a:defRPr/>
              </a:pPr>
              <a:endParaRPr lang="en-US" sz="1766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sp>
          <p:nvSpPr>
            <p:cNvPr id="228" name="Oval 227">
              <a:extLst>
                <a:ext uri="{FF2B5EF4-FFF2-40B4-BE49-F238E27FC236}">
                  <a16:creationId xmlns:a16="http://schemas.microsoft.com/office/drawing/2014/main" id="{B07625B5-4F75-3C5B-3ADE-1F3A074B026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97306" y="2271259"/>
              <a:ext cx="182880" cy="182880"/>
            </a:xfrm>
            <a:prstGeom prst="ellipse">
              <a:avLst/>
            </a:prstGeom>
            <a:grpFill/>
            <a:ln w="1079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381">
                <a:defRPr/>
              </a:pPr>
              <a:endParaRPr lang="en-US" sz="1766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cxnSp>
          <p:nvCxnSpPr>
            <p:cNvPr id="229" name="Straight Connector 228">
              <a:extLst>
                <a:ext uri="{FF2B5EF4-FFF2-40B4-BE49-F238E27FC236}">
                  <a16:creationId xmlns:a16="http://schemas.microsoft.com/office/drawing/2014/main" id="{CA633123-1EFE-A365-6F62-F310C17AED8E}"/>
                </a:ext>
              </a:extLst>
            </p:cNvPr>
            <p:cNvCxnSpPr>
              <a:cxnSpLocks/>
              <a:stCxn id="225" idx="3"/>
              <a:endCxn id="226" idx="0"/>
            </p:cNvCxnSpPr>
            <p:nvPr/>
          </p:nvCxnSpPr>
          <p:spPr>
            <a:xfrm flipH="1">
              <a:off x="10053077" y="1798799"/>
              <a:ext cx="125674" cy="138485"/>
            </a:xfrm>
            <a:prstGeom prst="line">
              <a:avLst/>
            </a:prstGeom>
            <a:grp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230" name="Straight Connector 229">
              <a:extLst>
                <a:ext uri="{FF2B5EF4-FFF2-40B4-BE49-F238E27FC236}">
                  <a16:creationId xmlns:a16="http://schemas.microsoft.com/office/drawing/2014/main" id="{D0F39509-A2D2-4DB4-C37F-BA0BBB72BFC4}"/>
                </a:ext>
              </a:extLst>
            </p:cNvPr>
            <p:cNvCxnSpPr>
              <a:cxnSpLocks/>
              <a:stCxn id="226" idx="3"/>
              <a:endCxn id="228" idx="0"/>
            </p:cNvCxnSpPr>
            <p:nvPr/>
          </p:nvCxnSpPr>
          <p:spPr>
            <a:xfrm flipH="1">
              <a:off x="9888746" y="2093382"/>
              <a:ext cx="99673" cy="177877"/>
            </a:xfrm>
            <a:prstGeom prst="line">
              <a:avLst/>
            </a:prstGeom>
            <a:grp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231" name="Straight Connector 230">
              <a:extLst>
                <a:ext uri="{FF2B5EF4-FFF2-40B4-BE49-F238E27FC236}">
                  <a16:creationId xmlns:a16="http://schemas.microsoft.com/office/drawing/2014/main" id="{AECFF073-2303-5AC6-AE81-80A866252F51}"/>
                </a:ext>
              </a:extLst>
            </p:cNvPr>
            <p:cNvCxnSpPr>
              <a:cxnSpLocks/>
              <a:stCxn id="225" idx="5"/>
              <a:endCxn id="227" idx="0"/>
            </p:cNvCxnSpPr>
            <p:nvPr/>
          </p:nvCxnSpPr>
          <p:spPr>
            <a:xfrm>
              <a:off x="10308067" y="1798799"/>
              <a:ext cx="160173" cy="138485"/>
            </a:xfrm>
            <a:prstGeom prst="line">
              <a:avLst/>
            </a:prstGeom>
            <a:grp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</p:grpSp>
      <p:sp>
        <p:nvSpPr>
          <p:cNvPr id="232" name="Rectangle 231">
            <a:extLst>
              <a:ext uri="{FF2B5EF4-FFF2-40B4-BE49-F238E27FC236}">
                <a16:creationId xmlns:a16="http://schemas.microsoft.com/office/drawing/2014/main" id="{34D4C3DC-6D61-0ED7-C546-6526A934C4E1}"/>
              </a:ext>
            </a:extLst>
          </p:cNvPr>
          <p:cNvSpPr/>
          <p:nvPr/>
        </p:nvSpPr>
        <p:spPr>
          <a:xfrm>
            <a:off x="9390409" y="3219359"/>
            <a:ext cx="463694" cy="137747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8762"/>
            <a:endParaRPr lang="en-US" sz="2400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3" name="Right Arrow 232">
            <a:extLst>
              <a:ext uri="{FF2B5EF4-FFF2-40B4-BE49-F238E27FC236}">
                <a16:creationId xmlns:a16="http://schemas.microsoft.com/office/drawing/2014/main" id="{8EC98DA1-8960-131E-6041-D2A69DCD301D}"/>
              </a:ext>
            </a:extLst>
          </p:cNvPr>
          <p:cNvSpPr/>
          <p:nvPr/>
        </p:nvSpPr>
        <p:spPr>
          <a:xfrm rot="5400000">
            <a:off x="5878217" y="4325216"/>
            <a:ext cx="666318" cy="243496"/>
          </a:xfrm>
          <a:prstGeom prst="rightArrow">
            <a:avLst/>
          </a:prstGeom>
          <a:solidFill>
            <a:srgbClr val="0070C0"/>
          </a:solidFill>
          <a:ln w="1079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381">
              <a:defRPr/>
            </a:pPr>
            <a:endParaRPr lang="en-US" sz="1766">
              <a:solidFill>
                <a:srgbClr val="000000"/>
              </a:solidFill>
              <a:latin typeface="Calibri" panose="020F0502020204030204"/>
            </a:endParaRPr>
          </a:p>
        </p:txBody>
      </p:sp>
      <p:pic>
        <p:nvPicPr>
          <p:cNvPr id="234" name="Picture 233" descr="A white background with black text&#10;&#10;Description automatically generated with low confidence">
            <a:extLst>
              <a:ext uri="{FF2B5EF4-FFF2-40B4-BE49-F238E27FC236}">
                <a16:creationId xmlns:a16="http://schemas.microsoft.com/office/drawing/2014/main" id="{BA79F200-5117-C44E-DFE8-B5C6A9AD1F9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5324"/>
          <a:stretch/>
        </p:blipFill>
        <p:spPr>
          <a:xfrm>
            <a:off x="7905011" y="961305"/>
            <a:ext cx="1513053" cy="818032"/>
          </a:xfrm>
          <a:prstGeom prst="rect">
            <a:avLst/>
          </a:prstGeom>
        </p:spPr>
      </p:pic>
      <p:sp>
        <p:nvSpPr>
          <p:cNvPr id="235" name="TextBox 122">
            <a:extLst>
              <a:ext uri="{FF2B5EF4-FFF2-40B4-BE49-F238E27FC236}">
                <a16:creationId xmlns:a16="http://schemas.microsoft.com/office/drawing/2014/main" id="{32BF91D8-C6EF-B16A-0FB5-CA332F2DF105}"/>
              </a:ext>
            </a:extLst>
          </p:cNvPr>
          <p:cNvSpPr txBox="1"/>
          <p:nvPr/>
        </p:nvSpPr>
        <p:spPr>
          <a:xfrm>
            <a:off x="6624055" y="5855234"/>
            <a:ext cx="1336176" cy="307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48033">
              <a:defRPr/>
            </a:pPr>
            <a:r>
              <a:rPr lang="en-US" sz="1370">
                <a:solidFill>
                  <a:prstClr val="black"/>
                </a:solidFill>
                <a:latin typeface="Segoe UI"/>
                <a:cs typeface="Calibri" panose="020F0502020204030204" pitchFamily="34" charset="0"/>
              </a:rPr>
              <a:t>NVIDA  GPU</a:t>
            </a:r>
          </a:p>
        </p:txBody>
      </p:sp>
      <p:sp>
        <p:nvSpPr>
          <p:cNvPr id="236" name="Rectangle 235">
            <a:extLst>
              <a:ext uri="{FF2B5EF4-FFF2-40B4-BE49-F238E27FC236}">
                <a16:creationId xmlns:a16="http://schemas.microsoft.com/office/drawing/2014/main" id="{54865253-2782-F8A4-D18D-C42DB87DFD74}"/>
              </a:ext>
            </a:extLst>
          </p:cNvPr>
          <p:cNvSpPr/>
          <p:nvPr/>
        </p:nvSpPr>
        <p:spPr>
          <a:xfrm>
            <a:off x="2851442" y="4785042"/>
            <a:ext cx="1334276" cy="553511"/>
          </a:xfrm>
          <a:prstGeom prst="rect">
            <a:avLst/>
          </a:prstGeom>
          <a:solidFill>
            <a:srgbClr val="FFC000"/>
          </a:solidFill>
          <a:ln w="1079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381">
              <a:defRPr/>
            </a:pPr>
            <a:r>
              <a:rPr lang="en-US" sz="1766" dirty="0">
                <a:solidFill>
                  <a:srgbClr val="000000"/>
                </a:solidFill>
                <a:latin typeface="Calibri" panose="020F0502020204030204"/>
              </a:rPr>
              <a:t>Data </a:t>
            </a:r>
          </a:p>
          <a:p>
            <a:pPr algn="ctr" defTabSz="609381">
              <a:defRPr/>
            </a:pPr>
            <a:r>
              <a:rPr lang="en-US" sz="1766" dirty="0">
                <a:solidFill>
                  <a:srgbClr val="000000"/>
                </a:solidFill>
                <a:latin typeface="Calibri" panose="020F0502020204030204"/>
              </a:rPr>
              <a:t>Ingestion</a:t>
            </a:r>
          </a:p>
        </p:txBody>
      </p:sp>
      <p:sp>
        <p:nvSpPr>
          <p:cNvPr id="237" name="Right Arrow 236">
            <a:extLst>
              <a:ext uri="{FF2B5EF4-FFF2-40B4-BE49-F238E27FC236}">
                <a16:creationId xmlns:a16="http://schemas.microsoft.com/office/drawing/2014/main" id="{07C16B40-9832-30C1-825D-F2765B009F1B}"/>
              </a:ext>
            </a:extLst>
          </p:cNvPr>
          <p:cNvSpPr/>
          <p:nvPr/>
        </p:nvSpPr>
        <p:spPr>
          <a:xfrm>
            <a:off x="4241425" y="4975623"/>
            <a:ext cx="666318" cy="240874"/>
          </a:xfrm>
          <a:prstGeom prst="rightArrow">
            <a:avLst/>
          </a:prstGeom>
          <a:solidFill>
            <a:srgbClr val="0070C0"/>
          </a:solidFill>
          <a:ln w="1079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381">
              <a:defRPr/>
            </a:pPr>
            <a:endParaRPr lang="en-US" sz="1766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38" name="Rectangle 237">
            <a:extLst>
              <a:ext uri="{FF2B5EF4-FFF2-40B4-BE49-F238E27FC236}">
                <a16:creationId xmlns:a16="http://schemas.microsoft.com/office/drawing/2014/main" id="{80A1C8A3-4943-5FD7-BFAF-066294B4BB3E}"/>
              </a:ext>
            </a:extLst>
          </p:cNvPr>
          <p:cNvSpPr/>
          <p:nvPr/>
        </p:nvSpPr>
        <p:spPr>
          <a:xfrm>
            <a:off x="4955923" y="4856345"/>
            <a:ext cx="2833635" cy="373745"/>
          </a:xfrm>
          <a:prstGeom prst="rect">
            <a:avLst/>
          </a:prstGeom>
          <a:solidFill>
            <a:srgbClr val="D2D2D2"/>
          </a:solidFill>
          <a:ln w="1079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381">
              <a:defRPr/>
            </a:pPr>
            <a:r>
              <a:rPr lang="en-US" sz="1766" dirty="0">
                <a:solidFill>
                  <a:srgbClr val="000000"/>
                </a:solidFill>
                <a:latin typeface="Calibri" panose="020F0502020204030204"/>
              </a:rPr>
              <a:t>Executor</a:t>
            </a:r>
          </a:p>
        </p:txBody>
      </p:sp>
      <p:sp>
        <p:nvSpPr>
          <p:cNvPr id="239" name="Right Arrow 238">
            <a:extLst>
              <a:ext uri="{FF2B5EF4-FFF2-40B4-BE49-F238E27FC236}">
                <a16:creationId xmlns:a16="http://schemas.microsoft.com/office/drawing/2014/main" id="{E8475C47-625B-B845-A78B-35AD9CD26791}"/>
              </a:ext>
            </a:extLst>
          </p:cNvPr>
          <p:cNvSpPr/>
          <p:nvPr/>
        </p:nvSpPr>
        <p:spPr>
          <a:xfrm rot="5400000">
            <a:off x="5984026" y="5397639"/>
            <a:ext cx="444763" cy="237331"/>
          </a:xfrm>
          <a:prstGeom prst="rightArrow">
            <a:avLst/>
          </a:prstGeom>
          <a:solidFill>
            <a:srgbClr val="0070C0"/>
          </a:solidFill>
          <a:ln w="1079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381">
              <a:defRPr/>
            </a:pPr>
            <a:endParaRPr lang="en-US" sz="1766">
              <a:solidFill>
                <a:srgbClr val="000000"/>
              </a:solidFill>
              <a:latin typeface="Calibri" panose="020F0502020204030204"/>
            </a:endParaRPr>
          </a:p>
        </p:txBody>
      </p:sp>
      <p:pic>
        <p:nvPicPr>
          <p:cNvPr id="240" name="Picture 2" descr="Facebook and Microsoft launch PyTorch Enterprise Support Program |  VentureBeat">
            <a:extLst>
              <a:ext uri="{FF2B5EF4-FFF2-40B4-BE49-F238E27FC236}">
                <a16:creationId xmlns:a16="http://schemas.microsoft.com/office/drawing/2014/main" id="{E2569E66-FA06-B5FC-FFCC-FBE21A446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141" y="4640700"/>
            <a:ext cx="1807266" cy="903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3" name="Group 242">
            <a:extLst>
              <a:ext uri="{FF2B5EF4-FFF2-40B4-BE49-F238E27FC236}">
                <a16:creationId xmlns:a16="http://schemas.microsoft.com/office/drawing/2014/main" id="{E47993B9-D18D-B828-CB70-E5358EB7E1E8}"/>
              </a:ext>
            </a:extLst>
          </p:cNvPr>
          <p:cNvGrpSpPr/>
          <p:nvPr/>
        </p:nvGrpSpPr>
        <p:grpSpPr>
          <a:xfrm>
            <a:off x="7851432" y="3353867"/>
            <a:ext cx="2942321" cy="1126728"/>
            <a:chOff x="9758610" y="2551040"/>
            <a:chExt cx="2207367" cy="845286"/>
          </a:xfrm>
        </p:grpSpPr>
        <p:pic>
          <p:nvPicPr>
            <p:cNvPr id="244" name="Graphic 128" descr="Cube outline">
              <a:extLst>
                <a:ext uri="{FF2B5EF4-FFF2-40B4-BE49-F238E27FC236}">
                  <a16:creationId xmlns:a16="http://schemas.microsoft.com/office/drawing/2014/main" id="{FDC69A4C-8C2B-4F5B-8CA6-063B95EB2B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984549" y="3024291"/>
              <a:ext cx="247401" cy="271554"/>
            </a:xfrm>
            <a:prstGeom prst="rect">
              <a:avLst/>
            </a:prstGeom>
          </p:spPr>
        </p:pic>
        <p:sp>
          <p:nvSpPr>
            <p:cNvPr id="245" name="Left Brace 244">
              <a:extLst>
                <a:ext uri="{FF2B5EF4-FFF2-40B4-BE49-F238E27FC236}">
                  <a16:creationId xmlns:a16="http://schemas.microsoft.com/office/drawing/2014/main" id="{F8B90135-2611-4BCC-77CE-CBB8F4EA00AD}"/>
                </a:ext>
              </a:extLst>
            </p:cNvPr>
            <p:cNvSpPr/>
            <p:nvPr/>
          </p:nvSpPr>
          <p:spPr>
            <a:xfrm>
              <a:off x="9758610" y="2584218"/>
              <a:ext cx="227785" cy="679401"/>
            </a:xfrm>
            <a:prstGeom prst="leftBrac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381">
                <a:defRPr/>
              </a:pPr>
              <a:endParaRPr lang="en-US" sz="1766">
                <a:solidFill>
                  <a:srgbClr val="000000"/>
                </a:solidFill>
                <a:latin typeface="Segoe UI"/>
              </a:endParaRPr>
            </a:p>
          </p:txBody>
        </p:sp>
        <p:pic>
          <p:nvPicPr>
            <p:cNvPr id="246" name="Graphic 124" descr="Cube outline">
              <a:extLst>
                <a:ext uri="{FF2B5EF4-FFF2-40B4-BE49-F238E27FC236}">
                  <a16:creationId xmlns:a16="http://schemas.microsoft.com/office/drawing/2014/main" id="{69DC840C-2086-D07F-692B-983A9266DF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984550" y="2551040"/>
              <a:ext cx="247401" cy="271554"/>
            </a:xfrm>
            <a:prstGeom prst="rect">
              <a:avLst/>
            </a:prstGeom>
          </p:spPr>
        </p:pic>
        <p:pic>
          <p:nvPicPr>
            <p:cNvPr id="247" name="Graphic 126" descr="Cube outline">
              <a:extLst>
                <a:ext uri="{FF2B5EF4-FFF2-40B4-BE49-F238E27FC236}">
                  <a16:creationId xmlns:a16="http://schemas.microsoft.com/office/drawing/2014/main" id="{E5BFCE84-7230-954F-18F9-8CC84ECFAA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984550" y="2773581"/>
              <a:ext cx="247401" cy="271554"/>
            </a:xfrm>
            <a:prstGeom prst="rect">
              <a:avLst/>
            </a:prstGeom>
          </p:spPr>
        </p:pic>
        <p:sp>
          <p:nvSpPr>
            <p:cNvPr id="248" name="TextBox 130">
              <a:extLst>
                <a:ext uri="{FF2B5EF4-FFF2-40B4-BE49-F238E27FC236}">
                  <a16:creationId xmlns:a16="http://schemas.microsoft.com/office/drawing/2014/main" id="{A3D34B95-275D-F791-6098-94B5C51A1BB1}"/>
                </a:ext>
              </a:extLst>
            </p:cNvPr>
            <p:cNvSpPr txBox="1"/>
            <p:nvPr/>
          </p:nvSpPr>
          <p:spPr>
            <a:xfrm>
              <a:off x="9997017" y="3119192"/>
              <a:ext cx="265976" cy="27713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09381">
                <a:defRPr/>
              </a:pPr>
              <a:r>
                <a:rPr lang="en-US" sz="1766">
                  <a:solidFill>
                    <a:srgbClr val="000000"/>
                  </a:solidFill>
                  <a:latin typeface="Segoe UI"/>
                </a:rPr>
                <a:t>…</a:t>
              </a:r>
            </a:p>
          </p:txBody>
        </p:sp>
        <p:sp>
          <p:nvSpPr>
            <p:cNvPr id="249" name="TextBox 56">
              <a:extLst>
                <a:ext uri="{FF2B5EF4-FFF2-40B4-BE49-F238E27FC236}">
                  <a16:creationId xmlns:a16="http://schemas.microsoft.com/office/drawing/2014/main" id="{BB7D1F4F-0F5B-B42E-965B-F6FB3C007780}"/>
                </a:ext>
              </a:extLst>
            </p:cNvPr>
            <p:cNvSpPr txBox="1"/>
            <p:nvPr/>
          </p:nvSpPr>
          <p:spPr>
            <a:xfrm>
              <a:off x="10198287" y="2565752"/>
              <a:ext cx="1667129" cy="230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09381">
                <a:defRPr/>
              </a:pPr>
              <a:r>
                <a:rPr lang="en-US" sz="1370">
                  <a:solidFill>
                    <a:srgbClr val="000000"/>
                  </a:solidFill>
                  <a:latin typeface="Segoe UI"/>
                </a:rPr>
                <a:t>Tensor program for Sort</a:t>
              </a:r>
            </a:p>
          </p:txBody>
        </p:sp>
        <p:sp>
          <p:nvSpPr>
            <p:cNvPr id="250" name="TextBox 132">
              <a:extLst>
                <a:ext uri="{FF2B5EF4-FFF2-40B4-BE49-F238E27FC236}">
                  <a16:creationId xmlns:a16="http://schemas.microsoft.com/office/drawing/2014/main" id="{99B1CE14-94DC-FAA7-D96A-B7A46D32255A}"/>
                </a:ext>
              </a:extLst>
            </p:cNvPr>
            <p:cNvSpPr txBox="1"/>
            <p:nvPr/>
          </p:nvSpPr>
          <p:spPr>
            <a:xfrm>
              <a:off x="10182615" y="2790450"/>
              <a:ext cx="1667129" cy="230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09381">
                <a:defRPr/>
              </a:pPr>
              <a:r>
                <a:rPr lang="en-US" sz="1370">
                  <a:solidFill>
                    <a:srgbClr val="000000"/>
                  </a:solidFill>
                  <a:latin typeface="Segoe UI"/>
                </a:rPr>
                <a:t>Tensor program for Join</a:t>
              </a:r>
            </a:p>
          </p:txBody>
        </p:sp>
        <p:sp>
          <p:nvSpPr>
            <p:cNvPr id="251" name="TextBox 134">
              <a:extLst>
                <a:ext uri="{FF2B5EF4-FFF2-40B4-BE49-F238E27FC236}">
                  <a16:creationId xmlns:a16="http://schemas.microsoft.com/office/drawing/2014/main" id="{2B3862B1-FA1C-B6AE-7F4E-8FE829807683}"/>
                </a:ext>
              </a:extLst>
            </p:cNvPr>
            <p:cNvSpPr txBox="1"/>
            <p:nvPr/>
          </p:nvSpPr>
          <p:spPr>
            <a:xfrm>
              <a:off x="10189713" y="3022671"/>
              <a:ext cx="1776264" cy="230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09381">
                <a:defRPr/>
              </a:pPr>
              <a:r>
                <a:rPr lang="en-US" sz="1370" dirty="0">
                  <a:solidFill>
                    <a:srgbClr val="000000"/>
                  </a:solidFill>
                  <a:latin typeface="Segoe UI"/>
                </a:rPr>
                <a:t>Tensor program for Filter</a:t>
              </a:r>
            </a:p>
          </p:txBody>
        </p:sp>
      </p:grpSp>
      <p:sp>
        <p:nvSpPr>
          <p:cNvPr id="2" name="End-to-End Pipeline Evaluation">
            <a:extLst>
              <a:ext uri="{FF2B5EF4-FFF2-40B4-BE49-F238E27FC236}">
                <a16:creationId xmlns:a16="http://schemas.microsoft.com/office/drawing/2014/main" id="{09D0625E-40C0-60B2-2C4B-0F192A534117}"/>
              </a:ext>
            </a:extLst>
          </p:cNvPr>
          <p:cNvSpPr txBox="1">
            <a:spLocks/>
          </p:cNvSpPr>
          <p:nvPr/>
        </p:nvSpPr>
        <p:spPr>
          <a:xfrm>
            <a:off x="256884" y="284752"/>
            <a:ext cx="11304866" cy="410311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normAutofit fontScale="75000" lnSpcReduction="20000"/>
          </a:bodyPr>
          <a:lstStyle>
            <a:lvl1pPr algn="l" defTabSz="68584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7000" b="0" strike="noStrike" kern="1200" cap="none" spc="-37" baseline="0">
                <a:ln w="3175"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Segoe UI Emoji" panose="020B0502040204020203" pitchFamily="34" charset="0"/>
                <a:cs typeface="Segoe UI Emoji" panose="020B0502040204020203" pitchFamily="34" charset="0"/>
              </a:defRPr>
            </a:lvl1pPr>
          </a:lstStyle>
          <a:p>
            <a:pPr defTabSz="914307">
              <a:defRPr/>
            </a:pPr>
            <a:r>
              <a:rPr lang="en-US" sz="4704" spc="-49" dirty="0">
                <a:solidFill>
                  <a:srgbClr val="0078D3"/>
                </a:solidFill>
                <a:ea typeface="Roboto" panose="02000000000000000000" pitchFamily="2" charset="0"/>
                <a:cs typeface="Roboto" panose="02000000000000000000" pitchFamily="2" charset="0"/>
              </a:rPr>
              <a:t>SQL to Tensor conversion: </a:t>
            </a:r>
            <a:r>
              <a:rPr lang="en-US" sz="4704" spc="-49" dirty="0">
                <a:solidFill>
                  <a:srgbClr val="000000"/>
                </a:solidFill>
                <a:ea typeface="Roboto" panose="02000000000000000000" pitchFamily="2" charset="0"/>
                <a:cs typeface="Roboto" panose="02000000000000000000" pitchFamily="2" charset="0"/>
              </a:rPr>
              <a:t>Tensor Query Processor (</a:t>
            </a:r>
            <a:r>
              <a:rPr lang="en-US" sz="4704" spc="-49" dirty="0">
                <a:solidFill>
                  <a:srgbClr val="0078D3"/>
                </a:solidFill>
                <a:ea typeface="Roboto" panose="02000000000000000000" pitchFamily="2" charset="0"/>
                <a:cs typeface="Roboto" panose="02000000000000000000" pitchFamily="2" charset="0"/>
              </a:rPr>
              <a:t>TQP</a:t>
            </a:r>
            <a:r>
              <a:rPr lang="en-US" sz="4704" spc="-49" dirty="0">
                <a:solidFill>
                  <a:srgbClr val="000000"/>
                </a:solidFill>
                <a:ea typeface="Roboto" panose="02000000000000000000" pitchFamily="2" charset="0"/>
                <a:cs typeface="Roboto" panose="02000000000000000000" pitchFamily="2" charset="0"/>
              </a:rPr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CF2EE4-5446-C994-C244-0CD01E9FE76F}"/>
              </a:ext>
            </a:extLst>
          </p:cNvPr>
          <p:cNvSpPr txBox="1"/>
          <p:nvPr/>
        </p:nvSpPr>
        <p:spPr>
          <a:xfrm rot="16200000">
            <a:off x="-1499222" y="3133017"/>
            <a:ext cx="4945136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3274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conversion time in the 10s of milliseconds </a:t>
            </a:r>
          </a:p>
          <a:p>
            <a:pPr marL="0" marR="0" lvl="0" indent="0" algn="ctr" defTabSz="93274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(w\o Spark parsing and optimization time)  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36BF58D-3361-1341-6EB0-7CD1C565A4C1}"/>
              </a:ext>
            </a:extLst>
          </p:cNvPr>
          <p:cNvCxnSpPr>
            <a:cxnSpLocks/>
          </p:cNvCxnSpPr>
          <p:nvPr/>
        </p:nvCxnSpPr>
        <p:spPr>
          <a:xfrm>
            <a:off x="1646881" y="1662327"/>
            <a:ext cx="0" cy="4023604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05C4A3E5-8529-14EE-85E3-2E71350C1237}"/>
              </a:ext>
            </a:extLst>
          </p:cNvPr>
          <p:cNvSpPr txBox="1"/>
          <p:nvPr/>
        </p:nvSpPr>
        <p:spPr>
          <a:xfrm>
            <a:off x="10856120" y="960269"/>
            <a:ext cx="1276141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TQP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 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PVLDB’22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8B67AE-97F7-2BDE-7234-3922849833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48137" y="962752"/>
            <a:ext cx="555349" cy="664360"/>
          </a:xfrm>
          <a:prstGeom prst="rect">
            <a:avLst/>
          </a:prstGeom>
          <a:solidFill>
            <a:schemeClr val="accent4"/>
          </a:solidFill>
          <a:ln w="25400">
            <a:solidFill>
              <a:srgbClr val="7889FB"/>
            </a:solidFill>
          </a:ln>
        </p:spPr>
      </p:pic>
    </p:spTree>
    <p:extLst>
      <p:ext uri="{BB962C8B-B14F-4D97-AF65-F5344CB8AC3E}">
        <p14:creationId xmlns:p14="http://schemas.microsoft.com/office/powerpoint/2010/main" val="164071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" grpId="0" animBg="1"/>
      <p:bldP spid="192" grpId="0"/>
      <p:bldP spid="204" grpId="0" animBg="1"/>
      <p:bldP spid="207" grpId="0" animBg="1"/>
      <p:bldP spid="209" grpId="0" animBg="1"/>
      <p:bldP spid="210" grpId="0" animBg="1"/>
      <p:bldP spid="219" grpId="0"/>
      <p:bldP spid="221" grpId="0"/>
      <p:bldP spid="223" grpId="0" animBg="1"/>
      <p:bldP spid="233" grpId="0" animBg="1"/>
      <p:bldP spid="237" grpId="0" animBg="1"/>
      <p:bldP spid="238" grpId="0" animBg="1"/>
      <p:bldP spid="239" grpId="0" animBg="1"/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End-to-End Pipeline Evaluation">
            <a:extLst>
              <a:ext uri="{FF2B5EF4-FFF2-40B4-BE49-F238E27FC236}">
                <a16:creationId xmlns:a16="http://schemas.microsoft.com/office/drawing/2014/main" id="{878D9B17-A3B6-6A2B-828D-DD0819A47D6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4822" y="182624"/>
            <a:ext cx="11631911" cy="84931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7000"/>
            </a:lvl1pPr>
          </a:lstStyle>
          <a:p>
            <a:pPr algn="l"/>
            <a:r>
              <a:rPr lang="en-US" sz="3529" dirty="0">
                <a:solidFill>
                  <a:schemeClr val="accent4"/>
                </a:solidFill>
              </a:rPr>
              <a:t>Pros </a:t>
            </a:r>
            <a:r>
              <a:rPr lang="en-US" sz="3529" dirty="0">
                <a:solidFill>
                  <a:schemeClr val="tx1"/>
                </a:solidFill>
              </a:rPr>
              <a:t>and</a:t>
            </a:r>
            <a:r>
              <a:rPr lang="en-US" sz="3529" dirty="0">
                <a:solidFill>
                  <a:schemeClr val="accent4"/>
                </a:solidFill>
              </a:rPr>
              <a:t> Con </a:t>
            </a:r>
            <a:r>
              <a:rPr lang="en-US" sz="3529" dirty="0">
                <a:solidFill>
                  <a:schemeClr val="tx1"/>
                </a:solidFill>
              </a:rPr>
              <a:t>of</a:t>
            </a:r>
            <a:r>
              <a:rPr lang="en-US" sz="3529" dirty="0">
                <a:solidFill>
                  <a:schemeClr val="accent4"/>
                </a:solidFill>
              </a:rPr>
              <a:t> Tensor Query Processor</a:t>
            </a:r>
            <a:endParaRPr lang="en-US" sz="3529" dirty="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589C8C-D100-D48E-05F1-C6221B1F35A6}"/>
              </a:ext>
            </a:extLst>
          </p:cNvPr>
          <p:cNvSpPr txBox="1"/>
          <p:nvPr/>
        </p:nvSpPr>
        <p:spPr>
          <a:xfrm>
            <a:off x="191735" y="4645359"/>
            <a:ext cx="12101860" cy="1982428"/>
          </a:xfrm>
          <a:prstGeom prst="rect">
            <a:avLst/>
          </a:prstGeom>
          <a:noFill/>
        </p:spPr>
        <p:txBody>
          <a:bodyPr wrap="square" lIns="179285" tIns="143428" rIns="179285" bIns="143428" rtlCol="0">
            <a:spAutoFit/>
          </a:bodyPr>
          <a:lstStyle/>
          <a:p>
            <a:pPr defTabSz="914367">
              <a:lnSpc>
                <a:spcPct val="90000"/>
              </a:lnSpc>
              <a:spcAft>
                <a:spcPts val="588"/>
              </a:spcAft>
            </a:pPr>
            <a:r>
              <a:rPr lang="en-US" sz="2400" dirty="0">
                <a:solidFill>
                  <a:schemeClr val="accent4"/>
                </a:solidFill>
                <a:latin typeface="Calibri" panose="020F0502020204030204"/>
              </a:rPr>
              <a:t>Limitations</a:t>
            </a:r>
            <a:r>
              <a:rPr lang="en-US" sz="2400" dirty="0">
                <a:gradFill>
                  <a:gsLst>
                    <a:gs pos="2917">
                      <a:prstClr val="black"/>
                    </a:gs>
                    <a:gs pos="30000">
                      <a:prstClr val="black"/>
                    </a:gs>
                  </a:gsLst>
                  <a:lin ang="5400000" scaled="0"/>
                </a:gradFill>
                <a:latin typeface="Calibri" panose="020F0502020204030204"/>
              </a:rPr>
              <a:t>:</a:t>
            </a:r>
          </a:p>
          <a:p>
            <a:pPr marL="280121" indent="-280121" defTabSz="914367">
              <a:lnSpc>
                <a:spcPct val="90000"/>
              </a:lnSpc>
              <a:spcAft>
                <a:spcPts val="588"/>
              </a:spcAft>
              <a:buFontTx/>
              <a:buChar char="-"/>
            </a:pPr>
            <a:r>
              <a:rPr lang="en-US" sz="1900" dirty="0">
                <a:gradFill>
                  <a:gsLst>
                    <a:gs pos="2917">
                      <a:prstClr val="black"/>
                    </a:gs>
                    <a:gs pos="30000">
                      <a:prstClr val="black"/>
                    </a:gs>
                  </a:gsLst>
                  <a:lin ang="5400000" scaled="0"/>
                </a:gradFill>
                <a:latin typeface="Calibri" panose="020F0502020204030204"/>
              </a:rPr>
              <a:t>Can only target devices supported by </a:t>
            </a:r>
            <a:r>
              <a:rPr lang="en-US" sz="1900" dirty="0" err="1">
                <a:gradFill>
                  <a:gsLst>
                    <a:gs pos="2917">
                      <a:prstClr val="black"/>
                    </a:gs>
                    <a:gs pos="30000">
                      <a:prstClr val="black"/>
                    </a:gs>
                  </a:gsLst>
                  <a:lin ang="5400000" scaled="0"/>
                </a:gradFill>
                <a:latin typeface="Calibri" panose="020F0502020204030204"/>
              </a:rPr>
              <a:t>PyTorch</a:t>
            </a:r>
            <a:r>
              <a:rPr lang="en-US" sz="1900" dirty="0">
                <a:gradFill>
                  <a:gsLst>
                    <a:gs pos="2917">
                      <a:prstClr val="black"/>
                    </a:gs>
                    <a:gs pos="30000">
                      <a:prstClr val="black"/>
                    </a:gs>
                  </a:gsLst>
                  <a:lin ang="5400000" scaled="0"/>
                </a:gradFill>
                <a:latin typeface="Calibri" panose="020F0502020204030204"/>
              </a:rPr>
              <a:t> (e.g., no Xbox)</a:t>
            </a:r>
          </a:p>
          <a:p>
            <a:pPr marL="280121" indent="-280121" defTabSz="914367">
              <a:lnSpc>
                <a:spcPct val="90000"/>
              </a:lnSpc>
              <a:spcAft>
                <a:spcPts val="588"/>
              </a:spcAft>
              <a:buFontTx/>
              <a:buChar char="-"/>
            </a:pPr>
            <a:r>
              <a:rPr lang="en-US" sz="1900" dirty="0">
                <a:gradFill>
                  <a:gsLst>
                    <a:gs pos="2917">
                      <a:prstClr val="black"/>
                    </a:gs>
                    <a:gs pos="30000">
                      <a:prstClr val="black"/>
                    </a:gs>
                  </a:gsLst>
                  <a:lin ang="5400000" scaled="0"/>
                </a:gradFill>
                <a:latin typeface="Calibri" panose="020F0502020204030204"/>
              </a:rPr>
              <a:t>Sub-operators require many data materializations</a:t>
            </a:r>
          </a:p>
          <a:p>
            <a:pPr marL="280121" indent="-280121" defTabSz="914367">
              <a:lnSpc>
                <a:spcPct val="90000"/>
              </a:lnSpc>
              <a:spcAft>
                <a:spcPts val="588"/>
              </a:spcAft>
              <a:buFontTx/>
              <a:buChar char="-"/>
            </a:pPr>
            <a:r>
              <a:rPr lang="en-US" sz="1900" dirty="0">
                <a:gradFill>
                  <a:gsLst>
                    <a:gs pos="2917">
                      <a:prstClr val="black"/>
                    </a:gs>
                    <a:gs pos="30000">
                      <a:prstClr val="black"/>
                    </a:gs>
                  </a:gsLst>
                  <a:lin ang="5400000" scaled="0"/>
                </a:gradFill>
                <a:latin typeface="Calibri" panose="020F0502020204030204"/>
              </a:rPr>
              <a:t>Cannot take advantage of advanced neural network compilers techniques (e.g., no operator fusion, no kernel tuning)</a:t>
            </a:r>
          </a:p>
          <a:p>
            <a:pPr marL="280121" indent="-280121" defTabSz="914367">
              <a:lnSpc>
                <a:spcPct val="90000"/>
              </a:lnSpc>
              <a:spcAft>
                <a:spcPts val="588"/>
              </a:spcAft>
              <a:buFontTx/>
              <a:buChar char="-"/>
            </a:pPr>
            <a:r>
              <a:rPr lang="en-US" sz="1900" dirty="0">
                <a:gradFill>
                  <a:gsLst>
                    <a:gs pos="2917">
                      <a:prstClr val="black"/>
                    </a:gs>
                    <a:gs pos="30000">
                      <a:prstClr val="black"/>
                    </a:gs>
                  </a:gsLst>
                  <a:lin ang="5400000" scaled="0"/>
                </a:gradFill>
                <a:latin typeface="Calibri" panose="020F0502020204030204"/>
              </a:rPr>
              <a:t>Some operators are hard to implement efficiently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4CC8A4-B678-D3F5-68DD-C2FA32E41C14}"/>
              </a:ext>
            </a:extLst>
          </p:cNvPr>
          <p:cNvSpPr txBox="1"/>
          <p:nvPr/>
        </p:nvSpPr>
        <p:spPr>
          <a:xfrm>
            <a:off x="189093" y="887129"/>
            <a:ext cx="11867083" cy="2093228"/>
          </a:xfrm>
          <a:prstGeom prst="rect">
            <a:avLst/>
          </a:prstGeom>
          <a:noFill/>
        </p:spPr>
        <p:txBody>
          <a:bodyPr wrap="square" lIns="179285" tIns="143428" rIns="179285" bIns="143428" rtlCol="0">
            <a:spAutoFit/>
          </a:bodyPr>
          <a:lstStyle/>
          <a:p>
            <a:pPr defTabSz="914367">
              <a:lnSpc>
                <a:spcPct val="90000"/>
              </a:lnSpc>
              <a:spcAft>
                <a:spcPts val="588"/>
              </a:spcAft>
            </a:pPr>
            <a:r>
              <a:rPr lang="en-US" sz="2800" dirty="0">
                <a:solidFill>
                  <a:schemeClr val="accent4"/>
                </a:solidFill>
                <a:latin typeface="Calibri" panose="020F0502020204030204"/>
              </a:rPr>
              <a:t>Pro</a:t>
            </a:r>
            <a:r>
              <a:rPr lang="en-US" sz="2800" dirty="0">
                <a:gradFill>
                  <a:gsLst>
                    <a:gs pos="2917">
                      <a:prstClr val="black"/>
                    </a:gs>
                    <a:gs pos="30000">
                      <a:prstClr val="black"/>
                    </a:gs>
                  </a:gsLst>
                  <a:lin ang="5400000" scaled="0"/>
                </a:gradFill>
                <a:latin typeface="Calibri" panose="020F0502020204030204"/>
              </a:rPr>
              <a:t>:</a:t>
            </a:r>
          </a:p>
          <a:p>
            <a:pPr marL="285750" indent="-285750" defTabSz="932742">
              <a:lnSpc>
                <a:spcPct val="90000"/>
              </a:lnSpc>
              <a:spcAft>
                <a:spcPts val="600"/>
              </a:spcAft>
              <a:buFontTx/>
              <a:buChar char="-"/>
            </a:pPr>
            <a:r>
              <a:rPr lang="en-US" sz="1900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Scalable Approach (no need to reimplement the query processor for each new hardware)</a:t>
            </a:r>
          </a:p>
          <a:p>
            <a:pPr marL="285750" lvl="0" indent="-285750" defTabSz="932742">
              <a:lnSpc>
                <a:spcPct val="90000"/>
              </a:lnSpc>
              <a:spcAft>
                <a:spcPts val="600"/>
              </a:spcAft>
              <a:buFontTx/>
              <a:buChar char="-"/>
            </a:pPr>
            <a:r>
              <a:rPr lang="en-US" sz="1900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Leverage the massive investments in special HW</a:t>
            </a:r>
          </a:p>
          <a:p>
            <a:pPr marL="280121" indent="-280121" defTabSz="914367">
              <a:lnSpc>
                <a:spcPct val="90000"/>
              </a:lnSpc>
              <a:spcAft>
                <a:spcPts val="588"/>
              </a:spcAft>
              <a:buFontTx/>
              <a:buChar char="-"/>
            </a:pPr>
            <a:r>
              <a:rPr lang="en-US" sz="1900" dirty="0">
                <a:gradFill>
                  <a:gsLst>
                    <a:gs pos="2917">
                      <a:prstClr val="black"/>
                    </a:gs>
                    <a:gs pos="30000">
                      <a:prstClr val="black"/>
                    </a:gs>
                  </a:gsLst>
                  <a:lin ang="5400000" scaled="0"/>
                </a:gradFill>
                <a:latin typeface="Calibri" panose="020F0502020204030204"/>
              </a:rPr>
              <a:t>Low engineering effort: TQP + HB in 20k lines of Python code</a:t>
            </a:r>
          </a:p>
          <a:p>
            <a:pPr marL="280121" indent="-280121" defTabSz="914367">
              <a:lnSpc>
                <a:spcPct val="90000"/>
              </a:lnSpc>
              <a:spcAft>
                <a:spcPts val="588"/>
              </a:spcAft>
              <a:buFontTx/>
              <a:buChar char="-"/>
            </a:pPr>
            <a:r>
              <a:rPr lang="en-US" sz="1900" dirty="0">
                <a:gradFill>
                  <a:gsLst>
                    <a:gs pos="2917">
                      <a:prstClr val="black"/>
                    </a:gs>
                    <a:gs pos="30000">
                      <a:prstClr val="black"/>
                    </a:gs>
                  </a:gsLst>
                  <a:lin ang="5400000" scaled="0"/>
                </a:gradFill>
                <a:latin typeface="Calibri" panose="020F0502020204030204"/>
              </a:rPr>
              <a:t>Great performance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B593EC6-0544-EEAD-6AB9-D2E1B673D430}"/>
              </a:ext>
            </a:extLst>
          </p:cNvPr>
          <p:cNvGrpSpPr/>
          <p:nvPr/>
        </p:nvGrpSpPr>
        <p:grpSpPr>
          <a:xfrm>
            <a:off x="7002811" y="1833757"/>
            <a:ext cx="5231165" cy="3614543"/>
            <a:chOff x="454331" y="1807131"/>
            <a:chExt cx="4495767" cy="3020073"/>
          </a:xfrm>
        </p:grpSpPr>
        <p:graphicFrame>
          <p:nvGraphicFramePr>
            <p:cNvPr id="6" name="Chart 5">
              <a:extLst>
                <a:ext uri="{FF2B5EF4-FFF2-40B4-BE49-F238E27FC236}">
                  <a16:creationId xmlns:a16="http://schemas.microsoft.com/office/drawing/2014/main" id="{A2D5D2A2-6468-1031-37AC-C7E57CAF1D31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584697859"/>
                </p:ext>
              </p:extLst>
            </p:nvPr>
          </p:nvGraphicFramePr>
          <p:xfrm>
            <a:off x="454331" y="1807131"/>
            <a:ext cx="4495767" cy="279781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971BA47-91BB-708C-4CE9-3900D8BCBB1E}"/>
                </a:ext>
              </a:extLst>
            </p:cNvPr>
            <p:cNvGrpSpPr/>
            <p:nvPr/>
          </p:nvGrpSpPr>
          <p:grpSpPr>
            <a:xfrm>
              <a:off x="2648978" y="2221456"/>
              <a:ext cx="921522" cy="1303805"/>
              <a:chOff x="6756438" y="2322573"/>
              <a:chExt cx="903535" cy="882228"/>
            </a:xfrm>
          </p:grpSpPr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4A41A392-BBCB-064B-E4D8-EA7C95672A6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77488" y="2322573"/>
                <a:ext cx="0" cy="88222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04AF53AD-DA68-6D7A-3A3C-464442BF33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61362" y="2565989"/>
                <a:ext cx="571500" cy="226224"/>
              </a:xfrm>
              <a:prstGeom prst="rect">
                <a:avLst/>
              </a:prstGeom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2EDC11A-E7EA-8C5F-665E-F63C9C1959E5}"/>
                  </a:ext>
                </a:extLst>
              </p:cNvPr>
              <p:cNvSpPr txBox="1"/>
              <p:nvPr/>
            </p:nvSpPr>
            <p:spPr>
              <a:xfrm>
                <a:off x="6756438" y="2546135"/>
                <a:ext cx="903535" cy="270347"/>
              </a:xfrm>
              <a:prstGeom prst="rect">
                <a:avLst/>
              </a:prstGeom>
              <a:noFill/>
            </p:spPr>
            <p:txBody>
              <a:bodyPr wrap="square" lIns="182854" tIns="146284" rIns="182854" bIns="146284" rtlCol="0">
                <a:spAutoFit/>
              </a:bodyPr>
              <a:lstStyle/>
              <a:p>
                <a:pPr defTabSz="914225">
                  <a:lnSpc>
                    <a:spcPct val="90000"/>
                  </a:lnSpc>
                  <a:spcAft>
                    <a:spcPts val="600"/>
                  </a:spcAft>
                </a:pPr>
                <a:r>
                  <a:rPr lang="en-US" sz="1600" dirty="0">
                    <a:gradFill>
                      <a:gsLst>
                        <a:gs pos="2917">
                          <a:prstClr val="black"/>
                        </a:gs>
                        <a:gs pos="30000">
                          <a:prstClr val="black"/>
                        </a:gs>
                      </a:gsLst>
                      <a:lin ang="5400000" scaled="0"/>
                    </a:gradFill>
                    <a:latin typeface="Calibri" panose="020F0502020204030204"/>
                  </a:rPr>
                  <a:t>&gt;30X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54B6939-667D-A51D-4E24-FBABE55F5AE2}"/>
                </a:ext>
              </a:extLst>
            </p:cNvPr>
            <p:cNvGrpSpPr/>
            <p:nvPr/>
          </p:nvGrpSpPr>
          <p:grpSpPr>
            <a:xfrm>
              <a:off x="3631600" y="2019911"/>
              <a:ext cx="921522" cy="1495931"/>
              <a:chOff x="6762459" y="2322573"/>
              <a:chExt cx="903535" cy="1109901"/>
            </a:xfrm>
          </p:grpSpPr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78EB0873-47F2-1033-3C00-5F66287637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77488" y="2322573"/>
                <a:ext cx="0" cy="110990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00078A19-14F8-E038-B5F8-AE8D9F728B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62461" y="2520992"/>
                <a:ext cx="504448" cy="355600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EF2E89F-42B0-ADF4-38EB-FF9C1CE772A9}"/>
                  </a:ext>
                </a:extLst>
              </p:cNvPr>
              <p:cNvSpPr txBox="1"/>
              <p:nvPr/>
            </p:nvSpPr>
            <p:spPr>
              <a:xfrm>
                <a:off x="6762459" y="2547327"/>
                <a:ext cx="903535" cy="296433"/>
              </a:xfrm>
              <a:prstGeom prst="rect">
                <a:avLst/>
              </a:prstGeom>
              <a:noFill/>
            </p:spPr>
            <p:txBody>
              <a:bodyPr wrap="square" lIns="182854" tIns="146284" rIns="182854" bIns="146284" rtlCol="0">
                <a:spAutoFit/>
              </a:bodyPr>
              <a:lstStyle/>
              <a:p>
                <a:pPr defTabSz="914225">
                  <a:lnSpc>
                    <a:spcPct val="90000"/>
                  </a:lnSpc>
                  <a:spcAft>
                    <a:spcPts val="600"/>
                  </a:spcAft>
                </a:pPr>
                <a:r>
                  <a:rPr lang="en-US" sz="1600" dirty="0">
                    <a:gradFill>
                      <a:gsLst>
                        <a:gs pos="2917">
                          <a:prstClr val="black"/>
                        </a:gs>
                        <a:gs pos="30000">
                          <a:prstClr val="black"/>
                        </a:gs>
                      </a:gsLst>
                      <a:lin ang="5400000" scaled="0"/>
                    </a:gradFill>
                    <a:latin typeface="Calibri" panose="020F0502020204030204"/>
                  </a:rPr>
                  <a:t>&gt;70X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23DADAC-DBDF-F314-EFA1-2E6F81265432}"/>
                </a:ext>
              </a:extLst>
            </p:cNvPr>
            <p:cNvGrpSpPr/>
            <p:nvPr/>
          </p:nvGrpSpPr>
          <p:grpSpPr>
            <a:xfrm>
              <a:off x="1977377" y="3046526"/>
              <a:ext cx="921522" cy="431235"/>
              <a:chOff x="6891509" y="2586362"/>
              <a:chExt cx="903535" cy="298930"/>
            </a:xfrm>
          </p:grpSpPr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6D6F471D-2642-00C4-41A5-04A10A35E8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79408" y="2586362"/>
                <a:ext cx="4878" cy="29327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29EC5FEF-97C4-2712-F6E6-3ED8F887EE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928544" y="2637570"/>
                <a:ext cx="311485" cy="168552"/>
              </a:xfrm>
              <a:prstGeom prst="rect">
                <a:avLst/>
              </a:prstGeom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8DCDE63-C629-53AC-853D-31D9D755E47E}"/>
                  </a:ext>
                </a:extLst>
              </p:cNvPr>
              <p:cNvSpPr txBox="1"/>
              <p:nvPr/>
            </p:nvSpPr>
            <p:spPr>
              <a:xfrm>
                <a:off x="6891509" y="2605994"/>
                <a:ext cx="903535" cy="279298"/>
              </a:xfrm>
              <a:prstGeom prst="rect">
                <a:avLst/>
              </a:prstGeom>
              <a:noFill/>
            </p:spPr>
            <p:txBody>
              <a:bodyPr wrap="square" lIns="182854" tIns="146284" rIns="182854" bIns="146284" rtlCol="0">
                <a:spAutoFit/>
              </a:bodyPr>
              <a:lstStyle/>
              <a:p>
                <a:pPr defTabSz="914225">
                  <a:lnSpc>
                    <a:spcPct val="90000"/>
                  </a:lnSpc>
                  <a:spcAft>
                    <a:spcPts val="600"/>
                  </a:spcAft>
                </a:pPr>
                <a:r>
                  <a:rPr lang="en-US" sz="1600" dirty="0">
                    <a:gradFill>
                      <a:gsLst>
                        <a:gs pos="2917">
                          <a:prstClr val="black"/>
                        </a:gs>
                        <a:gs pos="30000">
                          <a:prstClr val="black"/>
                        </a:gs>
                      </a:gsLst>
                      <a:lin ang="5400000" scaled="0"/>
                    </a:gradFill>
                    <a:latin typeface="Calibri" panose="020F0502020204030204"/>
                  </a:rPr>
                  <a:t>4x</a:t>
                </a: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FFB3BFE-253E-5FFD-16CF-D97CC9A8D7BA}"/>
                </a:ext>
              </a:extLst>
            </p:cNvPr>
            <p:cNvSpPr txBox="1"/>
            <p:nvPr/>
          </p:nvSpPr>
          <p:spPr>
            <a:xfrm>
              <a:off x="1346407" y="3178563"/>
              <a:ext cx="677025" cy="431991"/>
            </a:xfrm>
            <a:prstGeom prst="rect">
              <a:avLst/>
            </a:prstGeom>
            <a:noFill/>
          </p:spPr>
          <p:txBody>
            <a:bodyPr wrap="square" lIns="182854" tIns="146284" rIns="182854" bIns="146284" rtlCol="0">
              <a:spAutoFit/>
            </a:bodyPr>
            <a:lstStyle/>
            <a:p>
              <a:pPr defTabSz="914225">
                <a:lnSpc>
                  <a:spcPct val="90000"/>
                </a:lnSpc>
                <a:spcAft>
                  <a:spcPts val="600"/>
                </a:spcAft>
              </a:pPr>
              <a:r>
                <a:rPr lang="en-US" sz="1600" dirty="0">
                  <a:gradFill>
                    <a:gsLst>
                      <a:gs pos="2917">
                        <a:prstClr val="black"/>
                      </a:gs>
                      <a:gs pos="30000">
                        <a:prstClr val="black"/>
                      </a:gs>
                    </a:gsLst>
                    <a:lin ang="5400000" scaled="0"/>
                  </a:gradFill>
                  <a:latin typeface="Calibri" panose="020F0502020204030204"/>
                </a:rPr>
                <a:t>2.2s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1EC4F32-7CDF-9500-9131-A52EBC6BB196}"/>
                </a:ext>
              </a:extLst>
            </p:cNvPr>
            <p:cNvSpPr txBox="1"/>
            <p:nvPr/>
          </p:nvSpPr>
          <p:spPr>
            <a:xfrm>
              <a:off x="3631600" y="4478243"/>
              <a:ext cx="1033762" cy="348961"/>
            </a:xfrm>
            <a:prstGeom prst="rect">
              <a:avLst/>
            </a:prstGeom>
            <a:noFill/>
          </p:spPr>
          <p:txBody>
            <a:bodyPr wrap="none" lIns="182854" tIns="146284" rIns="182854" bIns="146284" rtlCol="0">
              <a:spAutoFit/>
            </a:bodyPr>
            <a:lstStyle/>
            <a:p>
              <a:pPr defTabSz="914225">
                <a:lnSpc>
                  <a:spcPct val="90000"/>
                </a:lnSpc>
                <a:spcAft>
                  <a:spcPts val="600"/>
                </a:spcAft>
              </a:pPr>
              <a:r>
                <a:rPr lang="en-US" sz="1100" dirty="0">
                  <a:gradFill>
                    <a:gsLst>
                      <a:gs pos="2917">
                        <a:prstClr val="black"/>
                      </a:gs>
                      <a:gs pos="30000">
                        <a:prstClr val="black"/>
                      </a:gs>
                    </a:gsLst>
                    <a:lin ang="5400000" scaled="0"/>
                  </a:gradFill>
                  <a:latin typeface="Calibri" panose="020F0502020204030204"/>
                </a:rPr>
                <a:t>*indirect estimate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2410A28-201A-E90C-3B24-9F4C6FF2A6AF}"/>
                </a:ext>
              </a:extLst>
            </p:cNvPr>
            <p:cNvSpPr txBox="1"/>
            <p:nvPr/>
          </p:nvSpPr>
          <p:spPr>
            <a:xfrm>
              <a:off x="3570500" y="3692015"/>
              <a:ext cx="321523" cy="346627"/>
            </a:xfrm>
            <a:prstGeom prst="rect">
              <a:avLst/>
            </a:prstGeom>
            <a:noFill/>
          </p:spPr>
          <p:txBody>
            <a:bodyPr wrap="none" lIns="182854" tIns="146284" rIns="182854" bIns="146284" rtlCol="0">
              <a:spAutoFit/>
            </a:bodyPr>
            <a:lstStyle/>
            <a:p>
              <a:pPr defTabSz="914225">
                <a:lnSpc>
                  <a:spcPct val="90000"/>
                </a:lnSpc>
                <a:spcAft>
                  <a:spcPts val="600"/>
                </a:spcAft>
              </a:pPr>
              <a:r>
                <a:rPr lang="en-US" sz="1100">
                  <a:gradFill>
                    <a:gsLst>
                      <a:gs pos="2917">
                        <a:prstClr val="black"/>
                      </a:gs>
                      <a:gs pos="30000">
                        <a:prstClr val="black"/>
                      </a:gs>
                    </a:gsLst>
                    <a:lin ang="5400000" scaled="0"/>
                  </a:gradFill>
                  <a:latin typeface="Calibri" panose="020F0502020204030204"/>
                </a:rPr>
                <a:t>*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2206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Picture 2" descr="Facebook and Microsoft launch PyTorch Enterprise Support Program |  VentureBeat">
            <a:extLst>
              <a:ext uri="{FF2B5EF4-FFF2-40B4-BE49-F238E27FC236}">
                <a16:creationId xmlns:a16="http://schemas.microsoft.com/office/drawing/2014/main" id="{68111F1C-E714-409F-2B33-F71E40EE1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761" y="3486915"/>
            <a:ext cx="1807266" cy="903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7" name="Group 186">
            <a:extLst>
              <a:ext uri="{FF2B5EF4-FFF2-40B4-BE49-F238E27FC236}">
                <a16:creationId xmlns:a16="http://schemas.microsoft.com/office/drawing/2014/main" id="{AB123C4F-6969-C666-32BF-240D6109FCE8}"/>
              </a:ext>
            </a:extLst>
          </p:cNvPr>
          <p:cNvGrpSpPr/>
          <p:nvPr/>
        </p:nvGrpSpPr>
        <p:grpSpPr>
          <a:xfrm>
            <a:off x="4573369" y="1779772"/>
            <a:ext cx="4370512" cy="683512"/>
            <a:chOff x="4459832" y="1164619"/>
            <a:chExt cx="3278814" cy="512780"/>
          </a:xfrm>
        </p:grpSpPr>
        <p:sp>
          <p:nvSpPr>
            <p:cNvPr id="188" name="TextBox 8">
              <a:extLst>
                <a:ext uri="{FF2B5EF4-FFF2-40B4-BE49-F238E27FC236}">
                  <a16:creationId xmlns:a16="http://schemas.microsoft.com/office/drawing/2014/main" id="{1ED25C11-B657-408F-6E51-E5EFB76E6BC6}"/>
                </a:ext>
              </a:extLst>
            </p:cNvPr>
            <p:cNvSpPr txBox="1"/>
            <p:nvPr/>
          </p:nvSpPr>
          <p:spPr>
            <a:xfrm>
              <a:off x="4459832" y="1192390"/>
              <a:ext cx="1067353" cy="4850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093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66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Spark SQL Query Plan</a:t>
              </a:r>
            </a:p>
          </p:txBody>
        </p:sp>
        <p:cxnSp>
          <p:nvCxnSpPr>
            <p:cNvPr id="189" name="Straight Arrow Connector 188">
              <a:extLst>
                <a:ext uri="{FF2B5EF4-FFF2-40B4-BE49-F238E27FC236}">
                  <a16:creationId xmlns:a16="http://schemas.microsoft.com/office/drawing/2014/main" id="{DDA94D7E-988E-96AD-2D42-78A1A9BC1E9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97999" y="1288662"/>
              <a:ext cx="275545" cy="1"/>
            </a:xfrm>
            <a:prstGeom prst="straightConnector1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tailEnd type="triangle"/>
            </a:ln>
            <a:effectLst/>
          </p:spPr>
        </p:cxnSp>
        <p:sp>
          <p:nvSpPr>
            <p:cNvPr id="190" name="TextBox 44">
              <a:extLst>
                <a:ext uri="{FF2B5EF4-FFF2-40B4-BE49-F238E27FC236}">
                  <a16:creationId xmlns:a16="http://schemas.microsoft.com/office/drawing/2014/main" id="{A9309997-32B5-C998-2404-1959FA10E6B5}"/>
                </a:ext>
              </a:extLst>
            </p:cNvPr>
            <p:cNvSpPr txBox="1"/>
            <p:nvPr/>
          </p:nvSpPr>
          <p:spPr>
            <a:xfrm>
              <a:off x="6455053" y="1164619"/>
              <a:ext cx="1283593" cy="2306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093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Sort Operator</a:t>
              </a:r>
            </a:p>
          </p:txBody>
        </p:sp>
      </p:grpSp>
      <p:sp>
        <p:nvSpPr>
          <p:cNvPr id="191" name="Rectangle 190">
            <a:extLst>
              <a:ext uri="{FF2B5EF4-FFF2-40B4-BE49-F238E27FC236}">
                <a16:creationId xmlns:a16="http://schemas.microsoft.com/office/drawing/2014/main" id="{7646C8A4-72D3-2C7C-3C31-D541837C0430}"/>
              </a:ext>
            </a:extLst>
          </p:cNvPr>
          <p:cNvSpPr/>
          <p:nvPr/>
        </p:nvSpPr>
        <p:spPr>
          <a:xfrm>
            <a:off x="4957810" y="3690403"/>
            <a:ext cx="2833635" cy="373745"/>
          </a:xfrm>
          <a:prstGeom prst="rect">
            <a:avLst/>
          </a:prstGeom>
          <a:solidFill>
            <a:srgbClr val="D2D2D2"/>
          </a:solidFill>
          <a:ln w="1079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3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66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Tensorizer</a:t>
            </a:r>
            <a:endParaRPr kumimoji="0" lang="en-US" sz="176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2" name="TextBox 14">
            <a:extLst>
              <a:ext uri="{FF2B5EF4-FFF2-40B4-BE49-F238E27FC236}">
                <a16:creationId xmlns:a16="http://schemas.microsoft.com/office/drawing/2014/main" id="{879A5915-58E9-65A5-FB5A-13AC5FC9263C}"/>
              </a:ext>
            </a:extLst>
          </p:cNvPr>
          <p:cNvSpPr txBox="1"/>
          <p:nvPr/>
        </p:nvSpPr>
        <p:spPr>
          <a:xfrm>
            <a:off x="4806702" y="4037315"/>
            <a:ext cx="1253295" cy="6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3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66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Tensor program</a:t>
            </a:r>
          </a:p>
        </p:txBody>
      </p:sp>
      <p:grpSp>
        <p:nvGrpSpPr>
          <p:cNvPr id="193" name="Group 192">
            <a:extLst>
              <a:ext uri="{FF2B5EF4-FFF2-40B4-BE49-F238E27FC236}">
                <a16:creationId xmlns:a16="http://schemas.microsoft.com/office/drawing/2014/main" id="{021A54D9-9541-07A8-1A04-408F03B097D0}"/>
              </a:ext>
            </a:extLst>
          </p:cNvPr>
          <p:cNvGrpSpPr/>
          <p:nvPr/>
        </p:nvGrpSpPr>
        <p:grpSpPr>
          <a:xfrm>
            <a:off x="6440450" y="4098268"/>
            <a:ext cx="692350" cy="618087"/>
            <a:chOff x="4970084" y="3002586"/>
            <a:chExt cx="1088486" cy="1295360"/>
          </a:xfrm>
          <a:solidFill>
            <a:srgbClr val="000000"/>
          </a:solidFill>
        </p:grpSpPr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80195F65-1441-42E6-BF72-F40AE7299E3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65359" y="3354835"/>
              <a:ext cx="106960" cy="118463"/>
            </a:xfrm>
            <a:prstGeom prst="line">
              <a:avLst/>
            </a:prstGeom>
            <a:grp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603630EA-D2C5-70CA-B09B-00C9366616A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97287" y="3776479"/>
              <a:ext cx="84830" cy="152160"/>
            </a:xfrm>
            <a:prstGeom prst="line">
              <a:avLst/>
            </a:prstGeom>
            <a:grp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id="{71E02D7A-C4FC-8020-C218-F0542FB020B4}"/>
                </a:ext>
              </a:extLst>
            </p:cNvPr>
            <p:cNvCxnSpPr>
              <a:cxnSpLocks/>
            </p:cNvCxnSpPr>
            <p:nvPr/>
          </p:nvCxnSpPr>
          <p:spPr>
            <a:xfrm>
              <a:off x="5582377" y="3354835"/>
              <a:ext cx="136321" cy="118463"/>
            </a:xfrm>
            <a:prstGeom prst="line">
              <a:avLst/>
            </a:prstGeom>
            <a:grp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pic>
          <p:nvPicPr>
            <p:cNvPr id="197" name="Graphic 106" descr="Cube outline">
              <a:extLst>
                <a:ext uri="{FF2B5EF4-FFF2-40B4-BE49-F238E27FC236}">
                  <a16:creationId xmlns:a16="http://schemas.microsoft.com/office/drawing/2014/main" id="{9F0B28B3-31E9-909A-1C8B-625C23E9AF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322892" y="3002586"/>
              <a:ext cx="411480" cy="411480"/>
            </a:xfrm>
            <a:prstGeom prst="rect">
              <a:avLst/>
            </a:prstGeom>
          </p:spPr>
        </p:pic>
        <p:pic>
          <p:nvPicPr>
            <p:cNvPr id="198" name="Graphic 108" descr="Cube outline">
              <a:extLst>
                <a:ext uri="{FF2B5EF4-FFF2-40B4-BE49-F238E27FC236}">
                  <a16:creationId xmlns:a16="http://schemas.microsoft.com/office/drawing/2014/main" id="{A531DDBE-F6EE-6E34-B058-3320C0FF29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647090" y="3388876"/>
              <a:ext cx="411480" cy="411480"/>
            </a:xfrm>
            <a:prstGeom prst="rect">
              <a:avLst/>
            </a:prstGeom>
          </p:spPr>
        </p:pic>
        <p:pic>
          <p:nvPicPr>
            <p:cNvPr id="199" name="Graphic 110" descr="Cube outline">
              <a:extLst>
                <a:ext uri="{FF2B5EF4-FFF2-40B4-BE49-F238E27FC236}">
                  <a16:creationId xmlns:a16="http://schemas.microsoft.com/office/drawing/2014/main" id="{FD985C9B-DDFB-9F14-2A11-4E4494CF52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125552" y="3419333"/>
              <a:ext cx="411480" cy="411480"/>
            </a:xfrm>
            <a:prstGeom prst="rect">
              <a:avLst/>
            </a:prstGeom>
          </p:spPr>
        </p:pic>
        <p:pic>
          <p:nvPicPr>
            <p:cNvPr id="200" name="Graphic 112" descr="Cube outline">
              <a:extLst>
                <a:ext uri="{FF2B5EF4-FFF2-40B4-BE49-F238E27FC236}">
                  <a16:creationId xmlns:a16="http://schemas.microsoft.com/office/drawing/2014/main" id="{907E7472-A9C0-A9A6-E030-A00EC12260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70084" y="3886466"/>
              <a:ext cx="411480" cy="411480"/>
            </a:xfrm>
            <a:prstGeom prst="rect">
              <a:avLst/>
            </a:prstGeom>
          </p:spPr>
        </p:pic>
      </p:grpSp>
      <p:sp>
        <p:nvSpPr>
          <p:cNvPr id="201" name="TextBox 122">
            <a:extLst>
              <a:ext uri="{FF2B5EF4-FFF2-40B4-BE49-F238E27FC236}">
                <a16:creationId xmlns:a16="http://schemas.microsoft.com/office/drawing/2014/main" id="{173C7237-F209-7B7C-781C-A988A19E6667}"/>
              </a:ext>
            </a:extLst>
          </p:cNvPr>
          <p:cNvSpPr txBox="1"/>
          <p:nvPr/>
        </p:nvSpPr>
        <p:spPr>
          <a:xfrm>
            <a:off x="4619042" y="5857877"/>
            <a:ext cx="793835" cy="307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480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7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Calibri" panose="020F0502020204030204" pitchFamily="34" charset="0"/>
              </a:rPr>
              <a:t>CPU</a:t>
            </a:r>
          </a:p>
        </p:txBody>
      </p:sp>
      <p:sp>
        <p:nvSpPr>
          <p:cNvPr id="202" name="TextBox 122">
            <a:extLst>
              <a:ext uri="{FF2B5EF4-FFF2-40B4-BE49-F238E27FC236}">
                <a16:creationId xmlns:a16="http://schemas.microsoft.com/office/drawing/2014/main" id="{93DFB4B8-88DF-6BA8-F93C-6D886B8808AE}"/>
              </a:ext>
            </a:extLst>
          </p:cNvPr>
          <p:cNvSpPr txBox="1"/>
          <p:nvPr/>
        </p:nvSpPr>
        <p:spPr>
          <a:xfrm>
            <a:off x="5429253" y="5844359"/>
            <a:ext cx="1095720" cy="307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480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7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Calibri" panose="020F0502020204030204" pitchFamily="34" charset="0"/>
              </a:rPr>
              <a:t>AMD GPU</a:t>
            </a:r>
          </a:p>
        </p:txBody>
      </p:sp>
      <p:sp>
        <p:nvSpPr>
          <p:cNvPr id="204" name="Rectangle 203">
            <a:extLst>
              <a:ext uri="{FF2B5EF4-FFF2-40B4-BE49-F238E27FC236}">
                <a16:creationId xmlns:a16="http://schemas.microsoft.com/office/drawing/2014/main" id="{C4C7BF43-8D4A-A64A-C1F1-4D5D74061250}"/>
              </a:ext>
            </a:extLst>
          </p:cNvPr>
          <p:cNvSpPr/>
          <p:nvPr/>
        </p:nvSpPr>
        <p:spPr>
          <a:xfrm>
            <a:off x="4983568" y="1450023"/>
            <a:ext cx="2853573" cy="382288"/>
          </a:xfrm>
          <a:prstGeom prst="rect">
            <a:avLst/>
          </a:prstGeom>
          <a:solidFill>
            <a:srgbClr val="D2D2D2"/>
          </a:solidFill>
          <a:ln w="1079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3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6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Parser and Optimizer </a:t>
            </a:r>
          </a:p>
        </p:txBody>
      </p:sp>
      <p:sp>
        <p:nvSpPr>
          <p:cNvPr id="205" name="TextBox 7">
            <a:extLst>
              <a:ext uri="{FF2B5EF4-FFF2-40B4-BE49-F238E27FC236}">
                <a16:creationId xmlns:a16="http://schemas.microsoft.com/office/drawing/2014/main" id="{60A53712-98E7-B86B-EF0F-47BE406DE4A2}"/>
              </a:ext>
            </a:extLst>
          </p:cNvPr>
          <p:cNvSpPr txBox="1"/>
          <p:nvPr/>
        </p:nvSpPr>
        <p:spPr>
          <a:xfrm>
            <a:off x="3572711" y="1225250"/>
            <a:ext cx="1481748" cy="3694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3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6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SQL Query</a:t>
            </a:r>
          </a:p>
        </p:txBody>
      </p:sp>
      <p:pic>
        <p:nvPicPr>
          <p:cNvPr id="206" name="Picture 205">
            <a:extLst>
              <a:ext uri="{FF2B5EF4-FFF2-40B4-BE49-F238E27FC236}">
                <a16:creationId xmlns:a16="http://schemas.microsoft.com/office/drawing/2014/main" id="{80EE1F54-34D4-DCCF-9EEE-7190F32F84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1442" y="1731524"/>
            <a:ext cx="1413267" cy="1733356"/>
          </a:xfrm>
          <a:prstGeom prst="rect">
            <a:avLst/>
          </a:prstGeom>
        </p:spPr>
      </p:pic>
      <p:sp>
        <p:nvSpPr>
          <p:cNvPr id="207" name="Right Arrow 206">
            <a:extLst>
              <a:ext uri="{FF2B5EF4-FFF2-40B4-BE49-F238E27FC236}">
                <a16:creationId xmlns:a16="http://schemas.microsoft.com/office/drawing/2014/main" id="{25F1087B-F3C0-68B8-0C8E-B2C6EA81D80D}"/>
              </a:ext>
            </a:extLst>
          </p:cNvPr>
          <p:cNvSpPr/>
          <p:nvPr/>
        </p:nvSpPr>
        <p:spPr>
          <a:xfrm>
            <a:off x="3527341" y="1531427"/>
            <a:ext cx="1325131" cy="240882"/>
          </a:xfrm>
          <a:prstGeom prst="rightArrow">
            <a:avLst/>
          </a:prstGeom>
          <a:solidFill>
            <a:srgbClr val="0070C0"/>
          </a:solidFill>
          <a:ln w="1079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3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6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id="{9E14EF21-A0B4-1E58-B72D-37C830A36585}"/>
              </a:ext>
            </a:extLst>
          </p:cNvPr>
          <p:cNvSpPr txBox="1"/>
          <p:nvPr/>
        </p:nvSpPr>
        <p:spPr>
          <a:xfrm>
            <a:off x="9184192" y="5588879"/>
            <a:ext cx="1671928" cy="4689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87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Hardware</a:t>
            </a:r>
          </a:p>
        </p:txBody>
      </p:sp>
      <p:sp>
        <p:nvSpPr>
          <p:cNvPr id="209" name="Right Arrow 208">
            <a:extLst>
              <a:ext uri="{FF2B5EF4-FFF2-40B4-BE49-F238E27FC236}">
                <a16:creationId xmlns:a16="http://schemas.microsoft.com/office/drawing/2014/main" id="{22F553F0-D281-1F87-4072-5F46A5EA8B95}"/>
              </a:ext>
            </a:extLst>
          </p:cNvPr>
          <p:cNvSpPr/>
          <p:nvPr/>
        </p:nvSpPr>
        <p:spPr>
          <a:xfrm rot="5400000">
            <a:off x="5905745" y="2046852"/>
            <a:ext cx="556660" cy="241382"/>
          </a:xfrm>
          <a:prstGeom prst="rightArrow">
            <a:avLst/>
          </a:prstGeom>
          <a:solidFill>
            <a:srgbClr val="0070C0"/>
          </a:solidFill>
          <a:ln w="1079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3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6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0" name="Rectangle 209">
            <a:extLst>
              <a:ext uri="{FF2B5EF4-FFF2-40B4-BE49-F238E27FC236}">
                <a16:creationId xmlns:a16="http://schemas.microsoft.com/office/drawing/2014/main" id="{93D189F7-EB93-CED7-0F96-65C7F42C9F80}"/>
              </a:ext>
            </a:extLst>
          </p:cNvPr>
          <p:cNvSpPr/>
          <p:nvPr/>
        </p:nvSpPr>
        <p:spPr>
          <a:xfrm>
            <a:off x="4983568" y="2492270"/>
            <a:ext cx="2853574" cy="369099"/>
          </a:xfrm>
          <a:prstGeom prst="rect">
            <a:avLst/>
          </a:prstGeom>
          <a:solidFill>
            <a:srgbClr val="D2D2D2"/>
          </a:solidFill>
          <a:ln w="1079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3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66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Converter</a:t>
            </a:r>
          </a:p>
        </p:txBody>
      </p: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2FF49E10-49B0-1B12-5D01-164847B13320}"/>
              </a:ext>
            </a:extLst>
          </p:cNvPr>
          <p:cNvGrpSpPr/>
          <p:nvPr/>
        </p:nvGrpSpPr>
        <p:grpSpPr>
          <a:xfrm>
            <a:off x="6414798" y="1910355"/>
            <a:ext cx="509449" cy="498137"/>
            <a:chOff x="9797306" y="1642701"/>
            <a:chExt cx="762374" cy="811438"/>
          </a:xfrm>
          <a:solidFill>
            <a:srgbClr val="FFFFFF"/>
          </a:solidFill>
        </p:grpSpPr>
        <p:sp>
          <p:nvSpPr>
            <p:cNvPr id="212" name="Oval 211">
              <a:extLst>
                <a:ext uri="{FF2B5EF4-FFF2-40B4-BE49-F238E27FC236}">
                  <a16:creationId xmlns:a16="http://schemas.microsoft.com/office/drawing/2014/main" id="{F585965D-2CB9-4C10-E379-8732F39C546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151969" y="1642701"/>
              <a:ext cx="182880" cy="182880"/>
            </a:xfrm>
            <a:prstGeom prst="ellipse">
              <a:avLst/>
            </a:prstGeom>
            <a:grpFill/>
            <a:ln w="1079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093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66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3" name="Oval 212">
              <a:extLst>
                <a:ext uri="{FF2B5EF4-FFF2-40B4-BE49-F238E27FC236}">
                  <a16:creationId xmlns:a16="http://schemas.microsoft.com/office/drawing/2014/main" id="{A25D948D-04A7-7159-360D-B2401DF41F2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961637" y="1937284"/>
              <a:ext cx="182880" cy="182880"/>
            </a:xfrm>
            <a:prstGeom prst="ellipse">
              <a:avLst/>
            </a:prstGeom>
            <a:grpFill/>
            <a:ln w="1079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093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66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4" name="Oval 213">
              <a:extLst>
                <a:ext uri="{FF2B5EF4-FFF2-40B4-BE49-F238E27FC236}">
                  <a16:creationId xmlns:a16="http://schemas.microsoft.com/office/drawing/2014/main" id="{B2447E47-9450-BAA4-7EEE-EA21ECB8F2F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76800" y="1937284"/>
              <a:ext cx="182880" cy="182880"/>
            </a:xfrm>
            <a:prstGeom prst="ellipse">
              <a:avLst/>
            </a:prstGeom>
            <a:grpFill/>
            <a:ln w="1079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093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66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5" name="Oval 214">
              <a:extLst>
                <a:ext uri="{FF2B5EF4-FFF2-40B4-BE49-F238E27FC236}">
                  <a16:creationId xmlns:a16="http://schemas.microsoft.com/office/drawing/2014/main" id="{26DE6CC2-F539-1091-D230-15FF33A5911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97306" y="2271259"/>
              <a:ext cx="182880" cy="182880"/>
            </a:xfrm>
            <a:prstGeom prst="ellipse">
              <a:avLst/>
            </a:prstGeom>
            <a:grpFill/>
            <a:ln w="1079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093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66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16" name="Straight Connector 215">
              <a:extLst>
                <a:ext uri="{FF2B5EF4-FFF2-40B4-BE49-F238E27FC236}">
                  <a16:creationId xmlns:a16="http://schemas.microsoft.com/office/drawing/2014/main" id="{78472DA0-82AB-5483-EFCF-73F952993398}"/>
                </a:ext>
              </a:extLst>
            </p:cNvPr>
            <p:cNvCxnSpPr>
              <a:cxnSpLocks/>
              <a:stCxn id="212" idx="3"/>
              <a:endCxn id="213" idx="0"/>
            </p:cNvCxnSpPr>
            <p:nvPr/>
          </p:nvCxnSpPr>
          <p:spPr>
            <a:xfrm flipH="1">
              <a:off x="10053077" y="1798799"/>
              <a:ext cx="125674" cy="138485"/>
            </a:xfrm>
            <a:prstGeom prst="line">
              <a:avLst/>
            </a:prstGeom>
            <a:grp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217" name="Straight Connector 216">
              <a:extLst>
                <a:ext uri="{FF2B5EF4-FFF2-40B4-BE49-F238E27FC236}">
                  <a16:creationId xmlns:a16="http://schemas.microsoft.com/office/drawing/2014/main" id="{15B651E4-DCC6-3AE7-754D-BF8850F18E07}"/>
                </a:ext>
              </a:extLst>
            </p:cNvPr>
            <p:cNvCxnSpPr>
              <a:cxnSpLocks/>
              <a:stCxn id="213" idx="3"/>
              <a:endCxn id="215" idx="0"/>
            </p:cNvCxnSpPr>
            <p:nvPr/>
          </p:nvCxnSpPr>
          <p:spPr>
            <a:xfrm flipH="1">
              <a:off x="9888746" y="2093382"/>
              <a:ext cx="99673" cy="177877"/>
            </a:xfrm>
            <a:prstGeom prst="line">
              <a:avLst/>
            </a:prstGeom>
            <a:grp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218" name="Straight Connector 217">
              <a:extLst>
                <a:ext uri="{FF2B5EF4-FFF2-40B4-BE49-F238E27FC236}">
                  <a16:creationId xmlns:a16="http://schemas.microsoft.com/office/drawing/2014/main" id="{16D60017-A6ED-242F-4F47-758A14312970}"/>
                </a:ext>
              </a:extLst>
            </p:cNvPr>
            <p:cNvCxnSpPr>
              <a:cxnSpLocks/>
              <a:stCxn id="212" idx="5"/>
              <a:endCxn id="214" idx="0"/>
            </p:cNvCxnSpPr>
            <p:nvPr/>
          </p:nvCxnSpPr>
          <p:spPr>
            <a:xfrm>
              <a:off x="10308067" y="1798799"/>
              <a:ext cx="160173" cy="138485"/>
            </a:xfrm>
            <a:prstGeom prst="line">
              <a:avLst/>
            </a:prstGeom>
            <a:grp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</p:grpSp>
      <p:sp>
        <p:nvSpPr>
          <p:cNvPr id="219" name="TextBox 8">
            <a:extLst>
              <a:ext uri="{FF2B5EF4-FFF2-40B4-BE49-F238E27FC236}">
                <a16:creationId xmlns:a16="http://schemas.microsoft.com/office/drawing/2014/main" id="{5A4DD3EB-8A5B-393D-B7C7-B0BC0E2E8E92}"/>
              </a:ext>
            </a:extLst>
          </p:cNvPr>
          <p:cNvSpPr txBox="1"/>
          <p:nvPr/>
        </p:nvSpPr>
        <p:spPr>
          <a:xfrm>
            <a:off x="3939555" y="2801551"/>
            <a:ext cx="2268438" cy="6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3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66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Primitive-based IR (PIR)</a:t>
            </a:r>
          </a:p>
        </p:txBody>
      </p:sp>
      <p:cxnSp>
        <p:nvCxnSpPr>
          <p:cNvPr id="220" name="Straight Arrow Connector 219">
            <a:extLst>
              <a:ext uri="{FF2B5EF4-FFF2-40B4-BE49-F238E27FC236}">
                <a16:creationId xmlns:a16="http://schemas.microsoft.com/office/drawing/2014/main" id="{3C68EFDC-744F-E992-7D93-F65D8EE818D2}"/>
              </a:ext>
            </a:extLst>
          </p:cNvPr>
          <p:cNvCxnSpPr>
            <a:cxnSpLocks/>
          </p:cNvCxnSpPr>
          <p:nvPr/>
        </p:nvCxnSpPr>
        <p:spPr>
          <a:xfrm flipH="1">
            <a:off x="6972837" y="3070703"/>
            <a:ext cx="367289" cy="1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tailEnd type="triangle"/>
          </a:ln>
          <a:effectLst/>
        </p:spPr>
      </p:cxnSp>
      <p:sp>
        <p:nvSpPr>
          <p:cNvPr id="221" name="TextBox 44">
            <a:extLst>
              <a:ext uri="{FF2B5EF4-FFF2-40B4-BE49-F238E27FC236}">
                <a16:creationId xmlns:a16="http://schemas.microsoft.com/office/drawing/2014/main" id="{1B45ADB2-C7D9-01C6-9E68-B91578309C99}"/>
              </a:ext>
            </a:extLst>
          </p:cNvPr>
          <p:cNvSpPr txBox="1"/>
          <p:nvPr/>
        </p:nvSpPr>
        <p:spPr>
          <a:xfrm>
            <a:off x="7315479" y="2905358"/>
            <a:ext cx="1710972" cy="3074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3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7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Sort PIR Operator</a:t>
            </a:r>
          </a:p>
        </p:txBody>
      </p:sp>
      <p:cxnSp>
        <p:nvCxnSpPr>
          <p:cNvPr id="222" name="Straight Connector 221">
            <a:extLst>
              <a:ext uri="{FF2B5EF4-FFF2-40B4-BE49-F238E27FC236}">
                <a16:creationId xmlns:a16="http://schemas.microsoft.com/office/drawing/2014/main" id="{3504CF0A-CC3F-3EB9-DD04-027B4A201EFB}"/>
              </a:ext>
            </a:extLst>
          </p:cNvPr>
          <p:cNvCxnSpPr/>
          <p:nvPr/>
        </p:nvCxnSpPr>
        <p:spPr>
          <a:xfrm>
            <a:off x="3506191" y="5821021"/>
            <a:ext cx="5606728" cy="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223" name="Right Arrow 222">
            <a:extLst>
              <a:ext uri="{FF2B5EF4-FFF2-40B4-BE49-F238E27FC236}">
                <a16:creationId xmlns:a16="http://schemas.microsoft.com/office/drawing/2014/main" id="{8B6BA998-E5F9-34F8-D7A3-FB36C446E43A}"/>
              </a:ext>
            </a:extLst>
          </p:cNvPr>
          <p:cNvSpPr/>
          <p:nvPr/>
        </p:nvSpPr>
        <p:spPr>
          <a:xfrm rot="5400000">
            <a:off x="5846900" y="3167292"/>
            <a:ext cx="718573" cy="237771"/>
          </a:xfrm>
          <a:prstGeom prst="rightArrow">
            <a:avLst/>
          </a:prstGeom>
          <a:solidFill>
            <a:srgbClr val="0070C0"/>
          </a:solidFill>
          <a:ln w="1079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3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6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4" name="Group 223">
            <a:extLst>
              <a:ext uri="{FF2B5EF4-FFF2-40B4-BE49-F238E27FC236}">
                <a16:creationId xmlns:a16="http://schemas.microsoft.com/office/drawing/2014/main" id="{47FB6585-1894-4EF1-0589-D09442C62617}"/>
              </a:ext>
            </a:extLst>
          </p:cNvPr>
          <p:cNvGrpSpPr/>
          <p:nvPr/>
        </p:nvGrpSpPr>
        <p:grpSpPr>
          <a:xfrm>
            <a:off x="6447632" y="3038516"/>
            <a:ext cx="509449" cy="498137"/>
            <a:chOff x="9797306" y="1642701"/>
            <a:chExt cx="762374" cy="811438"/>
          </a:xfrm>
          <a:solidFill>
            <a:srgbClr val="FFFFFF"/>
          </a:solidFill>
        </p:grpSpPr>
        <p:sp>
          <p:nvSpPr>
            <p:cNvPr id="225" name="Oval 224">
              <a:extLst>
                <a:ext uri="{FF2B5EF4-FFF2-40B4-BE49-F238E27FC236}">
                  <a16:creationId xmlns:a16="http://schemas.microsoft.com/office/drawing/2014/main" id="{CDB1888E-1125-5062-E5B7-AB5EF5B5FD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151969" y="1642701"/>
              <a:ext cx="182880" cy="182880"/>
            </a:xfrm>
            <a:prstGeom prst="ellipse">
              <a:avLst/>
            </a:prstGeom>
            <a:grpFill/>
            <a:ln w="1079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093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66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6" name="Oval 225">
              <a:extLst>
                <a:ext uri="{FF2B5EF4-FFF2-40B4-BE49-F238E27FC236}">
                  <a16:creationId xmlns:a16="http://schemas.microsoft.com/office/drawing/2014/main" id="{6B645199-CD93-F534-CB8D-1C8EF481B1A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961637" y="1937284"/>
              <a:ext cx="182880" cy="182880"/>
            </a:xfrm>
            <a:prstGeom prst="ellipse">
              <a:avLst/>
            </a:prstGeom>
            <a:grpFill/>
            <a:ln w="1079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093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66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7" name="Oval 226">
              <a:extLst>
                <a:ext uri="{FF2B5EF4-FFF2-40B4-BE49-F238E27FC236}">
                  <a16:creationId xmlns:a16="http://schemas.microsoft.com/office/drawing/2014/main" id="{737681DB-CB9E-478E-1F28-08D57416F8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76800" y="1937284"/>
              <a:ext cx="182880" cy="182880"/>
            </a:xfrm>
            <a:prstGeom prst="ellipse">
              <a:avLst/>
            </a:prstGeom>
            <a:grpFill/>
            <a:ln w="1079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093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66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8" name="Oval 227">
              <a:extLst>
                <a:ext uri="{FF2B5EF4-FFF2-40B4-BE49-F238E27FC236}">
                  <a16:creationId xmlns:a16="http://schemas.microsoft.com/office/drawing/2014/main" id="{B07625B5-4F75-3C5B-3ADE-1F3A074B026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97306" y="2271259"/>
              <a:ext cx="182880" cy="182880"/>
            </a:xfrm>
            <a:prstGeom prst="ellipse">
              <a:avLst/>
            </a:prstGeom>
            <a:grpFill/>
            <a:ln w="1079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093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66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29" name="Straight Connector 228">
              <a:extLst>
                <a:ext uri="{FF2B5EF4-FFF2-40B4-BE49-F238E27FC236}">
                  <a16:creationId xmlns:a16="http://schemas.microsoft.com/office/drawing/2014/main" id="{CA633123-1EFE-A365-6F62-F310C17AED8E}"/>
                </a:ext>
              </a:extLst>
            </p:cNvPr>
            <p:cNvCxnSpPr>
              <a:cxnSpLocks/>
              <a:stCxn id="225" idx="3"/>
              <a:endCxn id="226" idx="0"/>
            </p:cNvCxnSpPr>
            <p:nvPr/>
          </p:nvCxnSpPr>
          <p:spPr>
            <a:xfrm flipH="1">
              <a:off x="10053077" y="1798799"/>
              <a:ext cx="125674" cy="138485"/>
            </a:xfrm>
            <a:prstGeom prst="line">
              <a:avLst/>
            </a:prstGeom>
            <a:grp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230" name="Straight Connector 229">
              <a:extLst>
                <a:ext uri="{FF2B5EF4-FFF2-40B4-BE49-F238E27FC236}">
                  <a16:creationId xmlns:a16="http://schemas.microsoft.com/office/drawing/2014/main" id="{D0F39509-A2D2-4DB4-C37F-BA0BBB72BFC4}"/>
                </a:ext>
              </a:extLst>
            </p:cNvPr>
            <p:cNvCxnSpPr>
              <a:cxnSpLocks/>
              <a:stCxn id="226" idx="3"/>
              <a:endCxn id="228" idx="0"/>
            </p:cNvCxnSpPr>
            <p:nvPr/>
          </p:nvCxnSpPr>
          <p:spPr>
            <a:xfrm flipH="1">
              <a:off x="9888746" y="2093382"/>
              <a:ext cx="99673" cy="177877"/>
            </a:xfrm>
            <a:prstGeom prst="line">
              <a:avLst/>
            </a:prstGeom>
            <a:grp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231" name="Straight Connector 230">
              <a:extLst>
                <a:ext uri="{FF2B5EF4-FFF2-40B4-BE49-F238E27FC236}">
                  <a16:creationId xmlns:a16="http://schemas.microsoft.com/office/drawing/2014/main" id="{AECFF073-2303-5AC6-AE81-80A866252F51}"/>
                </a:ext>
              </a:extLst>
            </p:cNvPr>
            <p:cNvCxnSpPr>
              <a:cxnSpLocks/>
              <a:stCxn id="225" idx="5"/>
              <a:endCxn id="227" idx="0"/>
            </p:cNvCxnSpPr>
            <p:nvPr/>
          </p:nvCxnSpPr>
          <p:spPr>
            <a:xfrm>
              <a:off x="10308067" y="1798799"/>
              <a:ext cx="160173" cy="138485"/>
            </a:xfrm>
            <a:prstGeom prst="line">
              <a:avLst/>
            </a:prstGeom>
            <a:grp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</p:grpSp>
      <p:sp>
        <p:nvSpPr>
          <p:cNvPr id="232" name="Rectangle 231">
            <a:extLst>
              <a:ext uri="{FF2B5EF4-FFF2-40B4-BE49-F238E27FC236}">
                <a16:creationId xmlns:a16="http://schemas.microsoft.com/office/drawing/2014/main" id="{34D4C3DC-6D61-0ED7-C546-6526A934C4E1}"/>
              </a:ext>
            </a:extLst>
          </p:cNvPr>
          <p:cNvSpPr/>
          <p:nvPr/>
        </p:nvSpPr>
        <p:spPr>
          <a:xfrm>
            <a:off x="9390409" y="3219359"/>
            <a:ext cx="463694" cy="137747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87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3" name="Right Arrow 232">
            <a:extLst>
              <a:ext uri="{FF2B5EF4-FFF2-40B4-BE49-F238E27FC236}">
                <a16:creationId xmlns:a16="http://schemas.microsoft.com/office/drawing/2014/main" id="{8EC98DA1-8960-131E-6041-D2A69DCD301D}"/>
              </a:ext>
            </a:extLst>
          </p:cNvPr>
          <p:cNvSpPr/>
          <p:nvPr/>
        </p:nvSpPr>
        <p:spPr>
          <a:xfrm rot="5400000">
            <a:off x="5878217" y="4325216"/>
            <a:ext cx="666318" cy="243496"/>
          </a:xfrm>
          <a:prstGeom prst="rightArrow">
            <a:avLst/>
          </a:prstGeom>
          <a:solidFill>
            <a:srgbClr val="0070C0"/>
          </a:solidFill>
          <a:ln w="1079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3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6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4" name="Picture 233" descr="A white background with black text&#10;&#10;Description automatically generated with low confidence">
            <a:extLst>
              <a:ext uri="{FF2B5EF4-FFF2-40B4-BE49-F238E27FC236}">
                <a16:creationId xmlns:a16="http://schemas.microsoft.com/office/drawing/2014/main" id="{BA79F200-5117-C44E-DFE8-B5C6A9AD1F9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5324"/>
          <a:stretch/>
        </p:blipFill>
        <p:spPr>
          <a:xfrm>
            <a:off x="7905011" y="961305"/>
            <a:ext cx="1513053" cy="818032"/>
          </a:xfrm>
          <a:prstGeom prst="rect">
            <a:avLst/>
          </a:prstGeom>
        </p:spPr>
      </p:pic>
      <p:sp>
        <p:nvSpPr>
          <p:cNvPr id="235" name="TextBox 122">
            <a:extLst>
              <a:ext uri="{FF2B5EF4-FFF2-40B4-BE49-F238E27FC236}">
                <a16:creationId xmlns:a16="http://schemas.microsoft.com/office/drawing/2014/main" id="{32BF91D8-C6EF-B16A-0FB5-CA332F2DF105}"/>
              </a:ext>
            </a:extLst>
          </p:cNvPr>
          <p:cNvSpPr txBox="1"/>
          <p:nvPr/>
        </p:nvSpPr>
        <p:spPr>
          <a:xfrm>
            <a:off x="6624055" y="5855234"/>
            <a:ext cx="1336176" cy="307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480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7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Calibri" panose="020F0502020204030204" pitchFamily="34" charset="0"/>
              </a:rPr>
              <a:t>NVIDA  GPU</a:t>
            </a:r>
          </a:p>
        </p:txBody>
      </p:sp>
      <p:sp>
        <p:nvSpPr>
          <p:cNvPr id="236" name="Rectangle 235">
            <a:extLst>
              <a:ext uri="{FF2B5EF4-FFF2-40B4-BE49-F238E27FC236}">
                <a16:creationId xmlns:a16="http://schemas.microsoft.com/office/drawing/2014/main" id="{54865253-2782-F8A4-D18D-C42DB87DFD74}"/>
              </a:ext>
            </a:extLst>
          </p:cNvPr>
          <p:cNvSpPr/>
          <p:nvPr/>
        </p:nvSpPr>
        <p:spPr>
          <a:xfrm>
            <a:off x="2851442" y="4785042"/>
            <a:ext cx="1334276" cy="553511"/>
          </a:xfrm>
          <a:prstGeom prst="rect">
            <a:avLst/>
          </a:prstGeom>
          <a:solidFill>
            <a:srgbClr val="FFC000"/>
          </a:solidFill>
          <a:ln w="1079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3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6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</a:t>
            </a:r>
          </a:p>
          <a:p>
            <a:pPr marL="0" marR="0" lvl="0" indent="0" algn="ctr" defTabSz="6093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6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Ingestion</a:t>
            </a:r>
          </a:p>
        </p:txBody>
      </p:sp>
      <p:sp>
        <p:nvSpPr>
          <p:cNvPr id="237" name="Right Arrow 236">
            <a:extLst>
              <a:ext uri="{FF2B5EF4-FFF2-40B4-BE49-F238E27FC236}">
                <a16:creationId xmlns:a16="http://schemas.microsoft.com/office/drawing/2014/main" id="{07C16B40-9832-30C1-825D-F2765B009F1B}"/>
              </a:ext>
            </a:extLst>
          </p:cNvPr>
          <p:cNvSpPr/>
          <p:nvPr/>
        </p:nvSpPr>
        <p:spPr>
          <a:xfrm>
            <a:off x="4241425" y="4975623"/>
            <a:ext cx="666318" cy="240874"/>
          </a:xfrm>
          <a:prstGeom prst="rightArrow">
            <a:avLst/>
          </a:prstGeom>
          <a:solidFill>
            <a:srgbClr val="0070C0"/>
          </a:solidFill>
          <a:ln w="1079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3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6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8" name="Rectangle 237">
            <a:extLst>
              <a:ext uri="{FF2B5EF4-FFF2-40B4-BE49-F238E27FC236}">
                <a16:creationId xmlns:a16="http://schemas.microsoft.com/office/drawing/2014/main" id="{80A1C8A3-4943-5FD7-BFAF-066294B4BB3E}"/>
              </a:ext>
            </a:extLst>
          </p:cNvPr>
          <p:cNvSpPr/>
          <p:nvPr/>
        </p:nvSpPr>
        <p:spPr>
          <a:xfrm>
            <a:off x="4955923" y="4856345"/>
            <a:ext cx="2833635" cy="373745"/>
          </a:xfrm>
          <a:prstGeom prst="rect">
            <a:avLst/>
          </a:prstGeom>
          <a:solidFill>
            <a:srgbClr val="D2D2D2"/>
          </a:solidFill>
          <a:ln w="1079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3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6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Executor</a:t>
            </a:r>
          </a:p>
        </p:txBody>
      </p:sp>
      <p:sp>
        <p:nvSpPr>
          <p:cNvPr id="239" name="Right Arrow 238">
            <a:extLst>
              <a:ext uri="{FF2B5EF4-FFF2-40B4-BE49-F238E27FC236}">
                <a16:creationId xmlns:a16="http://schemas.microsoft.com/office/drawing/2014/main" id="{E8475C47-625B-B845-A78B-35AD9CD26791}"/>
              </a:ext>
            </a:extLst>
          </p:cNvPr>
          <p:cNvSpPr/>
          <p:nvPr/>
        </p:nvSpPr>
        <p:spPr>
          <a:xfrm rot="5400000">
            <a:off x="5984026" y="5397639"/>
            <a:ext cx="444763" cy="237331"/>
          </a:xfrm>
          <a:prstGeom prst="rightArrow">
            <a:avLst/>
          </a:prstGeom>
          <a:solidFill>
            <a:srgbClr val="0070C0"/>
          </a:solidFill>
          <a:ln w="1079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3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6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0" name="Picture 2" descr="Facebook and Microsoft launch PyTorch Enterprise Support Program |  VentureBeat">
            <a:extLst>
              <a:ext uri="{FF2B5EF4-FFF2-40B4-BE49-F238E27FC236}">
                <a16:creationId xmlns:a16="http://schemas.microsoft.com/office/drawing/2014/main" id="{E2569E66-FA06-B5FC-FFCC-FBE21A446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141" y="4640700"/>
            <a:ext cx="1807266" cy="903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3" name="Group 242">
            <a:extLst>
              <a:ext uri="{FF2B5EF4-FFF2-40B4-BE49-F238E27FC236}">
                <a16:creationId xmlns:a16="http://schemas.microsoft.com/office/drawing/2014/main" id="{E47993B9-D18D-B828-CB70-E5358EB7E1E8}"/>
              </a:ext>
            </a:extLst>
          </p:cNvPr>
          <p:cNvGrpSpPr/>
          <p:nvPr/>
        </p:nvGrpSpPr>
        <p:grpSpPr>
          <a:xfrm>
            <a:off x="7851432" y="3353867"/>
            <a:ext cx="2942321" cy="1126728"/>
            <a:chOff x="9758610" y="2551040"/>
            <a:chExt cx="2207367" cy="845286"/>
          </a:xfrm>
        </p:grpSpPr>
        <p:pic>
          <p:nvPicPr>
            <p:cNvPr id="244" name="Graphic 128" descr="Cube outline">
              <a:extLst>
                <a:ext uri="{FF2B5EF4-FFF2-40B4-BE49-F238E27FC236}">
                  <a16:creationId xmlns:a16="http://schemas.microsoft.com/office/drawing/2014/main" id="{FDC69A4C-8C2B-4F5B-8CA6-063B95EB2B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984549" y="3024291"/>
              <a:ext cx="247401" cy="271554"/>
            </a:xfrm>
            <a:prstGeom prst="rect">
              <a:avLst/>
            </a:prstGeom>
          </p:spPr>
        </p:pic>
        <p:sp>
          <p:nvSpPr>
            <p:cNvPr id="245" name="Left Brace 244">
              <a:extLst>
                <a:ext uri="{FF2B5EF4-FFF2-40B4-BE49-F238E27FC236}">
                  <a16:creationId xmlns:a16="http://schemas.microsoft.com/office/drawing/2014/main" id="{F8B90135-2611-4BCC-77CE-CBB8F4EA00AD}"/>
                </a:ext>
              </a:extLst>
            </p:cNvPr>
            <p:cNvSpPr/>
            <p:nvPr/>
          </p:nvSpPr>
          <p:spPr>
            <a:xfrm>
              <a:off x="9758610" y="2584218"/>
              <a:ext cx="227785" cy="679401"/>
            </a:xfrm>
            <a:prstGeom prst="leftBrac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093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66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pic>
          <p:nvPicPr>
            <p:cNvPr id="246" name="Graphic 124" descr="Cube outline">
              <a:extLst>
                <a:ext uri="{FF2B5EF4-FFF2-40B4-BE49-F238E27FC236}">
                  <a16:creationId xmlns:a16="http://schemas.microsoft.com/office/drawing/2014/main" id="{69DC840C-2086-D07F-692B-983A9266DF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984550" y="2551040"/>
              <a:ext cx="247401" cy="271554"/>
            </a:xfrm>
            <a:prstGeom prst="rect">
              <a:avLst/>
            </a:prstGeom>
          </p:spPr>
        </p:pic>
        <p:pic>
          <p:nvPicPr>
            <p:cNvPr id="247" name="Graphic 126" descr="Cube outline">
              <a:extLst>
                <a:ext uri="{FF2B5EF4-FFF2-40B4-BE49-F238E27FC236}">
                  <a16:creationId xmlns:a16="http://schemas.microsoft.com/office/drawing/2014/main" id="{E5BFCE84-7230-954F-18F9-8CC84ECFAA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984550" y="2773581"/>
              <a:ext cx="247401" cy="271554"/>
            </a:xfrm>
            <a:prstGeom prst="rect">
              <a:avLst/>
            </a:prstGeom>
          </p:spPr>
        </p:pic>
        <p:sp>
          <p:nvSpPr>
            <p:cNvPr id="248" name="TextBox 130">
              <a:extLst>
                <a:ext uri="{FF2B5EF4-FFF2-40B4-BE49-F238E27FC236}">
                  <a16:creationId xmlns:a16="http://schemas.microsoft.com/office/drawing/2014/main" id="{A3D34B95-275D-F791-6098-94B5C51A1BB1}"/>
                </a:ext>
              </a:extLst>
            </p:cNvPr>
            <p:cNvSpPr txBox="1"/>
            <p:nvPr/>
          </p:nvSpPr>
          <p:spPr>
            <a:xfrm>
              <a:off x="9997017" y="3119192"/>
              <a:ext cx="265976" cy="27713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093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66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…</a:t>
              </a:r>
            </a:p>
          </p:txBody>
        </p:sp>
        <p:sp>
          <p:nvSpPr>
            <p:cNvPr id="249" name="TextBox 56">
              <a:extLst>
                <a:ext uri="{FF2B5EF4-FFF2-40B4-BE49-F238E27FC236}">
                  <a16:creationId xmlns:a16="http://schemas.microsoft.com/office/drawing/2014/main" id="{BB7D1F4F-0F5B-B42E-965B-F6FB3C007780}"/>
                </a:ext>
              </a:extLst>
            </p:cNvPr>
            <p:cNvSpPr txBox="1"/>
            <p:nvPr/>
          </p:nvSpPr>
          <p:spPr>
            <a:xfrm>
              <a:off x="10198287" y="2565752"/>
              <a:ext cx="1667129" cy="230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093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Tensor program for Sort</a:t>
              </a:r>
            </a:p>
          </p:txBody>
        </p:sp>
        <p:sp>
          <p:nvSpPr>
            <p:cNvPr id="250" name="TextBox 132">
              <a:extLst>
                <a:ext uri="{FF2B5EF4-FFF2-40B4-BE49-F238E27FC236}">
                  <a16:creationId xmlns:a16="http://schemas.microsoft.com/office/drawing/2014/main" id="{99B1CE14-94DC-FAA7-D96A-B7A46D32255A}"/>
                </a:ext>
              </a:extLst>
            </p:cNvPr>
            <p:cNvSpPr txBox="1"/>
            <p:nvPr/>
          </p:nvSpPr>
          <p:spPr>
            <a:xfrm>
              <a:off x="10182615" y="2790450"/>
              <a:ext cx="1667129" cy="230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093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Tensor program for Join</a:t>
              </a:r>
            </a:p>
          </p:txBody>
        </p:sp>
        <p:sp>
          <p:nvSpPr>
            <p:cNvPr id="251" name="TextBox 134">
              <a:extLst>
                <a:ext uri="{FF2B5EF4-FFF2-40B4-BE49-F238E27FC236}">
                  <a16:creationId xmlns:a16="http://schemas.microsoft.com/office/drawing/2014/main" id="{2B3862B1-FA1C-B6AE-7F4E-8FE829807683}"/>
                </a:ext>
              </a:extLst>
            </p:cNvPr>
            <p:cNvSpPr txBox="1"/>
            <p:nvPr/>
          </p:nvSpPr>
          <p:spPr>
            <a:xfrm>
              <a:off x="10189713" y="3022671"/>
              <a:ext cx="1776264" cy="230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093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7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Tensor program for Filter</a:t>
              </a:r>
            </a:p>
          </p:txBody>
        </p:sp>
      </p:grpSp>
      <p:sp>
        <p:nvSpPr>
          <p:cNvPr id="2" name="End-to-End Pipeline Evaluation">
            <a:extLst>
              <a:ext uri="{FF2B5EF4-FFF2-40B4-BE49-F238E27FC236}">
                <a16:creationId xmlns:a16="http://schemas.microsoft.com/office/drawing/2014/main" id="{09D0625E-40C0-60B2-2C4B-0F192A534117}"/>
              </a:ext>
            </a:extLst>
          </p:cNvPr>
          <p:cNvSpPr txBox="1">
            <a:spLocks/>
          </p:cNvSpPr>
          <p:nvPr/>
        </p:nvSpPr>
        <p:spPr>
          <a:xfrm>
            <a:off x="256884" y="284752"/>
            <a:ext cx="11304866" cy="410311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normAutofit fontScale="75000" lnSpcReduction="20000"/>
          </a:bodyPr>
          <a:lstStyle>
            <a:lvl1pPr algn="l" defTabSz="68584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7000" b="0" strike="noStrike" kern="1200" cap="none" spc="-37" baseline="0">
                <a:ln w="3175"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Segoe UI Emoji" panose="020B0502040204020203" pitchFamily="34" charset="0"/>
                <a:cs typeface="Segoe UI Emoji" panose="020B0502040204020203" pitchFamily="34" charset="0"/>
              </a:defRPr>
            </a:lvl1pPr>
          </a:lstStyle>
          <a:p>
            <a:pPr marL="0" marR="0" lvl="0" indent="0" algn="l" defTabSz="91430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04" b="0" i="0" u="none" strike="noStrike" kern="1200" cap="none" spc="-49" normalizeH="0" baseline="0" noProof="0" dirty="0">
                <a:ln w="3175">
                  <a:noFill/>
                </a:ln>
                <a:solidFill>
                  <a:srgbClr val="0078D3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SQL to Tensor conversion: </a:t>
            </a:r>
            <a:r>
              <a:rPr kumimoji="0" lang="en-US" sz="4704" b="0" i="0" u="none" strike="noStrike" kern="1200" cap="none" spc="-49" normalizeH="0" baseline="0" noProof="0" dirty="0">
                <a:ln w="3175"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Tensor Query Processor (</a:t>
            </a:r>
            <a:r>
              <a:rPr kumimoji="0" lang="en-US" sz="4704" b="0" i="0" u="none" strike="noStrike" kern="1200" cap="none" spc="-49" normalizeH="0" baseline="0" noProof="0" dirty="0">
                <a:ln w="3175">
                  <a:noFill/>
                </a:ln>
                <a:solidFill>
                  <a:srgbClr val="0078D3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TQP</a:t>
            </a:r>
            <a:r>
              <a:rPr kumimoji="0" lang="en-US" sz="4704" b="0" i="0" u="none" strike="noStrike" kern="1200" cap="none" spc="-49" normalizeH="0" baseline="0" noProof="0" dirty="0">
                <a:ln w="3175"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1EF2A8-468B-196D-8524-A1748EBA4028}"/>
              </a:ext>
            </a:extLst>
          </p:cNvPr>
          <p:cNvSpPr txBox="1"/>
          <p:nvPr/>
        </p:nvSpPr>
        <p:spPr>
          <a:xfrm>
            <a:off x="10856120" y="960269"/>
            <a:ext cx="1276141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TQP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 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PVLDB’22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9403F8-3D90-BC23-D4E5-0AD7D1EEDD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48137" y="962752"/>
            <a:ext cx="555349" cy="664360"/>
          </a:xfrm>
          <a:prstGeom prst="rect">
            <a:avLst/>
          </a:prstGeom>
          <a:solidFill>
            <a:schemeClr val="accent4"/>
          </a:solidFill>
          <a:ln w="25400">
            <a:solidFill>
              <a:srgbClr val="7889FB"/>
            </a:solidFill>
          </a:ln>
        </p:spPr>
      </p:pic>
    </p:spTree>
    <p:extLst>
      <p:ext uri="{BB962C8B-B14F-4D97-AF65-F5344CB8AC3E}">
        <p14:creationId xmlns:p14="http://schemas.microsoft.com/office/powerpoint/2010/main" val="168477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roup 142">
            <a:extLst>
              <a:ext uri="{FF2B5EF4-FFF2-40B4-BE49-F238E27FC236}">
                <a16:creationId xmlns:a16="http://schemas.microsoft.com/office/drawing/2014/main" id="{F21B8671-3784-9B4F-C2FC-966B8335317C}"/>
              </a:ext>
            </a:extLst>
          </p:cNvPr>
          <p:cNvGrpSpPr/>
          <p:nvPr/>
        </p:nvGrpSpPr>
        <p:grpSpPr>
          <a:xfrm>
            <a:off x="5140077" y="1181658"/>
            <a:ext cx="2852479" cy="535526"/>
            <a:chOff x="4885763" y="1164619"/>
            <a:chExt cx="2852883" cy="535602"/>
          </a:xfrm>
        </p:grpSpPr>
        <p:sp>
          <p:nvSpPr>
            <p:cNvPr id="144" name="TextBox 8">
              <a:extLst>
                <a:ext uri="{FF2B5EF4-FFF2-40B4-BE49-F238E27FC236}">
                  <a16:creationId xmlns:a16="http://schemas.microsoft.com/office/drawing/2014/main" id="{B226F8AE-8E27-1303-A302-9687427AC6D7}"/>
                </a:ext>
              </a:extLst>
            </p:cNvPr>
            <p:cNvSpPr txBox="1"/>
            <p:nvPr/>
          </p:nvSpPr>
          <p:spPr>
            <a:xfrm>
              <a:off x="4885763" y="1192390"/>
              <a:ext cx="641422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57112">
                <a:defRPr/>
              </a:pPr>
              <a:r>
                <a:rPr lang="en-US" sz="1323">
                  <a:solidFill>
                    <a:srgbClr val="000000"/>
                  </a:solidFill>
                  <a:latin typeface="Segoe UI"/>
                </a:rPr>
                <a:t>Query Plan</a:t>
              </a:r>
            </a:p>
          </p:txBody>
        </p:sp>
        <p:cxnSp>
          <p:nvCxnSpPr>
            <p:cNvPr id="145" name="Straight Arrow Connector 144">
              <a:extLst>
                <a:ext uri="{FF2B5EF4-FFF2-40B4-BE49-F238E27FC236}">
                  <a16:creationId xmlns:a16="http://schemas.microsoft.com/office/drawing/2014/main" id="{061B1886-1B06-8B69-704B-BE697B8F548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97999" y="1288662"/>
              <a:ext cx="275545" cy="1"/>
            </a:xfrm>
            <a:prstGeom prst="straightConnector1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tailEnd type="triangle"/>
            </a:ln>
            <a:effectLst/>
          </p:spPr>
        </p:cxnSp>
        <p:sp>
          <p:nvSpPr>
            <p:cNvPr id="146" name="TextBox 44">
              <a:extLst>
                <a:ext uri="{FF2B5EF4-FFF2-40B4-BE49-F238E27FC236}">
                  <a16:creationId xmlns:a16="http://schemas.microsoft.com/office/drawing/2014/main" id="{A937C04F-A6A3-6CFB-523E-C9689ED89BB0}"/>
                </a:ext>
              </a:extLst>
            </p:cNvPr>
            <p:cNvSpPr txBox="1"/>
            <p:nvPr/>
          </p:nvSpPr>
          <p:spPr>
            <a:xfrm>
              <a:off x="6455053" y="1164619"/>
              <a:ext cx="1283593" cy="2537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57112">
                <a:defRPr/>
              </a:pPr>
              <a:r>
                <a:rPr lang="en-US" sz="1028">
                  <a:solidFill>
                    <a:srgbClr val="000000"/>
                  </a:solidFill>
                  <a:latin typeface="Segoe UI"/>
                </a:rPr>
                <a:t>Sort Operator</a:t>
              </a:r>
            </a:p>
          </p:txBody>
        </p:sp>
      </p:grpSp>
      <p:sp>
        <p:nvSpPr>
          <p:cNvPr id="163" name="Rectangle 162">
            <a:extLst>
              <a:ext uri="{FF2B5EF4-FFF2-40B4-BE49-F238E27FC236}">
                <a16:creationId xmlns:a16="http://schemas.microsoft.com/office/drawing/2014/main" id="{1CECFC7D-0118-AF0E-90E5-F1A419A1C1D3}"/>
              </a:ext>
            </a:extLst>
          </p:cNvPr>
          <p:cNvSpPr/>
          <p:nvPr/>
        </p:nvSpPr>
        <p:spPr>
          <a:xfrm>
            <a:off x="5002577" y="2476625"/>
            <a:ext cx="2125528" cy="280348"/>
          </a:xfrm>
          <a:prstGeom prst="rect">
            <a:avLst/>
          </a:prstGeom>
          <a:solidFill>
            <a:srgbClr val="D2D2D2"/>
          </a:solidFill>
          <a:ln w="1079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112">
              <a:defRPr/>
            </a:pPr>
            <a:r>
              <a:rPr lang="en-US" sz="1323" err="1">
                <a:solidFill>
                  <a:srgbClr val="000000"/>
                </a:solidFill>
                <a:latin typeface="Segoe UI"/>
              </a:rPr>
              <a:t>Tensorizer</a:t>
            </a:r>
            <a:endParaRPr lang="en-US" sz="1323">
              <a:solidFill>
                <a:srgbClr val="000000"/>
              </a:solidFill>
              <a:latin typeface="Segoe UI"/>
            </a:endParaRPr>
          </a:p>
        </p:txBody>
      </p:sp>
      <p:sp>
        <p:nvSpPr>
          <p:cNvPr id="164" name="TextBox 14">
            <a:extLst>
              <a:ext uri="{FF2B5EF4-FFF2-40B4-BE49-F238E27FC236}">
                <a16:creationId xmlns:a16="http://schemas.microsoft.com/office/drawing/2014/main" id="{8470D790-5F2E-9763-4BF7-ADEAE0BF66C0}"/>
              </a:ext>
            </a:extLst>
          </p:cNvPr>
          <p:cNvSpPr txBox="1"/>
          <p:nvPr/>
        </p:nvSpPr>
        <p:spPr>
          <a:xfrm>
            <a:off x="4889230" y="2726213"/>
            <a:ext cx="940105" cy="507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112">
              <a:defRPr/>
            </a:pPr>
            <a:r>
              <a:rPr lang="en-US" sz="1323">
                <a:solidFill>
                  <a:srgbClr val="000000"/>
                </a:solidFill>
                <a:latin typeface="Segoe UI"/>
              </a:rPr>
              <a:t>Tensor program</a:t>
            </a:r>
          </a:p>
        </p:txBody>
      </p: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943111D8-3F3F-5741-8F10-091C122C2DE9}"/>
              </a:ext>
            </a:extLst>
          </p:cNvPr>
          <p:cNvGrpSpPr/>
          <p:nvPr/>
        </p:nvGrpSpPr>
        <p:grpSpPr>
          <a:xfrm>
            <a:off x="6114713" y="2771934"/>
            <a:ext cx="519336" cy="463631"/>
            <a:chOff x="4970084" y="3002586"/>
            <a:chExt cx="1088486" cy="1295360"/>
          </a:xfrm>
          <a:solidFill>
            <a:srgbClr val="000000"/>
          </a:solidFill>
        </p:grpSpPr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7C389A1A-96DB-91A9-3F21-E36113C93AD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65359" y="3354835"/>
              <a:ext cx="106960" cy="118463"/>
            </a:xfrm>
            <a:prstGeom prst="line">
              <a:avLst/>
            </a:prstGeom>
            <a:grp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83E2C98E-C673-EF03-2E47-CC49405CDE0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97287" y="3776479"/>
              <a:ext cx="84830" cy="152160"/>
            </a:xfrm>
            <a:prstGeom prst="line">
              <a:avLst/>
            </a:prstGeom>
            <a:grp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5C7F3B0C-6234-8702-B658-41DED377BAB9}"/>
                </a:ext>
              </a:extLst>
            </p:cNvPr>
            <p:cNvCxnSpPr>
              <a:cxnSpLocks/>
            </p:cNvCxnSpPr>
            <p:nvPr/>
          </p:nvCxnSpPr>
          <p:spPr>
            <a:xfrm>
              <a:off x="5582377" y="3354835"/>
              <a:ext cx="136321" cy="118463"/>
            </a:xfrm>
            <a:prstGeom prst="line">
              <a:avLst/>
            </a:prstGeom>
            <a:grp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pic>
          <p:nvPicPr>
            <p:cNvPr id="177" name="Graphic 106" descr="Cube outline">
              <a:extLst>
                <a:ext uri="{FF2B5EF4-FFF2-40B4-BE49-F238E27FC236}">
                  <a16:creationId xmlns:a16="http://schemas.microsoft.com/office/drawing/2014/main" id="{DF42BC68-DB70-0289-6FD8-6439E829B1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322892" y="3002586"/>
              <a:ext cx="411480" cy="411480"/>
            </a:xfrm>
            <a:prstGeom prst="rect">
              <a:avLst/>
            </a:prstGeom>
          </p:spPr>
        </p:pic>
        <p:pic>
          <p:nvPicPr>
            <p:cNvPr id="178" name="Graphic 108" descr="Cube outline">
              <a:extLst>
                <a:ext uri="{FF2B5EF4-FFF2-40B4-BE49-F238E27FC236}">
                  <a16:creationId xmlns:a16="http://schemas.microsoft.com/office/drawing/2014/main" id="{224302F0-FACA-7335-25C9-DE2CE89697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647090" y="3388876"/>
              <a:ext cx="411480" cy="411480"/>
            </a:xfrm>
            <a:prstGeom prst="rect">
              <a:avLst/>
            </a:prstGeom>
          </p:spPr>
        </p:pic>
        <p:pic>
          <p:nvPicPr>
            <p:cNvPr id="179" name="Graphic 110" descr="Cube outline">
              <a:extLst>
                <a:ext uri="{FF2B5EF4-FFF2-40B4-BE49-F238E27FC236}">
                  <a16:creationId xmlns:a16="http://schemas.microsoft.com/office/drawing/2014/main" id="{1F6415A7-BD1A-3126-37B1-D8A4894D59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125552" y="3419333"/>
              <a:ext cx="411480" cy="411480"/>
            </a:xfrm>
            <a:prstGeom prst="rect">
              <a:avLst/>
            </a:prstGeom>
          </p:spPr>
        </p:pic>
        <p:pic>
          <p:nvPicPr>
            <p:cNvPr id="180" name="Graphic 112" descr="Cube outline">
              <a:extLst>
                <a:ext uri="{FF2B5EF4-FFF2-40B4-BE49-F238E27FC236}">
                  <a16:creationId xmlns:a16="http://schemas.microsoft.com/office/drawing/2014/main" id="{BDA1C4B5-7D03-9F4B-4EA0-FEA8D215C9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70084" y="3886466"/>
              <a:ext cx="411480" cy="411480"/>
            </a:xfrm>
            <a:prstGeom prst="rect">
              <a:avLst/>
            </a:prstGeom>
          </p:spPr>
        </p:pic>
      </p:grpSp>
      <p:sp>
        <p:nvSpPr>
          <p:cNvPr id="194" name="TextBox 122">
            <a:extLst>
              <a:ext uri="{FF2B5EF4-FFF2-40B4-BE49-F238E27FC236}">
                <a16:creationId xmlns:a16="http://schemas.microsoft.com/office/drawing/2014/main" id="{A60B5E23-9C49-48D3-CEDF-01C470AAA703}"/>
              </a:ext>
            </a:extLst>
          </p:cNvPr>
          <p:cNvSpPr txBox="1"/>
          <p:nvPr/>
        </p:nvSpPr>
        <p:spPr>
          <a:xfrm>
            <a:off x="4579468" y="6578940"/>
            <a:ext cx="595461" cy="253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36080">
              <a:defRPr/>
            </a:pPr>
            <a:r>
              <a:rPr lang="en-US" sz="1028">
                <a:solidFill>
                  <a:srgbClr val="000000"/>
                </a:solidFill>
                <a:latin typeface="Segoe UI"/>
                <a:cs typeface="Calibri" panose="020F0502020204030204" pitchFamily="34" charset="0"/>
              </a:rPr>
              <a:t>CPU</a:t>
            </a:r>
          </a:p>
        </p:txBody>
      </p:sp>
      <p:sp>
        <p:nvSpPr>
          <p:cNvPr id="195" name="TextBox 122">
            <a:extLst>
              <a:ext uri="{FF2B5EF4-FFF2-40B4-BE49-F238E27FC236}">
                <a16:creationId xmlns:a16="http://schemas.microsoft.com/office/drawing/2014/main" id="{77C69343-FB00-5D2E-F4A2-86F21B5CC617}"/>
              </a:ext>
            </a:extLst>
          </p:cNvPr>
          <p:cNvSpPr txBox="1"/>
          <p:nvPr/>
        </p:nvSpPr>
        <p:spPr>
          <a:xfrm>
            <a:off x="5228391" y="6581267"/>
            <a:ext cx="595461" cy="253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36080">
              <a:defRPr/>
            </a:pPr>
            <a:r>
              <a:rPr lang="en-US" sz="1028">
                <a:solidFill>
                  <a:srgbClr val="000000"/>
                </a:solidFill>
                <a:latin typeface="Segoe UI"/>
                <a:cs typeface="Calibri" panose="020F0502020204030204" pitchFamily="34" charset="0"/>
              </a:rPr>
              <a:t>GPU</a:t>
            </a:r>
          </a:p>
        </p:txBody>
      </p:sp>
      <p:sp>
        <p:nvSpPr>
          <p:cNvPr id="196" name="TextBox 122">
            <a:extLst>
              <a:ext uri="{FF2B5EF4-FFF2-40B4-BE49-F238E27FC236}">
                <a16:creationId xmlns:a16="http://schemas.microsoft.com/office/drawing/2014/main" id="{13ACE5C4-A57B-5C4D-2AF1-1A237790A0CB}"/>
              </a:ext>
            </a:extLst>
          </p:cNvPr>
          <p:cNvSpPr txBox="1"/>
          <p:nvPr/>
        </p:nvSpPr>
        <p:spPr>
          <a:xfrm>
            <a:off x="6034568" y="6603764"/>
            <a:ext cx="595461" cy="253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36080">
              <a:defRPr/>
            </a:pPr>
            <a:r>
              <a:rPr lang="en-US" sz="1028">
                <a:solidFill>
                  <a:srgbClr val="000000"/>
                </a:solidFill>
                <a:latin typeface="Segoe UI"/>
                <a:cs typeface="Calibri" panose="020F0502020204030204" pitchFamily="34" charset="0"/>
              </a:rPr>
              <a:t>TPU</a:t>
            </a:r>
          </a:p>
        </p:txBody>
      </p:sp>
      <p:sp>
        <p:nvSpPr>
          <p:cNvPr id="197" name="TextBox 122">
            <a:extLst>
              <a:ext uri="{FF2B5EF4-FFF2-40B4-BE49-F238E27FC236}">
                <a16:creationId xmlns:a16="http://schemas.microsoft.com/office/drawing/2014/main" id="{402EDE70-5653-B759-75E9-7D7A9691D1F9}"/>
              </a:ext>
            </a:extLst>
          </p:cNvPr>
          <p:cNvSpPr txBox="1"/>
          <p:nvPr/>
        </p:nvSpPr>
        <p:spPr>
          <a:xfrm>
            <a:off x="6648862" y="6585935"/>
            <a:ext cx="595461" cy="253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36080">
              <a:defRPr/>
            </a:pPr>
            <a:r>
              <a:rPr lang="en-US" sz="1028" dirty="0">
                <a:solidFill>
                  <a:srgbClr val="70AD47"/>
                </a:solidFill>
                <a:latin typeface="Segoe UI"/>
                <a:cs typeface="Calibri" panose="020F0502020204030204" pitchFamily="34" charset="0"/>
              </a:rPr>
              <a:t>Xbox</a:t>
            </a:r>
          </a:p>
        </p:txBody>
      </p:sp>
      <p:grpSp>
        <p:nvGrpSpPr>
          <p:cNvPr id="203" name="Group 202">
            <a:extLst>
              <a:ext uri="{FF2B5EF4-FFF2-40B4-BE49-F238E27FC236}">
                <a16:creationId xmlns:a16="http://schemas.microsoft.com/office/drawing/2014/main" id="{3C6D8A2E-E7D6-8D0C-9079-D4A1BB0DC9FE}"/>
              </a:ext>
            </a:extLst>
          </p:cNvPr>
          <p:cNvGrpSpPr/>
          <p:nvPr/>
        </p:nvGrpSpPr>
        <p:grpSpPr>
          <a:xfrm>
            <a:off x="3422577" y="765707"/>
            <a:ext cx="3739804" cy="1679960"/>
            <a:chOff x="3110972" y="273337"/>
            <a:chExt cx="3740335" cy="1680199"/>
          </a:xfrm>
        </p:grpSpPr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1FE52F2B-C02F-7FFA-0E0B-9E7521CB2172}"/>
                </a:ext>
              </a:extLst>
            </p:cNvPr>
            <p:cNvSpPr/>
            <p:nvPr/>
          </p:nvSpPr>
          <p:spPr>
            <a:xfrm>
              <a:off x="4710520" y="441965"/>
              <a:ext cx="2140787" cy="286798"/>
            </a:xfrm>
            <a:prstGeom prst="rect">
              <a:avLst/>
            </a:prstGeom>
            <a:solidFill>
              <a:srgbClr val="D2D2D2"/>
            </a:solidFill>
            <a:ln w="1079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57112">
                <a:defRPr/>
              </a:pPr>
              <a:r>
                <a:rPr lang="en-US" sz="1319">
                  <a:solidFill>
                    <a:srgbClr val="000000"/>
                  </a:solidFill>
                  <a:latin typeface="Segoe UI"/>
                </a:rPr>
                <a:t>Parser and Optimizer </a:t>
              </a:r>
            </a:p>
          </p:txBody>
        </p:sp>
        <p:sp>
          <p:nvSpPr>
            <p:cNvPr id="205" name="TextBox 7">
              <a:extLst>
                <a:ext uri="{FF2B5EF4-FFF2-40B4-BE49-F238E27FC236}">
                  <a16:creationId xmlns:a16="http://schemas.microsoft.com/office/drawing/2014/main" id="{85C9144C-AFC2-DA43-EC6F-56BEE977E479}"/>
                </a:ext>
              </a:extLst>
            </p:cNvPr>
            <p:cNvSpPr txBox="1"/>
            <p:nvPr/>
          </p:nvSpPr>
          <p:spPr>
            <a:xfrm>
              <a:off x="3652078" y="273337"/>
              <a:ext cx="1111626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57112">
                <a:defRPr/>
              </a:pPr>
              <a:r>
                <a:rPr lang="en-US" sz="1323">
                  <a:solidFill>
                    <a:srgbClr val="000000"/>
                  </a:solidFill>
                  <a:latin typeface="Segoe UI"/>
                </a:rPr>
                <a:t>SQL Query</a:t>
              </a:r>
            </a:p>
          </p:txBody>
        </p:sp>
        <p:pic>
          <p:nvPicPr>
            <p:cNvPr id="206" name="Picture 205">
              <a:extLst>
                <a:ext uri="{FF2B5EF4-FFF2-40B4-BE49-F238E27FC236}">
                  <a16:creationId xmlns:a16="http://schemas.microsoft.com/office/drawing/2014/main" id="{57B911A5-FF84-C08A-1ADC-8D9C833AAE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10972" y="653151"/>
              <a:ext cx="1060251" cy="1300385"/>
            </a:xfrm>
            <a:prstGeom prst="rect">
              <a:avLst/>
            </a:prstGeom>
          </p:spPr>
        </p:pic>
        <p:sp>
          <p:nvSpPr>
            <p:cNvPr id="207" name="Right Arrow 206">
              <a:extLst>
                <a:ext uri="{FF2B5EF4-FFF2-40B4-BE49-F238E27FC236}">
                  <a16:creationId xmlns:a16="http://schemas.microsoft.com/office/drawing/2014/main" id="{EA5280C4-DFA0-4D19-0442-B0CCCAE04BB4}"/>
                </a:ext>
              </a:extLst>
            </p:cNvPr>
            <p:cNvSpPr/>
            <p:nvPr/>
          </p:nvSpPr>
          <p:spPr>
            <a:xfrm>
              <a:off x="3618039" y="503036"/>
              <a:ext cx="994130" cy="180713"/>
            </a:xfrm>
            <a:prstGeom prst="rightArrow">
              <a:avLst/>
            </a:prstGeom>
            <a:solidFill>
              <a:srgbClr val="0070C0"/>
            </a:solidFill>
            <a:ln w="1079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57112">
                <a:defRPr/>
              </a:pPr>
              <a:endParaRPr lang="en-US" sz="1323">
                <a:solidFill>
                  <a:srgbClr val="000000"/>
                </a:solidFill>
                <a:latin typeface="Segoe UI"/>
              </a:endParaRPr>
            </a:p>
          </p:txBody>
        </p:sp>
      </p:grpSp>
      <p:sp>
        <p:nvSpPr>
          <p:cNvPr id="210" name="TextBox 209">
            <a:extLst>
              <a:ext uri="{FF2B5EF4-FFF2-40B4-BE49-F238E27FC236}">
                <a16:creationId xmlns:a16="http://schemas.microsoft.com/office/drawing/2014/main" id="{D0F593CC-02F9-34A9-63B5-167A34C6B0A1}"/>
              </a:ext>
            </a:extLst>
          </p:cNvPr>
          <p:cNvSpPr txBox="1"/>
          <p:nvPr/>
        </p:nvSpPr>
        <p:spPr>
          <a:xfrm>
            <a:off x="8281637" y="6408210"/>
            <a:ext cx="931563" cy="3000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643"/>
            <a:r>
              <a:rPr lang="en-US" sz="1323">
                <a:solidFill>
                  <a:srgbClr val="000000"/>
                </a:solidFill>
                <a:latin typeface="Segoe UI"/>
              </a:rPr>
              <a:t>Hardware</a:t>
            </a:r>
          </a:p>
        </p:txBody>
      </p:sp>
      <p:sp>
        <p:nvSpPr>
          <p:cNvPr id="225" name="Right Arrow 224">
            <a:extLst>
              <a:ext uri="{FF2B5EF4-FFF2-40B4-BE49-F238E27FC236}">
                <a16:creationId xmlns:a16="http://schemas.microsoft.com/office/drawing/2014/main" id="{8BF6E4B9-DF42-09BD-2873-49DF85CD7A7B}"/>
              </a:ext>
            </a:extLst>
          </p:cNvPr>
          <p:cNvSpPr/>
          <p:nvPr/>
        </p:nvSpPr>
        <p:spPr>
          <a:xfrm rot="5400000">
            <a:off x="5713628" y="1381995"/>
            <a:ext cx="417555" cy="181062"/>
          </a:xfrm>
          <a:prstGeom prst="rightArrow">
            <a:avLst/>
          </a:prstGeom>
          <a:solidFill>
            <a:srgbClr val="0070C0"/>
          </a:solidFill>
          <a:ln w="1079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112">
              <a:defRPr/>
            </a:pPr>
            <a:endParaRPr lang="en-US" sz="1323">
              <a:solidFill>
                <a:srgbClr val="000000"/>
              </a:solidFill>
              <a:latin typeface="Segoe UI"/>
            </a:endParaRPr>
          </a:p>
        </p:txBody>
      </p:sp>
      <p:sp>
        <p:nvSpPr>
          <p:cNvPr id="227" name="Rectangle 226">
            <a:extLst>
              <a:ext uri="{FF2B5EF4-FFF2-40B4-BE49-F238E27FC236}">
                <a16:creationId xmlns:a16="http://schemas.microsoft.com/office/drawing/2014/main" id="{97B36BB3-822A-0E20-A41F-A05DB9C7F95C}"/>
              </a:ext>
            </a:extLst>
          </p:cNvPr>
          <p:cNvSpPr/>
          <p:nvPr/>
        </p:nvSpPr>
        <p:spPr>
          <a:xfrm>
            <a:off x="5025294" y="3241334"/>
            <a:ext cx="2125529" cy="277401"/>
          </a:xfrm>
          <a:prstGeom prst="rect">
            <a:avLst/>
          </a:prstGeom>
          <a:solidFill>
            <a:schemeClr val="accent6"/>
          </a:solidFill>
          <a:ln w="1079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112">
              <a:defRPr/>
            </a:pPr>
            <a:r>
              <a:rPr lang="en-US" sz="1323">
                <a:solidFill>
                  <a:prstClr val="white"/>
                </a:solidFill>
                <a:latin typeface="Segoe UI"/>
              </a:rPr>
              <a:t>Tracing</a:t>
            </a:r>
          </a:p>
        </p:txBody>
      </p:sp>
      <p:sp>
        <p:nvSpPr>
          <p:cNvPr id="228" name="TextBox 14">
            <a:extLst>
              <a:ext uri="{FF2B5EF4-FFF2-40B4-BE49-F238E27FC236}">
                <a16:creationId xmlns:a16="http://schemas.microsoft.com/office/drawing/2014/main" id="{8CC89BD2-1C7F-397E-B5C7-C4E8143FE7F4}"/>
              </a:ext>
            </a:extLst>
          </p:cNvPr>
          <p:cNvSpPr txBox="1"/>
          <p:nvPr/>
        </p:nvSpPr>
        <p:spPr>
          <a:xfrm>
            <a:off x="4342148" y="3660205"/>
            <a:ext cx="1701570" cy="300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112">
              <a:defRPr/>
            </a:pPr>
            <a:r>
              <a:rPr lang="en-US" sz="1323" dirty="0" err="1">
                <a:solidFill>
                  <a:srgbClr val="000000"/>
                </a:solidFill>
                <a:latin typeface="Segoe UI"/>
              </a:rPr>
              <a:t>TorchScript</a:t>
            </a:r>
            <a:r>
              <a:rPr lang="en-US" sz="1323" dirty="0">
                <a:solidFill>
                  <a:srgbClr val="000000"/>
                </a:solidFill>
                <a:latin typeface="Segoe UI"/>
              </a:rPr>
              <a:t> IR</a:t>
            </a:r>
          </a:p>
        </p:txBody>
      </p:sp>
      <p:sp>
        <p:nvSpPr>
          <p:cNvPr id="260" name="Rectangle 259">
            <a:extLst>
              <a:ext uri="{FF2B5EF4-FFF2-40B4-BE49-F238E27FC236}">
                <a16:creationId xmlns:a16="http://schemas.microsoft.com/office/drawing/2014/main" id="{9F728A06-D083-65D2-F9E1-794C051F134F}"/>
              </a:ext>
            </a:extLst>
          </p:cNvPr>
          <p:cNvSpPr/>
          <p:nvPr/>
        </p:nvSpPr>
        <p:spPr>
          <a:xfrm>
            <a:off x="5021897" y="1716106"/>
            <a:ext cx="2140485" cy="276862"/>
          </a:xfrm>
          <a:prstGeom prst="rect">
            <a:avLst/>
          </a:prstGeom>
          <a:solidFill>
            <a:srgbClr val="D2D2D2"/>
          </a:solidFill>
          <a:ln w="1079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112">
              <a:defRPr/>
            </a:pPr>
            <a:r>
              <a:rPr lang="en-US" sz="1323">
                <a:solidFill>
                  <a:srgbClr val="000000"/>
                </a:solidFill>
                <a:latin typeface="Segoe UI"/>
              </a:rPr>
              <a:t>Converter</a:t>
            </a:r>
          </a:p>
        </p:txBody>
      </p:sp>
      <p:sp>
        <p:nvSpPr>
          <p:cNvPr id="276" name="Rectangle 275">
            <a:extLst>
              <a:ext uri="{FF2B5EF4-FFF2-40B4-BE49-F238E27FC236}">
                <a16:creationId xmlns:a16="http://schemas.microsoft.com/office/drawing/2014/main" id="{7177EDD6-BC56-F883-FCB7-996FF0480D0B}"/>
              </a:ext>
            </a:extLst>
          </p:cNvPr>
          <p:cNvSpPr/>
          <p:nvPr/>
        </p:nvSpPr>
        <p:spPr>
          <a:xfrm>
            <a:off x="5045223" y="4111275"/>
            <a:ext cx="2125529" cy="277401"/>
          </a:xfrm>
          <a:prstGeom prst="rect">
            <a:avLst/>
          </a:prstGeom>
          <a:solidFill>
            <a:schemeClr val="accent6"/>
          </a:solidFill>
          <a:ln w="1079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112">
              <a:defRPr/>
            </a:pPr>
            <a:r>
              <a:rPr lang="en-US" sz="1323">
                <a:solidFill>
                  <a:prstClr val="white"/>
                </a:solidFill>
                <a:latin typeface="Segoe UI"/>
              </a:rPr>
              <a:t>Exporting</a:t>
            </a:r>
          </a:p>
        </p:txBody>
      </p:sp>
      <p:sp>
        <p:nvSpPr>
          <p:cNvPr id="277" name="TextBox 14">
            <a:extLst>
              <a:ext uri="{FF2B5EF4-FFF2-40B4-BE49-F238E27FC236}">
                <a16:creationId xmlns:a16="http://schemas.microsoft.com/office/drawing/2014/main" id="{C33A2734-9130-3907-6A59-EA92ED97DE57}"/>
              </a:ext>
            </a:extLst>
          </p:cNvPr>
          <p:cNvSpPr txBox="1"/>
          <p:nvPr/>
        </p:nvSpPr>
        <p:spPr>
          <a:xfrm>
            <a:off x="4465105" y="4509347"/>
            <a:ext cx="1701570" cy="300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112">
              <a:defRPr/>
            </a:pPr>
            <a:r>
              <a:rPr lang="en-US" sz="1323" dirty="0">
                <a:solidFill>
                  <a:srgbClr val="000000"/>
                </a:solidFill>
                <a:latin typeface="Segoe UI"/>
              </a:rPr>
              <a:t>Antares IR</a:t>
            </a:r>
          </a:p>
        </p:txBody>
      </p:sp>
      <p:grpSp>
        <p:nvGrpSpPr>
          <p:cNvPr id="291" name="Group 290">
            <a:extLst>
              <a:ext uri="{FF2B5EF4-FFF2-40B4-BE49-F238E27FC236}">
                <a16:creationId xmlns:a16="http://schemas.microsoft.com/office/drawing/2014/main" id="{1FFEC4B3-6F75-EBE2-9448-550E65D57491}"/>
              </a:ext>
            </a:extLst>
          </p:cNvPr>
          <p:cNvGrpSpPr/>
          <p:nvPr/>
        </p:nvGrpSpPr>
        <p:grpSpPr>
          <a:xfrm>
            <a:off x="6095473" y="1279609"/>
            <a:ext cx="382142" cy="373656"/>
            <a:chOff x="9797306" y="1642701"/>
            <a:chExt cx="762374" cy="811438"/>
          </a:xfrm>
          <a:solidFill>
            <a:srgbClr val="FFFFFF"/>
          </a:solidFill>
        </p:grpSpPr>
        <p:sp>
          <p:nvSpPr>
            <p:cNvPr id="292" name="Oval 291">
              <a:extLst>
                <a:ext uri="{FF2B5EF4-FFF2-40B4-BE49-F238E27FC236}">
                  <a16:creationId xmlns:a16="http://schemas.microsoft.com/office/drawing/2014/main" id="{CE4F322F-B624-42C3-E081-F9BBB88F0F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151969" y="1642701"/>
              <a:ext cx="182880" cy="182880"/>
            </a:xfrm>
            <a:prstGeom prst="ellipse">
              <a:avLst/>
            </a:prstGeom>
            <a:grpFill/>
            <a:ln w="1079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57112">
                <a:defRPr/>
              </a:pPr>
              <a:endParaRPr lang="en-US" sz="1323">
                <a:solidFill>
                  <a:srgbClr val="000000"/>
                </a:solidFill>
                <a:latin typeface="Segoe UI"/>
              </a:endParaRPr>
            </a:p>
          </p:txBody>
        </p:sp>
        <p:sp>
          <p:nvSpPr>
            <p:cNvPr id="293" name="Oval 292">
              <a:extLst>
                <a:ext uri="{FF2B5EF4-FFF2-40B4-BE49-F238E27FC236}">
                  <a16:creationId xmlns:a16="http://schemas.microsoft.com/office/drawing/2014/main" id="{E47D7552-422E-B3FB-65AF-6C9705864F0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961637" y="1937284"/>
              <a:ext cx="182880" cy="182880"/>
            </a:xfrm>
            <a:prstGeom prst="ellipse">
              <a:avLst/>
            </a:prstGeom>
            <a:grpFill/>
            <a:ln w="1079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57112">
                <a:defRPr/>
              </a:pPr>
              <a:endParaRPr lang="en-US" sz="1323">
                <a:solidFill>
                  <a:srgbClr val="000000"/>
                </a:solidFill>
                <a:latin typeface="Segoe UI"/>
              </a:endParaRPr>
            </a:p>
          </p:txBody>
        </p:sp>
        <p:sp>
          <p:nvSpPr>
            <p:cNvPr id="294" name="Oval 293">
              <a:extLst>
                <a:ext uri="{FF2B5EF4-FFF2-40B4-BE49-F238E27FC236}">
                  <a16:creationId xmlns:a16="http://schemas.microsoft.com/office/drawing/2014/main" id="{BF3A1BD0-9FDF-F0E3-B002-B3992B287C5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76800" y="1937284"/>
              <a:ext cx="182880" cy="182880"/>
            </a:xfrm>
            <a:prstGeom prst="ellipse">
              <a:avLst/>
            </a:prstGeom>
            <a:grpFill/>
            <a:ln w="1079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57112">
                <a:defRPr/>
              </a:pPr>
              <a:endParaRPr lang="en-US" sz="1323">
                <a:solidFill>
                  <a:srgbClr val="000000"/>
                </a:solidFill>
                <a:latin typeface="Segoe UI"/>
              </a:endParaRPr>
            </a:p>
          </p:txBody>
        </p:sp>
        <p:sp>
          <p:nvSpPr>
            <p:cNvPr id="295" name="Oval 294">
              <a:extLst>
                <a:ext uri="{FF2B5EF4-FFF2-40B4-BE49-F238E27FC236}">
                  <a16:creationId xmlns:a16="http://schemas.microsoft.com/office/drawing/2014/main" id="{E117DAE4-AB8D-4413-A2AF-D866CC2470C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97306" y="2271259"/>
              <a:ext cx="182880" cy="182880"/>
            </a:xfrm>
            <a:prstGeom prst="ellipse">
              <a:avLst/>
            </a:prstGeom>
            <a:grpFill/>
            <a:ln w="1079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57112">
                <a:defRPr/>
              </a:pPr>
              <a:endParaRPr lang="en-US" sz="1323">
                <a:solidFill>
                  <a:srgbClr val="000000"/>
                </a:solidFill>
                <a:latin typeface="Segoe UI"/>
              </a:endParaRPr>
            </a:p>
          </p:txBody>
        </p:sp>
        <p:cxnSp>
          <p:nvCxnSpPr>
            <p:cNvPr id="296" name="Straight Connector 295">
              <a:extLst>
                <a:ext uri="{FF2B5EF4-FFF2-40B4-BE49-F238E27FC236}">
                  <a16:creationId xmlns:a16="http://schemas.microsoft.com/office/drawing/2014/main" id="{E6CF9507-215E-1A62-0328-22EAADFCD147}"/>
                </a:ext>
              </a:extLst>
            </p:cNvPr>
            <p:cNvCxnSpPr>
              <a:cxnSpLocks/>
              <a:stCxn id="292" idx="3"/>
              <a:endCxn id="293" idx="0"/>
            </p:cNvCxnSpPr>
            <p:nvPr/>
          </p:nvCxnSpPr>
          <p:spPr>
            <a:xfrm flipH="1">
              <a:off x="10053077" y="1798799"/>
              <a:ext cx="125674" cy="138485"/>
            </a:xfrm>
            <a:prstGeom prst="line">
              <a:avLst/>
            </a:prstGeom>
            <a:grp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297" name="Straight Connector 296">
              <a:extLst>
                <a:ext uri="{FF2B5EF4-FFF2-40B4-BE49-F238E27FC236}">
                  <a16:creationId xmlns:a16="http://schemas.microsoft.com/office/drawing/2014/main" id="{269F0505-A6B2-D874-A201-408F78963CE1}"/>
                </a:ext>
              </a:extLst>
            </p:cNvPr>
            <p:cNvCxnSpPr>
              <a:cxnSpLocks/>
              <a:stCxn id="293" idx="3"/>
              <a:endCxn id="295" idx="0"/>
            </p:cNvCxnSpPr>
            <p:nvPr/>
          </p:nvCxnSpPr>
          <p:spPr>
            <a:xfrm flipH="1">
              <a:off x="9888746" y="2093382"/>
              <a:ext cx="99673" cy="177877"/>
            </a:xfrm>
            <a:prstGeom prst="line">
              <a:avLst/>
            </a:prstGeom>
            <a:grp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298" name="Straight Connector 297">
              <a:extLst>
                <a:ext uri="{FF2B5EF4-FFF2-40B4-BE49-F238E27FC236}">
                  <a16:creationId xmlns:a16="http://schemas.microsoft.com/office/drawing/2014/main" id="{E47D6B9C-6AE5-0652-82A7-82FF75516C29}"/>
                </a:ext>
              </a:extLst>
            </p:cNvPr>
            <p:cNvCxnSpPr>
              <a:cxnSpLocks/>
              <a:stCxn id="292" idx="5"/>
              <a:endCxn id="294" idx="0"/>
            </p:cNvCxnSpPr>
            <p:nvPr/>
          </p:nvCxnSpPr>
          <p:spPr>
            <a:xfrm>
              <a:off x="10308067" y="1798799"/>
              <a:ext cx="160173" cy="138485"/>
            </a:xfrm>
            <a:prstGeom prst="line">
              <a:avLst/>
            </a:prstGeom>
            <a:grp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</p:grpSp>
      <p:sp>
        <p:nvSpPr>
          <p:cNvPr id="299" name="TextBox 8">
            <a:extLst>
              <a:ext uri="{FF2B5EF4-FFF2-40B4-BE49-F238E27FC236}">
                <a16:creationId xmlns:a16="http://schemas.microsoft.com/office/drawing/2014/main" id="{30688037-8FE8-1F2A-F66F-D0B47848760D}"/>
              </a:ext>
            </a:extLst>
          </p:cNvPr>
          <p:cNvSpPr txBox="1"/>
          <p:nvPr/>
        </p:nvSpPr>
        <p:spPr>
          <a:xfrm>
            <a:off x="4238776" y="1990625"/>
            <a:ext cx="1701570" cy="507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112">
              <a:defRPr/>
            </a:pPr>
            <a:r>
              <a:rPr lang="en-US" sz="1323">
                <a:solidFill>
                  <a:srgbClr val="000000"/>
                </a:solidFill>
                <a:latin typeface="Segoe UI"/>
              </a:rPr>
              <a:t>Primitive-based IR (PIR)</a:t>
            </a:r>
          </a:p>
        </p:txBody>
      </p:sp>
      <p:cxnSp>
        <p:nvCxnSpPr>
          <p:cNvPr id="300" name="Straight Arrow Connector 299">
            <a:extLst>
              <a:ext uri="{FF2B5EF4-FFF2-40B4-BE49-F238E27FC236}">
                <a16:creationId xmlns:a16="http://schemas.microsoft.com/office/drawing/2014/main" id="{796BA7A5-B5D8-BE66-7E3D-B6183457B650}"/>
              </a:ext>
            </a:extLst>
          </p:cNvPr>
          <p:cNvCxnSpPr>
            <a:cxnSpLocks/>
          </p:cNvCxnSpPr>
          <p:nvPr/>
        </p:nvCxnSpPr>
        <p:spPr>
          <a:xfrm flipH="1">
            <a:off x="6514061" y="2086203"/>
            <a:ext cx="275506" cy="1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tailEnd type="triangle"/>
          </a:ln>
          <a:effectLst/>
        </p:spPr>
      </p:cxnSp>
      <p:sp>
        <p:nvSpPr>
          <p:cNvPr id="301" name="TextBox 44">
            <a:extLst>
              <a:ext uri="{FF2B5EF4-FFF2-40B4-BE49-F238E27FC236}">
                <a16:creationId xmlns:a16="http://schemas.microsoft.com/office/drawing/2014/main" id="{19AD5AC1-E987-9D9E-6C1E-DCEC46FBEFDF}"/>
              </a:ext>
            </a:extLst>
          </p:cNvPr>
          <p:cNvSpPr txBox="1"/>
          <p:nvPr/>
        </p:nvSpPr>
        <p:spPr>
          <a:xfrm>
            <a:off x="6771078" y="1962177"/>
            <a:ext cx="1283411" cy="2537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112">
              <a:defRPr/>
            </a:pPr>
            <a:r>
              <a:rPr lang="en-US" sz="1028">
                <a:solidFill>
                  <a:srgbClr val="000000"/>
                </a:solidFill>
                <a:latin typeface="Segoe UI"/>
              </a:rPr>
              <a:t>Sort PIR Operator</a:t>
            </a:r>
          </a:p>
        </p:txBody>
      </p:sp>
      <p:sp>
        <p:nvSpPr>
          <p:cNvPr id="302" name="Rectangle 301">
            <a:extLst>
              <a:ext uri="{FF2B5EF4-FFF2-40B4-BE49-F238E27FC236}">
                <a16:creationId xmlns:a16="http://schemas.microsoft.com/office/drawing/2014/main" id="{C020E4CB-BE8C-0BB0-D64F-D925DDB898DC}"/>
              </a:ext>
            </a:extLst>
          </p:cNvPr>
          <p:cNvSpPr/>
          <p:nvPr/>
        </p:nvSpPr>
        <p:spPr>
          <a:xfrm>
            <a:off x="5059130" y="4893777"/>
            <a:ext cx="2125529" cy="277401"/>
          </a:xfrm>
          <a:prstGeom prst="rect">
            <a:avLst/>
          </a:prstGeom>
          <a:solidFill>
            <a:schemeClr val="accent6"/>
          </a:solidFill>
          <a:ln w="1079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112">
              <a:defRPr/>
            </a:pPr>
            <a:r>
              <a:rPr lang="en-US" sz="1323">
                <a:solidFill>
                  <a:prstClr val="white"/>
                </a:solidFill>
                <a:latin typeface="Segoe UI"/>
              </a:rPr>
              <a:t>Fuser</a:t>
            </a:r>
          </a:p>
        </p:txBody>
      </p:sp>
      <p:sp>
        <p:nvSpPr>
          <p:cNvPr id="303" name="Rectangle 302">
            <a:extLst>
              <a:ext uri="{FF2B5EF4-FFF2-40B4-BE49-F238E27FC236}">
                <a16:creationId xmlns:a16="http://schemas.microsoft.com/office/drawing/2014/main" id="{5DCB7AAE-CAD4-FC9E-678D-DBB9940D7D55}"/>
              </a:ext>
            </a:extLst>
          </p:cNvPr>
          <p:cNvSpPr/>
          <p:nvPr/>
        </p:nvSpPr>
        <p:spPr>
          <a:xfrm>
            <a:off x="5055284" y="5513729"/>
            <a:ext cx="2129377" cy="277401"/>
          </a:xfrm>
          <a:prstGeom prst="rect">
            <a:avLst/>
          </a:prstGeom>
          <a:solidFill>
            <a:schemeClr val="accent6"/>
          </a:solidFill>
          <a:ln w="1079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112">
              <a:defRPr/>
            </a:pPr>
            <a:r>
              <a:rPr lang="en-US" sz="1323">
                <a:solidFill>
                  <a:prstClr val="white"/>
                </a:solidFill>
                <a:latin typeface="Segoe UI"/>
              </a:rPr>
              <a:t>Code Generator</a:t>
            </a:r>
          </a:p>
        </p:txBody>
      </p:sp>
      <p:cxnSp>
        <p:nvCxnSpPr>
          <p:cNvPr id="305" name="Straight Connector 304">
            <a:extLst>
              <a:ext uri="{FF2B5EF4-FFF2-40B4-BE49-F238E27FC236}">
                <a16:creationId xmlns:a16="http://schemas.microsoft.com/office/drawing/2014/main" id="{3D521A17-BEAF-E05A-B621-1C31C73303DE}"/>
              </a:ext>
            </a:extLst>
          </p:cNvPr>
          <p:cNvCxnSpPr/>
          <p:nvPr/>
        </p:nvCxnSpPr>
        <p:spPr>
          <a:xfrm>
            <a:off x="4022531" y="6551603"/>
            <a:ext cx="4205643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6" name="Right Arrow 305">
            <a:extLst>
              <a:ext uri="{FF2B5EF4-FFF2-40B4-BE49-F238E27FC236}">
                <a16:creationId xmlns:a16="http://schemas.microsoft.com/office/drawing/2014/main" id="{7F7FDF92-E752-40B2-F8E3-EA65B635A12A}"/>
              </a:ext>
            </a:extLst>
          </p:cNvPr>
          <p:cNvSpPr/>
          <p:nvPr/>
        </p:nvSpPr>
        <p:spPr>
          <a:xfrm rot="5400000">
            <a:off x="5709757" y="2182173"/>
            <a:ext cx="443237" cy="163124"/>
          </a:xfrm>
          <a:prstGeom prst="rightArrow">
            <a:avLst/>
          </a:prstGeom>
          <a:solidFill>
            <a:srgbClr val="0070C0"/>
          </a:solidFill>
          <a:ln w="1079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112">
              <a:defRPr/>
            </a:pPr>
            <a:endParaRPr lang="en-US" sz="1323">
              <a:solidFill>
                <a:srgbClr val="000000"/>
              </a:solidFill>
              <a:latin typeface="Segoe UI"/>
            </a:endParaRPr>
          </a:p>
        </p:txBody>
      </p:sp>
      <p:sp>
        <p:nvSpPr>
          <p:cNvPr id="308" name="Right Arrow 307">
            <a:extLst>
              <a:ext uri="{FF2B5EF4-FFF2-40B4-BE49-F238E27FC236}">
                <a16:creationId xmlns:a16="http://schemas.microsoft.com/office/drawing/2014/main" id="{10793C04-335F-741F-5579-D3299160FD09}"/>
              </a:ext>
            </a:extLst>
          </p:cNvPr>
          <p:cNvSpPr/>
          <p:nvPr/>
        </p:nvSpPr>
        <p:spPr>
          <a:xfrm rot="5400000">
            <a:off x="5733316" y="2912468"/>
            <a:ext cx="417555" cy="181062"/>
          </a:xfrm>
          <a:prstGeom prst="rightArrow">
            <a:avLst/>
          </a:prstGeom>
          <a:solidFill>
            <a:srgbClr val="0070C0"/>
          </a:solidFill>
          <a:ln w="1079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112">
              <a:defRPr/>
            </a:pPr>
            <a:endParaRPr lang="en-US" sz="1323">
              <a:solidFill>
                <a:srgbClr val="000000"/>
              </a:solidFill>
              <a:latin typeface="Segoe UI"/>
            </a:endParaRPr>
          </a:p>
        </p:txBody>
      </p:sp>
      <p:sp>
        <p:nvSpPr>
          <p:cNvPr id="309" name="Right Arrow 308">
            <a:extLst>
              <a:ext uri="{FF2B5EF4-FFF2-40B4-BE49-F238E27FC236}">
                <a16:creationId xmlns:a16="http://schemas.microsoft.com/office/drawing/2014/main" id="{955A05F8-8BC2-9555-0884-AB8283F56139}"/>
              </a:ext>
            </a:extLst>
          </p:cNvPr>
          <p:cNvSpPr/>
          <p:nvPr/>
        </p:nvSpPr>
        <p:spPr>
          <a:xfrm rot="5400000">
            <a:off x="5699029" y="3713532"/>
            <a:ext cx="525236" cy="217628"/>
          </a:xfrm>
          <a:prstGeom prst="rightArrow">
            <a:avLst/>
          </a:prstGeom>
          <a:solidFill>
            <a:srgbClr val="0070C0"/>
          </a:solidFill>
          <a:ln w="1079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112">
              <a:defRPr/>
            </a:pPr>
            <a:endParaRPr lang="en-US" sz="1323">
              <a:solidFill>
                <a:srgbClr val="000000"/>
              </a:solidFill>
              <a:latin typeface="Segoe UI"/>
            </a:endParaRPr>
          </a:p>
        </p:txBody>
      </p:sp>
      <p:sp>
        <p:nvSpPr>
          <p:cNvPr id="310" name="Right Arrow 309">
            <a:extLst>
              <a:ext uri="{FF2B5EF4-FFF2-40B4-BE49-F238E27FC236}">
                <a16:creationId xmlns:a16="http://schemas.microsoft.com/office/drawing/2014/main" id="{68692ED0-946B-BF4C-7F0B-4F4273D8D67D}"/>
              </a:ext>
            </a:extLst>
          </p:cNvPr>
          <p:cNvSpPr/>
          <p:nvPr/>
        </p:nvSpPr>
        <p:spPr>
          <a:xfrm rot="5400000">
            <a:off x="5790704" y="4548818"/>
            <a:ext cx="417555" cy="181062"/>
          </a:xfrm>
          <a:prstGeom prst="rightArrow">
            <a:avLst/>
          </a:prstGeom>
          <a:solidFill>
            <a:srgbClr val="0070C0"/>
          </a:solidFill>
          <a:ln w="1079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112">
              <a:defRPr/>
            </a:pPr>
            <a:endParaRPr lang="en-US" sz="1323">
              <a:solidFill>
                <a:srgbClr val="000000"/>
              </a:solidFill>
              <a:latin typeface="Segoe UI"/>
            </a:endParaRPr>
          </a:p>
        </p:txBody>
      </p:sp>
      <p:sp>
        <p:nvSpPr>
          <p:cNvPr id="311" name="Right Arrow 310">
            <a:extLst>
              <a:ext uri="{FF2B5EF4-FFF2-40B4-BE49-F238E27FC236}">
                <a16:creationId xmlns:a16="http://schemas.microsoft.com/office/drawing/2014/main" id="{B901BB3F-94A9-BE1B-C5B9-4AE4BA898F15}"/>
              </a:ext>
            </a:extLst>
          </p:cNvPr>
          <p:cNvSpPr/>
          <p:nvPr/>
        </p:nvSpPr>
        <p:spPr>
          <a:xfrm rot="5400000">
            <a:off x="5896927" y="5262495"/>
            <a:ext cx="252896" cy="182676"/>
          </a:xfrm>
          <a:prstGeom prst="rightArrow">
            <a:avLst/>
          </a:prstGeom>
          <a:solidFill>
            <a:srgbClr val="0070C0"/>
          </a:solidFill>
          <a:ln w="1079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112">
              <a:defRPr/>
            </a:pPr>
            <a:endParaRPr lang="en-US" sz="1323">
              <a:solidFill>
                <a:srgbClr val="000000"/>
              </a:solidFill>
              <a:latin typeface="Segoe UI"/>
            </a:endParaRPr>
          </a:p>
        </p:txBody>
      </p:sp>
      <p:sp>
        <p:nvSpPr>
          <p:cNvPr id="312" name="Right Arrow 311">
            <a:extLst>
              <a:ext uri="{FF2B5EF4-FFF2-40B4-BE49-F238E27FC236}">
                <a16:creationId xmlns:a16="http://schemas.microsoft.com/office/drawing/2014/main" id="{C0F405BF-3BBF-6BDB-C465-4BB54BE3B72C}"/>
              </a:ext>
            </a:extLst>
          </p:cNvPr>
          <p:cNvSpPr/>
          <p:nvPr/>
        </p:nvSpPr>
        <p:spPr>
          <a:xfrm rot="5400000">
            <a:off x="5972147" y="6343117"/>
            <a:ext cx="141766" cy="201473"/>
          </a:xfrm>
          <a:prstGeom prst="rightArrow">
            <a:avLst/>
          </a:prstGeom>
          <a:solidFill>
            <a:srgbClr val="0070C0"/>
          </a:solidFill>
          <a:ln w="1079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112">
              <a:defRPr/>
            </a:pPr>
            <a:endParaRPr lang="en-US" sz="1323">
              <a:solidFill>
                <a:srgbClr val="000000"/>
              </a:solidFill>
              <a:latin typeface="Segoe UI"/>
            </a:endParaRPr>
          </a:p>
        </p:txBody>
      </p:sp>
      <p:grpSp>
        <p:nvGrpSpPr>
          <p:cNvPr id="314" name="Group 313">
            <a:extLst>
              <a:ext uri="{FF2B5EF4-FFF2-40B4-BE49-F238E27FC236}">
                <a16:creationId xmlns:a16="http://schemas.microsoft.com/office/drawing/2014/main" id="{D5D9F495-B6DD-A098-4599-E1011767EB00}"/>
              </a:ext>
            </a:extLst>
          </p:cNvPr>
          <p:cNvGrpSpPr/>
          <p:nvPr/>
        </p:nvGrpSpPr>
        <p:grpSpPr>
          <a:xfrm>
            <a:off x="6120100" y="2062062"/>
            <a:ext cx="382142" cy="373656"/>
            <a:chOff x="9797306" y="1642701"/>
            <a:chExt cx="762374" cy="811438"/>
          </a:xfrm>
          <a:solidFill>
            <a:srgbClr val="FFFFFF"/>
          </a:solidFill>
        </p:grpSpPr>
        <p:sp>
          <p:nvSpPr>
            <p:cNvPr id="315" name="Oval 314">
              <a:extLst>
                <a:ext uri="{FF2B5EF4-FFF2-40B4-BE49-F238E27FC236}">
                  <a16:creationId xmlns:a16="http://schemas.microsoft.com/office/drawing/2014/main" id="{307FA78A-A4BC-CD7E-2052-6693B6DB20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151969" y="1642701"/>
              <a:ext cx="182880" cy="182880"/>
            </a:xfrm>
            <a:prstGeom prst="ellipse">
              <a:avLst/>
            </a:prstGeom>
            <a:grpFill/>
            <a:ln w="1079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57112">
                <a:defRPr/>
              </a:pPr>
              <a:endParaRPr lang="en-US" sz="1323">
                <a:solidFill>
                  <a:srgbClr val="000000"/>
                </a:solidFill>
                <a:latin typeface="Segoe UI"/>
              </a:endParaRPr>
            </a:p>
          </p:txBody>
        </p:sp>
        <p:sp>
          <p:nvSpPr>
            <p:cNvPr id="316" name="Oval 315">
              <a:extLst>
                <a:ext uri="{FF2B5EF4-FFF2-40B4-BE49-F238E27FC236}">
                  <a16:creationId xmlns:a16="http://schemas.microsoft.com/office/drawing/2014/main" id="{75FEA021-A61A-CCDF-7A8D-23D37F8EFEC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961637" y="1937284"/>
              <a:ext cx="182880" cy="182880"/>
            </a:xfrm>
            <a:prstGeom prst="ellipse">
              <a:avLst/>
            </a:prstGeom>
            <a:grpFill/>
            <a:ln w="1079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57112">
                <a:defRPr/>
              </a:pPr>
              <a:endParaRPr lang="en-US" sz="1323">
                <a:solidFill>
                  <a:srgbClr val="000000"/>
                </a:solidFill>
                <a:latin typeface="Segoe UI"/>
              </a:endParaRPr>
            </a:p>
          </p:txBody>
        </p:sp>
        <p:sp>
          <p:nvSpPr>
            <p:cNvPr id="317" name="Oval 316">
              <a:extLst>
                <a:ext uri="{FF2B5EF4-FFF2-40B4-BE49-F238E27FC236}">
                  <a16:creationId xmlns:a16="http://schemas.microsoft.com/office/drawing/2014/main" id="{6768F4B0-BFC2-88BE-217B-91EAB8BCFA7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76800" y="1937284"/>
              <a:ext cx="182880" cy="182880"/>
            </a:xfrm>
            <a:prstGeom prst="ellipse">
              <a:avLst/>
            </a:prstGeom>
            <a:grpFill/>
            <a:ln w="1079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57112">
                <a:defRPr/>
              </a:pPr>
              <a:endParaRPr lang="en-US" sz="1323">
                <a:solidFill>
                  <a:srgbClr val="000000"/>
                </a:solidFill>
                <a:latin typeface="Segoe UI"/>
              </a:endParaRPr>
            </a:p>
          </p:txBody>
        </p:sp>
        <p:sp>
          <p:nvSpPr>
            <p:cNvPr id="318" name="Oval 317">
              <a:extLst>
                <a:ext uri="{FF2B5EF4-FFF2-40B4-BE49-F238E27FC236}">
                  <a16:creationId xmlns:a16="http://schemas.microsoft.com/office/drawing/2014/main" id="{2288733C-2E9E-D65A-4B11-F5E23CEEC2D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97306" y="2271259"/>
              <a:ext cx="182880" cy="182880"/>
            </a:xfrm>
            <a:prstGeom prst="ellipse">
              <a:avLst/>
            </a:prstGeom>
            <a:grpFill/>
            <a:ln w="1079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57112">
                <a:defRPr/>
              </a:pPr>
              <a:endParaRPr lang="en-US" sz="1323">
                <a:solidFill>
                  <a:srgbClr val="000000"/>
                </a:solidFill>
                <a:latin typeface="Segoe UI"/>
              </a:endParaRPr>
            </a:p>
          </p:txBody>
        </p:sp>
        <p:cxnSp>
          <p:nvCxnSpPr>
            <p:cNvPr id="319" name="Straight Connector 318">
              <a:extLst>
                <a:ext uri="{FF2B5EF4-FFF2-40B4-BE49-F238E27FC236}">
                  <a16:creationId xmlns:a16="http://schemas.microsoft.com/office/drawing/2014/main" id="{1588672B-DD42-BBA0-13DF-18DDF960E8BB}"/>
                </a:ext>
              </a:extLst>
            </p:cNvPr>
            <p:cNvCxnSpPr>
              <a:cxnSpLocks/>
              <a:stCxn id="315" idx="3"/>
              <a:endCxn id="316" idx="0"/>
            </p:cNvCxnSpPr>
            <p:nvPr/>
          </p:nvCxnSpPr>
          <p:spPr>
            <a:xfrm flipH="1">
              <a:off x="10053077" y="1798799"/>
              <a:ext cx="125674" cy="138485"/>
            </a:xfrm>
            <a:prstGeom prst="line">
              <a:avLst/>
            </a:prstGeom>
            <a:grp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320" name="Straight Connector 319">
              <a:extLst>
                <a:ext uri="{FF2B5EF4-FFF2-40B4-BE49-F238E27FC236}">
                  <a16:creationId xmlns:a16="http://schemas.microsoft.com/office/drawing/2014/main" id="{8E3E54C0-C0D4-D035-2AAE-C6D030599176}"/>
                </a:ext>
              </a:extLst>
            </p:cNvPr>
            <p:cNvCxnSpPr>
              <a:cxnSpLocks/>
              <a:stCxn id="316" idx="3"/>
              <a:endCxn id="318" idx="0"/>
            </p:cNvCxnSpPr>
            <p:nvPr/>
          </p:nvCxnSpPr>
          <p:spPr>
            <a:xfrm flipH="1">
              <a:off x="9888746" y="2093382"/>
              <a:ext cx="99673" cy="177877"/>
            </a:xfrm>
            <a:prstGeom prst="line">
              <a:avLst/>
            </a:prstGeom>
            <a:grp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321" name="Straight Connector 320">
              <a:extLst>
                <a:ext uri="{FF2B5EF4-FFF2-40B4-BE49-F238E27FC236}">
                  <a16:creationId xmlns:a16="http://schemas.microsoft.com/office/drawing/2014/main" id="{513A68EE-AB41-F32C-355B-AAFD70AF2D5F}"/>
                </a:ext>
              </a:extLst>
            </p:cNvPr>
            <p:cNvCxnSpPr>
              <a:cxnSpLocks/>
              <a:stCxn id="315" idx="5"/>
              <a:endCxn id="317" idx="0"/>
            </p:cNvCxnSpPr>
            <p:nvPr/>
          </p:nvCxnSpPr>
          <p:spPr>
            <a:xfrm>
              <a:off x="10308067" y="1798799"/>
              <a:ext cx="160173" cy="138485"/>
            </a:xfrm>
            <a:prstGeom prst="line">
              <a:avLst/>
            </a:prstGeom>
            <a:grp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</p:grpSp>
      <p:grpSp>
        <p:nvGrpSpPr>
          <p:cNvPr id="330" name="Group 329">
            <a:extLst>
              <a:ext uri="{FF2B5EF4-FFF2-40B4-BE49-F238E27FC236}">
                <a16:creationId xmlns:a16="http://schemas.microsoft.com/office/drawing/2014/main" id="{66F19AD4-E514-1109-7FFE-5DEAA2B83382}"/>
              </a:ext>
            </a:extLst>
          </p:cNvPr>
          <p:cNvGrpSpPr/>
          <p:nvPr/>
        </p:nvGrpSpPr>
        <p:grpSpPr>
          <a:xfrm>
            <a:off x="6158445" y="3555331"/>
            <a:ext cx="519336" cy="534761"/>
            <a:chOff x="4970084" y="3002586"/>
            <a:chExt cx="1088486" cy="1295360"/>
          </a:xfrm>
          <a:solidFill>
            <a:srgbClr val="000000"/>
          </a:solidFill>
        </p:grpSpPr>
        <p:cxnSp>
          <p:nvCxnSpPr>
            <p:cNvPr id="331" name="Straight Connector 330">
              <a:extLst>
                <a:ext uri="{FF2B5EF4-FFF2-40B4-BE49-F238E27FC236}">
                  <a16:creationId xmlns:a16="http://schemas.microsoft.com/office/drawing/2014/main" id="{C25BC4AA-6990-B491-B3F8-46599E1B2D2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65359" y="3354835"/>
              <a:ext cx="106960" cy="118463"/>
            </a:xfrm>
            <a:prstGeom prst="line">
              <a:avLst/>
            </a:prstGeom>
            <a:grp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332" name="Straight Connector 331">
              <a:extLst>
                <a:ext uri="{FF2B5EF4-FFF2-40B4-BE49-F238E27FC236}">
                  <a16:creationId xmlns:a16="http://schemas.microsoft.com/office/drawing/2014/main" id="{CAA9E4F2-F8CA-100E-99CB-BDC6C39A46A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97287" y="3776479"/>
              <a:ext cx="84830" cy="152160"/>
            </a:xfrm>
            <a:prstGeom prst="line">
              <a:avLst/>
            </a:prstGeom>
            <a:grp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333" name="Straight Connector 332">
              <a:extLst>
                <a:ext uri="{FF2B5EF4-FFF2-40B4-BE49-F238E27FC236}">
                  <a16:creationId xmlns:a16="http://schemas.microsoft.com/office/drawing/2014/main" id="{89A041DC-C7FC-B36F-1FB0-02CB919D6D61}"/>
                </a:ext>
              </a:extLst>
            </p:cNvPr>
            <p:cNvCxnSpPr>
              <a:cxnSpLocks/>
            </p:cNvCxnSpPr>
            <p:nvPr/>
          </p:nvCxnSpPr>
          <p:spPr>
            <a:xfrm>
              <a:off x="5582377" y="3354835"/>
              <a:ext cx="136321" cy="118463"/>
            </a:xfrm>
            <a:prstGeom prst="line">
              <a:avLst/>
            </a:prstGeom>
            <a:grp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pic>
          <p:nvPicPr>
            <p:cNvPr id="334" name="Graphic 106" descr="Cube outline">
              <a:extLst>
                <a:ext uri="{FF2B5EF4-FFF2-40B4-BE49-F238E27FC236}">
                  <a16:creationId xmlns:a16="http://schemas.microsoft.com/office/drawing/2014/main" id="{8A7F430F-A19A-AAA6-6C9B-9596F323F7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322892" y="3002586"/>
              <a:ext cx="411480" cy="411480"/>
            </a:xfrm>
            <a:prstGeom prst="rect">
              <a:avLst/>
            </a:prstGeom>
          </p:spPr>
        </p:pic>
        <p:pic>
          <p:nvPicPr>
            <p:cNvPr id="335" name="Graphic 108" descr="Cube outline">
              <a:extLst>
                <a:ext uri="{FF2B5EF4-FFF2-40B4-BE49-F238E27FC236}">
                  <a16:creationId xmlns:a16="http://schemas.microsoft.com/office/drawing/2014/main" id="{36F505B6-B26C-390E-B5C0-DE16386D6C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647090" y="3388876"/>
              <a:ext cx="411480" cy="411480"/>
            </a:xfrm>
            <a:prstGeom prst="rect">
              <a:avLst/>
            </a:prstGeom>
          </p:spPr>
        </p:pic>
        <p:pic>
          <p:nvPicPr>
            <p:cNvPr id="336" name="Graphic 110" descr="Cube outline">
              <a:extLst>
                <a:ext uri="{FF2B5EF4-FFF2-40B4-BE49-F238E27FC236}">
                  <a16:creationId xmlns:a16="http://schemas.microsoft.com/office/drawing/2014/main" id="{5C52F720-D30E-4D08-D914-8CFD33F22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125552" y="3419333"/>
              <a:ext cx="411480" cy="411480"/>
            </a:xfrm>
            <a:prstGeom prst="rect">
              <a:avLst/>
            </a:prstGeom>
          </p:spPr>
        </p:pic>
        <p:pic>
          <p:nvPicPr>
            <p:cNvPr id="337" name="Graphic 112" descr="Cube outline">
              <a:extLst>
                <a:ext uri="{FF2B5EF4-FFF2-40B4-BE49-F238E27FC236}">
                  <a16:creationId xmlns:a16="http://schemas.microsoft.com/office/drawing/2014/main" id="{A9B83F2F-75E3-A641-82E4-1C9969506E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70084" y="3886466"/>
              <a:ext cx="411480" cy="411480"/>
            </a:xfrm>
            <a:prstGeom prst="rect">
              <a:avLst/>
            </a:prstGeom>
          </p:spPr>
        </p:pic>
      </p:grpSp>
      <p:pic>
        <p:nvPicPr>
          <p:cNvPr id="339" name="Graphic 110" descr="Cube outline">
            <a:extLst>
              <a:ext uri="{FF2B5EF4-FFF2-40B4-BE49-F238E27FC236}">
                <a16:creationId xmlns:a16="http://schemas.microsoft.com/office/drawing/2014/main" id="{BAB1EB98-864A-97E3-3481-79E1084F25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67352" y="5261874"/>
            <a:ext cx="198121" cy="195554"/>
          </a:xfrm>
          <a:prstGeom prst="rect">
            <a:avLst/>
          </a:prstGeom>
        </p:spPr>
      </p:pic>
      <p:sp>
        <p:nvSpPr>
          <p:cNvPr id="362" name="Rectangle 361">
            <a:extLst>
              <a:ext uri="{FF2B5EF4-FFF2-40B4-BE49-F238E27FC236}">
                <a16:creationId xmlns:a16="http://schemas.microsoft.com/office/drawing/2014/main" id="{D5C33957-FF15-11C6-E519-E31B200DD723}"/>
              </a:ext>
            </a:extLst>
          </p:cNvPr>
          <p:cNvSpPr/>
          <p:nvPr/>
        </p:nvSpPr>
        <p:spPr>
          <a:xfrm>
            <a:off x="8327498" y="2144556"/>
            <a:ext cx="347819" cy="10332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25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350" name="Group 349">
            <a:extLst>
              <a:ext uri="{FF2B5EF4-FFF2-40B4-BE49-F238E27FC236}">
                <a16:creationId xmlns:a16="http://schemas.microsoft.com/office/drawing/2014/main" id="{6D127717-0884-CC75-C347-09035C975E18}"/>
              </a:ext>
            </a:extLst>
          </p:cNvPr>
          <p:cNvGrpSpPr/>
          <p:nvPr/>
        </p:nvGrpSpPr>
        <p:grpSpPr>
          <a:xfrm>
            <a:off x="6208296" y="4416202"/>
            <a:ext cx="519336" cy="463631"/>
            <a:chOff x="4970084" y="3002586"/>
            <a:chExt cx="1088486" cy="1295360"/>
          </a:xfrm>
          <a:solidFill>
            <a:srgbClr val="000000"/>
          </a:solidFill>
        </p:grpSpPr>
        <p:cxnSp>
          <p:nvCxnSpPr>
            <p:cNvPr id="351" name="Straight Connector 350">
              <a:extLst>
                <a:ext uri="{FF2B5EF4-FFF2-40B4-BE49-F238E27FC236}">
                  <a16:creationId xmlns:a16="http://schemas.microsoft.com/office/drawing/2014/main" id="{E79196F0-A430-B35C-1555-0BB5183B2E2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65359" y="3354835"/>
              <a:ext cx="106960" cy="118463"/>
            </a:xfrm>
            <a:prstGeom prst="line">
              <a:avLst/>
            </a:prstGeom>
            <a:grp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352" name="Straight Connector 351">
              <a:extLst>
                <a:ext uri="{FF2B5EF4-FFF2-40B4-BE49-F238E27FC236}">
                  <a16:creationId xmlns:a16="http://schemas.microsoft.com/office/drawing/2014/main" id="{4ED56897-0275-0178-68E5-DFEA071EF9F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97287" y="3776479"/>
              <a:ext cx="84830" cy="152160"/>
            </a:xfrm>
            <a:prstGeom prst="line">
              <a:avLst/>
            </a:prstGeom>
            <a:grp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353" name="Straight Connector 352">
              <a:extLst>
                <a:ext uri="{FF2B5EF4-FFF2-40B4-BE49-F238E27FC236}">
                  <a16:creationId xmlns:a16="http://schemas.microsoft.com/office/drawing/2014/main" id="{7AE02180-F183-52F1-48E8-BC3D24169D5E}"/>
                </a:ext>
              </a:extLst>
            </p:cNvPr>
            <p:cNvCxnSpPr>
              <a:cxnSpLocks/>
            </p:cNvCxnSpPr>
            <p:nvPr/>
          </p:nvCxnSpPr>
          <p:spPr>
            <a:xfrm>
              <a:off x="5582377" y="3354835"/>
              <a:ext cx="136321" cy="118463"/>
            </a:xfrm>
            <a:prstGeom prst="line">
              <a:avLst/>
            </a:prstGeom>
            <a:grp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pic>
          <p:nvPicPr>
            <p:cNvPr id="354" name="Graphic 106" descr="Cube outline">
              <a:extLst>
                <a:ext uri="{FF2B5EF4-FFF2-40B4-BE49-F238E27FC236}">
                  <a16:creationId xmlns:a16="http://schemas.microsoft.com/office/drawing/2014/main" id="{BFF81A1A-BC6A-2A21-06F4-33F0DA779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322892" y="3002586"/>
              <a:ext cx="411480" cy="411480"/>
            </a:xfrm>
            <a:prstGeom prst="rect">
              <a:avLst/>
            </a:prstGeom>
          </p:spPr>
        </p:pic>
        <p:pic>
          <p:nvPicPr>
            <p:cNvPr id="355" name="Graphic 108" descr="Cube outline">
              <a:extLst>
                <a:ext uri="{FF2B5EF4-FFF2-40B4-BE49-F238E27FC236}">
                  <a16:creationId xmlns:a16="http://schemas.microsoft.com/office/drawing/2014/main" id="{FBB33B55-3E19-C7B5-7F11-8DFA8600EF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647090" y="3388876"/>
              <a:ext cx="411480" cy="411480"/>
            </a:xfrm>
            <a:prstGeom prst="rect">
              <a:avLst/>
            </a:prstGeom>
          </p:spPr>
        </p:pic>
        <p:pic>
          <p:nvPicPr>
            <p:cNvPr id="356" name="Graphic 110" descr="Cube outline">
              <a:extLst>
                <a:ext uri="{FF2B5EF4-FFF2-40B4-BE49-F238E27FC236}">
                  <a16:creationId xmlns:a16="http://schemas.microsoft.com/office/drawing/2014/main" id="{65CA4744-D9BE-1E63-6E9F-8E31E5BFD8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125552" y="3419333"/>
              <a:ext cx="411480" cy="411480"/>
            </a:xfrm>
            <a:prstGeom prst="rect">
              <a:avLst/>
            </a:prstGeom>
          </p:spPr>
        </p:pic>
        <p:pic>
          <p:nvPicPr>
            <p:cNvPr id="357" name="Graphic 112" descr="Cube outline">
              <a:extLst>
                <a:ext uri="{FF2B5EF4-FFF2-40B4-BE49-F238E27FC236}">
                  <a16:creationId xmlns:a16="http://schemas.microsoft.com/office/drawing/2014/main" id="{6443B2ED-EF49-7FF2-8348-00F2FDEED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70084" y="3886466"/>
              <a:ext cx="411480" cy="411480"/>
            </a:xfrm>
            <a:prstGeom prst="rect">
              <a:avLst/>
            </a:prstGeom>
          </p:spPr>
        </p:pic>
      </p:grpSp>
      <p:sp>
        <p:nvSpPr>
          <p:cNvPr id="359" name="TextBox 14">
            <a:extLst>
              <a:ext uri="{FF2B5EF4-FFF2-40B4-BE49-F238E27FC236}">
                <a16:creationId xmlns:a16="http://schemas.microsoft.com/office/drawing/2014/main" id="{10DFBFA6-0117-876A-AB40-B281E4EFF5D1}"/>
              </a:ext>
            </a:extLst>
          </p:cNvPr>
          <p:cNvSpPr txBox="1"/>
          <p:nvPr/>
        </p:nvSpPr>
        <p:spPr>
          <a:xfrm>
            <a:off x="4729635" y="5246696"/>
            <a:ext cx="1189622" cy="300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112">
              <a:defRPr/>
            </a:pPr>
            <a:r>
              <a:rPr lang="en-US" sz="1323" dirty="0">
                <a:solidFill>
                  <a:srgbClr val="000000"/>
                </a:solidFill>
                <a:latin typeface="Segoe UI"/>
              </a:rPr>
              <a:t>Fused IR</a:t>
            </a:r>
          </a:p>
        </p:txBody>
      </p:sp>
      <p:grpSp>
        <p:nvGrpSpPr>
          <p:cNvPr id="274" name="Group 273">
            <a:extLst>
              <a:ext uri="{FF2B5EF4-FFF2-40B4-BE49-F238E27FC236}">
                <a16:creationId xmlns:a16="http://schemas.microsoft.com/office/drawing/2014/main" id="{F78E54FD-E568-2F0C-E806-1DD042CA45FE}"/>
              </a:ext>
            </a:extLst>
          </p:cNvPr>
          <p:cNvGrpSpPr/>
          <p:nvPr/>
        </p:nvGrpSpPr>
        <p:grpSpPr>
          <a:xfrm>
            <a:off x="7193600" y="2245027"/>
            <a:ext cx="2627353" cy="868111"/>
            <a:chOff x="9758610" y="2551040"/>
            <a:chExt cx="2627726" cy="868234"/>
          </a:xfrm>
        </p:grpSpPr>
        <p:pic>
          <p:nvPicPr>
            <p:cNvPr id="161" name="Graphic 128" descr="Cube outline">
              <a:extLst>
                <a:ext uri="{FF2B5EF4-FFF2-40B4-BE49-F238E27FC236}">
                  <a16:creationId xmlns:a16="http://schemas.microsoft.com/office/drawing/2014/main" id="{15400622-95FE-A19A-191E-94902C6987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984549" y="3024291"/>
              <a:ext cx="247401" cy="271554"/>
            </a:xfrm>
            <a:prstGeom prst="rect">
              <a:avLst/>
            </a:prstGeom>
          </p:spPr>
        </p:pic>
        <p:sp>
          <p:nvSpPr>
            <p:cNvPr id="165" name="Left Brace 164">
              <a:extLst>
                <a:ext uri="{FF2B5EF4-FFF2-40B4-BE49-F238E27FC236}">
                  <a16:creationId xmlns:a16="http://schemas.microsoft.com/office/drawing/2014/main" id="{3539AD46-808E-41F9-0D43-F2BAA53E917D}"/>
                </a:ext>
              </a:extLst>
            </p:cNvPr>
            <p:cNvSpPr/>
            <p:nvPr/>
          </p:nvSpPr>
          <p:spPr>
            <a:xfrm>
              <a:off x="9758610" y="2584218"/>
              <a:ext cx="227785" cy="679401"/>
            </a:xfrm>
            <a:prstGeom prst="leftBrac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57112">
                <a:defRPr/>
              </a:pPr>
              <a:endParaRPr lang="en-US" sz="1323">
                <a:solidFill>
                  <a:srgbClr val="000000"/>
                </a:solidFill>
                <a:latin typeface="Segoe UI"/>
              </a:endParaRPr>
            </a:p>
          </p:txBody>
        </p:sp>
        <p:pic>
          <p:nvPicPr>
            <p:cNvPr id="168" name="Graphic 124" descr="Cube outline">
              <a:extLst>
                <a:ext uri="{FF2B5EF4-FFF2-40B4-BE49-F238E27FC236}">
                  <a16:creationId xmlns:a16="http://schemas.microsoft.com/office/drawing/2014/main" id="{03E841F9-AE3D-080C-510C-19DDDA9797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984550" y="2551040"/>
              <a:ext cx="247401" cy="271554"/>
            </a:xfrm>
            <a:prstGeom prst="rect">
              <a:avLst/>
            </a:prstGeom>
          </p:spPr>
        </p:pic>
        <p:pic>
          <p:nvPicPr>
            <p:cNvPr id="169" name="Graphic 126" descr="Cube outline">
              <a:extLst>
                <a:ext uri="{FF2B5EF4-FFF2-40B4-BE49-F238E27FC236}">
                  <a16:creationId xmlns:a16="http://schemas.microsoft.com/office/drawing/2014/main" id="{B486E3DC-A6BE-9774-694B-FAA25981C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984550" y="2773581"/>
              <a:ext cx="247401" cy="271554"/>
            </a:xfrm>
            <a:prstGeom prst="rect">
              <a:avLst/>
            </a:prstGeom>
          </p:spPr>
        </p:pic>
        <p:sp>
          <p:nvSpPr>
            <p:cNvPr id="170" name="TextBox 130">
              <a:extLst>
                <a:ext uri="{FF2B5EF4-FFF2-40B4-BE49-F238E27FC236}">
                  <a16:creationId xmlns:a16="http://schemas.microsoft.com/office/drawing/2014/main" id="{2C7D3DD3-EE4F-FE04-561B-5F94CF9DED0D}"/>
                </a:ext>
              </a:extLst>
            </p:cNvPr>
            <p:cNvSpPr txBox="1"/>
            <p:nvPr/>
          </p:nvSpPr>
          <p:spPr>
            <a:xfrm>
              <a:off x="9997017" y="3119192"/>
              <a:ext cx="311304" cy="30008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57112">
                <a:defRPr/>
              </a:pPr>
              <a:r>
                <a:rPr lang="en-US" sz="1323">
                  <a:solidFill>
                    <a:srgbClr val="000000"/>
                  </a:solidFill>
                  <a:latin typeface="Segoe UI"/>
                </a:rPr>
                <a:t>…</a:t>
              </a:r>
            </a:p>
          </p:txBody>
        </p:sp>
        <p:sp>
          <p:nvSpPr>
            <p:cNvPr id="166" name="TextBox 56">
              <a:extLst>
                <a:ext uri="{FF2B5EF4-FFF2-40B4-BE49-F238E27FC236}">
                  <a16:creationId xmlns:a16="http://schemas.microsoft.com/office/drawing/2014/main" id="{A1A274C8-F197-1F59-8B45-9B12419BAAA3}"/>
                </a:ext>
              </a:extLst>
            </p:cNvPr>
            <p:cNvSpPr txBox="1"/>
            <p:nvPr/>
          </p:nvSpPr>
          <p:spPr>
            <a:xfrm>
              <a:off x="10198287" y="2565752"/>
              <a:ext cx="1667129" cy="253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57112">
                <a:defRPr/>
              </a:pPr>
              <a:r>
                <a:rPr lang="en-US" sz="1028">
                  <a:solidFill>
                    <a:srgbClr val="000000"/>
                  </a:solidFill>
                  <a:latin typeface="Segoe UI"/>
                </a:rPr>
                <a:t>Tensor program for Sort</a:t>
              </a:r>
            </a:p>
          </p:txBody>
        </p:sp>
        <p:sp>
          <p:nvSpPr>
            <p:cNvPr id="171" name="TextBox 132">
              <a:extLst>
                <a:ext uri="{FF2B5EF4-FFF2-40B4-BE49-F238E27FC236}">
                  <a16:creationId xmlns:a16="http://schemas.microsoft.com/office/drawing/2014/main" id="{C21AB3FF-0E4F-EAD9-6443-5BA2023D3F3F}"/>
                </a:ext>
              </a:extLst>
            </p:cNvPr>
            <p:cNvSpPr txBox="1"/>
            <p:nvPr/>
          </p:nvSpPr>
          <p:spPr>
            <a:xfrm>
              <a:off x="10182615" y="2790450"/>
              <a:ext cx="2203721" cy="248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57112">
                <a:defRPr/>
              </a:pPr>
              <a:r>
                <a:rPr lang="en-US" sz="1028" dirty="0">
                  <a:solidFill>
                    <a:srgbClr val="70AD47"/>
                  </a:solidFill>
                  <a:latin typeface="Segoe UI"/>
                </a:rPr>
                <a:t>Custom Tensor program for Join</a:t>
              </a:r>
            </a:p>
          </p:txBody>
        </p:sp>
        <p:sp>
          <p:nvSpPr>
            <p:cNvPr id="172" name="TextBox 134">
              <a:extLst>
                <a:ext uri="{FF2B5EF4-FFF2-40B4-BE49-F238E27FC236}">
                  <a16:creationId xmlns:a16="http://schemas.microsoft.com/office/drawing/2014/main" id="{A7BD26ED-6120-26CA-ED97-17A9E6755200}"/>
                </a:ext>
              </a:extLst>
            </p:cNvPr>
            <p:cNvSpPr txBox="1"/>
            <p:nvPr/>
          </p:nvSpPr>
          <p:spPr>
            <a:xfrm>
              <a:off x="10189713" y="3022671"/>
              <a:ext cx="1776264" cy="253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57112">
                <a:defRPr/>
              </a:pPr>
              <a:r>
                <a:rPr lang="en-US" sz="1028">
                  <a:solidFill>
                    <a:srgbClr val="000000"/>
                  </a:solidFill>
                  <a:latin typeface="Segoe UI"/>
                </a:rPr>
                <a:t>Tensor program for Filter</a:t>
              </a:r>
            </a:p>
          </p:txBody>
        </p:sp>
      </p:grpSp>
      <p:sp>
        <p:nvSpPr>
          <p:cNvPr id="365" name="TextBox 364">
            <a:extLst>
              <a:ext uri="{FF2B5EF4-FFF2-40B4-BE49-F238E27FC236}">
                <a16:creationId xmlns:a16="http://schemas.microsoft.com/office/drawing/2014/main" id="{B4A06D54-29B8-1B71-0D03-08B67E9C28BE}"/>
              </a:ext>
            </a:extLst>
          </p:cNvPr>
          <p:cNvSpPr txBox="1"/>
          <p:nvPr/>
        </p:nvSpPr>
        <p:spPr>
          <a:xfrm>
            <a:off x="1234068" y="4614362"/>
            <a:ext cx="184705" cy="3747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25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5E122C-3F4A-DAC9-179C-DDB66C5D025C}"/>
              </a:ext>
            </a:extLst>
          </p:cNvPr>
          <p:cNvSpPr/>
          <p:nvPr/>
        </p:nvSpPr>
        <p:spPr>
          <a:xfrm>
            <a:off x="3460133" y="5954293"/>
            <a:ext cx="1000849" cy="415193"/>
          </a:xfrm>
          <a:prstGeom prst="rect">
            <a:avLst/>
          </a:prstGeom>
          <a:solidFill>
            <a:schemeClr val="accent4"/>
          </a:solidFill>
          <a:ln w="1079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112">
              <a:defRPr/>
            </a:pPr>
            <a:r>
              <a:rPr lang="en-US" sz="1323">
                <a:solidFill>
                  <a:srgbClr val="000000"/>
                </a:solidFill>
                <a:latin typeface="Segoe UI"/>
              </a:rPr>
              <a:t>Data </a:t>
            </a:r>
          </a:p>
          <a:p>
            <a:pPr algn="ctr" defTabSz="457112">
              <a:defRPr/>
            </a:pPr>
            <a:r>
              <a:rPr lang="en-US" sz="1323">
                <a:solidFill>
                  <a:srgbClr val="000000"/>
                </a:solidFill>
                <a:latin typeface="Segoe UI"/>
              </a:rPr>
              <a:t>Ingestion</a:t>
            </a: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CA8B1269-FD3C-4903-4393-FC9313884F93}"/>
              </a:ext>
            </a:extLst>
          </p:cNvPr>
          <p:cNvSpPr/>
          <p:nvPr/>
        </p:nvSpPr>
        <p:spPr>
          <a:xfrm>
            <a:off x="4502767" y="6097251"/>
            <a:ext cx="499809" cy="180681"/>
          </a:xfrm>
          <a:prstGeom prst="rightArrow">
            <a:avLst/>
          </a:prstGeom>
          <a:solidFill>
            <a:srgbClr val="0070C0"/>
          </a:solidFill>
          <a:ln w="1079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112">
              <a:defRPr/>
            </a:pPr>
            <a:endParaRPr lang="en-US" sz="1323">
              <a:solidFill>
                <a:srgbClr val="000000"/>
              </a:solidFill>
              <a:latin typeface="Segoe U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2B0DBF2-94DF-027B-9933-496D90D8B0B1}"/>
              </a:ext>
            </a:extLst>
          </p:cNvPr>
          <p:cNvSpPr/>
          <p:nvPr/>
        </p:nvSpPr>
        <p:spPr>
          <a:xfrm>
            <a:off x="5051950" y="6038220"/>
            <a:ext cx="2125528" cy="280348"/>
          </a:xfrm>
          <a:prstGeom prst="rect">
            <a:avLst/>
          </a:prstGeom>
          <a:solidFill>
            <a:schemeClr val="bg2">
              <a:lumMod val="90000"/>
            </a:schemeClr>
          </a:solidFill>
          <a:ln w="1079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112">
              <a:defRPr/>
            </a:pPr>
            <a:r>
              <a:rPr lang="en-US" sz="1323">
                <a:solidFill>
                  <a:prstClr val="black"/>
                </a:solidFill>
                <a:latin typeface="Segoe UI"/>
              </a:rPr>
              <a:t>Executor</a:t>
            </a: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D84ABCA8-5A8D-0670-9803-BC63DF140FF7}"/>
              </a:ext>
            </a:extLst>
          </p:cNvPr>
          <p:cNvSpPr/>
          <p:nvPr/>
        </p:nvSpPr>
        <p:spPr>
          <a:xfrm rot="5400000">
            <a:off x="5965198" y="5814906"/>
            <a:ext cx="141766" cy="201473"/>
          </a:xfrm>
          <a:prstGeom prst="rightArrow">
            <a:avLst/>
          </a:prstGeom>
          <a:solidFill>
            <a:srgbClr val="0070C0"/>
          </a:solidFill>
          <a:ln w="1079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112">
              <a:defRPr/>
            </a:pPr>
            <a:endParaRPr lang="en-US" sz="1323">
              <a:solidFill>
                <a:srgbClr val="000000"/>
              </a:solidFill>
              <a:latin typeface="Segoe U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DB94A2-4A1F-6CD5-17B6-0CDCC125B9BB}"/>
              </a:ext>
            </a:extLst>
          </p:cNvPr>
          <p:cNvSpPr txBox="1"/>
          <p:nvPr/>
        </p:nvSpPr>
        <p:spPr>
          <a:xfrm>
            <a:off x="8451880" y="3088289"/>
            <a:ext cx="3801936" cy="778454"/>
          </a:xfrm>
          <a:prstGeom prst="rect">
            <a:avLst/>
          </a:prstGeom>
          <a:noFill/>
        </p:spPr>
        <p:txBody>
          <a:bodyPr wrap="square" lIns="179285" tIns="143428" rIns="179285" bIns="143428" rtlCol="0">
            <a:spAutoFit/>
          </a:bodyPr>
          <a:lstStyle/>
          <a:p>
            <a:pPr defTabSz="914367">
              <a:lnSpc>
                <a:spcPct val="90000"/>
              </a:lnSpc>
              <a:spcAft>
                <a:spcPts val="588"/>
              </a:spcAft>
            </a:pPr>
            <a:r>
              <a:rPr lang="en-US" sz="1765" dirty="0" err="1">
                <a:gradFill>
                  <a:gsLst>
                    <a:gs pos="2917">
                      <a:prstClr val="black"/>
                    </a:gs>
                    <a:gs pos="30000">
                      <a:prstClr val="black"/>
                    </a:gs>
                  </a:gsLst>
                  <a:lin ang="5400000" scaled="0"/>
                </a:gradFill>
                <a:latin typeface="Calibri" panose="020F0502020204030204"/>
              </a:rPr>
              <a:t>TorchScript</a:t>
            </a:r>
            <a:r>
              <a:rPr lang="en-US" sz="1765" dirty="0">
                <a:gradFill>
                  <a:gsLst>
                    <a:gs pos="2917">
                      <a:prstClr val="black"/>
                    </a:gs>
                    <a:gs pos="30000">
                      <a:prstClr val="black"/>
                    </a:gs>
                  </a:gsLst>
                  <a:lin ang="5400000" scaled="0"/>
                </a:gradFill>
                <a:latin typeface="Calibri" panose="020F0502020204030204"/>
              </a:rPr>
              <a:t> traces program execution using data samples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DD6E67-31B2-9CB0-3D95-A8755B366989}"/>
              </a:ext>
            </a:extLst>
          </p:cNvPr>
          <p:cNvSpPr txBox="1"/>
          <p:nvPr/>
        </p:nvSpPr>
        <p:spPr>
          <a:xfrm>
            <a:off x="8490914" y="4765449"/>
            <a:ext cx="3495750" cy="534083"/>
          </a:xfrm>
          <a:prstGeom prst="rect">
            <a:avLst/>
          </a:prstGeom>
          <a:noFill/>
        </p:spPr>
        <p:txBody>
          <a:bodyPr wrap="none" lIns="179285" tIns="143428" rIns="179285" bIns="143428" rtlCol="0">
            <a:spAutoFit/>
          </a:bodyPr>
          <a:lstStyle/>
          <a:p>
            <a:pPr defTabSz="914367">
              <a:lnSpc>
                <a:spcPct val="90000"/>
              </a:lnSpc>
              <a:spcAft>
                <a:spcPts val="588"/>
              </a:spcAft>
            </a:pPr>
            <a:r>
              <a:rPr lang="en-US" sz="1765" dirty="0">
                <a:gradFill>
                  <a:gsLst>
                    <a:gs pos="2917">
                      <a:prstClr val="black"/>
                    </a:gs>
                    <a:gs pos="30000">
                      <a:prstClr val="black"/>
                    </a:gs>
                  </a:gsLst>
                  <a:lin ang="5400000" scaled="0"/>
                </a:gradFill>
                <a:latin typeface="Calibri" panose="020F0502020204030204"/>
              </a:rPr>
              <a:t>Operator fusion plus kernel tuning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EB7C782-0968-532D-FF9A-7C0E5BEB0EA0}"/>
              </a:ext>
            </a:extLst>
          </p:cNvPr>
          <p:cNvCxnSpPr>
            <a:cxnSpLocks/>
          </p:cNvCxnSpPr>
          <p:nvPr/>
        </p:nvCxnSpPr>
        <p:spPr>
          <a:xfrm>
            <a:off x="7419506" y="3429000"/>
            <a:ext cx="907992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B105791-518E-93ED-B2AE-0F8B98411BB5}"/>
              </a:ext>
            </a:extLst>
          </p:cNvPr>
          <p:cNvCxnSpPr>
            <a:cxnSpLocks/>
          </p:cNvCxnSpPr>
          <p:nvPr/>
        </p:nvCxnSpPr>
        <p:spPr>
          <a:xfrm flipH="1">
            <a:off x="3460133" y="4249914"/>
            <a:ext cx="1481688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405A6E1-AF24-B5DE-79AB-AEDD9C7BB8D9}"/>
              </a:ext>
            </a:extLst>
          </p:cNvPr>
          <p:cNvCxnSpPr>
            <a:cxnSpLocks/>
          </p:cNvCxnSpPr>
          <p:nvPr/>
        </p:nvCxnSpPr>
        <p:spPr>
          <a:xfrm>
            <a:off x="7419506" y="5038956"/>
            <a:ext cx="907992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7DA2CA89-5598-2D66-4447-8C1C1E20C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881" y="3902916"/>
            <a:ext cx="3047317" cy="1214656"/>
          </a:xfrm>
        </p:spPr>
        <p:txBody>
          <a:bodyPr>
            <a:noAutofit/>
          </a:bodyPr>
          <a:lstStyle/>
          <a:p>
            <a:r>
              <a:rPr lang="en-US" altLang="zh-CN" sz="1765" dirty="0">
                <a:solidFill>
                  <a:schemeClr val="accent1"/>
                </a:solidFill>
                <a:latin typeface="+mn-lt"/>
              </a:rPr>
              <a:t>Antares</a:t>
            </a:r>
            <a:r>
              <a:rPr lang="en-US" altLang="zh-CN" sz="1765" dirty="0">
                <a:latin typeface="+mn-lt"/>
              </a:rPr>
              <a:t> is a Cross-compiling Engine </a:t>
            </a:r>
            <a:r>
              <a:rPr lang="en-US" sz="1765" dirty="0">
                <a:latin typeface="+mn-lt"/>
              </a:rPr>
              <a:t>for Microsoft 1</a:t>
            </a:r>
            <a:r>
              <a:rPr lang="en-US" sz="1765" baseline="30000" dirty="0">
                <a:latin typeface="+mn-lt"/>
              </a:rPr>
              <a:t>st</a:t>
            </a:r>
            <a:r>
              <a:rPr lang="en-US" sz="1765" dirty="0">
                <a:latin typeface="+mn-lt"/>
              </a:rPr>
              <a:t>/2</a:t>
            </a:r>
            <a:r>
              <a:rPr lang="en-US" sz="1765" baseline="30000" dirty="0">
                <a:latin typeface="+mn-lt"/>
              </a:rPr>
              <a:t>nd</a:t>
            </a:r>
            <a:r>
              <a:rPr lang="en-US" sz="1765" dirty="0">
                <a:latin typeface="+mn-lt"/>
              </a:rPr>
              <a:t> party devices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2EBCE88C-4F71-63DA-D6FF-66FA4C48395A}"/>
              </a:ext>
            </a:extLst>
          </p:cNvPr>
          <p:cNvSpPr txBox="1">
            <a:spLocks/>
          </p:cNvSpPr>
          <p:nvPr/>
        </p:nvSpPr>
        <p:spPr bwMode="white">
          <a:xfrm>
            <a:off x="278526" y="6158430"/>
            <a:ext cx="2896536" cy="2262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04238" marR="0" indent="-204238" algn="l" defTabSz="83333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8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08474" marR="0" indent="-204238" algn="l" defTabSz="83333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87180" marR="0" indent="-178706" algn="l" defTabSz="83333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3124" marR="0" indent="-161687" algn="l" defTabSz="83333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812" marR="0" indent="-150342" algn="l" defTabSz="83333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8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91668" indent="-208333" algn="l" defTabSz="83333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7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08336" indent="-208333" algn="l" defTabSz="83333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7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25005" indent="-208333" algn="l" defTabSz="83333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7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41671" indent="-208333" algn="l" defTabSz="83333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7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816917">
              <a:buNone/>
            </a:pPr>
            <a:r>
              <a:rPr lang="en-US" sz="1470" dirty="0">
                <a:solidFill>
                  <a:prstClr val="black"/>
                </a:solidFill>
                <a:latin typeface="Calibri" panose="020F0502020204030204"/>
                <a:hlinkClick r:id="rId5"/>
              </a:rPr>
              <a:t>https://github.com/microsoft/antares</a:t>
            </a:r>
            <a:endParaRPr lang="en-US" sz="147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312192-0A7E-FA7E-C606-B941F0125F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804" y="5322635"/>
            <a:ext cx="702600" cy="56114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DF002AB-C7B9-D5B0-086D-99E02AA997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9621" y="5342900"/>
            <a:ext cx="663888" cy="61318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483F6DE-0E73-E8FE-13C2-0E3A50BEA7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94730" y="5346281"/>
            <a:ext cx="813462" cy="640245"/>
          </a:xfrm>
          <a:prstGeom prst="rect">
            <a:avLst/>
          </a:prstGeom>
        </p:spPr>
      </p:pic>
      <p:pic>
        <p:nvPicPr>
          <p:cNvPr id="25" name="Graphic 24" descr="Badge 1 with solid fill">
            <a:extLst>
              <a:ext uri="{FF2B5EF4-FFF2-40B4-BE49-F238E27FC236}">
                <a16:creationId xmlns:a16="http://schemas.microsoft.com/office/drawing/2014/main" id="{3198E466-8472-A944-F151-A83E01AE94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625756" y="2359597"/>
            <a:ext cx="514405" cy="514405"/>
          </a:xfrm>
          <a:prstGeom prst="rect">
            <a:avLst/>
          </a:prstGeom>
        </p:spPr>
      </p:pic>
      <p:pic>
        <p:nvPicPr>
          <p:cNvPr id="27" name="Graphic 26" descr="Badge with solid fill">
            <a:extLst>
              <a:ext uri="{FF2B5EF4-FFF2-40B4-BE49-F238E27FC236}">
                <a16:creationId xmlns:a16="http://schemas.microsoft.com/office/drawing/2014/main" id="{A30B980D-5AA1-DA12-EDD6-0C5E2F87F5B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356877" y="3541424"/>
            <a:ext cx="516625" cy="516625"/>
          </a:xfrm>
          <a:prstGeom prst="rect">
            <a:avLst/>
          </a:prstGeom>
        </p:spPr>
      </p:pic>
      <p:pic>
        <p:nvPicPr>
          <p:cNvPr id="29" name="Graphic 28" descr="Badge 3 with solid fill">
            <a:extLst>
              <a:ext uri="{FF2B5EF4-FFF2-40B4-BE49-F238E27FC236}">
                <a16:creationId xmlns:a16="http://schemas.microsoft.com/office/drawing/2014/main" id="{DD3440FB-AD8B-C7BB-EC06-4744557AB37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261026" y="4916685"/>
            <a:ext cx="516626" cy="516626"/>
          </a:xfrm>
          <a:prstGeom prst="rect">
            <a:avLst/>
          </a:prstGeom>
        </p:spPr>
      </p:pic>
      <p:sp>
        <p:nvSpPr>
          <p:cNvPr id="4" name="TextBox 122">
            <a:extLst>
              <a:ext uri="{FF2B5EF4-FFF2-40B4-BE49-F238E27FC236}">
                <a16:creationId xmlns:a16="http://schemas.microsoft.com/office/drawing/2014/main" id="{0F2241E0-C946-D7BA-8865-CB957E132FE8}"/>
              </a:ext>
            </a:extLst>
          </p:cNvPr>
          <p:cNvSpPr txBox="1"/>
          <p:nvPr/>
        </p:nvSpPr>
        <p:spPr>
          <a:xfrm>
            <a:off x="7126006" y="6585935"/>
            <a:ext cx="595461" cy="253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36080">
              <a:defRPr/>
            </a:pPr>
            <a:r>
              <a:rPr lang="en-US" sz="1028" dirty="0">
                <a:solidFill>
                  <a:srgbClr val="70AD47"/>
                </a:solidFill>
                <a:latin typeface="Segoe UI"/>
                <a:cs typeface="Calibri" panose="020F0502020204030204" pitchFamily="34" charset="0"/>
              </a:rPr>
              <a:t>FPGA</a:t>
            </a:r>
          </a:p>
        </p:txBody>
      </p:sp>
      <p:sp>
        <p:nvSpPr>
          <p:cNvPr id="13" name="End-to-End Pipeline Evaluation">
            <a:extLst>
              <a:ext uri="{FF2B5EF4-FFF2-40B4-BE49-F238E27FC236}">
                <a16:creationId xmlns:a16="http://schemas.microsoft.com/office/drawing/2014/main" id="{98AE8D23-16A8-F2E7-4A4B-85FB23ABF67B}"/>
              </a:ext>
            </a:extLst>
          </p:cNvPr>
          <p:cNvSpPr txBox="1">
            <a:spLocks/>
          </p:cNvSpPr>
          <p:nvPr/>
        </p:nvSpPr>
        <p:spPr>
          <a:xfrm>
            <a:off x="256884" y="284752"/>
            <a:ext cx="11304866" cy="410311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normAutofit fontScale="75000" lnSpcReduction="20000"/>
          </a:bodyPr>
          <a:lstStyle>
            <a:lvl1pPr algn="l" defTabSz="68584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7000" b="0" strike="noStrike" kern="1200" cap="none" spc="-37" baseline="0">
                <a:ln w="3175"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Segoe UI Emoji" panose="020B0502040204020203" pitchFamily="34" charset="0"/>
                <a:cs typeface="Segoe UI Emoji" panose="020B0502040204020203" pitchFamily="34" charset="0"/>
              </a:defRPr>
            </a:lvl1pPr>
          </a:lstStyle>
          <a:p>
            <a:pPr defTabSz="914307">
              <a:defRPr/>
            </a:pPr>
            <a:r>
              <a:rPr lang="en-US" sz="4704" spc="-49" dirty="0">
                <a:ea typeface="Roboto" panose="02000000000000000000" pitchFamily="2" charset="0"/>
                <a:cs typeface="Roboto" panose="02000000000000000000" pitchFamily="2" charset="0"/>
              </a:rPr>
              <a:t>Extending</a:t>
            </a:r>
            <a:r>
              <a:rPr lang="en-US" sz="4704" spc="-49" dirty="0">
                <a:solidFill>
                  <a:srgbClr val="0078D3"/>
                </a:solidFill>
                <a:ea typeface="Roboto" panose="02000000000000000000" pitchFamily="2" charset="0"/>
                <a:cs typeface="Roboto" panose="02000000000000000000" pitchFamily="2" charset="0"/>
              </a:rPr>
              <a:t> TQP</a:t>
            </a:r>
            <a:endParaRPr lang="en-US" sz="4704" spc="-49" dirty="0">
              <a:solidFill>
                <a:srgbClr val="000000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12B253-9D14-827E-E036-AD4E65F2CF8E}"/>
              </a:ext>
            </a:extLst>
          </p:cNvPr>
          <p:cNvSpPr txBox="1"/>
          <p:nvPr/>
        </p:nvSpPr>
        <p:spPr>
          <a:xfrm>
            <a:off x="10856120" y="960269"/>
            <a:ext cx="1276141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TQP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 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DAMON’23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356D67D-0AFC-D1AF-EBFC-E3D245D3038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213357" y="914499"/>
            <a:ext cx="619132" cy="750339"/>
          </a:xfrm>
          <a:prstGeom prst="rect">
            <a:avLst/>
          </a:prstGeom>
          <a:ln w="28575">
            <a:solidFill>
              <a:srgbClr val="7889FB"/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7A26FA1-861A-C7E4-9E27-CC0D4991F3E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199987" y="2099269"/>
            <a:ext cx="669569" cy="821919"/>
          </a:xfrm>
          <a:prstGeom prst="rect">
            <a:avLst/>
          </a:prstGeom>
          <a:ln w="28575">
            <a:solidFill>
              <a:srgbClr val="7889FB"/>
            </a:solidFill>
          </a:ln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A1114E8-4D61-F727-4246-2C36B98E291E}"/>
              </a:ext>
            </a:extLst>
          </p:cNvPr>
          <p:cNvSpPr txBox="1"/>
          <p:nvPr/>
        </p:nvSpPr>
        <p:spPr>
          <a:xfrm>
            <a:off x="10900552" y="2227229"/>
            <a:ext cx="1276141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TCUDB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 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SIGMOD’22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]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5EB82F94-BDBA-D839-3513-DCDBF6B48EE8}"/>
                  </a:ext>
                </a:extLst>
              </p14:cNvPr>
              <p14:cNvContentPartPr/>
              <p14:nvPr/>
            </p14:nvContentPartPr>
            <p14:xfrm>
              <a:off x="6659087" y="6549063"/>
              <a:ext cx="496080" cy="27792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5EB82F94-BDBA-D839-3513-DCDBF6B48EE8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641087" y="6531063"/>
                <a:ext cx="531720" cy="313560"/>
              </a:xfrm>
              <a:prstGeom prst="rect">
                <a:avLst/>
              </a:prstGeom>
            </p:spPr>
          </p:pic>
        </mc:Fallback>
      </mc:AlternateContent>
      <p:pic>
        <p:nvPicPr>
          <p:cNvPr id="1026" name="Picture 2" descr="LF AI &amp; Data Landscape">
            <a:extLst>
              <a:ext uri="{FF2B5EF4-FFF2-40B4-BE49-F238E27FC236}">
                <a16:creationId xmlns:a16="http://schemas.microsoft.com/office/drawing/2014/main" id="{CF6D4E30-223B-A7A1-CE36-B7FFC17D5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69" y="3010476"/>
            <a:ext cx="2420213" cy="705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eploy models (almost) anywhere with ONNX.ai — Advancing Analytics">
            <a:extLst>
              <a:ext uri="{FF2B5EF4-FFF2-40B4-BE49-F238E27FC236}">
                <a16:creationId xmlns:a16="http://schemas.microsoft.com/office/drawing/2014/main" id="{31D26B28-3953-854F-D9F9-E59D57EBC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76" y="2167150"/>
            <a:ext cx="2415203" cy="62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68246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" grpId="0"/>
      <p:bldP spid="277" grpId="0"/>
      <p:bldP spid="359" grpId="0"/>
      <p:bldP spid="10" grpId="0"/>
      <p:bldP spid="12" grpId="0"/>
      <p:bldP spid="2" grpId="0"/>
      <p:bldP spid="5" grpId="0"/>
      <p:bldP spid="2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roject xCloud Blade Animation.mp4" descr="A white rectangular object with a black background&#10;&#10;Description automatically generated with low confidence">
            <a:hlinkClick r:id="" action="ppaction://media"/>
            <a:extLst>
              <a:ext uri="{FF2B5EF4-FFF2-40B4-BE49-F238E27FC236}">
                <a16:creationId xmlns:a16="http://schemas.microsoft.com/office/drawing/2014/main" id="{67864571-C2B1-029B-F744-D446C271C3D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73695" y="1163127"/>
            <a:ext cx="7189297" cy="3037475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4A7C973-98E5-C0DD-EFE0-05F232E8FBBD}"/>
              </a:ext>
            </a:extLst>
          </p:cNvPr>
          <p:cNvSpPr txBox="1"/>
          <p:nvPr/>
        </p:nvSpPr>
        <p:spPr>
          <a:xfrm>
            <a:off x="555597" y="5694874"/>
            <a:ext cx="11274268" cy="2987971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defTabSz="914367">
              <a:spcAft>
                <a:spcPts val="588"/>
              </a:spcAft>
              <a:buSzPct val="90000"/>
              <a:defRPr/>
            </a:pPr>
            <a:r>
              <a:rPr lang="en-US" sz="2353" dirty="0">
                <a:solidFill>
                  <a:srgbClr val="EBEBEB"/>
                </a:solidFill>
                <a:latin typeface="Segoe UI"/>
              </a:rPr>
              <a:t>Predictable usage pattern: gamers mostly play during the evenings (AKA dark time)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DC57C4-71B1-8FA5-728E-251A4A3A43D0}"/>
              </a:ext>
            </a:extLst>
          </p:cNvPr>
          <p:cNvSpPr txBox="1"/>
          <p:nvPr/>
        </p:nvSpPr>
        <p:spPr>
          <a:xfrm>
            <a:off x="565101" y="4753518"/>
            <a:ext cx="11255259" cy="2987971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defTabSz="914367">
              <a:spcAft>
                <a:spcPts val="588"/>
              </a:spcAft>
              <a:buSzPct val="90000"/>
              <a:defRPr/>
            </a:pPr>
            <a:r>
              <a:rPr lang="en-US" sz="2353" dirty="0">
                <a:solidFill>
                  <a:srgbClr val="EBEBEB"/>
                </a:solidFill>
                <a:latin typeface="Segoe UI"/>
              </a:rPr>
              <a:t>Interesting HW configuration: APU design where CPU and GPU share HBM (no PCI-e)</a:t>
            </a:r>
          </a:p>
        </p:txBody>
      </p:sp>
      <p:sp>
        <p:nvSpPr>
          <p:cNvPr id="5" name="End-to-End Pipeline Evaluation">
            <a:extLst>
              <a:ext uri="{FF2B5EF4-FFF2-40B4-BE49-F238E27FC236}">
                <a16:creationId xmlns:a16="http://schemas.microsoft.com/office/drawing/2014/main" id="{76334C43-FF06-A745-A207-B3046B1DFE7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23397" y="338549"/>
            <a:ext cx="11306469" cy="403079"/>
          </a:xfrm>
        </p:spPr>
        <p:txBody>
          <a:bodyPr vert="horz" wrap="square" lIns="0" tIns="0" rIns="0" bIns="0" rtlCol="0" anchor="t">
            <a:noAutofit/>
          </a:bodyPr>
          <a:lstStyle>
            <a:lvl1pPr>
              <a:defRPr sz="7000"/>
            </a:lvl1pPr>
          </a:lstStyle>
          <a:p>
            <a:r>
              <a:rPr lang="en-US" sz="5294" dirty="0" err="1">
                <a:solidFill>
                  <a:schemeClr val="accent6"/>
                </a:solidFill>
              </a:rPr>
              <a:t>xCloud</a:t>
            </a:r>
            <a:endParaRPr lang="en-US" sz="5294" dirty="0">
              <a:solidFill>
                <a:schemeClr val="accent6"/>
              </a:solidFill>
            </a:endParaRPr>
          </a:p>
        </p:txBody>
      </p:sp>
      <p:sp>
        <p:nvSpPr>
          <p:cNvPr id="49" name="Footer Placeholder 5">
            <a:extLst>
              <a:ext uri="{FF2B5EF4-FFF2-40B4-BE49-F238E27FC236}">
                <a16:creationId xmlns:a16="http://schemas.microsoft.com/office/drawing/2014/main" id="{36F28DAF-CB0B-BF81-B315-288B714D41CB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603843" y="6449765"/>
            <a:ext cx="11588158" cy="118278"/>
          </a:xfrm>
          <a:prstGeom prst="rect">
            <a:avLst/>
          </a:prstGeom>
        </p:spPr>
        <p:txBody>
          <a:bodyPr/>
          <a:lstStyle/>
          <a:p>
            <a:pPr defTabSz="914367">
              <a:spcAft>
                <a:spcPts val="588"/>
              </a:spcAft>
            </a:pPr>
            <a:r>
              <a:rPr lang="en-US" sz="1765">
                <a:solidFill>
                  <a:srgbClr val="FFFFFF">
                    <a:lumMod val="65000"/>
                  </a:srgbClr>
                </a:solidFill>
                <a:latin typeface="Segoe UI"/>
              </a:rPr>
              <a:t>© Microsoft Corporation                                                                                  								                                Azure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58E3BCC-390E-EF51-9BCF-F4E6E47FF893}"/>
              </a:ext>
            </a:extLst>
          </p:cNvPr>
          <p:cNvSpPr txBox="1"/>
          <p:nvPr/>
        </p:nvSpPr>
        <p:spPr>
          <a:xfrm>
            <a:off x="2129010" y="822209"/>
            <a:ext cx="362135" cy="615522"/>
          </a:xfrm>
          <a:prstGeom prst="rect">
            <a:avLst/>
          </a:prstGeom>
          <a:noFill/>
        </p:spPr>
        <p:txBody>
          <a:bodyPr wrap="none" lIns="179285" tIns="143428" rIns="179285" bIns="143428" rtlCol="0">
            <a:spAutoFit/>
          </a:bodyPr>
          <a:lstStyle/>
          <a:p>
            <a:pPr defTabSz="914367">
              <a:lnSpc>
                <a:spcPct val="90000"/>
              </a:lnSpc>
              <a:spcAft>
                <a:spcPts val="588"/>
              </a:spcAft>
            </a:pPr>
            <a:endParaRPr lang="en-US" sz="2353" dirty="0" err="1">
              <a:gradFill>
                <a:gsLst>
                  <a:gs pos="2917">
                    <a:srgbClr val="000000"/>
                  </a:gs>
                  <a:gs pos="30000">
                    <a:srgbClr val="000000"/>
                  </a:gs>
                </a:gsLst>
                <a:lin ang="5400000" scaled="0"/>
              </a:gradFill>
              <a:latin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168487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0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3260062-75AD-0B98-748E-5E36C25B0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427" y="465895"/>
            <a:ext cx="11016957" cy="553920"/>
          </a:xfrm>
        </p:spPr>
        <p:txBody>
          <a:bodyPr>
            <a:normAutofit fontScale="90000"/>
          </a:bodyPr>
          <a:lstStyle/>
          <a:p>
            <a:r>
              <a:rPr lang="en-US" sz="3921" dirty="0"/>
              <a:t>TPCH on Xbox (SF 10, P100)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0302F8CA-E3C4-791E-B540-1127A94EADF6}"/>
              </a:ext>
            </a:extLst>
          </p:cNvPr>
          <p:cNvGraphicFramePr>
            <a:graphicFrameLocks/>
          </p:cNvGraphicFramePr>
          <p:nvPr/>
        </p:nvGraphicFramePr>
        <p:xfrm>
          <a:off x="3874812" y="977510"/>
          <a:ext cx="8042922" cy="46190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784B62F-B326-2F88-17DF-3624E9474F0B}"/>
              </a:ext>
            </a:extLst>
          </p:cNvPr>
          <p:cNvSpPr txBox="1"/>
          <p:nvPr/>
        </p:nvSpPr>
        <p:spPr>
          <a:xfrm>
            <a:off x="274268" y="4524780"/>
            <a:ext cx="2907825" cy="9051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65" dirty="0"/>
              <a:t>GPU: NVIDIA P100</a:t>
            </a:r>
          </a:p>
          <a:p>
            <a:r>
              <a:rPr lang="en-US" sz="1765" dirty="0"/>
              <a:t>Xbox:  Series X</a:t>
            </a:r>
          </a:p>
          <a:p>
            <a:r>
              <a:rPr lang="en-US" sz="1765" dirty="0"/>
              <a:t>CPU: Xeon E5-2690 (14 cores)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512BB3-C99C-A8D0-3BDF-A84E3BE10F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268" y="5739934"/>
            <a:ext cx="5398896" cy="10034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9DEE51C-43C1-32C4-BB42-AC2DC16C2207}"/>
              </a:ext>
            </a:extLst>
          </p:cNvPr>
          <p:cNvSpPr txBox="1"/>
          <p:nvPr/>
        </p:nvSpPr>
        <p:spPr>
          <a:xfrm>
            <a:off x="10782607" y="204285"/>
            <a:ext cx="1276141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TQP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 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DAMON’23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477E2E-8DD3-0837-096C-196CB1C6D5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9844" y="158515"/>
            <a:ext cx="619132" cy="750339"/>
          </a:xfrm>
          <a:prstGeom prst="rect">
            <a:avLst/>
          </a:prstGeom>
          <a:ln w="28575">
            <a:solidFill>
              <a:srgbClr val="7889FB"/>
            </a:solidFill>
          </a:ln>
        </p:spPr>
      </p:pic>
    </p:spTree>
    <p:extLst>
      <p:ext uri="{BB962C8B-B14F-4D97-AF65-F5344CB8AC3E}">
        <p14:creationId xmlns:p14="http://schemas.microsoft.com/office/powerpoint/2010/main" val="406989345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3260062-75AD-0B98-748E-5E36C25B0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427" y="465895"/>
            <a:ext cx="11016957" cy="553920"/>
          </a:xfrm>
        </p:spPr>
        <p:txBody>
          <a:bodyPr>
            <a:normAutofit fontScale="90000"/>
          </a:bodyPr>
          <a:lstStyle/>
          <a:p>
            <a:r>
              <a:rPr lang="en-US" sz="3921" dirty="0"/>
              <a:t>TPCH on Xbox (SF 10, P100)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0302F8CA-E3C4-791E-B540-1127A94EADF6}"/>
              </a:ext>
            </a:extLst>
          </p:cNvPr>
          <p:cNvGraphicFramePr>
            <a:graphicFrameLocks/>
          </p:cNvGraphicFramePr>
          <p:nvPr/>
        </p:nvGraphicFramePr>
        <p:xfrm>
          <a:off x="3874812" y="973247"/>
          <a:ext cx="8042922" cy="46190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5055718B-3C3A-DBD1-A7B4-5A9597D93DE3}"/>
              </a:ext>
            </a:extLst>
          </p:cNvPr>
          <p:cNvSpPr txBox="1"/>
          <p:nvPr/>
        </p:nvSpPr>
        <p:spPr>
          <a:xfrm>
            <a:off x="9114774" y="1222254"/>
            <a:ext cx="530915" cy="3639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65" dirty="0"/>
              <a:t>789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F640CBD-4502-D3D1-83AD-48A765C1C9A4}"/>
              </a:ext>
            </a:extLst>
          </p:cNvPr>
          <p:cNvGrpSpPr/>
          <p:nvPr/>
        </p:nvGrpSpPr>
        <p:grpSpPr>
          <a:xfrm>
            <a:off x="10095019" y="3015103"/>
            <a:ext cx="513282" cy="1747717"/>
            <a:chOff x="9939054" y="3797300"/>
            <a:chExt cx="523575" cy="1782762"/>
          </a:xfrm>
        </p:grpSpPr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C570081D-C663-6638-C04F-43B60FA02BF8}"/>
                </a:ext>
              </a:extLst>
            </p:cNvPr>
            <p:cNvCxnSpPr/>
            <p:nvPr/>
          </p:nvCxnSpPr>
          <p:spPr>
            <a:xfrm>
              <a:off x="10198100" y="3797300"/>
              <a:ext cx="0" cy="1782762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BA8E677-E368-D896-44BD-FD88863804A8}"/>
                </a:ext>
              </a:extLst>
            </p:cNvPr>
            <p:cNvSpPr txBox="1"/>
            <p:nvPr/>
          </p:nvSpPr>
          <p:spPr>
            <a:xfrm>
              <a:off x="9939054" y="4504015"/>
              <a:ext cx="523575" cy="37124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765" dirty="0"/>
                <a:t>20x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82C8758-CA6A-10D3-B346-C6DA02496DC2}"/>
              </a:ext>
            </a:extLst>
          </p:cNvPr>
          <p:cNvSpPr txBox="1"/>
          <p:nvPr/>
        </p:nvSpPr>
        <p:spPr>
          <a:xfrm>
            <a:off x="274268" y="4524780"/>
            <a:ext cx="2907825" cy="9051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65" dirty="0"/>
              <a:t>GPU: NVIDIA P100</a:t>
            </a:r>
          </a:p>
          <a:p>
            <a:r>
              <a:rPr lang="en-US" sz="1765" dirty="0"/>
              <a:t>Xbox:  Series X</a:t>
            </a:r>
          </a:p>
          <a:p>
            <a:r>
              <a:rPr lang="en-US" sz="1765" dirty="0"/>
              <a:t>CPU: Xeon E5-2690 (14 cores)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F6CF16E-F9E8-E0E9-A286-5D1CE2E8CD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268" y="5739934"/>
            <a:ext cx="5398896" cy="100343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79ABBBC-9C8B-D9DC-C5C4-EA29DBA8248E}"/>
              </a:ext>
            </a:extLst>
          </p:cNvPr>
          <p:cNvSpPr txBox="1"/>
          <p:nvPr/>
        </p:nvSpPr>
        <p:spPr>
          <a:xfrm>
            <a:off x="10782607" y="204285"/>
            <a:ext cx="1276141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TQP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 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DAMON’23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2730DED-951A-CC52-28A4-857B4262C6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9844" y="158515"/>
            <a:ext cx="619132" cy="750339"/>
          </a:xfrm>
          <a:prstGeom prst="rect">
            <a:avLst/>
          </a:prstGeom>
          <a:ln w="28575">
            <a:solidFill>
              <a:srgbClr val="7889FB"/>
            </a:solidFill>
          </a:ln>
        </p:spPr>
      </p:pic>
    </p:spTree>
    <p:extLst>
      <p:ext uri="{BB962C8B-B14F-4D97-AF65-F5344CB8AC3E}">
        <p14:creationId xmlns:p14="http://schemas.microsoft.com/office/powerpoint/2010/main" val="2859736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3260062-75AD-0B98-748E-5E36C25B0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427" y="465895"/>
            <a:ext cx="11016957" cy="553920"/>
          </a:xfrm>
        </p:spPr>
        <p:txBody>
          <a:bodyPr>
            <a:normAutofit fontScale="90000"/>
          </a:bodyPr>
          <a:lstStyle/>
          <a:p>
            <a:r>
              <a:rPr lang="en-US" sz="3921" dirty="0"/>
              <a:t>TPCH on Xbox (SF 10, P100)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0302F8CA-E3C4-791E-B540-1127A94EADF6}"/>
              </a:ext>
            </a:extLst>
          </p:cNvPr>
          <p:cNvGraphicFramePr>
            <a:graphicFrameLocks/>
          </p:cNvGraphicFramePr>
          <p:nvPr/>
        </p:nvGraphicFramePr>
        <p:xfrm>
          <a:off x="3872717" y="977510"/>
          <a:ext cx="8042922" cy="46190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5055718B-3C3A-DBD1-A7B4-5A9597D93DE3}"/>
              </a:ext>
            </a:extLst>
          </p:cNvPr>
          <p:cNvSpPr txBox="1"/>
          <p:nvPr/>
        </p:nvSpPr>
        <p:spPr>
          <a:xfrm>
            <a:off x="9101038" y="1226517"/>
            <a:ext cx="530915" cy="3639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65" dirty="0"/>
              <a:t>789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7663159-1E55-91DF-75A0-9B4A95935F03}"/>
              </a:ext>
            </a:extLst>
          </p:cNvPr>
          <p:cNvGrpSpPr/>
          <p:nvPr/>
        </p:nvGrpSpPr>
        <p:grpSpPr>
          <a:xfrm>
            <a:off x="5599965" y="2725227"/>
            <a:ext cx="397866" cy="1531392"/>
            <a:chOff x="9989854" y="3797300"/>
            <a:chExt cx="405844" cy="1782762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B19D3E8F-F93E-60A4-C4A8-D1BE589CF464}"/>
                </a:ext>
              </a:extLst>
            </p:cNvPr>
            <p:cNvCxnSpPr/>
            <p:nvPr/>
          </p:nvCxnSpPr>
          <p:spPr>
            <a:xfrm>
              <a:off x="10198100" y="3797300"/>
              <a:ext cx="0" cy="1782762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66FA28A-38B8-FC6B-C238-9947C29BFC8D}"/>
                </a:ext>
              </a:extLst>
            </p:cNvPr>
            <p:cNvSpPr txBox="1"/>
            <p:nvPr/>
          </p:nvSpPr>
          <p:spPr>
            <a:xfrm>
              <a:off x="9989854" y="4475027"/>
              <a:ext cx="405844" cy="42368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765" dirty="0"/>
                <a:t>3x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B44DAE2-D318-493C-18E3-4D499B495CFC}"/>
              </a:ext>
            </a:extLst>
          </p:cNvPr>
          <p:cNvSpPr txBox="1"/>
          <p:nvPr/>
        </p:nvSpPr>
        <p:spPr>
          <a:xfrm>
            <a:off x="274268" y="4524780"/>
            <a:ext cx="2907825" cy="9051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65" dirty="0"/>
              <a:t>GPU: NVIDIA P100</a:t>
            </a:r>
          </a:p>
          <a:p>
            <a:r>
              <a:rPr lang="en-US" sz="1765" dirty="0"/>
              <a:t>Xbox:  Series X</a:t>
            </a:r>
          </a:p>
          <a:p>
            <a:r>
              <a:rPr lang="en-US" sz="1765" dirty="0"/>
              <a:t>CPU: Xeon E5-2690 (14 cores)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BE142FA-7AEA-1CAD-E5D9-93024CAFDD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268" y="5739934"/>
            <a:ext cx="5398896" cy="100343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CBAFEF1-FF94-2655-06A9-728A3F7F285D}"/>
              </a:ext>
            </a:extLst>
          </p:cNvPr>
          <p:cNvSpPr txBox="1"/>
          <p:nvPr/>
        </p:nvSpPr>
        <p:spPr>
          <a:xfrm>
            <a:off x="10782607" y="204285"/>
            <a:ext cx="1276141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TQP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 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DAMON’23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10F3FC0-DDAC-20CB-A2D9-7D97D7F3FC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9844" y="158515"/>
            <a:ext cx="619132" cy="750339"/>
          </a:xfrm>
          <a:prstGeom prst="rect">
            <a:avLst/>
          </a:prstGeom>
          <a:ln w="28575">
            <a:solidFill>
              <a:srgbClr val="7889FB"/>
            </a:solidFill>
          </a:ln>
        </p:spPr>
      </p:pic>
    </p:spTree>
    <p:extLst>
      <p:ext uri="{BB962C8B-B14F-4D97-AF65-F5344CB8AC3E}">
        <p14:creationId xmlns:p14="http://schemas.microsoft.com/office/powerpoint/2010/main" val="37457076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3260062-75AD-0B98-748E-5E36C25B0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427" y="465895"/>
            <a:ext cx="11016957" cy="553920"/>
          </a:xfrm>
        </p:spPr>
        <p:txBody>
          <a:bodyPr>
            <a:normAutofit fontScale="90000"/>
          </a:bodyPr>
          <a:lstStyle/>
          <a:p>
            <a:r>
              <a:rPr lang="en-US" sz="3921" dirty="0"/>
              <a:t>TPCH on Xbox (SF 10, P100)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0302F8CA-E3C4-791E-B540-1127A94EADF6}"/>
              </a:ext>
            </a:extLst>
          </p:cNvPr>
          <p:cNvGraphicFramePr>
            <a:graphicFrameLocks/>
          </p:cNvGraphicFramePr>
          <p:nvPr/>
        </p:nvGraphicFramePr>
        <p:xfrm>
          <a:off x="3872717" y="977510"/>
          <a:ext cx="8042922" cy="46190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5055718B-3C3A-DBD1-A7B4-5A9597D93DE3}"/>
              </a:ext>
            </a:extLst>
          </p:cNvPr>
          <p:cNvSpPr txBox="1"/>
          <p:nvPr/>
        </p:nvSpPr>
        <p:spPr>
          <a:xfrm>
            <a:off x="9089396" y="1226517"/>
            <a:ext cx="530915" cy="3639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65" dirty="0"/>
              <a:t>789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A9B9BF-33B7-CAD0-8B4D-B8B820A4634C}"/>
              </a:ext>
            </a:extLst>
          </p:cNvPr>
          <p:cNvSpPr txBox="1"/>
          <p:nvPr/>
        </p:nvSpPr>
        <p:spPr>
          <a:xfrm>
            <a:off x="274268" y="4524780"/>
            <a:ext cx="2907825" cy="9051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65" dirty="0"/>
              <a:t>GPU: NVIDIA P100</a:t>
            </a:r>
          </a:p>
          <a:p>
            <a:r>
              <a:rPr lang="en-US" sz="1765" dirty="0"/>
              <a:t>Xbox:  Series X</a:t>
            </a:r>
          </a:p>
          <a:p>
            <a:r>
              <a:rPr lang="en-US" sz="1765" dirty="0"/>
              <a:t>CPU: Xeon E5-2690 (14 cores)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E8921F-9699-DC65-DACE-E7C1CE35E8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268" y="5739934"/>
            <a:ext cx="5398896" cy="10034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E3F6FA-28A8-FF00-6C57-0F84E506E24C}"/>
              </a:ext>
            </a:extLst>
          </p:cNvPr>
          <p:cNvSpPr txBox="1"/>
          <p:nvPr/>
        </p:nvSpPr>
        <p:spPr>
          <a:xfrm>
            <a:off x="10782607" y="204285"/>
            <a:ext cx="1276141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TQP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 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DAMON’23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F6A55E-9075-98D9-34CB-3C35E7767E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9844" y="158515"/>
            <a:ext cx="619132" cy="750339"/>
          </a:xfrm>
          <a:prstGeom prst="rect">
            <a:avLst/>
          </a:prstGeom>
          <a:ln w="28575">
            <a:solidFill>
              <a:srgbClr val="7889FB"/>
            </a:solidFill>
          </a:ln>
        </p:spPr>
      </p:pic>
    </p:spTree>
    <p:extLst>
      <p:ext uri="{BB962C8B-B14F-4D97-AF65-F5344CB8AC3E}">
        <p14:creationId xmlns:p14="http://schemas.microsoft.com/office/powerpoint/2010/main" val="1591383037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itle 1">
            <a:extLst>
              <a:ext uri="{FF2B5EF4-FFF2-40B4-BE49-F238E27FC236}">
                <a16:creationId xmlns:a16="http://schemas.microsoft.com/office/drawing/2014/main" id="{C4106FC9-3C13-8E31-8AF1-483C69E08AB9}"/>
              </a:ext>
            </a:extLst>
          </p:cNvPr>
          <p:cNvSpPr txBox="1">
            <a:spLocks/>
          </p:cNvSpPr>
          <p:nvPr/>
        </p:nvSpPr>
        <p:spPr>
          <a:xfrm>
            <a:off x="630774" y="256594"/>
            <a:ext cx="9516257" cy="1453844"/>
          </a:xfrm>
          <a:prstGeom prst="rect">
            <a:avLst/>
          </a:prstGeom>
        </p:spPr>
        <p:txBody>
          <a:bodyPr vert="horz" wrap="square" lIns="0" tIns="89642" rIns="143428" bIns="89642" rtlCol="0" anchor="t">
            <a:norm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72" b="0" kern="1200" cap="none" spc="-50" baseline="0">
                <a:ln w="3175"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Roboto" panose="02000000000000000000" pitchFamily="2" charset="0"/>
                <a:ea typeface="Segoe UI Emoji" panose="020B0502040204020203" pitchFamily="34" charset="0"/>
                <a:cs typeface="Segoe UI Emoji" panose="020B0502040204020203" pitchFamily="34" charset="0"/>
              </a:defRPr>
            </a:lvl1pPr>
          </a:lstStyle>
          <a:p>
            <a:r>
              <a:rPr lang="en-US" sz="3598" dirty="0">
                <a:solidFill>
                  <a:schemeClr val="accent4"/>
                </a:solidFill>
              </a:rPr>
              <a:t>AI-Centric Database System</a:t>
            </a:r>
            <a:endParaRPr lang="en-US" sz="3598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BDDA85-540D-3A0B-06F4-837117476D37}"/>
              </a:ext>
            </a:extLst>
          </p:cNvPr>
          <p:cNvSpPr txBox="1"/>
          <p:nvPr/>
        </p:nvSpPr>
        <p:spPr>
          <a:xfrm>
            <a:off x="630774" y="1453290"/>
            <a:ext cx="11433610" cy="669832"/>
          </a:xfrm>
          <a:prstGeom prst="rect">
            <a:avLst/>
          </a:prstGeom>
          <a:noFill/>
        </p:spPr>
        <p:txBody>
          <a:bodyPr wrap="square" lIns="179285" tIns="143428" rIns="179285" bIns="143428" rtlCol="0">
            <a:spAutoFit/>
          </a:bodyPr>
          <a:lstStyle/>
          <a:p>
            <a:pPr>
              <a:lnSpc>
                <a:spcPct val="90000"/>
              </a:lnSpc>
              <a:spcAft>
                <a:spcPts val="588"/>
              </a:spcAft>
            </a:pPr>
            <a:r>
              <a:rPr lang="en-US" sz="2745" dirty="0">
                <a:latin typeface="Roboto" panose="02000000000000000000" pitchFamily="2" charset="0"/>
                <a:ea typeface="Roboto" panose="02000000000000000000" pitchFamily="2" charset="0"/>
              </a:rPr>
              <a:t>Broader implications of having a DBMS on an ML runtime backend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95CE68-9421-B22E-C5D0-4CDB09A23A1C}"/>
              </a:ext>
            </a:extLst>
          </p:cNvPr>
          <p:cNvSpPr txBox="1"/>
          <p:nvPr/>
        </p:nvSpPr>
        <p:spPr>
          <a:xfrm>
            <a:off x="932720" y="2191452"/>
            <a:ext cx="10326561" cy="669832"/>
          </a:xfrm>
          <a:prstGeom prst="rect">
            <a:avLst/>
          </a:prstGeom>
          <a:noFill/>
        </p:spPr>
        <p:txBody>
          <a:bodyPr wrap="square" lIns="179285" tIns="143428" rIns="179285" bIns="143428" rtlCol="0">
            <a:spAutoFit/>
          </a:bodyPr>
          <a:lstStyle/>
          <a:p>
            <a:pPr>
              <a:lnSpc>
                <a:spcPct val="90000"/>
              </a:lnSpc>
              <a:spcAft>
                <a:spcPts val="588"/>
              </a:spcAft>
            </a:pPr>
            <a:r>
              <a:rPr lang="en-US" sz="2745" dirty="0">
                <a:solidFill>
                  <a:schemeClr val="accent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Integration with AI ecosystem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2FB781-873A-9B9A-E06F-B8E9D02CB324}"/>
              </a:ext>
            </a:extLst>
          </p:cNvPr>
          <p:cNvSpPr txBox="1"/>
          <p:nvPr/>
        </p:nvSpPr>
        <p:spPr>
          <a:xfrm>
            <a:off x="10915856" y="144110"/>
            <a:ext cx="1276141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TQP DEMO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 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PVLDB’22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10" name="Picture 4" descr="Visualizing TensorFlow Graphs with TensorBoard | Altoros">
            <a:extLst>
              <a:ext uri="{FF2B5EF4-FFF2-40B4-BE49-F238E27FC236}">
                <a16:creationId xmlns:a16="http://schemas.microsoft.com/office/drawing/2014/main" id="{E181DD7E-1651-5CFC-914C-E1BEC93E9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220" y="3213100"/>
            <a:ext cx="6433561" cy="3086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11BE1BA-E959-8E4F-EA70-D4BFDD8B13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0039" y="134699"/>
            <a:ext cx="648152" cy="803987"/>
          </a:xfrm>
          <a:prstGeom prst="rect">
            <a:avLst/>
          </a:prstGeom>
          <a:ln w="28575">
            <a:solidFill>
              <a:srgbClr val="7889FB"/>
            </a:solidFill>
          </a:ln>
        </p:spPr>
      </p:pic>
    </p:spTree>
    <p:extLst>
      <p:ext uri="{BB962C8B-B14F-4D97-AF65-F5344CB8AC3E}">
        <p14:creationId xmlns:p14="http://schemas.microsoft.com/office/powerpoint/2010/main" val="3566299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4D7BA-EB3D-DFD2-31C4-1FAA045CD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Motivation: A Historic Perspective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30DA3A-B18B-2CB4-AF1B-DFBBE95585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Two Key Drivers of DB Research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New analysis workloads </a:t>
            </a:r>
            <a:r>
              <a:rPr lang="en-US" dirty="0"/>
              <a:t>(NLP, key/value, RDF/graphs, </a:t>
            </a:r>
            <a:br>
              <a:rPr lang="en-US" dirty="0"/>
            </a:br>
            <a:r>
              <a:rPr lang="en-US" dirty="0"/>
              <a:t>documents, time series, ML) and applications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New HW/infrastructure </a:t>
            </a:r>
            <a:r>
              <a:rPr lang="en-US" dirty="0"/>
              <a:t>(multi-/many-core, cloud/serverless, </a:t>
            </a:r>
            <a:br>
              <a:rPr lang="en-US" dirty="0"/>
            </a:br>
            <a:r>
              <a:rPr lang="en-US" dirty="0"/>
              <a:t>scale-up/out, NUMA/HBM, RDMA, SSD/NVM, FPGA/GPU/ASIC)</a:t>
            </a:r>
            <a:endParaRPr lang="en-US" sz="1000" dirty="0"/>
          </a:p>
          <a:p>
            <a:r>
              <a:rPr lang="en-US" dirty="0">
                <a:solidFill>
                  <a:srgbClr val="F70146"/>
                </a:solidFill>
              </a:rPr>
              <a:t>Past: </a:t>
            </a:r>
            <a:r>
              <a:rPr lang="en-US" dirty="0"/>
              <a:t>Waves of General-purpose and Specialized Systems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Goal</a:t>
            </a:r>
            <a:r>
              <a:rPr lang="en-US" b="1" dirty="0"/>
              <a:t> #1</a:t>
            </a:r>
            <a:r>
              <a:rPr lang="en-US" dirty="0"/>
              <a:t>: </a:t>
            </a:r>
            <a:r>
              <a:rPr lang="en-US" dirty="0">
                <a:solidFill>
                  <a:schemeClr val="tx1"/>
                </a:solidFill>
              </a:rPr>
              <a:t>Avoid boundary crossing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AT" b="1" dirty="0">
                <a:solidFill>
                  <a:srgbClr val="F70146"/>
                </a:solidFill>
                <a:sym typeface="Wingdings" panose="05000000000000000000" pitchFamily="2" charset="2"/>
              </a:rPr>
              <a:t></a:t>
            </a:r>
            <a:r>
              <a:rPr lang="en-US" b="1" dirty="0">
                <a:solidFill>
                  <a:srgbClr val="F70146"/>
                </a:solidFill>
                <a:sym typeface="Wingdings" panose="05000000000000000000" pitchFamily="2" charset="2"/>
              </a:rPr>
              <a:t> </a:t>
            </a:r>
            <a:r>
              <a:rPr lang="en-US" b="1" dirty="0">
                <a:solidFill>
                  <a:srgbClr val="F70146"/>
                </a:solidFill>
              </a:rPr>
              <a:t>General-purpose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Goal</a:t>
            </a:r>
            <a:r>
              <a:rPr lang="en-US" b="1" dirty="0"/>
              <a:t> #2</a:t>
            </a:r>
            <a:r>
              <a:rPr lang="en-US" dirty="0"/>
              <a:t>: </a:t>
            </a:r>
            <a:r>
              <a:rPr lang="en-US" dirty="0">
                <a:solidFill>
                  <a:schemeClr val="tx1"/>
                </a:solidFill>
              </a:rPr>
              <a:t>New workload +</a:t>
            </a:r>
            <a:r>
              <a:rPr lang="en-US" dirty="0"/>
              <a:t> </a:t>
            </a:r>
            <a:r>
              <a:rPr lang="en-US" dirty="0">
                <a:solidFill>
                  <a:schemeClr val="tx1"/>
                </a:solidFill>
              </a:rPr>
              <a:t>Performance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AT" b="1" dirty="0">
                <a:solidFill>
                  <a:srgbClr val="F70146"/>
                </a:solidFill>
                <a:sym typeface="Wingdings" panose="05000000000000000000" pitchFamily="2" charset="2"/>
              </a:rPr>
              <a:t></a:t>
            </a:r>
            <a:r>
              <a:rPr lang="en-US" b="1" dirty="0">
                <a:solidFill>
                  <a:srgbClr val="F70146"/>
                </a:solidFill>
                <a:sym typeface="Wingdings" panose="05000000000000000000" pitchFamily="2" charset="2"/>
              </a:rPr>
              <a:t> </a:t>
            </a:r>
            <a:r>
              <a:rPr lang="en-US" b="1" dirty="0">
                <a:solidFill>
                  <a:srgbClr val="F70146"/>
                </a:solidFill>
              </a:rPr>
              <a:t>Specialized systems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Some Examples</a:t>
            </a:r>
          </a:p>
          <a:p>
            <a:endParaRPr lang="en-US" dirty="0"/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55C6C932-7493-635C-674C-D8CD48672623}"/>
              </a:ext>
            </a:extLst>
          </p:cNvPr>
          <p:cNvSpPr/>
          <p:nvPr/>
        </p:nvSpPr>
        <p:spPr>
          <a:xfrm>
            <a:off x="9531626" y="2487768"/>
            <a:ext cx="950042" cy="357161"/>
          </a:xfrm>
          <a:prstGeom prst="flowChartProcess">
            <a:avLst/>
          </a:prstGeom>
          <a:solidFill>
            <a:srgbClr val="F7014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System</a:t>
            </a:r>
          </a:p>
        </p:txBody>
      </p:sp>
      <p:sp>
        <p:nvSpPr>
          <p:cNvPr id="5" name="Flowchart: Process 4">
            <a:extLst>
              <a:ext uri="{FF2B5EF4-FFF2-40B4-BE49-F238E27FC236}">
                <a16:creationId xmlns:a16="http://schemas.microsoft.com/office/drawing/2014/main" id="{C7D1EB9B-7156-B0C6-3C7B-739570BCB284}"/>
              </a:ext>
            </a:extLst>
          </p:cNvPr>
          <p:cNvSpPr/>
          <p:nvPr/>
        </p:nvSpPr>
        <p:spPr>
          <a:xfrm>
            <a:off x="9112036" y="2097559"/>
            <a:ext cx="1754919" cy="357161"/>
          </a:xfrm>
          <a:prstGeom prst="flowChartProcess">
            <a:avLst/>
          </a:prstGeom>
          <a:solidFill>
            <a:srgbClr val="7889F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New Workloads</a:t>
            </a:r>
          </a:p>
        </p:txBody>
      </p:sp>
      <p:sp>
        <p:nvSpPr>
          <p:cNvPr id="6" name="Flowchart: Process 5">
            <a:extLst>
              <a:ext uri="{FF2B5EF4-FFF2-40B4-BE49-F238E27FC236}">
                <a16:creationId xmlns:a16="http://schemas.microsoft.com/office/drawing/2014/main" id="{69DA47D8-A3B3-7E72-DCA9-4F13952064B7}"/>
              </a:ext>
            </a:extLst>
          </p:cNvPr>
          <p:cNvSpPr/>
          <p:nvPr/>
        </p:nvSpPr>
        <p:spPr>
          <a:xfrm>
            <a:off x="9112036" y="2883002"/>
            <a:ext cx="1754920" cy="357161"/>
          </a:xfrm>
          <a:prstGeom prst="flowChartProcess">
            <a:avLst/>
          </a:prstGeom>
          <a:solidFill>
            <a:srgbClr val="7889F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New HW/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Env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0DAD3E3-49D0-1B0E-FC5F-539EEA551F1A}"/>
              </a:ext>
            </a:extLst>
          </p:cNvPr>
          <p:cNvGrpSpPr/>
          <p:nvPr/>
        </p:nvGrpSpPr>
        <p:grpSpPr>
          <a:xfrm>
            <a:off x="2722999" y="5084958"/>
            <a:ext cx="8197818" cy="1480749"/>
            <a:chOff x="825619" y="4731004"/>
            <a:chExt cx="8197818" cy="1480749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6EF509CB-0E99-9C1E-CFF3-6817F167F6AC}"/>
                </a:ext>
              </a:extLst>
            </p:cNvPr>
            <p:cNvCxnSpPr>
              <a:cxnSpLocks/>
              <a:endCxn id="9" idx="1"/>
            </p:cNvCxnSpPr>
            <p:nvPr/>
          </p:nvCxnSpPr>
          <p:spPr>
            <a:xfrm>
              <a:off x="994788" y="5615212"/>
              <a:ext cx="7058924" cy="7188"/>
            </a:xfrm>
            <a:prstGeom prst="straightConnector1">
              <a:avLst/>
            </a:prstGeom>
            <a:ln w="25400">
              <a:solidFill>
                <a:srgbClr val="7889FB"/>
              </a:solidFill>
              <a:headEnd type="non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667DB4F-1984-199F-4D45-20D577B622EF}"/>
                </a:ext>
              </a:extLst>
            </p:cNvPr>
            <p:cNvSpPr txBox="1"/>
            <p:nvPr/>
          </p:nvSpPr>
          <p:spPr>
            <a:xfrm>
              <a:off x="8053712" y="5437734"/>
              <a:ext cx="969725" cy="369332"/>
            </a:xfrm>
            <a:prstGeom prst="rect">
              <a:avLst/>
            </a:prstGeom>
            <a:noFill/>
            <a:ln w="25400">
              <a:solidFill>
                <a:srgbClr val="F70146"/>
              </a:solidFill>
            </a:ln>
          </p:spPr>
          <p:txBody>
            <a:bodyPr wrap="square" lIns="72000" rIns="0" rtlCol="0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RDBMS</a:t>
              </a: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F5BDEF6-D20C-8879-A69E-4F9048236EA1}"/>
                </a:ext>
              </a:extLst>
            </p:cNvPr>
            <p:cNvGrpSpPr/>
            <p:nvPr/>
          </p:nvGrpSpPr>
          <p:grpSpPr>
            <a:xfrm>
              <a:off x="825619" y="4736025"/>
              <a:ext cx="1224248" cy="897302"/>
              <a:chOff x="1177310" y="4404432"/>
              <a:chExt cx="1224248" cy="897302"/>
            </a:xfrm>
          </p:grpSpPr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D903A4B3-92C8-8E43-838D-CF63309996A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406769" y="4803112"/>
                <a:ext cx="381838" cy="493903"/>
              </a:xfrm>
              <a:prstGeom prst="straightConnector1">
                <a:avLst/>
              </a:prstGeom>
              <a:ln w="19050">
                <a:solidFill>
                  <a:srgbClr val="7889FB"/>
                </a:solidFill>
                <a:headEnd type="none" w="med" len="lg"/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BB10127C-B569-E646-3640-EDD66D7869D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88607" y="4803112"/>
                <a:ext cx="97479" cy="498622"/>
              </a:xfrm>
              <a:prstGeom prst="straightConnector1">
                <a:avLst/>
              </a:prstGeom>
              <a:ln w="19050">
                <a:solidFill>
                  <a:srgbClr val="7889FB"/>
                </a:solidFill>
                <a:headEnd type="none" w="med" len="lg"/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E22925C-0BE7-00E1-8AB6-3F6BD4825098}"/>
                  </a:ext>
                </a:extLst>
              </p:cNvPr>
              <p:cNvSpPr txBox="1"/>
              <p:nvPr/>
            </p:nvSpPr>
            <p:spPr>
              <a:xfrm>
                <a:off x="1177310" y="4404432"/>
                <a:ext cx="1224248" cy="369332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algn="ctr"/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OODBMS</a:t>
                </a: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C2AF2AE-E233-5713-AEB2-0933A60CA248}"/>
                </a:ext>
              </a:extLst>
            </p:cNvPr>
            <p:cNvSpPr txBox="1"/>
            <p:nvPr/>
          </p:nvSpPr>
          <p:spPr>
            <a:xfrm>
              <a:off x="1199083" y="5652100"/>
              <a:ext cx="659864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OR</a:t>
              </a: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7100413-39B3-0DAB-9A0A-B5487F8EE490}"/>
                </a:ext>
              </a:extLst>
            </p:cNvPr>
            <p:cNvGrpSpPr/>
            <p:nvPr/>
          </p:nvGrpSpPr>
          <p:grpSpPr>
            <a:xfrm>
              <a:off x="1761788" y="4737701"/>
              <a:ext cx="1224248" cy="897302"/>
              <a:chOff x="1177310" y="4404432"/>
              <a:chExt cx="1224248" cy="897302"/>
            </a:xfrm>
          </p:grpSpPr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A8C89F82-1170-189E-61BE-50FADE8BDB7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406769" y="4803112"/>
                <a:ext cx="381838" cy="493903"/>
              </a:xfrm>
              <a:prstGeom prst="straightConnector1">
                <a:avLst/>
              </a:prstGeom>
              <a:ln w="19050">
                <a:solidFill>
                  <a:srgbClr val="7889FB"/>
                </a:solidFill>
                <a:headEnd type="none" w="med" len="lg"/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9AA67031-2625-50AE-86E4-F81C3A1064F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88607" y="4803112"/>
                <a:ext cx="97479" cy="498622"/>
              </a:xfrm>
              <a:prstGeom prst="straightConnector1">
                <a:avLst/>
              </a:prstGeom>
              <a:ln w="19050">
                <a:solidFill>
                  <a:srgbClr val="7889FB"/>
                </a:solidFill>
                <a:headEnd type="none" w="med" len="lg"/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75BB7F0-5547-AF8C-36BA-74857A939B6A}"/>
                  </a:ext>
                </a:extLst>
              </p:cNvPr>
              <p:cNvSpPr txBox="1"/>
              <p:nvPr/>
            </p:nvSpPr>
            <p:spPr>
              <a:xfrm>
                <a:off x="1177310" y="4404432"/>
                <a:ext cx="1224248" cy="369332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algn="ctr"/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XML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FB5266F-9ACF-FCAD-CA0E-BB8F24DF31F4}"/>
                </a:ext>
              </a:extLst>
            </p:cNvPr>
            <p:cNvGrpSpPr/>
            <p:nvPr/>
          </p:nvGrpSpPr>
          <p:grpSpPr>
            <a:xfrm>
              <a:off x="3572162" y="4739377"/>
              <a:ext cx="1224248" cy="897302"/>
              <a:chOff x="1177310" y="4404432"/>
              <a:chExt cx="1224248" cy="897302"/>
            </a:xfrm>
          </p:grpSpPr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A4DDF458-E331-6C00-39E9-9282F33280A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406769" y="4803112"/>
                <a:ext cx="381838" cy="493903"/>
              </a:xfrm>
              <a:prstGeom prst="straightConnector1">
                <a:avLst/>
              </a:prstGeom>
              <a:ln w="19050">
                <a:solidFill>
                  <a:srgbClr val="7889FB"/>
                </a:solidFill>
                <a:headEnd type="none" w="med" len="lg"/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334E2CF8-1BF8-62CA-B0A5-A74C290A9D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88607" y="4803112"/>
                <a:ext cx="97479" cy="498622"/>
              </a:xfrm>
              <a:prstGeom prst="straightConnector1">
                <a:avLst/>
              </a:prstGeom>
              <a:ln w="19050">
                <a:solidFill>
                  <a:srgbClr val="7889FB"/>
                </a:solidFill>
                <a:headEnd type="none" w="med" len="lg"/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0E51823-2581-55AC-678A-C5F528250868}"/>
                  </a:ext>
                </a:extLst>
              </p:cNvPr>
              <p:cNvSpPr txBox="1"/>
              <p:nvPr/>
            </p:nvSpPr>
            <p:spPr>
              <a:xfrm>
                <a:off x="1177310" y="4404432"/>
                <a:ext cx="1224248" cy="369332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algn="ctr"/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OLAP</a:t>
                </a: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48859BA-4CCB-638A-776B-7BE2D6660835}"/>
                </a:ext>
              </a:extLst>
            </p:cNvPr>
            <p:cNvSpPr txBox="1"/>
            <p:nvPr/>
          </p:nvSpPr>
          <p:spPr>
            <a:xfrm>
              <a:off x="2074963" y="5643725"/>
              <a:ext cx="782116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Hybrid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3071111-7740-B64F-5481-191EEFF1DC3C}"/>
                </a:ext>
              </a:extLst>
            </p:cNvPr>
            <p:cNvSpPr txBox="1"/>
            <p:nvPr/>
          </p:nvSpPr>
          <p:spPr>
            <a:xfrm>
              <a:off x="3895379" y="5635352"/>
              <a:ext cx="782116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HTAP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E747FD2C-93B1-342E-A593-3850F8D1A99D}"/>
                </a:ext>
              </a:extLst>
            </p:cNvPr>
            <p:cNvGrpSpPr/>
            <p:nvPr/>
          </p:nvGrpSpPr>
          <p:grpSpPr>
            <a:xfrm>
              <a:off x="2679533" y="4731004"/>
              <a:ext cx="1224248" cy="897302"/>
              <a:chOff x="1177310" y="4404432"/>
              <a:chExt cx="1224248" cy="897302"/>
            </a:xfrm>
          </p:grpSpPr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23C4F5E7-AE40-8FA2-9B9B-82079738537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406769" y="4803112"/>
                <a:ext cx="381838" cy="493903"/>
              </a:xfrm>
              <a:prstGeom prst="straightConnector1">
                <a:avLst/>
              </a:prstGeom>
              <a:ln w="19050">
                <a:solidFill>
                  <a:srgbClr val="7889FB"/>
                </a:solidFill>
                <a:headEnd type="none" w="med" len="lg"/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9927C325-680B-8ADA-17F8-89D4AFF04B1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88607" y="4803112"/>
                <a:ext cx="97479" cy="498622"/>
              </a:xfrm>
              <a:prstGeom prst="straightConnector1">
                <a:avLst/>
              </a:prstGeom>
              <a:ln w="19050">
                <a:solidFill>
                  <a:srgbClr val="7889FB"/>
                </a:solidFill>
                <a:headEnd type="none" w="med" len="lg"/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5E7D784-8190-D017-570A-8D694A2DBD15}"/>
                  </a:ext>
                </a:extLst>
              </p:cNvPr>
              <p:cNvSpPr txBox="1"/>
              <p:nvPr/>
            </p:nvSpPr>
            <p:spPr>
              <a:xfrm>
                <a:off x="1177310" y="4404432"/>
                <a:ext cx="1224248" cy="369332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algn="ctr"/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Docs</a:t>
                </a: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581DB45-1410-4EFC-B057-8B6FE1932B10}"/>
                </a:ext>
              </a:extLst>
            </p:cNvPr>
            <p:cNvSpPr txBox="1"/>
            <p:nvPr/>
          </p:nvSpPr>
          <p:spPr>
            <a:xfrm>
              <a:off x="2982659" y="5626978"/>
              <a:ext cx="782116" cy="584775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JSON </a:t>
              </a:r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Datatype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A0D663A-24AA-4AF8-E9E6-20B90C16CEF3}"/>
              </a:ext>
            </a:extLst>
          </p:cNvPr>
          <p:cNvGrpSpPr/>
          <p:nvPr/>
        </p:nvGrpSpPr>
        <p:grpSpPr>
          <a:xfrm>
            <a:off x="7462460" y="4785183"/>
            <a:ext cx="1224248" cy="1188702"/>
            <a:chOff x="1177310" y="4113032"/>
            <a:chExt cx="1224248" cy="1188702"/>
          </a:xfrm>
        </p:grpSpPr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2795A0A6-6063-9058-3637-65D9CA8376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06769" y="4803112"/>
              <a:ext cx="381838" cy="493903"/>
            </a:xfrm>
            <a:prstGeom prst="straightConnector1">
              <a:avLst/>
            </a:prstGeom>
            <a:ln w="19050">
              <a:solidFill>
                <a:srgbClr val="7889FB"/>
              </a:solidFill>
              <a:headEnd type="non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69B3A486-3C18-A69B-4E94-86500FB5BB44}"/>
                </a:ext>
              </a:extLst>
            </p:cNvPr>
            <p:cNvCxnSpPr>
              <a:cxnSpLocks/>
            </p:cNvCxnSpPr>
            <p:nvPr/>
          </p:nvCxnSpPr>
          <p:spPr>
            <a:xfrm>
              <a:off x="1788607" y="4803112"/>
              <a:ext cx="97479" cy="498622"/>
            </a:xfrm>
            <a:prstGeom prst="straightConnector1">
              <a:avLst/>
            </a:prstGeom>
            <a:ln w="19050">
              <a:solidFill>
                <a:srgbClr val="7889FB"/>
              </a:solidFill>
              <a:prstDash val="dash"/>
              <a:headEnd type="non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2CC9565-045E-7D5F-E902-02D13C33967B}"/>
                </a:ext>
              </a:extLst>
            </p:cNvPr>
            <p:cNvSpPr txBox="1"/>
            <p:nvPr/>
          </p:nvSpPr>
          <p:spPr>
            <a:xfrm>
              <a:off x="1177310" y="4113032"/>
              <a:ext cx="1224248" cy="64633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RDF/</a:t>
              </a:r>
              <a:b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graphs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A7DEFAA-E9CA-498A-7706-CAB26CA7F1CA}"/>
              </a:ext>
            </a:extLst>
          </p:cNvPr>
          <p:cNvGrpSpPr/>
          <p:nvPr/>
        </p:nvGrpSpPr>
        <p:grpSpPr>
          <a:xfrm>
            <a:off x="8177568" y="5078259"/>
            <a:ext cx="1224248" cy="892583"/>
            <a:chOff x="1177310" y="4404432"/>
            <a:chExt cx="1224248" cy="892583"/>
          </a:xfrm>
        </p:grpSpPr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C83122CB-1E8E-ED50-E30F-EF27C73BFBD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06769" y="4803112"/>
              <a:ext cx="381838" cy="493903"/>
            </a:xfrm>
            <a:prstGeom prst="straightConnector1">
              <a:avLst/>
            </a:prstGeom>
            <a:ln w="19050">
              <a:solidFill>
                <a:srgbClr val="7889FB"/>
              </a:solidFill>
              <a:headEnd type="non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7CF4316-74C5-4B11-72AF-0482181716F1}"/>
                </a:ext>
              </a:extLst>
            </p:cNvPr>
            <p:cNvSpPr txBox="1"/>
            <p:nvPr/>
          </p:nvSpPr>
          <p:spPr>
            <a:xfrm>
              <a:off x="1177310" y="4404432"/>
              <a:ext cx="1224248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NLP</a:t>
              </a:r>
            </a:p>
          </p:txBody>
        </p:sp>
      </p:grp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96600ECB-BCF1-04C7-2A1D-56CA53BD2F7C}"/>
              </a:ext>
            </a:extLst>
          </p:cNvPr>
          <p:cNvCxnSpPr>
            <a:cxnSpLocks/>
          </p:cNvCxnSpPr>
          <p:nvPr/>
        </p:nvCxnSpPr>
        <p:spPr>
          <a:xfrm flipV="1">
            <a:off x="9572631" y="5476939"/>
            <a:ext cx="381838" cy="493903"/>
          </a:xfrm>
          <a:prstGeom prst="straightConnector1">
            <a:avLst/>
          </a:prstGeom>
          <a:ln w="19050">
            <a:solidFill>
              <a:srgbClr val="7889FB"/>
            </a:solidFill>
            <a:headEnd type="non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F7E98D8-6E4E-8AB1-47E2-67559947B1AA}"/>
              </a:ext>
            </a:extLst>
          </p:cNvPr>
          <p:cNvGrpSpPr/>
          <p:nvPr/>
        </p:nvGrpSpPr>
        <p:grpSpPr>
          <a:xfrm>
            <a:off x="6449249" y="5078256"/>
            <a:ext cx="1224248" cy="897302"/>
            <a:chOff x="1157212" y="4404432"/>
            <a:chExt cx="1224248" cy="897302"/>
          </a:xfrm>
        </p:grpSpPr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47CC66B3-259F-4920-C88F-2CF9F91BED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06769" y="4803112"/>
              <a:ext cx="381838" cy="493903"/>
            </a:xfrm>
            <a:prstGeom prst="straightConnector1">
              <a:avLst/>
            </a:prstGeom>
            <a:ln w="19050">
              <a:solidFill>
                <a:srgbClr val="7889FB"/>
              </a:solidFill>
              <a:headEnd type="non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C78B8C22-8DC0-B56E-1D39-6A579F45DE78}"/>
                </a:ext>
              </a:extLst>
            </p:cNvPr>
            <p:cNvCxnSpPr>
              <a:cxnSpLocks/>
            </p:cNvCxnSpPr>
            <p:nvPr/>
          </p:nvCxnSpPr>
          <p:spPr>
            <a:xfrm>
              <a:off x="1788607" y="4803112"/>
              <a:ext cx="97479" cy="498622"/>
            </a:xfrm>
            <a:prstGeom prst="straightConnector1">
              <a:avLst/>
            </a:prstGeom>
            <a:ln w="19050">
              <a:solidFill>
                <a:srgbClr val="7889FB"/>
              </a:solidFill>
              <a:prstDash val="solid"/>
              <a:headEnd type="non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766EEDC3-CF75-8A8F-1BFC-17DAEC7DE31F}"/>
                </a:ext>
              </a:extLst>
            </p:cNvPr>
            <p:cNvSpPr txBox="1"/>
            <p:nvPr/>
          </p:nvSpPr>
          <p:spPr>
            <a:xfrm>
              <a:off x="1157212" y="4404432"/>
              <a:ext cx="1224248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MR/Spark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2BBFF13-3FEA-D9C4-0104-9161AF73B2B9}"/>
              </a:ext>
            </a:extLst>
          </p:cNvPr>
          <p:cNvGrpSpPr/>
          <p:nvPr/>
        </p:nvGrpSpPr>
        <p:grpSpPr>
          <a:xfrm>
            <a:off x="8772095" y="5079934"/>
            <a:ext cx="1224248" cy="892583"/>
            <a:chOff x="1177310" y="4404432"/>
            <a:chExt cx="1224248" cy="892583"/>
          </a:xfrm>
        </p:grpSpPr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5435E801-BF96-22FA-6024-FFEB8661F2D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06769" y="4803112"/>
              <a:ext cx="381838" cy="493903"/>
            </a:xfrm>
            <a:prstGeom prst="straightConnector1">
              <a:avLst/>
            </a:prstGeom>
            <a:ln w="19050">
              <a:solidFill>
                <a:srgbClr val="7889FB"/>
              </a:solidFill>
              <a:headEnd type="non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D759838A-EC12-2CC0-9484-26E6955E3183}"/>
                </a:ext>
              </a:extLst>
            </p:cNvPr>
            <p:cNvSpPr txBox="1"/>
            <p:nvPr/>
          </p:nvSpPr>
          <p:spPr>
            <a:xfrm>
              <a:off x="1177310" y="4404432"/>
              <a:ext cx="1224248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Time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B3D19343-C7A9-F6E9-9350-E240E95618AD}"/>
              </a:ext>
            </a:extLst>
          </p:cNvPr>
          <p:cNvSpPr txBox="1"/>
          <p:nvPr/>
        </p:nvSpPr>
        <p:spPr>
          <a:xfrm>
            <a:off x="7562942" y="5980930"/>
            <a:ext cx="2302784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In-DB alternatives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D200AAD-41D6-15FE-9B9A-501316D9ADC5}"/>
              </a:ext>
            </a:extLst>
          </p:cNvPr>
          <p:cNvSpPr txBox="1"/>
          <p:nvPr/>
        </p:nvSpPr>
        <p:spPr>
          <a:xfrm>
            <a:off x="6740656" y="5982604"/>
            <a:ext cx="782116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SQL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on Hadoop</a:t>
            </a:r>
          </a:p>
        </p:txBody>
      </p:sp>
      <p:sp>
        <p:nvSpPr>
          <p:cNvPr id="47" name="Freeform 80">
            <a:extLst>
              <a:ext uri="{FF2B5EF4-FFF2-40B4-BE49-F238E27FC236}">
                <a16:creationId xmlns:a16="http://schemas.microsoft.com/office/drawing/2014/main" id="{C38AA45C-B29D-D2A1-7223-CCF7E9341B25}"/>
              </a:ext>
            </a:extLst>
          </p:cNvPr>
          <p:cNvSpPr/>
          <p:nvPr/>
        </p:nvSpPr>
        <p:spPr>
          <a:xfrm rot="21266425">
            <a:off x="8428809" y="4812489"/>
            <a:ext cx="1467059" cy="294334"/>
          </a:xfrm>
          <a:custGeom>
            <a:avLst/>
            <a:gdLst>
              <a:gd name="connsiteX0" fmla="*/ 0 w 1467059"/>
              <a:gd name="connsiteY0" fmla="*/ 33077 h 294334"/>
              <a:gd name="connsiteX1" fmla="*/ 934496 w 1467059"/>
              <a:gd name="connsiteY1" fmla="*/ 23029 h 294334"/>
              <a:gd name="connsiteX2" fmla="*/ 1467059 w 1467059"/>
              <a:gd name="connsiteY2" fmla="*/ 294334 h 294334"/>
              <a:gd name="connsiteX3" fmla="*/ 1467059 w 1467059"/>
              <a:gd name="connsiteY3" fmla="*/ 294334 h 294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67059" h="294334">
                <a:moveTo>
                  <a:pt x="0" y="33077"/>
                </a:moveTo>
                <a:cubicBezTo>
                  <a:pt x="344993" y="6281"/>
                  <a:pt x="689986" y="-20514"/>
                  <a:pt x="934496" y="23029"/>
                </a:cubicBezTo>
                <a:cubicBezTo>
                  <a:pt x="1179006" y="66572"/>
                  <a:pt x="1467059" y="294334"/>
                  <a:pt x="1467059" y="294334"/>
                </a:cubicBezTo>
                <a:lnTo>
                  <a:pt x="1467059" y="294334"/>
                </a:lnTo>
              </a:path>
            </a:pathLst>
          </a:custGeom>
          <a:noFill/>
          <a:ln w="12700">
            <a:solidFill>
              <a:schemeClr val="tx1"/>
            </a:solidFill>
            <a:prstDash val="dash"/>
            <a:tailEnd type="triangl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Freeform 81">
            <a:extLst>
              <a:ext uri="{FF2B5EF4-FFF2-40B4-BE49-F238E27FC236}">
                <a16:creationId xmlns:a16="http://schemas.microsoft.com/office/drawing/2014/main" id="{847699E1-0741-8362-B695-4CC8BF2CD875}"/>
              </a:ext>
            </a:extLst>
          </p:cNvPr>
          <p:cNvSpPr/>
          <p:nvPr/>
        </p:nvSpPr>
        <p:spPr>
          <a:xfrm rot="21091320">
            <a:off x="8736359" y="4953768"/>
            <a:ext cx="1103644" cy="251928"/>
          </a:xfrm>
          <a:custGeom>
            <a:avLst/>
            <a:gdLst>
              <a:gd name="connsiteX0" fmla="*/ 0 w 1467059"/>
              <a:gd name="connsiteY0" fmla="*/ 33077 h 294334"/>
              <a:gd name="connsiteX1" fmla="*/ 934496 w 1467059"/>
              <a:gd name="connsiteY1" fmla="*/ 23029 h 294334"/>
              <a:gd name="connsiteX2" fmla="*/ 1467059 w 1467059"/>
              <a:gd name="connsiteY2" fmla="*/ 294334 h 294334"/>
              <a:gd name="connsiteX3" fmla="*/ 1467059 w 1467059"/>
              <a:gd name="connsiteY3" fmla="*/ 294334 h 294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67059" h="294334">
                <a:moveTo>
                  <a:pt x="0" y="33077"/>
                </a:moveTo>
                <a:cubicBezTo>
                  <a:pt x="344993" y="6281"/>
                  <a:pt x="689986" y="-20514"/>
                  <a:pt x="934496" y="23029"/>
                </a:cubicBezTo>
                <a:cubicBezTo>
                  <a:pt x="1179006" y="66572"/>
                  <a:pt x="1467059" y="294334"/>
                  <a:pt x="1467059" y="294334"/>
                </a:cubicBezTo>
                <a:lnTo>
                  <a:pt x="1467059" y="294334"/>
                </a:lnTo>
              </a:path>
            </a:pathLst>
          </a:custGeom>
          <a:noFill/>
          <a:ln w="12700">
            <a:solidFill>
              <a:schemeClr val="tx1"/>
            </a:solidFill>
            <a:prstDash val="dash"/>
            <a:tailEnd type="triangl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Freeform 82">
            <a:extLst>
              <a:ext uri="{FF2B5EF4-FFF2-40B4-BE49-F238E27FC236}">
                <a16:creationId xmlns:a16="http://schemas.microsoft.com/office/drawing/2014/main" id="{F0AF6CEC-88F2-B1CD-78CC-946FE3A1ABE4}"/>
              </a:ext>
            </a:extLst>
          </p:cNvPr>
          <p:cNvSpPr/>
          <p:nvPr/>
        </p:nvSpPr>
        <p:spPr>
          <a:xfrm rot="21118227">
            <a:off x="9335486" y="5078420"/>
            <a:ext cx="427897" cy="118645"/>
          </a:xfrm>
          <a:custGeom>
            <a:avLst/>
            <a:gdLst>
              <a:gd name="connsiteX0" fmla="*/ 0 w 1467059"/>
              <a:gd name="connsiteY0" fmla="*/ 33077 h 294334"/>
              <a:gd name="connsiteX1" fmla="*/ 934496 w 1467059"/>
              <a:gd name="connsiteY1" fmla="*/ 23029 h 294334"/>
              <a:gd name="connsiteX2" fmla="*/ 1467059 w 1467059"/>
              <a:gd name="connsiteY2" fmla="*/ 294334 h 294334"/>
              <a:gd name="connsiteX3" fmla="*/ 1467059 w 1467059"/>
              <a:gd name="connsiteY3" fmla="*/ 294334 h 294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67059" h="294334">
                <a:moveTo>
                  <a:pt x="0" y="33077"/>
                </a:moveTo>
                <a:cubicBezTo>
                  <a:pt x="344993" y="6281"/>
                  <a:pt x="689986" y="-20514"/>
                  <a:pt x="934496" y="23029"/>
                </a:cubicBezTo>
                <a:cubicBezTo>
                  <a:pt x="1179006" y="66572"/>
                  <a:pt x="1467059" y="294334"/>
                  <a:pt x="1467059" y="294334"/>
                </a:cubicBezTo>
                <a:lnTo>
                  <a:pt x="1467059" y="294334"/>
                </a:lnTo>
              </a:path>
            </a:pathLst>
          </a:custGeom>
          <a:noFill/>
          <a:ln w="12700">
            <a:solidFill>
              <a:schemeClr val="tx1"/>
            </a:solidFill>
            <a:prstDash val="dash"/>
            <a:tailEnd type="triangl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5E2A16E-19F7-A666-A323-D79ADED2C88E}"/>
              </a:ext>
            </a:extLst>
          </p:cNvPr>
          <p:cNvSpPr txBox="1"/>
          <p:nvPr/>
        </p:nvSpPr>
        <p:spPr>
          <a:xfrm>
            <a:off x="9820465" y="5088307"/>
            <a:ext cx="1224248" cy="369332"/>
          </a:xfrm>
          <a:prstGeom prst="rect">
            <a:avLst/>
          </a:prstGeom>
          <a:noFill/>
          <a:ln w="25400">
            <a:noFill/>
          </a:ln>
        </p:spPr>
        <p:txBody>
          <a:bodyPr wrap="square" lIns="72000" rIns="0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ML Systems</a:t>
            </a:r>
          </a:p>
        </p:txBody>
      </p:sp>
      <p:sp>
        <p:nvSpPr>
          <p:cNvPr id="51" name="Freeform 88">
            <a:extLst>
              <a:ext uri="{FF2B5EF4-FFF2-40B4-BE49-F238E27FC236}">
                <a16:creationId xmlns:a16="http://schemas.microsoft.com/office/drawing/2014/main" id="{B1BF5319-7A42-BAB1-22DA-62315477C854}"/>
              </a:ext>
            </a:extLst>
          </p:cNvPr>
          <p:cNvSpPr/>
          <p:nvPr/>
        </p:nvSpPr>
        <p:spPr>
          <a:xfrm>
            <a:off x="7011991" y="4669423"/>
            <a:ext cx="2944167" cy="397207"/>
          </a:xfrm>
          <a:custGeom>
            <a:avLst/>
            <a:gdLst>
              <a:gd name="connsiteX0" fmla="*/ 0 w 2944167"/>
              <a:gd name="connsiteY0" fmla="*/ 447004 h 447004"/>
              <a:gd name="connsiteX1" fmla="*/ 401934 w 2944167"/>
              <a:gd name="connsiteY1" fmla="*/ 65167 h 447004"/>
              <a:gd name="connsiteX2" fmla="*/ 2100105 w 2944167"/>
              <a:gd name="connsiteY2" fmla="*/ 24973 h 447004"/>
              <a:gd name="connsiteX3" fmla="*/ 2944167 w 2944167"/>
              <a:gd name="connsiteY3" fmla="*/ 326424 h 447004"/>
              <a:gd name="connsiteX4" fmla="*/ 2944167 w 2944167"/>
              <a:gd name="connsiteY4" fmla="*/ 326424 h 447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4167" h="447004">
                <a:moveTo>
                  <a:pt x="0" y="447004"/>
                </a:moveTo>
                <a:cubicBezTo>
                  <a:pt x="25958" y="291254"/>
                  <a:pt x="51917" y="135505"/>
                  <a:pt x="401934" y="65167"/>
                </a:cubicBezTo>
                <a:cubicBezTo>
                  <a:pt x="751952" y="-5172"/>
                  <a:pt x="1676399" y="-18570"/>
                  <a:pt x="2100105" y="24973"/>
                </a:cubicBezTo>
                <a:cubicBezTo>
                  <a:pt x="2523811" y="68516"/>
                  <a:pt x="2944167" y="326424"/>
                  <a:pt x="2944167" y="326424"/>
                </a:cubicBezTo>
                <a:lnTo>
                  <a:pt x="2944167" y="326424"/>
                </a:lnTo>
              </a:path>
            </a:pathLst>
          </a:custGeom>
          <a:noFill/>
          <a:ln w="12700">
            <a:solidFill>
              <a:schemeClr val="tx1"/>
            </a:solidFill>
            <a:prstDash val="dash"/>
            <a:tailEnd type="triangl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9FA1FC0-03B3-8F8C-2EB0-29CF543641CD}"/>
              </a:ext>
            </a:extLst>
          </p:cNvPr>
          <p:cNvSpPr txBox="1"/>
          <p:nvPr/>
        </p:nvSpPr>
        <p:spPr>
          <a:xfrm>
            <a:off x="9852032" y="5086838"/>
            <a:ext cx="1242909" cy="369332"/>
          </a:xfrm>
          <a:prstGeom prst="rect">
            <a:avLst/>
          </a:prstGeom>
          <a:noFill/>
          <a:ln w="25400">
            <a:solidFill>
              <a:srgbClr val="F70146"/>
            </a:solidFill>
          </a:ln>
        </p:spPr>
        <p:txBody>
          <a:bodyPr wrap="square" lIns="72000" rIns="0" rtlCol="0">
            <a:spAutoFit/>
          </a:bodyPr>
          <a:lstStyle/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4DAE2225-11D0-9942-0870-6558023710A5}"/>
              </a:ext>
            </a:extLst>
          </p:cNvPr>
          <p:cNvCxnSpPr>
            <a:cxnSpLocks/>
            <a:endCxn id="52" idx="2"/>
          </p:cNvCxnSpPr>
          <p:nvPr/>
        </p:nvCxnSpPr>
        <p:spPr>
          <a:xfrm flipV="1">
            <a:off x="10464888" y="5456170"/>
            <a:ext cx="8599" cy="335388"/>
          </a:xfrm>
          <a:prstGeom prst="straightConnector1">
            <a:avLst/>
          </a:prstGeom>
          <a:ln w="19050">
            <a:solidFill>
              <a:srgbClr val="F70146"/>
            </a:solidFill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6358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47" grpId="0" animBg="1"/>
      <p:bldP spid="48" grpId="0" animBg="1"/>
      <p:bldP spid="49" grpId="0" animBg="1"/>
      <p:bldP spid="50" grpId="0"/>
      <p:bldP spid="51" grpId="0" animBg="1"/>
      <p:bldP spid="5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itle 1">
            <a:extLst>
              <a:ext uri="{FF2B5EF4-FFF2-40B4-BE49-F238E27FC236}">
                <a16:creationId xmlns:a16="http://schemas.microsoft.com/office/drawing/2014/main" id="{C4106FC9-3C13-8E31-8AF1-483C69E08AB9}"/>
              </a:ext>
            </a:extLst>
          </p:cNvPr>
          <p:cNvSpPr txBox="1">
            <a:spLocks/>
          </p:cNvSpPr>
          <p:nvPr/>
        </p:nvSpPr>
        <p:spPr>
          <a:xfrm>
            <a:off x="630774" y="256594"/>
            <a:ext cx="9516257" cy="1453844"/>
          </a:xfrm>
          <a:prstGeom prst="rect">
            <a:avLst/>
          </a:prstGeom>
        </p:spPr>
        <p:txBody>
          <a:bodyPr vert="horz" wrap="square" lIns="0" tIns="89642" rIns="143428" bIns="89642" rtlCol="0" anchor="t">
            <a:norm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72" b="0" kern="1200" cap="none" spc="-50" baseline="0">
                <a:ln w="3175"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Roboto" panose="02000000000000000000" pitchFamily="2" charset="0"/>
                <a:ea typeface="Segoe UI Emoji" panose="020B0502040204020203" pitchFamily="34" charset="0"/>
                <a:cs typeface="Segoe UI Emoji" panose="020B0502040204020203" pitchFamily="34" charset="0"/>
              </a:defRPr>
            </a:lvl1pPr>
          </a:lstStyle>
          <a:p>
            <a:r>
              <a:rPr lang="en-US" sz="3598" dirty="0">
                <a:solidFill>
                  <a:schemeClr val="accent4"/>
                </a:solidFill>
              </a:rPr>
              <a:t>AI-Centric Database System</a:t>
            </a:r>
            <a:endParaRPr lang="en-US" sz="3598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95CE68-9421-B22E-C5D0-4CDB09A23A1C}"/>
              </a:ext>
            </a:extLst>
          </p:cNvPr>
          <p:cNvSpPr txBox="1"/>
          <p:nvPr/>
        </p:nvSpPr>
        <p:spPr>
          <a:xfrm>
            <a:off x="932720" y="2191452"/>
            <a:ext cx="10326561" cy="669832"/>
          </a:xfrm>
          <a:prstGeom prst="rect">
            <a:avLst/>
          </a:prstGeom>
          <a:noFill/>
        </p:spPr>
        <p:txBody>
          <a:bodyPr wrap="square" lIns="179285" tIns="143428" rIns="179285" bIns="143428" rtlCol="0">
            <a:spAutoFit/>
          </a:bodyPr>
          <a:lstStyle/>
          <a:p>
            <a:pPr>
              <a:lnSpc>
                <a:spcPct val="90000"/>
              </a:lnSpc>
              <a:spcAft>
                <a:spcPts val="588"/>
              </a:spcAft>
            </a:pPr>
            <a:r>
              <a:rPr lang="en-US" sz="2745" dirty="0">
                <a:solidFill>
                  <a:schemeClr val="accent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Multi-modal data support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52F3F9-8A9D-5FC8-25D2-0E96B3E890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572" y="3316892"/>
            <a:ext cx="5691923" cy="965381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A33A1269-C6D8-A7E9-2C47-9B21C89BBB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2720" y="5017115"/>
            <a:ext cx="6866868" cy="1575876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0" tIns="77790" rIns="0" bIns="77790" numCol="1" anchor="ctr" anchorCtr="0" compatLnSpc="1">
            <a:prstTxWarp prst="textNoShape">
              <a:avLst/>
            </a:prstTxWarp>
            <a:spAutoFit/>
          </a:bodyPr>
          <a:lstStyle/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372">
                <a:solidFill>
                  <a:srgbClr val="0077AA"/>
                </a:solidFill>
                <a:latin typeface="Consolas" panose="020B0609020204030204" pitchFamily="49" charset="0"/>
              </a:rPr>
              <a:t>SELECT</a:t>
            </a:r>
            <a:r>
              <a:rPr lang="en-US" altLang="en-US" sz="1372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br>
              <a:rPr lang="en-US" altLang="en-US" sz="1372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altLang="en-US" sz="1372">
                <a:solidFill>
                  <a:srgbClr val="000000"/>
                </a:solidFill>
                <a:latin typeface="Consolas" panose="020B0609020204030204" pitchFamily="49" charset="0"/>
              </a:rPr>
              <a:t>    input </a:t>
            </a:r>
            <a:r>
              <a:rPr lang="en-US" altLang="en-US" sz="1372">
                <a:solidFill>
                  <a:srgbClr val="0077AA"/>
                </a:solidFill>
                <a:latin typeface="Consolas" panose="020B0609020204030204" pitchFamily="49" charset="0"/>
              </a:rPr>
              <a:t>AS</a:t>
            </a:r>
            <a:r>
              <a:rPr lang="en-US" altLang="en-US" sz="1372">
                <a:solidFill>
                  <a:srgbClr val="000000"/>
                </a:solidFill>
                <a:latin typeface="Consolas" panose="020B0609020204030204" pitchFamily="49" charset="0"/>
              </a:rPr>
              <a:t> images</a:t>
            </a:r>
            <a:r>
              <a:rPr lang="en-US" altLang="en-US" sz="1372">
                <a:solidFill>
                  <a:srgbClr val="999999"/>
                </a:solidFill>
                <a:latin typeface="Consolas" panose="020B0609020204030204" pitchFamily="49" charset="0"/>
              </a:rPr>
              <a:t>, 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372">
                <a:solidFill>
                  <a:srgbClr val="999999"/>
                </a:solidFill>
                <a:latin typeface="Consolas" panose="020B0609020204030204" pitchFamily="49" charset="0"/>
              </a:rPr>
              <a:t>    </a:t>
            </a:r>
            <a:r>
              <a:rPr lang="en-US" altLang="en-US" sz="1372" err="1">
                <a:solidFill>
                  <a:srgbClr val="000000"/>
                </a:solidFill>
                <a:latin typeface="Consolas" panose="020B0609020204030204" pitchFamily="49" charset="0"/>
              </a:rPr>
              <a:t>image_text_similarity_model</a:t>
            </a:r>
            <a:r>
              <a:rPr lang="en-US" altLang="en-US" sz="1372">
                <a:solidFill>
                  <a:srgbClr val="999999"/>
                </a:solidFill>
                <a:latin typeface="Consolas" panose="020B0609020204030204" pitchFamily="49" charset="0"/>
              </a:rPr>
              <a:t>(</a:t>
            </a:r>
            <a:r>
              <a:rPr lang="en-US" altLang="en-US" sz="1372">
                <a:solidFill>
                  <a:srgbClr val="669900"/>
                </a:solidFill>
                <a:latin typeface="Consolas" panose="020B0609020204030204" pitchFamily="49" charset="0"/>
              </a:rPr>
              <a:t>"KFC Receipt"</a:t>
            </a:r>
            <a:r>
              <a:rPr lang="en-US" altLang="en-US" sz="1372">
                <a:solidFill>
                  <a:srgbClr val="999999"/>
                </a:solidFill>
                <a:latin typeface="Consolas" panose="020B0609020204030204" pitchFamily="49" charset="0"/>
              </a:rPr>
              <a:t>, </a:t>
            </a:r>
            <a:r>
              <a:rPr lang="en-US" altLang="en-US" sz="1372">
                <a:solidFill>
                  <a:srgbClr val="000000"/>
                </a:solidFill>
                <a:latin typeface="Consolas" panose="020B0609020204030204" pitchFamily="49" charset="0"/>
              </a:rPr>
              <a:t>input</a:t>
            </a:r>
            <a:r>
              <a:rPr lang="en-US" altLang="en-US" sz="1372">
                <a:solidFill>
                  <a:srgbClr val="999999"/>
                </a:solidFill>
                <a:latin typeface="Consolas" panose="020B0609020204030204" pitchFamily="49" charset="0"/>
              </a:rPr>
              <a:t>)</a:t>
            </a:r>
            <a:r>
              <a:rPr lang="en-US" altLang="en-US" sz="1372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altLang="en-US" sz="1372">
                <a:solidFill>
                  <a:srgbClr val="0077AA"/>
                </a:solidFill>
                <a:latin typeface="Consolas" panose="020B0609020204030204" pitchFamily="49" charset="0"/>
              </a:rPr>
              <a:t>AS</a:t>
            </a:r>
            <a:r>
              <a:rPr lang="en-US" altLang="en-US" sz="1372">
                <a:solidFill>
                  <a:srgbClr val="000000"/>
                </a:solidFill>
                <a:latin typeface="Consolas" panose="020B0609020204030204" pitchFamily="49" charset="0"/>
              </a:rPr>
              <a:t> score 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372">
                <a:solidFill>
                  <a:srgbClr val="0077AA"/>
                </a:solidFill>
                <a:latin typeface="Consolas" panose="020B0609020204030204" pitchFamily="49" charset="0"/>
              </a:rPr>
              <a:t>FROM</a:t>
            </a:r>
            <a:r>
              <a:rPr lang="en-US" altLang="en-US" sz="1372">
                <a:solidFill>
                  <a:srgbClr val="000000"/>
                </a:solidFill>
                <a:latin typeface="Consolas" panose="020B0609020204030204" pitchFamily="49" charset="0"/>
              </a:rPr>
              <a:t> attachments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372">
                <a:solidFill>
                  <a:srgbClr val="0077AA"/>
                </a:solidFill>
                <a:latin typeface="Consolas" panose="020B0609020204030204" pitchFamily="49" charset="0"/>
              </a:rPr>
              <a:t>ORDER</a:t>
            </a:r>
            <a:r>
              <a:rPr lang="en-US" altLang="en-US" sz="1372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altLang="en-US" sz="1372">
                <a:solidFill>
                  <a:srgbClr val="0077AA"/>
                </a:solidFill>
                <a:latin typeface="Consolas" panose="020B0609020204030204" pitchFamily="49" charset="0"/>
              </a:rPr>
              <a:t>BY</a:t>
            </a:r>
            <a:r>
              <a:rPr lang="en-US" altLang="en-US" sz="1372">
                <a:solidFill>
                  <a:srgbClr val="000000"/>
                </a:solidFill>
                <a:latin typeface="Consolas" panose="020B0609020204030204" pitchFamily="49" charset="0"/>
              </a:rPr>
              <a:t> score </a:t>
            </a:r>
            <a:r>
              <a:rPr lang="en-US" altLang="en-US" sz="1372">
                <a:solidFill>
                  <a:srgbClr val="0077AA"/>
                </a:solidFill>
                <a:latin typeface="Consolas" panose="020B0609020204030204" pitchFamily="49" charset="0"/>
              </a:rPr>
              <a:t>DESC</a:t>
            </a:r>
            <a:r>
              <a:rPr lang="en-US" altLang="en-US" sz="1372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372">
                <a:solidFill>
                  <a:srgbClr val="0077AA"/>
                </a:solidFill>
                <a:latin typeface="Consolas" panose="020B0609020204030204" pitchFamily="49" charset="0"/>
              </a:rPr>
              <a:t>LIMIT</a:t>
            </a:r>
            <a:r>
              <a:rPr lang="en-US" altLang="en-US" sz="1372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altLang="en-US" sz="1372">
                <a:solidFill>
                  <a:srgbClr val="990055"/>
                </a:solidFill>
                <a:latin typeface="Consolas" panose="020B0609020204030204" pitchFamily="49" charset="0"/>
              </a:rPr>
              <a:t>1</a:t>
            </a:r>
            <a:r>
              <a:rPr lang="en-US" altLang="en-US" sz="980">
                <a:solidFill>
                  <a:schemeClr val="tx1"/>
                </a:solidFill>
              </a:rPr>
              <a:t> </a:t>
            </a:r>
            <a:endParaRPr lang="en-US" altLang="en-US" sz="3137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" name="Arrow: Down 4">
            <a:extLst>
              <a:ext uri="{FF2B5EF4-FFF2-40B4-BE49-F238E27FC236}">
                <a16:creationId xmlns:a16="http://schemas.microsoft.com/office/drawing/2014/main" id="{3D5D447F-26D4-772E-70FD-D0F67F862270}"/>
              </a:ext>
            </a:extLst>
          </p:cNvPr>
          <p:cNvSpPr/>
          <p:nvPr/>
        </p:nvSpPr>
        <p:spPr>
          <a:xfrm>
            <a:off x="3750326" y="4414602"/>
            <a:ext cx="228416" cy="508549"/>
          </a:xfrm>
          <a:prstGeom prst="down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65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D29FF0-6D37-5AA5-EFB5-DC4766754C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96" t="9860" r="9064" b="18388"/>
          <a:stretch/>
        </p:blipFill>
        <p:spPr>
          <a:xfrm rot="5400000">
            <a:off x="8824279" y="4345088"/>
            <a:ext cx="2645505" cy="1655643"/>
          </a:xfrm>
          <a:prstGeom prst="rect">
            <a:avLst/>
          </a:prstGeom>
        </p:spPr>
      </p:pic>
      <p:sp>
        <p:nvSpPr>
          <p:cNvPr id="8" name="Arrow: Down 6">
            <a:extLst>
              <a:ext uri="{FF2B5EF4-FFF2-40B4-BE49-F238E27FC236}">
                <a16:creationId xmlns:a16="http://schemas.microsoft.com/office/drawing/2014/main" id="{883AADC9-C7B7-20AB-8A55-58DE04A2B524}"/>
              </a:ext>
            </a:extLst>
          </p:cNvPr>
          <p:cNvSpPr/>
          <p:nvPr/>
        </p:nvSpPr>
        <p:spPr>
          <a:xfrm rot="16200000">
            <a:off x="8445190" y="5436571"/>
            <a:ext cx="228416" cy="508549"/>
          </a:xfrm>
          <a:prstGeom prst="down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65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A0B327-FB3E-77D4-43B2-E03FA0F5081F}"/>
              </a:ext>
            </a:extLst>
          </p:cNvPr>
          <p:cNvSpPr txBox="1"/>
          <p:nvPr/>
        </p:nvSpPr>
        <p:spPr>
          <a:xfrm>
            <a:off x="630774" y="1453290"/>
            <a:ext cx="11433610" cy="669832"/>
          </a:xfrm>
          <a:prstGeom prst="rect">
            <a:avLst/>
          </a:prstGeom>
          <a:noFill/>
        </p:spPr>
        <p:txBody>
          <a:bodyPr wrap="square" lIns="179285" tIns="143428" rIns="179285" bIns="143428" rtlCol="0">
            <a:spAutoFit/>
          </a:bodyPr>
          <a:lstStyle/>
          <a:p>
            <a:pPr>
              <a:lnSpc>
                <a:spcPct val="90000"/>
              </a:lnSpc>
              <a:spcAft>
                <a:spcPts val="588"/>
              </a:spcAft>
            </a:pPr>
            <a:r>
              <a:rPr lang="en-US" sz="2745" dirty="0">
                <a:latin typeface="Roboto" panose="02000000000000000000" pitchFamily="2" charset="0"/>
                <a:ea typeface="Roboto" panose="02000000000000000000" pitchFamily="2" charset="0"/>
              </a:rPr>
              <a:t>Broader implications of having a DBMS on an ML runtime backend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837EF2-3ECA-4BDD-A86F-C2246BFB4622}"/>
              </a:ext>
            </a:extLst>
          </p:cNvPr>
          <p:cNvSpPr txBox="1"/>
          <p:nvPr/>
        </p:nvSpPr>
        <p:spPr>
          <a:xfrm>
            <a:off x="10915856" y="144110"/>
            <a:ext cx="1276141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TQP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 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CIDR’23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E2D4768-2E1E-BC14-08F3-F6D51EFAF8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03656" y="129339"/>
            <a:ext cx="555350" cy="669748"/>
          </a:xfrm>
          <a:prstGeom prst="rect">
            <a:avLst/>
          </a:prstGeom>
          <a:ln w="28575">
            <a:solidFill>
              <a:srgbClr val="7889FB"/>
            </a:solidFill>
          </a:ln>
        </p:spPr>
      </p:pic>
    </p:spTree>
    <p:extLst>
      <p:ext uri="{BB962C8B-B14F-4D97-AF65-F5344CB8AC3E}">
        <p14:creationId xmlns:p14="http://schemas.microsoft.com/office/powerpoint/2010/main" val="2589799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 animBg="1"/>
      <p:bldP spid="8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itle 1">
            <a:extLst>
              <a:ext uri="{FF2B5EF4-FFF2-40B4-BE49-F238E27FC236}">
                <a16:creationId xmlns:a16="http://schemas.microsoft.com/office/drawing/2014/main" id="{C4106FC9-3C13-8E31-8AF1-483C69E08AB9}"/>
              </a:ext>
            </a:extLst>
          </p:cNvPr>
          <p:cNvSpPr txBox="1">
            <a:spLocks/>
          </p:cNvSpPr>
          <p:nvPr/>
        </p:nvSpPr>
        <p:spPr>
          <a:xfrm>
            <a:off x="630774" y="256594"/>
            <a:ext cx="9516257" cy="1453844"/>
          </a:xfrm>
          <a:prstGeom prst="rect">
            <a:avLst/>
          </a:prstGeom>
        </p:spPr>
        <p:txBody>
          <a:bodyPr vert="horz" wrap="square" lIns="0" tIns="89642" rIns="143428" bIns="89642" rtlCol="0" anchor="t">
            <a:norm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72" b="0" kern="1200" cap="none" spc="-50" baseline="0">
                <a:ln w="3175"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Roboto" panose="02000000000000000000" pitchFamily="2" charset="0"/>
                <a:ea typeface="Segoe UI Emoji" panose="020B0502040204020203" pitchFamily="34" charset="0"/>
                <a:cs typeface="Segoe UI Emoji" panose="020B0502040204020203" pitchFamily="34" charset="0"/>
              </a:defRPr>
            </a:lvl1pPr>
          </a:lstStyle>
          <a:p>
            <a:r>
              <a:rPr lang="en-US" sz="3598" dirty="0">
                <a:solidFill>
                  <a:schemeClr val="accent4"/>
                </a:solidFill>
              </a:rPr>
              <a:t>AI-Centric Database System</a:t>
            </a:r>
            <a:endParaRPr lang="en-US" sz="3598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95CE68-9421-B22E-C5D0-4CDB09A23A1C}"/>
              </a:ext>
            </a:extLst>
          </p:cNvPr>
          <p:cNvSpPr txBox="1"/>
          <p:nvPr/>
        </p:nvSpPr>
        <p:spPr>
          <a:xfrm>
            <a:off x="932720" y="2191452"/>
            <a:ext cx="10326561" cy="669832"/>
          </a:xfrm>
          <a:prstGeom prst="rect">
            <a:avLst/>
          </a:prstGeom>
          <a:noFill/>
        </p:spPr>
        <p:txBody>
          <a:bodyPr wrap="square" lIns="179285" tIns="143428" rIns="179285" bIns="143428" rtlCol="0">
            <a:spAutoFit/>
          </a:bodyPr>
          <a:lstStyle/>
          <a:p>
            <a:pPr>
              <a:lnSpc>
                <a:spcPct val="90000"/>
              </a:lnSpc>
              <a:spcAft>
                <a:spcPts val="588"/>
              </a:spcAft>
            </a:pPr>
            <a:r>
              <a:rPr lang="en-US" sz="2745" dirty="0">
                <a:solidFill>
                  <a:schemeClr val="accent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Automatic Differentiation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83B29C-37BB-DF01-2A67-3B8C04A837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47891" y="3997452"/>
            <a:ext cx="2076851" cy="20058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90ADE40-CFB8-1423-3407-7F28F9E814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9569" y="3649669"/>
            <a:ext cx="1993090" cy="2005826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18DB3542-9797-684B-D1A0-CA50F9A3209F}"/>
              </a:ext>
            </a:extLst>
          </p:cNvPr>
          <p:cNvGraphicFramePr>
            <a:graphicFrameLocks noGrp="1"/>
          </p:cNvGraphicFramePr>
          <p:nvPr/>
        </p:nvGraphicFramePr>
        <p:xfrm>
          <a:off x="9075430" y="2947209"/>
          <a:ext cx="1276725" cy="3810408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425575">
                  <a:extLst>
                    <a:ext uri="{9D8B030D-6E8A-4147-A177-3AD203B41FA5}">
                      <a16:colId xmlns:a16="http://schemas.microsoft.com/office/drawing/2014/main" val="3241711838"/>
                    </a:ext>
                  </a:extLst>
                </a:gridCol>
                <a:gridCol w="425575">
                  <a:extLst>
                    <a:ext uri="{9D8B030D-6E8A-4147-A177-3AD203B41FA5}">
                      <a16:colId xmlns:a16="http://schemas.microsoft.com/office/drawing/2014/main" val="2797274768"/>
                    </a:ext>
                  </a:extLst>
                </a:gridCol>
                <a:gridCol w="425575">
                  <a:extLst>
                    <a:ext uri="{9D8B030D-6E8A-4147-A177-3AD203B41FA5}">
                      <a16:colId xmlns:a16="http://schemas.microsoft.com/office/drawing/2014/main" val="1983582243"/>
                    </a:ext>
                  </a:extLst>
                </a:gridCol>
              </a:tblGrid>
              <a:tr h="1814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Digit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338" marR="9338" marT="93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Size</a:t>
                      </a:r>
                    </a:p>
                  </a:txBody>
                  <a:tcPr marL="9338" marR="9338" marT="93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Count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338" marR="9338" marT="9338" marB="0" anchor="b"/>
                </a:tc>
                <a:extLst>
                  <a:ext uri="{0D108BD9-81ED-4DB2-BD59-A6C34878D82A}">
                    <a16:rowId xmlns:a16="http://schemas.microsoft.com/office/drawing/2014/main" val="2147687779"/>
                  </a:ext>
                </a:extLst>
              </a:tr>
              <a:tr h="181448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0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338" marR="9338" marT="93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Small</a:t>
                      </a:r>
                    </a:p>
                  </a:txBody>
                  <a:tcPr marL="9338" marR="9338" marT="93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338" marR="9338" marT="9338" marB="0" anchor="b"/>
                </a:tc>
                <a:extLst>
                  <a:ext uri="{0D108BD9-81ED-4DB2-BD59-A6C34878D82A}">
                    <a16:rowId xmlns:a16="http://schemas.microsoft.com/office/drawing/2014/main" val="835352719"/>
                  </a:ext>
                </a:extLst>
              </a:tr>
              <a:tr h="181448">
                <a:tc vMerge="1"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Large</a:t>
                      </a:r>
                    </a:p>
                  </a:txBody>
                  <a:tcPr marL="9338" marR="9338" marT="93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0</a:t>
                      </a:r>
                    </a:p>
                  </a:txBody>
                  <a:tcPr marL="9338" marR="9338" marT="9338" marB="0" anchor="b"/>
                </a:tc>
                <a:extLst>
                  <a:ext uri="{0D108BD9-81ED-4DB2-BD59-A6C34878D82A}">
                    <a16:rowId xmlns:a16="http://schemas.microsoft.com/office/drawing/2014/main" val="4054999466"/>
                  </a:ext>
                </a:extLst>
              </a:tr>
              <a:tr h="181448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338" marR="9338" marT="93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Small</a:t>
                      </a:r>
                    </a:p>
                  </a:txBody>
                  <a:tcPr marL="9338" marR="9338" marT="93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338" marR="9338" marT="9338" marB="0" anchor="b"/>
                </a:tc>
                <a:extLst>
                  <a:ext uri="{0D108BD9-81ED-4DB2-BD59-A6C34878D82A}">
                    <a16:rowId xmlns:a16="http://schemas.microsoft.com/office/drawing/2014/main" val="3379186860"/>
                  </a:ext>
                </a:extLst>
              </a:tr>
              <a:tr h="181448">
                <a:tc vMerge="1"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Large</a:t>
                      </a:r>
                    </a:p>
                  </a:txBody>
                  <a:tcPr marL="9338" marR="9338" marT="93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0</a:t>
                      </a:r>
                    </a:p>
                  </a:txBody>
                  <a:tcPr marL="9338" marR="9338" marT="9338" marB="0" anchor="b"/>
                </a:tc>
                <a:extLst>
                  <a:ext uri="{0D108BD9-81ED-4DB2-BD59-A6C34878D82A}">
                    <a16:rowId xmlns:a16="http://schemas.microsoft.com/office/drawing/2014/main" val="613976419"/>
                  </a:ext>
                </a:extLst>
              </a:tr>
              <a:tr h="181448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338" marR="9338" marT="93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Small</a:t>
                      </a:r>
                    </a:p>
                  </a:txBody>
                  <a:tcPr marL="9338" marR="9338" marT="93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0</a:t>
                      </a:r>
                    </a:p>
                  </a:txBody>
                  <a:tcPr marL="9338" marR="9338" marT="9338" marB="0" anchor="b"/>
                </a:tc>
                <a:extLst>
                  <a:ext uri="{0D108BD9-81ED-4DB2-BD59-A6C34878D82A}">
                    <a16:rowId xmlns:a16="http://schemas.microsoft.com/office/drawing/2014/main" val="3348041688"/>
                  </a:ext>
                </a:extLst>
              </a:tr>
              <a:tr h="181448">
                <a:tc vMerge="1"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Large</a:t>
                      </a:r>
                    </a:p>
                  </a:txBody>
                  <a:tcPr marL="9338" marR="9338" marT="93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9338" marR="9338" marT="9338" marB="0" anchor="b"/>
                </a:tc>
                <a:extLst>
                  <a:ext uri="{0D108BD9-81ED-4DB2-BD59-A6C34878D82A}">
                    <a16:rowId xmlns:a16="http://schemas.microsoft.com/office/drawing/2014/main" val="1349685412"/>
                  </a:ext>
                </a:extLst>
              </a:tr>
              <a:tr h="181448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338" marR="9338" marT="9338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Small</a:t>
                      </a:r>
                    </a:p>
                  </a:txBody>
                  <a:tcPr marL="9338" marR="9338" marT="93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0</a:t>
                      </a:r>
                    </a:p>
                  </a:txBody>
                  <a:tcPr marL="9338" marR="9338" marT="9338" marB="0" anchor="b"/>
                </a:tc>
                <a:extLst>
                  <a:ext uri="{0D108BD9-81ED-4DB2-BD59-A6C34878D82A}">
                    <a16:rowId xmlns:a16="http://schemas.microsoft.com/office/drawing/2014/main" val="1612587227"/>
                  </a:ext>
                </a:extLst>
              </a:tr>
              <a:tr h="181448">
                <a:tc vMerge="1"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Large</a:t>
                      </a:r>
                    </a:p>
                  </a:txBody>
                  <a:tcPr marL="9338" marR="9338" marT="93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9338" marR="9338" marT="9338" marB="0" anchor="b"/>
                </a:tc>
                <a:extLst>
                  <a:ext uri="{0D108BD9-81ED-4DB2-BD59-A6C34878D82A}">
                    <a16:rowId xmlns:a16="http://schemas.microsoft.com/office/drawing/2014/main" val="2754865908"/>
                  </a:ext>
                </a:extLst>
              </a:tr>
              <a:tr h="181448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338" marR="9338" marT="9338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Small</a:t>
                      </a:r>
                    </a:p>
                  </a:txBody>
                  <a:tcPr marL="9338" marR="9338" marT="93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0</a:t>
                      </a:r>
                    </a:p>
                  </a:txBody>
                  <a:tcPr marL="9338" marR="9338" marT="9338" marB="0" anchor="b"/>
                </a:tc>
                <a:extLst>
                  <a:ext uri="{0D108BD9-81ED-4DB2-BD59-A6C34878D82A}">
                    <a16:rowId xmlns:a16="http://schemas.microsoft.com/office/drawing/2014/main" val="1165334379"/>
                  </a:ext>
                </a:extLst>
              </a:tr>
              <a:tr h="181448">
                <a:tc vMerge="1"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Large</a:t>
                      </a:r>
                    </a:p>
                  </a:txBody>
                  <a:tcPr marL="9338" marR="9338" marT="93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0</a:t>
                      </a:r>
                    </a:p>
                  </a:txBody>
                  <a:tcPr marL="9338" marR="9338" marT="9338" marB="0" anchor="b"/>
                </a:tc>
                <a:extLst>
                  <a:ext uri="{0D108BD9-81ED-4DB2-BD59-A6C34878D82A}">
                    <a16:rowId xmlns:a16="http://schemas.microsoft.com/office/drawing/2014/main" val="3403739516"/>
                  </a:ext>
                </a:extLst>
              </a:tr>
              <a:tr h="181448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338" marR="9338" marT="9338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Small</a:t>
                      </a:r>
                    </a:p>
                  </a:txBody>
                  <a:tcPr marL="9338" marR="9338" marT="93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0</a:t>
                      </a:r>
                    </a:p>
                  </a:txBody>
                  <a:tcPr marL="9338" marR="9338" marT="9338" marB="0" anchor="b"/>
                </a:tc>
                <a:extLst>
                  <a:ext uri="{0D108BD9-81ED-4DB2-BD59-A6C34878D82A}">
                    <a16:rowId xmlns:a16="http://schemas.microsoft.com/office/drawing/2014/main" val="1721305130"/>
                  </a:ext>
                </a:extLst>
              </a:tr>
              <a:tr h="181448">
                <a:tc vMerge="1"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Large</a:t>
                      </a:r>
                    </a:p>
                  </a:txBody>
                  <a:tcPr marL="9338" marR="9338" marT="93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9338" marR="9338" marT="9338" marB="0" anchor="b"/>
                </a:tc>
                <a:extLst>
                  <a:ext uri="{0D108BD9-81ED-4DB2-BD59-A6C34878D82A}">
                    <a16:rowId xmlns:a16="http://schemas.microsoft.com/office/drawing/2014/main" val="768459037"/>
                  </a:ext>
                </a:extLst>
              </a:tr>
              <a:tr h="181448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338" marR="9338" marT="9338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Small</a:t>
                      </a:r>
                    </a:p>
                  </a:txBody>
                  <a:tcPr marL="9338" marR="9338" marT="93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0</a:t>
                      </a:r>
                    </a:p>
                  </a:txBody>
                  <a:tcPr marL="9338" marR="9338" marT="9338" marB="0" anchor="b"/>
                </a:tc>
                <a:extLst>
                  <a:ext uri="{0D108BD9-81ED-4DB2-BD59-A6C34878D82A}">
                    <a16:rowId xmlns:a16="http://schemas.microsoft.com/office/drawing/2014/main" val="186529228"/>
                  </a:ext>
                </a:extLst>
              </a:tr>
              <a:tr h="181448">
                <a:tc vMerge="1"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Large</a:t>
                      </a:r>
                    </a:p>
                  </a:txBody>
                  <a:tcPr marL="9338" marR="9338" marT="93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0</a:t>
                      </a:r>
                    </a:p>
                  </a:txBody>
                  <a:tcPr marL="9338" marR="9338" marT="9338" marB="0" anchor="b"/>
                </a:tc>
                <a:extLst>
                  <a:ext uri="{0D108BD9-81ED-4DB2-BD59-A6C34878D82A}">
                    <a16:rowId xmlns:a16="http://schemas.microsoft.com/office/drawing/2014/main" val="2493173650"/>
                  </a:ext>
                </a:extLst>
              </a:tr>
              <a:tr h="181448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338" marR="9338" marT="9338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Small</a:t>
                      </a:r>
                    </a:p>
                  </a:txBody>
                  <a:tcPr marL="9338" marR="9338" marT="93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338" marR="9338" marT="9338" marB="0" anchor="b"/>
                </a:tc>
                <a:extLst>
                  <a:ext uri="{0D108BD9-81ED-4DB2-BD59-A6C34878D82A}">
                    <a16:rowId xmlns:a16="http://schemas.microsoft.com/office/drawing/2014/main" val="2564565296"/>
                  </a:ext>
                </a:extLst>
              </a:tr>
              <a:tr h="181448">
                <a:tc vMerge="1"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Large</a:t>
                      </a:r>
                    </a:p>
                  </a:txBody>
                  <a:tcPr marL="9338" marR="9338" marT="93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0</a:t>
                      </a:r>
                    </a:p>
                  </a:txBody>
                  <a:tcPr marL="9338" marR="9338" marT="9338" marB="0" anchor="b"/>
                </a:tc>
                <a:extLst>
                  <a:ext uri="{0D108BD9-81ED-4DB2-BD59-A6C34878D82A}">
                    <a16:rowId xmlns:a16="http://schemas.microsoft.com/office/drawing/2014/main" val="3820247449"/>
                  </a:ext>
                </a:extLst>
              </a:tr>
              <a:tr h="181448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8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338" marR="9338" marT="9338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Small</a:t>
                      </a:r>
                    </a:p>
                  </a:txBody>
                  <a:tcPr marL="9338" marR="9338" marT="93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0</a:t>
                      </a:r>
                    </a:p>
                  </a:txBody>
                  <a:tcPr marL="9338" marR="9338" marT="9338" marB="0" anchor="b"/>
                </a:tc>
                <a:extLst>
                  <a:ext uri="{0D108BD9-81ED-4DB2-BD59-A6C34878D82A}">
                    <a16:rowId xmlns:a16="http://schemas.microsoft.com/office/drawing/2014/main" val="1991665295"/>
                  </a:ext>
                </a:extLst>
              </a:tr>
              <a:tr h="181448">
                <a:tc vMerge="1"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Large</a:t>
                      </a:r>
                    </a:p>
                  </a:txBody>
                  <a:tcPr marL="9338" marR="9338" marT="93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9338" marR="9338" marT="9338" marB="0" anchor="b"/>
                </a:tc>
                <a:extLst>
                  <a:ext uri="{0D108BD9-81ED-4DB2-BD59-A6C34878D82A}">
                    <a16:rowId xmlns:a16="http://schemas.microsoft.com/office/drawing/2014/main" val="2016717518"/>
                  </a:ext>
                </a:extLst>
              </a:tr>
              <a:tr h="181448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9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338" marR="9338" marT="9338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Small</a:t>
                      </a:r>
                    </a:p>
                  </a:txBody>
                  <a:tcPr marL="9338" marR="9338" marT="93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338" marR="9338" marT="9338" marB="0" anchor="b"/>
                </a:tc>
                <a:extLst>
                  <a:ext uri="{0D108BD9-81ED-4DB2-BD59-A6C34878D82A}">
                    <a16:rowId xmlns:a16="http://schemas.microsoft.com/office/drawing/2014/main" val="1140059980"/>
                  </a:ext>
                </a:extLst>
              </a:tr>
              <a:tr h="181448">
                <a:tc vMerge="1"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Large</a:t>
                      </a:r>
                    </a:p>
                  </a:txBody>
                  <a:tcPr marL="9338" marR="9338" marT="93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9338" marR="9338" marT="9338" marB="0" anchor="b"/>
                </a:tc>
                <a:extLst>
                  <a:ext uri="{0D108BD9-81ED-4DB2-BD59-A6C34878D82A}">
                    <a16:rowId xmlns:a16="http://schemas.microsoft.com/office/drawing/2014/main" val="1748706367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62E77B64-350C-D6CB-4B94-39DA20A87EE2}"/>
              </a:ext>
            </a:extLst>
          </p:cNvPr>
          <p:cNvGraphicFramePr>
            <a:graphicFrameLocks noGrp="1"/>
          </p:cNvGraphicFramePr>
          <p:nvPr/>
        </p:nvGraphicFramePr>
        <p:xfrm>
          <a:off x="9383346" y="2639148"/>
          <a:ext cx="1276725" cy="3810408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425575">
                  <a:extLst>
                    <a:ext uri="{9D8B030D-6E8A-4147-A177-3AD203B41FA5}">
                      <a16:colId xmlns:a16="http://schemas.microsoft.com/office/drawing/2014/main" val="3241711838"/>
                    </a:ext>
                  </a:extLst>
                </a:gridCol>
                <a:gridCol w="425575">
                  <a:extLst>
                    <a:ext uri="{9D8B030D-6E8A-4147-A177-3AD203B41FA5}">
                      <a16:colId xmlns:a16="http://schemas.microsoft.com/office/drawing/2014/main" val="2797274768"/>
                    </a:ext>
                  </a:extLst>
                </a:gridCol>
                <a:gridCol w="425575">
                  <a:extLst>
                    <a:ext uri="{9D8B030D-6E8A-4147-A177-3AD203B41FA5}">
                      <a16:colId xmlns:a16="http://schemas.microsoft.com/office/drawing/2014/main" val="1983582243"/>
                    </a:ext>
                  </a:extLst>
                </a:gridCol>
              </a:tblGrid>
              <a:tr h="1814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Digit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338" marR="9338" marT="93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Size</a:t>
                      </a:r>
                    </a:p>
                  </a:txBody>
                  <a:tcPr marL="9338" marR="9338" marT="93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Count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338" marR="9338" marT="9338" marB="0" anchor="b"/>
                </a:tc>
                <a:extLst>
                  <a:ext uri="{0D108BD9-81ED-4DB2-BD59-A6C34878D82A}">
                    <a16:rowId xmlns:a16="http://schemas.microsoft.com/office/drawing/2014/main" val="2147687779"/>
                  </a:ext>
                </a:extLst>
              </a:tr>
              <a:tr h="181448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0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338" marR="9338" marT="93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Small</a:t>
                      </a:r>
                    </a:p>
                  </a:txBody>
                  <a:tcPr marL="9338" marR="9338" marT="93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338" marR="9338" marT="9338" marB="0" anchor="b"/>
                </a:tc>
                <a:extLst>
                  <a:ext uri="{0D108BD9-81ED-4DB2-BD59-A6C34878D82A}">
                    <a16:rowId xmlns:a16="http://schemas.microsoft.com/office/drawing/2014/main" val="835352719"/>
                  </a:ext>
                </a:extLst>
              </a:tr>
              <a:tr h="181448">
                <a:tc vMerge="1"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Large</a:t>
                      </a:r>
                    </a:p>
                  </a:txBody>
                  <a:tcPr marL="9338" marR="9338" marT="93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0</a:t>
                      </a:r>
                    </a:p>
                  </a:txBody>
                  <a:tcPr marL="9338" marR="9338" marT="9338" marB="0" anchor="b"/>
                </a:tc>
                <a:extLst>
                  <a:ext uri="{0D108BD9-81ED-4DB2-BD59-A6C34878D82A}">
                    <a16:rowId xmlns:a16="http://schemas.microsoft.com/office/drawing/2014/main" val="4054999466"/>
                  </a:ext>
                </a:extLst>
              </a:tr>
              <a:tr h="181448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338" marR="9338" marT="93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Small</a:t>
                      </a:r>
                    </a:p>
                  </a:txBody>
                  <a:tcPr marL="9338" marR="9338" marT="93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338" marR="9338" marT="9338" marB="0" anchor="b"/>
                </a:tc>
                <a:extLst>
                  <a:ext uri="{0D108BD9-81ED-4DB2-BD59-A6C34878D82A}">
                    <a16:rowId xmlns:a16="http://schemas.microsoft.com/office/drawing/2014/main" val="3379186860"/>
                  </a:ext>
                </a:extLst>
              </a:tr>
              <a:tr h="181448">
                <a:tc vMerge="1"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Large</a:t>
                      </a:r>
                    </a:p>
                  </a:txBody>
                  <a:tcPr marL="9338" marR="9338" marT="93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0</a:t>
                      </a:r>
                    </a:p>
                  </a:txBody>
                  <a:tcPr marL="9338" marR="9338" marT="9338" marB="0" anchor="b"/>
                </a:tc>
                <a:extLst>
                  <a:ext uri="{0D108BD9-81ED-4DB2-BD59-A6C34878D82A}">
                    <a16:rowId xmlns:a16="http://schemas.microsoft.com/office/drawing/2014/main" val="613976419"/>
                  </a:ext>
                </a:extLst>
              </a:tr>
              <a:tr h="181448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338" marR="9338" marT="93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Small</a:t>
                      </a:r>
                    </a:p>
                  </a:txBody>
                  <a:tcPr marL="9338" marR="9338" marT="93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0</a:t>
                      </a:r>
                    </a:p>
                  </a:txBody>
                  <a:tcPr marL="9338" marR="9338" marT="9338" marB="0" anchor="b"/>
                </a:tc>
                <a:extLst>
                  <a:ext uri="{0D108BD9-81ED-4DB2-BD59-A6C34878D82A}">
                    <a16:rowId xmlns:a16="http://schemas.microsoft.com/office/drawing/2014/main" val="3348041688"/>
                  </a:ext>
                </a:extLst>
              </a:tr>
              <a:tr h="181448">
                <a:tc vMerge="1"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Large</a:t>
                      </a:r>
                    </a:p>
                  </a:txBody>
                  <a:tcPr marL="9338" marR="9338" marT="93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9338" marR="9338" marT="9338" marB="0" anchor="b"/>
                </a:tc>
                <a:extLst>
                  <a:ext uri="{0D108BD9-81ED-4DB2-BD59-A6C34878D82A}">
                    <a16:rowId xmlns:a16="http://schemas.microsoft.com/office/drawing/2014/main" val="1349685412"/>
                  </a:ext>
                </a:extLst>
              </a:tr>
              <a:tr h="181448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338" marR="9338" marT="9338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Small</a:t>
                      </a:r>
                    </a:p>
                  </a:txBody>
                  <a:tcPr marL="9338" marR="9338" marT="93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0</a:t>
                      </a:r>
                    </a:p>
                  </a:txBody>
                  <a:tcPr marL="9338" marR="9338" marT="9338" marB="0" anchor="b"/>
                </a:tc>
                <a:extLst>
                  <a:ext uri="{0D108BD9-81ED-4DB2-BD59-A6C34878D82A}">
                    <a16:rowId xmlns:a16="http://schemas.microsoft.com/office/drawing/2014/main" val="1612587227"/>
                  </a:ext>
                </a:extLst>
              </a:tr>
              <a:tr h="181448">
                <a:tc vMerge="1"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Large</a:t>
                      </a:r>
                    </a:p>
                  </a:txBody>
                  <a:tcPr marL="9338" marR="9338" marT="93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9338" marR="9338" marT="9338" marB="0" anchor="b"/>
                </a:tc>
                <a:extLst>
                  <a:ext uri="{0D108BD9-81ED-4DB2-BD59-A6C34878D82A}">
                    <a16:rowId xmlns:a16="http://schemas.microsoft.com/office/drawing/2014/main" val="2754865908"/>
                  </a:ext>
                </a:extLst>
              </a:tr>
              <a:tr h="181448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338" marR="9338" marT="9338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Small</a:t>
                      </a:r>
                    </a:p>
                  </a:txBody>
                  <a:tcPr marL="9338" marR="9338" marT="93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0</a:t>
                      </a:r>
                    </a:p>
                  </a:txBody>
                  <a:tcPr marL="9338" marR="9338" marT="9338" marB="0" anchor="b"/>
                </a:tc>
                <a:extLst>
                  <a:ext uri="{0D108BD9-81ED-4DB2-BD59-A6C34878D82A}">
                    <a16:rowId xmlns:a16="http://schemas.microsoft.com/office/drawing/2014/main" val="1165334379"/>
                  </a:ext>
                </a:extLst>
              </a:tr>
              <a:tr h="181448">
                <a:tc vMerge="1"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Large</a:t>
                      </a:r>
                    </a:p>
                  </a:txBody>
                  <a:tcPr marL="9338" marR="9338" marT="93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0</a:t>
                      </a:r>
                    </a:p>
                  </a:txBody>
                  <a:tcPr marL="9338" marR="9338" marT="9338" marB="0" anchor="b"/>
                </a:tc>
                <a:extLst>
                  <a:ext uri="{0D108BD9-81ED-4DB2-BD59-A6C34878D82A}">
                    <a16:rowId xmlns:a16="http://schemas.microsoft.com/office/drawing/2014/main" val="3403739516"/>
                  </a:ext>
                </a:extLst>
              </a:tr>
              <a:tr h="181448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338" marR="9338" marT="9338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Small</a:t>
                      </a:r>
                    </a:p>
                  </a:txBody>
                  <a:tcPr marL="9338" marR="9338" marT="93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0</a:t>
                      </a:r>
                    </a:p>
                  </a:txBody>
                  <a:tcPr marL="9338" marR="9338" marT="9338" marB="0" anchor="b"/>
                </a:tc>
                <a:extLst>
                  <a:ext uri="{0D108BD9-81ED-4DB2-BD59-A6C34878D82A}">
                    <a16:rowId xmlns:a16="http://schemas.microsoft.com/office/drawing/2014/main" val="1721305130"/>
                  </a:ext>
                </a:extLst>
              </a:tr>
              <a:tr h="181448">
                <a:tc vMerge="1"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Large</a:t>
                      </a:r>
                    </a:p>
                  </a:txBody>
                  <a:tcPr marL="9338" marR="9338" marT="93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9338" marR="9338" marT="9338" marB="0" anchor="b"/>
                </a:tc>
                <a:extLst>
                  <a:ext uri="{0D108BD9-81ED-4DB2-BD59-A6C34878D82A}">
                    <a16:rowId xmlns:a16="http://schemas.microsoft.com/office/drawing/2014/main" val="768459037"/>
                  </a:ext>
                </a:extLst>
              </a:tr>
              <a:tr h="181448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338" marR="9338" marT="9338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Small</a:t>
                      </a:r>
                    </a:p>
                  </a:txBody>
                  <a:tcPr marL="9338" marR="9338" marT="93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0</a:t>
                      </a:r>
                    </a:p>
                  </a:txBody>
                  <a:tcPr marL="9338" marR="9338" marT="9338" marB="0" anchor="b"/>
                </a:tc>
                <a:extLst>
                  <a:ext uri="{0D108BD9-81ED-4DB2-BD59-A6C34878D82A}">
                    <a16:rowId xmlns:a16="http://schemas.microsoft.com/office/drawing/2014/main" val="186529228"/>
                  </a:ext>
                </a:extLst>
              </a:tr>
              <a:tr h="181448">
                <a:tc vMerge="1"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Large</a:t>
                      </a:r>
                    </a:p>
                  </a:txBody>
                  <a:tcPr marL="9338" marR="9338" marT="93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0</a:t>
                      </a:r>
                    </a:p>
                  </a:txBody>
                  <a:tcPr marL="9338" marR="9338" marT="9338" marB="0" anchor="b"/>
                </a:tc>
                <a:extLst>
                  <a:ext uri="{0D108BD9-81ED-4DB2-BD59-A6C34878D82A}">
                    <a16:rowId xmlns:a16="http://schemas.microsoft.com/office/drawing/2014/main" val="2493173650"/>
                  </a:ext>
                </a:extLst>
              </a:tr>
              <a:tr h="181448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338" marR="9338" marT="9338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Small</a:t>
                      </a:r>
                    </a:p>
                  </a:txBody>
                  <a:tcPr marL="9338" marR="9338" marT="93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338" marR="9338" marT="9338" marB="0" anchor="b"/>
                </a:tc>
                <a:extLst>
                  <a:ext uri="{0D108BD9-81ED-4DB2-BD59-A6C34878D82A}">
                    <a16:rowId xmlns:a16="http://schemas.microsoft.com/office/drawing/2014/main" val="2564565296"/>
                  </a:ext>
                </a:extLst>
              </a:tr>
              <a:tr h="181448">
                <a:tc vMerge="1"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Large</a:t>
                      </a:r>
                    </a:p>
                  </a:txBody>
                  <a:tcPr marL="9338" marR="9338" marT="93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0</a:t>
                      </a:r>
                    </a:p>
                  </a:txBody>
                  <a:tcPr marL="9338" marR="9338" marT="9338" marB="0" anchor="b"/>
                </a:tc>
                <a:extLst>
                  <a:ext uri="{0D108BD9-81ED-4DB2-BD59-A6C34878D82A}">
                    <a16:rowId xmlns:a16="http://schemas.microsoft.com/office/drawing/2014/main" val="3820247449"/>
                  </a:ext>
                </a:extLst>
              </a:tr>
              <a:tr h="181448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8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338" marR="9338" marT="9338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Small</a:t>
                      </a:r>
                    </a:p>
                  </a:txBody>
                  <a:tcPr marL="9338" marR="9338" marT="93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0</a:t>
                      </a:r>
                    </a:p>
                  </a:txBody>
                  <a:tcPr marL="9338" marR="9338" marT="9338" marB="0" anchor="b"/>
                </a:tc>
                <a:extLst>
                  <a:ext uri="{0D108BD9-81ED-4DB2-BD59-A6C34878D82A}">
                    <a16:rowId xmlns:a16="http://schemas.microsoft.com/office/drawing/2014/main" val="1991665295"/>
                  </a:ext>
                </a:extLst>
              </a:tr>
              <a:tr h="181448">
                <a:tc vMerge="1"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Large</a:t>
                      </a:r>
                    </a:p>
                  </a:txBody>
                  <a:tcPr marL="9338" marR="9338" marT="93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9338" marR="9338" marT="9338" marB="0" anchor="b"/>
                </a:tc>
                <a:extLst>
                  <a:ext uri="{0D108BD9-81ED-4DB2-BD59-A6C34878D82A}">
                    <a16:rowId xmlns:a16="http://schemas.microsoft.com/office/drawing/2014/main" val="2016717518"/>
                  </a:ext>
                </a:extLst>
              </a:tr>
              <a:tr h="181448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9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338" marR="9338" marT="9338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Small</a:t>
                      </a:r>
                    </a:p>
                  </a:txBody>
                  <a:tcPr marL="9338" marR="9338" marT="93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338" marR="9338" marT="9338" marB="0" anchor="b"/>
                </a:tc>
                <a:extLst>
                  <a:ext uri="{0D108BD9-81ED-4DB2-BD59-A6C34878D82A}">
                    <a16:rowId xmlns:a16="http://schemas.microsoft.com/office/drawing/2014/main" val="1140059980"/>
                  </a:ext>
                </a:extLst>
              </a:tr>
              <a:tr h="181448">
                <a:tc vMerge="1"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Large</a:t>
                      </a:r>
                    </a:p>
                  </a:txBody>
                  <a:tcPr marL="9338" marR="9338" marT="93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0</a:t>
                      </a:r>
                    </a:p>
                  </a:txBody>
                  <a:tcPr marL="9338" marR="9338" marT="9338" marB="0" anchor="b"/>
                </a:tc>
                <a:extLst>
                  <a:ext uri="{0D108BD9-81ED-4DB2-BD59-A6C34878D82A}">
                    <a16:rowId xmlns:a16="http://schemas.microsoft.com/office/drawing/2014/main" val="1748706367"/>
                  </a:ext>
                </a:extLst>
              </a:tr>
            </a:tbl>
          </a:graphicData>
        </a:graphic>
      </p:graphicFrame>
      <p:sp>
        <p:nvSpPr>
          <p:cNvPr id="12" name="Oval 11">
            <a:extLst>
              <a:ext uri="{FF2B5EF4-FFF2-40B4-BE49-F238E27FC236}">
                <a16:creationId xmlns:a16="http://schemas.microsoft.com/office/drawing/2014/main" id="{6F5560FF-D6B6-7762-4CEE-0F0C9FAD1C2D}"/>
              </a:ext>
            </a:extLst>
          </p:cNvPr>
          <p:cNvSpPr/>
          <p:nvPr/>
        </p:nvSpPr>
        <p:spPr>
          <a:xfrm flipH="1">
            <a:off x="1015968" y="3902229"/>
            <a:ext cx="44820" cy="4526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67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0245CFB-06F3-ED5E-9F83-D448CB3053B1}"/>
              </a:ext>
            </a:extLst>
          </p:cNvPr>
          <p:cNvSpPr/>
          <p:nvPr/>
        </p:nvSpPr>
        <p:spPr>
          <a:xfrm flipH="1">
            <a:off x="1128045" y="3812274"/>
            <a:ext cx="44820" cy="4526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67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86B1EBD-1EAE-B9FA-9966-9C7893D4832F}"/>
              </a:ext>
            </a:extLst>
          </p:cNvPr>
          <p:cNvSpPr/>
          <p:nvPr/>
        </p:nvSpPr>
        <p:spPr>
          <a:xfrm flipH="1">
            <a:off x="1252932" y="3704233"/>
            <a:ext cx="44820" cy="4526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67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3F4A447-10A3-2DD2-6389-F41ED465ADAA}"/>
              </a:ext>
            </a:extLst>
          </p:cNvPr>
          <p:cNvSpPr/>
          <p:nvPr/>
        </p:nvSpPr>
        <p:spPr>
          <a:xfrm flipH="1">
            <a:off x="3051168" y="5905751"/>
            <a:ext cx="44820" cy="4526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67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CB4BFF6-B788-B159-7603-9ABDDB35503F}"/>
              </a:ext>
            </a:extLst>
          </p:cNvPr>
          <p:cNvSpPr/>
          <p:nvPr/>
        </p:nvSpPr>
        <p:spPr>
          <a:xfrm flipH="1">
            <a:off x="3163245" y="5815796"/>
            <a:ext cx="44820" cy="4526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67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6251736-8249-5F49-2A02-C4D4927FA995}"/>
              </a:ext>
            </a:extLst>
          </p:cNvPr>
          <p:cNvSpPr/>
          <p:nvPr/>
        </p:nvSpPr>
        <p:spPr>
          <a:xfrm flipH="1">
            <a:off x="3288132" y="5707755"/>
            <a:ext cx="44820" cy="4526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67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BBFCB1E-E9E8-2E77-7856-C5FCEF37F3BB}"/>
              </a:ext>
            </a:extLst>
          </p:cNvPr>
          <p:cNvSpPr/>
          <p:nvPr/>
        </p:nvSpPr>
        <p:spPr>
          <a:xfrm flipH="1">
            <a:off x="10396829" y="6660361"/>
            <a:ext cx="44820" cy="4526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67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3366D05-93FC-ADE4-AD61-537C31AB4694}"/>
              </a:ext>
            </a:extLst>
          </p:cNvPr>
          <p:cNvSpPr/>
          <p:nvPr/>
        </p:nvSpPr>
        <p:spPr>
          <a:xfrm flipH="1">
            <a:off x="10483704" y="6580946"/>
            <a:ext cx="44820" cy="4526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67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BF4F606-14F0-0E08-5B2E-8A470970F6D5}"/>
              </a:ext>
            </a:extLst>
          </p:cNvPr>
          <p:cNvSpPr/>
          <p:nvPr/>
        </p:nvSpPr>
        <p:spPr>
          <a:xfrm flipH="1">
            <a:off x="10572932" y="6500410"/>
            <a:ext cx="44820" cy="4526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67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6E94F34-530C-0BBC-1591-5C67E1B550C4}"/>
              </a:ext>
            </a:extLst>
          </p:cNvPr>
          <p:cNvSpPr/>
          <p:nvPr/>
        </p:nvSpPr>
        <p:spPr>
          <a:xfrm flipH="1">
            <a:off x="9113013" y="2822511"/>
            <a:ext cx="44820" cy="4526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67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BDBDE05-0FC2-2F14-5564-911733AEE73C}"/>
              </a:ext>
            </a:extLst>
          </p:cNvPr>
          <p:cNvSpPr/>
          <p:nvPr/>
        </p:nvSpPr>
        <p:spPr>
          <a:xfrm flipH="1">
            <a:off x="9199888" y="2743096"/>
            <a:ext cx="44820" cy="4526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67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5BFC3B2-8CC9-AFFB-66BF-09BDF2241649}"/>
              </a:ext>
            </a:extLst>
          </p:cNvPr>
          <p:cNvSpPr/>
          <p:nvPr/>
        </p:nvSpPr>
        <p:spPr>
          <a:xfrm flipH="1">
            <a:off x="9289116" y="2654764"/>
            <a:ext cx="44820" cy="4526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67"/>
          </a:p>
        </p:txBody>
      </p:sp>
      <p:sp>
        <p:nvSpPr>
          <p:cNvPr id="24" name="Rectangle 2">
            <a:extLst>
              <a:ext uri="{FF2B5EF4-FFF2-40B4-BE49-F238E27FC236}">
                <a16:creationId xmlns:a16="http://schemas.microsoft.com/office/drawing/2014/main" id="{DC0CD998-FE02-7E95-BB49-A3827F4CBB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3731" y="3957701"/>
            <a:ext cx="4158104" cy="120327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77790" rIns="0" bIns="7779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568" dirty="0">
                <a:solidFill>
                  <a:srgbClr val="0077AA"/>
                </a:solidFill>
                <a:latin typeface="Consolas" panose="020B0609020204030204" pitchFamily="49" charset="0"/>
              </a:rPr>
              <a:t>SELECT</a:t>
            </a:r>
            <a:r>
              <a:rPr lang="en-US" altLang="en-US" sz="1568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altLang="en-US" sz="1568" dirty="0">
                <a:latin typeface="Consolas" panose="020B0609020204030204" pitchFamily="49" charset="0"/>
              </a:rPr>
              <a:t>Digit, Size, </a:t>
            </a:r>
            <a:r>
              <a:rPr lang="en-US" altLang="en-US" sz="1568" dirty="0">
                <a:solidFill>
                  <a:srgbClr val="DD4A68"/>
                </a:solidFill>
                <a:latin typeface="Consolas" panose="020B0609020204030204" pitchFamily="49" charset="0"/>
              </a:rPr>
              <a:t>COUNT</a:t>
            </a:r>
            <a:r>
              <a:rPr lang="en-US" altLang="en-US" sz="1568" dirty="0">
                <a:solidFill>
                  <a:srgbClr val="999999"/>
                </a:solidFill>
                <a:latin typeface="Consolas" panose="020B0609020204030204" pitchFamily="49" charset="0"/>
              </a:rPr>
              <a:t>(</a:t>
            </a:r>
            <a:r>
              <a:rPr lang="en-US" altLang="en-US" sz="1568" dirty="0">
                <a:solidFill>
                  <a:srgbClr val="9A6E3A"/>
                </a:solidFill>
                <a:latin typeface="Consolas" panose="020B0609020204030204" pitchFamily="49" charset="0"/>
              </a:rPr>
              <a:t>*</a:t>
            </a:r>
            <a:r>
              <a:rPr lang="en-US" altLang="en-US" sz="1568" dirty="0">
                <a:solidFill>
                  <a:srgbClr val="999999"/>
                </a:solidFill>
                <a:latin typeface="Consolas" panose="020B0609020204030204" pitchFamily="49" charset="0"/>
              </a:rPr>
              <a:t>)</a:t>
            </a:r>
            <a:r>
              <a:rPr lang="en-US" altLang="en-US" sz="1568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568" dirty="0">
                <a:solidFill>
                  <a:srgbClr val="0077AA"/>
                </a:solidFill>
                <a:latin typeface="Consolas" panose="020B0609020204030204" pitchFamily="49" charset="0"/>
              </a:rPr>
              <a:t>FROM</a:t>
            </a:r>
            <a:r>
              <a:rPr lang="en-US" altLang="en-US" sz="1568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altLang="en-US" sz="1568" dirty="0" err="1">
                <a:latin typeface="Consolas" panose="020B0609020204030204" pitchFamily="49" charset="0"/>
              </a:rPr>
              <a:t>parseImageToTable</a:t>
            </a:r>
            <a:r>
              <a:rPr lang="en-US" altLang="en-US" sz="1568" dirty="0">
                <a:solidFill>
                  <a:srgbClr val="999999"/>
                </a:solidFill>
                <a:latin typeface="Consolas" panose="020B0609020204030204" pitchFamily="49" charset="0"/>
              </a:rPr>
              <a:t>(</a:t>
            </a:r>
            <a:r>
              <a:rPr lang="en-US" altLang="en-US" sz="1568" dirty="0">
                <a:latin typeface="Consolas" panose="020B0609020204030204" pitchFamily="49" charset="0"/>
              </a:rPr>
              <a:t>Image</a:t>
            </a:r>
            <a:r>
              <a:rPr lang="en-US" altLang="en-US" sz="1568" dirty="0">
                <a:solidFill>
                  <a:srgbClr val="999999"/>
                </a:solidFill>
                <a:latin typeface="Consolas" panose="020B0609020204030204" pitchFamily="49" charset="0"/>
              </a:rPr>
              <a:t>)</a:t>
            </a:r>
            <a:r>
              <a:rPr lang="en-US" altLang="en-US" sz="1568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568" dirty="0">
                <a:solidFill>
                  <a:srgbClr val="0077AA"/>
                </a:solidFill>
                <a:latin typeface="Consolas" panose="020B0609020204030204" pitchFamily="49" charset="0"/>
              </a:rPr>
              <a:t>GROUP</a:t>
            </a:r>
            <a:r>
              <a:rPr lang="en-US" altLang="en-US" sz="1568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altLang="en-US" sz="1568" dirty="0">
                <a:solidFill>
                  <a:srgbClr val="0077AA"/>
                </a:solidFill>
                <a:latin typeface="Consolas" panose="020B0609020204030204" pitchFamily="49" charset="0"/>
              </a:rPr>
              <a:t>BY</a:t>
            </a:r>
            <a:r>
              <a:rPr lang="en-US" altLang="en-US" sz="1568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altLang="en-US" sz="1568" dirty="0">
                <a:latin typeface="Consolas" panose="020B0609020204030204" pitchFamily="49" charset="0"/>
              </a:rPr>
              <a:t>Digit, Size</a:t>
            </a:r>
            <a:endParaRPr lang="en-US" altLang="en-US" sz="3528" dirty="0">
              <a:latin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D353E2C-04B6-D321-0339-737502F1EB37}"/>
              </a:ext>
            </a:extLst>
          </p:cNvPr>
          <p:cNvSpPr/>
          <p:nvPr/>
        </p:nvSpPr>
        <p:spPr>
          <a:xfrm>
            <a:off x="4972972" y="4467473"/>
            <a:ext cx="1857184" cy="26230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65"/>
          </a:p>
        </p:txBody>
      </p:sp>
      <p:sp>
        <p:nvSpPr>
          <p:cNvPr id="26" name="Arrow: Up 35">
            <a:extLst>
              <a:ext uri="{FF2B5EF4-FFF2-40B4-BE49-F238E27FC236}">
                <a16:creationId xmlns:a16="http://schemas.microsoft.com/office/drawing/2014/main" id="{22B06464-1129-F6A0-FD58-CA6E67A846BD}"/>
              </a:ext>
            </a:extLst>
          </p:cNvPr>
          <p:cNvSpPr/>
          <p:nvPr/>
        </p:nvSpPr>
        <p:spPr>
          <a:xfrm rot="19013947" flipH="1">
            <a:off x="7055865" y="4754330"/>
            <a:ext cx="258985" cy="809351"/>
          </a:xfrm>
          <a:prstGeom prst="upArrow">
            <a:avLst/>
          </a:prstGeom>
          <a:solidFill>
            <a:schemeClr val="accent4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65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7DFE478-8284-F711-4522-E2FB27D3FAA5}"/>
              </a:ext>
            </a:extLst>
          </p:cNvPr>
          <p:cNvSpPr txBox="1"/>
          <p:nvPr/>
        </p:nvSpPr>
        <p:spPr>
          <a:xfrm>
            <a:off x="6862090" y="5558766"/>
            <a:ext cx="2073114" cy="693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61" dirty="0">
                <a:latin typeface="Roboto" panose="02000000000000000000" pitchFamily="2" charset="0"/>
                <a:ea typeface="Roboto" panose="02000000000000000000" pitchFamily="2" charset="0"/>
                <a:cs typeface="Segoe UI Light" panose="020B0502040204020203" pitchFamily="34" charset="0"/>
              </a:rPr>
              <a:t>Trainable Table Value Function</a:t>
            </a:r>
          </a:p>
        </p:txBody>
      </p:sp>
      <p:sp>
        <p:nvSpPr>
          <p:cNvPr id="28" name="Arrow: Up 38">
            <a:extLst>
              <a:ext uri="{FF2B5EF4-FFF2-40B4-BE49-F238E27FC236}">
                <a16:creationId xmlns:a16="http://schemas.microsoft.com/office/drawing/2014/main" id="{38DDB33F-BEDA-03BD-9697-7D73DC41A827}"/>
              </a:ext>
            </a:extLst>
          </p:cNvPr>
          <p:cNvSpPr/>
          <p:nvPr/>
        </p:nvSpPr>
        <p:spPr>
          <a:xfrm rot="5400000">
            <a:off x="3631552" y="4199352"/>
            <a:ext cx="362070" cy="626451"/>
          </a:xfrm>
          <a:prstGeom prst="upArrow">
            <a:avLst/>
          </a:prstGeom>
          <a:solidFill>
            <a:schemeClr val="accent4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65"/>
          </a:p>
        </p:txBody>
      </p:sp>
      <p:sp>
        <p:nvSpPr>
          <p:cNvPr id="29" name="Arrow: Up 39">
            <a:extLst>
              <a:ext uri="{FF2B5EF4-FFF2-40B4-BE49-F238E27FC236}">
                <a16:creationId xmlns:a16="http://schemas.microsoft.com/office/drawing/2014/main" id="{277DE168-B0CE-DDEF-3D18-82D2925F994C}"/>
              </a:ext>
            </a:extLst>
          </p:cNvPr>
          <p:cNvSpPr/>
          <p:nvPr/>
        </p:nvSpPr>
        <p:spPr>
          <a:xfrm rot="5400000">
            <a:off x="8078091" y="4139573"/>
            <a:ext cx="362070" cy="655798"/>
          </a:xfrm>
          <a:prstGeom prst="upArrow">
            <a:avLst/>
          </a:prstGeom>
          <a:solidFill>
            <a:schemeClr val="accent4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65" dirty="0">
              <a:solidFill>
                <a:schemeClr val="bg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B56D40D-86FB-A332-5A75-7194C193ABC3}"/>
              </a:ext>
            </a:extLst>
          </p:cNvPr>
          <p:cNvSpPr txBox="1"/>
          <p:nvPr/>
        </p:nvSpPr>
        <p:spPr>
          <a:xfrm>
            <a:off x="932720" y="6264894"/>
            <a:ext cx="2732915" cy="362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65" b="1" i="1">
                <a:latin typeface="Segoe UI Light" panose="020B0502040204020203" pitchFamily="34" charset="0"/>
                <a:cs typeface="Segoe UI Light" panose="020B0502040204020203" pitchFamily="34" charset="0"/>
              </a:rPr>
              <a:t>Example Query Inputs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4573EE1-8986-C06A-1080-AE73FCE35599}"/>
              </a:ext>
            </a:extLst>
          </p:cNvPr>
          <p:cNvSpPr txBox="1"/>
          <p:nvPr/>
        </p:nvSpPr>
        <p:spPr>
          <a:xfrm>
            <a:off x="8655251" y="2135757"/>
            <a:ext cx="2732915" cy="362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65" b="1" i="1" dirty="0">
                <a:latin typeface="Roboto" panose="02000000000000000000" pitchFamily="2" charset="0"/>
                <a:ea typeface="Roboto" panose="02000000000000000000" pitchFamily="2" charset="0"/>
                <a:cs typeface="Segoe UI Light" panose="020B0502040204020203" pitchFamily="34" charset="0"/>
              </a:rPr>
              <a:t>Example Query Outputs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357909-539F-8CED-346E-D45193D9F9A5}"/>
              </a:ext>
            </a:extLst>
          </p:cNvPr>
          <p:cNvSpPr txBox="1"/>
          <p:nvPr/>
        </p:nvSpPr>
        <p:spPr>
          <a:xfrm>
            <a:off x="630774" y="1453290"/>
            <a:ext cx="11433610" cy="669832"/>
          </a:xfrm>
          <a:prstGeom prst="rect">
            <a:avLst/>
          </a:prstGeom>
          <a:noFill/>
        </p:spPr>
        <p:txBody>
          <a:bodyPr wrap="square" lIns="179285" tIns="143428" rIns="179285" bIns="143428" rtlCol="0">
            <a:spAutoFit/>
          </a:bodyPr>
          <a:lstStyle/>
          <a:p>
            <a:pPr>
              <a:lnSpc>
                <a:spcPct val="90000"/>
              </a:lnSpc>
              <a:spcAft>
                <a:spcPts val="588"/>
              </a:spcAft>
            </a:pPr>
            <a:r>
              <a:rPr lang="en-US" sz="2745" dirty="0">
                <a:latin typeface="Roboto" panose="02000000000000000000" pitchFamily="2" charset="0"/>
                <a:ea typeface="Roboto" panose="02000000000000000000" pitchFamily="2" charset="0"/>
              </a:rPr>
              <a:t>Broader implications of having a DBMS on an ML runtime backend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7DEE4F-5B8F-5345-1411-0A013D628FD7}"/>
              </a:ext>
            </a:extLst>
          </p:cNvPr>
          <p:cNvSpPr txBox="1"/>
          <p:nvPr/>
        </p:nvSpPr>
        <p:spPr>
          <a:xfrm>
            <a:off x="10915856" y="144110"/>
            <a:ext cx="1276141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TQP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 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CIDR’23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0C64DC-626B-8998-1221-B25A1F2115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03656" y="129339"/>
            <a:ext cx="555350" cy="669748"/>
          </a:xfrm>
          <a:prstGeom prst="rect">
            <a:avLst/>
          </a:prstGeom>
          <a:ln w="28575">
            <a:solidFill>
              <a:srgbClr val="7889FB"/>
            </a:solidFill>
          </a:ln>
        </p:spPr>
      </p:pic>
    </p:spTree>
    <p:extLst>
      <p:ext uri="{BB962C8B-B14F-4D97-AF65-F5344CB8AC3E}">
        <p14:creationId xmlns:p14="http://schemas.microsoft.com/office/powerpoint/2010/main" val="19598835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itle 1">
            <a:extLst>
              <a:ext uri="{FF2B5EF4-FFF2-40B4-BE49-F238E27FC236}">
                <a16:creationId xmlns:a16="http://schemas.microsoft.com/office/drawing/2014/main" id="{C4106FC9-3C13-8E31-8AF1-483C69E08AB9}"/>
              </a:ext>
            </a:extLst>
          </p:cNvPr>
          <p:cNvSpPr txBox="1">
            <a:spLocks/>
          </p:cNvSpPr>
          <p:nvPr/>
        </p:nvSpPr>
        <p:spPr>
          <a:xfrm>
            <a:off x="630774" y="256594"/>
            <a:ext cx="9516257" cy="1453844"/>
          </a:xfrm>
          <a:prstGeom prst="rect">
            <a:avLst/>
          </a:prstGeom>
        </p:spPr>
        <p:txBody>
          <a:bodyPr vert="horz" wrap="square" lIns="0" tIns="89642" rIns="143428" bIns="89642" rtlCol="0" anchor="t">
            <a:norm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72" b="0" kern="1200" cap="none" spc="-50" baseline="0">
                <a:ln w="3175"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Roboto" panose="02000000000000000000" pitchFamily="2" charset="0"/>
                <a:ea typeface="Segoe UI Emoji" panose="020B0502040204020203" pitchFamily="34" charset="0"/>
                <a:cs typeface="Segoe UI Emoji" panose="020B0502040204020203" pitchFamily="34" charset="0"/>
              </a:defRPr>
            </a:lvl1pPr>
          </a:lstStyle>
          <a:p>
            <a:r>
              <a:rPr lang="en-US" sz="3598" dirty="0">
                <a:solidFill>
                  <a:schemeClr val="accent4"/>
                </a:solidFill>
              </a:rPr>
              <a:t>AI-Centric Database System</a:t>
            </a:r>
            <a:endParaRPr lang="en-US" sz="3598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95CE68-9421-B22E-C5D0-4CDB09A23A1C}"/>
              </a:ext>
            </a:extLst>
          </p:cNvPr>
          <p:cNvSpPr txBox="1"/>
          <p:nvPr/>
        </p:nvSpPr>
        <p:spPr>
          <a:xfrm>
            <a:off x="837283" y="2873977"/>
            <a:ext cx="10326561" cy="1581046"/>
          </a:xfrm>
          <a:prstGeom prst="rect">
            <a:avLst/>
          </a:prstGeom>
          <a:noFill/>
        </p:spPr>
        <p:txBody>
          <a:bodyPr wrap="square" lIns="179285" tIns="143428" rIns="179285" bIns="143428" rtlCol="0">
            <a:spAutoFit/>
          </a:bodyPr>
          <a:lstStyle/>
          <a:p>
            <a:pPr>
              <a:lnSpc>
                <a:spcPct val="90000"/>
              </a:lnSpc>
              <a:spcAft>
                <a:spcPts val="588"/>
              </a:spcAft>
            </a:pPr>
            <a:r>
              <a:rPr lang="en-US" sz="2745" dirty="0" err="1">
                <a:solidFill>
                  <a:schemeClr val="accent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Tensorframes</a:t>
            </a:r>
            <a:endParaRPr lang="en-US" sz="2745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lnSpc>
                <a:spcPct val="90000"/>
              </a:lnSpc>
              <a:spcAft>
                <a:spcPts val="588"/>
              </a:spcAft>
            </a:pPr>
            <a:r>
              <a:rPr lang="en-US" sz="2745" dirty="0">
                <a:latin typeface="Roboto" panose="02000000000000000000" pitchFamily="2" charset="0"/>
                <a:ea typeface="Roboto" panose="02000000000000000000" pitchFamily="2" charset="0"/>
              </a:rPr>
              <a:t>as accelerator for </a:t>
            </a:r>
          </a:p>
          <a:p>
            <a:pPr>
              <a:lnSpc>
                <a:spcPct val="90000"/>
              </a:lnSpc>
              <a:spcAft>
                <a:spcPts val="588"/>
              </a:spcAft>
            </a:pPr>
            <a:r>
              <a:rPr lang="en-US" sz="2745" dirty="0">
                <a:latin typeface="Roboto" panose="02000000000000000000" pitchFamily="2" charset="0"/>
                <a:ea typeface="Roboto" panose="02000000000000000000" pitchFamily="2" charset="0"/>
              </a:rPr>
              <a:t>Pandas </a:t>
            </a:r>
            <a:r>
              <a:rPr lang="en-US" sz="2745" dirty="0" err="1">
                <a:latin typeface="Roboto" panose="02000000000000000000" pitchFamily="2" charset="0"/>
                <a:ea typeface="Roboto" panose="02000000000000000000" pitchFamily="2" charset="0"/>
              </a:rPr>
              <a:t>Dataframes</a:t>
            </a:r>
            <a:r>
              <a:rPr lang="en-US" sz="2745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90D5E32E-8C22-DAF5-A166-BF82BE9EEB8E}"/>
              </a:ext>
            </a:extLst>
          </p:cNvPr>
          <p:cNvGraphicFramePr>
            <a:graphicFrameLocks/>
          </p:cNvGraphicFramePr>
          <p:nvPr/>
        </p:nvGraphicFramePr>
        <p:xfrm>
          <a:off x="4805608" y="2137621"/>
          <a:ext cx="6453672" cy="39693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8115147E-4887-3F68-F317-F226A4E29C0B}"/>
              </a:ext>
            </a:extLst>
          </p:cNvPr>
          <p:cNvSpPr txBox="1"/>
          <p:nvPr/>
        </p:nvSpPr>
        <p:spPr>
          <a:xfrm>
            <a:off x="6191438" y="2447793"/>
            <a:ext cx="637465" cy="3777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66" dirty="0">
                <a:solidFill>
                  <a:schemeClr val="accent1"/>
                </a:solidFill>
              </a:rPr>
              <a:t>86X</a:t>
            </a:r>
            <a:endParaRPr lang="en-US" sz="2353" dirty="0">
              <a:solidFill>
                <a:schemeClr val="accent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DEF768-18CC-A4C4-E042-2E8ACCFEC66A}"/>
              </a:ext>
            </a:extLst>
          </p:cNvPr>
          <p:cNvSpPr txBox="1"/>
          <p:nvPr/>
        </p:nvSpPr>
        <p:spPr>
          <a:xfrm>
            <a:off x="8032445" y="3191251"/>
            <a:ext cx="637465" cy="3777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66" dirty="0">
                <a:solidFill>
                  <a:schemeClr val="accent1"/>
                </a:solidFill>
              </a:rPr>
              <a:t>64X</a:t>
            </a:r>
            <a:endParaRPr lang="en-US" sz="2353" dirty="0">
              <a:solidFill>
                <a:schemeClr val="accent1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4D2319A-1814-B1EB-9B57-F6068E7F28FA}"/>
              </a:ext>
            </a:extLst>
          </p:cNvPr>
          <p:cNvSpPr txBox="1"/>
          <p:nvPr/>
        </p:nvSpPr>
        <p:spPr>
          <a:xfrm>
            <a:off x="9973616" y="4889788"/>
            <a:ext cx="637465" cy="3777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66" dirty="0">
                <a:solidFill>
                  <a:schemeClr val="accent1"/>
                </a:solidFill>
              </a:rPr>
              <a:t>8X</a:t>
            </a:r>
            <a:endParaRPr lang="en-US" sz="2353" dirty="0">
              <a:solidFill>
                <a:schemeClr val="accent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623C40-B834-412A-15DD-CD81C9A778FD}"/>
              </a:ext>
            </a:extLst>
          </p:cNvPr>
          <p:cNvSpPr txBox="1"/>
          <p:nvPr/>
        </p:nvSpPr>
        <p:spPr>
          <a:xfrm>
            <a:off x="630774" y="1453290"/>
            <a:ext cx="11433610" cy="669832"/>
          </a:xfrm>
          <a:prstGeom prst="rect">
            <a:avLst/>
          </a:prstGeom>
          <a:noFill/>
        </p:spPr>
        <p:txBody>
          <a:bodyPr wrap="square" lIns="179285" tIns="143428" rIns="179285" bIns="143428" rtlCol="0">
            <a:spAutoFit/>
          </a:bodyPr>
          <a:lstStyle/>
          <a:p>
            <a:pPr>
              <a:lnSpc>
                <a:spcPct val="90000"/>
              </a:lnSpc>
              <a:spcAft>
                <a:spcPts val="588"/>
              </a:spcAft>
            </a:pPr>
            <a:r>
              <a:rPr lang="en-US" sz="2745" dirty="0">
                <a:latin typeface="Roboto" panose="02000000000000000000" pitchFamily="2" charset="0"/>
                <a:ea typeface="Roboto" panose="02000000000000000000" pitchFamily="2" charset="0"/>
              </a:rPr>
              <a:t>Broader implications of having a DBMS on an ML runtime backend</a:t>
            </a:r>
          </a:p>
        </p:txBody>
      </p:sp>
    </p:spTree>
    <p:extLst>
      <p:ext uri="{BB962C8B-B14F-4D97-AF65-F5344CB8AC3E}">
        <p14:creationId xmlns:p14="http://schemas.microsoft.com/office/powerpoint/2010/main" val="228151011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8B15E-39F1-1EC0-0057-298CA01C9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Apache </a:t>
            </a:r>
            <a:r>
              <a:rPr lang="en-US" dirty="0" err="1"/>
              <a:t>SystemDS</a:t>
            </a:r>
            <a:endParaRPr lang="en-DE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C868575-C0EF-1CF2-786E-B3B6DF37BF42}"/>
              </a:ext>
            </a:extLst>
          </p:cNvPr>
          <p:cNvSpPr txBox="1"/>
          <p:nvPr/>
        </p:nvSpPr>
        <p:spPr>
          <a:xfrm>
            <a:off x="911828" y="2612480"/>
            <a:ext cx="2968891" cy="181588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[SIGMOD’15,’17,’19,’21abc,’23abc,‘24]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[PVLDB’14,’16ab,’18,’22]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[ICDE’11,’12,’15]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[CIDR’17,’20]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[VLDBJ’18] 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[CIKM’22]</a:t>
            </a:r>
            <a:b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</a:b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[DEBull’14]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[PPoPP’15]</a:t>
            </a:r>
          </a:p>
        </p:txBody>
      </p:sp>
      <p:cxnSp>
        <p:nvCxnSpPr>
          <p:cNvPr id="65" name="AutoShape 54">
            <a:extLst>
              <a:ext uri="{FF2B5EF4-FFF2-40B4-BE49-F238E27FC236}">
                <a16:creationId xmlns:a16="http://schemas.microsoft.com/office/drawing/2014/main" id="{0F297724-5543-F091-C894-84BAAFAA9A64}"/>
              </a:ext>
            </a:extLst>
          </p:cNvPr>
          <p:cNvCxnSpPr>
            <a:cxnSpLocks noChangeShapeType="1"/>
            <a:endCxn id="73" idx="0"/>
          </p:cNvCxnSpPr>
          <p:nvPr/>
        </p:nvCxnSpPr>
        <p:spPr bwMode="auto">
          <a:xfrm rot="10800000" flipV="1">
            <a:off x="4443107" y="3485561"/>
            <a:ext cx="1266750" cy="420687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lg"/>
          </a:ln>
        </p:spPr>
      </p:cxnSp>
      <p:pic>
        <p:nvPicPr>
          <p:cNvPr id="66" name="Picture 6" descr="http://www.sas.com/content/dam/SAS/sv_se/image/logo2/hadoop_elephant.png">
            <a:extLst>
              <a:ext uri="{FF2B5EF4-FFF2-40B4-BE49-F238E27FC236}">
                <a16:creationId xmlns:a16="http://schemas.microsoft.com/office/drawing/2014/main" id="{04F0567E-1578-81BF-A86F-C0D79335B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38235" y="4758048"/>
            <a:ext cx="1452562" cy="34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" name="Picture 10" descr="http://www.nersc.gov/assets/ImageGallery/Computational-Systems/_resampled/resizedimage250247-Magellan1.jpg">
            <a:extLst>
              <a:ext uri="{FF2B5EF4-FFF2-40B4-BE49-F238E27FC236}">
                <a16:creationId xmlns:a16="http://schemas.microsoft.com/office/drawing/2014/main" id="{80596432-3021-48C5-2B60-8B036A3AA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05197" y="5213660"/>
            <a:ext cx="108902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" name="Picture 10" descr="http://www.nersc.gov/assets/ImageGallery/Computational-Systems/_resampled/resizedimage250247-Magellan1.jpg">
            <a:extLst>
              <a:ext uri="{FF2B5EF4-FFF2-40B4-BE49-F238E27FC236}">
                <a16:creationId xmlns:a16="http://schemas.microsoft.com/office/drawing/2014/main" id="{D86003FF-414E-77A2-5634-0C722BA5C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44610" y="5213660"/>
            <a:ext cx="108902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" name="Picture 12" descr="Product image">
            <a:extLst>
              <a:ext uri="{FF2B5EF4-FFF2-40B4-BE49-F238E27FC236}">
                <a16:creationId xmlns:a16="http://schemas.microsoft.com/office/drawing/2014/main" id="{B6DA9F06-77D3-D123-E3FE-E71028F26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58536" y="5064356"/>
            <a:ext cx="1368425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" name="Picture 4" descr="http://upload.wikimedia.org/wikipedia/commons/thumb/a/a4/Java_logo_and_wordmark.svg/100px-Java_logo_and_wordmark.svg.png">
            <a:extLst>
              <a:ext uri="{FF2B5EF4-FFF2-40B4-BE49-F238E27FC236}">
                <a16:creationId xmlns:a16="http://schemas.microsoft.com/office/drawing/2014/main" id="{D92A2B48-ABC4-CC25-906E-1E99B6B18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8761" y="4848456"/>
            <a:ext cx="30797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1" name="Straight Arrow Connector 23">
            <a:extLst>
              <a:ext uri="{FF2B5EF4-FFF2-40B4-BE49-F238E27FC236}">
                <a16:creationId xmlns:a16="http://schemas.microsoft.com/office/drawing/2014/main" id="{33AA020C-DD8F-0715-887A-352227A1352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957597" y="3825571"/>
            <a:ext cx="914400" cy="914400"/>
          </a:xfrm>
          <a:prstGeom prst="straightConnector1">
            <a:avLst/>
          </a:prstGeom>
          <a:noFill/>
          <a:ln w="9525">
            <a:noFill/>
            <a:round/>
            <a:headEnd/>
            <a:tailEnd type="arrow" w="med" len="med"/>
          </a:ln>
        </p:spPr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3FBB450A-24DA-0092-4DD3-C38431681D75}"/>
              </a:ext>
            </a:extLst>
          </p:cNvPr>
          <p:cNvSpPr txBox="1"/>
          <p:nvPr/>
        </p:nvSpPr>
        <p:spPr>
          <a:xfrm>
            <a:off x="6866860" y="4023035"/>
            <a:ext cx="2819400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err="1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Hadoop</a:t>
            </a:r>
            <a:r>
              <a:rPr lang="en-US" b="1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 or Spark Cluster </a:t>
            </a:r>
            <a:br>
              <a:rPr lang="en-US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</a:br>
            <a:r>
              <a:rPr lang="en-US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(scale-out)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C7817BAB-F346-688D-BCFD-D2238C077F19}"/>
              </a:ext>
            </a:extLst>
          </p:cNvPr>
          <p:cNvSpPr txBox="1"/>
          <p:nvPr/>
        </p:nvSpPr>
        <p:spPr>
          <a:xfrm>
            <a:off x="3072736" y="4034068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In-Memory Single Node </a:t>
            </a:r>
            <a:br>
              <a:rPr lang="en-US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</a:br>
            <a:r>
              <a:rPr lang="en-US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(scale-up)</a:t>
            </a:r>
          </a:p>
        </p:txBody>
      </p:sp>
      <p:sp>
        <p:nvSpPr>
          <p:cNvPr id="74" name="AutoShape 40">
            <a:extLst>
              <a:ext uri="{FF2B5EF4-FFF2-40B4-BE49-F238E27FC236}">
                <a16:creationId xmlns:a16="http://schemas.microsoft.com/office/drawing/2014/main" id="{1F02983A-FCA5-44A7-D43A-A3A90630C2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7769" y="3015027"/>
            <a:ext cx="2514600" cy="470535"/>
          </a:xfrm>
          <a:prstGeom prst="flowChartAlternateProcess">
            <a:avLst/>
          </a:prstGeom>
          <a:solidFill>
            <a:srgbClr val="7889FB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ea typeface="ＭＳ Ｐゴシック" charset="0"/>
                <a:cs typeface="Calibri" panose="020F0502020204030204" pitchFamily="34" charset="0"/>
              </a:rPr>
              <a:t>Runtime</a:t>
            </a:r>
          </a:p>
        </p:txBody>
      </p:sp>
      <p:sp>
        <p:nvSpPr>
          <p:cNvPr id="75" name="AutoShape 40">
            <a:extLst>
              <a:ext uri="{FF2B5EF4-FFF2-40B4-BE49-F238E27FC236}">
                <a16:creationId xmlns:a16="http://schemas.microsoft.com/office/drawing/2014/main" id="{D34D8991-26B1-8CF4-3AA1-9D95E86838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7769" y="2468292"/>
            <a:ext cx="2514600" cy="470535"/>
          </a:xfrm>
          <a:prstGeom prst="flowChartAlternateProcess">
            <a:avLst/>
          </a:prstGeom>
          <a:solidFill>
            <a:srgbClr val="7889FB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ea typeface="ＭＳ Ｐゴシック" charset="0"/>
                <a:cs typeface="Calibri" panose="020F0502020204030204" pitchFamily="34" charset="0"/>
              </a:rPr>
              <a:t>Compiler</a:t>
            </a:r>
          </a:p>
        </p:txBody>
      </p:sp>
      <p:sp>
        <p:nvSpPr>
          <p:cNvPr id="76" name="AutoShape 40">
            <a:extLst>
              <a:ext uri="{FF2B5EF4-FFF2-40B4-BE49-F238E27FC236}">
                <a16:creationId xmlns:a16="http://schemas.microsoft.com/office/drawing/2014/main" id="{2F55A876-CE47-0427-4D22-7BB5260FBA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7769" y="1934892"/>
            <a:ext cx="2514600" cy="470535"/>
          </a:xfrm>
          <a:prstGeom prst="flowChartAlternateProcess">
            <a:avLst/>
          </a:prstGeom>
          <a:solidFill>
            <a:srgbClr val="7889FB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ea typeface="ＭＳ Ｐゴシック" charset="0"/>
                <a:cs typeface="Calibri" panose="020F0502020204030204" pitchFamily="34" charset="0"/>
              </a:rPr>
              <a:t>Language</a:t>
            </a:r>
          </a:p>
        </p:txBody>
      </p:sp>
      <p:cxnSp>
        <p:nvCxnSpPr>
          <p:cNvPr id="77" name="AutoShape 54">
            <a:extLst>
              <a:ext uri="{FF2B5EF4-FFF2-40B4-BE49-F238E27FC236}">
                <a16:creationId xmlns:a16="http://schemas.microsoft.com/office/drawing/2014/main" id="{E2EC4EEB-C160-0F53-6852-501A7B4E992E}"/>
              </a:ext>
            </a:extLst>
          </p:cNvPr>
          <p:cNvCxnSpPr>
            <a:cxnSpLocks noChangeShapeType="1"/>
            <a:endCxn id="72" idx="0"/>
          </p:cNvCxnSpPr>
          <p:nvPr/>
        </p:nvCxnSpPr>
        <p:spPr bwMode="auto">
          <a:xfrm>
            <a:off x="6670369" y="3502330"/>
            <a:ext cx="1277938" cy="403919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lg"/>
          </a:ln>
        </p:spPr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1343E13C-DDCB-9AD8-4576-42AFD9CB1E64}"/>
              </a:ext>
            </a:extLst>
          </p:cNvPr>
          <p:cNvSpPr txBox="1"/>
          <p:nvPr/>
        </p:nvSpPr>
        <p:spPr>
          <a:xfrm>
            <a:off x="4917769" y="128743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DML Scripts</a:t>
            </a:r>
          </a:p>
        </p:txBody>
      </p:sp>
      <p:cxnSp>
        <p:nvCxnSpPr>
          <p:cNvPr id="79" name="AutoShape 54">
            <a:extLst>
              <a:ext uri="{FF2B5EF4-FFF2-40B4-BE49-F238E27FC236}">
                <a16:creationId xmlns:a16="http://schemas.microsoft.com/office/drawing/2014/main" id="{0EC4C681-E500-DAD2-1DE4-875F9D5862B9}"/>
              </a:ext>
            </a:extLst>
          </p:cNvPr>
          <p:cNvCxnSpPr>
            <a:cxnSpLocks noChangeShapeType="1"/>
            <a:stCxn id="78" idx="2"/>
            <a:endCxn id="76" idx="0"/>
          </p:cNvCxnSpPr>
          <p:nvPr/>
        </p:nvCxnSpPr>
        <p:spPr bwMode="auto">
          <a:xfrm>
            <a:off x="6175069" y="1656762"/>
            <a:ext cx="0" cy="278130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lg"/>
          </a:ln>
        </p:spPr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C3AE6FFA-41E6-699C-DB94-DA1CA93966EE}"/>
              </a:ext>
            </a:extLst>
          </p:cNvPr>
          <p:cNvSpPr txBox="1"/>
          <p:nvPr/>
        </p:nvSpPr>
        <p:spPr>
          <a:xfrm>
            <a:off x="6405725" y="6342571"/>
            <a:ext cx="15787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since 2010/11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AFB75B14-A47E-2C93-C3EF-F8108B9AF0FC}"/>
              </a:ext>
            </a:extLst>
          </p:cNvPr>
          <p:cNvSpPr txBox="1"/>
          <p:nvPr/>
        </p:nvSpPr>
        <p:spPr>
          <a:xfrm>
            <a:off x="3804625" y="6356581"/>
            <a:ext cx="1257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since 2012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F79FDE0F-CC15-B280-119F-F8D1DD48B008}"/>
              </a:ext>
            </a:extLst>
          </p:cNvPr>
          <p:cNvSpPr txBox="1"/>
          <p:nvPr/>
        </p:nvSpPr>
        <p:spPr>
          <a:xfrm>
            <a:off x="8661676" y="6345548"/>
            <a:ext cx="13830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since 2015</a:t>
            </a:r>
          </a:p>
        </p:txBody>
      </p:sp>
      <p:sp>
        <p:nvSpPr>
          <p:cNvPr id="83" name="AutoShape 40">
            <a:extLst>
              <a:ext uri="{FF2B5EF4-FFF2-40B4-BE49-F238E27FC236}">
                <a16:creationId xmlns:a16="http://schemas.microsoft.com/office/drawing/2014/main" id="{6C08DD82-6929-1A35-7679-9F58A22D59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3826" y="1553624"/>
            <a:ext cx="3190935" cy="843597"/>
          </a:xfrm>
          <a:prstGeom prst="flowChartAlternateProcess">
            <a:avLst/>
          </a:prstGeom>
          <a:noFill/>
          <a:ln w="19050">
            <a:solidFill>
              <a:srgbClr val="7889FB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kern="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APIs:</a:t>
            </a:r>
            <a:r>
              <a:rPr lang="en-US" kern="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 Command line, JMLC, </a:t>
            </a:r>
            <a:br>
              <a:rPr lang="en-US" kern="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</a:br>
            <a:r>
              <a:rPr lang="en-US" kern="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Spark </a:t>
            </a:r>
            <a:r>
              <a:rPr lang="en-US" kern="0" dirty="0" err="1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MLContext</a:t>
            </a:r>
            <a:r>
              <a:rPr lang="en-US" kern="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, Spark ML, </a:t>
            </a:r>
            <a:br>
              <a:rPr lang="en-US" kern="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</a:br>
            <a:r>
              <a:rPr lang="en-US" kern="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(20+ Scalable A</a:t>
            </a:r>
            <a:r>
              <a:rPr lang="en-US" kern="0" dirty="0" err="1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lgorithms</a:t>
            </a:r>
            <a:r>
              <a:rPr lang="en-US" kern="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) </a:t>
            </a:r>
          </a:p>
        </p:txBody>
      </p:sp>
      <p:pic>
        <p:nvPicPr>
          <p:cNvPr id="84" name="Picture 83">
            <a:extLst>
              <a:ext uri="{FF2B5EF4-FFF2-40B4-BE49-F238E27FC236}">
                <a16:creationId xmlns:a16="http://schemas.microsoft.com/office/drawing/2014/main" id="{B0989512-DC5B-2F07-5457-DA85A28869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55296" y="2114473"/>
            <a:ext cx="1889230" cy="549451"/>
          </a:xfrm>
          <a:prstGeom prst="rect">
            <a:avLst/>
          </a:prstGeom>
        </p:spPr>
      </p:pic>
      <p:pic>
        <p:nvPicPr>
          <p:cNvPr id="85" name="Picture 2" descr="http://spark.apache.org/images/spark-logo-trademark.png">
            <a:extLst>
              <a:ext uri="{FF2B5EF4-FFF2-40B4-BE49-F238E27FC236}">
                <a16:creationId xmlns:a16="http://schemas.microsoft.com/office/drawing/2014/main" id="{F49E6468-A9A0-E8B1-27BD-B58304E38F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752" y="4656854"/>
            <a:ext cx="876724" cy="46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6" name="Group 85">
            <a:extLst>
              <a:ext uri="{FF2B5EF4-FFF2-40B4-BE49-F238E27FC236}">
                <a16:creationId xmlns:a16="http://schemas.microsoft.com/office/drawing/2014/main" id="{AA055EC9-0BBE-86D2-6C8B-52BD59B80442}"/>
              </a:ext>
            </a:extLst>
          </p:cNvPr>
          <p:cNvGrpSpPr/>
          <p:nvPr/>
        </p:nvGrpSpPr>
        <p:grpSpPr>
          <a:xfrm>
            <a:off x="1744110" y="4881756"/>
            <a:ext cx="1787917" cy="1810402"/>
            <a:chOff x="78982" y="4753937"/>
            <a:chExt cx="1787917" cy="1810402"/>
          </a:xfrm>
        </p:grpSpPr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842E79A2-AE45-F8A2-3916-C89CE2FE4DFC}"/>
                </a:ext>
              </a:extLst>
            </p:cNvPr>
            <p:cNvSpPr txBox="1"/>
            <p:nvPr/>
          </p:nvSpPr>
          <p:spPr>
            <a:xfrm>
              <a:off x="78982" y="4753937"/>
              <a:ext cx="1787917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srgbClr val="0F0F0F"/>
                  </a:solidFill>
                  <a:ea typeface="ＭＳ Ｐゴシック" charset="0"/>
                  <a:cs typeface="Calibri" panose="020F0502020204030204" pitchFamily="34" charset="0"/>
                </a:rPr>
                <a:t>GPUs</a:t>
              </a:r>
              <a:endParaRPr lang="en-US" sz="16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endParaRPr>
            </a:p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sz="7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BB7FA019-0729-D255-91ED-BF00679F8B86}"/>
                </a:ext>
              </a:extLst>
            </p:cNvPr>
            <p:cNvSpPr txBox="1"/>
            <p:nvPr/>
          </p:nvSpPr>
          <p:spPr>
            <a:xfrm>
              <a:off x="177040" y="6225785"/>
              <a:ext cx="157876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rgbClr val="000000"/>
                  </a:solidFill>
                  <a:ea typeface="ＭＳ Ｐゴシック" charset="0"/>
                  <a:cs typeface="Calibri" panose="020F0502020204030204" pitchFamily="34" charset="0"/>
                </a:rPr>
                <a:t>since 2014/16</a:t>
              </a:r>
            </a:p>
          </p:txBody>
        </p:sp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BCC3ED2F-95EB-BD8B-8E01-7CE957206F8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64393" y="5369277"/>
              <a:ext cx="1032611" cy="641017"/>
            </a:xfrm>
            <a:prstGeom prst="rect">
              <a:avLst/>
            </a:prstGeom>
          </p:spPr>
        </p:pic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id="{689BDDFF-B1DE-F32D-A812-7E3B71859006}"/>
              </a:ext>
            </a:extLst>
          </p:cNvPr>
          <p:cNvSpPr txBox="1"/>
          <p:nvPr/>
        </p:nvSpPr>
        <p:spPr>
          <a:xfrm>
            <a:off x="8624714" y="2611173"/>
            <a:ext cx="27761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07/2020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 Renamed to </a:t>
            </a:r>
            <a:r>
              <a:rPr lang="en-US" sz="1400" dirty="0" err="1">
                <a:solidFill>
                  <a:srgbClr val="F70146"/>
                </a:solidFill>
                <a:ea typeface="ＭＳ Ｐゴシック" charset="0"/>
                <a:cs typeface="Calibri" panose="020F0502020204030204" pitchFamily="34" charset="0"/>
              </a:rPr>
              <a:t>SystemDS</a:t>
            </a:r>
            <a:b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</a:b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05/2017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 Apache Top-Level Project</a:t>
            </a:r>
            <a:b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</a:b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11/2015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 Apache Incubator Project</a:t>
            </a:r>
            <a:endParaRPr lang="en-US" sz="1400" b="1" dirty="0">
              <a:solidFill>
                <a:srgbClr val="0F0F0F"/>
              </a:solidFill>
              <a:ea typeface="ＭＳ Ｐゴシック" charset="0"/>
              <a:cs typeface="Calibri" panose="020F0502020204030204" pitchFamily="34" charset="0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08/2015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 Open Source Release</a:t>
            </a: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C5258DFE-4BFF-0BDE-6457-24D60974511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6596" b="15089"/>
          <a:stretch/>
        </p:blipFill>
        <p:spPr>
          <a:xfrm>
            <a:off x="8466565" y="1052049"/>
            <a:ext cx="2757364" cy="1032387"/>
          </a:xfrm>
          <a:prstGeom prst="rect">
            <a:avLst/>
          </a:prstGeom>
        </p:spPr>
      </p:pic>
      <p:sp>
        <p:nvSpPr>
          <p:cNvPr id="92" name="TextBox 91">
            <a:extLst>
              <a:ext uri="{FF2B5EF4-FFF2-40B4-BE49-F238E27FC236}">
                <a16:creationId xmlns:a16="http://schemas.microsoft.com/office/drawing/2014/main" id="{6EB74BBC-C113-1FC6-72D3-CDE2AB60FF85}"/>
              </a:ext>
            </a:extLst>
          </p:cNvPr>
          <p:cNvSpPr txBox="1"/>
          <p:nvPr/>
        </p:nvSpPr>
        <p:spPr>
          <a:xfrm>
            <a:off x="5523326" y="3482666"/>
            <a:ext cx="1387932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70146"/>
                </a:solidFill>
                <a:ea typeface="ＭＳ Ｐゴシック" charset="0"/>
                <a:cs typeface="Calibri" panose="020F0502020204030204" pitchFamily="34" charset="0"/>
              </a:rPr>
              <a:t>Write Once, Run Anywhere</a:t>
            </a:r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6D079BC6-2834-BF55-127D-02F8E8D709B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84177" y="5172645"/>
            <a:ext cx="245233" cy="275887"/>
          </a:xfrm>
          <a:prstGeom prst="rect">
            <a:avLst/>
          </a:prstGeom>
        </p:spPr>
      </p:pic>
      <p:cxnSp>
        <p:nvCxnSpPr>
          <p:cNvPr id="94" name="AutoShape 54">
            <a:extLst>
              <a:ext uri="{FF2B5EF4-FFF2-40B4-BE49-F238E27FC236}">
                <a16:creationId xmlns:a16="http://schemas.microsoft.com/office/drawing/2014/main" id="{4A6BEF17-4A87-C824-CD0A-9FDD85CCFA54}"/>
              </a:ext>
            </a:extLst>
          </p:cNvPr>
          <p:cNvCxnSpPr>
            <a:cxnSpLocks noChangeShapeType="1"/>
            <a:endCxn id="98" idx="0"/>
          </p:cNvCxnSpPr>
          <p:nvPr/>
        </p:nvCxnSpPr>
        <p:spPr bwMode="auto">
          <a:xfrm>
            <a:off x="7316038" y="3502330"/>
            <a:ext cx="3778308" cy="517462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lg"/>
          </a:ln>
        </p:spPr>
      </p:cxnSp>
      <p:sp>
        <p:nvSpPr>
          <p:cNvPr id="98" name="TextBox 97">
            <a:extLst>
              <a:ext uri="{FF2B5EF4-FFF2-40B4-BE49-F238E27FC236}">
                <a16:creationId xmlns:a16="http://schemas.microsoft.com/office/drawing/2014/main" id="{19ED059B-B55F-6D4E-5C09-D1F789F88B12}"/>
              </a:ext>
            </a:extLst>
          </p:cNvPr>
          <p:cNvSpPr txBox="1"/>
          <p:nvPr/>
        </p:nvSpPr>
        <p:spPr>
          <a:xfrm>
            <a:off x="10370947" y="4019792"/>
            <a:ext cx="1446797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Federated </a:t>
            </a:r>
            <a:br>
              <a:rPr lang="en-US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</a:br>
            <a:r>
              <a:rPr lang="en-US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(LA progs, PS)</a:t>
            </a:r>
          </a:p>
        </p:txBody>
      </p:sp>
      <p:pic>
        <p:nvPicPr>
          <p:cNvPr id="101" name="Picture 100">
            <a:extLst>
              <a:ext uri="{FF2B5EF4-FFF2-40B4-BE49-F238E27FC236}">
                <a16:creationId xmlns:a16="http://schemas.microsoft.com/office/drawing/2014/main" id="{6AFB88F4-D1C4-0719-1505-E0C58808A34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5" t="10125" r="25398" b="6951"/>
          <a:stretch/>
        </p:blipFill>
        <p:spPr>
          <a:xfrm>
            <a:off x="10729354" y="4739971"/>
            <a:ext cx="730293" cy="494384"/>
          </a:xfrm>
          <a:prstGeom prst="rect">
            <a:avLst/>
          </a:prstGeom>
        </p:spPr>
      </p:pic>
      <p:sp>
        <p:nvSpPr>
          <p:cNvPr id="103" name="TextBox 102">
            <a:extLst>
              <a:ext uri="{FF2B5EF4-FFF2-40B4-BE49-F238E27FC236}">
                <a16:creationId xmlns:a16="http://schemas.microsoft.com/office/drawing/2014/main" id="{91BF73A6-8B17-59C7-FCFC-31CBC5BC3018}"/>
              </a:ext>
            </a:extLst>
          </p:cNvPr>
          <p:cNvSpPr txBox="1"/>
          <p:nvPr/>
        </p:nvSpPr>
        <p:spPr>
          <a:xfrm>
            <a:off x="10402830" y="5268409"/>
            <a:ext cx="13830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since 2019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1C3745-0897-E091-D292-344683A751C3}"/>
              </a:ext>
            </a:extLst>
          </p:cNvPr>
          <p:cNvSpPr txBox="1"/>
          <p:nvPr/>
        </p:nvSpPr>
        <p:spPr>
          <a:xfrm>
            <a:off x="251460" y="5222689"/>
            <a:ext cx="14276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Other Prototype Backends: </a:t>
            </a:r>
            <a:r>
              <a:rPr lang="en-US" dirty="0"/>
              <a:t>Netezza</a:t>
            </a:r>
          </a:p>
          <a:p>
            <a:pPr algn="ctr"/>
            <a:r>
              <a:rPr lang="en-US" dirty="0"/>
              <a:t>Apache </a:t>
            </a:r>
            <a:r>
              <a:rPr lang="en-US" dirty="0" err="1"/>
              <a:t>Flink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07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90" grpId="0"/>
      <p:bldP spid="98" grpId="0"/>
      <p:bldP spid="10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B6D5B-118C-327A-3FB3-990F61F7C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Apache </a:t>
            </a:r>
            <a:r>
              <a:rPr lang="en-US" dirty="0" err="1"/>
              <a:t>SystemDS</a:t>
            </a:r>
            <a:r>
              <a:rPr lang="en-US" dirty="0"/>
              <a:t>: Compilation &amp; Execution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D3C03BE3-838B-933B-1AAC-66503D62BB49}"/>
              </a:ext>
            </a:extLst>
          </p:cNvPr>
          <p:cNvSpPr txBox="1"/>
          <p:nvPr/>
        </p:nvSpPr>
        <p:spPr>
          <a:xfrm>
            <a:off x="594424" y="1796252"/>
            <a:ext cx="3434760" cy="3339376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err="1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LinregDS</a:t>
            </a:r>
            <a:r>
              <a:rPr lang="en-US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 (Direct Solve)</a:t>
            </a:r>
            <a:endParaRPr lang="en-US" dirty="0">
              <a:solidFill>
                <a:srgbClr val="0F0F0F"/>
              </a:solidFill>
              <a:ea typeface="ＭＳ Ｐゴシック" charset="0"/>
              <a:cs typeface="Calibri" panose="020F0502020204030204" pitchFamily="34" charset="0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sz="700" dirty="0">
              <a:solidFill>
                <a:srgbClr val="0F0F0F"/>
              </a:solidFill>
              <a:latin typeface="Consolas" panose="020B0609020204030204" pitchFamily="49" charset="0"/>
              <a:ea typeface="ＭＳ Ｐゴシック" charset="0"/>
              <a:cs typeface="Courier New" pitchFamily="49" charset="0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X = </a:t>
            </a:r>
            <a:r>
              <a:rPr lang="en-US" sz="12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read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(</a:t>
            </a:r>
            <a:r>
              <a:rPr lang="en-US" sz="12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$1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);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y = </a:t>
            </a:r>
            <a:r>
              <a:rPr lang="en-US" sz="12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read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(</a:t>
            </a:r>
            <a:r>
              <a:rPr lang="en-US" sz="12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$2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);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intercept = </a:t>
            </a:r>
            <a:r>
              <a:rPr lang="en-US" sz="12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$3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; 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lambda = 0.001;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...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sz="300" b="1" dirty="0">
              <a:solidFill>
                <a:srgbClr val="0F0F0F"/>
              </a:solidFill>
              <a:latin typeface="Consolas" panose="020B0609020204030204" pitchFamily="49" charset="0"/>
              <a:ea typeface="ＭＳ Ｐゴシック" charset="0"/>
              <a:cs typeface="Courier New" pitchFamily="49" charset="0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if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( intercept == 1 ) {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  ones = </a:t>
            </a:r>
            <a:r>
              <a:rPr lang="en-US" sz="12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matrix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(1, </a:t>
            </a:r>
            <a:r>
              <a:rPr lang="en-US" sz="1200" b="1" dirty="0" err="1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nrow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(X), 1); 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  X = </a:t>
            </a:r>
            <a:r>
              <a:rPr lang="en-US" sz="12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append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(X, ones);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}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sz="300" dirty="0">
              <a:solidFill>
                <a:srgbClr val="0F0F0F"/>
              </a:solidFill>
              <a:latin typeface="Consolas" panose="020B0609020204030204" pitchFamily="49" charset="0"/>
              <a:ea typeface="ＭＳ Ｐゴシック" charset="0"/>
              <a:cs typeface="Courier New" pitchFamily="49" charset="0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I = </a:t>
            </a:r>
            <a:r>
              <a:rPr lang="en-US" sz="12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matrix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(1, </a:t>
            </a:r>
            <a:r>
              <a:rPr lang="en-US" sz="1200" b="1" dirty="0" err="1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ncol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(X), 1);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A = </a:t>
            </a:r>
            <a:r>
              <a:rPr lang="en-US" sz="12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t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(X) %*% X + </a:t>
            </a:r>
            <a:r>
              <a:rPr lang="en-US" sz="1200" b="1" dirty="0" err="1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diag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(I)*lambda;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b = </a:t>
            </a:r>
            <a:r>
              <a:rPr lang="en-US" sz="12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t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(X) %*% y;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beta = </a:t>
            </a:r>
            <a:r>
              <a:rPr lang="en-US" sz="12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solve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(A, b);</a:t>
            </a:r>
            <a:b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</a:b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...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write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(beta, </a:t>
            </a:r>
            <a:r>
              <a:rPr lang="en-US" sz="12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$4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);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334B8B7F-0BC5-03F9-304F-8DEF5CA0B971}"/>
              </a:ext>
            </a:extLst>
          </p:cNvPr>
          <p:cNvSpPr/>
          <p:nvPr/>
        </p:nvSpPr>
        <p:spPr>
          <a:xfrm>
            <a:off x="801678" y="3377900"/>
            <a:ext cx="2770952" cy="422028"/>
          </a:xfrm>
          <a:prstGeom prst="rect">
            <a:avLst/>
          </a:prstGeom>
          <a:noFill/>
          <a:ln w="19050" cap="flat" cmpd="sng" algn="ctr">
            <a:solidFill>
              <a:srgbClr val="7889FB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BE130EB7-7BD4-C794-A631-2193AB7B938F}"/>
              </a:ext>
            </a:extLst>
          </p:cNvPr>
          <p:cNvSpPr/>
          <p:nvPr/>
        </p:nvSpPr>
        <p:spPr>
          <a:xfrm>
            <a:off x="582597" y="3977234"/>
            <a:ext cx="3068664" cy="1101972"/>
          </a:xfrm>
          <a:prstGeom prst="rect">
            <a:avLst/>
          </a:prstGeom>
          <a:noFill/>
          <a:ln w="19050" cap="flat" cmpd="sng" algn="ctr">
            <a:solidFill>
              <a:srgbClr val="7889FB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83BA8007-A6E2-2D56-AD84-E74FE52B5A19}"/>
              </a:ext>
            </a:extLst>
          </p:cNvPr>
          <p:cNvSpPr/>
          <p:nvPr/>
        </p:nvSpPr>
        <p:spPr>
          <a:xfrm>
            <a:off x="582597" y="3215240"/>
            <a:ext cx="3068664" cy="709248"/>
          </a:xfrm>
          <a:prstGeom prst="rect">
            <a:avLst/>
          </a:prstGeom>
          <a:noFill/>
          <a:ln w="19050" cap="flat" cmpd="sng" algn="ctr">
            <a:solidFill>
              <a:srgbClr val="7889FB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752D52E0-3E3C-C35C-3106-70419FDAF178}"/>
              </a:ext>
            </a:extLst>
          </p:cNvPr>
          <p:cNvSpPr txBox="1"/>
          <p:nvPr/>
        </p:nvSpPr>
        <p:spPr>
          <a:xfrm>
            <a:off x="4643094" y="1785034"/>
            <a:ext cx="18288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HOP DAG</a:t>
            </a:r>
            <a:br>
              <a:rPr lang="en-US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</a:br>
            <a:r>
              <a:rPr lang="en-US" sz="16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(after rewrites)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4EB5DBC4-41C8-DD1B-2669-6B92B7A95B8E}"/>
              </a:ext>
            </a:extLst>
          </p:cNvPr>
          <p:cNvSpPr txBox="1"/>
          <p:nvPr/>
        </p:nvSpPr>
        <p:spPr>
          <a:xfrm>
            <a:off x="5099118" y="4526130"/>
            <a:ext cx="18288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LOP DAG</a:t>
            </a:r>
            <a:br>
              <a:rPr lang="en-US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</a:br>
            <a:r>
              <a:rPr lang="en-US" sz="16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(after rewrites)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D1C96578-A88B-3E21-528F-01391F22A770}"/>
              </a:ext>
            </a:extLst>
          </p:cNvPr>
          <p:cNvSpPr txBox="1"/>
          <p:nvPr/>
        </p:nvSpPr>
        <p:spPr>
          <a:xfrm>
            <a:off x="8535631" y="1788448"/>
            <a:ext cx="22421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70146"/>
                </a:solidFill>
                <a:ea typeface="ＭＳ Ｐゴシック" charset="0"/>
                <a:cs typeface="Calibri" panose="020F0502020204030204" pitchFamily="34" charset="0"/>
              </a:rPr>
              <a:t>Cluster </a:t>
            </a:r>
            <a:r>
              <a:rPr lang="en-US" b="1" dirty="0" err="1">
                <a:solidFill>
                  <a:srgbClr val="F70146"/>
                </a:solidFill>
                <a:ea typeface="ＭＳ Ｐゴシック" charset="0"/>
                <a:cs typeface="Calibri" panose="020F0502020204030204" pitchFamily="34" charset="0"/>
              </a:rPr>
              <a:t>Config</a:t>
            </a:r>
            <a:r>
              <a:rPr lang="en-US" b="1" dirty="0">
                <a:solidFill>
                  <a:srgbClr val="F70146"/>
                </a:solidFill>
                <a:ea typeface="ＭＳ Ｐゴシック" charset="0"/>
                <a:cs typeface="Calibri" panose="020F0502020204030204" pitchFamily="34" charset="0"/>
              </a:rPr>
              <a:t>: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dirty="0">
                <a:solidFill>
                  <a:srgbClr val="F70146"/>
                </a:solidFill>
                <a:ea typeface="ＭＳ Ｐゴシック" charset="0"/>
                <a:cs typeface="Calibri" panose="020F0502020204030204" pitchFamily="34" charset="0"/>
              </a:rPr>
              <a:t> driver mem: 20 GB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dirty="0">
                <a:solidFill>
                  <a:srgbClr val="F70146"/>
                </a:solidFill>
                <a:ea typeface="ＭＳ Ｐゴシック" charset="0"/>
                <a:cs typeface="Calibri" panose="020F0502020204030204" pitchFamily="34" charset="0"/>
              </a:rPr>
              <a:t> exec mem:   60 GB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7A30FD88-2916-530A-CF40-0CADC6619894}"/>
              </a:ext>
            </a:extLst>
          </p:cNvPr>
          <p:cNvSpPr/>
          <p:nvPr/>
        </p:nvSpPr>
        <p:spPr>
          <a:xfrm>
            <a:off x="6194654" y="3002279"/>
            <a:ext cx="2791840" cy="1219200"/>
          </a:xfrm>
          <a:prstGeom prst="rect">
            <a:avLst/>
          </a:prstGeom>
          <a:noFill/>
          <a:ln w="19050" cap="flat" cmpd="sng" algn="ctr">
            <a:solidFill>
              <a:srgbClr val="7889FB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 dirty="0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80112364-1369-8C40-20E8-8E8BE7DFEB86}"/>
              </a:ext>
            </a:extLst>
          </p:cNvPr>
          <p:cNvCxnSpPr>
            <a:cxnSpLocks/>
          </p:cNvCxnSpPr>
          <p:nvPr/>
        </p:nvCxnSpPr>
        <p:spPr>
          <a:xfrm flipV="1">
            <a:off x="3352800" y="2501537"/>
            <a:ext cx="1335654" cy="2181387"/>
          </a:xfrm>
          <a:prstGeom prst="straightConnector1">
            <a:avLst/>
          </a:prstGeom>
          <a:noFill/>
          <a:ln w="19050" cap="flat" cmpd="sng" algn="ctr">
            <a:solidFill>
              <a:srgbClr val="7889FB"/>
            </a:solidFill>
            <a:prstDash val="dash"/>
            <a:miter lim="800000"/>
            <a:headEnd type="oval"/>
            <a:tailEnd type="arrow"/>
          </a:ln>
          <a:effectLst/>
        </p:spPr>
      </p:cxnSp>
      <p:grpSp>
        <p:nvGrpSpPr>
          <p:cNvPr id="90" name="Group 89">
            <a:extLst>
              <a:ext uri="{FF2B5EF4-FFF2-40B4-BE49-F238E27FC236}">
                <a16:creationId xmlns:a16="http://schemas.microsoft.com/office/drawing/2014/main" id="{79B4D11E-9B7B-387E-0740-5B72DC646A31}"/>
              </a:ext>
            </a:extLst>
          </p:cNvPr>
          <p:cNvGrpSpPr/>
          <p:nvPr/>
        </p:nvGrpSpPr>
        <p:grpSpPr>
          <a:xfrm>
            <a:off x="5024094" y="1965160"/>
            <a:ext cx="3505200" cy="2290465"/>
            <a:chOff x="4114800" y="1749623"/>
            <a:chExt cx="3505200" cy="2290465"/>
          </a:xfrm>
        </p:grpSpPr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F7DA48EC-A617-A915-9D0B-1E5AC924417A}"/>
                </a:ext>
              </a:extLst>
            </p:cNvPr>
            <p:cNvSpPr txBox="1"/>
            <p:nvPr/>
          </p:nvSpPr>
          <p:spPr>
            <a:xfrm>
              <a:off x="4114800" y="3578423"/>
              <a:ext cx="1295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kern="0" dirty="0">
                  <a:solidFill>
                    <a:srgbClr val="0F0F0F"/>
                  </a:solidFill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dg(rand)</a:t>
              </a:r>
              <a:br>
                <a:rPr lang="en-US" sz="1200" b="1" kern="0" dirty="0">
                  <a:solidFill>
                    <a:srgbClr val="0F0F0F"/>
                  </a:solidFill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</a:br>
              <a:r>
                <a:rPr lang="en-US" sz="1200" kern="0" dirty="0">
                  <a:solidFill>
                    <a:srgbClr val="0F0F0F"/>
                  </a:solidFill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(10</a:t>
              </a:r>
              <a:r>
                <a:rPr lang="en-US" sz="1200" kern="0" baseline="30000" dirty="0">
                  <a:solidFill>
                    <a:srgbClr val="0F0F0F"/>
                  </a:solidFill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3</a:t>
              </a:r>
              <a:r>
                <a:rPr lang="en-US" sz="1200" kern="0" dirty="0">
                  <a:solidFill>
                    <a:srgbClr val="0F0F0F"/>
                  </a:solidFill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x1,10</a:t>
              </a:r>
              <a:r>
                <a:rPr lang="en-US" sz="1200" kern="0" baseline="30000" dirty="0">
                  <a:solidFill>
                    <a:srgbClr val="0F0F0F"/>
                  </a:solidFill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3</a:t>
              </a:r>
              <a:r>
                <a:rPr lang="en-US" sz="1200" kern="0" dirty="0">
                  <a:solidFill>
                    <a:srgbClr val="0F0F0F"/>
                  </a:solidFill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)</a:t>
              </a:r>
            </a:p>
          </p:txBody>
        </p: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BD8C0C1F-37CC-6BF6-77D7-42D4DC8EA3C6}"/>
                </a:ext>
              </a:extLst>
            </p:cNvPr>
            <p:cNvCxnSpPr>
              <a:stCxn id="91" idx="0"/>
              <a:endCxn id="93" idx="2"/>
            </p:cNvCxnSpPr>
            <p:nvPr/>
          </p:nvCxnSpPr>
          <p:spPr>
            <a:xfrm rot="5400000" flipH="1" flipV="1">
              <a:off x="4495880" y="3311803"/>
              <a:ext cx="533240" cy="1588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36AFFA01-4B42-02EA-81AF-58CD250DD3EE}"/>
                </a:ext>
              </a:extLst>
            </p:cNvPr>
            <p:cNvSpPr txBox="1"/>
            <p:nvPr/>
          </p:nvSpPr>
          <p:spPr>
            <a:xfrm>
              <a:off x="4267200" y="2768184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kern="0" dirty="0">
                  <a:solidFill>
                    <a:srgbClr val="0F0F0F"/>
                  </a:solidFill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r(</a:t>
              </a:r>
              <a:r>
                <a:rPr lang="en-US" sz="1200" b="1" kern="0" dirty="0" err="1">
                  <a:solidFill>
                    <a:srgbClr val="0F0F0F"/>
                  </a:solidFill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diag</a:t>
              </a:r>
              <a:r>
                <a:rPr lang="en-US" sz="1200" b="1" kern="0" dirty="0">
                  <a:solidFill>
                    <a:srgbClr val="0F0F0F"/>
                  </a:solidFill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)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57735BB8-C369-9AD4-2530-EF6452EB2997}"/>
                </a:ext>
              </a:extLst>
            </p:cNvPr>
            <p:cNvSpPr txBox="1"/>
            <p:nvPr/>
          </p:nvSpPr>
          <p:spPr>
            <a:xfrm>
              <a:off x="5181600" y="3578423"/>
              <a:ext cx="1447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kern="0" dirty="0">
                  <a:solidFill>
                    <a:srgbClr val="0F0F0F"/>
                  </a:solidFill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X</a:t>
              </a:r>
            </a:p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kern="0" dirty="0">
                  <a:solidFill>
                    <a:srgbClr val="0F0F0F"/>
                  </a:solidFill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(10</a:t>
              </a:r>
              <a:r>
                <a:rPr lang="en-US" sz="1200" kern="0" baseline="30000" dirty="0">
                  <a:solidFill>
                    <a:srgbClr val="0F0F0F"/>
                  </a:solidFill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8</a:t>
              </a:r>
              <a:r>
                <a:rPr lang="en-US" sz="1200" kern="0" dirty="0">
                  <a:solidFill>
                    <a:srgbClr val="0F0F0F"/>
                  </a:solidFill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x10</a:t>
              </a:r>
              <a:r>
                <a:rPr lang="en-US" sz="1200" kern="0" baseline="30000" dirty="0">
                  <a:solidFill>
                    <a:srgbClr val="0F0F0F"/>
                  </a:solidFill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3</a:t>
              </a:r>
              <a:r>
                <a:rPr lang="en-US" sz="1200" kern="0" dirty="0">
                  <a:solidFill>
                    <a:srgbClr val="0F0F0F"/>
                  </a:solidFill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,10</a:t>
              </a:r>
              <a:r>
                <a:rPr lang="en-US" sz="1200" kern="0" baseline="30000" dirty="0">
                  <a:solidFill>
                    <a:srgbClr val="0F0F0F"/>
                  </a:solidFill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11</a:t>
              </a:r>
              <a:r>
                <a:rPr lang="en-US" sz="1200" kern="0" dirty="0">
                  <a:solidFill>
                    <a:srgbClr val="0F0F0F"/>
                  </a:solidFill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)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95587822-52BD-425F-373C-936B0215DD19}"/>
                </a:ext>
              </a:extLst>
            </p:cNvPr>
            <p:cNvSpPr txBox="1"/>
            <p:nvPr/>
          </p:nvSpPr>
          <p:spPr>
            <a:xfrm>
              <a:off x="6477000" y="3578423"/>
              <a:ext cx="1143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kern="0" dirty="0">
                  <a:solidFill>
                    <a:srgbClr val="0F0F0F"/>
                  </a:solidFill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y</a:t>
              </a:r>
              <a:br>
                <a:rPr lang="en-US" sz="1200" b="1" kern="0" dirty="0">
                  <a:solidFill>
                    <a:srgbClr val="0F0F0F"/>
                  </a:solidFill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</a:br>
              <a:r>
                <a:rPr lang="en-US" sz="1200" kern="0" dirty="0">
                  <a:solidFill>
                    <a:srgbClr val="0F0F0F"/>
                  </a:solidFill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(10</a:t>
              </a:r>
              <a:r>
                <a:rPr lang="en-US" sz="1200" kern="0" baseline="30000" dirty="0">
                  <a:solidFill>
                    <a:srgbClr val="0F0F0F"/>
                  </a:solidFill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8</a:t>
              </a:r>
              <a:r>
                <a:rPr lang="en-US" sz="1200" kern="0" dirty="0">
                  <a:solidFill>
                    <a:srgbClr val="0F0F0F"/>
                  </a:solidFill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x1,10</a:t>
              </a:r>
              <a:r>
                <a:rPr lang="en-US" sz="1200" kern="0" baseline="30000" dirty="0">
                  <a:solidFill>
                    <a:srgbClr val="0F0F0F"/>
                  </a:solidFill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8</a:t>
              </a:r>
              <a:r>
                <a:rPr lang="en-US" sz="1200" kern="0" dirty="0">
                  <a:solidFill>
                    <a:srgbClr val="0F0F0F"/>
                  </a:solidFill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)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F792AB33-F742-EA08-4763-636DBF31429B}"/>
                </a:ext>
              </a:extLst>
            </p:cNvPr>
            <p:cNvSpPr txBox="1"/>
            <p:nvPr/>
          </p:nvSpPr>
          <p:spPr>
            <a:xfrm>
              <a:off x="5410200" y="2768184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kern="0" dirty="0" err="1">
                  <a:solidFill>
                    <a:srgbClr val="0F0F0F"/>
                  </a:solidFill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ba</a:t>
              </a:r>
              <a:r>
                <a:rPr lang="en-US" sz="1200" b="1" kern="0" dirty="0">
                  <a:solidFill>
                    <a:srgbClr val="0F0F0F"/>
                  </a:solidFill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(+*)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1D7126E2-A021-D6C3-BF1D-BBE981ACCF9D}"/>
                </a:ext>
              </a:extLst>
            </p:cNvPr>
            <p:cNvSpPr txBox="1"/>
            <p:nvPr/>
          </p:nvSpPr>
          <p:spPr>
            <a:xfrm>
              <a:off x="6553200" y="2768184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kern="0" dirty="0" err="1">
                  <a:solidFill>
                    <a:srgbClr val="0F0F0F"/>
                  </a:solidFill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ba</a:t>
              </a:r>
              <a:r>
                <a:rPr lang="en-US" sz="1200" b="1" kern="0" dirty="0">
                  <a:solidFill>
                    <a:srgbClr val="0F0F0F"/>
                  </a:solidFill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(+*)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65236645-25CE-727A-76B5-C3E9B10BACA4}"/>
                </a:ext>
              </a:extLst>
            </p:cNvPr>
            <p:cNvSpPr txBox="1"/>
            <p:nvPr/>
          </p:nvSpPr>
          <p:spPr>
            <a:xfrm>
              <a:off x="5029200" y="3245822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kern="0" dirty="0">
                  <a:solidFill>
                    <a:srgbClr val="0F0F0F"/>
                  </a:solidFill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r(t)</a:t>
              </a:r>
            </a:p>
          </p:txBody>
        </p: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4711079D-A902-32B2-00AB-1A721A8E2529}"/>
                </a:ext>
              </a:extLst>
            </p:cNvPr>
            <p:cNvCxnSpPr/>
            <p:nvPr/>
          </p:nvCxnSpPr>
          <p:spPr>
            <a:xfrm rot="10800000">
              <a:off x="5562600" y="3522822"/>
              <a:ext cx="228600" cy="104001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D42E1F92-80BD-2912-EB3F-B22F05273AC1}"/>
                </a:ext>
              </a:extLst>
            </p:cNvPr>
            <p:cNvCxnSpPr>
              <a:stCxn id="94" idx="0"/>
              <a:endCxn id="96" idx="2"/>
            </p:cNvCxnSpPr>
            <p:nvPr/>
          </p:nvCxnSpPr>
          <p:spPr>
            <a:xfrm rot="5400000" flipH="1" flipV="1">
              <a:off x="5638880" y="3311803"/>
              <a:ext cx="533240" cy="1588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  <p:cxnSp>
          <p:nvCxnSpPr>
            <p:cNvPr id="101" name="Straight Arrow Connector 100">
              <a:extLst>
                <a:ext uri="{FF2B5EF4-FFF2-40B4-BE49-F238E27FC236}">
                  <a16:creationId xmlns:a16="http://schemas.microsoft.com/office/drawing/2014/main" id="{4E983D25-6109-FA48-3841-48EE372D756D}"/>
                </a:ext>
              </a:extLst>
            </p:cNvPr>
            <p:cNvCxnSpPr>
              <a:stCxn id="98" idx="0"/>
            </p:cNvCxnSpPr>
            <p:nvPr/>
          </p:nvCxnSpPr>
          <p:spPr>
            <a:xfrm rot="5400000" flipH="1" flipV="1">
              <a:off x="5495231" y="3026053"/>
              <a:ext cx="249038" cy="190500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  <p:cxnSp>
          <p:nvCxnSpPr>
            <p:cNvPr id="102" name="Straight Arrow Connector 101">
              <a:extLst>
                <a:ext uri="{FF2B5EF4-FFF2-40B4-BE49-F238E27FC236}">
                  <a16:creationId xmlns:a16="http://schemas.microsoft.com/office/drawing/2014/main" id="{CD13BD6F-0FB9-F252-6106-5574070337F4}"/>
                </a:ext>
              </a:extLst>
            </p:cNvPr>
            <p:cNvCxnSpPr/>
            <p:nvPr/>
          </p:nvCxnSpPr>
          <p:spPr>
            <a:xfrm flipV="1">
              <a:off x="5726724" y="3017222"/>
              <a:ext cx="1131276" cy="331100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  <p:cxnSp>
          <p:nvCxnSpPr>
            <p:cNvPr id="103" name="Straight Arrow Connector 102">
              <a:extLst>
                <a:ext uri="{FF2B5EF4-FFF2-40B4-BE49-F238E27FC236}">
                  <a16:creationId xmlns:a16="http://schemas.microsoft.com/office/drawing/2014/main" id="{E927B4B7-569D-164D-0DBD-A9A0D6576F83}"/>
                </a:ext>
              </a:extLst>
            </p:cNvPr>
            <p:cNvCxnSpPr>
              <a:stCxn id="95" idx="0"/>
              <a:endCxn id="97" idx="2"/>
            </p:cNvCxnSpPr>
            <p:nvPr/>
          </p:nvCxnSpPr>
          <p:spPr>
            <a:xfrm rot="5400000" flipH="1" flipV="1">
              <a:off x="6781880" y="3311803"/>
              <a:ext cx="533240" cy="1588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4AC33AC5-56A6-847C-0C28-0F2FEA451063}"/>
                </a:ext>
              </a:extLst>
            </p:cNvPr>
            <p:cNvSpPr txBox="1"/>
            <p:nvPr/>
          </p:nvSpPr>
          <p:spPr>
            <a:xfrm>
              <a:off x="4953000" y="2407622"/>
              <a:ext cx="8382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kern="0" dirty="0">
                  <a:solidFill>
                    <a:srgbClr val="0F0F0F"/>
                  </a:solidFill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b(+)</a:t>
              </a:r>
            </a:p>
          </p:txBody>
        </p:sp>
        <p:cxnSp>
          <p:nvCxnSpPr>
            <p:cNvPr id="105" name="Straight Arrow Connector 104">
              <a:extLst>
                <a:ext uri="{FF2B5EF4-FFF2-40B4-BE49-F238E27FC236}">
                  <a16:creationId xmlns:a16="http://schemas.microsoft.com/office/drawing/2014/main" id="{7FA45D5D-903D-A86D-6D98-46D9FD4592CA}"/>
                </a:ext>
              </a:extLst>
            </p:cNvPr>
            <p:cNvCxnSpPr>
              <a:stCxn id="93" idx="0"/>
            </p:cNvCxnSpPr>
            <p:nvPr/>
          </p:nvCxnSpPr>
          <p:spPr>
            <a:xfrm rot="5400000" flipH="1" flipV="1">
              <a:off x="4906069" y="2492653"/>
              <a:ext cx="131962" cy="419100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  <p:cxnSp>
          <p:nvCxnSpPr>
            <p:cNvPr id="106" name="Straight Arrow Connector 105">
              <a:extLst>
                <a:ext uri="{FF2B5EF4-FFF2-40B4-BE49-F238E27FC236}">
                  <a16:creationId xmlns:a16="http://schemas.microsoft.com/office/drawing/2014/main" id="{D582508F-E7A2-68E7-A508-3E612C4793F9}"/>
                </a:ext>
              </a:extLst>
            </p:cNvPr>
            <p:cNvCxnSpPr>
              <a:stCxn id="96" idx="0"/>
            </p:cNvCxnSpPr>
            <p:nvPr/>
          </p:nvCxnSpPr>
          <p:spPr>
            <a:xfrm rot="16200000" flipV="1">
              <a:off x="5629969" y="2492653"/>
              <a:ext cx="131962" cy="419100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9EF9539C-88C5-C400-DCF2-EF1D5E78D6D0}"/>
                </a:ext>
              </a:extLst>
            </p:cNvPr>
            <p:cNvSpPr txBox="1"/>
            <p:nvPr/>
          </p:nvSpPr>
          <p:spPr>
            <a:xfrm>
              <a:off x="5791200" y="2179022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kern="0" dirty="0">
                  <a:solidFill>
                    <a:srgbClr val="0F0F0F"/>
                  </a:solidFill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b(solve)</a:t>
              </a:r>
            </a:p>
          </p:txBody>
        </p:sp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BF04804C-F958-6F8A-A905-DE0194FD64F9}"/>
                </a:ext>
              </a:extLst>
            </p:cNvPr>
            <p:cNvCxnSpPr/>
            <p:nvPr/>
          </p:nvCxnSpPr>
          <p:spPr>
            <a:xfrm flipV="1">
              <a:off x="5562600" y="2407622"/>
              <a:ext cx="457200" cy="76200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  <p:cxnSp>
          <p:nvCxnSpPr>
            <p:cNvPr id="109" name="Straight Arrow Connector 108">
              <a:extLst>
                <a:ext uri="{FF2B5EF4-FFF2-40B4-BE49-F238E27FC236}">
                  <a16:creationId xmlns:a16="http://schemas.microsoft.com/office/drawing/2014/main" id="{2BDF161A-AD1C-0A9B-8F7B-787C7D17F833}"/>
                </a:ext>
              </a:extLst>
            </p:cNvPr>
            <p:cNvCxnSpPr>
              <a:stCxn id="97" idx="0"/>
            </p:cNvCxnSpPr>
            <p:nvPr/>
          </p:nvCxnSpPr>
          <p:spPr>
            <a:xfrm rot="16200000" flipV="1">
              <a:off x="6544369" y="2264053"/>
              <a:ext cx="360562" cy="647700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95919B66-9CE9-A427-52EE-3355436D5E4C}"/>
                </a:ext>
              </a:extLst>
            </p:cNvPr>
            <p:cNvSpPr txBox="1"/>
            <p:nvPr/>
          </p:nvSpPr>
          <p:spPr>
            <a:xfrm>
              <a:off x="5791200" y="1749623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kern="0" dirty="0">
                  <a:solidFill>
                    <a:srgbClr val="0F0F0F"/>
                  </a:solidFill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write</a:t>
              </a:r>
            </a:p>
          </p:txBody>
        </p:sp>
        <p:cxnSp>
          <p:nvCxnSpPr>
            <p:cNvPr id="111" name="Straight Arrow Connector 110">
              <a:extLst>
                <a:ext uri="{FF2B5EF4-FFF2-40B4-BE49-F238E27FC236}">
                  <a16:creationId xmlns:a16="http://schemas.microsoft.com/office/drawing/2014/main" id="{55296C8B-2845-01AC-E3A9-DB8B70387F2B}"/>
                </a:ext>
              </a:extLst>
            </p:cNvPr>
            <p:cNvCxnSpPr>
              <a:stCxn id="107" idx="0"/>
              <a:endCxn id="110" idx="2"/>
            </p:cNvCxnSpPr>
            <p:nvPr/>
          </p:nvCxnSpPr>
          <p:spPr>
            <a:xfrm rot="5400000" flipH="1" flipV="1">
              <a:off x="6210300" y="2102822"/>
              <a:ext cx="152400" cy="1588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</p:grpSp>
      <p:sp>
        <p:nvSpPr>
          <p:cNvPr id="112" name="TextBox 111">
            <a:extLst>
              <a:ext uri="{FF2B5EF4-FFF2-40B4-BE49-F238E27FC236}">
                <a16:creationId xmlns:a16="http://schemas.microsoft.com/office/drawing/2014/main" id="{29E95705-B20D-C5BC-6240-561637656218}"/>
              </a:ext>
            </a:extLst>
          </p:cNvPr>
          <p:cNvSpPr txBox="1"/>
          <p:nvPr/>
        </p:nvSpPr>
        <p:spPr>
          <a:xfrm>
            <a:off x="2124183" y="2177252"/>
            <a:ext cx="1524000" cy="738664"/>
          </a:xfrm>
          <a:prstGeom prst="rect">
            <a:avLst/>
          </a:prstGeom>
          <a:solidFill>
            <a:srgbClr val="7889FB"/>
          </a:solidFill>
        </p:spPr>
        <p:txBody>
          <a:bodyPr wrap="square" rIns="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Scenario: </a:t>
            </a:r>
            <a:br>
              <a:rPr lang="en-US" sz="14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</a:br>
            <a:r>
              <a:rPr lang="de-DE" sz="14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X: 10</a:t>
            </a:r>
            <a:r>
              <a:rPr lang="de-DE" sz="1400" baseline="300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8</a:t>
            </a:r>
            <a:r>
              <a:rPr lang="de-DE" sz="14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x 10</a:t>
            </a:r>
            <a:r>
              <a:rPr lang="de-DE" sz="1400" baseline="300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3</a:t>
            </a:r>
            <a:r>
              <a:rPr lang="de-DE" sz="14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, 10</a:t>
            </a:r>
            <a:r>
              <a:rPr lang="de-DE" sz="1400" baseline="300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11</a:t>
            </a:r>
            <a:r>
              <a:rPr lang="de-DE" sz="14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</a:t>
            </a:r>
            <a:br>
              <a:rPr lang="de-DE" sz="14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</a:br>
            <a:r>
              <a:rPr lang="de-DE" sz="14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y: 10</a:t>
            </a:r>
            <a:r>
              <a:rPr lang="de-DE" sz="1400" baseline="300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8</a:t>
            </a:r>
            <a:r>
              <a:rPr lang="de-DE" sz="14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x 1, 10</a:t>
            </a:r>
            <a:r>
              <a:rPr lang="de-DE" sz="1400" baseline="300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8</a:t>
            </a:r>
            <a:endParaRPr lang="en-US" sz="1400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3BECFCC9-3BAC-32B2-0314-C4CE5E3FC208}"/>
              </a:ext>
            </a:extLst>
          </p:cNvPr>
          <p:cNvSpPr txBox="1"/>
          <p:nvPr/>
        </p:nvSpPr>
        <p:spPr>
          <a:xfrm>
            <a:off x="422853" y="5366404"/>
            <a:ext cx="533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è"/>
            </a:pPr>
            <a:r>
              <a:rPr lang="en-US" b="1" dirty="0">
                <a:solidFill>
                  <a:srgbClr val="F70146"/>
                </a:solidFill>
                <a:ea typeface="ＭＳ Ｐゴシック" charset="0"/>
                <a:cs typeface="Calibri" panose="020F0502020204030204" pitchFamily="34" charset="0"/>
                <a:sym typeface="Wingdings" pitchFamily="2" charset="2"/>
              </a:rPr>
              <a:t> Hybrid Runtime Plans:</a:t>
            </a:r>
          </a:p>
          <a:p>
            <a:pPr marL="182880" lvl="1" defTabSz="4572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b="1" dirty="0">
                <a:solidFill>
                  <a:srgbClr val="7889FB"/>
                </a:solidFill>
                <a:ea typeface="ＭＳ Ｐゴシック" charset="0"/>
                <a:cs typeface="Calibri" panose="020F0502020204030204" pitchFamily="34" charset="0"/>
                <a:sym typeface="Wingdings" pitchFamily="2" charset="2"/>
              </a:rPr>
              <a:t> Size propagation / memory estimates</a:t>
            </a:r>
          </a:p>
          <a:p>
            <a:pPr marL="182880" lvl="1" defTabSz="4572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b="1" dirty="0">
                <a:solidFill>
                  <a:srgbClr val="7889FB"/>
                </a:solidFill>
                <a:ea typeface="ＭＳ Ｐゴシック" charset="0"/>
                <a:cs typeface="Calibri" panose="020F0502020204030204" pitchFamily="34" charset="0"/>
                <a:sym typeface="Wingdings" pitchFamily="2" charset="2"/>
              </a:rPr>
              <a:t> Integrated CP / Spark runtime</a:t>
            </a:r>
          </a:p>
          <a:p>
            <a:pPr marL="182880" lvl="1" defTabSz="4572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b="1" dirty="0">
                <a:solidFill>
                  <a:srgbClr val="7889FB"/>
                </a:solidFill>
                <a:ea typeface="ＭＳ Ｐゴシック" charset="0"/>
                <a:cs typeface="Calibri" panose="020F0502020204030204" pitchFamily="34" charset="0"/>
                <a:sym typeface="Wingdings" pitchFamily="2" charset="2"/>
              </a:rPr>
              <a:t> Dynamic recompilation</a:t>
            </a:r>
            <a:r>
              <a:rPr lang="en-US" b="1" dirty="0">
                <a:solidFill>
                  <a:srgbClr val="FF0000"/>
                </a:solidFill>
                <a:ea typeface="ＭＳ Ｐゴシック" charset="0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en-US" b="1" dirty="0">
                <a:solidFill>
                  <a:srgbClr val="7889FB"/>
                </a:solidFill>
                <a:ea typeface="ＭＳ Ｐゴシック" charset="0"/>
                <a:cs typeface="Calibri" panose="020F0502020204030204" pitchFamily="34" charset="0"/>
                <a:sym typeface="Wingdings" pitchFamily="2" charset="2"/>
              </a:rPr>
              <a:t>during runtime</a:t>
            </a:r>
          </a:p>
        </p:txBody>
      </p: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2F40DF55-4DE2-99EF-91CD-0A7FEF56EBBE}"/>
              </a:ext>
            </a:extLst>
          </p:cNvPr>
          <p:cNvGrpSpPr/>
          <p:nvPr/>
        </p:nvGrpSpPr>
        <p:grpSpPr>
          <a:xfrm>
            <a:off x="4947894" y="1785034"/>
            <a:ext cx="4114800" cy="2243480"/>
            <a:chOff x="4038600" y="1569497"/>
            <a:chExt cx="4114800" cy="2243480"/>
          </a:xfrm>
        </p:grpSpPr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6A5BBF27-99A1-C6BC-2CFB-91F5D5B602CB}"/>
                </a:ext>
              </a:extLst>
            </p:cNvPr>
            <p:cNvSpPr txBox="1"/>
            <p:nvPr/>
          </p:nvSpPr>
          <p:spPr>
            <a:xfrm>
              <a:off x="7086600" y="3505200"/>
              <a:ext cx="762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F70146"/>
                  </a:solidFill>
                  <a:ea typeface="ＭＳ Ｐゴシック" charset="0"/>
                  <a:cs typeface="Calibri" panose="020F0502020204030204" pitchFamily="34" charset="0"/>
                </a:rPr>
                <a:t>800MB</a:t>
              </a: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0F04D9CC-76C9-A28D-2DDD-B1D0A6AF7607}"/>
                </a:ext>
              </a:extLst>
            </p:cNvPr>
            <p:cNvSpPr txBox="1"/>
            <p:nvPr/>
          </p:nvSpPr>
          <p:spPr>
            <a:xfrm>
              <a:off x="7315200" y="2740223"/>
              <a:ext cx="838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F70146"/>
                  </a:solidFill>
                  <a:ea typeface="ＭＳ Ｐゴシック" charset="0"/>
                  <a:cs typeface="Calibri" panose="020F0502020204030204" pitchFamily="34" charset="0"/>
                </a:rPr>
                <a:t>800GB</a:t>
              </a: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2AEDF696-87AD-81AC-2D5D-91C7294C3D28}"/>
                </a:ext>
              </a:extLst>
            </p:cNvPr>
            <p:cNvSpPr txBox="1"/>
            <p:nvPr/>
          </p:nvSpPr>
          <p:spPr>
            <a:xfrm>
              <a:off x="5943600" y="3505200"/>
              <a:ext cx="838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F70146"/>
                  </a:solidFill>
                  <a:ea typeface="ＭＳ Ｐゴシック" charset="0"/>
                  <a:cs typeface="Calibri" panose="020F0502020204030204" pitchFamily="34" charset="0"/>
                </a:rPr>
                <a:t>800GB</a:t>
              </a:r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DB805412-98A2-74BC-4E02-A45ADF4BC8FD}"/>
                </a:ext>
              </a:extLst>
            </p:cNvPr>
            <p:cNvSpPr txBox="1"/>
            <p:nvPr/>
          </p:nvSpPr>
          <p:spPr>
            <a:xfrm>
              <a:off x="4114800" y="3349823"/>
              <a:ext cx="685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F70146"/>
                  </a:solidFill>
                  <a:ea typeface="ＭＳ Ｐゴシック" charset="0"/>
                  <a:cs typeface="Calibri" panose="020F0502020204030204" pitchFamily="34" charset="0"/>
                </a:rPr>
                <a:t>8KB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9EB3C881-4643-342F-0561-635298522E7D}"/>
                </a:ext>
              </a:extLst>
            </p:cNvPr>
            <p:cNvSpPr txBox="1"/>
            <p:nvPr/>
          </p:nvSpPr>
          <p:spPr>
            <a:xfrm>
              <a:off x="4038600" y="2508646"/>
              <a:ext cx="914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F70146"/>
                  </a:solidFill>
                  <a:ea typeface="ＭＳ Ｐゴシック" charset="0"/>
                  <a:cs typeface="Calibri" panose="020F0502020204030204" pitchFamily="34" charset="0"/>
                </a:rPr>
                <a:t>172KB</a:t>
              </a: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17FA73C2-0F80-2A9D-01E8-84FC9A526474}"/>
                </a:ext>
              </a:extLst>
            </p:cNvPr>
            <p:cNvSpPr txBox="1"/>
            <p:nvPr/>
          </p:nvSpPr>
          <p:spPr>
            <a:xfrm>
              <a:off x="4876800" y="3093497"/>
              <a:ext cx="914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F70146"/>
                  </a:solidFill>
                  <a:ea typeface="ＭＳ Ｐゴシック" charset="0"/>
                  <a:cs typeface="Calibri" panose="020F0502020204030204" pitchFamily="34" charset="0"/>
                </a:rPr>
                <a:t>1.6TB</a:t>
              </a:r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B7AB2FD7-C1A8-BC08-2AB4-C558D5C44AD7}"/>
                </a:ext>
              </a:extLst>
            </p:cNvPr>
            <p:cNvSpPr txBox="1"/>
            <p:nvPr/>
          </p:nvSpPr>
          <p:spPr>
            <a:xfrm>
              <a:off x="5867400" y="2554069"/>
              <a:ext cx="914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F70146"/>
                  </a:solidFill>
                  <a:ea typeface="ＭＳ Ｐゴシック" charset="0"/>
                  <a:cs typeface="Calibri" panose="020F0502020204030204" pitchFamily="34" charset="0"/>
                </a:rPr>
                <a:t>1.6TB</a:t>
              </a: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CBC988EC-2468-915B-4BA5-7F386C9C2F8B}"/>
                </a:ext>
              </a:extLst>
            </p:cNvPr>
            <p:cNvSpPr txBox="1"/>
            <p:nvPr/>
          </p:nvSpPr>
          <p:spPr>
            <a:xfrm>
              <a:off x="4876800" y="2146439"/>
              <a:ext cx="685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F70146"/>
                  </a:solidFill>
                  <a:ea typeface="ＭＳ Ｐゴシック" charset="0"/>
                  <a:cs typeface="Calibri" panose="020F0502020204030204" pitchFamily="34" charset="0"/>
                </a:rPr>
                <a:t>16MB</a:t>
              </a: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2DAD4544-A8CC-019A-2190-ADE4DFD393C0}"/>
                </a:ext>
              </a:extLst>
            </p:cNvPr>
            <p:cNvSpPr txBox="1"/>
            <p:nvPr/>
          </p:nvSpPr>
          <p:spPr>
            <a:xfrm>
              <a:off x="5715000" y="1978223"/>
              <a:ext cx="914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F70146"/>
                  </a:solidFill>
                  <a:ea typeface="ＭＳ Ｐゴシック" charset="0"/>
                  <a:cs typeface="Calibri" panose="020F0502020204030204" pitchFamily="34" charset="0"/>
                </a:rPr>
                <a:t>8MB</a:t>
              </a: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5FECB5D7-41FD-21B5-9515-14199E8AAB85}"/>
                </a:ext>
              </a:extLst>
            </p:cNvPr>
            <p:cNvSpPr txBox="1"/>
            <p:nvPr/>
          </p:nvSpPr>
          <p:spPr>
            <a:xfrm>
              <a:off x="5715000" y="1569497"/>
              <a:ext cx="914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F70146"/>
                  </a:solidFill>
                  <a:ea typeface="ＭＳ Ｐゴシック" charset="0"/>
                  <a:cs typeface="Calibri" panose="020F0502020204030204" pitchFamily="34" charset="0"/>
                </a:rPr>
                <a:t>8KB</a:t>
              </a:r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0EAEB8CC-5F7C-F904-6A99-5BD2B08F884E}"/>
              </a:ext>
            </a:extLst>
          </p:cNvPr>
          <p:cNvGrpSpPr/>
          <p:nvPr/>
        </p:nvGrpSpPr>
        <p:grpSpPr>
          <a:xfrm>
            <a:off x="4871694" y="1937434"/>
            <a:ext cx="3722914" cy="2139554"/>
            <a:chOff x="3962400" y="1721897"/>
            <a:chExt cx="3722914" cy="2139554"/>
          </a:xfrm>
        </p:grpSpPr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25A0FC9F-65A2-2D22-29A8-C36BB038F6ED}"/>
                </a:ext>
              </a:extLst>
            </p:cNvPr>
            <p:cNvSpPr txBox="1"/>
            <p:nvPr/>
          </p:nvSpPr>
          <p:spPr>
            <a:xfrm>
              <a:off x="3962400" y="3553674"/>
              <a:ext cx="533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7889FB"/>
                  </a:solidFill>
                  <a:ea typeface="ＭＳ Ｐゴシック" charset="0"/>
                  <a:cs typeface="Calibri" panose="020F0502020204030204" pitchFamily="34" charset="0"/>
                </a:rPr>
                <a:t>CP</a:t>
              </a:r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DA3A01DE-950E-3CEF-7361-CD1B03D576A3}"/>
                </a:ext>
              </a:extLst>
            </p:cNvPr>
            <p:cNvSpPr txBox="1"/>
            <p:nvPr/>
          </p:nvSpPr>
          <p:spPr>
            <a:xfrm>
              <a:off x="4905984" y="3270646"/>
              <a:ext cx="533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7889FB"/>
                  </a:solidFill>
                  <a:ea typeface="ＭＳ Ｐゴシック" charset="0"/>
                  <a:cs typeface="Calibri" panose="020F0502020204030204" pitchFamily="34" charset="0"/>
                </a:rPr>
                <a:t>SP</a:t>
              </a:r>
            </a:p>
          </p:txBody>
        </p: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60CB3856-6404-93F6-87B6-B2CC1D8524C6}"/>
                </a:ext>
              </a:extLst>
            </p:cNvPr>
            <p:cNvSpPr txBox="1"/>
            <p:nvPr/>
          </p:nvSpPr>
          <p:spPr>
            <a:xfrm>
              <a:off x="4038600" y="2715474"/>
              <a:ext cx="533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7889FB"/>
                  </a:solidFill>
                  <a:ea typeface="ＭＳ Ｐゴシック" charset="0"/>
                  <a:cs typeface="Calibri" panose="020F0502020204030204" pitchFamily="34" charset="0"/>
                </a:rPr>
                <a:t>CP</a:t>
              </a:r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8D8AE77B-2630-ECBD-E72E-D9D5575C5827}"/>
                </a:ext>
              </a:extLst>
            </p:cNvPr>
            <p:cNvSpPr txBox="1"/>
            <p:nvPr/>
          </p:nvSpPr>
          <p:spPr>
            <a:xfrm>
              <a:off x="4800600" y="2334474"/>
              <a:ext cx="533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7889FB"/>
                  </a:solidFill>
                  <a:ea typeface="ＭＳ Ｐゴシック" charset="0"/>
                  <a:cs typeface="Calibri" panose="020F0502020204030204" pitchFamily="34" charset="0"/>
                </a:rPr>
                <a:t>CP</a:t>
              </a:r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69C81329-C870-37EF-CD32-8354F1F3E445}"/>
                </a:ext>
              </a:extLst>
            </p:cNvPr>
            <p:cNvSpPr txBox="1"/>
            <p:nvPr/>
          </p:nvSpPr>
          <p:spPr>
            <a:xfrm>
              <a:off x="5638800" y="1721897"/>
              <a:ext cx="533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7889FB"/>
                  </a:solidFill>
                  <a:ea typeface="ＭＳ Ｐゴシック" charset="0"/>
                  <a:cs typeface="Calibri" panose="020F0502020204030204" pitchFamily="34" charset="0"/>
                </a:rPr>
                <a:t>CP</a:t>
              </a:r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9586415D-60AE-9164-277D-BA70802236D3}"/>
                </a:ext>
              </a:extLst>
            </p:cNvPr>
            <p:cNvSpPr txBox="1"/>
            <p:nvPr/>
          </p:nvSpPr>
          <p:spPr>
            <a:xfrm>
              <a:off x="6085114" y="2737246"/>
              <a:ext cx="533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7889FB"/>
                  </a:solidFill>
                  <a:ea typeface="ＭＳ Ｐゴシック" charset="0"/>
                  <a:cs typeface="Calibri" panose="020F0502020204030204" pitchFamily="34" charset="0"/>
                </a:rPr>
                <a:t>SP</a:t>
              </a:r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01923434-6038-71A3-F725-EDFA92A67B69}"/>
                </a:ext>
              </a:extLst>
            </p:cNvPr>
            <p:cNvSpPr txBox="1"/>
            <p:nvPr/>
          </p:nvSpPr>
          <p:spPr>
            <a:xfrm>
              <a:off x="7151914" y="2911418"/>
              <a:ext cx="533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7889FB"/>
                  </a:solidFill>
                  <a:ea typeface="ＭＳ Ｐゴシック" charset="0"/>
                  <a:cs typeface="Calibri" panose="020F0502020204030204" pitchFamily="34" charset="0"/>
                </a:rPr>
                <a:t>SP</a:t>
              </a: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8ACE2CBE-540C-C7BE-48AB-B692F3F4FEB9}"/>
                </a:ext>
              </a:extLst>
            </p:cNvPr>
            <p:cNvSpPr txBox="1"/>
            <p:nvPr/>
          </p:nvSpPr>
          <p:spPr>
            <a:xfrm>
              <a:off x="5486400" y="2138532"/>
              <a:ext cx="533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7889FB"/>
                  </a:solidFill>
                  <a:ea typeface="ＭＳ Ｐゴシック" charset="0"/>
                  <a:cs typeface="Calibri" panose="020F0502020204030204" pitchFamily="34" charset="0"/>
                </a:rPr>
                <a:t>CP</a:t>
              </a:r>
            </a:p>
          </p:txBody>
        </p:sp>
      </p:grpSp>
      <p:cxnSp>
        <p:nvCxnSpPr>
          <p:cNvPr id="134" name="Straight Arrow Connector 133">
            <a:extLst>
              <a:ext uri="{FF2B5EF4-FFF2-40B4-BE49-F238E27FC236}">
                <a16:creationId xmlns:a16="http://schemas.microsoft.com/office/drawing/2014/main" id="{1C9E038E-7B45-343C-6F70-86981741CBFC}"/>
              </a:ext>
            </a:extLst>
          </p:cNvPr>
          <p:cNvCxnSpPr/>
          <p:nvPr/>
        </p:nvCxnSpPr>
        <p:spPr>
          <a:xfrm rot="5400000">
            <a:off x="8263388" y="4445331"/>
            <a:ext cx="685800" cy="1588"/>
          </a:xfrm>
          <a:prstGeom prst="straightConnector1">
            <a:avLst/>
          </a:prstGeom>
          <a:noFill/>
          <a:ln w="19050" cap="flat" cmpd="sng" algn="ctr">
            <a:solidFill>
              <a:srgbClr val="7889FB"/>
            </a:solidFill>
            <a:prstDash val="dash"/>
            <a:miter lim="800000"/>
            <a:headEnd type="oval"/>
            <a:tailEnd type="arrow"/>
          </a:ln>
          <a:effectLst/>
        </p:spPr>
      </p:cxnSp>
      <p:sp>
        <p:nvSpPr>
          <p:cNvPr id="135" name="Rectangle 134">
            <a:extLst>
              <a:ext uri="{FF2B5EF4-FFF2-40B4-BE49-F238E27FC236}">
                <a16:creationId xmlns:a16="http://schemas.microsoft.com/office/drawing/2014/main" id="{367DD5CB-44D5-41DF-EA0D-23ECF7D709D7}"/>
              </a:ext>
            </a:extLst>
          </p:cNvPr>
          <p:cNvSpPr/>
          <p:nvPr/>
        </p:nvSpPr>
        <p:spPr>
          <a:xfrm>
            <a:off x="582597" y="2177252"/>
            <a:ext cx="3068664" cy="979368"/>
          </a:xfrm>
          <a:prstGeom prst="rect">
            <a:avLst/>
          </a:prstGeom>
          <a:noFill/>
          <a:ln w="19050" cap="flat" cmpd="sng" algn="ctr">
            <a:solidFill>
              <a:srgbClr val="7889FB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11A8ACBE-F559-BDCE-F74C-FA3F4D4B8A8B}"/>
              </a:ext>
            </a:extLst>
          </p:cNvPr>
          <p:cNvGrpSpPr/>
          <p:nvPr/>
        </p:nvGrpSpPr>
        <p:grpSpPr>
          <a:xfrm>
            <a:off x="6271575" y="4470066"/>
            <a:ext cx="3086100" cy="2030566"/>
            <a:chOff x="5377860" y="4423395"/>
            <a:chExt cx="3086100" cy="2030566"/>
          </a:xfrm>
        </p:grpSpPr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AC3ACDB7-4E4C-278D-7DE3-4DF09282EC0F}"/>
                </a:ext>
              </a:extLst>
            </p:cNvPr>
            <p:cNvSpPr txBox="1"/>
            <p:nvPr/>
          </p:nvSpPr>
          <p:spPr>
            <a:xfrm>
              <a:off x="5377860" y="5455741"/>
              <a:ext cx="7239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kern="0" dirty="0">
                  <a:solidFill>
                    <a:srgbClr val="F70146"/>
                  </a:solidFill>
                  <a:ea typeface="ＭＳ Ｐゴシック" charset="0"/>
                  <a:cs typeface="Calibri" panose="020F0502020204030204" pitchFamily="34" charset="0"/>
                </a:rPr>
                <a:t>1.6GB</a:t>
              </a: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75A078B0-016C-CD80-A2CE-2C32A5689B25}"/>
                </a:ext>
              </a:extLst>
            </p:cNvPr>
            <p:cNvSpPr txBox="1"/>
            <p:nvPr/>
          </p:nvSpPr>
          <p:spPr>
            <a:xfrm>
              <a:off x="5500670" y="5225752"/>
              <a:ext cx="8106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kern="0" dirty="0">
                  <a:solidFill>
                    <a:srgbClr val="F70146"/>
                  </a:solidFill>
                  <a:ea typeface="ＭＳ Ｐゴシック" charset="0"/>
                  <a:cs typeface="Calibri" panose="020F0502020204030204" pitchFamily="34" charset="0"/>
                </a:rPr>
                <a:t>800MB</a:t>
              </a:r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C2D72CB7-F53C-0210-1F17-C9803898850E}"/>
                </a:ext>
              </a:extLst>
            </p:cNvPr>
            <p:cNvSpPr txBox="1"/>
            <p:nvPr/>
          </p:nvSpPr>
          <p:spPr>
            <a:xfrm>
              <a:off x="5991515" y="4423395"/>
              <a:ext cx="685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kern="0" dirty="0">
                  <a:solidFill>
                    <a:srgbClr val="F70146"/>
                  </a:solidFill>
                  <a:ea typeface="ＭＳ Ｐゴシック" charset="0"/>
                  <a:cs typeface="Calibri" panose="020F0502020204030204" pitchFamily="34" charset="0"/>
                </a:rPr>
                <a:t>16KB</a:t>
              </a:r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A0D1DB91-D543-144D-0421-D5A7146DEDFB}"/>
                </a:ext>
              </a:extLst>
            </p:cNvPr>
            <p:cNvSpPr txBox="1"/>
            <p:nvPr/>
          </p:nvSpPr>
          <p:spPr>
            <a:xfrm>
              <a:off x="6635160" y="5600521"/>
              <a:ext cx="1295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kern="0" dirty="0">
                  <a:solidFill>
                    <a:srgbClr val="0F0F0F"/>
                  </a:solidFill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X</a:t>
              </a:r>
            </a:p>
          </p:txBody>
        </p: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07648941-4DB7-E0CF-F789-BF7A07B4F9FA}"/>
                </a:ext>
              </a:extLst>
            </p:cNvPr>
            <p:cNvSpPr txBox="1"/>
            <p:nvPr/>
          </p:nvSpPr>
          <p:spPr>
            <a:xfrm>
              <a:off x="5701710" y="6176962"/>
              <a:ext cx="609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kern="0" dirty="0">
                  <a:solidFill>
                    <a:srgbClr val="0F0F0F"/>
                  </a:solidFill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y</a:t>
              </a:r>
              <a:endParaRPr lang="en-US" sz="1200" kern="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endParaRPr>
            </a:p>
          </p:txBody>
        </p: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D875E681-9174-DA16-00A6-227CE4CAC1F0}"/>
                </a:ext>
              </a:extLst>
            </p:cNvPr>
            <p:cNvSpPr txBox="1"/>
            <p:nvPr/>
          </p:nvSpPr>
          <p:spPr>
            <a:xfrm>
              <a:off x="5625510" y="5646241"/>
              <a:ext cx="762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kern="0" dirty="0">
                  <a:solidFill>
                    <a:srgbClr val="0F0F0F"/>
                  </a:solidFill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r’(CP)</a:t>
              </a:r>
            </a:p>
          </p:txBody>
        </p:sp>
        <p:cxnSp>
          <p:nvCxnSpPr>
            <p:cNvPr id="143" name="Straight Arrow Connector 142">
              <a:extLst>
                <a:ext uri="{FF2B5EF4-FFF2-40B4-BE49-F238E27FC236}">
                  <a16:creationId xmlns:a16="http://schemas.microsoft.com/office/drawing/2014/main" id="{0AD2B865-FFF2-5CD0-FF5B-D14D30CC9076}"/>
                </a:ext>
              </a:extLst>
            </p:cNvPr>
            <p:cNvCxnSpPr>
              <a:endCxn id="144" idx="2"/>
            </p:cNvCxnSpPr>
            <p:nvPr/>
          </p:nvCxnSpPr>
          <p:spPr>
            <a:xfrm rot="10800000">
              <a:off x="6673260" y="5344121"/>
              <a:ext cx="495300" cy="256401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720BBE0A-B832-4AE4-254B-D4AF9C1463AA}"/>
                </a:ext>
              </a:extLst>
            </p:cNvPr>
            <p:cNvSpPr txBox="1"/>
            <p:nvPr/>
          </p:nvSpPr>
          <p:spPr>
            <a:xfrm>
              <a:off x="6025560" y="5067121"/>
              <a:ext cx="1295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kern="0" dirty="0" err="1">
                  <a:solidFill>
                    <a:srgbClr val="0F0F0F"/>
                  </a:solidFill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mapmm</a:t>
              </a:r>
              <a:r>
                <a:rPr lang="en-US" sz="1200" b="1" kern="0" dirty="0">
                  <a:solidFill>
                    <a:srgbClr val="0F0F0F"/>
                  </a:solidFill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(SP)</a:t>
              </a:r>
            </a:p>
          </p:txBody>
        </p: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021D9DBD-0858-EF80-3D11-E3390357DD7A}"/>
                </a:ext>
              </a:extLst>
            </p:cNvPr>
            <p:cNvSpPr txBox="1"/>
            <p:nvPr/>
          </p:nvSpPr>
          <p:spPr>
            <a:xfrm>
              <a:off x="7168560" y="5067121"/>
              <a:ext cx="1295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kern="0" dirty="0" err="1">
                  <a:solidFill>
                    <a:srgbClr val="0F0F0F"/>
                  </a:solidFill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tsmm</a:t>
              </a:r>
              <a:r>
                <a:rPr lang="en-US" sz="1200" b="1" kern="0" dirty="0">
                  <a:solidFill>
                    <a:srgbClr val="0F0F0F"/>
                  </a:solidFill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(SP)</a:t>
              </a:r>
            </a:p>
          </p:txBody>
        </p:sp>
        <p:cxnSp>
          <p:nvCxnSpPr>
            <p:cNvPr id="146" name="Straight Arrow Connector 145">
              <a:extLst>
                <a:ext uri="{FF2B5EF4-FFF2-40B4-BE49-F238E27FC236}">
                  <a16:creationId xmlns:a16="http://schemas.microsoft.com/office/drawing/2014/main" id="{C3901439-58B9-943C-E2DF-C14270C547C6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6438380" y="4984640"/>
              <a:ext cx="164961" cy="1588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  <p:cxnSp>
          <p:nvCxnSpPr>
            <p:cNvPr id="147" name="Straight Arrow Connector 146">
              <a:extLst>
                <a:ext uri="{FF2B5EF4-FFF2-40B4-BE49-F238E27FC236}">
                  <a16:creationId xmlns:a16="http://schemas.microsoft.com/office/drawing/2014/main" id="{0CBD56EC-6CD9-A6F0-193E-5C457B26AF97}"/>
                </a:ext>
              </a:extLst>
            </p:cNvPr>
            <p:cNvCxnSpPr>
              <a:stCxn id="145" idx="0"/>
            </p:cNvCxnSpPr>
            <p:nvPr/>
          </p:nvCxnSpPr>
          <p:spPr>
            <a:xfrm rot="5400000" flipH="1" flipV="1">
              <a:off x="7733780" y="4984641"/>
              <a:ext cx="164961" cy="1588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  <p:cxnSp>
          <p:nvCxnSpPr>
            <p:cNvPr id="148" name="Straight Arrow Connector 147">
              <a:extLst>
                <a:ext uri="{FF2B5EF4-FFF2-40B4-BE49-F238E27FC236}">
                  <a16:creationId xmlns:a16="http://schemas.microsoft.com/office/drawing/2014/main" id="{AD231BC1-AF2C-5EDC-FBA5-D33D11A66ACE}"/>
                </a:ext>
              </a:extLst>
            </p:cNvPr>
            <p:cNvCxnSpPr>
              <a:endCxn id="145" idx="2"/>
            </p:cNvCxnSpPr>
            <p:nvPr/>
          </p:nvCxnSpPr>
          <p:spPr>
            <a:xfrm flipV="1">
              <a:off x="7397162" y="5344120"/>
              <a:ext cx="419098" cy="256401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  <p:cxnSp>
          <p:nvCxnSpPr>
            <p:cNvPr id="149" name="Straight Arrow Connector 148">
              <a:extLst>
                <a:ext uri="{FF2B5EF4-FFF2-40B4-BE49-F238E27FC236}">
                  <a16:creationId xmlns:a16="http://schemas.microsoft.com/office/drawing/2014/main" id="{A1704412-63AF-51AB-A91C-486B3259865F}"/>
                </a:ext>
              </a:extLst>
            </p:cNvPr>
            <p:cNvCxnSpPr>
              <a:stCxn id="141" idx="0"/>
              <a:endCxn id="142" idx="2"/>
            </p:cNvCxnSpPr>
            <p:nvPr/>
          </p:nvCxnSpPr>
          <p:spPr>
            <a:xfrm flipV="1">
              <a:off x="6006510" y="5923240"/>
              <a:ext cx="0" cy="253722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  <p:cxnSp>
          <p:nvCxnSpPr>
            <p:cNvPr id="150" name="Straight Arrow Connector 149">
              <a:extLst>
                <a:ext uri="{FF2B5EF4-FFF2-40B4-BE49-F238E27FC236}">
                  <a16:creationId xmlns:a16="http://schemas.microsoft.com/office/drawing/2014/main" id="{5D8F669B-C4AE-579D-8613-94888B50776B}"/>
                </a:ext>
              </a:extLst>
            </p:cNvPr>
            <p:cNvCxnSpPr>
              <a:cxnSpLocks/>
              <a:stCxn id="142" idx="0"/>
            </p:cNvCxnSpPr>
            <p:nvPr/>
          </p:nvCxnSpPr>
          <p:spPr>
            <a:xfrm flipV="1">
              <a:off x="6006510" y="5344120"/>
              <a:ext cx="428228" cy="302121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C3D02C99-348B-FAE9-AB00-3089AF034DE6}"/>
                </a:ext>
              </a:extLst>
            </p:cNvPr>
            <p:cNvSpPr txBox="1"/>
            <p:nvPr/>
          </p:nvSpPr>
          <p:spPr>
            <a:xfrm>
              <a:off x="5890849" y="4636253"/>
              <a:ext cx="1295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kern="0" dirty="0">
                  <a:solidFill>
                    <a:srgbClr val="0F0F0F"/>
                  </a:solidFill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r’(CP)</a:t>
              </a:r>
            </a:p>
          </p:txBody>
        </p: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16988BB9-EBF5-56C2-ECB6-39C10BBD2C1D}"/>
                </a:ext>
              </a:extLst>
            </p:cNvPr>
            <p:cNvSpPr txBox="1"/>
            <p:nvPr/>
          </p:nvSpPr>
          <p:spPr>
            <a:xfrm>
              <a:off x="7018421" y="5847135"/>
              <a:ext cx="1295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b="1" kern="0" dirty="0">
                  <a:solidFill>
                    <a:srgbClr val="7889FB"/>
                  </a:solidFill>
                  <a:ea typeface="ＭＳ Ｐゴシック" charset="0"/>
                  <a:cs typeface="Calibri" panose="020F0502020204030204" pitchFamily="34" charset="0"/>
                </a:rPr>
                <a:t>(persisted in MEM_DISK)</a:t>
              </a:r>
            </a:p>
          </p:txBody>
        </p: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58F93A58-BA5C-A7C1-38C6-AD46B125F156}"/>
              </a:ext>
            </a:extLst>
          </p:cNvPr>
          <p:cNvGrpSpPr/>
          <p:nvPr/>
        </p:nvGrpSpPr>
        <p:grpSpPr>
          <a:xfrm>
            <a:off x="9219288" y="5082527"/>
            <a:ext cx="443191" cy="1267384"/>
            <a:chOff x="7952246" y="5448396"/>
            <a:chExt cx="443191" cy="1267384"/>
          </a:xfrm>
        </p:grpSpPr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8A7449A1-F5BA-8E6D-CFB0-1316CCB20C8A}"/>
                </a:ext>
              </a:extLst>
            </p:cNvPr>
            <p:cNvSpPr/>
            <p:nvPr/>
          </p:nvSpPr>
          <p:spPr>
            <a:xfrm>
              <a:off x="7952246" y="5448396"/>
              <a:ext cx="437413" cy="395306"/>
            </a:xfrm>
            <a:prstGeom prst="rect">
              <a:avLst/>
            </a:prstGeom>
            <a:noFill/>
            <a:ln w="19050" cap="flat" cmpd="sng" algn="ctr">
              <a:solidFill>
                <a:srgbClr val="7889FB"/>
              </a:solidFill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700" kern="0" dirty="0">
                  <a:solidFill>
                    <a:srgbClr val="0F0F0F"/>
                  </a:solidFill>
                  <a:latin typeface="Consolas" panose="020B0609020204030204" pitchFamily="49" charset="0"/>
                </a:rPr>
                <a:t>X</a:t>
              </a:r>
              <a:r>
                <a:rPr lang="en-US" sz="1700" kern="0" baseline="-25000" dirty="0">
                  <a:solidFill>
                    <a:srgbClr val="0F0F0F"/>
                  </a:solidFill>
                  <a:latin typeface="Consolas" panose="020B0609020204030204" pitchFamily="49" charset="0"/>
                </a:rPr>
                <a:t>1,1</a:t>
              </a:r>
            </a:p>
          </p:txBody>
        </p:sp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6944B3CA-436A-52A5-8AB6-FD7053E01F35}"/>
                </a:ext>
              </a:extLst>
            </p:cNvPr>
            <p:cNvSpPr/>
            <p:nvPr/>
          </p:nvSpPr>
          <p:spPr>
            <a:xfrm>
              <a:off x="7955354" y="5887834"/>
              <a:ext cx="437413" cy="395306"/>
            </a:xfrm>
            <a:prstGeom prst="rect">
              <a:avLst/>
            </a:prstGeom>
            <a:noFill/>
            <a:ln w="19050" cap="flat" cmpd="sng" algn="ctr">
              <a:solidFill>
                <a:srgbClr val="7889FB"/>
              </a:solidFill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700" kern="0" dirty="0">
                  <a:solidFill>
                    <a:srgbClr val="0F0F0F"/>
                  </a:solidFill>
                  <a:latin typeface="Consolas" panose="020B0609020204030204" pitchFamily="49" charset="0"/>
                </a:rPr>
                <a:t>X</a:t>
              </a:r>
              <a:r>
                <a:rPr lang="en-US" sz="1700" kern="0" baseline="-25000" dirty="0">
                  <a:solidFill>
                    <a:srgbClr val="0F0F0F"/>
                  </a:solidFill>
                  <a:latin typeface="Consolas" panose="020B0609020204030204" pitchFamily="49" charset="0"/>
                </a:rPr>
                <a:t>2,1</a:t>
              </a:r>
            </a:p>
          </p:txBody>
        </p:sp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5C134A82-48A4-A75D-243C-5D904057E989}"/>
                </a:ext>
              </a:extLst>
            </p:cNvPr>
            <p:cNvSpPr/>
            <p:nvPr/>
          </p:nvSpPr>
          <p:spPr>
            <a:xfrm>
              <a:off x="7958024" y="6320474"/>
              <a:ext cx="437413" cy="395306"/>
            </a:xfrm>
            <a:prstGeom prst="rect">
              <a:avLst/>
            </a:prstGeom>
            <a:noFill/>
            <a:ln w="19050" cap="flat" cmpd="sng" algn="ctr">
              <a:solidFill>
                <a:srgbClr val="7889FB"/>
              </a:solidFill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700" kern="0" dirty="0">
                  <a:solidFill>
                    <a:srgbClr val="0F0F0F"/>
                  </a:solidFill>
                  <a:latin typeface="Consolas" panose="020B0609020204030204" pitchFamily="49" charset="0"/>
                </a:rPr>
                <a:t>X</a:t>
              </a:r>
              <a:r>
                <a:rPr lang="en-US" sz="1700" kern="0" baseline="-25000" dirty="0">
                  <a:solidFill>
                    <a:srgbClr val="0F0F0F"/>
                  </a:solidFill>
                  <a:latin typeface="Consolas" panose="020B0609020204030204" pitchFamily="49" charset="0"/>
                </a:rPr>
                <a:t>m,1</a:t>
              </a:r>
            </a:p>
          </p:txBody>
        </p:sp>
      </p:grpSp>
      <p:sp>
        <p:nvSpPr>
          <p:cNvPr id="157" name="TextBox 156">
            <a:extLst>
              <a:ext uri="{FF2B5EF4-FFF2-40B4-BE49-F238E27FC236}">
                <a16:creationId xmlns:a16="http://schemas.microsoft.com/office/drawing/2014/main" id="{7D354B5B-23D3-36EC-A423-42E54A4CBED1}"/>
              </a:ext>
            </a:extLst>
          </p:cNvPr>
          <p:cNvSpPr txBox="1"/>
          <p:nvPr/>
        </p:nvSpPr>
        <p:spPr>
          <a:xfrm>
            <a:off x="9207537" y="3920944"/>
            <a:ext cx="298446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è"/>
            </a:pPr>
            <a:r>
              <a:rPr lang="en-US" b="1" dirty="0">
                <a:solidFill>
                  <a:srgbClr val="F70146"/>
                </a:solidFill>
                <a:ea typeface="ＭＳ Ｐゴシック" charset="0"/>
                <a:cs typeface="Calibri" panose="020F0502020204030204" pitchFamily="34" charset="0"/>
                <a:sym typeface="Wingdings" pitchFamily="2" charset="2"/>
              </a:rPr>
              <a:t> Distributed Matrices</a:t>
            </a:r>
          </a:p>
          <a:p>
            <a:pPr marL="182880" lvl="1" defTabSz="4572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b="1" dirty="0">
                <a:solidFill>
                  <a:srgbClr val="7889FB"/>
                </a:solidFill>
                <a:ea typeface="ＭＳ Ｐゴシック" charset="0"/>
                <a:cs typeface="Calibri" panose="020F0502020204030204" pitchFamily="34" charset="0"/>
                <a:sym typeface="Wingdings" pitchFamily="2" charset="2"/>
              </a:rPr>
              <a:t> Fixed-size matrix blocks</a:t>
            </a:r>
          </a:p>
          <a:p>
            <a:pPr marL="182880" lvl="1" defTabSz="4572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b="1" dirty="0">
                <a:solidFill>
                  <a:srgbClr val="7889FB"/>
                </a:solidFill>
                <a:ea typeface="ＭＳ Ｐゴシック" charset="0"/>
                <a:cs typeface="Calibri" panose="020F0502020204030204" pitchFamily="34" charset="0"/>
                <a:sym typeface="Wingdings" pitchFamily="2" charset="2"/>
              </a:rPr>
              <a:t> Data-parallel operations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55E56AF8-198C-BC83-55DA-F656754FDB1B}"/>
              </a:ext>
            </a:extLst>
          </p:cNvPr>
          <p:cNvSpPr txBox="1"/>
          <p:nvPr/>
        </p:nvSpPr>
        <p:spPr>
          <a:xfrm>
            <a:off x="9864089" y="5959793"/>
            <a:ext cx="24200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70146"/>
                </a:solidFill>
              </a:rPr>
              <a:t>Other Systems:</a:t>
            </a:r>
            <a:br>
              <a:rPr lang="en-US" sz="2000" dirty="0"/>
            </a:br>
            <a:r>
              <a:rPr lang="en-US" sz="2000" dirty="0"/>
              <a:t>In-RDBMS, RIOT</a:t>
            </a:r>
          </a:p>
        </p:txBody>
      </p:sp>
    </p:spTree>
    <p:extLst>
      <p:ext uri="{BB962C8B-B14F-4D97-AF65-F5344CB8AC3E}">
        <p14:creationId xmlns:p14="http://schemas.microsoft.com/office/powerpoint/2010/main" val="3178725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3" grpId="0" animBg="1"/>
      <p:bldP spid="84" grpId="0" animBg="1"/>
      <p:bldP spid="85" grpId="0"/>
      <p:bldP spid="86" grpId="0"/>
      <p:bldP spid="88" grpId="0" animBg="1"/>
      <p:bldP spid="113" grpId="0"/>
      <p:bldP spid="135" grpId="0" animBg="1"/>
      <p:bldP spid="157" grpId="0"/>
      <p:bldP spid="158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D94E9-DF3E-7D65-AADF-30535F444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Apache </a:t>
            </a:r>
            <a:r>
              <a:rPr lang="en-US" dirty="0" err="1"/>
              <a:t>SystemDS</a:t>
            </a:r>
            <a:r>
              <a:rPr lang="en-US" dirty="0"/>
              <a:t>: Rewrites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812323-1547-D4B6-0B15-2FD170E420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Example Static Rewrites </a:t>
            </a:r>
            <a:r>
              <a:rPr lang="en-US" sz="2000" b="0" dirty="0"/>
              <a:t>(size-indep</a:t>
            </a:r>
            <a:r>
              <a:rPr lang="en-US" b="0" dirty="0"/>
              <a:t>endent</a:t>
            </a:r>
            <a:r>
              <a:rPr lang="en-US" sz="2000" b="0" dirty="0"/>
              <a:t>)</a:t>
            </a:r>
          </a:p>
          <a:p>
            <a:pPr lvl="1"/>
            <a:r>
              <a:rPr lang="en-US" sz="1800" dirty="0"/>
              <a:t>Common Subexpression Elimination</a:t>
            </a:r>
          </a:p>
          <a:p>
            <a:pPr lvl="1"/>
            <a:r>
              <a:rPr lang="en-US" sz="1800" dirty="0"/>
              <a:t>Constant Folding / Branch Removal /</a:t>
            </a:r>
            <a:br>
              <a:rPr lang="en-US" sz="1800" dirty="0"/>
            </a:br>
            <a:r>
              <a:rPr lang="en-US" sz="1800" dirty="0"/>
              <a:t>Block Sequence Merge</a:t>
            </a:r>
          </a:p>
          <a:p>
            <a:pPr lvl="1"/>
            <a:r>
              <a:rPr lang="en-US" sz="1800" b="1" dirty="0">
                <a:solidFill>
                  <a:srgbClr val="7889FB"/>
                </a:solidFill>
              </a:rPr>
              <a:t>Static Simplification Rewrites</a:t>
            </a:r>
          </a:p>
          <a:p>
            <a:pPr lvl="1"/>
            <a:r>
              <a:rPr lang="en-US" sz="1800" dirty="0"/>
              <a:t>Right/Left Indexing Vectorization</a:t>
            </a:r>
          </a:p>
          <a:p>
            <a:pPr lvl="1"/>
            <a:r>
              <a:rPr lang="en-US" sz="1800" dirty="0"/>
              <a:t>For Loop Vectorization </a:t>
            </a:r>
          </a:p>
          <a:p>
            <a:pPr lvl="1"/>
            <a:r>
              <a:rPr lang="en-US" sz="1800" dirty="0"/>
              <a:t>Spark checkpoint/repartition injection</a:t>
            </a:r>
            <a:endParaRPr lang="en-US" sz="1000" dirty="0"/>
          </a:p>
          <a:p>
            <a:r>
              <a:rPr lang="en-US" sz="2000" dirty="0"/>
              <a:t>Example Dynamic Rewrites </a:t>
            </a:r>
            <a:r>
              <a:rPr lang="en-US" sz="2000" b="0" dirty="0"/>
              <a:t>(size-dependent)</a:t>
            </a:r>
          </a:p>
          <a:p>
            <a:pPr lvl="1"/>
            <a:r>
              <a:rPr lang="en-US" sz="1800" b="1" dirty="0">
                <a:solidFill>
                  <a:srgbClr val="7889FB"/>
                </a:solidFill>
              </a:rPr>
              <a:t>Dynamic Simplification Rewrites</a:t>
            </a:r>
          </a:p>
          <a:p>
            <a:pPr lvl="1"/>
            <a:r>
              <a:rPr lang="en-US" sz="1800" b="1" dirty="0">
                <a:solidFill>
                  <a:srgbClr val="7889FB"/>
                </a:solidFill>
              </a:rPr>
              <a:t>Matrix </a:t>
            </a:r>
            <a:r>
              <a:rPr lang="en-US" sz="1800" b="1" dirty="0" err="1">
                <a:solidFill>
                  <a:srgbClr val="7889FB"/>
                </a:solidFill>
              </a:rPr>
              <a:t>Mult</a:t>
            </a:r>
            <a:r>
              <a:rPr lang="en-US" sz="1800" b="1" dirty="0">
                <a:solidFill>
                  <a:srgbClr val="7889FB"/>
                </a:solidFill>
              </a:rPr>
              <a:t> Chain Optimization</a:t>
            </a:r>
          </a:p>
          <a:p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CBEE739-F041-FCE3-59E4-C943D3643A6F}"/>
              </a:ext>
            </a:extLst>
          </p:cNvPr>
          <p:cNvSpPr txBox="1"/>
          <p:nvPr/>
        </p:nvSpPr>
        <p:spPr>
          <a:xfrm>
            <a:off x="8776431" y="5385013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endParaRPr lang="en-US" dirty="0">
              <a:solidFill>
                <a:srgbClr val="0F0F0F"/>
              </a:solidFill>
              <a:ea typeface="ＭＳ Ｐゴシック" charset="0"/>
              <a:cs typeface="Calibri" panose="020F0502020204030204" pitchFamily="34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2E5AE15-6E6F-BB1A-9C5E-28145A0F59A4}"/>
              </a:ext>
            </a:extLst>
          </p:cNvPr>
          <p:cNvGrpSpPr/>
          <p:nvPr/>
        </p:nvGrpSpPr>
        <p:grpSpPr>
          <a:xfrm>
            <a:off x="6278578" y="5097403"/>
            <a:ext cx="2365552" cy="1117437"/>
            <a:chOff x="1447800" y="2455590"/>
            <a:chExt cx="2365552" cy="1117437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6BE4AAB0-F2B9-6693-8F06-87B68B3E3B75}"/>
                </a:ext>
              </a:extLst>
            </p:cNvPr>
            <p:cNvSpPr>
              <a:spLocks/>
            </p:cNvSpPr>
            <p:nvPr/>
          </p:nvSpPr>
          <p:spPr>
            <a:xfrm>
              <a:off x="1640393" y="2474408"/>
              <a:ext cx="667512" cy="667512"/>
            </a:xfrm>
            <a:prstGeom prst="rect">
              <a:avLst/>
            </a:prstGeom>
            <a:solidFill>
              <a:srgbClr val="7889F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 kern="0" dirty="0">
                  <a:solidFill>
                    <a:srgbClr val="FFFFFF"/>
                  </a:solidFill>
                  <a:latin typeface="Arial"/>
                  <a:cs typeface="Calibri" panose="020F0502020204030204" pitchFamily="34" charset="0"/>
                </a:rPr>
                <a:t>t(X)</a:t>
              </a:r>
              <a:br>
                <a:rPr lang="en-US" b="1" kern="0" dirty="0">
                  <a:solidFill>
                    <a:srgbClr val="FFFFFF"/>
                  </a:solidFill>
                  <a:latin typeface="Arial"/>
                  <a:cs typeface="Calibri" panose="020F0502020204030204" pitchFamily="34" charset="0"/>
                </a:rPr>
              </a:br>
              <a:r>
                <a:rPr lang="en-US" kern="0" dirty="0">
                  <a:solidFill>
                    <a:srgbClr val="FFFFFF"/>
                  </a:solidFill>
                  <a:latin typeface="Arial"/>
                  <a:cs typeface="Calibri" panose="020F0502020204030204" pitchFamily="34" charset="0"/>
                </a:rPr>
                <a:t>1kx1k</a:t>
              </a:r>
            </a:p>
          </p:txBody>
        </p:sp>
        <p:sp>
          <p:nvSpPr>
            <p:cNvPr id="39" name="Right Bracket 38">
              <a:extLst>
                <a:ext uri="{FF2B5EF4-FFF2-40B4-BE49-F238E27FC236}">
                  <a16:creationId xmlns:a16="http://schemas.microsoft.com/office/drawing/2014/main" id="{51BB65C3-04D8-C825-1A49-6B76EFDFE1FD}"/>
                </a:ext>
              </a:extLst>
            </p:cNvPr>
            <p:cNvSpPr/>
            <p:nvPr/>
          </p:nvSpPr>
          <p:spPr>
            <a:xfrm rot="10800000">
              <a:off x="1447800" y="2455590"/>
              <a:ext cx="76201" cy="706425"/>
            </a:xfrm>
            <a:prstGeom prst="rightBracket">
              <a:avLst/>
            </a:prstGeom>
            <a:noFill/>
            <a:ln w="25400" cap="flat" cmpd="sng" algn="ctr">
              <a:solidFill>
                <a:srgbClr val="F70146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0F0F0F"/>
                </a:solidFill>
                <a:latin typeface="Arial"/>
                <a:cs typeface="Calibri" panose="020F0502020204030204" pitchFamily="34" charset="0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4571B9AB-AD60-E09A-1374-A70A5FD809C2}"/>
                </a:ext>
              </a:extLst>
            </p:cNvPr>
            <p:cNvSpPr>
              <a:spLocks/>
            </p:cNvSpPr>
            <p:nvPr/>
          </p:nvSpPr>
          <p:spPr>
            <a:xfrm>
              <a:off x="2450125" y="2474408"/>
              <a:ext cx="667512" cy="667512"/>
            </a:xfrm>
            <a:prstGeom prst="rect">
              <a:avLst/>
            </a:prstGeom>
            <a:solidFill>
              <a:srgbClr val="7889F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 kern="0" dirty="0">
                  <a:solidFill>
                    <a:srgbClr val="FFFFFF"/>
                  </a:solidFill>
                  <a:latin typeface="Arial"/>
                  <a:cs typeface="Calibri" panose="020F0502020204030204" pitchFamily="34" charset="0"/>
                </a:rPr>
                <a:t>X</a:t>
              </a:r>
              <a:br>
                <a:rPr lang="en-US" b="1" kern="0" dirty="0">
                  <a:solidFill>
                    <a:srgbClr val="FFFFFF"/>
                  </a:solidFill>
                  <a:latin typeface="Arial"/>
                  <a:cs typeface="Calibri" panose="020F0502020204030204" pitchFamily="34" charset="0"/>
                </a:rPr>
              </a:br>
              <a:r>
                <a:rPr lang="en-US" kern="0" dirty="0">
                  <a:solidFill>
                    <a:srgbClr val="FFFFFF"/>
                  </a:solidFill>
                  <a:latin typeface="Arial"/>
                  <a:cs typeface="Calibri" panose="020F0502020204030204" pitchFamily="34" charset="0"/>
                </a:rPr>
                <a:t>1kx1k</a:t>
              </a:r>
            </a:p>
          </p:txBody>
        </p:sp>
        <p:sp>
          <p:nvSpPr>
            <p:cNvPr id="41" name="Right Bracket 40">
              <a:extLst>
                <a:ext uri="{FF2B5EF4-FFF2-40B4-BE49-F238E27FC236}">
                  <a16:creationId xmlns:a16="http://schemas.microsoft.com/office/drawing/2014/main" id="{57417F9E-A15A-68C4-503B-76FFFD44B479}"/>
                </a:ext>
              </a:extLst>
            </p:cNvPr>
            <p:cNvSpPr/>
            <p:nvPr/>
          </p:nvSpPr>
          <p:spPr>
            <a:xfrm>
              <a:off x="3217988" y="2455593"/>
              <a:ext cx="76201" cy="703481"/>
            </a:xfrm>
            <a:prstGeom prst="rightBracket">
              <a:avLst/>
            </a:prstGeom>
            <a:noFill/>
            <a:ln w="25400" cap="flat" cmpd="sng" algn="ctr">
              <a:solidFill>
                <a:srgbClr val="F70146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0F0F0F"/>
                </a:solidFill>
                <a:latin typeface="Arial"/>
                <a:cs typeface="Calibri" panose="020F0502020204030204" pitchFamily="34" charset="0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3C613671-A520-1850-EBDE-0810C6522DE7}"/>
                </a:ext>
              </a:extLst>
            </p:cNvPr>
            <p:cNvSpPr>
              <a:spLocks/>
            </p:cNvSpPr>
            <p:nvPr/>
          </p:nvSpPr>
          <p:spPr>
            <a:xfrm>
              <a:off x="3432352" y="2474408"/>
              <a:ext cx="381000" cy="667512"/>
            </a:xfrm>
            <a:prstGeom prst="rect">
              <a:avLst/>
            </a:prstGeom>
            <a:solidFill>
              <a:srgbClr val="7889F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 kern="0" dirty="0">
                  <a:solidFill>
                    <a:srgbClr val="FFFFFF"/>
                  </a:solidFill>
                  <a:latin typeface="Arial"/>
                  <a:cs typeface="Calibri" panose="020F0502020204030204" pitchFamily="34" charset="0"/>
                </a:rPr>
                <a:t>Z</a:t>
              </a:r>
            </a:p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kern="0" dirty="0">
                  <a:solidFill>
                    <a:srgbClr val="FFFFFF"/>
                  </a:solidFill>
                  <a:latin typeface="Arial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9C9D2F6-BD7B-6984-F03F-C2A391A80021}"/>
                </a:ext>
              </a:extLst>
            </p:cNvPr>
            <p:cNvSpPr txBox="1"/>
            <p:nvPr/>
          </p:nvSpPr>
          <p:spPr>
            <a:xfrm>
              <a:off x="1447800" y="3203695"/>
              <a:ext cx="23655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 kern="0" dirty="0">
                  <a:solidFill>
                    <a:srgbClr val="F70146"/>
                  </a:solidFill>
                  <a:ea typeface="ＭＳ Ｐゴシック" charset="0"/>
                  <a:cs typeface="Calibri" panose="020F0502020204030204" pitchFamily="34" charset="0"/>
                </a:rPr>
                <a:t>2,002  MFLOPs</a:t>
              </a:r>
            </a:p>
          </p:txBody>
        </p:sp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A06F38D0-001F-4B06-6F52-5B5BEA5337D4}"/>
              </a:ext>
            </a:extLst>
          </p:cNvPr>
          <p:cNvSpPr/>
          <p:nvPr/>
        </p:nvSpPr>
        <p:spPr>
          <a:xfrm>
            <a:off x="7086322" y="3451623"/>
            <a:ext cx="3436531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7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sum</a:t>
            </a:r>
            <a:r>
              <a:rPr lang="en-US" sz="17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(</a:t>
            </a:r>
            <a:r>
              <a:rPr lang="el-GR" sz="1700" dirty="0">
                <a:solidFill>
                  <a:srgbClr val="F70146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λ</a:t>
            </a:r>
            <a:r>
              <a:rPr lang="en-US" sz="1700" dirty="0">
                <a:solidFill>
                  <a:srgbClr val="F70146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*X</a:t>
            </a:r>
            <a:r>
              <a:rPr lang="en-US" sz="17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)  </a:t>
            </a:r>
            <a:r>
              <a:rPr lang="el-GR" sz="17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λ</a:t>
            </a:r>
            <a:r>
              <a:rPr lang="en-US" sz="17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*</a:t>
            </a:r>
            <a:r>
              <a:rPr lang="en-US" sz="17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sum</a:t>
            </a:r>
            <a:r>
              <a:rPr lang="en-US" sz="17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(X)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7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sum</a:t>
            </a:r>
            <a:r>
              <a:rPr lang="en-US" sz="17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(</a:t>
            </a:r>
            <a:r>
              <a:rPr lang="en-US" sz="1700" dirty="0">
                <a:solidFill>
                  <a:srgbClr val="F70146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X+Y</a:t>
            </a:r>
            <a:r>
              <a:rPr lang="en-US" sz="17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)  </a:t>
            </a:r>
            <a:r>
              <a:rPr lang="en-US" sz="17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sum</a:t>
            </a:r>
            <a:r>
              <a:rPr lang="en-US" sz="17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(X)+</a:t>
            </a:r>
            <a:r>
              <a:rPr lang="en-US" sz="17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sum</a:t>
            </a:r>
            <a:r>
              <a:rPr lang="en-US" sz="17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(Y) 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6FB40D9-A026-7FA9-F890-92F16E3B51E2}"/>
              </a:ext>
            </a:extLst>
          </p:cNvPr>
          <p:cNvGrpSpPr/>
          <p:nvPr/>
        </p:nvGrpSpPr>
        <p:grpSpPr>
          <a:xfrm>
            <a:off x="7101603" y="1588251"/>
            <a:ext cx="3504994" cy="1763130"/>
            <a:chOff x="5421298" y="1488319"/>
            <a:chExt cx="3504994" cy="1763130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E9F3B14D-83E9-6C3C-7C4D-4AE5595E696D}"/>
                </a:ext>
              </a:extLst>
            </p:cNvPr>
            <p:cNvSpPr>
              <a:spLocks/>
            </p:cNvSpPr>
            <p:nvPr/>
          </p:nvSpPr>
          <p:spPr>
            <a:xfrm>
              <a:off x="5452910" y="2580749"/>
              <a:ext cx="666538" cy="667512"/>
            </a:xfrm>
            <a:prstGeom prst="rect">
              <a:avLst/>
            </a:prstGeom>
            <a:solidFill>
              <a:srgbClr val="7889F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 kern="0" dirty="0">
                  <a:solidFill>
                    <a:srgbClr val="FFFFFF"/>
                  </a:solidFill>
                  <a:latin typeface="Arial"/>
                  <a:cs typeface="Calibri" panose="020F0502020204030204" pitchFamily="34" charset="0"/>
                </a:rPr>
                <a:t>X</a:t>
              </a:r>
              <a:endParaRPr lang="en-US" kern="0" dirty="0">
                <a:solidFill>
                  <a:srgbClr val="FFFFFF"/>
                </a:solidFill>
                <a:latin typeface="Arial"/>
                <a:cs typeface="Calibri" panose="020F0502020204030204" pitchFamily="34" charset="0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FB61B75B-0671-9319-845E-7E009D93CA03}"/>
                </a:ext>
              </a:extLst>
            </p:cNvPr>
            <p:cNvSpPr>
              <a:spLocks/>
            </p:cNvSpPr>
            <p:nvPr/>
          </p:nvSpPr>
          <p:spPr>
            <a:xfrm>
              <a:off x="6137876" y="1888925"/>
              <a:ext cx="666538" cy="667512"/>
            </a:xfrm>
            <a:prstGeom prst="rect">
              <a:avLst/>
            </a:prstGeom>
            <a:solidFill>
              <a:srgbClr val="7889F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 kern="0" dirty="0">
                  <a:solidFill>
                    <a:srgbClr val="FFFFFF"/>
                  </a:solidFill>
                  <a:latin typeface="Arial"/>
                  <a:cs typeface="Calibri" panose="020F0502020204030204" pitchFamily="34" charset="0"/>
                </a:rPr>
                <a:t>Y</a:t>
              </a:r>
              <a:endParaRPr lang="en-US" kern="0" dirty="0">
                <a:solidFill>
                  <a:srgbClr val="FFFFFF"/>
                </a:solidFill>
                <a:latin typeface="Arial"/>
                <a:cs typeface="Calibri" panose="020F0502020204030204" pitchFamily="34" charset="0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3CFE8B19-8011-7EFC-194B-A0CFAF8242DE}"/>
                </a:ext>
              </a:extLst>
            </p:cNvPr>
            <p:cNvSpPr>
              <a:spLocks/>
            </p:cNvSpPr>
            <p:nvPr/>
          </p:nvSpPr>
          <p:spPr>
            <a:xfrm>
              <a:off x="6137876" y="2580749"/>
              <a:ext cx="666538" cy="667512"/>
            </a:xfrm>
            <a:prstGeom prst="rect">
              <a:avLst/>
            </a:prstGeom>
            <a:solidFill>
              <a:srgbClr val="F7014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 dirty="0">
                <a:solidFill>
                  <a:srgbClr val="F70146"/>
                </a:solidFill>
                <a:latin typeface="Arial"/>
              </a:endParaRPr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FBEE14DA-6171-F558-75B7-0C9E896CCE40}"/>
                </a:ext>
              </a:extLst>
            </p:cNvPr>
            <p:cNvCxnSpPr/>
            <p:nvPr/>
          </p:nvCxnSpPr>
          <p:spPr>
            <a:xfrm>
              <a:off x="6137876" y="2580749"/>
              <a:ext cx="666538" cy="667512"/>
            </a:xfrm>
            <a:prstGeom prst="line">
              <a:avLst/>
            </a:prstGeom>
            <a:noFill/>
            <a:ln w="25400" cap="flat" cmpd="sng" algn="ctr">
              <a:solidFill>
                <a:srgbClr val="7889FB"/>
              </a:solidFill>
              <a:prstDash val="solid"/>
              <a:miter lim="800000"/>
            </a:ln>
            <a:effectLst/>
          </p:spPr>
        </p:cxn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D7248DBF-EB75-A677-18FB-1545E64DD081}"/>
                </a:ext>
              </a:extLst>
            </p:cNvPr>
            <p:cNvSpPr>
              <a:spLocks/>
            </p:cNvSpPr>
            <p:nvPr/>
          </p:nvSpPr>
          <p:spPr>
            <a:xfrm>
              <a:off x="7393915" y="2582424"/>
              <a:ext cx="666538" cy="667512"/>
            </a:xfrm>
            <a:prstGeom prst="rect">
              <a:avLst/>
            </a:prstGeom>
            <a:solidFill>
              <a:srgbClr val="7889F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 kern="0" dirty="0">
                  <a:solidFill>
                    <a:srgbClr val="FFFFFF"/>
                  </a:solidFill>
                  <a:latin typeface="Arial"/>
                  <a:cs typeface="Calibri" panose="020F0502020204030204" pitchFamily="34" charset="0"/>
                </a:rPr>
                <a:t>X</a:t>
              </a:r>
              <a:endParaRPr lang="en-US" kern="0" dirty="0">
                <a:solidFill>
                  <a:srgbClr val="FFFFFF"/>
                </a:solidFill>
                <a:latin typeface="Arial"/>
                <a:cs typeface="Calibri" panose="020F0502020204030204" pitchFamily="34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3F8E9D9E-4177-6431-18F9-981668F315EF}"/>
                </a:ext>
              </a:extLst>
            </p:cNvPr>
            <p:cNvSpPr txBox="1"/>
            <p:nvPr/>
          </p:nvSpPr>
          <p:spPr>
            <a:xfrm>
              <a:off x="6843770" y="2723104"/>
              <a:ext cx="533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kern="0" dirty="0">
                  <a:solidFill>
                    <a:srgbClr val="0F0F0F"/>
                  </a:solidFill>
                  <a:latin typeface="Arial"/>
                  <a:ea typeface="ＭＳ Ｐゴシック" charset="0"/>
                  <a:sym typeface="Wingdings" panose="05000000000000000000" pitchFamily="2" charset="2"/>
                </a:rPr>
                <a:t></a:t>
              </a:r>
              <a:endParaRPr lang="en-US" kern="0" dirty="0">
                <a:solidFill>
                  <a:srgbClr val="0F0F0F"/>
                </a:solidFill>
                <a:latin typeface="Arial"/>
                <a:ea typeface="ＭＳ Ｐゴシック" charset="0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793B1DA9-EDEC-8051-9323-EBE687CCEAC4}"/>
                </a:ext>
              </a:extLst>
            </p:cNvPr>
            <p:cNvSpPr>
              <a:spLocks/>
            </p:cNvSpPr>
            <p:nvPr/>
          </p:nvSpPr>
          <p:spPr>
            <a:xfrm>
              <a:off x="8259754" y="2583937"/>
              <a:ext cx="666538" cy="667512"/>
            </a:xfrm>
            <a:prstGeom prst="rect">
              <a:avLst/>
            </a:prstGeom>
            <a:solidFill>
              <a:srgbClr val="7889F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 kern="0" dirty="0">
                  <a:solidFill>
                    <a:srgbClr val="FFFFFF"/>
                  </a:solidFill>
                  <a:latin typeface="Arial"/>
                  <a:cs typeface="Calibri" panose="020F0502020204030204" pitchFamily="34" charset="0"/>
                </a:rPr>
                <a:t>Y</a:t>
              </a:r>
              <a:r>
                <a:rPr lang="en-US" kern="0" baseline="60000" dirty="0">
                  <a:solidFill>
                    <a:srgbClr val="FFFFFF"/>
                  </a:solidFill>
                  <a:latin typeface="Arial"/>
                  <a:cs typeface="Calibri" panose="020F0502020204030204" pitchFamily="34" charset="0"/>
                  <a:sym typeface="Wingdings" panose="05000000000000000000" pitchFamily="2" charset="2"/>
                </a:rPr>
                <a:t> ┬</a:t>
              </a:r>
              <a:endParaRPr lang="en-US" kern="0" dirty="0">
                <a:solidFill>
                  <a:srgbClr val="FFFFFF"/>
                </a:solidFill>
                <a:latin typeface="Arial"/>
                <a:cs typeface="Calibri" panose="020F0502020204030204" pitchFamily="34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CC84A87C-20E1-AB90-274B-8FA063B35D2C}"/>
                </a:ext>
              </a:extLst>
            </p:cNvPr>
            <p:cNvSpPr txBox="1"/>
            <p:nvPr/>
          </p:nvSpPr>
          <p:spPr>
            <a:xfrm>
              <a:off x="7880423" y="2724781"/>
              <a:ext cx="5537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kern="0" dirty="0">
                  <a:solidFill>
                    <a:srgbClr val="0F0F0F"/>
                  </a:solidFill>
                  <a:ea typeface="ＭＳ Ｐゴシック" charset="0"/>
                  <a:cs typeface="Calibri" panose="020F0502020204030204" pitchFamily="34" charset="0"/>
                  <a:sym typeface="Wingdings" panose="05000000000000000000" pitchFamily="2" charset="2"/>
                </a:rPr>
                <a:t>*</a:t>
              </a:r>
              <a:endParaRPr lang="en-US" kern="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1D3F931C-8A0B-F4FF-0005-9BF78FC530B6}"/>
                </a:ext>
              </a:extLst>
            </p:cNvPr>
            <p:cNvSpPr/>
            <p:nvPr/>
          </p:nvSpPr>
          <p:spPr>
            <a:xfrm>
              <a:off x="5496749" y="1488319"/>
              <a:ext cx="3403496" cy="353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700" b="1" kern="0" dirty="0">
                  <a:solidFill>
                    <a:srgbClr val="0F0F0F"/>
                  </a:solidFill>
                  <a:latin typeface="Consolas" panose="020B0609020204030204" pitchFamily="49" charset="0"/>
                  <a:ea typeface="ＭＳ Ｐゴシック" charset="0"/>
                  <a:sym typeface="Wingdings" panose="05000000000000000000" pitchFamily="2" charset="2"/>
                </a:rPr>
                <a:t>trace</a:t>
              </a:r>
              <a:r>
                <a:rPr lang="en-US" sz="1700" kern="0" dirty="0">
                  <a:solidFill>
                    <a:srgbClr val="0F0F0F"/>
                  </a:solidFill>
                  <a:latin typeface="Consolas" panose="020B0609020204030204" pitchFamily="49" charset="0"/>
                  <a:ea typeface="ＭＳ Ｐゴシック" charset="0"/>
                  <a:sym typeface="Wingdings" panose="05000000000000000000" pitchFamily="2" charset="2"/>
                </a:rPr>
                <a:t>(X%*%Y)  </a:t>
              </a:r>
              <a:r>
                <a:rPr lang="en-US" sz="1700" b="1" kern="0" dirty="0">
                  <a:solidFill>
                    <a:srgbClr val="0F0F0F"/>
                  </a:solidFill>
                  <a:latin typeface="Consolas" panose="020B0609020204030204" pitchFamily="49" charset="0"/>
                  <a:ea typeface="ＭＳ Ｐゴシック" charset="0"/>
                  <a:sym typeface="Wingdings" panose="05000000000000000000" pitchFamily="2" charset="2"/>
                </a:rPr>
                <a:t>sum</a:t>
              </a:r>
              <a:r>
                <a:rPr lang="en-US" sz="1700" kern="0" dirty="0">
                  <a:solidFill>
                    <a:srgbClr val="0F0F0F"/>
                  </a:solidFill>
                  <a:latin typeface="Consolas" panose="020B0609020204030204" pitchFamily="49" charset="0"/>
                  <a:ea typeface="ＭＳ Ｐゴシック" charset="0"/>
                  <a:sym typeface="Wingdings" panose="05000000000000000000" pitchFamily="2" charset="2"/>
                </a:rPr>
                <a:t>(X*</a:t>
              </a:r>
              <a:r>
                <a:rPr lang="en-US" sz="1700" b="1" kern="0" dirty="0">
                  <a:solidFill>
                    <a:srgbClr val="0F0F0F"/>
                  </a:solidFill>
                  <a:latin typeface="Consolas" panose="020B0609020204030204" pitchFamily="49" charset="0"/>
                  <a:ea typeface="ＭＳ Ｐゴシック" charset="0"/>
                  <a:sym typeface="Wingdings" panose="05000000000000000000" pitchFamily="2" charset="2"/>
                </a:rPr>
                <a:t>t</a:t>
              </a:r>
              <a:r>
                <a:rPr lang="en-US" sz="1700" kern="0" dirty="0">
                  <a:solidFill>
                    <a:srgbClr val="0F0F0F"/>
                  </a:solidFill>
                  <a:latin typeface="Consolas" panose="020B0609020204030204" pitchFamily="49" charset="0"/>
                  <a:ea typeface="ＭＳ Ｐゴシック" charset="0"/>
                  <a:sym typeface="Wingdings" panose="05000000000000000000" pitchFamily="2" charset="2"/>
                </a:rPr>
                <a:t>(Y))</a:t>
              </a:r>
              <a:endParaRPr lang="en-US" sz="1700" kern="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D02EB16-8B17-287A-6967-F5422F891ED2}"/>
                </a:ext>
              </a:extLst>
            </p:cNvPr>
            <p:cNvSpPr txBox="1"/>
            <p:nvPr/>
          </p:nvSpPr>
          <p:spPr>
            <a:xfrm>
              <a:off x="5421298" y="2168243"/>
              <a:ext cx="800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 kern="0" dirty="0">
                  <a:solidFill>
                    <a:srgbClr val="F70146"/>
                  </a:solidFill>
                  <a:ea typeface="ＭＳ Ｐゴシック" charset="0"/>
                  <a:cs typeface="Calibri" panose="020F0502020204030204" pitchFamily="34" charset="0"/>
                </a:rPr>
                <a:t>O(n</a:t>
              </a:r>
              <a:r>
                <a:rPr lang="en-US" b="1" kern="0" baseline="30000" dirty="0">
                  <a:solidFill>
                    <a:srgbClr val="F70146"/>
                  </a:solidFill>
                  <a:ea typeface="ＭＳ Ｐゴシック" charset="0"/>
                  <a:cs typeface="Calibri" panose="020F0502020204030204" pitchFamily="34" charset="0"/>
                </a:rPr>
                <a:t>3</a:t>
              </a:r>
              <a:r>
                <a:rPr lang="en-US" b="1" kern="0" dirty="0">
                  <a:solidFill>
                    <a:srgbClr val="F70146"/>
                  </a:solidFill>
                  <a:ea typeface="ＭＳ Ｐゴシック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66C945D5-639D-6328-4449-6AC48D0A9AFF}"/>
                </a:ext>
              </a:extLst>
            </p:cNvPr>
            <p:cNvSpPr txBox="1"/>
            <p:nvPr/>
          </p:nvSpPr>
          <p:spPr>
            <a:xfrm>
              <a:off x="7774290" y="2169919"/>
              <a:ext cx="800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 kern="0" dirty="0">
                  <a:solidFill>
                    <a:srgbClr val="F70146"/>
                  </a:solidFill>
                  <a:ea typeface="ＭＳ Ｐゴシック" charset="0"/>
                  <a:cs typeface="Calibri" panose="020F0502020204030204" pitchFamily="34" charset="0"/>
                </a:rPr>
                <a:t>O(n</a:t>
              </a:r>
              <a:r>
                <a:rPr lang="en-US" b="1" kern="0" baseline="30000" dirty="0">
                  <a:solidFill>
                    <a:srgbClr val="F70146"/>
                  </a:solidFill>
                  <a:ea typeface="ＭＳ Ｐゴシック" charset="0"/>
                  <a:cs typeface="Calibri" panose="020F0502020204030204" pitchFamily="34" charset="0"/>
                </a:rPr>
                <a:t>2</a:t>
              </a:r>
              <a:r>
                <a:rPr lang="en-US" b="1" kern="0" dirty="0">
                  <a:solidFill>
                    <a:srgbClr val="F70146"/>
                  </a:solidFill>
                  <a:ea typeface="ＭＳ Ｐゴシック" charset="0"/>
                  <a:cs typeface="Calibri" panose="020F0502020204030204" pitchFamily="34" charset="0"/>
                </a:rPr>
                <a:t>)</a:t>
              </a:r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665D9213-EB6F-C5BB-06C6-F51C34A4A735}"/>
              </a:ext>
            </a:extLst>
          </p:cNvPr>
          <p:cNvSpPr/>
          <p:nvPr/>
        </p:nvSpPr>
        <p:spPr>
          <a:xfrm>
            <a:off x="6531389" y="4369976"/>
            <a:ext cx="46183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700" b="1" dirty="0" err="1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rowSums</a:t>
            </a:r>
            <a:r>
              <a:rPr lang="en-US" sz="17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(X)  X, </a:t>
            </a:r>
            <a:r>
              <a:rPr lang="en-US" sz="1700" dirty="0" err="1">
                <a:solidFill>
                  <a:srgbClr val="F70146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iff</a:t>
            </a:r>
            <a:r>
              <a:rPr lang="en-US" sz="1700" dirty="0">
                <a:solidFill>
                  <a:srgbClr val="F70146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 </a:t>
            </a:r>
            <a:r>
              <a:rPr lang="en-US" sz="1700" b="1" dirty="0" err="1">
                <a:solidFill>
                  <a:srgbClr val="F70146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ncol</a:t>
            </a:r>
            <a:r>
              <a:rPr lang="en-US" sz="1700" dirty="0">
                <a:solidFill>
                  <a:srgbClr val="F70146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(X)=1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7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sum</a:t>
            </a:r>
            <a:r>
              <a:rPr lang="en-US" sz="17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(X^2)  X%*%</a:t>
            </a:r>
            <a:r>
              <a:rPr lang="en-US" sz="17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t</a:t>
            </a:r>
            <a:r>
              <a:rPr lang="en-US" sz="17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(X), </a:t>
            </a:r>
            <a:r>
              <a:rPr lang="en-US" sz="1700" dirty="0" err="1">
                <a:solidFill>
                  <a:srgbClr val="F70146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iff</a:t>
            </a:r>
            <a:r>
              <a:rPr lang="en-US" sz="1700" dirty="0">
                <a:solidFill>
                  <a:srgbClr val="F70146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 </a:t>
            </a:r>
            <a:r>
              <a:rPr lang="en-US" sz="1700" b="1" dirty="0" err="1">
                <a:solidFill>
                  <a:srgbClr val="F70146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ncol</a:t>
            </a:r>
            <a:r>
              <a:rPr lang="en-US" sz="1700" dirty="0">
                <a:solidFill>
                  <a:srgbClr val="F70146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(X)=1</a:t>
            </a:r>
            <a:r>
              <a:rPr lang="en-US" sz="1700" dirty="0">
                <a:solidFill>
                  <a:srgbClr val="FF0000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 </a:t>
            </a:r>
            <a:r>
              <a:rPr lang="en-US" sz="1700" baseline="60000" dirty="0">
                <a:solidFill>
                  <a:srgbClr val="FF0000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 </a:t>
            </a:r>
            <a:endParaRPr lang="en-US" sz="1700" dirty="0">
              <a:solidFill>
                <a:srgbClr val="FF0000"/>
              </a:solidFill>
              <a:latin typeface="Consolas" panose="020B0609020204030204" pitchFamily="49" charset="0"/>
              <a:ea typeface="ＭＳ Ｐゴシック" charset="0"/>
              <a:sym typeface="Wingdings" panose="05000000000000000000" pitchFamily="2" charset="2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071EFC4C-72CA-76FE-4C17-2F1C4C35CF88}"/>
              </a:ext>
            </a:extLst>
          </p:cNvPr>
          <p:cNvGrpSpPr/>
          <p:nvPr/>
        </p:nvGrpSpPr>
        <p:grpSpPr>
          <a:xfrm>
            <a:off x="9455545" y="5099078"/>
            <a:ext cx="2368902" cy="1117437"/>
            <a:chOff x="1447800" y="2455590"/>
            <a:chExt cx="2368902" cy="1117437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2D9392CC-AF3F-F425-701F-32D0A13F92B4}"/>
                </a:ext>
              </a:extLst>
            </p:cNvPr>
            <p:cNvSpPr>
              <a:spLocks/>
            </p:cNvSpPr>
            <p:nvPr/>
          </p:nvSpPr>
          <p:spPr>
            <a:xfrm>
              <a:off x="1449475" y="2474408"/>
              <a:ext cx="667512" cy="667512"/>
            </a:xfrm>
            <a:prstGeom prst="rect">
              <a:avLst/>
            </a:prstGeom>
            <a:solidFill>
              <a:srgbClr val="7889F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 kern="0" dirty="0">
                  <a:solidFill>
                    <a:srgbClr val="FFFFFF"/>
                  </a:solidFill>
                  <a:latin typeface="Arial"/>
                  <a:cs typeface="Calibri" panose="020F0502020204030204" pitchFamily="34" charset="0"/>
                </a:rPr>
                <a:t>t(X)</a:t>
              </a:r>
              <a:br>
                <a:rPr lang="en-US" b="1" kern="0" dirty="0">
                  <a:solidFill>
                    <a:srgbClr val="FFFFFF"/>
                  </a:solidFill>
                  <a:latin typeface="Arial"/>
                  <a:cs typeface="Calibri" panose="020F0502020204030204" pitchFamily="34" charset="0"/>
                </a:rPr>
              </a:br>
              <a:r>
                <a:rPr lang="en-US" kern="0" dirty="0">
                  <a:solidFill>
                    <a:srgbClr val="FFFFFF"/>
                  </a:solidFill>
                  <a:latin typeface="Arial"/>
                  <a:cs typeface="Calibri" panose="020F0502020204030204" pitchFamily="34" charset="0"/>
                </a:rPr>
                <a:t>1kx1k</a:t>
              </a:r>
            </a:p>
          </p:txBody>
        </p:sp>
        <p:sp>
          <p:nvSpPr>
            <p:cNvPr id="60" name="Right Bracket 59">
              <a:extLst>
                <a:ext uri="{FF2B5EF4-FFF2-40B4-BE49-F238E27FC236}">
                  <a16:creationId xmlns:a16="http://schemas.microsoft.com/office/drawing/2014/main" id="{BE093292-3335-264C-C6B5-31EDF95B13E0}"/>
                </a:ext>
              </a:extLst>
            </p:cNvPr>
            <p:cNvSpPr/>
            <p:nvPr/>
          </p:nvSpPr>
          <p:spPr>
            <a:xfrm rot="10800000">
              <a:off x="2261717" y="2455590"/>
              <a:ext cx="76201" cy="706425"/>
            </a:xfrm>
            <a:prstGeom prst="rightBracket">
              <a:avLst/>
            </a:prstGeom>
            <a:noFill/>
            <a:ln w="25400" cap="flat" cmpd="sng" algn="ctr">
              <a:solidFill>
                <a:srgbClr val="F70146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0F0F0F"/>
                </a:solidFill>
                <a:latin typeface="Arial"/>
                <a:cs typeface="Calibri" panose="020F0502020204030204" pitchFamily="34" charset="0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AA6977A4-6195-F42A-1E3D-E0B3CEB0072D}"/>
                </a:ext>
              </a:extLst>
            </p:cNvPr>
            <p:cNvSpPr>
              <a:spLocks/>
            </p:cNvSpPr>
            <p:nvPr/>
          </p:nvSpPr>
          <p:spPr>
            <a:xfrm>
              <a:off x="2440077" y="2474408"/>
              <a:ext cx="667512" cy="667512"/>
            </a:xfrm>
            <a:prstGeom prst="rect">
              <a:avLst/>
            </a:prstGeom>
            <a:solidFill>
              <a:srgbClr val="7889F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 kern="0" dirty="0">
                  <a:solidFill>
                    <a:srgbClr val="FFFFFF"/>
                  </a:solidFill>
                  <a:latin typeface="Arial"/>
                  <a:cs typeface="Calibri" panose="020F0502020204030204" pitchFamily="34" charset="0"/>
                </a:rPr>
                <a:t>X</a:t>
              </a:r>
              <a:br>
                <a:rPr lang="en-US" b="1" kern="0" dirty="0">
                  <a:solidFill>
                    <a:srgbClr val="FFFFFF"/>
                  </a:solidFill>
                  <a:latin typeface="Arial"/>
                  <a:cs typeface="Calibri" panose="020F0502020204030204" pitchFamily="34" charset="0"/>
                </a:rPr>
              </a:br>
              <a:r>
                <a:rPr lang="en-US" kern="0" dirty="0">
                  <a:solidFill>
                    <a:srgbClr val="FFFFFF"/>
                  </a:solidFill>
                  <a:latin typeface="Arial"/>
                  <a:cs typeface="Calibri" panose="020F0502020204030204" pitchFamily="34" charset="0"/>
                </a:rPr>
                <a:t>1kx1k</a:t>
              </a:r>
            </a:p>
          </p:txBody>
        </p:sp>
        <p:sp>
          <p:nvSpPr>
            <p:cNvPr id="62" name="Right Bracket 61">
              <a:extLst>
                <a:ext uri="{FF2B5EF4-FFF2-40B4-BE49-F238E27FC236}">
                  <a16:creationId xmlns:a16="http://schemas.microsoft.com/office/drawing/2014/main" id="{2CB54EBE-101B-D627-4D6D-488123CF9DDE}"/>
                </a:ext>
              </a:extLst>
            </p:cNvPr>
            <p:cNvSpPr/>
            <p:nvPr/>
          </p:nvSpPr>
          <p:spPr>
            <a:xfrm>
              <a:off x="3740501" y="2455593"/>
              <a:ext cx="76201" cy="703481"/>
            </a:xfrm>
            <a:prstGeom prst="rightBracket">
              <a:avLst/>
            </a:prstGeom>
            <a:noFill/>
            <a:ln w="25400" cap="flat" cmpd="sng" algn="ctr">
              <a:solidFill>
                <a:srgbClr val="F70146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0F0F0F"/>
                </a:solidFill>
                <a:latin typeface="Arial"/>
                <a:cs typeface="Calibri" panose="020F0502020204030204" pitchFamily="34" charset="0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12FD0188-1263-A981-6F95-5B81B61816E9}"/>
                </a:ext>
              </a:extLst>
            </p:cNvPr>
            <p:cNvSpPr>
              <a:spLocks/>
            </p:cNvSpPr>
            <p:nvPr/>
          </p:nvSpPr>
          <p:spPr>
            <a:xfrm>
              <a:off x="3251483" y="2474408"/>
              <a:ext cx="381000" cy="667512"/>
            </a:xfrm>
            <a:prstGeom prst="rect">
              <a:avLst/>
            </a:prstGeom>
            <a:solidFill>
              <a:srgbClr val="7889F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 kern="0" dirty="0">
                  <a:solidFill>
                    <a:srgbClr val="FFFFFF"/>
                  </a:solidFill>
                  <a:latin typeface="Arial"/>
                  <a:cs typeface="Calibri" panose="020F0502020204030204" pitchFamily="34" charset="0"/>
                </a:rPr>
                <a:t>p</a:t>
              </a:r>
            </a:p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kern="0" dirty="0">
                  <a:solidFill>
                    <a:srgbClr val="FFFFFF"/>
                  </a:solidFill>
                  <a:latin typeface="Arial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0B0A95AE-7EC2-6B7E-E20A-92CDF100E99E}"/>
                </a:ext>
              </a:extLst>
            </p:cNvPr>
            <p:cNvSpPr txBox="1"/>
            <p:nvPr/>
          </p:nvSpPr>
          <p:spPr>
            <a:xfrm>
              <a:off x="1447800" y="3203695"/>
              <a:ext cx="23655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 kern="0" dirty="0">
                  <a:solidFill>
                    <a:srgbClr val="F70146"/>
                  </a:solidFill>
                  <a:ea typeface="ＭＳ Ｐゴシック" charset="0"/>
                  <a:cs typeface="Calibri" panose="020F0502020204030204" pitchFamily="34" charset="0"/>
                </a:rPr>
                <a:t>4  MFLOPs</a:t>
              </a: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9837DEC0-C41A-C454-5F7E-03C7F17ACFC6}"/>
              </a:ext>
            </a:extLst>
          </p:cNvPr>
          <p:cNvSpPr txBox="1"/>
          <p:nvPr/>
        </p:nvSpPr>
        <p:spPr>
          <a:xfrm>
            <a:off x="6741867" y="6241846"/>
            <a:ext cx="4727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70146"/>
                </a:solidFill>
                <a:ea typeface="ＭＳ Ｐゴシック" charset="0"/>
                <a:cs typeface="Calibri" panose="020F0502020204030204" pitchFamily="34" charset="0"/>
              </a:rPr>
              <a:t>Size propagation and sparsity estimation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B7EB6425-CC47-7AE7-C909-6E314FBA5F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7051" y="5705246"/>
            <a:ext cx="850749" cy="850749"/>
          </a:xfrm>
          <a:prstGeom prst="rect">
            <a:avLst/>
          </a:prstGeom>
        </p:spPr>
      </p:pic>
      <p:sp>
        <p:nvSpPr>
          <p:cNvPr id="67" name="Rectangle 66">
            <a:extLst>
              <a:ext uri="{FF2B5EF4-FFF2-40B4-BE49-F238E27FC236}">
                <a16:creationId xmlns:a16="http://schemas.microsoft.com/office/drawing/2014/main" id="{425AE01E-46A0-0609-42C5-4DF05647F229}"/>
              </a:ext>
            </a:extLst>
          </p:cNvPr>
          <p:cNvSpPr/>
          <p:nvPr/>
        </p:nvSpPr>
        <p:spPr>
          <a:xfrm>
            <a:off x="4345223" y="5848101"/>
            <a:ext cx="2086471" cy="7745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cs typeface="Calibri" panose="020F0502020204030204" pitchFamily="34" charset="0"/>
              </a:rPr>
              <a:t>Sparsity Estimation &amp; Sparse DP Enum</a:t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cs typeface="Calibri" panose="020F0502020204030204" pitchFamily="34" charset="0"/>
              </a:rPr>
            </a:b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cs typeface="Calibri" panose="020F0502020204030204" pitchFamily="34" charset="0"/>
              </a:rPr>
              <a:t>[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cs typeface="Calibri" panose="020F0502020204030204" pitchFamily="34" charset="0"/>
              </a:rPr>
              <a:t>MNC @ SIGMOD’19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cs typeface="Calibri" panose="020F0502020204030204" pitchFamily="34" charset="0"/>
              </a:rPr>
              <a:t>]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56BD513-EFA9-EF49-27FB-A9869E23E52B}"/>
              </a:ext>
            </a:extLst>
          </p:cNvPr>
          <p:cNvSpPr txBox="1"/>
          <p:nvPr/>
        </p:nvSpPr>
        <p:spPr>
          <a:xfrm>
            <a:off x="845819" y="5959793"/>
            <a:ext cx="24200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70146"/>
                </a:solidFill>
              </a:rPr>
              <a:t>Other Systems:</a:t>
            </a:r>
            <a:br>
              <a:rPr lang="en-US" sz="2000" dirty="0"/>
            </a:br>
            <a:r>
              <a:rPr lang="en-US" sz="2000" dirty="0"/>
              <a:t>TensorFlow, </a:t>
            </a:r>
            <a:r>
              <a:rPr lang="en-US" sz="2000" dirty="0" err="1"/>
              <a:t>PyTorch</a:t>
            </a:r>
            <a:endParaRPr lang="en-US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FDECB3-E755-FDB2-A3D9-8402651C8E75}"/>
              </a:ext>
            </a:extLst>
          </p:cNvPr>
          <p:cNvSpPr txBox="1"/>
          <p:nvPr/>
        </p:nvSpPr>
        <p:spPr>
          <a:xfrm>
            <a:off x="9942484" y="198619"/>
            <a:ext cx="1925992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DEBull’14, CIDR’17, SIGMOD’19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152803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57" grpId="0"/>
      <p:bldP spid="65" grpId="0"/>
      <p:bldP spid="67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76728-C0A0-169A-01D9-F4F369556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Apache </a:t>
            </a:r>
            <a:r>
              <a:rPr lang="en-US" dirty="0" err="1"/>
              <a:t>SystemDS</a:t>
            </a:r>
            <a:r>
              <a:rPr lang="en-US" dirty="0"/>
              <a:t>: Operator Fusion &amp; </a:t>
            </a:r>
            <a:r>
              <a:rPr lang="en-US" dirty="0" err="1"/>
              <a:t>Codegen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5B0642-E95C-FBA8-6337-B221DC1326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Motivation: </a:t>
            </a:r>
            <a:r>
              <a:rPr lang="en-US" sz="2000" b="0" dirty="0"/>
              <a:t>DAGs of linear algebra (LA) operations and statistical functions </a:t>
            </a:r>
            <a:br>
              <a:rPr lang="en-US" sz="2000" b="0" dirty="0"/>
            </a:br>
            <a:r>
              <a:rPr lang="en-US" sz="2000" b="0" dirty="0"/>
              <a:t>with materialized intermediates </a:t>
            </a:r>
            <a:r>
              <a:rPr lang="en-US" sz="2000" b="0" dirty="0">
                <a:sym typeface="Wingdings" panose="05000000000000000000" pitchFamily="2" charset="2"/>
              </a:rPr>
              <a:t> </a:t>
            </a:r>
            <a:r>
              <a:rPr lang="en-US" sz="2000" dirty="0">
                <a:solidFill>
                  <a:srgbClr val="7889FB"/>
                </a:solidFill>
              </a:rPr>
              <a:t>ubiquitous fusion opportunities</a:t>
            </a:r>
          </a:p>
          <a:p>
            <a:r>
              <a:rPr lang="en-US" sz="2000" dirty="0"/>
              <a:t>Examples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BAF702-4A7D-DE1C-4F2C-A237260CC727}"/>
              </a:ext>
            </a:extLst>
          </p:cNvPr>
          <p:cNvSpPr txBox="1"/>
          <p:nvPr/>
        </p:nvSpPr>
        <p:spPr>
          <a:xfrm>
            <a:off x="9942484" y="198619"/>
            <a:ext cx="1925992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SPOOF @ CIDR’17, PVLDB’18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]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241BAFD-BC21-87AE-254A-CF4641771ECB}"/>
              </a:ext>
            </a:extLst>
          </p:cNvPr>
          <p:cNvGrpSpPr/>
          <p:nvPr/>
        </p:nvGrpSpPr>
        <p:grpSpPr>
          <a:xfrm>
            <a:off x="1903156" y="2512578"/>
            <a:ext cx="2929158" cy="1826988"/>
            <a:chOff x="-304702" y="3125441"/>
            <a:chExt cx="2929158" cy="182698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49444DF-30E7-AB1B-C97C-D932A09C73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55852" y="3125441"/>
              <a:ext cx="1368604" cy="182698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0F6C6CB-4994-895F-8619-9D9AF2F85F23}"/>
                </a:ext>
              </a:extLst>
            </p:cNvPr>
            <p:cNvSpPr txBox="1"/>
            <p:nvPr/>
          </p:nvSpPr>
          <p:spPr>
            <a:xfrm>
              <a:off x="295807" y="3196161"/>
              <a:ext cx="15505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sum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(X*Y*Z)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3120C00-64FD-D1F5-27B6-2B511E40C056}"/>
                </a:ext>
              </a:extLst>
            </p:cNvPr>
            <p:cNvSpPr txBox="1"/>
            <p:nvPr/>
          </p:nvSpPr>
          <p:spPr>
            <a:xfrm>
              <a:off x="-304702" y="3857914"/>
              <a:ext cx="17835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a) Intermediates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EB815DE-B2F5-985C-8854-F9047E5C95F0}"/>
              </a:ext>
            </a:extLst>
          </p:cNvPr>
          <p:cNvGrpSpPr/>
          <p:nvPr/>
        </p:nvGrpSpPr>
        <p:grpSpPr>
          <a:xfrm>
            <a:off x="5031939" y="2465615"/>
            <a:ext cx="4420225" cy="1893016"/>
            <a:chOff x="2292233" y="3078478"/>
            <a:chExt cx="4420225" cy="189301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0CEA055-F2A1-DCB0-C522-D485FEC2D5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09447" y="3249565"/>
              <a:ext cx="1984819" cy="172192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5DA196C-4D48-68B9-8AE4-9E62E662B2DE}"/>
                </a:ext>
              </a:extLst>
            </p:cNvPr>
            <p:cNvSpPr txBox="1"/>
            <p:nvPr/>
          </p:nvSpPr>
          <p:spPr>
            <a:xfrm>
              <a:off x="2292233" y="3786596"/>
              <a:ext cx="13686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b) Single-Pass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129B005-9F3D-71C3-6649-F4B25D1417FE}"/>
                </a:ext>
              </a:extLst>
            </p:cNvPr>
            <p:cNvSpPr txBox="1"/>
            <p:nvPr/>
          </p:nvSpPr>
          <p:spPr>
            <a:xfrm>
              <a:off x="4228761" y="3078478"/>
              <a:ext cx="248369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t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(X)%*%(X%*%v)</a:t>
              </a:r>
              <a:b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rPr>
                <a:t></a:t>
              </a:r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rPr>
                <a:t>t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rPr>
                <a:t>(</a:t>
              </a:r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rPr>
                <a:t>t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(X%*%v)%*%X)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6540031-9C93-F475-955D-41F46C4E85A4}"/>
              </a:ext>
            </a:extLst>
          </p:cNvPr>
          <p:cNvGrpSpPr/>
          <p:nvPr/>
        </p:nvGrpSpPr>
        <p:grpSpPr>
          <a:xfrm>
            <a:off x="8480316" y="2575234"/>
            <a:ext cx="3278192" cy="1761504"/>
            <a:chOff x="5292743" y="3188097"/>
            <a:chExt cx="3278192" cy="176150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BA832E0-75BB-293A-3200-9A7796D644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46946" y="3188097"/>
              <a:ext cx="1623989" cy="1761504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BDDE76A-BAFB-D039-6032-C470582B9500}"/>
                </a:ext>
              </a:extLst>
            </p:cNvPr>
            <p:cNvSpPr txBox="1"/>
            <p:nvPr/>
          </p:nvSpPr>
          <p:spPr>
            <a:xfrm>
              <a:off x="5292743" y="3786596"/>
              <a:ext cx="211188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c) Multi-</a:t>
              </a:r>
              <a:b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Aggregates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DF04A46-CDCC-9952-DEAA-8B1BB1CC6FD9}"/>
              </a:ext>
            </a:extLst>
          </p:cNvPr>
          <p:cNvGrpSpPr/>
          <p:nvPr/>
        </p:nvGrpSpPr>
        <p:grpSpPr>
          <a:xfrm>
            <a:off x="1002309" y="4546050"/>
            <a:ext cx="6875852" cy="1456397"/>
            <a:chOff x="1173761" y="5193667"/>
            <a:chExt cx="6875852" cy="1456397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4E65B1B-4183-D99E-A7D5-35DED2007E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65101" y="5209429"/>
              <a:ext cx="5284512" cy="144063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6A51726-E103-A454-61D7-4F347A493A16}"/>
                </a:ext>
              </a:extLst>
            </p:cNvPr>
            <p:cNvSpPr txBox="1"/>
            <p:nvPr/>
          </p:nvSpPr>
          <p:spPr>
            <a:xfrm>
              <a:off x="1173761" y="5193667"/>
              <a:ext cx="17835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d) </a:t>
              </a:r>
              <a:r>
                <a:rPr lang="en-US" b="1" dirty="0">
                  <a:solidFill>
                    <a:srgbClr val="F7014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Sparsity Exploitation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F3C51F53-3BBB-4AAE-C539-F106B1D36C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8996" y="4506504"/>
            <a:ext cx="2868821" cy="1754503"/>
          </a:xfrm>
          <a:prstGeom prst="rect">
            <a:avLst/>
          </a:prstGeom>
        </p:spPr>
      </p:pic>
      <p:sp>
        <p:nvSpPr>
          <p:cNvPr id="20" name="Right Arrow 62">
            <a:extLst>
              <a:ext uri="{FF2B5EF4-FFF2-40B4-BE49-F238E27FC236}">
                <a16:creationId xmlns:a16="http://schemas.microsoft.com/office/drawing/2014/main" id="{CBBA7247-1587-4521-88CE-24237E662595}"/>
              </a:ext>
            </a:extLst>
          </p:cNvPr>
          <p:cNvSpPr/>
          <p:nvPr/>
        </p:nvSpPr>
        <p:spPr>
          <a:xfrm>
            <a:off x="8209729" y="5118254"/>
            <a:ext cx="326229" cy="320865"/>
          </a:xfrm>
          <a:prstGeom prst="rightArrow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onsolas" panose="020B0609020204030204" pitchFamily="49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53E789E-F0EF-33F9-1FD2-6945336E09DF}"/>
              </a:ext>
            </a:extLst>
          </p:cNvPr>
          <p:cNvSpPr txBox="1"/>
          <p:nvPr/>
        </p:nvSpPr>
        <p:spPr>
          <a:xfrm>
            <a:off x="845819" y="6005513"/>
            <a:ext cx="97463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70146"/>
                </a:solidFill>
              </a:rPr>
              <a:t>Other Systems:</a:t>
            </a:r>
            <a:br>
              <a:rPr lang="en-US" sz="2000" dirty="0"/>
            </a:br>
            <a:r>
              <a:rPr lang="en-US" sz="2000" dirty="0"/>
              <a:t>BTO, </a:t>
            </a:r>
            <a:r>
              <a:rPr lang="en-US" sz="2000" dirty="0" err="1"/>
              <a:t>Tupleware</a:t>
            </a:r>
            <a:r>
              <a:rPr lang="en-US" sz="2000" dirty="0"/>
              <a:t>, Kasen, Weld, TACO, Julia, TF XLA, JAX, TVM, DAPHNE, </a:t>
            </a:r>
            <a:r>
              <a:rPr lang="en-US" sz="2000" dirty="0" err="1"/>
              <a:t>PyTorch</a:t>
            </a:r>
            <a:r>
              <a:rPr lang="en-US" sz="2000" dirty="0"/>
              <a:t>, Triton</a:t>
            </a:r>
          </a:p>
        </p:txBody>
      </p:sp>
    </p:spTree>
    <p:extLst>
      <p:ext uri="{BB962C8B-B14F-4D97-AF65-F5344CB8AC3E}">
        <p14:creationId xmlns:p14="http://schemas.microsoft.com/office/powerpoint/2010/main" val="3156206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586BA-11DD-863C-59B0-C60E0D519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SystemDS</a:t>
            </a:r>
            <a:r>
              <a:rPr lang="en-US" dirty="0"/>
              <a:t>: Operator Fusion &amp; </a:t>
            </a:r>
            <a:r>
              <a:rPr lang="en-US" dirty="0" err="1"/>
              <a:t>Codegen</a:t>
            </a:r>
            <a:r>
              <a:rPr lang="en-US" dirty="0"/>
              <a:t>, cont.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A9B683-0D3E-A8A1-F08B-ADE29901CE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err="1"/>
              <a:t>MLogreg</a:t>
            </a:r>
            <a:r>
              <a:rPr lang="en-US" sz="2000" dirty="0"/>
              <a:t> Inner Loop </a:t>
            </a:r>
            <a:r>
              <a:rPr lang="en-US" sz="2000" b="0" dirty="0"/>
              <a:t>(main expr on feature matrix X)</a:t>
            </a:r>
            <a:endParaRPr lang="en-US" sz="2000" dirty="0"/>
          </a:p>
          <a:p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0248F0F-6D8C-6D3E-44BE-F59EBFCE17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2760" y="3111871"/>
            <a:ext cx="3568786" cy="328339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A3D9143-BED0-C1D2-D993-50DCE264C435}"/>
              </a:ext>
            </a:extLst>
          </p:cNvPr>
          <p:cNvSpPr/>
          <p:nvPr/>
        </p:nvSpPr>
        <p:spPr>
          <a:xfrm>
            <a:off x="2405184" y="2983936"/>
            <a:ext cx="3736760" cy="353943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30B9540-DA94-7E76-BED7-C1C43F17D42E}"/>
              </a:ext>
            </a:extLst>
          </p:cNvPr>
          <p:cNvSpPr/>
          <p:nvPr/>
        </p:nvSpPr>
        <p:spPr>
          <a:xfrm>
            <a:off x="1138889" y="2262191"/>
            <a:ext cx="59647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1: Q = P[, </a:t>
            </a:r>
            <a:r>
              <a:rPr lang="en-US" sz="1600" dirty="0" err="1">
                <a:solidFill>
                  <a:srgbClr val="000000"/>
                </a:solidFill>
                <a:latin typeface="Consolas" panose="020B0609020204030204" pitchFamily="49" charset="0"/>
              </a:rPr>
              <a:t>1:k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] * (X %*% v)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2: H = </a:t>
            </a:r>
            <a:r>
              <a:rPr lang="en-US" sz="1600" b="1" dirty="0">
                <a:solidFill>
                  <a:srgbClr val="000000"/>
                </a:solidFill>
                <a:latin typeface="Consolas" panose="020B0609020204030204" pitchFamily="49" charset="0"/>
              </a:rPr>
              <a:t>t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(X) %*% (Q - P[, </a:t>
            </a:r>
            <a:r>
              <a:rPr lang="en-US" sz="1600" dirty="0" err="1">
                <a:solidFill>
                  <a:srgbClr val="000000"/>
                </a:solidFill>
                <a:latin typeface="Consolas" panose="020B0609020204030204" pitchFamily="49" charset="0"/>
              </a:rPr>
              <a:t>1:k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] * </a:t>
            </a:r>
            <a:r>
              <a:rPr lang="en-US" sz="16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rowSums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(Q))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2D3F078-78DA-2B00-E9B5-C3D392E91F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3455" y="1493802"/>
            <a:ext cx="2733561" cy="5068477"/>
          </a:xfrm>
          <a:prstGeom prst="rect">
            <a:avLst/>
          </a:prstGeom>
        </p:spPr>
      </p:pic>
      <p:sp>
        <p:nvSpPr>
          <p:cNvPr id="22" name="Right Arrow 9">
            <a:extLst>
              <a:ext uri="{FF2B5EF4-FFF2-40B4-BE49-F238E27FC236}">
                <a16:creationId xmlns:a16="http://schemas.microsoft.com/office/drawing/2014/main" id="{994DC675-7BE3-96EF-B51C-2A4E4337B3C6}"/>
              </a:ext>
            </a:extLst>
          </p:cNvPr>
          <p:cNvSpPr/>
          <p:nvPr/>
        </p:nvSpPr>
        <p:spPr>
          <a:xfrm>
            <a:off x="7544414" y="2382853"/>
            <a:ext cx="321547" cy="356460"/>
          </a:xfrm>
          <a:prstGeom prst="rightArrow">
            <a:avLst/>
          </a:prstGeom>
          <a:solidFill>
            <a:srgbClr val="7889FB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23" name="Right Arrow 13">
            <a:extLst>
              <a:ext uri="{FF2B5EF4-FFF2-40B4-BE49-F238E27FC236}">
                <a16:creationId xmlns:a16="http://schemas.microsoft.com/office/drawing/2014/main" id="{4D5DF453-E6E8-B226-F58B-4227B69A9DDC}"/>
              </a:ext>
            </a:extLst>
          </p:cNvPr>
          <p:cNvSpPr/>
          <p:nvPr/>
        </p:nvSpPr>
        <p:spPr>
          <a:xfrm rot="9065878">
            <a:off x="7900224" y="4575337"/>
            <a:ext cx="321547" cy="356460"/>
          </a:xfrm>
          <a:prstGeom prst="rightArrow">
            <a:avLst/>
          </a:prstGeom>
          <a:solidFill>
            <a:srgbClr val="7889FB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C737DAF-F078-6178-EAE9-BEF70C78FA73}"/>
              </a:ext>
            </a:extLst>
          </p:cNvPr>
          <p:cNvSpPr/>
          <p:nvPr/>
        </p:nvSpPr>
        <p:spPr>
          <a:xfrm>
            <a:off x="1703604" y="3110241"/>
            <a:ext cx="5886035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  <a:latin typeface="Consolas" panose="020B0609020204030204" pitchFamily="49" charset="0"/>
              </a:rPr>
              <a:t>public final class 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TMP25 </a:t>
            </a:r>
            <a:r>
              <a:rPr lang="en-US" sz="1400" b="1" dirty="0">
                <a:solidFill>
                  <a:srgbClr val="000000"/>
                </a:solidFill>
                <a:latin typeface="Consolas" panose="020B0609020204030204" pitchFamily="49" charset="0"/>
              </a:rPr>
              <a:t>extends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b="1" dirty="0" err="1">
                <a:solidFill>
                  <a:srgbClr val="C30D1E"/>
                </a:solidFill>
                <a:latin typeface="Consolas" panose="020B0609020204030204" pitchFamily="49" charset="0"/>
              </a:rPr>
              <a:t>SpoofRow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{ 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en-US" sz="1400" b="1" dirty="0">
                <a:solidFill>
                  <a:srgbClr val="000000"/>
                </a:solidFill>
                <a:latin typeface="Consolas" panose="020B0609020204030204" pitchFamily="49" charset="0"/>
              </a:rPr>
              <a:t>public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TMP25() {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400" b="1" dirty="0">
                <a:solidFill>
                  <a:srgbClr val="000000"/>
                </a:solidFill>
                <a:latin typeface="Consolas" panose="020B0609020204030204" pitchFamily="49" charset="0"/>
              </a:rPr>
              <a:t>super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RowType.</a:t>
            </a:r>
            <a:r>
              <a:rPr lang="en-US" sz="14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COL_AGG_B1_T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400" b="1" dirty="0">
                <a:solidFill>
                  <a:srgbClr val="000000"/>
                </a:solidFill>
                <a:latin typeface="Consolas" panose="020B0609020204030204" pitchFamily="49" charset="0"/>
              </a:rPr>
              <a:t>true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, 5);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}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en-US" sz="1400" b="1" dirty="0">
                <a:solidFill>
                  <a:srgbClr val="000000"/>
                </a:solidFill>
                <a:latin typeface="Consolas" panose="020B0609020204030204" pitchFamily="49" charset="0"/>
              </a:rPr>
              <a:t>protected void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b="1" dirty="0" err="1">
                <a:solidFill>
                  <a:srgbClr val="7889FB"/>
                </a:solidFill>
                <a:latin typeface="Consolas" panose="020B0609020204030204" pitchFamily="49" charset="0"/>
              </a:rPr>
              <a:t>genexecDense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400" b="1" dirty="0">
                <a:solidFill>
                  <a:srgbClr val="C30D1E"/>
                </a:solidFill>
                <a:latin typeface="Consolas" panose="020B0609020204030204" pitchFamily="49" charset="0"/>
              </a:rPr>
              <a:t>double[] a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400" b="1" dirty="0">
                <a:solidFill>
                  <a:srgbClr val="000000"/>
                </a:solidFill>
                <a:latin typeface="Consolas" panose="020B0609020204030204" pitchFamily="49" charset="0"/>
              </a:rPr>
              <a:t>int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ai,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SideInput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[] b, </a:t>
            </a:r>
            <a:r>
              <a:rPr lang="en-US" sz="1400" b="1" dirty="0">
                <a:solidFill>
                  <a:srgbClr val="000000"/>
                </a:solidFill>
                <a:latin typeface="Consolas" panose="020B0609020204030204" pitchFamily="49" charset="0"/>
              </a:rPr>
              <a:t>double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[] c,..., </a:t>
            </a:r>
            <a:r>
              <a:rPr lang="en-US" sz="1400" b="1" dirty="0">
                <a:solidFill>
                  <a:srgbClr val="000000"/>
                </a:solidFill>
                <a:latin typeface="Consolas" panose="020B0609020204030204" pitchFamily="49" charset="0"/>
              </a:rPr>
              <a:t>int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len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) {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400" b="1" dirty="0">
                <a:solidFill>
                  <a:srgbClr val="000000"/>
                </a:solidFill>
                <a:latin typeface="Consolas" panose="020B0609020204030204" pitchFamily="49" charset="0"/>
              </a:rPr>
              <a:t>double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[] TMP11 = </a:t>
            </a:r>
            <a:r>
              <a:rPr lang="en-US" sz="14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getVector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(b[1].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vals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rix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),...);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400" b="1" dirty="0">
                <a:solidFill>
                  <a:srgbClr val="000000"/>
                </a:solidFill>
                <a:latin typeface="Consolas" panose="020B0609020204030204" pitchFamily="49" charset="0"/>
              </a:rPr>
              <a:t>double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[] TMP12 = </a:t>
            </a:r>
            <a:r>
              <a:rPr lang="en-US" sz="14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vectMatMult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400" b="1" dirty="0">
                <a:solidFill>
                  <a:srgbClr val="C30D1E"/>
                </a:solidFill>
                <a:latin typeface="Consolas" panose="020B0609020204030204" pitchFamily="49" charset="0"/>
              </a:rPr>
              <a:t>a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, b[0].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vals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rix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),...);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400" b="1" dirty="0">
                <a:solidFill>
                  <a:srgbClr val="000000"/>
                </a:solidFill>
                <a:latin typeface="Consolas" panose="020B0609020204030204" pitchFamily="49" charset="0"/>
              </a:rPr>
              <a:t>double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[] TMP13 = </a:t>
            </a:r>
            <a:r>
              <a:rPr lang="en-US" sz="14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vectMult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(TMP11, TMP12, 0, 0,...);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400" b="1" dirty="0">
                <a:solidFill>
                  <a:srgbClr val="000000"/>
                </a:solidFill>
                <a:latin typeface="Consolas" panose="020B0609020204030204" pitchFamily="49" charset="0"/>
              </a:rPr>
              <a:t>double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TMP14 = </a:t>
            </a:r>
            <a:r>
              <a:rPr lang="en-US" sz="14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vectSum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(TMP13, 0, 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TMP13.length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400" b="1" dirty="0">
                <a:solidFill>
                  <a:srgbClr val="000000"/>
                </a:solidFill>
                <a:latin typeface="Consolas" panose="020B0609020204030204" pitchFamily="49" charset="0"/>
              </a:rPr>
              <a:t>double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[] TMP15 = </a:t>
            </a:r>
            <a:r>
              <a:rPr lang="en-US" sz="14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vectMult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(TMP11, TMP14, 0,...);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400" b="1" dirty="0">
                <a:solidFill>
                  <a:srgbClr val="000000"/>
                </a:solidFill>
                <a:latin typeface="Consolas" panose="020B0609020204030204" pitchFamily="49" charset="0"/>
              </a:rPr>
              <a:t>double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[] TMP16 = </a:t>
            </a:r>
            <a:r>
              <a:rPr lang="en-US" sz="14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vectMinus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(TMP13, TMP15, 0, 0,...);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4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vectOuterMultAdd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400" b="1" dirty="0">
                <a:solidFill>
                  <a:srgbClr val="FF0000"/>
                </a:solidFill>
                <a:latin typeface="Consolas" panose="020B0609020204030204" pitchFamily="49" charset="0"/>
              </a:rPr>
              <a:t>a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, TMP16, c, ai, 0, 0,...); }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en-US" sz="1400" b="1" dirty="0">
                <a:solidFill>
                  <a:srgbClr val="000000"/>
                </a:solidFill>
                <a:latin typeface="Consolas" panose="020B0609020204030204" pitchFamily="49" charset="0"/>
              </a:rPr>
              <a:t>protected void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b="1" dirty="0" err="1">
                <a:solidFill>
                  <a:srgbClr val="7889FB"/>
                </a:solidFill>
                <a:latin typeface="Consolas" panose="020B0609020204030204" pitchFamily="49" charset="0"/>
              </a:rPr>
              <a:t>genexecSparse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400" b="1" dirty="0">
                <a:solidFill>
                  <a:srgbClr val="000000"/>
                </a:solidFill>
                <a:latin typeface="Consolas" panose="020B0609020204030204" pitchFamily="49" charset="0"/>
              </a:rPr>
              <a:t>double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[] 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avals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400" b="1" dirty="0">
                <a:solidFill>
                  <a:srgbClr val="000000"/>
                </a:solidFill>
                <a:latin typeface="Consolas" panose="020B0609020204030204" pitchFamily="49" charset="0"/>
              </a:rPr>
              <a:t>int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[] 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aix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,</a:t>
            </a:r>
            <a:b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sz="1400" b="1" dirty="0">
                <a:solidFill>
                  <a:srgbClr val="000000"/>
                </a:solidFill>
                <a:latin typeface="Consolas" panose="020B0609020204030204" pitchFamily="49" charset="0"/>
              </a:rPr>
              <a:t>int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ai, 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SideInput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[] b, ..., </a:t>
            </a:r>
            <a:r>
              <a:rPr lang="en-US" sz="1400" b="1" dirty="0">
                <a:solidFill>
                  <a:srgbClr val="000000"/>
                </a:solidFill>
                <a:latin typeface="Consolas" panose="020B0609020204030204" pitchFamily="49" charset="0"/>
              </a:rPr>
              <a:t>int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len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) {...}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3379779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  <p:bldP spid="23" grpId="0" animBg="1"/>
      <p:bldP spid="24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D21FAA-0C3B-BBA9-AC1F-DD9C8267E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Apache </a:t>
            </a:r>
            <a:r>
              <a:rPr lang="en-US" dirty="0" err="1"/>
              <a:t>SystemDS</a:t>
            </a:r>
            <a:r>
              <a:rPr lang="en-US" dirty="0"/>
              <a:t>: Lineage-based Reuse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B5C81-9C74-D473-6AEA-5CED34DE75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Lineage as Key Enabling Technique</a:t>
            </a:r>
          </a:p>
          <a:p>
            <a:pPr lvl="1"/>
            <a:r>
              <a:rPr lang="en-US" sz="1800" b="1" dirty="0">
                <a:solidFill>
                  <a:srgbClr val="7889FB"/>
                </a:solidFill>
              </a:rPr>
              <a:t>Trace lineage of ops </a:t>
            </a:r>
            <a:r>
              <a:rPr lang="en-US" sz="1800" dirty="0">
                <a:solidFill>
                  <a:schemeClr val="tx1"/>
                </a:solidFill>
              </a:rPr>
              <a:t>(incl. non-determinism)</a:t>
            </a:r>
            <a:r>
              <a:rPr lang="en-US" sz="1800" dirty="0"/>
              <a:t>, </a:t>
            </a:r>
            <a:r>
              <a:rPr lang="en-US" sz="1800" b="1" dirty="0" err="1">
                <a:solidFill>
                  <a:srgbClr val="7889FB"/>
                </a:solidFill>
              </a:rPr>
              <a:t>dedup</a:t>
            </a:r>
            <a:r>
              <a:rPr lang="en-US" sz="1800" b="1" dirty="0">
                <a:solidFill>
                  <a:srgbClr val="7889FB"/>
                </a:solidFill>
              </a:rPr>
              <a:t> for loops</a:t>
            </a:r>
            <a:r>
              <a:rPr lang="en-US" sz="1800" dirty="0"/>
              <a:t>/</a:t>
            </a:r>
            <a:r>
              <a:rPr lang="en-US" sz="1800" dirty="0" err="1"/>
              <a:t>funcs</a:t>
            </a:r>
            <a:endParaRPr lang="en-US" sz="1800" dirty="0"/>
          </a:p>
          <a:p>
            <a:pPr lvl="1"/>
            <a:r>
              <a:rPr lang="en-US" sz="1800" dirty="0"/>
              <a:t>Model versioning, </a:t>
            </a:r>
            <a:r>
              <a:rPr lang="en-US" sz="1800" b="1" dirty="0">
                <a:solidFill>
                  <a:srgbClr val="7889FB"/>
                </a:solidFill>
              </a:rPr>
              <a:t>data reuse</a:t>
            </a:r>
            <a:r>
              <a:rPr lang="en-US" sz="1800" dirty="0"/>
              <a:t>, incr. maintenance,  </a:t>
            </a:r>
            <a:r>
              <a:rPr lang="en-US" sz="1800" dirty="0" err="1"/>
              <a:t>autodiff</a:t>
            </a:r>
            <a:r>
              <a:rPr lang="en-US" sz="1800" dirty="0"/>
              <a:t>, debugging</a:t>
            </a:r>
          </a:p>
          <a:p>
            <a:pPr lvl="1"/>
            <a:endParaRPr lang="en-US" sz="700" dirty="0">
              <a:solidFill>
                <a:srgbClr val="7889FB"/>
              </a:solidFill>
            </a:endParaRPr>
          </a:p>
          <a:p>
            <a:r>
              <a:rPr lang="en-US" sz="2000" dirty="0">
                <a:solidFill>
                  <a:srgbClr val="7889FB"/>
                </a:solidFill>
              </a:rPr>
              <a:t>Full Reuse </a:t>
            </a:r>
            <a:r>
              <a:rPr lang="en-US" sz="2000" dirty="0">
                <a:solidFill>
                  <a:schemeClr val="tx1"/>
                </a:solidFill>
              </a:rPr>
              <a:t>of Intermediates</a:t>
            </a:r>
          </a:p>
          <a:p>
            <a:pPr lvl="1"/>
            <a:r>
              <a:rPr lang="en-US" sz="1800" dirty="0"/>
              <a:t>Before executing instruction, probe output lineage in cache </a:t>
            </a:r>
            <a:br>
              <a:rPr lang="en-US" sz="1800" dirty="0"/>
            </a:br>
            <a:r>
              <a:rPr lang="en-US" sz="1800" dirty="0">
                <a:solidFill>
                  <a:schemeClr val="tx1"/>
                </a:solidFill>
                <a:latin typeface="Consolas" panose="020B0609020204030204" pitchFamily="49" charset="0"/>
              </a:rPr>
              <a:t>Map&lt;Lineage, </a:t>
            </a:r>
            <a:r>
              <a:rPr lang="en-US" sz="1800" dirty="0" err="1">
                <a:solidFill>
                  <a:schemeClr val="tx1"/>
                </a:solidFill>
                <a:latin typeface="Consolas" panose="020B0609020204030204" pitchFamily="49" charset="0"/>
              </a:rPr>
              <a:t>MatrixBlock</a:t>
            </a:r>
            <a:r>
              <a:rPr lang="en-US" sz="1800" dirty="0">
                <a:solidFill>
                  <a:schemeClr val="tx1"/>
                </a:solidFill>
                <a:latin typeface="Consolas" panose="020B0609020204030204" pitchFamily="49" charset="0"/>
              </a:rPr>
              <a:t>&gt;</a:t>
            </a:r>
            <a:r>
              <a:rPr lang="en-US" sz="1800" dirty="0"/>
              <a:t> </a:t>
            </a:r>
          </a:p>
          <a:p>
            <a:pPr lvl="1"/>
            <a:r>
              <a:rPr lang="en-US" sz="1800" dirty="0"/>
              <a:t>Cost-based/heuristic caching and eviction decisions (compiler-assisted)</a:t>
            </a:r>
            <a:endParaRPr lang="en-US" sz="700" dirty="0"/>
          </a:p>
          <a:p>
            <a:r>
              <a:rPr lang="en-US" sz="2000" dirty="0">
                <a:solidFill>
                  <a:srgbClr val="7889FB"/>
                </a:solidFill>
              </a:rPr>
              <a:t>Partial Reuse </a:t>
            </a:r>
            <a:r>
              <a:rPr lang="en-US" sz="2000" dirty="0">
                <a:solidFill>
                  <a:schemeClr val="tx1"/>
                </a:solidFill>
              </a:rPr>
              <a:t>of Intermediates</a:t>
            </a:r>
          </a:p>
          <a:p>
            <a:pPr lvl="1"/>
            <a:r>
              <a:rPr lang="en-US" sz="1800" b="1" dirty="0">
                <a:solidFill>
                  <a:srgbClr val="F70146"/>
                </a:solidFill>
              </a:rPr>
              <a:t>Problem:</a:t>
            </a:r>
            <a:r>
              <a:rPr lang="en-US" sz="1800" dirty="0">
                <a:solidFill>
                  <a:srgbClr val="F70146"/>
                </a:solidFill>
              </a:rPr>
              <a:t> </a:t>
            </a:r>
            <a:r>
              <a:rPr lang="en-US" sz="1800" dirty="0"/>
              <a:t>Often partial result overlap</a:t>
            </a:r>
          </a:p>
          <a:p>
            <a:pPr lvl="1"/>
            <a:r>
              <a:rPr lang="en-US" sz="1800" dirty="0"/>
              <a:t>Reuse partial results via dedicated rewrites </a:t>
            </a:r>
            <a:br>
              <a:rPr lang="en-US" sz="1800" dirty="0"/>
            </a:br>
            <a:r>
              <a:rPr lang="en-US" sz="1800" dirty="0"/>
              <a:t>(compensation plans)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3F06822-2C0F-D13F-A58F-7F6614096DC9}"/>
              </a:ext>
            </a:extLst>
          </p:cNvPr>
          <p:cNvSpPr/>
          <p:nvPr/>
        </p:nvSpPr>
        <p:spPr>
          <a:xfrm>
            <a:off x="8108585" y="2893919"/>
            <a:ext cx="39820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b="1" dirty="0">
                <a:latin typeface="Consolas" panose="020B0609020204030204" pitchFamily="49" charset="0"/>
              </a:rPr>
              <a:t>for</a:t>
            </a:r>
            <a:r>
              <a:rPr lang="en-US" sz="1500" dirty="0">
                <a:latin typeface="Consolas" panose="020B0609020204030204" pitchFamily="49" charset="0"/>
              </a:rPr>
              <a:t>( </a:t>
            </a:r>
            <a:r>
              <a:rPr lang="en-US" sz="1500" dirty="0" err="1">
                <a:latin typeface="Consolas" panose="020B0609020204030204" pitchFamily="49" charset="0"/>
              </a:rPr>
              <a:t>i</a:t>
            </a:r>
            <a:r>
              <a:rPr lang="en-US" sz="1500" dirty="0">
                <a:latin typeface="Consolas" panose="020B0609020204030204" pitchFamily="49" charset="0"/>
              </a:rPr>
              <a:t> in 1:numModels ) </a:t>
            </a:r>
          </a:p>
          <a:p>
            <a:r>
              <a:rPr lang="en-US" sz="1500" dirty="0">
                <a:latin typeface="Consolas" panose="020B0609020204030204" pitchFamily="49" charset="0"/>
              </a:rPr>
              <a:t>  R[,</a:t>
            </a:r>
            <a:r>
              <a:rPr lang="en-US" sz="1500" dirty="0" err="1">
                <a:latin typeface="Consolas" panose="020B0609020204030204" pitchFamily="49" charset="0"/>
              </a:rPr>
              <a:t>i</a:t>
            </a:r>
            <a:r>
              <a:rPr lang="en-US" sz="1500" dirty="0">
                <a:latin typeface="Consolas" panose="020B0609020204030204" pitchFamily="49" charset="0"/>
              </a:rPr>
              <a:t>] = </a:t>
            </a:r>
            <a:r>
              <a:rPr lang="en-US" sz="1500" b="1" dirty="0">
                <a:solidFill>
                  <a:srgbClr val="7889FB"/>
                </a:solidFill>
                <a:latin typeface="Consolas" panose="020B0609020204030204" pitchFamily="49" charset="0"/>
              </a:rPr>
              <a:t>lm</a:t>
            </a:r>
            <a:r>
              <a:rPr lang="en-US" sz="1500" dirty="0">
                <a:latin typeface="Consolas" panose="020B0609020204030204" pitchFamily="49" charset="0"/>
              </a:rPr>
              <a:t>(X, y, </a:t>
            </a:r>
            <a:r>
              <a:rPr lang="en-US" sz="1500" b="1" dirty="0">
                <a:solidFill>
                  <a:srgbClr val="7889FB"/>
                </a:solidFill>
                <a:latin typeface="Consolas" panose="020B0609020204030204" pitchFamily="49" charset="0"/>
              </a:rPr>
              <a:t>lambda[</a:t>
            </a:r>
            <a:r>
              <a:rPr lang="en-US" sz="1500" b="1" dirty="0" err="1">
                <a:solidFill>
                  <a:srgbClr val="7889FB"/>
                </a:solidFill>
                <a:latin typeface="Consolas" panose="020B0609020204030204" pitchFamily="49" charset="0"/>
              </a:rPr>
              <a:t>i</a:t>
            </a:r>
            <a:r>
              <a:rPr lang="en-US" sz="1500" b="1" dirty="0">
                <a:solidFill>
                  <a:srgbClr val="7889FB"/>
                </a:solidFill>
                <a:latin typeface="Consolas" panose="020B0609020204030204" pitchFamily="49" charset="0"/>
              </a:rPr>
              <a:t>,]</a:t>
            </a:r>
            <a:r>
              <a:rPr lang="en-US" sz="1500" dirty="0">
                <a:latin typeface="Consolas" panose="020B0609020204030204" pitchFamily="49" charset="0"/>
              </a:rPr>
              <a:t>, ...)</a:t>
            </a:r>
          </a:p>
        </p:txBody>
      </p:sp>
      <p:sp>
        <p:nvSpPr>
          <p:cNvPr id="5" name="Folded Corner 5">
            <a:extLst>
              <a:ext uri="{FF2B5EF4-FFF2-40B4-BE49-F238E27FC236}">
                <a16:creationId xmlns:a16="http://schemas.microsoft.com/office/drawing/2014/main" id="{C2449DD6-BA00-FE81-09F4-874BB098B482}"/>
              </a:ext>
            </a:extLst>
          </p:cNvPr>
          <p:cNvSpPr/>
          <p:nvPr/>
        </p:nvSpPr>
        <p:spPr>
          <a:xfrm>
            <a:off x="9273706" y="3559144"/>
            <a:ext cx="2576056" cy="1084285"/>
          </a:xfrm>
          <a:prstGeom prst="foldedCorner">
            <a:avLst>
              <a:gd name="adj" fmla="val 14853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182880" rtlCol="0" anchor="ctr"/>
          <a:lstStyle/>
          <a:p>
            <a:r>
              <a:rPr lang="en-US" sz="1200" dirty="0" err="1">
                <a:solidFill>
                  <a:schemeClr val="tx1"/>
                </a:solidFill>
                <a:latin typeface="Consolas" panose="020B0609020204030204" pitchFamily="49" charset="0"/>
              </a:rPr>
              <a:t>m_lmDS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= </a:t>
            </a:r>
            <a:r>
              <a:rPr lang="en-US" sz="1200" b="1" dirty="0">
                <a:solidFill>
                  <a:schemeClr val="tx1"/>
                </a:solidFill>
                <a:latin typeface="Consolas" panose="020B0609020204030204" pitchFamily="49" charset="0"/>
              </a:rPr>
              <a:t>function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(...) {</a:t>
            </a: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 l = </a:t>
            </a:r>
            <a:r>
              <a:rPr lang="en-US" sz="1200" b="1" dirty="0">
                <a:solidFill>
                  <a:schemeClr val="tx1"/>
                </a:solidFill>
                <a:latin typeface="Consolas" panose="020B0609020204030204" pitchFamily="49" charset="0"/>
              </a:rPr>
              <a:t>matrix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(</a:t>
            </a:r>
            <a:r>
              <a:rPr lang="en-US" sz="1200" dirty="0" err="1">
                <a:solidFill>
                  <a:schemeClr val="tx1"/>
                </a:solidFill>
                <a:latin typeface="Consolas" panose="020B0609020204030204" pitchFamily="49" charset="0"/>
              </a:rPr>
              <a:t>reg,</a:t>
            </a:r>
            <a:r>
              <a:rPr lang="en-US" sz="1200" b="1" dirty="0" err="1">
                <a:solidFill>
                  <a:schemeClr val="tx1"/>
                </a:solidFill>
                <a:latin typeface="Consolas" panose="020B0609020204030204" pitchFamily="49" charset="0"/>
              </a:rPr>
              <a:t>ncol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(X),1)</a:t>
            </a: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 A = </a:t>
            </a:r>
            <a:r>
              <a:rPr lang="en-US" sz="1200" b="1" dirty="0">
                <a:solidFill>
                  <a:srgbClr val="F70146"/>
                </a:solidFill>
                <a:latin typeface="Consolas" panose="020B0609020204030204" pitchFamily="49" charset="0"/>
              </a:rPr>
              <a:t>t</a:t>
            </a:r>
            <a:r>
              <a:rPr lang="en-US" sz="1200" dirty="0">
                <a:solidFill>
                  <a:srgbClr val="F70146"/>
                </a:solidFill>
                <a:latin typeface="Consolas" panose="020B0609020204030204" pitchFamily="49" charset="0"/>
              </a:rPr>
              <a:t>(X) %*% X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+ </a:t>
            </a:r>
            <a:r>
              <a:rPr lang="en-US" sz="1200" b="1" dirty="0" err="1">
                <a:solidFill>
                  <a:srgbClr val="7889FB"/>
                </a:solidFill>
                <a:latin typeface="Consolas" panose="020B0609020204030204" pitchFamily="49" charset="0"/>
              </a:rPr>
              <a:t>diag</a:t>
            </a:r>
            <a:r>
              <a:rPr lang="en-US" sz="1200" dirty="0">
                <a:solidFill>
                  <a:srgbClr val="7889FB"/>
                </a:solidFill>
                <a:latin typeface="Consolas" panose="020B0609020204030204" pitchFamily="49" charset="0"/>
              </a:rPr>
              <a:t>(l)</a:t>
            </a: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 b = </a:t>
            </a:r>
            <a:r>
              <a:rPr lang="en-US" sz="1200" b="1" dirty="0">
                <a:solidFill>
                  <a:srgbClr val="F70146"/>
                </a:solidFill>
                <a:latin typeface="Consolas" panose="020B0609020204030204" pitchFamily="49" charset="0"/>
              </a:rPr>
              <a:t>t</a:t>
            </a:r>
            <a:r>
              <a:rPr lang="en-US" sz="1200" dirty="0">
                <a:solidFill>
                  <a:srgbClr val="F70146"/>
                </a:solidFill>
                <a:latin typeface="Consolas" panose="020B0609020204030204" pitchFamily="49" charset="0"/>
              </a:rPr>
              <a:t>(X) %*% y</a:t>
            </a: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 beta = </a:t>
            </a:r>
            <a:r>
              <a:rPr lang="en-US" sz="1200" b="1" dirty="0">
                <a:solidFill>
                  <a:schemeClr val="tx1"/>
                </a:solidFill>
                <a:latin typeface="Consolas" panose="020B0609020204030204" pitchFamily="49" charset="0"/>
              </a:rPr>
              <a:t>solve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(A, b) ...}</a:t>
            </a:r>
          </a:p>
        </p:txBody>
      </p:sp>
      <p:sp>
        <p:nvSpPr>
          <p:cNvPr id="6" name="Folded Corner 6">
            <a:extLst>
              <a:ext uri="{FF2B5EF4-FFF2-40B4-BE49-F238E27FC236}">
                <a16:creationId xmlns:a16="http://schemas.microsoft.com/office/drawing/2014/main" id="{C585C557-F1C7-F211-D093-0B9B50BFD35C}"/>
              </a:ext>
            </a:extLst>
          </p:cNvPr>
          <p:cNvSpPr/>
          <p:nvPr/>
        </p:nvSpPr>
        <p:spPr>
          <a:xfrm>
            <a:off x="9175487" y="4791315"/>
            <a:ext cx="2748110" cy="1801378"/>
          </a:xfrm>
          <a:prstGeom prst="foldedCorner">
            <a:avLst>
              <a:gd name="adj" fmla="val 9888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182880" rtlCol="0" anchor="ctr"/>
          <a:lstStyle/>
          <a:p>
            <a:r>
              <a:rPr lang="en-US" sz="1200" dirty="0" err="1">
                <a:solidFill>
                  <a:srgbClr val="F70146"/>
                </a:solidFill>
                <a:latin typeface="Consolas" panose="020B0609020204030204" pitchFamily="49" charset="0"/>
              </a:rPr>
              <a:t>m_steplm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= </a:t>
            </a:r>
            <a:r>
              <a:rPr lang="en-US" sz="1200" b="1" dirty="0">
                <a:solidFill>
                  <a:schemeClr val="tx1"/>
                </a:solidFill>
                <a:latin typeface="Consolas" panose="020B0609020204030204" pitchFamily="49" charset="0"/>
              </a:rPr>
              <a:t>function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(...) {</a:t>
            </a:r>
          </a:p>
          <a:p>
            <a:r>
              <a:rPr lang="en-US" sz="1200" b="1" dirty="0">
                <a:solidFill>
                  <a:schemeClr val="tx1"/>
                </a:solidFill>
                <a:latin typeface="Consolas" panose="020B0609020204030204" pitchFamily="49" charset="0"/>
              </a:rPr>
              <a:t>  while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( continue ) {</a:t>
            </a:r>
          </a:p>
          <a:p>
            <a:r>
              <a:rPr lang="en-US" sz="1200" b="1" dirty="0">
                <a:solidFill>
                  <a:schemeClr val="tx1"/>
                </a:solidFill>
                <a:latin typeface="Consolas" panose="020B0609020204030204" pitchFamily="49" charset="0"/>
              </a:rPr>
              <a:t>    </a:t>
            </a:r>
            <a:r>
              <a:rPr lang="en-US" sz="1200" b="1" dirty="0" err="1">
                <a:solidFill>
                  <a:schemeClr val="tx1"/>
                </a:solidFill>
                <a:latin typeface="Consolas" panose="020B0609020204030204" pitchFamily="49" charset="0"/>
              </a:rPr>
              <a:t>parfor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( </a:t>
            </a:r>
            <a:r>
              <a:rPr lang="en-US" sz="1200" dirty="0" err="1">
                <a:solidFill>
                  <a:schemeClr val="tx1"/>
                </a:solidFill>
                <a:latin typeface="Consolas" panose="020B0609020204030204" pitchFamily="49" charset="0"/>
              </a:rPr>
              <a:t>i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in 1:n ) {</a:t>
            </a:r>
          </a:p>
          <a:p>
            <a:r>
              <a:rPr lang="en-US" sz="1200" b="1" dirty="0">
                <a:solidFill>
                  <a:schemeClr val="tx1"/>
                </a:solidFill>
                <a:latin typeface="Consolas" panose="020B0609020204030204" pitchFamily="49" charset="0"/>
              </a:rPr>
              <a:t>      if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( !fixed[1,i] ) {</a:t>
            </a: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       Xi = </a:t>
            </a:r>
            <a:r>
              <a:rPr lang="en-US" sz="1200" b="1" dirty="0" err="1">
                <a:solidFill>
                  <a:schemeClr val="tx1"/>
                </a:solidFill>
                <a:latin typeface="Consolas" panose="020B0609020204030204" pitchFamily="49" charset="0"/>
              </a:rPr>
              <a:t>cbind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(</a:t>
            </a:r>
            <a:r>
              <a:rPr lang="en-US" sz="1200" dirty="0" err="1">
                <a:solidFill>
                  <a:schemeClr val="tx1"/>
                </a:solidFill>
                <a:latin typeface="Consolas" panose="020B0609020204030204" pitchFamily="49" charset="0"/>
              </a:rPr>
              <a:t>Xg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, X[,</a:t>
            </a:r>
            <a:r>
              <a:rPr lang="en-US" sz="1200" dirty="0" err="1">
                <a:solidFill>
                  <a:schemeClr val="tx1"/>
                </a:solidFill>
                <a:latin typeface="Consolas" panose="020B0609020204030204" pitchFamily="49" charset="0"/>
              </a:rPr>
              <a:t>i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])</a:t>
            </a: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       B[,</a:t>
            </a:r>
            <a:r>
              <a:rPr lang="en-US" sz="1200" dirty="0" err="1">
                <a:solidFill>
                  <a:schemeClr val="tx1"/>
                </a:solidFill>
                <a:latin typeface="Consolas" panose="020B0609020204030204" pitchFamily="49" charset="0"/>
              </a:rPr>
              <a:t>i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] = </a:t>
            </a:r>
            <a:r>
              <a:rPr lang="en-US" sz="1200" b="1" dirty="0">
                <a:solidFill>
                  <a:srgbClr val="F70146"/>
                </a:solidFill>
                <a:latin typeface="Consolas" panose="020B0609020204030204" pitchFamily="49" charset="0"/>
              </a:rPr>
              <a:t>lm</a:t>
            </a:r>
            <a:r>
              <a:rPr lang="en-US" sz="1200" dirty="0">
                <a:solidFill>
                  <a:srgbClr val="F70146"/>
                </a:solidFill>
                <a:latin typeface="Consolas" panose="020B0609020204030204" pitchFamily="49" charset="0"/>
              </a:rPr>
              <a:t>(Xi, y, ...)</a:t>
            </a: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   } }</a:t>
            </a: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   # add best to </a:t>
            </a:r>
            <a:r>
              <a:rPr lang="en-US" sz="1200" dirty="0" err="1">
                <a:solidFill>
                  <a:schemeClr val="tx1"/>
                </a:solidFill>
                <a:latin typeface="Consolas" panose="020B0609020204030204" pitchFamily="49" charset="0"/>
              </a:rPr>
              <a:t>Xg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(AIC)</a:t>
            </a: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} }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B3BF1D7-335A-DB45-D278-33136A30A755}"/>
              </a:ext>
            </a:extLst>
          </p:cNvPr>
          <p:cNvCxnSpPr>
            <a:cxnSpLocks/>
          </p:cNvCxnSpPr>
          <p:nvPr/>
        </p:nvCxnSpPr>
        <p:spPr>
          <a:xfrm>
            <a:off x="9445772" y="3418421"/>
            <a:ext cx="570270" cy="111227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8B831392-01D4-400B-D1B7-3C8D20431EC2}"/>
              </a:ext>
            </a:extLst>
          </p:cNvPr>
          <p:cNvGrpSpPr/>
          <p:nvPr/>
        </p:nvGrpSpPr>
        <p:grpSpPr>
          <a:xfrm>
            <a:off x="7208429" y="4902759"/>
            <a:ext cx="1660983" cy="1691424"/>
            <a:chOff x="4183122" y="4130761"/>
            <a:chExt cx="1660983" cy="1691424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5CA7E4F-554F-30A0-CC8B-1524CB15C8F9}"/>
                </a:ext>
              </a:extLst>
            </p:cNvPr>
            <p:cNvGrpSpPr/>
            <p:nvPr/>
          </p:nvGrpSpPr>
          <p:grpSpPr>
            <a:xfrm>
              <a:off x="5250828" y="4130761"/>
              <a:ext cx="593273" cy="1019762"/>
              <a:chOff x="4315226" y="4559895"/>
              <a:chExt cx="593273" cy="1019762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1CD9B701-7945-AB74-6982-7CD30D001FC7}"/>
                  </a:ext>
                </a:extLst>
              </p:cNvPr>
              <p:cNvSpPr/>
              <p:nvPr/>
            </p:nvSpPr>
            <p:spPr>
              <a:xfrm rot="5400000">
                <a:off x="4057402" y="4817719"/>
                <a:ext cx="1019762" cy="504114"/>
              </a:xfrm>
              <a:prstGeom prst="rect">
                <a:avLst/>
              </a:prstGeom>
              <a:solidFill>
                <a:srgbClr val="7889FB"/>
              </a:solidFill>
              <a:ln w="25400" cap="flat" cmpd="sng" algn="ctr">
                <a:solidFill>
                  <a:srgbClr val="7889FB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2C98746D-989E-1BF1-F42D-9EAC15C6179A}"/>
                  </a:ext>
                </a:extLst>
              </p:cNvPr>
              <p:cNvSpPr/>
              <p:nvPr/>
            </p:nvSpPr>
            <p:spPr>
              <a:xfrm rot="5400000" flipV="1">
                <a:off x="4359122" y="5030279"/>
                <a:ext cx="1019762" cy="78993"/>
              </a:xfrm>
              <a:prstGeom prst="rect">
                <a:avLst/>
              </a:prstGeom>
              <a:solidFill>
                <a:srgbClr val="F70146"/>
              </a:solidFill>
              <a:ln w="25400" cap="flat" cmpd="sng" algn="ctr">
                <a:solidFill>
                  <a:srgbClr val="7889FB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1AAD78E-D759-12D9-6367-8D83B91E14FA}"/>
                </a:ext>
              </a:extLst>
            </p:cNvPr>
            <p:cNvGrpSpPr/>
            <p:nvPr/>
          </p:nvGrpSpPr>
          <p:grpSpPr>
            <a:xfrm rot="5400000">
              <a:off x="4396366" y="5010749"/>
              <a:ext cx="593273" cy="1019762"/>
              <a:chOff x="4315226" y="4559895"/>
              <a:chExt cx="593273" cy="1019762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63D8F3DA-CA2E-B267-7FDC-D44448C5C063}"/>
                  </a:ext>
                </a:extLst>
              </p:cNvPr>
              <p:cNvSpPr/>
              <p:nvPr/>
            </p:nvSpPr>
            <p:spPr>
              <a:xfrm rot="5400000">
                <a:off x="4057402" y="4817719"/>
                <a:ext cx="1019762" cy="504114"/>
              </a:xfrm>
              <a:prstGeom prst="rect">
                <a:avLst/>
              </a:prstGeom>
              <a:solidFill>
                <a:srgbClr val="7889FB"/>
              </a:solidFill>
              <a:ln w="25400" cap="flat" cmpd="sng" algn="ctr">
                <a:solidFill>
                  <a:srgbClr val="7889FB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15BCCE4-B744-7C19-A1B1-CE5A45CFCA48}"/>
                  </a:ext>
                </a:extLst>
              </p:cNvPr>
              <p:cNvSpPr/>
              <p:nvPr/>
            </p:nvSpPr>
            <p:spPr>
              <a:xfrm rot="5400000" flipV="1">
                <a:off x="4359122" y="5030279"/>
                <a:ext cx="1019762" cy="78993"/>
              </a:xfrm>
              <a:prstGeom prst="rect">
                <a:avLst/>
              </a:prstGeom>
              <a:solidFill>
                <a:srgbClr val="F70146"/>
              </a:solidFill>
              <a:ln w="25400" cap="flat" cmpd="sng" algn="ctr">
                <a:solidFill>
                  <a:srgbClr val="7889FB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2F12D2E-EE8F-062E-1A99-C782AD503C3E}"/>
                </a:ext>
              </a:extLst>
            </p:cNvPr>
            <p:cNvSpPr txBox="1"/>
            <p:nvPr/>
          </p:nvSpPr>
          <p:spPr>
            <a:xfrm>
              <a:off x="5335440" y="4410207"/>
              <a:ext cx="375159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EB48597-E4CA-FFE7-21CE-326968B4C02A}"/>
                </a:ext>
              </a:extLst>
            </p:cNvPr>
            <p:cNvSpPr txBox="1"/>
            <p:nvPr/>
          </p:nvSpPr>
          <p:spPr>
            <a:xfrm>
              <a:off x="4445620" y="5300027"/>
              <a:ext cx="509842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</a:t>
              </a:r>
              <a:r>
                <a:rPr lang="en-US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(</a:t>
              </a:r>
              <a:r>
                <a:rPr lang="en-US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  <a:r>
                <a:rPr lang="en-US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B602813-AA15-6696-91FD-706119D0C0A1}"/>
                </a:ext>
              </a:extLst>
            </p:cNvPr>
            <p:cNvSpPr/>
            <p:nvPr/>
          </p:nvSpPr>
          <p:spPr>
            <a:xfrm rot="5400000">
              <a:off x="5237613" y="5215696"/>
              <a:ext cx="520712" cy="504114"/>
            </a:xfrm>
            <a:prstGeom prst="rect">
              <a:avLst/>
            </a:prstGeom>
            <a:solidFill>
              <a:srgbClr val="7889FB"/>
            </a:solidFill>
            <a:ln w="25400" cap="flat" cmpd="sng" algn="ctr">
              <a:solidFill>
                <a:srgbClr val="7889FB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8B4E711-D71F-2A48-0938-DF962A03228D}"/>
                </a:ext>
              </a:extLst>
            </p:cNvPr>
            <p:cNvSpPr/>
            <p:nvPr/>
          </p:nvSpPr>
          <p:spPr>
            <a:xfrm rot="5400000" flipV="1">
              <a:off x="5544251" y="5428257"/>
              <a:ext cx="520713" cy="78995"/>
            </a:xfrm>
            <a:prstGeom prst="rect">
              <a:avLst/>
            </a:prstGeom>
            <a:solidFill>
              <a:srgbClr val="F70146"/>
            </a:solidFill>
            <a:ln w="25400" cap="flat" cmpd="sng" algn="ctr">
              <a:solidFill>
                <a:srgbClr val="7889FB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79A793C-DCFA-D7EA-6CB1-AAB9C959276D}"/>
                </a:ext>
              </a:extLst>
            </p:cNvPr>
            <p:cNvSpPr/>
            <p:nvPr/>
          </p:nvSpPr>
          <p:spPr>
            <a:xfrm rot="10800000" flipV="1">
              <a:off x="5249924" y="5743188"/>
              <a:ext cx="505352" cy="78996"/>
            </a:xfrm>
            <a:prstGeom prst="rect">
              <a:avLst/>
            </a:prstGeom>
            <a:solidFill>
              <a:srgbClr val="F70146"/>
            </a:solidFill>
            <a:ln w="25400" cap="flat" cmpd="sng" algn="ctr">
              <a:solidFill>
                <a:srgbClr val="7889FB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9FA8449-A2DF-176F-2910-BFC164467DC5}"/>
                </a:ext>
              </a:extLst>
            </p:cNvPr>
            <p:cNvSpPr/>
            <p:nvPr/>
          </p:nvSpPr>
          <p:spPr>
            <a:xfrm rot="5400000" flipV="1">
              <a:off x="5760359" y="5740732"/>
              <a:ext cx="83911" cy="78995"/>
            </a:xfrm>
            <a:prstGeom prst="rect">
              <a:avLst/>
            </a:prstGeom>
            <a:solidFill>
              <a:srgbClr val="F70146"/>
            </a:solidFill>
            <a:ln w="25400" cap="flat" cmpd="sng" algn="ctr">
              <a:solidFill>
                <a:srgbClr val="7889FB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83B0747-948E-FDC6-1527-AA8EEDAB2227}"/>
                </a:ext>
              </a:extLst>
            </p:cNvPr>
            <p:cNvSpPr txBox="1"/>
            <p:nvPr/>
          </p:nvSpPr>
          <p:spPr>
            <a:xfrm>
              <a:off x="4350875" y="4769484"/>
              <a:ext cx="955069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7014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m&gt;&gt;n</a:t>
              </a:r>
            </a:p>
          </p:txBody>
        </p:sp>
      </p:grp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85D2C29-CA1A-F24B-B1A6-8CE7D0988419}"/>
              </a:ext>
            </a:extLst>
          </p:cNvPr>
          <p:cNvCxnSpPr>
            <a:cxnSpLocks/>
          </p:cNvCxnSpPr>
          <p:nvPr/>
        </p:nvCxnSpPr>
        <p:spPr>
          <a:xfrm flipV="1">
            <a:off x="11776018" y="4643429"/>
            <a:ext cx="0" cy="1034242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1995E4BF-87D7-05B0-B58B-EE52D75470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001" y="507444"/>
            <a:ext cx="630822" cy="84124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3AF55D9-C5F2-D8E5-E87F-ACC3843D60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0023" y="507444"/>
            <a:ext cx="841248" cy="84124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7637A4E-2954-C672-9CD0-A9A091EA0F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4816" y="1717915"/>
            <a:ext cx="3486455" cy="100918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19EE022-C871-CF7B-E98D-4156ED1CA4A0}"/>
              </a:ext>
            </a:extLst>
          </p:cNvPr>
          <p:cNvSpPr txBox="1"/>
          <p:nvPr/>
        </p:nvSpPr>
        <p:spPr>
          <a:xfrm>
            <a:off x="9942484" y="198619"/>
            <a:ext cx="1925992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LIMA @ SIGMOD’21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297C460-22E1-0681-EA00-8F446CAF52B2}"/>
              </a:ext>
            </a:extLst>
          </p:cNvPr>
          <p:cNvSpPr txBox="1"/>
          <p:nvPr/>
        </p:nvSpPr>
        <p:spPr>
          <a:xfrm>
            <a:off x="845819" y="5651183"/>
            <a:ext cx="66100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70146"/>
                </a:solidFill>
              </a:rPr>
              <a:t>Other Systems:</a:t>
            </a:r>
            <a:br>
              <a:rPr lang="en-US" sz="2000" dirty="0"/>
            </a:br>
            <a:r>
              <a:rPr lang="en-US" sz="2000" dirty="0"/>
              <a:t>COLUMBUS, </a:t>
            </a:r>
            <a:r>
              <a:rPr lang="en-US" sz="2000" dirty="0" err="1"/>
              <a:t>KeystoneML</a:t>
            </a:r>
            <a:r>
              <a:rPr lang="en-US" sz="2000" dirty="0"/>
              <a:t>, Helix, PRETZEL, MISTIQUE, </a:t>
            </a:r>
            <a:br>
              <a:rPr lang="en-US" sz="2000" dirty="0"/>
            </a:br>
            <a:r>
              <a:rPr lang="en-US" sz="2000" dirty="0"/>
              <a:t>Alpine Meadow, Collaborative Optimizer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4103FE7-8C55-199D-B7C6-5E99955222A1}"/>
              </a:ext>
            </a:extLst>
          </p:cNvPr>
          <p:cNvSpPr txBox="1"/>
          <p:nvPr/>
        </p:nvSpPr>
        <p:spPr>
          <a:xfrm>
            <a:off x="6598208" y="4657708"/>
            <a:ext cx="14497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Example: </a:t>
            </a:r>
            <a:br>
              <a:rPr lang="en-US" sz="1800" b="1" dirty="0"/>
            </a:br>
            <a:r>
              <a:rPr lang="en-US" sz="1800" b="1" dirty="0" err="1"/>
              <a:t>steplm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09780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30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C44E5-EC5E-12F3-B2BA-6683074FD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Apache </a:t>
            </a:r>
            <a:r>
              <a:rPr lang="en-US" dirty="0" err="1"/>
              <a:t>SystemDS</a:t>
            </a:r>
            <a:r>
              <a:rPr lang="en-US" dirty="0"/>
              <a:t>: Workload-aware CLA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73E553-CC7D-74EA-E61E-966BDC04EF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Lossless Matrix Compression</a:t>
            </a:r>
          </a:p>
          <a:p>
            <a:pPr lvl="1"/>
            <a:r>
              <a:rPr lang="en-US" sz="1800" b="1" dirty="0">
                <a:solidFill>
                  <a:srgbClr val="7889FB"/>
                </a:solidFill>
              </a:rPr>
              <a:t>Improved general applicability</a:t>
            </a:r>
            <a:r>
              <a:rPr lang="en-US" sz="1800" dirty="0"/>
              <a:t> (adaptive compression time, </a:t>
            </a:r>
            <a:br>
              <a:rPr lang="en-US" sz="1800" dirty="0"/>
            </a:br>
            <a:r>
              <a:rPr lang="en-US" sz="1800" dirty="0"/>
              <a:t>new compression schemes, new kernels, intermediates, workload-aware)</a:t>
            </a:r>
          </a:p>
          <a:p>
            <a:pPr lvl="1"/>
            <a:r>
              <a:rPr lang="en-US" sz="1800" dirty="0"/>
              <a:t>Sparsity </a:t>
            </a:r>
            <a:r>
              <a:rPr lang="en-US" sz="1800" dirty="0">
                <a:sym typeface="Wingdings" panose="05000000000000000000" pitchFamily="2" charset="2"/>
              </a:rPr>
              <a:t> </a:t>
            </a:r>
            <a:r>
              <a:rPr lang="en-US" sz="1800" b="1" dirty="0">
                <a:solidFill>
                  <a:srgbClr val="7889FB"/>
                </a:solidFill>
                <a:sym typeface="Wingdings" panose="05000000000000000000" pitchFamily="2" charset="2"/>
              </a:rPr>
              <a:t>Redundancy exploitation</a:t>
            </a:r>
            <a:br>
              <a:rPr lang="en-US" sz="1800" dirty="0">
                <a:sym typeface="Wingdings" panose="05000000000000000000" pitchFamily="2" charset="2"/>
              </a:rPr>
            </a:br>
            <a:r>
              <a:rPr lang="en-US" sz="1800" dirty="0">
                <a:sym typeface="Wingdings" panose="05000000000000000000" pitchFamily="2" charset="2"/>
              </a:rPr>
              <a:t>(data redundancy, structural redundancy)</a:t>
            </a:r>
            <a:endParaRPr lang="en-US" sz="1800" dirty="0"/>
          </a:p>
          <a:p>
            <a:pPr lvl="1"/>
            <a:endParaRPr lang="en-US" sz="2400" dirty="0"/>
          </a:p>
          <a:p>
            <a:r>
              <a:rPr lang="en-US" sz="2000" dirty="0"/>
              <a:t>Workload-aware Compression</a:t>
            </a:r>
          </a:p>
          <a:p>
            <a:pPr lvl="1"/>
            <a:r>
              <a:rPr lang="en-US" sz="1800" dirty="0"/>
              <a:t>Workload summary </a:t>
            </a:r>
            <a:br>
              <a:rPr lang="en-US" sz="1800" dirty="0"/>
            </a:br>
            <a:r>
              <a:rPr lang="en-US" sz="1800" dirty="0">
                <a:sym typeface="Wingdings" panose="05000000000000000000" pitchFamily="2" charset="2"/>
              </a:rPr>
              <a:t> compression</a:t>
            </a:r>
          </a:p>
          <a:p>
            <a:pPr lvl="1"/>
            <a:r>
              <a:rPr lang="en-US" sz="1800" dirty="0">
                <a:sym typeface="Wingdings" panose="05000000000000000000" pitchFamily="2" charset="2"/>
              </a:rPr>
              <a:t>Compressed Representation </a:t>
            </a:r>
            <a:br>
              <a:rPr lang="en-US" sz="1800" dirty="0">
                <a:sym typeface="Wingdings" panose="05000000000000000000" pitchFamily="2" charset="2"/>
              </a:rPr>
            </a:br>
            <a:r>
              <a:rPr lang="en-US" sz="1800" dirty="0">
                <a:sym typeface="Wingdings" panose="05000000000000000000" pitchFamily="2" charset="2"/>
              </a:rPr>
              <a:t> execution planning</a:t>
            </a:r>
            <a:endParaRPr lang="en-US" sz="1800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C59869-DEF8-E40B-13FB-9438765807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445" y="510354"/>
            <a:ext cx="840730" cy="8407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F30616-F15E-291E-651C-91637C057E06}"/>
              </a:ext>
            </a:extLst>
          </p:cNvPr>
          <p:cNvSpPr txBox="1"/>
          <p:nvPr/>
        </p:nvSpPr>
        <p:spPr>
          <a:xfrm>
            <a:off x="9965344" y="198619"/>
            <a:ext cx="1925992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AWARE @ SIGMOD’23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118EE5-D2AC-AB32-4395-FA63D2D951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186" y="1876567"/>
            <a:ext cx="2899721" cy="18628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435469-29AB-1C20-70B8-52BAF97B71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506" y="3785147"/>
            <a:ext cx="6919192" cy="278279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4EDD791-F001-F9EF-2CEB-406ACD7FA54E}"/>
              </a:ext>
            </a:extLst>
          </p:cNvPr>
          <p:cNvSpPr txBox="1"/>
          <p:nvPr/>
        </p:nvSpPr>
        <p:spPr>
          <a:xfrm>
            <a:off x="845819" y="5639753"/>
            <a:ext cx="46863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70146"/>
                </a:solidFill>
              </a:rPr>
              <a:t>Other Systems:</a:t>
            </a:r>
            <a:br>
              <a:rPr lang="en-US" sz="2000" dirty="0"/>
            </a:br>
            <a:r>
              <a:rPr lang="en-US" sz="2000" dirty="0"/>
              <a:t>TOC, Spark/</a:t>
            </a:r>
            <a:r>
              <a:rPr lang="en-US" sz="2000" dirty="0" err="1"/>
              <a:t>Flink</a:t>
            </a:r>
            <a:r>
              <a:rPr lang="en-US" sz="2000" dirty="0"/>
              <a:t>, </a:t>
            </a:r>
            <a:r>
              <a:rPr lang="en-US" sz="2000" dirty="0" err="1"/>
              <a:t>NetCDF</a:t>
            </a:r>
            <a:r>
              <a:rPr lang="en-US" sz="2000" dirty="0"/>
              <a:t>/HDF5, </a:t>
            </a:r>
            <a:r>
              <a:rPr lang="en-US" sz="2000" dirty="0" err="1"/>
              <a:t>SciDB</a:t>
            </a:r>
            <a:r>
              <a:rPr lang="en-US" sz="2000" dirty="0"/>
              <a:t>, </a:t>
            </a:r>
            <a:r>
              <a:rPr lang="en-US" sz="2000" dirty="0" err="1"/>
              <a:t>TileDB</a:t>
            </a:r>
            <a:r>
              <a:rPr lang="en-US" sz="2000" dirty="0"/>
              <a:t>, </a:t>
            </a:r>
            <a:r>
              <a:rPr lang="en-US" sz="2000" dirty="0" err="1"/>
              <a:t>Sprintz</a:t>
            </a:r>
            <a:r>
              <a:rPr lang="en-US" sz="2000" dirty="0"/>
              <a:t>, Grammar, Factorized</a:t>
            </a:r>
          </a:p>
        </p:txBody>
      </p:sp>
    </p:spTree>
    <p:extLst>
      <p:ext uri="{BB962C8B-B14F-4D97-AF65-F5344CB8AC3E}">
        <p14:creationId xmlns:p14="http://schemas.microsoft.com/office/powerpoint/2010/main" val="1296836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3FEED-0DA9-1EC4-2166-0F87D5EB3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Motivation: Tensor Computations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73F650-1EAF-F669-5BCD-2BA496A5A6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70146"/>
                </a:solidFill>
              </a:rPr>
              <a:t>Present:</a:t>
            </a:r>
            <a:r>
              <a:rPr lang="en-US" dirty="0"/>
              <a:t> Narrow Focus (on Mini-batch SGD)</a:t>
            </a:r>
          </a:p>
          <a:p>
            <a:pPr lvl="1"/>
            <a:r>
              <a:rPr lang="en-US" dirty="0"/>
              <a:t>Increasingly narrow training/inference focus on deep neural networks </a:t>
            </a:r>
            <a:br>
              <a:rPr lang="en-US" dirty="0"/>
            </a:br>
            <a:r>
              <a:rPr lang="en-US" dirty="0"/>
              <a:t>(DNN) mini-batch stochastic gradient descent (SGD)</a:t>
            </a:r>
          </a:p>
          <a:p>
            <a:pPr lvl="1"/>
            <a:r>
              <a:rPr lang="en-US" dirty="0"/>
              <a:t>Parameter servers and similar distribution strategies</a:t>
            </a:r>
          </a:p>
          <a:p>
            <a:pPr lvl="1"/>
            <a:r>
              <a:rPr lang="en-US" dirty="0"/>
              <a:t>Communication, security, acceleration primitives for narrow focus</a:t>
            </a:r>
          </a:p>
          <a:p>
            <a:endParaRPr lang="en-US" dirty="0"/>
          </a:p>
          <a:p>
            <a:r>
              <a:rPr lang="en-US" dirty="0">
                <a:solidFill>
                  <a:srgbClr val="7889FB"/>
                </a:solidFill>
              </a:rPr>
              <a:t>Future: </a:t>
            </a:r>
            <a:r>
              <a:rPr lang="en-US" dirty="0"/>
              <a:t>Broader Focus (on General Tensor Computations)</a:t>
            </a:r>
          </a:p>
          <a:p>
            <a:pPr lvl="1"/>
            <a:r>
              <a:rPr lang="en-US" dirty="0"/>
              <a:t>General linear algebra programs and tensor computations</a:t>
            </a:r>
          </a:p>
          <a:p>
            <a:pPr lvl="1"/>
            <a:r>
              <a:rPr lang="en-US" dirty="0"/>
              <a:t>Different architectures (parameter servers, </a:t>
            </a:r>
            <a:br>
              <a:rPr lang="en-US" dirty="0"/>
            </a:br>
            <a:r>
              <a:rPr lang="en-US" dirty="0"/>
              <a:t>data- &amp; task-task parallel, hybrid, recursive)</a:t>
            </a:r>
          </a:p>
          <a:p>
            <a:pPr lvl="1"/>
            <a:r>
              <a:rPr lang="en-US" dirty="0"/>
              <a:t>Wide variety of applications and workload characteristics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CE2CE7-8B43-A380-F54D-B81D7E498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1164" y="1722755"/>
            <a:ext cx="2275986" cy="1972842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BFAAF4B9-1A26-9416-F172-58C697BC2187}"/>
              </a:ext>
            </a:extLst>
          </p:cNvPr>
          <p:cNvGrpSpPr/>
          <p:nvPr/>
        </p:nvGrpSpPr>
        <p:grpSpPr>
          <a:xfrm>
            <a:off x="9231938" y="4258753"/>
            <a:ext cx="2357831" cy="1368041"/>
            <a:chOff x="307544" y="3954735"/>
            <a:chExt cx="2357831" cy="1368041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8100E47C-A9B5-CB26-BCED-8FAAF56446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5" t="9698" r="6904" b="11693"/>
            <a:stretch/>
          </p:blipFill>
          <p:spPr>
            <a:xfrm>
              <a:off x="1038994" y="4269667"/>
              <a:ext cx="813223" cy="753568"/>
            </a:xfrm>
            <a:prstGeom prst="rect">
              <a:avLst/>
            </a:prstGeom>
          </p:spPr>
        </p:pic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F4D5AD4E-FE1A-37CD-BBE5-016B1F1678F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72537" y="4030647"/>
              <a:ext cx="496527" cy="480535"/>
              <a:chOff x="6358929" y="3848272"/>
              <a:chExt cx="2418304" cy="2340419"/>
            </a:xfrm>
          </p:grpSpPr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618E8C76-AF68-21F4-2528-5D7CBF692BE2}"/>
                  </a:ext>
                </a:extLst>
              </p:cNvPr>
              <p:cNvGrpSpPr/>
              <p:nvPr/>
            </p:nvGrpSpPr>
            <p:grpSpPr>
              <a:xfrm>
                <a:off x="6857057" y="3848272"/>
                <a:ext cx="1920176" cy="1860868"/>
                <a:chOff x="5257697" y="1796729"/>
                <a:chExt cx="1920176" cy="1860868"/>
              </a:xfrm>
            </p:grpSpPr>
            <p:grpSp>
              <p:nvGrpSpPr>
                <p:cNvPr id="92" name="Group 91">
                  <a:extLst>
                    <a:ext uri="{FF2B5EF4-FFF2-40B4-BE49-F238E27FC236}">
                      <a16:creationId xmlns:a16="http://schemas.microsoft.com/office/drawing/2014/main" id="{969365D5-4F98-1F68-04B8-B72B94F038B9}"/>
                    </a:ext>
                  </a:extLst>
                </p:cNvPr>
                <p:cNvGrpSpPr/>
                <p:nvPr/>
              </p:nvGrpSpPr>
              <p:grpSpPr>
                <a:xfrm>
                  <a:off x="5266067" y="2960861"/>
                  <a:ext cx="1911806" cy="696736"/>
                  <a:chOff x="5266067" y="2167044"/>
                  <a:chExt cx="1911806" cy="696736"/>
                </a:xfrm>
              </p:grpSpPr>
              <p:sp>
                <p:nvSpPr>
                  <p:cNvPr id="101" name="Cube 100">
                    <a:extLst>
                      <a:ext uri="{FF2B5EF4-FFF2-40B4-BE49-F238E27FC236}">
                        <a16:creationId xmlns:a16="http://schemas.microsoft.com/office/drawing/2014/main" id="{24AC8113-F9A8-CD9E-C5FF-C990D57C20BF}"/>
                      </a:ext>
                    </a:extLst>
                  </p:cNvPr>
                  <p:cNvSpPr/>
                  <p:nvPr/>
                </p:nvSpPr>
                <p:spPr>
                  <a:xfrm>
                    <a:off x="5266067" y="2167044"/>
                    <a:ext cx="702654" cy="696736"/>
                  </a:xfrm>
                  <a:prstGeom prst="cube">
                    <a:avLst/>
                  </a:prstGeom>
                  <a:solidFill>
                    <a:srgbClr val="F70146"/>
                  </a:solidFill>
                  <a:ln w="12700" cap="flat" cmpd="sng" algn="ctr">
                    <a:solidFill>
                      <a:srgbClr val="0F0F0F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70146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02" name="Cube 101">
                    <a:extLst>
                      <a:ext uri="{FF2B5EF4-FFF2-40B4-BE49-F238E27FC236}">
                        <a16:creationId xmlns:a16="http://schemas.microsoft.com/office/drawing/2014/main" id="{7A8C91C4-FA22-2A32-6826-17C459D2BAC6}"/>
                      </a:ext>
                    </a:extLst>
                  </p:cNvPr>
                  <p:cNvSpPr/>
                  <p:nvPr/>
                </p:nvSpPr>
                <p:spPr>
                  <a:xfrm>
                    <a:off x="5870643" y="2167044"/>
                    <a:ext cx="702654" cy="696736"/>
                  </a:xfrm>
                  <a:prstGeom prst="cube">
                    <a:avLst/>
                  </a:prstGeom>
                  <a:solidFill>
                    <a:srgbClr val="F70146"/>
                  </a:solidFill>
                  <a:ln w="12700" cap="flat" cmpd="sng" algn="ctr">
                    <a:solidFill>
                      <a:srgbClr val="0F0F0F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70146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03" name="Cube 102">
                    <a:extLst>
                      <a:ext uri="{FF2B5EF4-FFF2-40B4-BE49-F238E27FC236}">
                        <a16:creationId xmlns:a16="http://schemas.microsoft.com/office/drawing/2014/main" id="{9C96E9A5-5B8A-16BC-D1F1-B26CA19176CD}"/>
                      </a:ext>
                    </a:extLst>
                  </p:cNvPr>
                  <p:cNvSpPr/>
                  <p:nvPr/>
                </p:nvSpPr>
                <p:spPr>
                  <a:xfrm>
                    <a:off x="6475219" y="2167044"/>
                    <a:ext cx="702654" cy="696736"/>
                  </a:xfrm>
                  <a:prstGeom prst="cube">
                    <a:avLst/>
                  </a:prstGeom>
                  <a:solidFill>
                    <a:srgbClr val="F70146"/>
                  </a:solidFill>
                  <a:ln w="12700" cap="flat" cmpd="sng" algn="ctr">
                    <a:solidFill>
                      <a:srgbClr val="0F0F0F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70146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93" name="Group 92">
                  <a:extLst>
                    <a:ext uri="{FF2B5EF4-FFF2-40B4-BE49-F238E27FC236}">
                      <a16:creationId xmlns:a16="http://schemas.microsoft.com/office/drawing/2014/main" id="{D90E33A9-F735-2F61-7863-ADF3AA2C2688}"/>
                    </a:ext>
                  </a:extLst>
                </p:cNvPr>
                <p:cNvGrpSpPr/>
                <p:nvPr/>
              </p:nvGrpSpPr>
              <p:grpSpPr>
                <a:xfrm>
                  <a:off x="5257697" y="2379734"/>
                  <a:ext cx="1911806" cy="696736"/>
                  <a:chOff x="5266067" y="2167044"/>
                  <a:chExt cx="1911806" cy="696736"/>
                </a:xfrm>
              </p:grpSpPr>
              <p:sp>
                <p:nvSpPr>
                  <p:cNvPr id="98" name="Cube 97">
                    <a:extLst>
                      <a:ext uri="{FF2B5EF4-FFF2-40B4-BE49-F238E27FC236}">
                        <a16:creationId xmlns:a16="http://schemas.microsoft.com/office/drawing/2014/main" id="{D9A7AB43-E2BA-CA47-E178-4CBD945F5C14}"/>
                      </a:ext>
                    </a:extLst>
                  </p:cNvPr>
                  <p:cNvSpPr/>
                  <p:nvPr/>
                </p:nvSpPr>
                <p:spPr>
                  <a:xfrm>
                    <a:off x="5266067" y="2167044"/>
                    <a:ext cx="702654" cy="696736"/>
                  </a:xfrm>
                  <a:prstGeom prst="cube">
                    <a:avLst/>
                  </a:prstGeom>
                  <a:solidFill>
                    <a:srgbClr val="F70146"/>
                  </a:solidFill>
                  <a:ln w="12700" cap="flat" cmpd="sng" algn="ctr">
                    <a:solidFill>
                      <a:srgbClr val="0F0F0F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70146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99" name="Cube 98">
                    <a:extLst>
                      <a:ext uri="{FF2B5EF4-FFF2-40B4-BE49-F238E27FC236}">
                        <a16:creationId xmlns:a16="http://schemas.microsoft.com/office/drawing/2014/main" id="{A97905D7-C4A2-8215-F922-31608154EC1E}"/>
                      </a:ext>
                    </a:extLst>
                  </p:cNvPr>
                  <p:cNvSpPr/>
                  <p:nvPr/>
                </p:nvSpPr>
                <p:spPr>
                  <a:xfrm>
                    <a:off x="5870643" y="2167044"/>
                    <a:ext cx="702654" cy="696736"/>
                  </a:xfrm>
                  <a:prstGeom prst="cube">
                    <a:avLst/>
                  </a:prstGeom>
                  <a:solidFill>
                    <a:srgbClr val="F70146"/>
                  </a:solidFill>
                  <a:ln w="12700" cap="flat" cmpd="sng" algn="ctr">
                    <a:solidFill>
                      <a:srgbClr val="0F0F0F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70146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00" name="Cube 99">
                    <a:extLst>
                      <a:ext uri="{FF2B5EF4-FFF2-40B4-BE49-F238E27FC236}">
                        <a16:creationId xmlns:a16="http://schemas.microsoft.com/office/drawing/2014/main" id="{7C0AF548-4A77-DCC7-FB9F-085C8384362D}"/>
                      </a:ext>
                    </a:extLst>
                  </p:cNvPr>
                  <p:cNvSpPr/>
                  <p:nvPr/>
                </p:nvSpPr>
                <p:spPr>
                  <a:xfrm>
                    <a:off x="6475219" y="2167044"/>
                    <a:ext cx="702654" cy="696736"/>
                  </a:xfrm>
                  <a:prstGeom prst="cube">
                    <a:avLst/>
                  </a:prstGeom>
                  <a:solidFill>
                    <a:srgbClr val="F70146"/>
                  </a:solidFill>
                  <a:ln w="12700" cap="flat" cmpd="sng" algn="ctr">
                    <a:solidFill>
                      <a:srgbClr val="0F0F0F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70146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94" name="Group 93">
                  <a:extLst>
                    <a:ext uri="{FF2B5EF4-FFF2-40B4-BE49-F238E27FC236}">
                      <a16:creationId xmlns:a16="http://schemas.microsoft.com/office/drawing/2014/main" id="{E5BA7B52-378A-9563-C384-42987CC30481}"/>
                    </a:ext>
                  </a:extLst>
                </p:cNvPr>
                <p:cNvGrpSpPr/>
                <p:nvPr/>
              </p:nvGrpSpPr>
              <p:grpSpPr>
                <a:xfrm>
                  <a:off x="5258424" y="1796729"/>
                  <a:ext cx="1911806" cy="696736"/>
                  <a:chOff x="5266067" y="2167044"/>
                  <a:chExt cx="1911806" cy="696736"/>
                </a:xfrm>
              </p:grpSpPr>
              <p:sp>
                <p:nvSpPr>
                  <p:cNvPr id="95" name="Cube 94">
                    <a:extLst>
                      <a:ext uri="{FF2B5EF4-FFF2-40B4-BE49-F238E27FC236}">
                        <a16:creationId xmlns:a16="http://schemas.microsoft.com/office/drawing/2014/main" id="{31C71430-4C25-FFC2-C8CF-82633BAAB119}"/>
                      </a:ext>
                    </a:extLst>
                  </p:cNvPr>
                  <p:cNvSpPr/>
                  <p:nvPr/>
                </p:nvSpPr>
                <p:spPr>
                  <a:xfrm>
                    <a:off x="5266067" y="2167044"/>
                    <a:ext cx="702654" cy="696736"/>
                  </a:xfrm>
                  <a:prstGeom prst="cube">
                    <a:avLst/>
                  </a:prstGeom>
                  <a:solidFill>
                    <a:srgbClr val="F70146"/>
                  </a:solidFill>
                  <a:ln w="12700" cap="flat" cmpd="sng" algn="ctr">
                    <a:solidFill>
                      <a:srgbClr val="0F0F0F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70146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96" name="Cube 95">
                    <a:extLst>
                      <a:ext uri="{FF2B5EF4-FFF2-40B4-BE49-F238E27FC236}">
                        <a16:creationId xmlns:a16="http://schemas.microsoft.com/office/drawing/2014/main" id="{345EEAB5-7E52-9863-91C1-B71CC56879D1}"/>
                      </a:ext>
                    </a:extLst>
                  </p:cNvPr>
                  <p:cNvSpPr/>
                  <p:nvPr/>
                </p:nvSpPr>
                <p:spPr>
                  <a:xfrm>
                    <a:off x="5870643" y="2167044"/>
                    <a:ext cx="702654" cy="696736"/>
                  </a:xfrm>
                  <a:prstGeom prst="cube">
                    <a:avLst/>
                  </a:prstGeom>
                  <a:solidFill>
                    <a:srgbClr val="F70146"/>
                  </a:solidFill>
                  <a:ln w="12700" cap="flat" cmpd="sng" algn="ctr">
                    <a:solidFill>
                      <a:srgbClr val="0F0F0F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70146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97" name="Cube 96">
                    <a:extLst>
                      <a:ext uri="{FF2B5EF4-FFF2-40B4-BE49-F238E27FC236}">
                        <a16:creationId xmlns:a16="http://schemas.microsoft.com/office/drawing/2014/main" id="{F85FCAF1-F08B-D3A3-78D1-668C255BC7A5}"/>
                      </a:ext>
                    </a:extLst>
                  </p:cNvPr>
                  <p:cNvSpPr/>
                  <p:nvPr/>
                </p:nvSpPr>
                <p:spPr>
                  <a:xfrm>
                    <a:off x="6475219" y="2167044"/>
                    <a:ext cx="702654" cy="696736"/>
                  </a:xfrm>
                  <a:prstGeom prst="cube">
                    <a:avLst/>
                  </a:prstGeom>
                  <a:solidFill>
                    <a:srgbClr val="F70146"/>
                  </a:solidFill>
                  <a:ln w="12700" cap="flat" cmpd="sng" algn="ctr">
                    <a:solidFill>
                      <a:srgbClr val="0F0F0F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70146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CE5E226D-C4F7-B99B-A962-7D5B9016F68F}"/>
                  </a:ext>
                </a:extLst>
              </p:cNvPr>
              <p:cNvGrpSpPr/>
              <p:nvPr/>
            </p:nvGrpSpPr>
            <p:grpSpPr>
              <a:xfrm>
                <a:off x="6607993" y="4081970"/>
                <a:ext cx="1920176" cy="1860868"/>
                <a:chOff x="5257697" y="1796729"/>
                <a:chExt cx="1920176" cy="1860868"/>
              </a:xfrm>
            </p:grpSpPr>
            <p:grpSp>
              <p:nvGrpSpPr>
                <p:cNvPr id="80" name="Group 79">
                  <a:extLst>
                    <a:ext uri="{FF2B5EF4-FFF2-40B4-BE49-F238E27FC236}">
                      <a16:creationId xmlns:a16="http://schemas.microsoft.com/office/drawing/2014/main" id="{0F805C62-3353-41CE-AA9B-0203A049587E}"/>
                    </a:ext>
                  </a:extLst>
                </p:cNvPr>
                <p:cNvGrpSpPr/>
                <p:nvPr/>
              </p:nvGrpSpPr>
              <p:grpSpPr>
                <a:xfrm>
                  <a:off x="5266067" y="2960861"/>
                  <a:ext cx="1911806" cy="696736"/>
                  <a:chOff x="5266067" y="2167044"/>
                  <a:chExt cx="1911806" cy="696736"/>
                </a:xfrm>
              </p:grpSpPr>
              <p:sp>
                <p:nvSpPr>
                  <p:cNvPr id="89" name="Cube 88">
                    <a:extLst>
                      <a:ext uri="{FF2B5EF4-FFF2-40B4-BE49-F238E27FC236}">
                        <a16:creationId xmlns:a16="http://schemas.microsoft.com/office/drawing/2014/main" id="{A0CC41E6-B1F2-694E-952C-4E2FF8354A69}"/>
                      </a:ext>
                    </a:extLst>
                  </p:cNvPr>
                  <p:cNvSpPr/>
                  <p:nvPr/>
                </p:nvSpPr>
                <p:spPr>
                  <a:xfrm>
                    <a:off x="5266067" y="2167044"/>
                    <a:ext cx="702654" cy="696736"/>
                  </a:xfrm>
                  <a:prstGeom prst="cube">
                    <a:avLst/>
                  </a:prstGeom>
                  <a:solidFill>
                    <a:srgbClr val="F70146"/>
                  </a:solidFill>
                  <a:ln w="12700" cap="flat" cmpd="sng" algn="ctr">
                    <a:solidFill>
                      <a:srgbClr val="0F0F0F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70146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90" name="Cube 89">
                    <a:extLst>
                      <a:ext uri="{FF2B5EF4-FFF2-40B4-BE49-F238E27FC236}">
                        <a16:creationId xmlns:a16="http://schemas.microsoft.com/office/drawing/2014/main" id="{ECBDAC7A-7061-25F6-B46A-1A84D0057A11}"/>
                      </a:ext>
                    </a:extLst>
                  </p:cNvPr>
                  <p:cNvSpPr/>
                  <p:nvPr/>
                </p:nvSpPr>
                <p:spPr>
                  <a:xfrm>
                    <a:off x="5870643" y="2167044"/>
                    <a:ext cx="702654" cy="696736"/>
                  </a:xfrm>
                  <a:prstGeom prst="cube">
                    <a:avLst/>
                  </a:prstGeom>
                  <a:solidFill>
                    <a:srgbClr val="F70146"/>
                  </a:solidFill>
                  <a:ln w="12700" cap="flat" cmpd="sng" algn="ctr">
                    <a:solidFill>
                      <a:srgbClr val="0F0F0F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70146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91" name="Cube 90">
                    <a:extLst>
                      <a:ext uri="{FF2B5EF4-FFF2-40B4-BE49-F238E27FC236}">
                        <a16:creationId xmlns:a16="http://schemas.microsoft.com/office/drawing/2014/main" id="{C2B786D5-31F9-E72C-43BD-D438F90F57A8}"/>
                      </a:ext>
                    </a:extLst>
                  </p:cNvPr>
                  <p:cNvSpPr/>
                  <p:nvPr/>
                </p:nvSpPr>
                <p:spPr>
                  <a:xfrm>
                    <a:off x="6475219" y="2167044"/>
                    <a:ext cx="702654" cy="696736"/>
                  </a:xfrm>
                  <a:prstGeom prst="cube">
                    <a:avLst/>
                  </a:prstGeom>
                  <a:solidFill>
                    <a:srgbClr val="F70146"/>
                  </a:solidFill>
                  <a:ln w="12700" cap="flat" cmpd="sng" algn="ctr">
                    <a:solidFill>
                      <a:srgbClr val="0F0F0F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70146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81" name="Group 80">
                  <a:extLst>
                    <a:ext uri="{FF2B5EF4-FFF2-40B4-BE49-F238E27FC236}">
                      <a16:creationId xmlns:a16="http://schemas.microsoft.com/office/drawing/2014/main" id="{7A105166-BCF0-E872-038D-C3D5D5CC6EA8}"/>
                    </a:ext>
                  </a:extLst>
                </p:cNvPr>
                <p:cNvGrpSpPr/>
                <p:nvPr/>
              </p:nvGrpSpPr>
              <p:grpSpPr>
                <a:xfrm>
                  <a:off x="5257697" y="2379734"/>
                  <a:ext cx="1911806" cy="696736"/>
                  <a:chOff x="5266067" y="2167044"/>
                  <a:chExt cx="1911806" cy="696736"/>
                </a:xfrm>
              </p:grpSpPr>
              <p:sp>
                <p:nvSpPr>
                  <p:cNvPr id="86" name="Cube 85">
                    <a:extLst>
                      <a:ext uri="{FF2B5EF4-FFF2-40B4-BE49-F238E27FC236}">
                        <a16:creationId xmlns:a16="http://schemas.microsoft.com/office/drawing/2014/main" id="{DF78DFD7-F761-5C6C-64CE-F211879D71F3}"/>
                      </a:ext>
                    </a:extLst>
                  </p:cNvPr>
                  <p:cNvSpPr/>
                  <p:nvPr/>
                </p:nvSpPr>
                <p:spPr>
                  <a:xfrm>
                    <a:off x="5266067" y="2167044"/>
                    <a:ext cx="702654" cy="696736"/>
                  </a:xfrm>
                  <a:prstGeom prst="cube">
                    <a:avLst/>
                  </a:prstGeom>
                  <a:solidFill>
                    <a:srgbClr val="F70146"/>
                  </a:solidFill>
                  <a:ln w="12700" cap="flat" cmpd="sng" algn="ctr">
                    <a:solidFill>
                      <a:srgbClr val="0F0F0F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70146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87" name="Cube 86">
                    <a:extLst>
                      <a:ext uri="{FF2B5EF4-FFF2-40B4-BE49-F238E27FC236}">
                        <a16:creationId xmlns:a16="http://schemas.microsoft.com/office/drawing/2014/main" id="{F8E80174-C62B-1676-80D6-309D6D3B4BEA}"/>
                      </a:ext>
                    </a:extLst>
                  </p:cNvPr>
                  <p:cNvSpPr/>
                  <p:nvPr/>
                </p:nvSpPr>
                <p:spPr>
                  <a:xfrm>
                    <a:off x="5870643" y="2167044"/>
                    <a:ext cx="702654" cy="696736"/>
                  </a:xfrm>
                  <a:prstGeom prst="cube">
                    <a:avLst/>
                  </a:prstGeom>
                  <a:solidFill>
                    <a:srgbClr val="F70146"/>
                  </a:solidFill>
                  <a:ln w="12700" cap="flat" cmpd="sng" algn="ctr">
                    <a:solidFill>
                      <a:srgbClr val="0F0F0F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70146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88" name="Cube 87">
                    <a:extLst>
                      <a:ext uri="{FF2B5EF4-FFF2-40B4-BE49-F238E27FC236}">
                        <a16:creationId xmlns:a16="http://schemas.microsoft.com/office/drawing/2014/main" id="{BBCA78C6-8FF8-18B4-349F-C75B16255ED4}"/>
                      </a:ext>
                    </a:extLst>
                  </p:cNvPr>
                  <p:cNvSpPr/>
                  <p:nvPr/>
                </p:nvSpPr>
                <p:spPr>
                  <a:xfrm>
                    <a:off x="6475219" y="2167044"/>
                    <a:ext cx="702654" cy="696736"/>
                  </a:xfrm>
                  <a:prstGeom prst="cube">
                    <a:avLst/>
                  </a:prstGeom>
                  <a:solidFill>
                    <a:srgbClr val="7889FB"/>
                  </a:solidFill>
                  <a:ln w="12700" cap="flat" cmpd="sng" algn="ctr">
                    <a:solidFill>
                      <a:srgbClr val="0F0F0F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70146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82" name="Group 81">
                  <a:extLst>
                    <a:ext uri="{FF2B5EF4-FFF2-40B4-BE49-F238E27FC236}">
                      <a16:creationId xmlns:a16="http://schemas.microsoft.com/office/drawing/2014/main" id="{8DA325CE-8C73-A30D-0154-ECAFBA799B0B}"/>
                    </a:ext>
                  </a:extLst>
                </p:cNvPr>
                <p:cNvGrpSpPr/>
                <p:nvPr/>
              </p:nvGrpSpPr>
              <p:grpSpPr>
                <a:xfrm>
                  <a:off x="5258424" y="1796729"/>
                  <a:ext cx="1911806" cy="696736"/>
                  <a:chOff x="5266067" y="2167044"/>
                  <a:chExt cx="1911806" cy="696736"/>
                </a:xfrm>
              </p:grpSpPr>
              <p:sp>
                <p:nvSpPr>
                  <p:cNvPr id="83" name="Cube 82">
                    <a:extLst>
                      <a:ext uri="{FF2B5EF4-FFF2-40B4-BE49-F238E27FC236}">
                        <a16:creationId xmlns:a16="http://schemas.microsoft.com/office/drawing/2014/main" id="{D4304072-F1A0-5B7B-307A-ED847AC54898}"/>
                      </a:ext>
                    </a:extLst>
                  </p:cNvPr>
                  <p:cNvSpPr/>
                  <p:nvPr/>
                </p:nvSpPr>
                <p:spPr>
                  <a:xfrm>
                    <a:off x="5266067" y="2167044"/>
                    <a:ext cx="702654" cy="696736"/>
                  </a:xfrm>
                  <a:prstGeom prst="cube">
                    <a:avLst/>
                  </a:prstGeom>
                  <a:solidFill>
                    <a:srgbClr val="F70146"/>
                  </a:solidFill>
                  <a:ln w="12700" cap="flat" cmpd="sng" algn="ctr">
                    <a:solidFill>
                      <a:srgbClr val="0F0F0F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70146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84" name="Cube 83">
                    <a:extLst>
                      <a:ext uri="{FF2B5EF4-FFF2-40B4-BE49-F238E27FC236}">
                        <a16:creationId xmlns:a16="http://schemas.microsoft.com/office/drawing/2014/main" id="{DDFF915A-F226-4B39-A3AD-1C51A332812D}"/>
                      </a:ext>
                    </a:extLst>
                  </p:cNvPr>
                  <p:cNvSpPr/>
                  <p:nvPr/>
                </p:nvSpPr>
                <p:spPr>
                  <a:xfrm>
                    <a:off x="5870643" y="2167044"/>
                    <a:ext cx="702654" cy="696736"/>
                  </a:xfrm>
                  <a:prstGeom prst="cube">
                    <a:avLst/>
                  </a:prstGeom>
                  <a:solidFill>
                    <a:srgbClr val="7889FB"/>
                  </a:solidFill>
                  <a:ln w="12700" cap="flat" cmpd="sng" algn="ctr">
                    <a:solidFill>
                      <a:srgbClr val="0F0F0F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70146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85" name="Cube 84">
                    <a:extLst>
                      <a:ext uri="{FF2B5EF4-FFF2-40B4-BE49-F238E27FC236}">
                        <a16:creationId xmlns:a16="http://schemas.microsoft.com/office/drawing/2014/main" id="{9FE9ABA2-B1B7-FDC4-4158-4C9B9E1F9388}"/>
                      </a:ext>
                    </a:extLst>
                  </p:cNvPr>
                  <p:cNvSpPr/>
                  <p:nvPr/>
                </p:nvSpPr>
                <p:spPr>
                  <a:xfrm>
                    <a:off x="6475219" y="2167044"/>
                    <a:ext cx="702654" cy="696736"/>
                  </a:xfrm>
                  <a:prstGeom prst="cube">
                    <a:avLst/>
                  </a:prstGeom>
                  <a:solidFill>
                    <a:srgbClr val="7889FB"/>
                  </a:solidFill>
                  <a:ln w="12700" cap="flat" cmpd="sng" algn="ctr">
                    <a:solidFill>
                      <a:srgbClr val="0F0F0F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70146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1AF43A98-3C3D-9508-575C-DD0BAC52E561}"/>
                  </a:ext>
                </a:extLst>
              </p:cNvPr>
              <p:cNvGrpSpPr/>
              <p:nvPr/>
            </p:nvGrpSpPr>
            <p:grpSpPr>
              <a:xfrm>
                <a:off x="6358929" y="4327823"/>
                <a:ext cx="1920176" cy="1860868"/>
                <a:chOff x="5257697" y="1796729"/>
                <a:chExt cx="1920176" cy="1860868"/>
              </a:xfrm>
              <a:solidFill>
                <a:srgbClr val="F70146"/>
              </a:solidFill>
            </p:grpSpPr>
            <p:grpSp>
              <p:nvGrpSpPr>
                <p:cNvPr id="68" name="Group 67">
                  <a:extLst>
                    <a:ext uri="{FF2B5EF4-FFF2-40B4-BE49-F238E27FC236}">
                      <a16:creationId xmlns:a16="http://schemas.microsoft.com/office/drawing/2014/main" id="{0661042C-FC3D-DCD6-4742-59EF9A4DB886}"/>
                    </a:ext>
                  </a:extLst>
                </p:cNvPr>
                <p:cNvGrpSpPr/>
                <p:nvPr/>
              </p:nvGrpSpPr>
              <p:grpSpPr>
                <a:xfrm>
                  <a:off x="5266067" y="2960861"/>
                  <a:ext cx="1911806" cy="696736"/>
                  <a:chOff x="5266067" y="2167044"/>
                  <a:chExt cx="1911806" cy="696736"/>
                </a:xfrm>
                <a:grpFill/>
              </p:grpSpPr>
              <p:sp>
                <p:nvSpPr>
                  <p:cNvPr id="77" name="Cube 76">
                    <a:extLst>
                      <a:ext uri="{FF2B5EF4-FFF2-40B4-BE49-F238E27FC236}">
                        <a16:creationId xmlns:a16="http://schemas.microsoft.com/office/drawing/2014/main" id="{4D3C06D9-0F70-72E2-EEEC-6FEE94130669}"/>
                      </a:ext>
                    </a:extLst>
                  </p:cNvPr>
                  <p:cNvSpPr/>
                  <p:nvPr/>
                </p:nvSpPr>
                <p:spPr>
                  <a:xfrm>
                    <a:off x="5266067" y="2167044"/>
                    <a:ext cx="702654" cy="696736"/>
                  </a:xfrm>
                  <a:prstGeom prst="cube">
                    <a:avLst/>
                  </a:prstGeom>
                  <a:grpFill/>
                  <a:ln w="12700" cap="flat" cmpd="sng" algn="ctr">
                    <a:solidFill>
                      <a:srgbClr val="0F0F0F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70146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78" name="Cube 77">
                    <a:extLst>
                      <a:ext uri="{FF2B5EF4-FFF2-40B4-BE49-F238E27FC236}">
                        <a16:creationId xmlns:a16="http://schemas.microsoft.com/office/drawing/2014/main" id="{01649A24-F69F-99AB-C0E8-786304525972}"/>
                      </a:ext>
                    </a:extLst>
                  </p:cNvPr>
                  <p:cNvSpPr/>
                  <p:nvPr/>
                </p:nvSpPr>
                <p:spPr>
                  <a:xfrm>
                    <a:off x="5870643" y="2167044"/>
                    <a:ext cx="702654" cy="696736"/>
                  </a:xfrm>
                  <a:prstGeom prst="cube">
                    <a:avLst/>
                  </a:prstGeom>
                  <a:grpFill/>
                  <a:ln w="12700" cap="flat" cmpd="sng" algn="ctr">
                    <a:solidFill>
                      <a:srgbClr val="0F0F0F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70146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79" name="Cube 78">
                    <a:extLst>
                      <a:ext uri="{FF2B5EF4-FFF2-40B4-BE49-F238E27FC236}">
                        <a16:creationId xmlns:a16="http://schemas.microsoft.com/office/drawing/2014/main" id="{BDDB14AD-AB65-7EFB-6C9E-AD00B1FCF17D}"/>
                      </a:ext>
                    </a:extLst>
                  </p:cNvPr>
                  <p:cNvSpPr/>
                  <p:nvPr/>
                </p:nvSpPr>
                <p:spPr>
                  <a:xfrm>
                    <a:off x="6475219" y="2167044"/>
                    <a:ext cx="702654" cy="696736"/>
                  </a:xfrm>
                  <a:prstGeom prst="cube">
                    <a:avLst/>
                  </a:prstGeom>
                  <a:grpFill/>
                  <a:ln w="12700" cap="flat" cmpd="sng" algn="ctr">
                    <a:solidFill>
                      <a:srgbClr val="0F0F0F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70146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69" name="Group 68">
                  <a:extLst>
                    <a:ext uri="{FF2B5EF4-FFF2-40B4-BE49-F238E27FC236}">
                      <a16:creationId xmlns:a16="http://schemas.microsoft.com/office/drawing/2014/main" id="{13005A35-7EB0-1C89-5B1C-60BD2F6B45E1}"/>
                    </a:ext>
                  </a:extLst>
                </p:cNvPr>
                <p:cNvGrpSpPr/>
                <p:nvPr/>
              </p:nvGrpSpPr>
              <p:grpSpPr>
                <a:xfrm>
                  <a:off x="5257697" y="2379734"/>
                  <a:ext cx="1911806" cy="696736"/>
                  <a:chOff x="5266067" y="2167044"/>
                  <a:chExt cx="1911806" cy="696736"/>
                </a:xfrm>
                <a:grpFill/>
              </p:grpSpPr>
              <p:sp>
                <p:nvSpPr>
                  <p:cNvPr id="74" name="Cube 73">
                    <a:extLst>
                      <a:ext uri="{FF2B5EF4-FFF2-40B4-BE49-F238E27FC236}">
                        <a16:creationId xmlns:a16="http://schemas.microsoft.com/office/drawing/2014/main" id="{24F142F5-E127-6607-49D2-1C0CAE77717E}"/>
                      </a:ext>
                    </a:extLst>
                  </p:cNvPr>
                  <p:cNvSpPr/>
                  <p:nvPr/>
                </p:nvSpPr>
                <p:spPr>
                  <a:xfrm>
                    <a:off x="5266067" y="2167044"/>
                    <a:ext cx="702654" cy="696736"/>
                  </a:xfrm>
                  <a:prstGeom prst="cube">
                    <a:avLst/>
                  </a:prstGeom>
                  <a:grpFill/>
                  <a:ln w="12700" cap="flat" cmpd="sng" algn="ctr">
                    <a:solidFill>
                      <a:srgbClr val="0F0F0F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70146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75" name="Cube 74">
                    <a:extLst>
                      <a:ext uri="{FF2B5EF4-FFF2-40B4-BE49-F238E27FC236}">
                        <a16:creationId xmlns:a16="http://schemas.microsoft.com/office/drawing/2014/main" id="{65FBE052-8325-1702-331F-705EAC6B122D}"/>
                      </a:ext>
                    </a:extLst>
                  </p:cNvPr>
                  <p:cNvSpPr/>
                  <p:nvPr/>
                </p:nvSpPr>
                <p:spPr>
                  <a:xfrm>
                    <a:off x="5870643" y="2167044"/>
                    <a:ext cx="702654" cy="696736"/>
                  </a:xfrm>
                  <a:prstGeom prst="cube">
                    <a:avLst/>
                  </a:prstGeom>
                  <a:solidFill>
                    <a:srgbClr val="7889FB"/>
                  </a:solidFill>
                  <a:ln w="12700" cap="flat" cmpd="sng" algn="ctr">
                    <a:solidFill>
                      <a:srgbClr val="0F0F0F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70146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76" name="Cube 75">
                    <a:extLst>
                      <a:ext uri="{FF2B5EF4-FFF2-40B4-BE49-F238E27FC236}">
                        <a16:creationId xmlns:a16="http://schemas.microsoft.com/office/drawing/2014/main" id="{3949361E-29D1-2325-E33B-91969F6F14F4}"/>
                      </a:ext>
                    </a:extLst>
                  </p:cNvPr>
                  <p:cNvSpPr/>
                  <p:nvPr/>
                </p:nvSpPr>
                <p:spPr>
                  <a:xfrm>
                    <a:off x="6475219" y="2167044"/>
                    <a:ext cx="702654" cy="696736"/>
                  </a:xfrm>
                  <a:prstGeom prst="cube">
                    <a:avLst/>
                  </a:prstGeom>
                  <a:solidFill>
                    <a:srgbClr val="7889FB"/>
                  </a:solidFill>
                  <a:ln w="12700" cap="flat" cmpd="sng" algn="ctr">
                    <a:solidFill>
                      <a:srgbClr val="0F0F0F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70146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70" name="Group 69">
                  <a:extLst>
                    <a:ext uri="{FF2B5EF4-FFF2-40B4-BE49-F238E27FC236}">
                      <a16:creationId xmlns:a16="http://schemas.microsoft.com/office/drawing/2014/main" id="{B73FBC20-D227-CCE7-DD2F-E85307E22075}"/>
                    </a:ext>
                  </a:extLst>
                </p:cNvPr>
                <p:cNvGrpSpPr/>
                <p:nvPr/>
              </p:nvGrpSpPr>
              <p:grpSpPr>
                <a:xfrm>
                  <a:off x="5258424" y="1796729"/>
                  <a:ext cx="1911806" cy="696736"/>
                  <a:chOff x="5266067" y="2167044"/>
                  <a:chExt cx="1911806" cy="696736"/>
                </a:xfrm>
                <a:grpFill/>
              </p:grpSpPr>
              <p:sp>
                <p:nvSpPr>
                  <p:cNvPr id="71" name="Cube 70">
                    <a:extLst>
                      <a:ext uri="{FF2B5EF4-FFF2-40B4-BE49-F238E27FC236}">
                        <a16:creationId xmlns:a16="http://schemas.microsoft.com/office/drawing/2014/main" id="{521A72C8-43EA-9290-375A-D1EBB75401D0}"/>
                      </a:ext>
                    </a:extLst>
                  </p:cNvPr>
                  <p:cNvSpPr/>
                  <p:nvPr/>
                </p:nvSpPr>
                <p:spPr>
                  <a:xfrm>
                    <a:off x="5266067" y="2167044"/>
                    <a:ext cx="702654" cy="696736"/>
                  </a:xfrm>
                  <a:prstGeom prst="cube">
                    <a:avLst/>
                  </a:prstGeom>
                  <a:grpFill/>
                  <a:ln w="12700" cap="flat" cmpd="sng" algn="ctr">
                    <a:solidFill>
                      <a:srgbClr val="0F0F0F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70146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72" name="Cube 71">
                    <a:extLst>
                      <a:ext uri="{FF2B5EF4-FFF2-40B4-BE49-F238E27FC236}">
                        <a16:creationId xmlns:a16="http://schemas.microsoft.com/office/drawing/2014/main" id="{A41C9CBA-3FE0-8347-D650-1771F1C68A23}"/>
                      </a:ext>
                    </a:extLst>
                  </p:cNvPr>
                  <p:cNvSpPr/>
                  <p:nvPr/>
                </p:nvSpPr>
                <p:spPr>
                  <a:xfrm>
                    <a:off x="5870643" y="2167044"/>
                    <a:ext cx="702654" cy="696736"/>
                  </a:xfrm>
                  <a:prstGeom prst="cube">
                    <a:avLst/>
                  </a:prstGeom>
                  <a:solidFill>
                    <a:srgbClr val="7889FB"/>
                  </a:solidFill>
                  <a:ln w="12700" cap="flat" cmpd="sng" algn="ctr">
                    <a:solidFill>
                      <a:srgbClr val="0F0F0F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70146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73" name="Cube 72">
                    <a:extLst>
                      <a:ext uri="{FF2B5EF4-FFF2-40B4-BE49-F238E27FC236}">
                        <a16:creationId xmlns:a16="http://schemas.microsoft.com/office/drawing/2014/main" id="{C9A49D20-1ADC-1F6A-3423-44A6C3D9DFB9}"/>
                      </a:ext>
                    </a:extLst>
                  </p:cNvPr>
                  <p:cNvSpPr/>
                  <p:nvPr/>
                </p:nvSpPr>
                <p:spPr>
                  <a:xfrm>
                    <a:off x="6475219" y="2167044"/>
                    <a:ext cx="702654" cy="696736"/>
                  </a:xfrm>
                  <a:prstGeom prst="cube">
                    <a:avLst/>
                  </a:prstGeom>
                  <a:solidFill>
                    <a:srgbClr val="7889FB"/>
                  </a:solidFill>
                  <a:ln w="12700" cap="flat" cmpd="sng" algn="ctr">
                    <a:solidFill>
                      <a:srgbClr val="0F0F0F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70146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</p:grpSp>
        </p:grpSp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5CA67D79-9C18-FD58-319A-0F513F60D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89421" y="3997876"/>
              <a:ext cx="496962" cy="667561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2DA18AAE-AC04-490B-9AA3-B5A23AE971C1}"/>
                </a:ext>
              </a:extLst>
            </p:cNvPr>
            <p:cNvSpPr txBox="1"/>
            <p:nvPr/>
          </p:nvSpPr>
          <p:spPr>
            <a:xfrm>
              <a:off x="307544" y="4609734"/>
              <a:ext cx="579562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dense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AE84121A-F26C-1959-7622-D82777E102ED}"/>
                </a:ext>
              </a:extLst>
            </p:cNvPr>
            <p:cNvSpPr txBox="1"/>
            <p:nvPr/>
          </p:nvSpPr>
          <p:spPr>
            <a:xfrm>
              <a:off x="1101970" y="3954735"/>
              <a:ext cx="579562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graph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C357C078-7D23-D92C-1B71-75D7A6D475D2}"/>
                </a:ext>
              </a:extLst>
            </p:cNvPr>
            <p:cNvSpPr txBox="1"/>
            <p:nvPr/>
          </p:nvSpPr>
          <p:spPr>
            <a:xfrm>
              <a:off x="1847754" y="4593520"/>
              <a:ext cx="817621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sparse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B81C51C1-8110-9679-02E3-61C2D9FF0B25}"/>
                </a:ext>
              </a:extLst>
            </p:cNvPr>
            <p:cNvSpPr txBox="1"/>
            <p:nvPr/>
          </p:nvSpPr>
          <p:spPr>
            <a:xfrm>
              <a:off x="806895" y="4953444"/>
              <a:ext cx="1187432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compressed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42854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CB058-6CB1-93FC-0C1F-6C4B241DF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Runtime for Tensor-Relational Computations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3308A6D-D292-43ED-2503-F399D1ADF3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828549"/>
          </a:xfrm>
        </p:spPr>
        <p:txBody>
          <a:bodyPr/>
          <a:lstStyle/>
          <a:p>
            <a:r>
              <a:rPr lang="en-US" dirty="0"/>
              <a:t>Tensor-based computations can easily be specified relationally</a:t>
            </a:r>
          </a:p>
          <a:p>
            <a:pPr lvl="1"/>
            <a:r>
              <a:rPr lang="en-US" dirty="0"/>
              <a:t>Why? Consider Einstein summation notation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14" name="Picture 13" descr="A picture containing font, handwriting, white, text&#10;&#10;Description automatically generated">
            <a:extLst>
              <a:ext uri="{FF2B5EF4-FFF2-40B4-BE49-F238E27FC236}">
                <a16:creationId xmlns:a16="http://schemas.microsoft.com/office/drawing/2014/main" id="{3BC68481-1B33-E3CB-CD32-88844A744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8773" y="2989588"/>
            <a:ext cx="3109684" cy="87882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E5DFAD8-E0CD-CA0B-73C2-BA787F6D1127}"/>
              </a:ext>
            </a:extLst>
          </p:cNvPr>
          <p:cNvSpPr txBox="1"/>
          <p:nvPr/>
        </p:nvSpPr>
        <p:spPr>
          <a:xfrm>
            <a:off x="1857829" y="2654174"/>
            <a:ext cx="39769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Example… multiplying two matrices: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87A3FA8-9242-1B89-5CD2-2248B9CAC72F}"/>
              </a:ext>
            </a:extLst>
          </p:cNvPr>
          <p:cNvSpPr txBox="1"/>
          <p:nvPr/>
        </p:nvSpPr>
        <p:spPr>
          <a:xfrm>
            <a:off x="1857829" y="2663341"/>
            <a:ext cx="45139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Example… MLP:</a:t>
            </a:r>
          </a:p>
        </p:txBody>
      </p:sp>
      <p:pic>
        <p:nvPicPr>
          <p:cNvPr id="20" name="Picture 19" descr="A picture containing text, font, screenshot, handwriting&#10;&#10;Description automatically generated">
            <a:extLst>
              <a:ext uri="{FF2B5EF4-FFF2-40B4-BE49-F238E27FC236}">
                <a16:creationId xmlns:a16="http://schemas.microsoft.com/office/drawing/2014/main" id="{E564C819-1561-6DC8-6EC2-2F0FEB4D99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2758937"/>
            <a:ext cx="3885595" cy="4099063"/>
          </a:xfrm>
          <a:prstGeom prst="rect">
            <a:avLst/>
          </a:prstGeom>
        </p:spPr>
      </p:pic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8E8F5429-D154-A67C-25FE-1980E74FCFBF}"/>
              </a:ext>
            </a:extLst>
          </p:cNvPr>
          <p:cNvSpPr txBox="1">
            <a:spLocks/>
          </p:cNvSpPr>
          <p:nvPr/>
        </p:nvSpPr>
        <p:spPr>
          <a:xfrm>
            <a:off x="838200" y="2575343"/>
            <a:ext cx="10515600" cy="14923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These are all relational computations!</a:t>
            </a:r>
          </a:p>
          <a:p>
            <a:pPr lvl="1"/>
            <a:r>
              <a:rPr lang="en-US" dirty="0"/>
              <a:t>Always an (optional) aggregation</a:t>
            </a:r>
          </a:p>
          <a:p>
            <a:pPr lvl="1"/>
            <a:r>
              <a:rPr lang="en-US" dirty="0"/>
              <a:t>On top of a projection</a:t>
            </a:r>
          </a:p>
          <a:p>
            <a:pPr lvl="1"/>
            <a:r>
              <a:rPr lang="en-US" dirty="0"/>
              <a:t>On top of an (optional) join tree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23" name="Picture 22" descr="A picture containing font, handwriting, white, text&#10;&#10;Description automatically generated">
            <a:extLst>
              <a:ext uri="{FF2B5EF4-FFF2-40B4-BE49-F238E27FC236}">
                <a16:creationId xmlns:a16="http://schemas.microsoft.com/office/drawing/2014/main" id="{E0E93201-EFA2-EA43-DEBD-02DBAACA36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1443" y="4209025"/>
            <a:ext cx="3109684" cy="878824"/>
          </a:xfrm>
          <a:prstGeom prst="rect">
            <a:avLst/>
          </a:prstGeom>
        </p:spPr>
      </p:pic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1A5764D5-8512-2687-776B-28A08BF1112E}"/>
              </a:ext>
            </a:extLst>
          </p:cNvPr>
          <p:cNvSpPr txBox="1">
            <a:spLocks/>
          </p:cNvSpPr>
          <p:nvPr/>
        </p:nvSpPr>
        <p:spPr>
          <a:xfrm>
            <a:off x="799797" y="3964008"/>
            <a:ext cx="6926883" cy="21891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Ex: </a:t>
            </a:r>
            <a:r>
              <a:rPr lang="en-US" dirty="0" err="1"/>
              <a:t>MatMul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First join A and B on</a:t>
            </a:r>
            <a:r>
              <a:rPr lang="en-US" i="1" dirty="0"/>
              <a:t> j </a:t>
            </a:r>
            <a:r>
              <a:rPr lang="en-US" dirty="0"/>
              <a:t>index</a:t>
            </a:r>
          </a:p>
          <a:p>
            <a:pPr lvl="1"/>
            <a:r>
              <a:rPr lang="en-US" dirty="0"/>
              <a:t>Then projection to multiply matched entries</a:t>
            </a:r>
          </a:p>
          <a:p>
            <a:pPr lvl="1"/>
            <a:r>
              <a:rPr lang="en-US" dirty="0"/>
              <a:t>Then aggregate, grouping on </a:t>
            </a:r>
            <a:r>
              <a:rPr lang="en-US" i="1" dirty="0" err="1"/>
              <a:t>i</a:t>
            </a:r>
            <a:r>
              <a:rPr lang="en-US" dirty="0"/>
              <a:t> and </a:t>
            </a:r>
            <a:r>
              <a:rPr lang="en-US" i="1" dirty="0"/>
              <a:t>k</a:t>
            </a:r>
            <a:r>
              <a:rPr lang="en-US" dirty="0"/>
              <a:t> indices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4" name="Picture 3" descr="A picture containing text, screenshot, font, paper&#10;&#10;Description automatically generated">
            <a:extLst>
              <a:ext uri="{FF2B5EF4-FFF2-40B4-BE49-F238E27FC236}">
                <a16:creationId xmlns:a16="http://schemas.microsoft.com/office/drawing/2014/main" id="{2C6B0800-772D-C615-D945-E80438BE18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7366" y="3547609"/>
            <a:ext cx="898314" cy="13798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F213CE-278A-DA68-9C96-59BFB5F62090}"/>
              </a:ext>
            </a:extLst>
          </p:cNvPr>
          <p:cNvSpPr txBox="1"/>
          <p:nvPr/>
        </p:nvSpPr>
        <p:spPr>
          <a:xfrm>
            <a:off x="9884712" y="4968316"/>
            <a:ext cx="168131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General Relativity</a:t>
            </a:r>
            <a:endParaRPr lang="en-US" b="0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algn="ctr"/>
            <a:r>
              <a:rPr lang="en-US" b="0" dirty="0">
                <a:solidFill>
                  <a:srgbClr val="222222"/>
                </a:solidFill>
                <a:latin typeface="Arial" panose="020B0604020202020204" pitchFamily="34" charset="0"/>
              </a:rPr>
              <a:t>[Einstein16]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1695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6" grpId="0"/>
      <p:bldP spid="16" grpId="1"/>
      <p:bldP spid="21" grpId="0"/>
      <p:bldP spid="24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CB058-6CB1-93FC-0C1F-6C4B241DF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Pure Relational Can Be Slow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3308A6D-D292-43ED-2503-F399D1ADF3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/>
              <a:t>Relational is good: we know how to scale relational computations</a:t>
            </a:r>
          </a:p>
          <a:p>
            <a:pPr lvl="1"/>
            <a:r>
              <a:rPr lang="en-US" dirty="0"/>
              <a:t>But pure relational (each entry in a tensor is a tuple) will not perform well</a:t>
            </a:r>
          </a:p>
          <a:p>
            <a:pPr lvl="1"/>
            <a:r>
              <a:rPr lang="en-US" dirty="0"/>
              <a:t>Why? Relational </a:t>
            </a:r>
            <a:r>
              <a:rPr lang="en-US" dirty="0" err="1"/>
              <a:t>mult</a:t>
            </a:r>
            <a:r>
              <a:rPr lang="en-US" dirty="0"/>
              <a:t> of two 80K by 80K matrices produces 512 trillion intermediate tuples</a:t>
            </a:r>
          </a:p>
          <a:p>
            <a:pPr lvl="1"/>
            <a:r>
              <a:rPr lang="en-US" dirty="0"/>
              <a:t>Small overhead associated with each tuple means performance is poor</a:t>
            </a:r>
          </a:p>
          <a:p>
            <a:r>
              <a:rPr lang="en-US" dirty="0">
                <a:solidFill>
                  <a:srgbClr val="F70146"/>
                </a:solidFill>
              </a:rPr>
              <a:t>Tensor relations </a:t>
            </a:r>
            <a:r>
              <a:rPr lang="en-US" dirty="0"/>
              <a:t>allow the best of both</a:t>
            </a:r>
          </a:p>
          <a:p>
            <a:pPr lvl="1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64969D-D21A-4679-1E07-83119DBCEA9B}"/>
              </a:ext>
            </a:extLst>
          </p:cNvPr>
          <p:cNvSpPr txBox="1"/>
          <p:nvPr/>
        </p:nvSpPr>
        <p:spPr>
          <a:xfrm>
            <a:off x="1378858" y="4165599"/>
            <a:ext cx="2260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Consider the matrix:</a:t>
            </a:r>
          </a:p>
        </p:txBody>
      </p:sp>
      <p:pic>
        <p:nvPicPr>
          <p:cNvPr id="9" name="Picture 8" descr="A picture containing font, number, line, text&#10;&#10;Description automatically generated">
            <a:extLst>
              <a:ext uri="{FF2B5EF4-FFF2-40B4-BE49-F238E27FC236}">
                <a16:creationId xmlns:a16="http://schemas.microsoft.com/office/drawing/2014/main" id="{09E05688-3581-CE91-95C4-0F3EA5EB02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9132" y="3766065"/>
            <a:ext cx="2650535" cy="11683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57725A8-BECE-658D-FFAA-05BFAA9E1067}"/>
              </a:ext>
            </a:extLst>
          </p:cNvPr>
          <p:cNvSpPr txBox="1"/>
          <p:nvPr/>
        </p:nvSpPr>
        <p:spPr>
          <a:xfrm>
            <a:off x="1324754" y="5388570"/>
            <a:ext cx="23948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Decompose into a set of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rowID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colID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, chunk</a:t>
            </a:r>
            <a:r>
              <a:rPr lang="en-US" dirty="0"/>
              <a:t>) triples:</a:t>
            </a:r>
          </a:p>
        </p:txBody>
      </p:sp>
      <p:pic>
        <p:nvPicPr>
          <p:cNvPr id="12" name="Picture 11" descr="A picture containing text, handwriting, font, calligraphy&#10;&#10;Description automatically generated">
            <a:extLst>
              <a:ext uri="{FF2B5EF4-FFF2-40B4-BE49-F238E27FC236}">
                <a16:creationId xmlns:a16="http://schemas.microsoft.com/office/drawing/2014/main" id="{104FF334-1FC0-D71D-CF9D-7A4A6C6BB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9132" y="5090955"/>
            <a:ext cx="5878286" cy="1707258"/>
          </a:xfrm>
          <a:prstGeom prst="rect">
            <a:avLst/>
          </a:prstGeom>
        </p:spPr>
      </p:pic>
      <p:pic>
        <p:nvPicPr>
          <p:cNvPr id="4" name="Picture 3" descr="A picture containing text, publication, paper, font&#10;&#10;Description automatically generated">
            <a:extLst>
              <a:ext uri="{FF2B5EF4-FFF2-40B4-BE49-F238E27FC236}">
                <a16:creationId xmlns:a16="http://schemas.microsoft.com/office/drawing/2014/main" id="{A2653CE2-30D7-10F8-A458-A354CBB6F0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3659" y="3665112"/>
            <a:ext cx="1042369" cy="12948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6A6168-C23A-23A4-6394-35376E051BBE}"/>
              </a:ext>
            </a:extLst>
          </p:cNvPr>
          <p:cNvSpPr txBox="1"/>
          <p:nvPr/>
        </p:nvSpPr>
        <p:spPr>
          <a:xfrm>
            <a:off x="10174272" y="4937836"/>
            <a:ext cx="168131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Tensor Relational Algebra</a:t>
            </a:r>
            <a:endParaRPr lang="en-US" b="0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algn="ctr"/>
            <a:r>
              <a:rPr lang="en-US" b="0" dirty="0">
                <a:solidFill>
                  <a:srgbClr val="222222"/>
                </a:solidFill>
                <a:latin typeface="Arial" panose="020B0604020202020204" pitchFamily="34" charset="0"/>
              </a:rPr>
              <a:t>[VLDB21a]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4506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CB058-6CB1-93FC-0C1F-6C4B241DF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Tensor Relations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3308A6D-D292-43ED-2503-F399D1ADF3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/>
              <a:t>These are relations</a:t>
            </a:r>
          </a:p>
          <a:p>
            <a:pPr lvl="1"/>
            <a:r>
              <a:rPr lang="en-US" dirty="0"/>
              <a:t>So distributing to multiple machines/devices (GPUs) is easy</a:t>
            </a:r>
          </a:p>
          <a:p>
            <a:pPr lvl="1"/>
            <a:r>
              <a:rPr lang="en-US" dirty="0"/>
              <a:t>Scaling to very large computations (operands don’t fit in GPU RAM) is also easy</a:t>
            </a:r>
          </a:p>
          <a:p>
            <a:pPr lvl="1"/>
            <a:r>
              <a:rPr lang="en-US" dirty="0"/>
              <a:t>But actual data manipulations over sub-tensors done with efficient CPU/GPU kernels</a:t>
            </a:r>
          </a:p>
          <a:p>
            <a:r>
              <a:rPr lang="en-US" dirty="0"/>
              <a:t>Example: </a:t>
            </a:r>
            <a:r>
              <a:rPr lang="en-US" dirty="0" err="1"/>
              <a:t>MatMul</a:t>
            </a:r>
            <a:r>
              <a:rPr lang="en-US" dirty="0"/>
              <a:t> over tensor relations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4" name="Picture 3" descr="A picture containing text, font, receipt, white&#10;&#10;Description automatically generated">
            <a:extLst>
              <a:ext uri="{FF2B5EF4-FFF2-40B4-BE49-F238E27FC236}">
                <a16:creationId xmlns:a16="http://schemas.microsoft.com/office/drawing/2014/main" id="{ADB57E92-82B2-83FC-D1CD-C93C63FBEB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4106074"/>
            <a:ext cx="7772400" cy="1709025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0301FCF-9908-5454-00DC-4C3EAD996EDA}"/>
              </a:ext>
            </a:extLst>
          </p:cNvPr>
          <p:cNvCxnSpPr/>
          <p:nvPr/>
        </p:nvCxnSpPr>
        <p:spPr>
          <a:xfrm flipH="1">
            <a:off x="3282042" y="3989216"/>
            <a:ext cx="1531257" cy="50470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B068249-6610-7976-E5FD-96E63703119B}"/>
              </a:ext>
            </a:extLst>
          </p:cNvPr>
          <p:cNvCxnSpPr/>
          <p:nvPr/>
        </p:nvCxnSpPr>
        <p:spPr>
          <a:xfrm flipH="1">
            <a:off x="4047671" y="4001294"/>
            <a:ext cx="1531257" cy="50470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D089EF3-6035-FA0B-18BC-CB7E7AA3B6C3}"/>
              </a:ext>
            </a:extLst>
          </p:cNvPr>
          <p:cNvSpPr txBox="1"/>
          <p:nvPr/>
        </p:nvSpPr>
        <p:spPr>
          <a:xfrm>
            <a:off x="4718957" y="3615008"/>
            <a:ext cx="162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Kernels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2654DC-B5EE-E92D-9EA7-4AFBF42BA76F}"/>
              </a:ext>
            </a:extLst>
          </p:cNvPr>
          <p:cNvSpPr txBox="1"/>
          <p:nvPr/>
        </p:nvSpPr>
        <p:spPr>
          <a:xfrm>
            <a:off x="1213756" y="5975531"/>
            <a:ext cx="9149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Imagine two 80K by 80K matrices decomposed into 1K by 1K chunks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2664AF-1153-434B-D0DB-CCD53A0D9308}"/>
              </a:ext>
            </a:extLst>
          </p:cNvPr>
          <p:cNvSpPr txBox="1"/>
          <p:nvPr/>
        </p:nvSpPr>
        <p:spPr>
          <a:xfrm>
            <a:off x="1213755" y="6360024"/>
            <a:ext cx="1051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Now only 80 X 80 X 80 = 512K intermediate tuples from join; low overhead, but plenty of parallelism</a:t>
            </a:r>
          </a:p>
        </p:txBody>
      </p:sp>
    </p:spTree>
    <p:extLst>
      <p:ext uri="{BB962C8B-B14F-4D97-AF65-F5344CB8AC3E}">
        <p14:creationId xmlns:p14="http://schemas.microsoft.com/office/powerpoint/2010/main" val="3655316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CB058-6CB1-93FC-0C1F-6C4B241DF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543" y="365125"/>
            <a:ext cx="10802257" cy="1325563"/>
          </a:xfrm>
        </p:spPr>
        <p:txBody>
          <a:bodyPr/>
          <a:lstStyle/>
          <a:p>
            <a:r>
              <a:rPr lang="en-US" dirty="0"/>
              <a:t>Tensor-Relational Computations: Use a DBMS?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3308A6D-D292-43ED-2503-F399D1ADF3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539130"/>
          </a:xfrm>
        </p:spPr>
        <p:txBody>
          <a:bodyPr/>
          <a:lstStyle/>
          <a:p>
            <a:r>
              <a:rPr lang="en-US" dirty="0"/>
              <a:t>DBMS engine can be improved. Consider </a:t>
            </a:r>
            <a:r>
              <a:rPr lang="en-US" dirty="0" err="1"/>
              <a:t>MatMul</a:t>
            </a:r>
            <a:r>
              <a:rPr lang="en-US" dirty="0"/>
              <a:t> on multiple machines/devices</a:t>
            </a:r>
          </a:p>
        </p:txBody>
      </p:sp>
      <p:pic>
        <p:nvPicPr>
          <p:cNvPr id="3" name="Picture 2" descr="A picture containing text, font, receipt, white&#10;&#10;Description automatically generated">
            <a:extLst>
              <a:ext uri="{FF2B5EF4-FFF2-40B4-BE49-F238E27FC236}">
                <a16:creationId xmlns:a16="http://schemas.microsoft.com/office/drawing/2014/main" id="{24B3D457-77B8-1333-BE6B-6D29986C16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0115" y="2766381"/>
            <a:ext cx="7772400" cy="17090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C8596F-070C-6887-E13D-EADEBFDC12E9}"/>
              </a:ext>
            </a:extLst>
          </p:cNvPr>
          <p:cNvSpPr txBox="1"/>
          <p:nvPr/>
        </p:nvSpPr>
        <p:spPr>
          <a:xfrm>
            <a:off x="551543" y="2295715"/>
            <a:ext cx="11371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Imagine two 80K by 80K matrices decomposed into 6400, 1K by 1K chunks; perform compute on 256 machines/devices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869EB4A-8739-48C4-9522-0A782EFF544E}"/>
              </a:ext>
            </a:extLst>
          </p:cNvPr>
          <p:cNvCxnSpPr>
            <a:cxnSpLocks/>
          </p:cNvCxnSpPr>
          <p:nvPr/>
        </p:nvCxnSpPr>
        <p:spPr>
          <a:xfrm flipH="1" flipV="1">
            <a:off x="6750956" y="4006050"/>
            <a:ext cx="1768930" cy="81879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37E281C-764C-A4E1-0BF0-5B792189C582}"/>
              </a:ext>
            </a:extLst>
          </p:cNvPr>
          <p:cNvSpPr txBox="1"/>
          <p:nvPr/>
        </p:nvSpPr>
        <p:spPr>
          <a:xfrm>
            <a:off x="7315200" y="4759765"/>
            <a:ext cx="487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Join produces 6400 x 80 result chunks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363424C-710E-DBF2-0762-6F9E58348D6F}"/>
              </a:ext>
            </a:extLst>
          </p:cNvPr>
          <p:cNvCxnSpPr>
            <a:cxnSpLocks/>
          </p:cNvCxnSpPr>
          <p:nvPr/>
        </p:nvCxnSpPr>
        <p:spPr>
          <a:xfrm flipH="1" flipV="1">
            <a:off x="2725054" y="4482442"/>
            <a:ext cx="1614717" cy="75299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A64A374-6A19-1D47-80DB-055AE69E144E}"/>
              </a:ext>
            </a:extLst>
          </p:cNvPr>
          <p:cNvSpPr txBox="1"/>
          <p:nvPr/>
        </p:nvSpPr>
        <p:spPr>
          <a:xfrm>
            <a:off x="3315605" y="5134591"/>
            <a:ext cx="6870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Hash partitioned into 6400 buckets to aggregate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B2E300-4DF8-3CB3-3EF2-7B64C0E0BB6A}"/>
              </a:ext>
            </a:extLst>
          </p:cNvPr>
          <p:cNvSpPr txBox="1"/>
          <p:nvPr/>
        </p:nvSpPr>
        <p:spPr>
          <a:xfrm>
            <a:off x="573767" y="5884534"/>
            <a:ext cx="110154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Agg requires transferring approximately 6400 x 80 = 512000 chunks across machines/devices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38ADB2E-E62E-55D9-5B4E-AE1F54AF0A02}"/>
              </a:ext>
            </a:extLst>
          </p:cNvPr>
          <p:cNvSpPr txBox="1"/>
          <p:nvPr/>
        </p:nvSpPr>
        <p:spPr>
          <a:xfrm>
            <a:off x="167365" y="6283917"/>
            <a:ext cx="1175566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i="1" dirty="0">
                <a:solidFill>
                  <a:srgbClr val="7889FB"/>
                </a:solidFill>
              </a:rPr>
              <a:t>However, there’s an algorithm that can do the </a:t>
            </a:r>
            <a:r>
              <a:rPr lang="en-US" sz="2200" b="1" i="1" dirty="0" err="1">
                <a:solidFill>
                  <a:srgbClr val="7889FB"/>
                </a:solidFill>
              </a:rPr>
              <a:t>mult</a:t>
            </a:r>
            <a:r>
              <a:rPr lang="en-US" sz="2200" b="1" i="1" dirty="0">
                <a:solidFill>
                  <a:srgbClr val="7889FB"/>
                </a:solidFill>
              </a:rPr>
              <a:t> with 3 x 8 x 6400 = 153600 xfers, all 256 busy 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230BEB5-A75E-0755-95E9-FE26EF97191E}"/>
              </a:ext>
            </a:extLst>
          </p:cNvPr>
          <p:cNvSpPr txBox="1"/>
          <p:nvPr/>
        </p:nvSpPr>
        <p:spPr>
          <a:xfrm>
            <a:off x="566057" y="5570287"/>
            <a:ext cx="110154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Join can only keep 80 machines/devices busy (just 80 unique join keys)</a:t>
            </a:r>
          </a:p>
        </p:txBody>
      </p:sp>
      <p:pic>
        <p:nvPicPr>
          <p:cNvPr id="8" name="Picture 7" descr="A picture containing text, publication, paper, font&#10;&#10;Description automatically generated">
            <a:extLst>
              <a:ext uri="{FF2B5EF4-FFF2-40B4-BE49-F238E27FC236}">
                <a16:creationId xmlns:a16="http://schemas.microsoft.com/office/drawing/2014/main" id="{B79FBAE8-0C73-40B4-8C80-4908148975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1166" y="2833556"/>
            <a:ext cx="913748" cy="11201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2672976-B76D-9950-3F81-ABCD1D063EC4}"/>
              </a:ext>
            </a:extLst>
          </p:cNvPr>
          <p:cNvSpPr txBox="1"/>
          <p:nvPr/>
        </p:nvSpPr>
        <p:spPr>
          <a:xfrm>
            <a:off x="9784080" y="3917784"/>
            <a:ext cx="20396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solidFill>
                  <a:srgbClr val="222222"/>
                </a:solidFill>
                <a:latin typeface="Arial" panose="020B0604020202020204" pitchFamily="34" charset="0"/>
              </a:rPr>
              <a:t>Agg’ed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 Join Trees</a:t>
            </a:r>
            <a:endParaRPr lang="en-US" b="0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algn="ctr"/>
            <a:r>
              <a:rPr lang="en-US" b="0" dirty="0">
                <a:solidFill>
                  <a:srgbClr val="222222"/>
                </a:solidFill>
                <a:latin typeface="Arial" panose="020B0604020202020204" pitchFamily="34" charset="0"/>
              </a:rPr>
              <a:t>[VLDB21b]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6207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  <p:bldP spid="18" grpId="0"/>
      <p:bldP spid="19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diagram, line, design, pattern&#10;&#10;Description automatically generated">
            <a:extLst>
              <a:ext uri="{FF2B5EF4-FFF2-40B4-BE49-F238E27FC236}">
                <a16:creationId xmlns:a16="http://schemas.microsoft.com/office/drawing/2014/main" id="{35057E5E-A94F-0DBB-5E5E-9158046F7E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314" y="1382001"/>
            <a:ext cx="8342578" cy="546511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3A86824F-0AE4-C651-2DB1-EAB000B8950B}"/>
              </a:ext>
            </a:extLst>
          </p:cNvPr>
          <p:cNvSpPr txBox="1"/>
          <p:nvPr/>
        </p:nvSpPr>
        <p:spPr>
          <a:xfrm>
            <a:off x="23984" y="3430005"/>
            <a:ext cx="2173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Each proc. gets 6400/64 = 100 chunks of A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9CB058-6CB1-93FC-0C1F-6C4B241DF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543" y="365125"/>
            <a:ext cx="9186817" cy="1325563"/>
          </a:xfrm>
        </p:spPr>
        <p:txBody>
          <a:bodyPr/>
          <a:lstStyle/>
          <a:p>
            <a:r>
              <a:rPr lang="en-US" dirty="0"/>
              <a:t>Can Do Much Better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F8F9FB-7C12-AE43-81A3-8BA31912B722}"/>
              </a:ext>
            </a:extLst>
          </p:cNvPr>
          <p:cNvSpPr txBox="1"/>
          <p:nvPr/>
        </p:nvSpPr>
        <p:spPr>
          <a:xfrm>
            <a:off x="8861218" y="2260413"/>
            <a:ext cx="2902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Optimal 3D algorithm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1C83AFE-00DC-9AE5-3096-57C2100DD9FB}"/>
              </a:ext>
            </a:extLst>
          </p:cNvPr>
          <p:cNvSpPr/>
          <p:nvPr/>
        </p:nvSpPr>
        <p:spPr>
          <a:xfrm>
            <a:off x="7290538" y="4992914"/>
            <a:ext cx="1291772" cy="10014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FCD73CB-E13D-7A01-C54A-2B921D179AFD}"/>
              </a:ext>
            </a:extLst>
          </p:cNvPr>
          <p:cNvSpPr/>
          <p:nvPr/>
        </p:nvSpPr>
        <p:spPr>
          <a:xfrm>
            <a:off x="6281796" y="5825217"/>
            <a:ext cx="1291772" cy="667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D19F187-9385-E4E0-E5A6-B87DE0070B2A}"/>
              </a:ext>
            </a:extLst>
          </p:cNvPr>
          <p:cNvSpPr/>
          <p:nvPr/>
        </p:nvSpPr>
        <p:spPr>
          <a:xfrm>
            <a:off x="7426241" y="2267744"/>
            <a:ext cx="1291772" cy="1325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0252D59-F45F-DBC0-5B16-5525158D46EA}"/>
              </a:ext>
            </a:extLst>
          </p:cNvPr>
          <p:cNvSpPr/>
          <p:nvPr/>
        </p:nvSpPr>
        <p:spPr>
          <a:xfrm>
            <a:off x="5663971" y="6085793"/>
            <a:ext cx="1291772" cy="667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4DAE01B-E2AB-D6C6-1D83-B565045E88AC}"/>
              </a:ext>
            </a:extLst>
          </p:cNvPr>
          <p:cNvSpPr/>
          <p:nvPr/>
        </p:nvSpPr>
        <p:spPr>
          <a:xfrm>
            <a:off x="234440" y="5318496"/>
            <a:ext cx="1884179" cy="960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4C4055B-DBC9-E234-FAE3-A15967B150B5}"/>
              </a:ext>
            </a:extLst>
          </p:cNvPr>
          <p:cNvSpPr/>
          <p:nvPr/>
        </p:nvSpPr>
        <p:spPr>
          <a:xfrm>
            <a:off x="0" y="3323772"/>
            <a:ext cx="2097479" cy="18578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A black and white grid&#10;&#10;Description automatically generated with low confidence">
            <a:extLst>
              <a:ext uri="{FF2B5EF4-FFF2-40B4-BE49-F238E27FC236}">
                <a16:creationId xmlns:a16="http://schemas.microsoft.com/office/drawing/2014/main" id="{A972E09C-1A34-908D-7061-8F5742A745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7478" y="3946072"/>
            <a:ext cx="862870" cy="2089600"/>
          </a:xfrm>
          <a:prstGeom prst="rect">
            <a:avLst/>
          </a:prstGeom>
        </p:spPr>
      </p:pic>
      <p:pic>
        <p:nvPicPr>
          <p:cNvPr id="26" name="Picture 25" descr="A black and white grid&#10;&#10;Description automatically generated with low confidence">
            <a:extLst>
              <a:ext uri="{FF2B5EF4-FFF2-40B4-BE49-F238E27FC236}">
                <a16:creationId xmlns:a16="http://schemas.microsoft.com/office/drawing/2014/main" id="{87AAFB35-E521-1F67-1D89-9DD82CD552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3751" y="3429739"/>
            <a:ext cx="862870" cy="2089600"/>
          </a:xfrm>
          <a:prstGeom prst="rect">
            <a:avLst/>
          </a:prstGeom>
        </p:spPr>
      </p:pic>
      <p:pic>
        <p:nvPicPr>
          <p:cNvPr id="28" name="Picture 27" descr="A picture containing square, rectangle, symmetry, pattern&#10;&#10;Description automatically generated">
            <a:extLst>
              <a:ext uri="{FF2B5EF4-FFF2-40B4-BE49-F238E27FC236}">
                <a16:creationId xmlns:a16="http://schemas.microsoft.com/office/drawing/2014/main" id="{FD3E84EC-A557-9520-46D9-BB4415865B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8620" y="4397830"/>
            <a:ext cx="1218340" cy="119786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B9C1520-3786-9E46-F491-480EDBCA34CB}"/>
              </a:ext>
            </a:extLst>
          </p:cNvPr>
          <p:cNvSpPr txBox="1"/>
          <p:nvPr/>
        </p:nvSpPr>
        <p:spPr>
          <a:xfrm>
            <a:off x="7573567" y="5928213"/>
            <a:ext cx="40378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Each processor performs pairwise </a:t>
            </a:r>
            <a:r>
              <a:rPr lang="en-US" sz="2400" dirty="0" err="1"/>
              <a:t>mult</a:t>
            </a:r>
            <a:r>
              <a:rPr lang="en-US" sz="2400" dirty="0"/>
              <a:t> of local chunks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6A2D68D-3B8C-ED63-6D3E-0CDED1C52BE1}"/>
              </a:ext>
            </a:extLst>
          </p:cNvPr>
          <p:cNvSpPr txBox="1"/>
          <p:nvPr/>
        </p:nvSpPr>
        <p:spPr>
          <a:xfrm>
            <a:off x="9177395" y="2702352"/>
            <a:ext cx="31817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Replicate A </a:t>
            </a:r>
            <a:r>
              <a:rPr lang="en-US" sz="2400" i="1" dirty="0"/>
              <a:t>m</a:t>
            </a:r>
            <a:r>
              <a:rPr lang="en-US" sz="2400" baseline="30000" dirty="0"/>
              <a:t>1/3</a:t>
            </a:r>
            <a:r>
              <a:rPr lang="en-US" sz="2400" dirty="0"/>
              <a:t> times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35ABD68-FF7F-B1CF-BF63-3EABE6D2E9F3}"/>
              </a:ext>
            </a:extLst>
          </p:cNvPr>
          <p:cNvSpPr txBox="1"/>
          <p:nvPr/>
        </p:nvSpPr>
        <p:spPr>
          <a:xfrm>
            <a:off x="9189126" y="3068301"/>
            <a:ext cx="31817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Replicate B </a:t>
            </a:r>
            <a:r>
              <a:rPr lang="en-US" sz="2400" i="1" dirty="0"/>
              <a:t>m</a:t>
            </a:r>
            <a:r>
              <a:rPr lang="en-US" sz="2400" baseline="30000" dirty="0"/>
              <a:t>1/3</a:t>
            </a:r>
            <a:r>
              <a:rPr lang="en-US" sz="2400" dirty="0"/>
              <a:t> times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7EC5BE6-1ED9-B1F2-FDFB-6C9D0343593A}"/>
              </a:ext>
            </a:extLst>
          </p:cNvPr>
          <p:cNvSpPr txBox="1"/>
          <p:nvPr/>
        </p:nvSpPr>
        <p:spPr>
          <a:xfrm>
            <a:off x="9191424" y="3434250"/>
            <a:ext cx="31817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Reduce: </a:t>
            </a:r>
            <a:r>
              <a:rPr lang="en-US" sz="2400" i="1" dirty="0"/>
              <a:t>m</a:t>
            </a:r>
            <a:r>
              <a:rPr lang="en-US" sz="2400" baseline="30000" dirty="0"/>
              <a:t>1/3</a:t>
            </a:r>
            <a:r>
              <a:rPr lang="en-US" sz="2400" dirty="0"/>
              <a:t> xfers of </a:t>
            </a:r>
          </a:p>
          <a:p>
            <a:r>
              <a:rPr lang="en-US" sz="2400" dirty="0"/>
              <a:t>     partial outputs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AF2EA9E-6180-8B7D-1B5F-0C3DFD89B936}"/>
              </a:ext>
            </a:extLst>
          </p:cNvPr>
          <p:cNvSpPr/>
          <p:nvPr/>
        </p:nvSpPr>
        <p:spPr>
          <a:xfrm>
            <a:off x="1515959" y="4450531"/>
            <a:ext cx="363962" cy="4849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C1F009D-1AFB-69DF-125C-ADC50AE63E3D}"/>
              </a:ext>
            </a:extLst>
          </p:cNvPr>
          <p:cNvSpPr txBox="1"/>
          <p:nvPr/>
        </p:nvSpPr>
        <p:spPr>
          <a:xfrm>
            <a:off x="8972011" y="4677642"/>
            <a:ext cx="31817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Asymptotically less comm than relational by a </a:t>
            </a:r>
            <a:r>
              <a:rPr lang="en-US" sz="2400" b="1" i="1" dirty="0">
                <a:solidFill>
                  <a:srgbClr val="FF0000"/>
                </a:solidFill>
              </a:rPr>
              <a:t>m</a:t>
            </a:r>
            <a:r>
              <a:rPr lang="en-US" sz="2400" b="1" baseline="30000" dirty="0">
                <a:solidFill>
                  <a:srgbClr val="FF0000"/>
                </a:solidFill>
              </a:rPr>
              <a:t>1/3</a:t>
            </a:r>
            <a:r>
              <a:rPr lang="en-US" sz="2400" b="1" dirty="0">
                <a:solidFill>
                  <a:srgbClr val="FF0000"/>
                </a:solidFill>
              </a:rPr>
              <a:t> factor</a:t>
            </a:r>
          </a:p>
        </p:txBody>
      </p:sp>
      <p:pic>
        <p:nvPicPr>
          <p:cNvPr id="4" name="Picture 3" descr="A picture containing text, font, screenshot, document&#10;&#10;Description automatically generated">
            <a:extLst>
              <a:ext uri="{FF2B5EF4-FFF2-40B4-BE49-F238E27FC236}">
                <a16:creationId xmlns:a16="http://schemas.microsoft.com/office/drawing/2014/main" id="{85E28FCE-6D54-13BE-319D-00A97A8417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30506" y="83232"/>
            <a:ext cx="1080922" cy="13820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E3145E7-EDD5-9649-2B12-2398B48EDAE3}"/>
              </a:ext>
            </a:extLst>
          </p:cNvPr>
          <p:cNvSpPr txBox="1"/>
          <p:nvPr/>
        </p:nvSpPr>
        <p:spPr>
          <a:xfrm>
            <a:off x="10046789" y="1440970"/>
            <a:ext cx="20396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3D </a:t>
            </a:r>
            <a:r>
              <a:rPr lang="en-US" dirty="0" err="1">
                <a:solidFill>
                  <a:srgbClr val="222222"/>
                </a:solidFill>
                <a:latin typeface="Arial" panose="020B0604020202020204" pitchFamily="34" charset="0"/>
              </a:rPr>
              <a:t>MatMul</a:t>
            </a:r>
            <a:endParaRPr lang="en-US" b="0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algn="ctr"/>
            <a:r>
              <a:rPr lang="en-US" b="0" dirty="0">
                <a:solidFill>
                  <a:srgbClr val="222222"/>
                </a:solidFill>
                <a:latin typeface="Arial" panose="020B0604020202020204" pitchFamily="34" charset="0"/>
              </a:rPr>
              <a:t>[IBM95]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0522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  <p:bldP spid="20" grpId="0" animBg="1"/>
      <p:bldP spid="21" grpId="0" animBg="1"/>
      <p:bldP spid="22" grpId="0" animBg="1"/>
      <p:bldP spid="29" grpId="0"/>
      <p:bldP spid="31" grpId="0"/>
      <p:bldP spid="32" grpId="0"/>
      <p:bldP spid="33" grpId="0"/>
      <p:bldP spid="35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CB058-6CB1-93FC-0C1F-6C4B241DF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Issue?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3308A6D-D292-43ED-2503-F399D1ADF3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/>
              <a:t>DBMS treats all relational ops as separate</a:t>
            </a:r>
          </a:p>
          <a:p>
            <a:pPr lvl="1"/>
            <a:r>
              <a:rPr lang="en-US" dirty="0"/>
              <a:t>Best way to do the join: hash A, hash B—just xfer A and B once </a:t>
            </a:r>
          </a:p>
          <a:p>
            <a:pPr lvl="1"/>
            <a:r>
              <a:rPr lang="en-US" dirty="0"/>
              <a:t>But this sets you up for a terrible aggregation… </a:t>
            </a:r>
          </a:p>
          <a:p>
            <a:pPr lvl="1"/>
            <a:r>
              <a:rPr lang="en-US" dirty="0"/>
              <a:t>Xfer equivalent to 80x the size of input matrix in our example</a:t>
            </a:r>
          </a:p>
          <a:p>
            <a:pPr lvl="1"/>
            <a:r>
              <a:rPr lang="en-US" dirty="0"/>
              <a:t>Compare to 8x in the case of the 3D in our example</a:t>
            </a:r>
          </a:p>
          <a:p>
            <a:r>
              <a:rPr lang="en-US" dirty="0"/>
              <a:t>3D multiply xfers A and B eight times during join---so join is more expensive</a:t>
            </a:r>
          </a:p>
          <a:p>
            <a:pPr lvl="1"/>
            <a:r>
              <a:rPr lang="en-US" dirty="0"/>
              <a:t>But then aggregation is set up nicely, so much faster</a:t>
            </a:r>
          </a:p>
          <a:p>
            <a:pPr lvl="1"/>
            <a:r>
              <a:rPr lang="en-US" dirty="0"/>
              <a:t>Trade-off: expensive join for inexpensive </a:t>
            </a:r>
            <a:r>
              <a:rPr lang="en-US" dirty="0" err="1"/>
              <a:t>agg</a:t>
            </a:r>
            <a:r>
              <a:rPr lang="en-US" dirty="0"/>
              <a:t> is not available to a DBMS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2562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CB058-6CB1-93FC-0C1F-6C4B241DF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Tensor-Relational: New Engine Needed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3308A6D-D292-43ED-2503-F399D1ADF3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94291"/>
          </a:xfrm>
        </p:spPr>
        <p:txBody>
          <a:bodyPr/>
          <a:lstStyle/>
          <a:p>
            <a:r>
              <a:rPr lang="en-US" dirty="0"/>
              <a:t>Such computations are fundamentally different from classical relational</a:t>
            </a:r>
          </a:p>
          <a:p>
            <a:pPr lvl="1"/>
            <a:r>
              <a:rPr lang="en-US" dirty="0"/>
              <a:t>Few tuples, but very large</a:t>
            </a:r>
          </a:p>
          <a:p>
            <a:pPr lvl="1"/>
            <a:r>
              <a:rPr lang="en-US" dirty="0"/>
              <a:t>Computationally intensive part is running the kernels, </a:t>
            </a:r>
            <a:r>
              <a:rPr lang="en-US" b="1" dirty="0"/>
              <a:t>not</a:t>
            </a:r>
            <a:r>
              <a:rPr lang="en-US" dirty="0"/>
              <a:t> linking tuples </a:t>
            </a:r>
          </a:p>
          <a:p>
            <a:pPr lvl="1"/>
            <a:r>
              <a:rPr lang="en-US" dirty="0"/>
              <a:t>Time required to transfer subtensors across machines dominates</a:t>
            </a:r>
          </a:p>
          <a:p>
            <a:r>
              <a:rPr lang="en-US" dirty="0"/>
              <a:t>How should a tensor-relational engine work?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5" name="Picture 4" descr="A picture containing text, font, receipt, white&#10;&#10;Description automatically generated">
            <a:extLst>
              <a:ext uri="{FF2B5EF4-FFF2-40B4-BE49-F238E27FC236}">
                <a16:creationId xmlns:a16="http://schemas.microsoft.com/office/drawing/2014/main" id="{9937D1BC-11AE-8661-D8B5-9859FA02E9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571" y="3888109"/>
            <a:ext cx="6445540" cy="1417270"/>
          </a:xfrm>
          <a:prstGeom prst="rect">
            <a:avLst/>
          </a:prstGeom>
        </p:spPr>
      </p:pic>
      <p:pic>
        <p:nvPicPr>
          <p:cNvPr id="4" name="Picture 3" descr="A picture containing font, rectangle, number, colorfulness&#10;&#10;Description automatically generated">
            <a:extLst>
              <a:ext uri="{FF2B5EF4-FFF2-40B4-BE49-F238E27FC236}">
                <a16:creationId xmlns:a16="http://schemas.microsoft.com/office/drawing/2014/main" id="{83E0B045-97CB-EF51-7BD4-1448CC7033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5822" y="4638084"/>
            <a:ext cx="4987416" cy="20192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979E626-A60D-770D-5A8E-90803CF5EA36}"/>
              </a:ext>
            </a:extLst>
          </p:cNvPr>
          <p:cNvSpPr txBox="1"/>
          <p:nvPr/>
        </p:nvSpPr>
        <p:spPr>
          <a:xfrm>
            <a:off x="1038761" y="5708536"/>
            <a:ext cx="35767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Given this</a:t>
            </a:r>
          </a:p>
          <a:p>
            <a:endParaRPr lang="en-US" dirty="0"/>
          </a:p>
          <a:p>
            <a:r>
              <a:rPr lang="en-US" dirty="0"/>
              <a:t>First create variants of A, B that have tensor IDs, dropping tensors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FA91065-E032-961C-68F0-5BCC2AD262EC}"/>
              </a:ext>
            </a:extLst>
          </p:cNvPr>
          <p:cNvCxnSpPr>
            <a:cxnSpLocks/>
          </p:cNvCxnSpPr>
          <p:nvPr/>
        </p:nvCxnSpPr>
        <p:spPr>
          <a:xfrm flipV="1">
            <a:off x="2120308" y="5425802"/>
            <a:ext cx="779413" cy="44660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7F536EC-1CE6-47B1-B576-5F8F50DC6500}"/>
              </a:ext>
            </a:extLst>
          </p:cNvPr>
          <p:cNvCxnSpPr>
            <a:cxnSpLocks/>
          </p:cNvCxnSpPr>
          <p:nvPr/>
        </p:nvCxnSpPr>
        <p:spPr>
          <a:xfrm flipV="1">
            <a:off x="4248317" y="5517106"/>
            <a:ext cx="1917505" cy="99274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picture containing text, diagram, font, line&#10;&#10;Description automatically generated">
            <a:extLst>
              <a:ext uri="{FF2B5EF4-FFF2-40B4-BE49-F238E27FC236}">
                <a16:creationId xmlns:a16="http://schemas.microsoft.com/office/drawing/2014/main" id="{05D98F00-059C-3D20-AB8A-D37F3BD0E3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9788" y="3685808"/>
            <a:ext cx="4565865" cy="314062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FD79B39-4ED1-1837-6B88-5F53C0CB2565}"/>
              </a:ext>
            </a:extLst>
          </p:cNvPr>
          <p:cNvSpPr txBox="1"/>
          <p:nvPr/>
        </p:nvSpPr>
        <p:spPr>
          <a:xfrm>
            <a:off x="3211154" y="5727790"/>
            <a:ext cx="35767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Execute the computation over tuples with tensors removed, </a:t>
            </a:r>
            <a:r>
              <a:rPr lang="en-US" b="1" dirty="0"/>
              <a:t>but only collect lineage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F5DB6D6-6CB1-8834-B164-9EEBC3256CDE}"/>
              </a:ext>
            </a:extLst>
          </p:cNvPr>
          <p:cNvSpPr txBox="1">
            <a:spLocks/>
          </p:cNvSpPr>
          <p:nvPr/>
        </p:nvSpPr>
        <p:spPr>
          <a:xfrm>
            <a:off x="838200" y="3703905"/>
            <a:ext cx="6578600" cy="17073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/>
              <a:t>Use relational lineage as input to an optimization problem</a:t>
            </a:r>
          </a:p>
          <a:p>
            <a:pPr lvl="1"/>
            <a:r>
              <a:rPr lang="en-US" dirty="0"/>
              <a:t>Where to place kernels </a:t>
            </a:r>
          </a:p>
          <a:p>
            <a:pPr lvl="1"/>
            <a:r>
              <a:rPr lang="en-US" dirty="0"/>
              <a:t>So as to minimize communication, while ensuring load balancing</a:t>
            </a:r>
          </a:p>
          <a:p>
            <a:pPr lvl="1"/>
            <a:r>
              <a:rPr lang="en-US" dirty="0"/>
              <a:t>Can plan everything, down to swaps in and out of device memory!</a:t>
            </a:r>
          </a:p>
          <a:p>
            <a:pPr lvl="1"/>
            <a:r>
              <a:rPr lang="en-US" dirty="0"/>
              <a:t>Then execute on a specialized dataflow engine</a:t>
            </a:r>
          </a:p>
        </p:txBody>
      </p:sp>
    </p:spTree>
    <p:extLst>
      <p:ext uri="{BB962C8B-B14F-4D97-AF65-F5344CB8AC3E}">
        <p14:creationId xmlns:p14="http://schemas.microsoft.com/office/powerpoint/2010/main" val="3407317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4" grpId="0"/>
      <p:bldP spid="14" grpId="1"/>
      <p:bldP spid="15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CB058-6CB1-93FC-0C1F-6C4B241DF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Well Does This Work?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3308A6D-D292-43ED-2503-F399D1ADF3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/>
              <a:t>Simple comparison</a:t>
            </a:r>
          </a:p>
          <a:p>
            <a:pPr lvl="1"/>
            <a:r>
              <a:rPr lang="en-US" dirty="0"/>
              <a:t>Tensor-relational runtime with lineage-based planning vs. broadcast matrix multiply </a:t>
            </a:r>
          </a:p>
          <a:p>
            <a:pPr lvl="1"/>
            <a:r>
              <a:rPr lang="en-US" dirty="0"/>
              <a:t>CPU cluster, Amazon EC2</a:t>
            </a:r>
          </a:p>
          <a:p>
            <a:pPr lvl="1"/>
            <a:r>
              <a:rPr lang="en-US" dirty="0"/>
              <a:t>Multiply non-square matrices of size 𝑁 × 𝐾 and 𝐾 × 𝑀, split into 1K by 1K chunks</a:t>
            </a:r>
          </a:p>
        </p:txBody>
      </p:sp>
      <p:pic>
        <p:nvPicPr>
          <p:cNvPr id="5" name="Picture 4" descr="A picture containing text, font, screenshot, number&#10;&#10;Description automatically generated">
            <a:extLst>
              <a:ext uri="{FF2B5EF4-FFF2-40B4-BE49-F238E27FC236}">
                <a16:creationId xmlns:a16="http://schemas.microsoft.com/office/drawing/2014/main" id="{E89A5C0F-379C-6D6B-5811-F56318AE13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9256" y="3370944"/>
            <a:ext cx="4688114" cy="3386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04848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D648E-DEBD-B840-4DD2-4398A1C3E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AC9EF1-55F3-0206-C948-DAA9E393CC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23010"/>
            <a:ext cx="10934700" cy="4953953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b="0" dirty="0"/>
              <a:t>[</a:t>
            </a:r>
            <a:r>
              <a:rPr lang="en-US" sz="1200" dirty="0"/>
              <a:t>DaMoN'23</a:t>
            </a:r>
            <a:r>
              <a:rPr lang="en-US" sz="1200" b="0" dirty="0"/>
              <a:t>] Wei Cui, </a:t>
            </a:r>
            <a:r>
              <a:rPr lang="en-US" sz="1200" b="0" dirty="0" err="1"/>
              <a:t>Qianxi</a:t>
            </a:r>
            <a:r>
              <a:rPr lang="en-US" sz="1200" b="0" dirty="0"/>
              <a:t> Zhang, Spyros </a:t>
            </a:r>
            <a:r>
              <a:rPr lang="en-US" sz="1200" b="0" dirty="0" err="1"/>
              <a:t>Blanas</a:t>
            </a:r>
            <a:r>
              <a:rPr lang="en-US" sz="1200" b="0" dirty="0"/>
              <a:t>, Jesús Camacho-Rodríguez, Brandon Haynes, Yinan Li, Ravi Ramamurthy, Peng Cheng, </a:t>
            </a:r>
            <a:r>
              <a:rPr lang="en-US" sz="1200" b="0" dirty="0" err="1"/>
              <a:t>Rathijit</a:t>
            </a:r>
            <a:r>
              <a:rPr lang="en-US" sz="1200" b="0" dirty="0"/>
              <a:t> Sen, Matteo </a:t>
            </a:r>
            <a:r>
              <a:rPr lang="en-US" sz="1200" b="0" dirty="0" err="1"/>
              <a:t>Interlandi</a:t>
            </a:r>
            <a:r>
              <a:rPr lang="en-US" sz="1200" b="0" dirty="0"/>
              <a:t>: Query Processing on Gaming Consoles. </a:t>
            </a:r>
            <a:r>
              <a:rPr lang="en-US" sz="1200" b="0" dirty="0" err="1"/>
              <a:t>DaMoN</a:t>
            </a:r>
            <a:r>
              <a:rPr lang="en-US" sz="1200" b="0" dirty="0"/>
              <a:t> 2023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b="0" dirty="0"/>
              <a:t>[</a:t>
            </a:r>
            <a:r>
              <a:rPr lang="en-US" sz="1200" dirty="0"/>
              <a:t>CIDR'23</a:t>
            </a:r>
            <a:r>
              <a:rPr lang="en-US" sz="1200" b="0" dirty="0"/>
              <a:t>] Apurva Gandhi, Yuki Asada, Victor Fu, </a:t>
            </a:r>
            <a:r>
              <a:rPr lang="en-US" sz="1200" b="0" dirty="0" err="1"/>
              <a:t>Advitya</a:t>
            </a:r>
            <a:r>
              <a:rPr lang="en-US" sz="1200" b="0" dirty="0"/>
              <a:t> </a:t>
            </a:r>
            <a:r>
              <a:rPr lang="en-US" sz="1200" b="0" dirty="0" err="1"/>
              <a:t>Gemawat</a:t>
            </a:r>
            <a:r>
              <a:rPr lang="en-US" sz="1200" b="0" dirty="0"/>
              <a:t>, </a:t>
            </a:r>
            <a:r>
              <a:rPr lang="en-US" sz="1200" b="0" dirty="0" err="1"/>
              <a:t>Lihao</a:t>
            </a:r>
            <a:r>
              <a:rPr lang="en-US" sz="1200" b="0" dirty="0"/>
              <a:t> Zhang, </a:t>
            </a:r>
            <a:r>
              <a:rPr lang="en-US" sz="1200" b="0" dirty="0" err="1"/>
              <a:t>Rathijit</a:t>
            </a:r>
            <a:r>
              <a:rPr lang="en-US" sz="1200" b="0" dirty="0"/>
              <a:t> Sen, Carlo </a:t>
            </a:r>
            <a:r>
              <a:rPr lang="en-US" sz="1200" b="0" dirty="0" err="1"/>
              <a:t>Curino</a:t>
            </a:r>
            <a:r>
              <a:rPr lang="en-US" sz="1200" b="0" dirty="0"/>
              <a:t>, Jesus Camacho-Rodriguez, and Matteo </a:t>
            </a:r>
            <a:r>
              <a:rPr lang="en-US" sz="1200" b="0" dirty="0" err="1"/>
              <a:t>Interlandi</a:t>
            </a:r>
            <a:r>
              <a:rPr lang="en-US" sz="1200" b="0" dirty="0"/>
              <a:t>: The Tensor Data Platform: Towards an AI-centric Database System. CIDR 2023.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b="0" dirty="0"/>
              <a:t>[</a:t>
            </a:r>
            <a:r>
              <a:rPr lang="en-US" sz="1200" dirty="0"/>
              <a:t>SIGMOD’23</a:t>
            </a:r>
            <a:r>
              <a:rPr lang="en-US" sz="1200" b="0" dirty="0"/>
              <a:t>] Sebastian </a:t>
            </a:r>
            <a:r>
              <a:rPr lang="en-US" sz="1200" b="0" dirty="0" err="1"/>
              <a:t>Baunsgaard</a:t>
            </a:r>
            <a:r>
              <a:rPr lang="en-US" sz="1200" b="0" dirty="0"/>
              <a:t>, Matthias Boehm: AWARE: Workload-aware, Redundancy-exploiting Linear Algebra. SIGMOD 2023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b="0" dirty="0"/>
              <a:t>[</a:t>
            </a:r>
            <a:r>
              <a:rPr lang="en-US" sz="1200" dirty="0"/>
              <a:t>CIDR’22</a:t>
            </a:r>
            <a:r>
              <a:rPr lang="en-US" sz="1200" b="0" dirty="0"/>
              <a:t>] Patrick Damme et al:: DAPHNE: An Open and Extensible System Infrastructure for Integrated Data Analysis Pipelines. CIDR 2022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b="0" dirty="0"/>
              <a:t>[</a:t>
            </a:r>
            <a:r>
              <a:rPr lang="en-US" sz="1200" dirty="0"/>
              <a:t>CIKM'22</a:t>
            </a:r>
            <a:r>
              <a:rPr lang="en-US" sz="1200" b="0" dirty="0"/>
              <a:t>] Sebastian </a:t>
            </a:r>
            <a:r>
              <a:rPr lang="en-US" sz="1200" b="0" dirty="0" err="1"/>
              <a:t>Baunsgaard</a:t>
            </a:r>
            <a:r>
              <a:rPr lang="en-US" sz="1200" b="0" dirty="0"/>
              <a:t>, Matthias Boehm, Kevin </a:t>
            </a:r>
            <a:r>
              <a:rPr lang="en-US" sz="1200" b="0" dirty="0" err="1"/>
              <a:t>Innerebner</a:t>
            </a:r>
            <a:r>
              <a:rPr lang="en-US" sz="1200" b="0" dirty="0"/>
              <a:t>, Mito </a:t>
            </a:r>
            <a:r>
              <a:rPr lang="en-US" sz="1200" b="0" dirty="0" err="1"/>
              <a:t>Kehayov</a:t>
            </a:r>
            <a:r>
              <a:rPr lang="en-US" sz="1200" b="0" dirty="0"/>
              <a:t>, Florian Lackner, Olga </a:t>
            </a:r>
            <a:r>
              <a:rPr lang="en-US" sz="1200" b="0" dirty="0" err="1"/>
              <a:t>Ovcharenko</a:t>
            </a:r>
            <a:r>
              <a:rPr lang="en-US" sz="1200" b="0" dirty="0"/>
              <a:t>, Arnab </a:t>
            </a:r>
            <a:r>
              <a:rPr lang="en-US" sz="1200" b="0" dirty="0" err="1"/>
              <a:t>Phani</a:t>
            </a:r>
            <a:r>
              <a:rPr lang="en-US" sz="1200" b="0" dirty="0"/>
              <a:t>, Tobias Rieger, David </a:t>
            </a:r>
            <a:r>
              <a:rPr lang="en-US" sz="1200" b="0" dirty="0" err="1"/>
              <a:t>Weissteiner</a:t>
            </a:r>
            <a:r>
              <a:rPr lang="en-US" sz="1200" b="0" dirty="0"/>
              <a:t>, Sebastian Benjamin Wrede: Federated Data Preparation, Learning, and Debugging in Apache </a:t>
            </a:r>
            <a:r>
              <a:rPr lang="en-US" sz="1200" b="0" dirty="0" err="1"/>
              <a:t>SystemDS</a:t>
            </a:r>
            <a:r>
              <a:rPr lang="en-US" sz="1200" b="0" dirty="0"/>
              <a:t>. CIKM 2022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b="0" dirty="0"/>
              <a:t>[</a:t>
            </a:r>
            <a:r>
              <a:rPr lang="en-US" sz="1200" dirty="0"/>
              <a:t>PVLDB'22a</a:t>
            </a:r>
            <a:r>
              <a:rPr lang="en-US" sz="1200" b="0" dirty="0"/>
              <a:t>] Dong He, </a:t>
            </a:r>
            <a:r>
              <a:rPr lang="en-US" sz="1200" b="0" dirty="0" err="1"/>
              <a:t>Supun</a:t>
            </a:r>
            <a:r>
              <a:rPr lang="en-US" sz="1200" b="0" dirty="0"/>
              <a:t> </a:t>
            </a:r>
            <a:r>
              <a:rPr lang="en-US" sz="1200" b="0" dirty="0" err="1"/>
              <a:t>Chathuranga</a:t>
            </a:r>
            <a:r>
              <a:rPr lang="en-US" sz="1200" b="0" dirty="0"/>
              <a:t> </a:t>
            </a:r>
            <a:r>
              <a:rPr lang="en-US" sz="1200" b="0" dirty="0" err="1"/>
              <a:t>Nakandala</a:t>
            </a:r>
            <a:r>
              <a:rPr lang="en-US" sz="1200" b="0" dirty="0"/>
              <a:t>, </a:t>
            </a:r>
            <a:r>
              <a:rPr lang="en-US" sz="1200" b="0" dirty="0" err="1"/>
              <a:t>Dalitso</a:t>
            </a:r>
            <a:r>
              <a:rPr lang="en-US" sz="1200" b="0" dirty="0"/>
              <a:t> Banda, </a:t>
            </a:r>
            <a:r>
              <a:rPr lang="en-US" sz="1200" b="0" dirty="0" err="1"/>
              <a:t>Rathijit</a:t>
            </a:r>
            <a:r>
              <a:rPr lang="en-US" sz="1200" b="0" dirty="0"/>
              <a:t> Sen, Karla Saur, </a:t>
            </a:r>
            <a:r>
              <a:rPr lang="en-US" sz="1200" b="0" dirty="0" err="1"/>
              <a:t>Kwanghyun</a:t>
            </a:r>
            <a:r>
              <a:rPr lang="en-US" sz="1200" b="0" dirty="0"/>
              <a:t> Park, Carlo </a:t>
            </a:r>
            <a:r>
              <a:rPr lang="en-US" sz="1200" b="0" dirty="0" err="1"/>
              <a:t>Curino</a:t>
            </a:r>
            <a:r>
              <a:rPr lang="en-US" sz="1200" b="0" dirty="0"/>
              <a:t>, Jesús Camacho-Rodríguez, Konstantinos </a:t>
            </a:r>
            <a:r>
              <a:rPr lang="en-US" sz="1200" b="0" dirty="0" err="1"/>
              <a:t>Karanasos</a:t>
            </a:r>
            <a:r>
              <a:rPr lang="en-US" sz="1200" b="0" dirty="0"/>
              <a:t>, Matteo </a:t>
            </a:r>
            <a:r>
              <a:rPr lang="en-US" sz="1200" b="0" dirty="0" err="1"/>
              <a:t>Interlandi</a:t>
            </a:r>
            <a:r>
              <a:rPr lang="en-US" sz="1200" b="0" dirty="0"/>
              <a:t>: Query Processing on Tensor Computation Runtimes. PVLDB 15(11): 2811-2825 (2022)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b="0" dirty="0"/>
              <a:t>[</a:t>
            </a:r>
            <a:r>
              <a:rPr lang="en-US" sz="1200" dirty="0"/>
              <a:t>PVLDB'22b</a:t>
            </a:r>
            <a:r>
              <a:rPr lang="en-US" sz="1200" b="0" dirty="0"/>
              <a:t>] Yuki Asada, Victor Fu, Apurva Gandhi, </a:t>
            </a:r>
            <a:r>
              <a:rPr lang="en-US" sz="1200" b="0" dirty="0" err="1"/>
              <a:t>Advitya</a:t>
            </a:r>
            <a:r>
              <a:rPr lang="en-US" sz="1200" b="0" dirty="0"/>
              <a:t> </a:t>
            </a:r>
            <a:r>
              <a:rPr lang="en-US" sz="1200" b="0" dirty="0" err="1"/>
              <a:t>Gemawat</a:t>
            </a:r>
            <a:r>
              <a:rPr lang="en-US" sz="1200" b="0" dirty="0"/>
              <a:t>, </a:t>
            </a:r>
            <a:r>
              <a:rPr lang="en-US" sz="1200" b="0" dirty="0" err="1"/>
              <a:t>Lihao</a:t>
            </a:r>
            <a:r>
              <a:rPr lang="en-US" sz="1200" b="0" dirty="0"/>
              <a:t> Zhang, Vivek Gupta, </a:t>
            </a:r>
            <a:r>
              <a:rPr lang="en-US" sz="1200" b="0" dirty="0" err="1"/>
              <a:t>Ehi</a:t>
            </a:r>
            <a:r>
              <a:rPr lang="en-US" sz="1200" b="0" dirty="0"/>
              <a:t> </a:t>
            </a:r>
            <a:r>
              <a:rPr lang="en-US" sz="1200" b="0" dirty="0" err="1"/>
              <a:t>Nosakhare</a:t>
            </a:r>
            <a:r>
              <a:rPr lang="en-US" sz="1200" b="0" dirty="0"/>
              <a:t>, </a:t>
            </a:r>
            <a:r>
              <a:rPr lang="en-US" sz="1200" b="0" dirty="0" err="1"/>
              <a:t>Dalitso</a:t>
            </a:r>
            <a:r>
              <a:rPr lang="en-US" sz="1200" b="0" dirty="0"/>
              <a:t> Banda, </a:t>
            </a:r>
            <a:r>
              <a:rPr lang="en-US" sz="1200" b="0" dirty="0" err="1"/>
              <a:t>Rathijit</a:t>
            </a:r>
            <a:r>
              <a:rPr lang="en-US" sz="1200" b="0" dirty="0"/>
              <a:t> Sen, Matteo </a:t>
            </a:r>
            <a:r>
              <a:rPr lang="en-US" sz="1200" b="0" dirty="0" err="1"/>
              <a:t>Interlandi</a:t>
            </a:r>
            <a:r>
              <a:rPr lang="en-US" sz="1200" b="0" dirty="0"/>
              <a:t>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b="0" dirty="0"/>
              <a:t>Share the Tensor Tea: How Databases can Leverage the Machine Learning Ecosystem. PVLDB 15(12): 3598-3601 (2022)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b="0" dirty="0"/>
              <a:t>[</a:t>
            </a:r>
            <a:r>
              <a:rPr lang="en-US" sz="1200" dirty="0"/>
              <a:t>PVLDB'22c</a:t>
            </a:r>
            <a:r>
              <a:rPr lang="en-US" sz="1200" b="0" dirty="0"/>
              <a:t>] Arnab </a:t>
            </a:r>
            <a:r>
              <a:rPr lang="en-US" sz="1200" b="0" dirty="0" err="1"/>
              <a:t>Phani</a:t>
            </a:r>
            <a:r>
              <a:rPr lang="en-US" sz="1200" b="0" dirty="0"/>
              <a:t>, Lukas </a:t>
            </a:r>
            <a:r>
              <a:rPr lang="en-US" sz="1200" b="0" dirty="0" err="1"/>
              <a:t>Erlbacher</a:t>
            </a:r>
            <a:r>
              <a:rPr lang="en-US" sz="1200" b="0" dirty="0"/>
              <a:t>, Matthias Boehm: UPLIFT: Parallelization Strategies for Feature Transformations in Machine Learning Workloads. PVLDB 2022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b="0" i="0" dirty="0">
                <a:solidFill>
                  <a:srgbClr val="222222"/>
                </a:solidFill>
                <a:effectLst/>
              </a:rPr>
              <a:t>[</a:t>
            </a:r>
            <a:r>
              <a:rPr lang="en-US" sz="1200" i="0" dirty="0">
                <a:solidFill>
                  <a:srgbClr val="222222"/>
                </a:solidFill>
                <a:effectLst/>
              </a:rPr>
              <a:t>PVLDB21a</a:t>
            </a:r>
            <a:r>
              <a:rPr lang="en-US" sz="1200" b="0" i="0" dirty="0">
                <a:solidFill>
                  <a:srgbClr val="222222"/>
                </a:solidFill>
                <a:effectLst/>
              </a:rPr>
              <a:t>] </a:t>
            </a:r>
            <a:r>
              <a:rPr lang="en-US" sz="1200" b="0" i="0" dirty="0" err="1">
                <a:solidFill>
                  <a:srgbClr val="222222"/>
                </a:solidFill>
                <a:effectLst/>
              </a:rPr>
              <a:t>Binhang</a:t>
            </a:r>
            <a:r>
              <a:rPr lang="en-US" sz="1200" b="0" i="0" dirty="0">
                <a:solidFill>
                  <a:srgbClr val="222222"/>
                </a:solidFill>
                <a:effectLst/>
              </a:rPr>
              <a:t> Yuan, </a:t>
            </a:r>
            <a:r>
              <a:rPr lang="en-US" sz="1200" b="0" i="0" dirty="0" err="1">
                <a:solidFill>
                  <a:srgbClr val="222222"/>
                </a:solidFill>
                <a:effectLst/>
              </a:rPr>
              <a:t>Dimitrije</a:t>
            </a:r>
            <a:r>
              <a:rPr lang="en-US" sz="1200" b="0" i="0" dirty="0">
                <a:solidFill>
                  <a:srgbClr val="222222"/>
                </a:solidFill>
                <a:effectLst/>
              </a:rPr>
              <a:t> </a:t>
            </a:r>
            <a:r>
              <a:rPr lang="en-US" sz="1200" b="0" i="0" dirty="0" err="1">
                <a:solidFill>
                  <a:srgbClr val="222222"/>
                </a:solidFill>
                <a:effectLst/>
              </a:rPr>
              <a:t>Jankov</a:t>
            </a:r>
            <a:r>
              <a:rPr lang="en-US" sz="1200" b="0" i="0" dirty="0">
                <a:solidFill>
                  <a:srgbClr val="222222"/>
                </a:solidFill>
                <a:effectLst/>
              </a:rPr>
              <a:t>, Jia Zou, </a:t>
            </a:r>
            <a:r>
              <a:rPr lang="en-US" sz="1200" b="0" i="0" dirty="0" err="1">
                <a:solidFill>
                  <a:srgbClr val="222222"/>
                </a:solidFill>
                <a:effectLst/>
              </a:rPr>
              <a:t>Yuxin</a:t>
            </a:r>
            <a:r>
              <a:rPr lang="en-US" sz="1200" b="0" i="0" dirty="0">
                <a:solidFill>
                  <a:srgbClr val="222222"/>
                </a:solidFill>
                <a:effectLst/>
              </a:rPr>
              <a:t> Tang, Daniel Bourgeois, Chris Jermaine: Tensor Relational Algebra for Distributed Machine Learning System Design. Proc. VLDB Endow. 14(8): 1338-1350 (2021)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b="0" dirty="0">
                <a:solidFill>
                  <a:srgbClr val="222222"/>
                </a:solidFill>
              </a:rPr>
              <a:t>[</a:t>
            </a:r>
            <a:r>
              <a:rPr lang="en-US" sz="1200" dirty="0">
                <a:solidFill>
                  <a:srgbClr val="222222"/>
                </a:solidFill>
              </a:rPr>
              <a:t>PVLDB21b</a:t>
            </a:r>
            <a:r>
              <a:rPr lang="en-US" sz="1200" b="0" dirty="0">
                <a:solidFill>
                  <a:srgbClr val="222222"/>
                </a:solidFill>
              </a:rPr>
              <a:t>] </a:t>
            </a:r>
            <a:r>
              <a:rPr lang="en-US" sz="1200" b="0" dirty="0" err="1">
                <a:solidFill>
                  <a:srgbClr val="222222"/>
                </a:solidFill>
              </a:rPr>
              <a:t>Dimitrije</a:t>
            </a:r>
            <a:r>
              <a:rPr lang="en-US" sz="1200" b="0" dirty="0">
                <a:solidFill>
                  <a:srgbClr val="222222"/>
                </a:solidFill>
              </a:rPr>
              <a:t> </a:t>
            </a:r>
            <a:r>
              <a:rPr lang="en-US" sz="1200" b="0" dirty="0" err="1">
                <a:solidFill>
                  <a:srgbClr val="222222"/>
                </a:solidFill>
              </a:rPr>
              <a:t>Jankov</a:t>
            </a:r>
            <a:r>
              <a:rPr lang="en-US" sz="1200" b="0" dirty="0">
                <a:solidFill>
                  <a:srgbClr val="222222"/>
                </a:solidFill>
              </a:rPr>
              <a:t>, </a:t>
            </a:r>
            <a:r>
              <a:rPr lang="en-US" sz="1200" b="0" dirty="0" err="1">
                <a:solidFill>
                  <a:srgbClr val="222222"/>
                </a:solidFill>
              </a:rPr>
              <a:t>Binhang</a:t>
            </a:r>
            <a:r>
              <a:rPr lang="en-US" sz="1200" b="0" dirty="0">
                <a:solidFill>
                  <a:srgbClr val="222222"/>
                </a:solidFill>
              </a:rPr>
              <a:t> Yuan, </a:t>
            </a:r>
            <a:r>
              <a:rPr lang="en-US" sz="1200" b="0" dirty="0" err="1">
                <a:solidFill>
                  <a:srgbClr val="222222"/>
                </a:solidFill>
              </a:rPr>
              <a:t>Shangyu</a:t>
            </a:r>
            <a:r>
              <a:rPr lang="en-US" sz="1200" b="0" dirty="0">
                <a:solidFill>
                  <a:srgbClr val="222222"/>
                </a:solidFill>
              </a:rPr>
              <a:t> Luo, Chris Jermaine: Distributed Numerical and Machine Learning Computations via Two-Phase Execution of Aggregated Join Trees. Proc. VLDB Endow. 14(7): 1228-1240 (2021)</a:t>
            </a:r>
            <a:endParaRPr lang="en-US" sz="1200" b="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b="0" dirty="0"/>
              <a:t>[</a:t>
            </a:r>
            <a:r>
              <a:rPr lang="en-US" sz="1200" dirty="0"/>
              <a:t>SIGMOD’21</a:t>
            </a:r>
            <a:r>
              <a:rPr lang="en-US" sz="1200" b="0" dirty="0"/>
              <a:t>] Arnab </a:t>
            </a:r>
            <a:r>
              <a:rPr lang="en-US" sz="1200" b="0" dirty="0" err="1"/>
              <a:t>Phani</a:t>
            </a:r>
            <a:r>
              <a:rPr lang="en-US" sz="1200" b="0" dirty="0"/>
              <a:t>, Benjamin Rath, Matthias Boehm: LIMA: Fine-grained Lineage Tracing and Reuse in Machine Learning Systems. SIGMOD 2021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b="0" dirty="0"/>
              <a:t>[</a:t>
            </a:r>
            <a:r>
              <a:rPr lang="en-US" sz="1200" dirty="0"/>
              <a:t>SIGMOD'21</a:t>
            </a:r>
            <a:r>
              <a:rPr lang="en-US" sz="1200" b="0" dirty="0"/>
              <a:t>] Sebastian </a:t>
            </a:r>
            <a:r>
              <a:rPr lang="en-US" sz="1200" b="0" dirty="0" err="1"/>
              <a:t>Baunsgaard</a:t>
            </a:r>
            <a:r>
              <a:rPr lang="en-US" sz="1200" b="0" dirty="0"/>
              <a:t>, Matthias Boehm, Ankit Chaudhary, Behrouz </a:t>
            </a:r>
            <a:r>
              <a:rPr lang="en-US" sz="1200" b="0" dirty="0" err="1"/>
              <a:t>Derakhshan</a:t>
            </a:r>
            <a:r>
              <a:rPr lang="en-US" sz="1200" b="0" dirty="0"/>
              <a:t>, Stefan </a:t>
            </a:r>
            <a:r>
              <a:rPr lang="en-US" sz="1200" b="0" dirty="0" err="1"/>
              <a:t>Geißelsöder</a:t>
            </a:r>
            <a:r>
              <a:rPr lang="en-US" sz="1200" b="0" dirty="0"/>
              <a:t>, Philipp M. </a:t>
            </a:r>
            <a:r>
              <a:rPr lang="en-US" sz="1200" b="0" dirty="0" err="1"/>
              <a:t>Grulich</a:t>
            </a:r>
            <a:r>
              <a:rPr lang="en-US" sz="1200" b="0" dirty="0"/>
              <a:t>, Michael Hildebrand, Kevin </a:t>
            </a:r>
            <a:r>
              <a:rPr lang="en-US" sz="1200" b="0" dirty="0" err="1"/>
              <a:t>Innerebner</a:t>
            </a:r>
            <a:r>
              <a:rPr lang="en-US" sz="1200" b="0" dirty="0"/>
              <a:t>, Volker </a:t>
            </a:r>
            <a:r>
              <a:rPr lang="en-US" sz="1200" b="0" dirty="0" err="1"/>
              <a:t>Markl</a:t>
            </a:r>
            <a:r>
              <a:rPr lang="en-US" sz="1200" b="0" dirty="0"/>
              <a:t>, Claus Neubauer, Sarah </a:t>
            </a:r>
            <a:r>
              <a:rPr lang="en-US" sz="1200" b="0" dirty="0" err="1"/>
              <a:t>Osterburg</a:t>
            </a:r>
            <a:r>
              <a:rPr lang="en-US" sz="1200" b="0" dirty="0"/>
              <a:t>, Olga </a:t>
            </a:r>
            <a:r>
              <a:rPr lang="en-US" sz="1200" b="0" dirty="0" err="1"/>
              <a:t>Ovcharenko</a:t>
            </a:r>
            <a:r>
              <a:rPr lang="en-US" sz="1200" b="0" dirty="0"/>
              <a:t>, Sergey </a:t>
            </a:r>
            <a:r>
              <a:rPr lang="en-US" sz="1200" b="0" dirty="0" err="1"/>
              <a:t>Redyuk</a:t>
            </a:r>
            <a:r>
              <a:rPr lang="en-US" sz="1200" b="0" dirty="0"/>
              <a:t>, Tobias Rieger, Alireza Rezaei </a:t>
            </a:r>
            <a:r>
              <a:rPr lang="en-US" sz="1200" b="0" dirty="0" err="1"/>
              <a:t>Mahdiraji</a:t>
            </a:r>
            <a:r>
              <a:rPr lang="en-US" sz="1200" b="0" dirty="0"/>
              <a:t>, Sebastian Benjamin Wrede, Steffen </a:t>
            </a:r>
            <a:r>
              <a:rPr lang="en-US" sz="1200" b="0" dirty="0" err="1"/>
              <a:t>Zeuch</a:t>
            </a:r>
            <a:r>
              <a:rPr lang="en-US" sz="1200" b="0" dirty="0"/>
              <a:t>: </a:t>
            </a:r>
            <a:r>
              <a:rPr lang="en-US" sz="1200" b="0" dirty="0" err="1"/>
              <a:t>ExDRa</a:t>
            </a:r>
            <a:r>
              <a:rPr lang="en-US" sz="1200" b="0" dirty="0"/>
              <a:t>: Exploratory Data Science on Federated Raw Data. SIGMOD 2021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b="0" dirty="0"/>
              <a:t>[</a:t>
            </a:r>
            <a:r>
              <a:rPr lang="en-US" sz="1200" dirty="0"/>
              <a:t>CIDR’20</a:t>
            </a:r>
            <a:r>
              <a:rPr lang="en-US" sz="1200" b="0" dirty="0"/>
              <a:t>] Matthias Boehm, Iulian Antonov, Sebastian </a:t>
            </a:r>
            <a:r>
              <a:rPr lang="en-US" sz="1200" b="0" dirty="0" err="1"/>
              <a:t>Baunsgaard</a:t>
            </a:r>
            <a:r>
              <a:rPr lang="en-US" sz="1200" b="0" dirty="0"/>
              <a:t>, Mark Dokter, Robert </a:t>
            </a:r>
            <a:r>
              <a:rPr lang="en-US" sz="1200" b="0" dirty="0" err="1"/>
              <a:t>Ginthör</a:t>
            </a:r>
            <a:r>
              <a:rPr lang="en-US" sz="1200" b="0" dirty="0"/>
              <a:t>, Kevin </a:t>
            </a:r>
            <a:r>
              <a:rPr lang="en-US" sz="1200" b="0" dirty="0" err="1"/>
              <a:t>Innerebner</a:t>
            </a:r>
            <a:r>
              <a:rPr lang="en-US" sz="1200" b="0" dirty="0"/>
              <a:t>, </a:t>
            </a:r>
            <a:r>
              <a:rPr lang="en-US" sz="1200" b="0" dirty="0" err="1"/>
              <a:t>Florijan</a:t>
            </a:r>
            <a:r>
              <a:rPr lang="en-US" sz="1200" b="0" dirty="0"/>
              <a:t> </a:t>
            </a:r>
            <a:r>
              <a:rPr lang="en-US" sz="1200" b="0" dirty="0" err="1"/>
              <a:t>Klezin</a:t>
            </a:r>
            <a:r>
              <a:rPr lang="en-US" sz="1200" b="0" dirty="0"/>
              <a:t>, Stefanie N. </a:t>
            </a:r>
            <a:r>
              <a:rPr lang="en-US" sz="1200" b="0" dirty="0" err="1"/>
              <a:t>Lindstaedt</a:t>
            </a:r>
            <a:r>
              <a:rPr lang="en-US" sz="1200" b="0" dirty="0"/>
              <a:t>, Arnab </a:t>
            </a:r>
            <a:r>
              <a:rPr lang="en-US" sz="1200" b="0" dirty="0" err="1"/>
              <a:t>Phani</a:t>
            </a:r>
            <a:r>
              <a:rPr lang="en-US" sz="1200" b="0" dirty="0"/>
              <a:t>, Benjamin Rath, Berthold </a:t>
            </a:r>
            <a:r>
              <a:rPr lang="en-US" sz="1200" b="0" dirty="0" err="1"/>
              <a:t>Reinwald</a:t>
            </a:r>
            <a:r>
              <a:rPr lang="en-US" sz="1200" b="0" dirty="0"/>
              <a:t>, Shafaq Siddiqui, Sebastian Benjamin Wrede: </a:t>
            </a:r>
            <a:r>
              <a:rPr lang="en-US" sz="1200" b="0" dirty="0" err="1"/>
              <a:t>SystemDS</a:t>
            </a:r>
            <a:r>
              <a:rPr lang="en-US" sz="1200" b="0" dirty="0"/>
              <a:t>: A Declarative Machine Learning System for the End-to-End Data Science Lifecycle. CIDR 2020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b="0" dirty="0"/>
              <a:t>[</a:t>
            </a:r>
            <a:r>
              <a:rPr lang="en-US" sz="1200" dirty="0"/>
              <a:t>SIGMOD’19</a:t>
            </a:r>
            <a:r>
              <a:rPr lang="en-US" sz="1200" b="0" dirty="0"/>
              <a:t>] Johanna Sommer, Matthias Boehm, Alexandre V. </a:t>
            </a:r>
            <a:r>
              <a:rPr lang="en-US" sz="1200" b="0" dirty="0" err="1"/>
              <a:t>Evfimievski</a:t>
            </a:r>
            <a:r>
              <a:rPr lang="en-US" sz="1200" b="0" dirty="0"/>
              <a:t>, Berthold </a:t>
            </a:r>
            <a:r>
              <a:rPr lang="en-US" sz="1200" b="0" dirty="0" err="1"/>
              <a:t>Reinwald</a:t>
            </a:r>
            <a:r>
              <a:rPr lang="en-US" sz="1200" b="0" dirty="0"/>
              <a:t>, Peter J. Haas: MNC: Structure-Exploiting Sparsity Estimation for Matrix Expressions. SIGMOD 2019</a:t>
            </a:r>
          </a:p>
        </p:txBody>
      </p:sp>
    </p:spTree>
    <p:extLst>
      <p:ext uri="{BB962C8B-B14F-4D97-AF65-F5344CB8AC3E}">
        <p14:creationId xmlns:p14="http://schemas.microsoft.com/office/powerpoint/2010/main" val="408422656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8516A-B956-21F7-EC42-D3063A542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References, cont.</a:t>
            </a:r>
            <a:br>
              <a:rPr lang="en-US" dirty="0"/>
            </a:b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4567D7C-8BD7-FD95-F56F-2FCC73A58C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34440"/>
            <a:ext cx="10934700" cy="4953953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b="0" dirty="0"/>
              <a:t>[</a:t>
            </a:r>
            <a:r>
              <a:rPr lang="en-US" sz="1200" dirty="0"/>
              <a:t>PVLDB’18</a:t>
            </a:r>
            <a:r>
              <a:rPr lang="en-US" sz="1200" b="0" dirty="0"/>
              <a:t>] Matthias Boehm, Berthold </a:t>
            </a:r>
            <a:r>
              <a:rPr lang="en-US" sz="1200" b="0" dirty="0" err="1"/>
              <a:t>Reinwald</a:t>
            </a:r>
            <a:r>
              <a:rPr lang="en-US" sz="1200" b="0" dirty="0"/>
              <a:t>, Dylan Hutchison, </a:t>
            </a:r>
            <a:r>
              <a:rPr lang="en-US" sz="1200" b="0" dirty="0" err="1"/>
              <a:t>Prithviraj</a:t>
            </a:r>
            <a:r>
              <a:rPr lang="en-US" sz="1200" b="0" dirty="0"/>
              <a:t> Sen, Alexandre V. </a:t>
            </a:r>
            <a:r>
              <a:rPr lang="en-US" sz="1200" b="0" dirty="0" err="1"/>
              <a:t>Evfimievski</a:t>
            </a:r>
            <a:r>
              <a:rPr lang="en-US" sz="1200" b="0" dirty="0"/>
              <a:t>, Niketan Pansare: On Optimizing Operator Fusion Plans for Large-Scale Machine Learning in </a:t>
            </a:r>
            <a:r>
              <a:rPr lang="en-US" sz="1200" b="0" dirty="0" err="1"/>
              <a:t>SystemML</a:t>
            </a:r>
            <a:r>
              <a:rPr lang="en-US" sz="1200" b="0" dirty="0"/>
              <a:t>. Proc. VLDB Endow. 11(12): 1755-1768 (2018)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b="0" dirty="0"/>
              <a:t>[</a:t>
            </a:r>
            <a:r>
              <a:rPr lang="en-US" sz="1200" dirty="0"/>
              <a:t>VLDBJ’18</a:t>
            </a:r>
            <a:r>
              <a:rPr lang="en-US" sz="1200" b="0" dirty="0"/>
              <a:t>] Ahmed </a:t>
            </a:r>
            <a:r>
              <a:rPr lang="en-US" sz="1200" b="0" dirty="0" err="1"/>
              <a:t>Elgohary</a:t>
            </a:r>
            <a:r>
              <a:rPr lang="en-US" sz="1200" b="0" dirty="0"/>
              <a:t>, Matthias Boehm, Peter J. Haas, Frederick R. Reiss, Berthold </a:t>
            </a:r>
            <a:r>
              <a:rPr lang="en-US" sz="1200" b="0" dirty="0" err="1"/>
              <a:t>Reinwald</a:t>
            </a:r>
            <a:r>
              <a:rPr lang="en-US" sz="1200" b="0" dirty="0"/>
              <a:t>: Compressed linear algebra for large-scale machine learning. VLDB J. 27(5): 719-744 (2018)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b="0" dirty="0"/>
              <a:t>[</a:t>
            </a:r>
            <a:r>
              <a:rPr lang="en-US" sz="1200" dirty="0"/>
              <a:t>CIDR’17</a:t>
            </a:r>
            <a:r>
              <a:rPr lang="en-US" sz="1200" b="0" dirty="0"/>
              <a:t>] Tarek </a:t>
            </a:r>
            <a:r>
              <a:rPr lang="en-US" sz="1200" b="0" dirty="0" err="1"/>
              <a:t>Elgamal</a:t>
            </a:r>
            <a:r>
              <a:rPr lang="en-US" sz="1200" b="0" dirty="0"/>
              <a:t>, </a:t>
            </a:r>
            <a:r>
              <a:rPr lang="en-US" sz="1200" b="0" dirty="0" err="1"/>
              <a:t>Shangyu</a:t>
            </a:r>
            <a:r>
              <a:rPr lang="en-US" sz="1200" b="0" dirty="0"/>
              <a:t> Luo, Matthias Boehm, Alexandre V. </a:t>
            </a:r>
            <a:r>
              <a:rPr lang="en-US" sz="1200" b="0" dirty="0" err="1"/>
              <a:t>Evfimievski</a:t>
            </a:r>
            <a:r>
              <a:rPr lang="en-US" sz="1200" b="0" dirty="0"/>
              <a:t>, Shirish </a:t>
            </a:r>
            <a:r>
              <a:rPr lang="en-US" sz="1200" b="0" dirty="0" err="1"/>
              <a:t>Tatikonda</a:t>
            </a:r>
            <a:r>
              <a:rPr lang="en-US" sz="1200" b="0" dirty="0"/>
              <a:t>, Berthold </a:t>
            </a:r>
            <a:r>
              <a:rPr lang="en-US" sz="1200" b="0" dirty="0" err="1"/>
              <a:t>Reinwald</a:t>
            </a:r>
            <a:r>
              <a:rPr lang="en-US" sz="1200" b="0" dirty="0"/>
              <a:t>, </a:t>
            </a:r>
            <a:r>
              <a:rPr lang="en-US" sz="1200" b="0" dirty="0" err="1"/>
              <a:t>Prithviraj</a:t>
            </a:r>
            <a:r>
              <a:rPr lang="en-US" sz="1200" b="0" dirty="0"/>
              <a:t> Sen: SPOOF: Sum-Product Optimization and Operator Fusion for Large-Scale Machine Learning. CIDR 2017</a:t>
            </a:r>
            <a:endParaRPr lang="en-US" sz="1200" b="0" dirty="0">
              <a:solidFill>
                <a:srgbClr val="222222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b="0" dirty="0">
                <a:solidFill>
                  <a:srgbClr val="222222"/>
                </a:solidFill>
              </a:rPr>
              <a:t>[</a:t>
            </a:r>
            <a:r>
              <a:rPr lang="en-US" sz="1200" dirty="0">
                <a:solidFill>
                  <a:srgbClr val="222222"/>
                </a:solidFill>
              </a:rPr>
              <a:t>ICDE17</a:t>
            </a:r>
            <a:r>
              <a:rPr lang="en-US" sz="1200" b="0" dirty="0">
                <a:solidFill>
                  <a:srgbClr val="222222"/>
                </a:solidFill>
              </a:rPr>
              <a:t>] </a:t>
            </a:r>
            <a:r>
              <a:rPr lang="en-US" sz="1200" b="0" i="0" dirty="0" err="1">
                <a:solidFill>
                  <a:srgbClr val="222222"/>
                </a:solidFill>
                <a:effectLst/>
              </a:rPr>
              <a:t>Shangyu</a:t>
            </a:r>
            <a:r>
              <a:rPr lang="en-US" sz="1200" b="0" i="0" dirty="0">
                <a:solidFill>
                  <a:srgbClr val="222222"/>
                </a:solidFill>
                <a:effectLst/>
              </a:rPr>
              <a:t> Luo, </a:t>
            </a:r>
            <a:r>
              <a:rPr lang="en-US" sz="1200" b="0" i="0" dirty="0" err="1">
                <a:solidFill>
                  <a:srgbClr val="222222"/>
                </a:solidFill>
                <a:effectLst/>
              </a:rPr>
              <a:t>Zekai</a:t>
            </a:r>
            <a:r>
              <a:rPr lang="en-US" sz="1200" b="0" i="0" dirty="0">
                <a:solidFill>
                  <a:srgbClr val="222222"/>
                </a:solidFill>
                <a:effectLst/>
              </a:rPr>
              <a:t> J. Gao, Michael N. </a:t>
            </a:r>
            <a:r>
              <a:rPr lang="en-US" sz="1200" b="0" i="0" dirty="0" err="1">
                <a:solidFill>
                  <a:srgbClr val="222222"/>
                </a:solidFill>
                <a:effectLst/>
              </a:rPr>
              <a:t>Gubanov</a:t>
            </a:r>
            <a:r>
              <a:rPr lang="en-US" sz="1200" b="0" i="0" dirty="0">
                <a:solidFill>
                  <a:srgbClr val="222222"/>
                </a:solidFill>
                <a:effectLst/>
              </a:rPr>
              <a:t>, Luis Leopoldo Perez, Christopher M. Jermaine: Scalable Linear Algebra on a Relational Database System. ICDE 2017: 523-534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b="0" dirty="0"/>
              <a:t>[</a:t>
            </a:r>
            <a:r>
              <a:rPr lang="en-US" sz="1200" dirty="0"/>
              <a:t>PVLDB’16b</a:t>
            </a:r>
            <a:r>
              <a:rPr lang="en-US" sz="1200" b="0" dirty="0"/>
              <a:t>] Ahmed </a:t>
            </a:r>
            <a:r>
              <a:rPr lang="en-US" sz="1200" b="0" dirty="0" err="1"/>
              <a:t>Elgohary</a:t>
            </a:r>
            <a:r>
              <a:rPr lang="en-US" sz="1200" b="0" dirty="0"/>
              <a:t>, Matthias Boehm, Peter J. Haas, Frederick R. Reiss, Berthold </a:t>
            </a:r>
            <a:r>
              <a:rPr lang="en-US" sz="1200" b="0" dirty="0" err="1"/>
              <a:t>Reinwald</a:t>
            </a:r>
            <a:r>
              <a:rPr lang="en-US" sz="1200" b="0" dirty="0"/>
              <a:t>: Compressed Linear Algebra for Large-Scale Machine Learning. PVLDB 2016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b="0" dirty="0"/>
              <a:t>[</a:t>
            </a:r>
            <a:r>
              <a:rPr lang="en-US" sz="1200" dirty="0"/>
              <a:t>PVLDB’16a</a:t>
            </a:r>
            <a:r>
              <a:rPr lang="en-US" sz="1200" b="0" dirty="0"/>
              <a:t>] Matthias Boehm, Michael </a:t>
            </a:r>
            <a:r>
              <a:rPr lang="en-US" sz="1200" b="0" dirty="0" err="1"/>
              <a:t>Dusenberry</a:t>
            </a:r>
            <a:r>
              <a:rPr lang="en-US" sz="1200" b="0" dirty="0"/>
              <a:t>, Deron Eriksson, Alexandre V. </a:t>
            </a:r>
            <a:r>
              <a:rPr lang="en-US" sz="1200" b="0" dirty="0" err="1"/>
              <a:t>Evfimievski</a:t>
            </a:r>
            <a:r>
              <a:rPr lang="en-US" sz="1200" b="0" dirty="0"/>
              <a:t>, Faraz </a:t>
            </a:r>
            <a:r>
              <a:rPr lang="en-US" sz="1200" b="0" dirty="0" err="1"/>
              <a:t>Makari</a:t>
            </a:r>
            <a:r>
              <a:rPr lang="en-US" sz="1200" b="0" dirty="0"/>
              <a:t> </a:t>
            </a:r>
            <a:r>
              <a:rPr lang="en-US" sz="1200" b="0" dirty="0" err="1"/>
              <a:t>Manshadi</a:t>
            </a:r>
            <a:r>
              <a:rPr lang="en-US" sz="1200" b="0" dirty="0"/>
              <a:t>, Niketan Pansare, Berthold </a:t>
            </a:r>
            <a:r>
              <a:rPr lang="en-US" sz="1200" b="0" dirty="0" err="1"/>
              <a:t>Reinwald</a:t>
            </a:r>
            <a:r>
              <a:rPr lang="en-US" sz="1200" b="0" dirty="0"/>
              <a:t>, Frederick Reiss, </a:t>
            </a:r>
            <a:r>
              <a:rPr lang="en-US" sz="1200" b="0" dirty="0" err="1"/>
              <a:t>Prithviraj</a:t>
            </a:r>
            <a:r>
              <a:rPr lang="en-US" sz="1200" b="0" dirty="0"/>
              <a:t> Sen, Arvind </a:t>
            </a:r>
            <a:r>
              <a:rPr lang="en-US" sz="1200" b="0" dirty="0" err="1"/>
              <a:t>Surve</a:t>
            </a:r>
            <a:r>
              <a:rPr lang="en-US" sz="1200" b="0" dirty="0"/>
              <a:t>, Shirish </a:t>
            </a:r>
            <a:r>
              <a:rPr lang="en-US" sz="1200" b="0" dirty="0" err="1"/>
              <a:t>Tatikonda</a:t>
            </a:r>
            <a:r>
              <a:rPr lang="en-US" sz="1200" b="0" dirty="0"/>
              <a:t>: </a:t>
            </a:r>
            <a:r>
              <a:rPr lang="en-US" sz="1200" b="0" dirty="0" err="1"/>
              <a:t>SystemML</a:t>
            </a:r>
            <a:r>
              <a:rPr lang="en-US" sz="1200" b="0" dirty="0"/>
              <a:t>: Declarative Machine Learning on Spark. PVLDB 9(13): 1425-1436 (2016)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b="0" dirty="0" err="1"/>
              <a:t>Botong</a:t>
            </a:r>
            <a:r>
              <a:rPr lang="en-US" sz="1200" b="0" dirty="0"/>
              <a:t> Huang, Matthias Boehm, Yuanyuan Tian, Berthold </a:t>
            </a:r>
            <a:r>
              <a:rPr lang="en-US" sz="1200" b="0" dirty="0" err="1"/>
              <a:t>Reinwald</a:t>
            </a:r>
            <a:r>
              <a:rPr lang="en-US" sz="1200" b="0" dirty="0"/>
              <a:t>, Shirish </a:t>
            </a:r>
            <a:r>
              <a:rPr lang="en-US" sz="1200" b="0" dirty="0" err="1"/>
              <a:t>Tatikonda</a:t>
            </a:r>
            <a:r>
              <a:rPr lang="en-US" sz="1200" b="0" dirty="0"/>
              <a:t>, Frederick R. Reiss: Resource Elasticity for Large-Scale Machine Learning. SIGMOD  2015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b="0" dirty="0"/>
              <a:t>[</a:t>
            </a:r>
            <a:r>
              <a:rPr lang="en-US" sz="1200" dirty="0"/>
              <a:t>DEBul’14</a:t>
            </a:r>
            <a:r>
              <a:rPr lang="en-US" sz="1200" b="0" dirty="0"/>
              <a:t>] Matthias Boehm, Douglas R. Burdick, Alexandre V. </a:t>
            </a:r>
            <a:r>
              <a:rPr lang="en-US" sz="1200" b="0" dirty="0" err="1"/>
              <a:t>Evfimievski</a:t>
            </a:r>
            <a:r>
              <a:rPr lang="en-US" sz="1200" b="0" dirty="0"/>
              <a:t>, Berthold </a:t>
            </a:r>
            <a:r>
              <a:rPr lang="en-US" sz="1200" b="0" dirty="0" err="1"/>
              <a:t>Reinwald</a:t>
            </a:r>
            <a:r>
              <a:rPr lang="en-US" sz="1200" b="0" dirty="0"/>
              <a:t>, Frederick R. Reiss, </a:t>
            </a:r>
            <a:r>
              <a:rPr lang="en-US" sz="1200" b="0" dirty="0" err="1"/>
              <a:t>Prithviraj</a:t>
            </a:r>
            <a:r>
              <a:rPr lang="en-US" sz="1200" b="0" dirty="0"/>
              <a:t> Sen, Shirish </a:t>
            </a:r>
            <a:r>
              <a:rPr lang="en-US" sz="1200" b="0" dirty="0" err="1"/>
              <a:t>Tatikonda</a:t>
            </a:r>
            <a:r>
              <a:rPr lang="en-US" sz="1200" b="0" dirty="0"/>
              <a:t>, Yuanyuan Tian: </a:t>
            </a:r>
            <a:r>
              <a:rPr lang="en-US" sz="1200" b="0" dirty="0" err="1"/>
              <a:t>SystemML's</a:t>
            </a:r>
            <a:r>
              <a:rPr lang="en-US" sz="1200" b="0" dirty="0"/>
              <a:t> Optimizer: Plan Generation for Large-Scale Machine Learning Programs. IEEE Data Eng. Bull. 37(3): 52-62 (2014)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b="0" dirty="0"/>
              <a:t>[</a:t>
            </a:r>
            <a:r>
              <a:rPr lang="en-US" sz="1200" dirty="0"/>
              <a:t>PVLDB’14</a:t>
            </a:r>
            <a:r>
              <a:rPr lang="en-US" sz="1200" b="0" dirty="0"/>
              <a:t>] Matthias Boehm, Shirish </a:t>
            </a:r>
            <a:r>
              <a:rPr lang="en-US" sz="1200" b="0" dirty="0" err="1"/>
              <a:t>Tatikonda</a:t>
            </a:r>
            <a:r>
              <a:rPr lang="en-US" sz="1200" b="0" dirty="0"/>
              <a:t>, Berthold </a:t>
            </a:r>
            <a:r>
              <a:rPr lang="en-US" sz="1200" b="0" dirty="0" err="1"/>
              <a:t>Reinwald</a:t>
            </a:r>
            <a:r>
              <a:rPr lang="en-US" sz="1200" b="0" dirty="0"/>
              <a:t>, </a:t>
            </a:r>
            <a:r>
              <a:rPr lang="en-US" sz="1200" b="0" dirty="0" err="1"/>
              <a:t>Prithviraj</a:t>
            </a:r>
            <a:r>
              <a:rPr lang="en-US" sz="1200" b="0" dirty="0"/>
              <a:t> Sen, Yuanyuan Tian, Douglas Burdick, </a:t>
            </a:r>
            <a:r>
              <a:rPr lang="en-US" sz="1200" b="0" dirty="0" err="1"/>
              <a:t>Shivakumar</a:t>
            </a:r>
            <a:r>
              <a:rPr lang="en-US" sz="1200" b="0" dirty="0"/>
              <a:t> </a:t>
            </a:r>
            <a:r>
              <a:rPr lang="en-US" sz="1200" b="0" dirty="0" err="1"/>
              <a:t>Vaithyanathan</a:t>
            </a:r>
            <a:r>
              <a:rPr lang="en-US" sz="1200" b="0" dirty="0"/>
              <a:t>: Hybrid Parallelization Strategies for Large-Scale Machine Learning in </a:t>
            </a:r>
            <a:r>
              <a:rPr lang="en-US" sz="1200" b="0" dirty="0" err="1"/>
              <a:t>SystemML</a:t>
            </a:r>
            <a:r>
              <a:rPr lang="en-US" sz="1200" b="0" dirty="0"/>
              <a:t>. PVLDB. 7(7): 553-564 (2014)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b="0" i="0" dirty="0">
                <a:solidFill>
                  <a:srgbClr val="222222"/>
                </a:solidFill>
                <a:effectLst/>
              </a:rPr>
              <a:t>[</a:t>
            </a:r>
            <a:r>
              <a:rPr lang="en-US" sz="1200" i="0" dirty="0">
                <a:solidFill>
                  <a:srgbClr val="222222"/>
                </a:solidFill>
                <a:effectLst/>
              </a:rPr>
              <a:t>SIGMOD13</a:t>
            </a:r>
            <a:r>
              <a:rPr lang="en-US" sz="1200" b="0" i="0" dirty="0">
                <a:solidFill>
                  <a:srgbClr val="222222"/>
                </a:solidFill>
                <a:effectLst/>
              </a:rPr>
              <a:t>] </a:t>
            </a:r>
            <a:r>
              <a:rPr lang="en-US" sz="1200" b="0" i="0" dirty="0" err="1">
                <a:solidFill>
                  <a:srgbClr val="222222"/>
                </a:solidFill>
                <a:effectLst/>
              </a:rPr>
              <a:t>Zhuhua</a:t>
            </a:r>
            <a:r>
              <a:rPr lang="en-US" sz="1200" b="0" i="0" dirty="0">
                <a:solidFill>
                  <a:srgbClr val="222222"/>
                </a:solidFill>
                <a:effectLst/>
              </a:rPr>
              <a:t> Cai, </a:t>
            </a:r>
            <a:r>
              <a:rPr lang="en-US" sz="1200" b="0" i="0" dirty="0" err="1">
                <a:solidFill>
                  <a:srgbClr val="222222"/>
                </a:solidFill>
                <a:effectLst/>
              </a:rPr>
              <a:t>Zografoula</a:t>
            </a:r>
            <a:r>
              <a:rPr lang="en-US" sz="1200" b="0" i="0" dirty="0">
                <a:solidFill>
                  <a:srgbClr val="222222"/>
                </a:solidFill>
                <a:effectLst/>
              </a:rPr>
              <a:t> </a:t>
            </a:r>
            <a:r>
              <a:rPr lang="en-US" sz="1200" b="0" i="0" dirty="0" err="1">
                <a:solidFill>
                  <a:srgbClr val="222222"/>
                </a:solidFill>
                <a:effectLst/>
              </a:rPr>
              <a:t>Vagena</a:t>
            </a:r>
            <a:r>
              <a:rPr lang="en-US" sz="1200" b="0" i="0" dirty="0">
                <a:solidFill>
                  <a:srgbClr val="222222"/>
                </a:solidFill>
                <a:effectLst/>
              </a:rPr>
              <a:t>, Luis Leopoldo Perez, Subramanian Arumugam, Peter J. Haas, Christopher M. Jermaine: Simulation of database-valued </a:t>
            </a:r>
            <a:r>
              <a:rPr lang="en-US" sz="1200" b="0" dirty="0">
                <a:solidFill>
                  <a:srgbClr val="222222"/>
                </a:solidFill>
              </a:rPr>
              <a:t>M</a:t>
            </a:r>
            <a:r>
              <a:rPr lang="en-US" sz="1200" b="0" i="0" dirty="0">
                <a:solidFill>
                  <a:srgbClr val="222222"/>
                </a:solidFill>
                <a:effectLst/>
              </a:rPr>
              <a:t>arkov chains using </a:t>
            </a:r>
            <a:r>
              <a:rPr lang="en-US" sz="1200" b="0" i="0" dirty="0" err="1">
                <a:solidFill>
                  <a:srgbClr val="222222"/>
                </a:solidFill>
                <a:effectLst/>
              </a:rPr>
              <a:t>SimSQL</a:t>
            </a:r>
            <a:r>
              <a:rPr lang="en-US" sz="1200" b="0" i="0" dirty="0">
                <a:solidFill>
                  <a:srgbClr val="222222"/>
                </a:solidFill>
                <a:effectLst/>
              </a:rPr>
              <a:t>. SIGMOD Conference 2013: 637-648</a:t>
            </a:r>
            <a:endParaRPr lang="en-US" sz="1200" b="0" dirty="0">
              <a:solidFill>
                <a:srgbClr val="222222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b="0" i="0" dirty="0">
                <a:solidFill>
                  <a:srgbClr val="222222"/>
                </a:solidFill>
                <a:effectLst/>
              </a:rPr>
              <a:t>[</a:t>
            </a:r>
            <a:r>
              <a:rPr lang="en-US" sz="1200" i="0" dirty="0">
                <a:solidFill>
                  <a:srgbClr val="222222"/>
                </a:solidFill>
                <a:effectLst/>
              </a:rPr>
              <a:t>Savage09</a:t>
            </a:r>
            <a:r>
              <a:rPr lang="en-US" sz="1200" b="0" i="0" dirty="0">
                <a:solidFill>
                  <a:srgbClr val="222222"/>
                </a:solidFill>
                <a:effectLst/>
              </a:rPr>
              <a:t>] Savage, Sam L., and Harry M. Markowitz. </a:t>
            </a:r>
            <a:r>
              <a:rPr lang="en-US" sz="1200" b="0" i="1" dirty="0">
                <a:solidFill>
                  <a:srgbClr val="222222"/>
                </a:solidFill>
                <a:effectLst/>
              </a:rPr>
              <a:t>The flaw of averages: Why we underestimate risk in the face of uncertainty</a:t>
            </a:r>
            <a:r>
              <a:rPr lang="en-US" sz="1200" b="0" i="0" dirty="0">
                <a:solidFill>
                  <a:srgbClr val="222222"/>
                </a:solidFill>
                <a:effectLst/>
              </a:rPr>
              <a:t>. John Wiley &amp; Sons, 2009.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b="0" dirty="0">
                <a:solidFill>
                  <a:srgbClr val="222222"/>
                </a:solidFill>
              </a:rPr>
              <a:t>[</a:t>
            </a:r>
            <a:r>
              <a:rPr lang="en-US" sz="1200" dirty="0">
                <a:solidFill>
                  <a:srgbClr val="222222"/>
                </a:solidFill>
              </a:rPr>
              <a:t>SIGMOD08</a:t>
            </a:r>
            <a:r>
              <a:rPr lang="en-US" sz="1200" b="0" dirty="0">
                <a:solidFill>
                  <a:srgbClr val="222222"/>
                </a:solidFill>
              </a:rPr>
              <a:t>] </a:t>
            </a:r>
            <a:r>
              <a:rPr lang="en-US" sz="1200" b="0" i="0" dirty="0">
                <a:solidFill>
                  <a:srgbClr val="222222"/>
                </a:solidFill>
                <a:effectLst/>
              </a:rPr>
              <a:t>Ravi </a:t>
            </a:r>
            <a:r>
              <a:rPr lang="en-US" sz="1200" b="0" i="0" dirty="0" err="1">
                <a:solidFill>
                  <a:srgbClr val="222222"/>
                </a:solidFill>
                <a:effectLst/>
              </a:rPr>
              <a:t>Jampani</a:t>
            </a:r>
            <a:r>
              <a:rPr lang="en-US" sz="1200" b="0" i="0" dirty="0">
                <a:solidFill>
                  <a:srgbClr val="222222"/>
                </a:solidFill>
                <a:effectLst/>
              </a:rPr>
              <a:t>, Fei Xu, </a:t>
            </a:r>
            <a:r>
              <a:rPr lang="en-US" sz="1200" b="0" i="0" dirty="0" err="1">
                <a:solidFill>
                  <a:srgbClr val="222222"/>
                </a:solidFill>
                <a:effectLst/>
              </a:rPr>
              <a:t>Mingxi</a:t>
            </a:r>
            <a:r>
              <a:rPr lang="en-US" sz="1200" b="0" i="0" dirty="0">
                <a:solidFill>
                  <a:srgbClr val="222222"/>
                </a:solidFill>
                <a:effectLst/>
              </a:rPr>
              <a:t> Wu, Luis Leopoldo Perez, Christopher M. Jermaine, Peter J. Haas: MCDB: a monte </a:t>
            </a:r>
            <a:r>
              <a:rPr lang="en-US" sz="1200" b="0" i="0" dirty="0" err="1">
                <a:solidFill>
                  <a:srgbClr val="222222"/>
                </a:solidFill>
                <a:effectLst/>
              </a:rPr>
              <a:t>carlo</a:t>
            </a:r>
            <a:r>
              <a:rPr lang="en-US" sz="1200" b="0" i="0" dirty="0">
                <a:solidFill>
                  <a:srgbClr val="222222"/>
                </a:solidFill>
                <a:effectLst/>
              </a:rPr>
              <a:t> approach to managing uncertain data. SIGMOD Conference 2008: 687-700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b="0" i="0" dirty="0">
                <a:solidFill>
                  <a:srgbClr val="222222"/>
                </a:solidFill>
                <a:effectLst/>
              </a:rPr>
              <a:t>[</a:t>
            </a:r>
            <a:r>
              <a:rPr lang="en-US" sz="1200" i="0" dirty="0">
                <a:solidFill>
                  <a:srgbClr val="222222"/>
                </a:solidFill>
                <a:effectLst/>
              </a:rPr>
              <a:t>IBM95</a:t>
            </a:r>
            <a:r>
              <a:rPr lang="en-US" sz="1200" b="0" i="0" dirty="0">
                <a:solidFill>
                  <a:srgbClr val="222222"/>
                </a:solidFill>
                <a:effectLst/>
              </a:rPr>
              <a:t>] Agarwal, Ramesh C., et al. "A three-dimensional approach to parallel matrix multiplication." </a:t>
            </a:r>
            <a:r>
              <a:rPr lang="en-US" sz="1200" b="0" i="1" dirty="0">
                <a:solidFill>
                  <a:srgbClr val="222222"/>
                </a:solidFill>
                <a:effectLst/>
              </a:rPr>
              <a:t>IBM Journal of Research and Development </a:t>
            </a:r>
            <a:r>
              <a:rPr lang="en-US" sz="1200" b="0" i="0" dirty="0">
                <a:solidFill>
                  <a:srgbClr val="222222"/>
                </a:solidFill>
                <a:effectLst/>
              </a:rPr>
              <a:t>39.5 (1995): 575-582.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b="0" dirty="0">
                <a:solidFill>
                  <a:srgbClr val="222222"/>
                </a:solidFill>
              </a:rPr>
              <a:t>[</a:t>
            </a:r>
            <a:r>
              <a:rPr lang="en-US" sz="1200" dirty="0">
                <a:solidFill>
                  <a:srgbClr val="222222"/>
                </a:solidFill>
              </a:rPr>
              <a:t>Einstein16</a:t>
            </a:r>
            <a:r>
              <a:rPr lang="en-US" sz="1200" b="0" dirty="0">
                <a:solidFill>
                  <a:srgbClr val="222222"/>
                </a:solidFill>
              </a:rPr>
              <a:t>] Einstein, Albert (1916). "The Foundation of the General Theory of Relativity". </a:t>
            </a:r>
            <a:r>
              <a:rPr lang="en-US" sz="1200" b="0" dirty="0" err="1">
                <a:solidFill>
                  <a:srgbClr val="222222"/>
                </a:solidFill>
              </a:rPr>
              <a:t>Annalen</a:t>
            </a:r>
            <a:r>
              <a:rPr lang="en-US" sz="1200" b="0" dirty="0">
                <a:solidFill>
                  <a:srgbClr val="222222"/>
                </a:solidFill>
              </a:rPr>
              <a:t> der </a:t>
            </a:r>
            <a:r>
              <a:rPr lang="en-US" sz="1200" b="0" dirty="0" err="1">
                <a:solidFill>
                  <a:srgbClr val="222222"/>
                </a:solidFill>
              </a:rPr>
              <a:t>Physik</a:t>
            </a:r>
            <a:r>
              <a:rPr lang="en-US" sz="1200" b="0" dirty="0">
                <a:solidFill>
                  <a:srgbClr val="222222"/>
                </a:solidFill>
              </a:rPr>
              <a:t>.</a:t>
            </a:r>
            <a:endParaRPr lang="en-US" sz="1200" b="0" i="0" dirty="0">
              <a:solidFill>
                <a:srgbClr val="222222"/>
              </a:solidFill>
              <a:effectLst/>
            </a:endParaRPr>
          </a:p>
          <a:p>
            <a:endParaRPr lang="en-US" sz="1200" b="0" i="0" dirty="0">
              <a:solidFill>
                <a:srgbClr val="222222"/>
              </a:solidFill>
              <a:effectLst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200" b="0" dirty="0"/>
          </a:p>
        </p:txBody>
      </p:sp>
    </p:spTree>
    <p:extLst>
      <p:ext uri="{BB962C8B-B14F-4D97-AF65-F5344CB8AC3E}">
        <p14:creationId xmlns:p14="http://schemas.microsoft.com/office/powerpoint/2010/main" val="41890438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F5200-F1EE-B0EA-6553-DB21AABC4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OLAP Queries / Data Frames / ML Systems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ECB7F316-11FC-E798-2841-2064A08EB3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2054115"/>
              </p:ext>
            </p:extLst>
          </p:nvPr>
        </p:nvGraphicFramePr>
        <p:xfrm>
          <a:off x="938530" y="1175386"/>
          <a:ext cx="10262872" cy="26517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307590">
                  <a:extLst>
                    <a:ext uri="{9D8B030D-6E8A-4147-A177-3AD203B41FA5}">
                      <a16:colId xmlns:a16="http://schemas.microsoft.com/office/drawing/2014/main" val="3592965603"/>
                    </a:ext>
                  </a:extLst>
                </a:gridCol>
                <a:gridCol w="2594610">
                  <a:extLst>
                    <a:ext uri="{9D8B030D-6E8A-4147-A177-3AD203B41FA5}">
                      <a16:colId xmlns:a16="http://schemas.microsoft.com/office/drawing/2014/main" val="4232665327"/>
                    </a:ext>
                  </a:extLst>
                </a:gridCol>
                <a:gridCol w="2480310">
                  <a:extLst>
                    <a:ext uri="{9D8B030D-6E8A-4147-A177-3AD203B41FA5}">
                      <a16:colId xmlns:a16="http://schemas.microsoft.com/office/drawing/2014/main" val="2904883796"/>
                    </a:ext>
                  </a:extLst>
                </a:gridCol>
                <a:gridCol w="2880362">
                  <a:extLst>
                    <a:ext uri="{9D8B030D-6E8A-4147-A177-3AD203B41FA5}">
                      <a16:colId xmlns:a16="http://schemas.microsoft.com/office/drawing/2014/main" val="3565078707"/>
                    </a:ext>
                  </a:extLst>
                </a:gridCol>
              </a:tblGrid>
              <a:tr h="28612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10642" marR="110642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DBMS</a:t>
                      </a:r>
                    </a:p>
                  </a:txBody>
                  <a:tcPr marL="110642" marR="110642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Data Frames</a:t>
                      </a:r>
                    </a:p>
                  </a:txBody>
                  <a:tcPr marL="110642" marR="110642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ML Systems</a:t>
                      </a:r>
                    </a:p>
                  </a:txBody>
                  <a:tcPr marL="110642" marR="110642"/>
                </a:tc>
                <a:extLst>
                  <a:ext uri="{0D108BD9-81ED-4DB2-BD59-A6C34878D82A}">
                    <a16:rowId xmlns:a16="http://schemas.microsoft.com/office/drawing/2014/main" val="859324261"/>
                  </a:ext>
                </a:extLst>
              </a:tr>
              <a:tr h="286122">
                <a:tc>
                  <a:txBody>
                    <a:bodyPr/>
                    <a:lstStyle/>
                    <a:p>
                      <a:r>
                        <a:rPr lang="en-US" b="1" dirty="0"/>
                        <a:t>Language Abstraction</a:t>
                      </a:r>
                    </a:p>
                  </a:txBody>
                  <a:tcPr marL="110642" marR="110642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SQL</a:t>
                      </a:r>
                    </a:p>
                  </a:txBody>
                  <a:tcPr marL="110642" marR="110642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Relational Algebra ++</a:t>
                      </a:r>
                    </a:p>
                  </a:txBody>
                  <a:tcPr marL="110642" marR="110642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Linear Algebra ++</a:t>
                      </a:r>
                    </a:p>
                  </a:txBody>
                  <a:tcPr marL="110642" marR="110642"/>
                </a:tc>
                <a:extLst>
                  <a:ext uri="{0D108BD9-81ED-4DB2-BD59-A6C34878D82A}">
                    <a16:rowId xmlns:a16="http://schemas.microsoft.com/office/drawing/2014/main" val="2928224126"/>
                  </a:ext>
                </a:extLst>
              </a:tr>
              <a:tr h="286122">
                <a:tc>
                  <a:txBody>
                    <a:bodyPr/>
                    <a:lstStyle/>
                    <a:p>
                      <a:r>
                        <a:rPr lang="en-US" b="1" dirty="0"/>
                        <a:t>Workload</a:t>
                      </a:r>
                    </a:p>
                  </a:txBody>
                  <a:tcPr marL="110642" marR="110642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Repeated Queries</a:t>
                      </a:r>
                    </a:p>
                  </a:txBody>
                  <a:tcPr marL="110642" marR="110642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Explorative Operations</a:t>
                      </a:r>
                    </a:p>
                  </a:txBody>
                  <a:tcPr marL="110642" marR="110642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Iterative Algorithms</a:t>
                      </a:r>
                    </a:p>
                  </a:txBody>
                  <a:tcPr marL="110642" marR="110642"/>
                </a:tc>
                <a:extLst>
                  <a:ext uri="{0D108BD9-81ED-4DB2-BD59-A6C34878D82A}">
                    <a16:rowId xmlns:a16="http://schemas.microsoft.com/office/drawing/2014/main" val="783844434"/>
                  </a:ext>
                </a:extLst>
              </a:tr>
              <a:tr h="493855">
                <a:tc>
                  <a:txBody>
                    <a:bodyPr/>
                    <a:lstStyle/>
                    <a:p>
                      <a:r>
                        <a:rPr lang="en-US" b="1" dirty="0"/>
                        <a:t>Infrastructure</a:t>
                      </a:r>
                    </a:p>
                  </a:txBody>
                  <a:tcPr marL="110642" marR="110642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Server</a:t>
                      </a:r>
                      <a:br>
                        <a:rPr lang="en-US" dirty="0"/>
                      </a:br>
                      <a:r>
                        <a:rPr lang="en-US" dirty="0"/>
                        <a:t>(but </a:t>
                      </a:r>
                      <a:r>
                        <a:rPr lang="en-US" dirty="0" err="1"/>
                        <a:t>RAWdb</a:t>
                      </a:r>
                      <a:r>
                        <a:rPr lang="en-US" dirty="0"/>
                        <a:t>, </a:t>
                      </a:r>
                      <a:r>
                        <a:rPr lang="en-US" dirty="0" err="1"/>
                        <a:t>DuckDB</a:t>
                      </a:r>
                      <a:r>
                        <a:rPr lang="en-US" dirty="0"/>
                        <a:t>)</a:t>
                      </a:r>
                    </a:p>
                  </a:txBody>
                  <a:tcPr marL="110642" marR="110642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Stateless library (embedded)</a:t>
                      </a:r>
                    </a:p>
                  </a:txBody>
                  <a:tcPr marL="110642" marR="110642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Stateless library (embedded, but Serving)</a:t>
                      </a:r>
                    </a:p>
                  </a:txBody>
                  <a:tcPr marL="110642" marR="110642"/>
                </a:tc>
                <a:extLst>
                  <a:ext uri="{0D108BD9-81ED-4DB2-BD59-A6C34878D82A}">
                    <a16:rowId xmlns:a16="http://schemas.microsoft.com/office/drawing/2014/main" val="3693997266"/>
                  </a:ext>
                </a:extLst>
              </a:tr>
              <a:tr h="705507">
                <a:tc>
                  <a:txBody>
                    <a:bodyPr/>
                    <a:lstStyle/>
                    <a:p>
                      <a:r>
                        <a:rPr lang="en-US" b="1" dirty="0"/>
                        <a:t>Optimization</a:t>
                      </a:r>
                    </a:p>
                  </a:txBody>
                  <a:tcPr marL="110642" marR="110642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Join ordering, rewrites</a:t>
                      </a:r>
                    </a:p>
                    <a:p>
                      <a:r>
                        <a:rPr lang="en-US" dirty="0" err="1"/>
                        <a:t>Phy</a:t>
                      </a:r>
                      <a:r>
                        <a:rPr lang="en-US" dirty="0"/>
                        <a:t>. op selection</a:t>
                      </a:r>
                    </a:p>
                    <a:p>
                      <a:r>
                        <a:rPr lang="en-US" dirty="0"/>
                        <a:t>Query compilation</a:t>
                      </a:r>
                    </a:p>
                  </a:txBody>
                  <a:tcPr marL="110642" marR="110642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10642" marR="110642"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mmchain</a:t>
                      </a:r>
                      <a:r>
                        <a:rPr lang="en-US" dirty="0"/>
                        <a:t> opt, rewrites</a:t>
                      </a:r>
                    </a:p>
                    <a:p>
                      <a:r>
                        <a:rPr lang="en-US" dirty="0" err="1"/>
                        <a:t>Phy</a:t>
                      </a:r>
                      <a:r>
                        <a:rPr lang="en-US" dirty="0"/>
                        <a:t>. op selection</a:t>
                      </a:r>
                    </a:p>
                    <a:p>
                      <a:r>
                        <a:rPr lang="en-US" dirty="0"/>
                        <a:t>Operation fusion/</a:t>
                      </a:r>
                      <a:r>
                        <a:rPr lang="en-US" dirty="0" err="1"/>
                        <a:t>codegen</a:t>
                      </a:r>
                      <a:endParaRPr lang="en-US" dirty="0"/>
                    </a:p>
                  </a:txBody>
                  <a:tcPr marL="110642" marR="110642"/>
                </a:tc>
                <a:extLst>
                  <a:ext uri="{0D108BD9-81ED-4DB2-BD59-A6C34878D82A}">
                    <a16:rowId xmlns:a16="http://schemas.microsoft.com/office/drawing/2014/main" val="897589354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24EE6D24-A457-0A31-84CD-498760BC1513}"/>
              </a:ext>
            </a:extLst>
          </p:cNvPr>
          <p:cNvSpPr txBox="1"/>
          <p:nvPr/>
        </p:nvSpPr>
        <p:spPr>
          <a:xfrm>
            <a:off x="1611630" y="6137910"/>
            <a:ext cx="9041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70146"/>
                </a:solidFill>
                <a:sym typeface="Wingdings" panose="05000000000000000000" pitchFamily="2" charset="2"/>
              </a:rPr>
              <a:t> Increasing Convergence of Optimization and Runtime Techniques</a:t>
            </a:r>
            <a:endParaRPr lang="en-US" sz="2400" b="1" dirty="0">
              <a:solidFill>
                <a:srgbClr val="F70146"/>
              </a:solidFill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D9282DB0-95DD-4134-4404-61D39D299C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5414829"/>
              </p:ext>
            </p:extLst>
          </p:nvPr>
        </p:nvGraphicFramePr>
        <p:xfrm>
          <a:off x="941070" y="3837305"/>
          <a:ext cx="10262872" cy="2194560"/>
        </p:xfrm>
        <a:graphic>
          <a:graphicData uri="http://schemas.openxmlformats.org/drawingml/2006/table">
            <a:tbl>
              <a:tblPr bandRow="1">
                <a:tableStyleId>{7DF18680-E054-41AD-8BC1-D1AEF772440D}</a:tableStyleId>
              </a:tblPr>
              <a:tblGrid>
                <a:gridCol w="2307590">
                  <a:extLst>
                    <a:ext uri="{9D8B030D-6E8A-4147-A177-3AD203B41FA5}">
                      <a16:colId xmlns:a16="http://schemas.microsoft.com/office/drawing/2014/main" val="4062122755"/>
                    </a:ext>
                  </a:extLst>
                </a:gridCol>
                <a:gridCol w="2594610">
                  <a:extLst>
                    <a:ext uri="{9D8B030D-6E8A-4147-A177-3AD203B41FA5}">
                      <a16:colId xmlns:a16="http://schemas.microsoft.com/office/drawing/2014/main" val="3062811850"/>
                    </a:ext>
                  </a:extLst>
                </a:gridCol>
                <a:gridCol w="2480310">
                  <a:extLst>
                    <a:ext uri="{9D8B030D-6E8A-4147-A177-3AD203B41FA5}">
                      <a16:colId xmlns:a16="http://schemas.microsoft.com/office/drawing/2014/main" val="4258385693"/>
                    </a:ext>
                  </a:extLst>
                </a:gridCol>
                <a:gridCol w="2880362">
                  <a:extLst>
                    <a:ext uri="{9D8B030D-6E8A-4147-A177-3AD203B41FA5}">
                      <a16:colId xmlns:a16="http://schemas.microsoft.com/office/drawing/2014/main" val="187856344"/>
                    </a:ext>
                  </a:extLst>
                </a:gridCol>
              </a:tblGrid>
              <a:tr h="705507">
                <a:tc>
                  <a:txBody>
                    <a:bodyPr/>
                    <a:lstStyle/>
                    <a:p>
                      <a:r>
                        <a:rPr lang="en-US" b="1" dirty="0"/>
                        <a:t>Runtime</a:t>
                      </a:r>
                    </a:p>
                  </a:txBody>
                  <a:tcPr marL="110642" marR="110642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Scans, large-small joins, aggregations;</a:t>
                      </a:r>
                    </a:p>
                    <a:p>
                      <a:r>
                        <a:rPr lang="en-US" dirty="0"/>
                        <a:t>vectorization </a:t>
                      </a:r>
                    </a:p>
                  </a:txBody>
                  <a:tcPr marL="110642" marR="110642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Coarse-grained frame operations</a:t>
                      </a:r>
                    </a:p>
                  </a:txBody>
                  <a:tcPr marL="110642" marR="110642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Coarse-grained tensor operations</a:t>
                      </a:r>
                    </a:p>
                    <a:p>
                      <a:r>
                        <a:rPr lang="en-US" dirty="0"/>
                        <a:t>vectorization / mini-batches </a:t>
                      </a:r>
                    </a:p>
                  </a:txBody>
                  <a:tcPr marL="110642" marR="110642"/>
                </a:tc>
                <a:extLst>
                  <a:ext uri="{0D108BD9-81ED-4DB2-BD59-A6C34878D82A}">
                    <a16:rowId xmlns:a16="http://schemas.microsoft.com/office/drawing/2014/main" val="3235091700"/>
                  </a:ext>
                </a:extLst>
              </a:tr>
              <a:tr h="493855"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marL="110642" marR="110642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Variety of value types</a:t>
                      </a:r>
                    </a:p>
                  </a:txBody>
                  <a:tcPr marL="110642" marR="110642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10642" marR="110642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Increasing number of specialized value types</a:t>
                      </a:r>
                    </a:p>
                  </a:txBody>
                  <a:tcPr marL="110642" marR="110642"/>
                </a:tc>
                <a:extLst>
                  <a:ext uri="{0D108BD9-81ED-4DB2-BD59-A6C34878D82A}">
                    <a16:rowId xmlns:a16="http://schemas.microsoft.com/office/drawing/2014/main" val="2225775540"/>
                  </a:ext>
                </a:extLst>
              </a:tr>
              <a:tr h="493855">
                <a:tc>
                  <a:txBody>
                    <a:bodyPr/>
                    <a:lstStyle/>
                    <a:p>
                      <a:r>
                        <a:rPr lang="en-US" b="1" dirty="0"/>
                        <a:t>Storage</a:t>
                      </a:r>
                    </a:p>
                  </a:txBody>
                  <a:tcPr marL="110642" marR="110642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Page layouts w/ SMAs and compression</a:t>
                      </a:r>
                    </a:p>
                  </a:txBody>
                  <a:tcPr marL="110642" marR="110642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Arrays, open formats (e.g., Arrow, Parquet)</a:t>
                      </a:r>
                    </a:p>
                  </a:txBody>
                  <a:tcPr marL="110642" marR="110642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Dense / sparse / compressed blocks</a:t>
                      </a:r>
                    </a:p>
                  </a:txBody>
                  <a:tcPr marL="110642" marR="110642"/>
                </a:tc>
                <a:extLst>
                  <a:ext uri="{0D108BD9-81ED-4DB2-BD59-A6C34878D82A}">
                    <a16:rowId xmlns:a16="http://schemas.microsoft.com/office/drawing/2014/main" val="5718930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9442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33499-BA53-3367-487F-4ABB7AC80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7FAB9-6B9A-2486-D0BD-EA93F526E7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7889FB"/>
                </a:solidFill>
              </a:rPr>
              <a:t>Future: </a:t>
            </a:r>
            <a:r>
              <a:rPr lang="en-US" dirty="0"/>
              <a:t>Broader Focus (on General Tensor Computations)</a:t>
            </a:r>
          </a:p>
          <a:p>
            <a:pPr lvl="1"/>
            <a:r>
              <a:rPr lang="en-US" dirty="0"/>
              <a:t>General linear algebra programs and tensor computations</a:t>
            </a:r>
          </a:p>
          <a:p>
            <a:pPr lvl="1"/>
            <a:r>
              <a:rPr lang="en-US" dirty="0"/>
              <a:t>Different architectures (parameter servers, data-/task-task parallel)</a:t>
            </a:r>
          </a:p>
          <a:p>
            <a:pPr lvl="1"/>
            <a:r>
              <a:rPr lang="en-US" dirty="0"/>
              <a:t>Wide variety of applications and workload characteristics</a:t>
            </a:r>
          </a:p>
          <a:p>
            <a:pPr lvl="1"/>
            <a:endParaRPr lang="en-US" dirty="0"/>
          </a:p>
          <a:p>
            <a:r>
              <a:rPr lang="en-US" dirty="0"/>
              <a:t>Long-term Benefits</a:t>
            </a:r>
          </a:p>
          <a:p>
            <a:pPr lvl="1"/>
            <a:r>
              <a:rPr lang="en-US" dirty="0"/>
              <a:t>Simplicity</a:t>
            </a:r>
          </a:p>
          <a:p>
            <a:pPr lvl="1"/>
            <a:r>
              <a:rPr lang="en-US" dirty="0"/>
              <a:t>Reuse of Compilation and </a:t>
            </a:r>
            <a:br>
              <a:rPr lang="en-US" dirty="0"/>
            </a:br>
            <a:r>
              <a:rPr lang="en-US" dirty="0"/>
              <a:t>Runtime Techniques</a:t>
            </a:r>
          </a:p>
          <a:p>
            <a:pPr lvl="1"/>
            <a:r>
              <a:rPr lang="en-US" dirty="0"/>
              <a:t>Performance and Scalability</a:t>
            </a:r>
          </a:p>
          <a:p>
            <a:pPr lvl="1"/>
            <a:endParaRPr lang="en-US" dirty="0"/>
          </a:p>
          <a:p>
            <a:r>
              <a:rPr lang="en-US" dirty="0"/>
              <a:t>Lots of </a:t>
            </a:r>
            <a:r>
              <a:rPr lang="en-US" dirty="0">
                <a:solidFill>
                  <a:srgbClr val="F70146"/>
                </a:solidFill>
              </a:rPr>
              <a:t>Open Challenges</a:t>
            </a:r>
            <a:br>
              <a:rPr lang="en-US" dirty="0">
                <a:solidFill>
                  <a:srgbClr val="F70146"/>
                </a:solidFill>
              </a:rPr>
            </a:br>
            <a:r>
              <a:rPr lang="en-US" dirty="0">
                <a:solidFill>
                  <a:srgbClr val="F70146"/>
                </a:solidFill>
              </a:rPr>
              <a:t>and Research Opportunities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6B5DED1-C3AD-C49A-1F15-D4CBB6490601}"/>
              </a:ext>
            </a:extLst>
          </p:cNvPr>
          <p:cNvGrpSpPr/>
          <p:nvPr/>
        </p:nvGrpSpPr>
        <p:grpSpPr>
          <a:xfrm>
            <a:off x="9277658" y="1778443"/>
            <a:ext cx="2357831" cy="1368041"/>
            <a:chOff x="307544" y="3954735"/>
            <a:chExt cx="2357831" cy="136804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3627EDB-3DA0-8C55-FFF4-50E5C2EB0C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5" t="9698" r="6904" b="11693"/>
            <a:stretch/>
          </p:blipFill>
          <p:spPr>
            <a:xfrm>
              <a:off x="1038994" y="4269667"/>
              <a:ext cx="813223" cy="753568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D5D7F70-FFF0-E8F4-074E-C25D9FE0A17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72537" y="4030647"/>
              <a:ext cx="496527" cy="480535"/>
              <a:chOff x="6358929" y="3848272"/>
              <a:chExt cx="2418304" cy="2340419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992B59C7-E9A7-4E18-3B22-856B94ADA481}"/>
                  </a:ext>
                </a:extLst>
              </p:cNvPr>
              <p:cNvGrpSpPr/>
              <p:nvPr/>
            </p:nvGrpSpPr>
            <p:grpSpPr>
              <a:xfrm>
                <a:off x="6857057" y="3848272"/>
                <a:ext cx="1920176" cy="1860868"/>
                <a:chOff x="5257697" y="1796729"/>
                <a:chExt cx="1920176" cy="1860868"/>
              </a:xfrm>
            </p:grpSpPr>
            <p:grpSp>
              <p:nvGrpSpPr>
                <p:cNvPr id="39" name="Group 38">
                  <a:extLst>
                    <a:ext uri="{FF2B5EF4-FFF2-40B4-BE49-F238E27FC236}">
                      <a16:creationId xmlns:a16="http://schemas.microsoft.com/office/drawing/2014/main" id="{E34E797D-C505-03DC-55A7-80BD3971FB60}"/>
                    </a:ext>
                  </a:extLst>
                </p:cNvPr>
                <p:cNvGrpSpPr/>
                <p:nvPr/>
              </p:nvGrpSpPr>
              <p:grpSpPr>
                <a:xfrm>
                  <a:off x="5266067" y="2960861"/>
                  <a:ext cx="1911806" cy="696736"/>
                  <a:chOff x="5266067" y="2167044"/>
                  <a:chExt cx="1911806" cy="696736"/>
                </a:xfrm>
              </p:grpSpPr>
              <p:sp>
                <p:nvSpPr>
                  <p:cNvPr id="48" name="Cube 47">
                    <a:extLst>
                      <a:ext uri="{FF2B5EF4-FFF2-40B4-BE49-F238E27FC236}">
                        <a16:creationId xmlns:a16="http://schemas.microsoft.com/office/drawing/2014/main" id="{BB8ED16A-D29F-724E-E00F-0AF34D8E7A36}"/>
                      </a:ext>
                    </a:extLst>
                  </p:cNvPr>
                  <p:cNvSpPr/>
                  <p:nvPr/>
                </p:nvSpPr>
                <p:spPr>
                  <a:xfrm>
                    <a:off x="5266067" y="2167044"/>
                    <a:ext cx="702654" cy="696736"/>
                  </a:xfrm>
                  <a:prstGeom prst="cube">
                    <a:avLst/>
                  </a:prstGeom>
                  <a:solidFill>
                    <a:srgbClr val="F70146"/>
                  </a:solidFill>
                  <a:ln w="12700" cap="flat" cmpd="sng" algn="ctr">
                    <a:solidFill>
                      <a:srgbClr val="0F0F0F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70146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9" name="Cube 48">
                    <a:extLst>
                      <a:ext uri="{FF2B5EF4-FFF2-40B4-BE49-F238E27FC236}">
                        <a16:creationId xmlns:a16="http://schemas.microsoft.com/office/drawing/2014/main" id="{28380E9D-9F1C-3EF7-89A4-54D344563DAD}"/>
                      </a:ext>
                    </a:extLst>
                  </p:cNvPr>
                  <p:cNvSpPr/>
                  <p:nvPr/>
                </p:nvSpPr>
                <p:spPr>
                  <a:xfrm>
                    <a:off x="5870643" y="2167044"/>
                    <a:ext cx="702654" cy="696736"/>
                  </a:xfrm>
                  <a:prstGeom prst="cube">
                    <a:avLst/>
                  </a:prstGeom>
                  <a:solidFill>
                    <a:srgbClr val="F70146"/>
                  </a:solidFill>
                  <a:ln w="12700" cap="flat" cmpd="sng" algn="ctr">
                    <a:solidFill>
                      <a:srgbClr val="0F0F0F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70146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0" name="Cube 49">
                    <a:extLst>
                      <a:ext uri="{FF2B5EF4-FFF2-40B4-BE49-F238E27FC236}">
                        <a16:creationId xmlns:a16="http://schemas.microsoft.com/office/drawing/2014/main" id="{15F13D79-4C73-D152-E2E6-729C8C9257B5}"/>
                      </a:ext>
                    </a:extLst>
                  </p:cNvPr>
                  <p:cNvSpPr/>
                  <p:nvPr/>
                </p:nvSpPr>
                <p:spPr>
                  <a:xfrm>
                    <a:off x="6475219" y="2167044"/>
                    <a:ext cx="702654" cy="696736"/>
                  </a:xfrm>
                  <a:prstGeom prst="cube">
                    <a:avLst/>
                  </a:prstGeom>
                  <a:solidFill>
                    <a:srgbClr val="F70146"/>
                  </a:solidFill>
                  <a:ln w="12700" cap="flat" cmpd="sng" algn="ctr">
                    <a:solidFill>
                      <a:srgbClr val="0F0F0F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70146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40" name="Group 39">
                  <a:extLst>
                    <a:ext uri="{FF2B5EF4-FFF2-40B4-BE49-F238E27FC236}">
                      <a16:creationId xmlns:a16="http://schemas.microsoft.com/office/drawing/2014/main" id="{B691EC8F-A0B8-F754-EB79-583810410B36}"/>
                    </a:ext>
                  </a:extLst>
                </p:cNvPr>
                <p:cNvGrpSpPr/>
                <p:nvPr/>
              </p:nvGrpSpPr>
              <p:grpSpPr>
                <a:xfrm>
                  <a:off x="5257697" y="2379734"/>
                  <a:ext cx="1911806" cy="696736"/>
                  <a:chOff x="5266067" y="2167044"/>
                  <a:chExt cx="1911806" cy="696736"/>
                </a:xfrm>
              </p:grpSpPr>
              <p:sp>
                <p:nvSpPr>
                  <p:cNvPr id="45" name="Cube 44">
                    <a:extLst>
                      <a:ext uri="{FF2B5EF4-FFF2-40B4-BE49-F238E27FC236}">
                        <a16:creationId xmlns:a16="http://schemas.microsoft.com/office/drawing/2014/main" id="{BFD8E87A-7770-C52B-A7C1-81CF0A1C9BC5}"/>
                      </a:ext>
                    </a:extLst>
                  </p:cNvPr>
                  <p:cNvSpPr/>
                  <p:nvPr/>
                </p:nvSpPr>
                <p:spPr>
                  <a:xfrm>
                    <a:off x="5266067" y="2167044"/>
                    <a:ext cx="702654" cy="696736"/>
                  </a:xfrm>
                  <a:prstGeom prst="cube">
                    <a:avLst/>
                  </a:prstGeom>
                  <a:solidFill>
                    <a:srgbClr val="F70146"/>
                  </a:solidFill>
                  <a:ln w="12700" cap="flat" cmpd="sng" algn="ctr">
                    <a:solidFill>
                      <a:srgbClr val="0F0F0F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70146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6" name="Cube 45">
                    <a:extLst>
                      <a:ext uri="{FF2B5EF4-FFF2-40B4-BE49-F238E27FC236}">
                        <a16:creationId xmlns:a16="http://schemas.microsoft.com/office/drawing/2014/main" id="{CF1AAAAF-4B9D-C47A-B67B-7EB9E1710456}"/>
                      </a:ext>
                    </a:extLst>
                  </p:cNvPr>
                  <p:cNvSpPr/>
                  <p:nvPr/>
                </p:nvSpPr>
                <p:spPr>
                  <a:xfrm>
                    <a:off x="5870643" y="2167044"/>
                    <a:ext cx="702654" cy="696736"/>
                  </a:xfrm>
                  <a:prstGeom prst="cube">
                    <a:avLst/>
                  </a:prstGeom>
                  <a:solidFill>
                    <a:srgbClr val="F70146"/>
                  </a:solidFill>
                  <a:ln w="12700" cap="flat" cmpd="sng" algn="ctr">
                    <a:solidFill>
                      <a:srgbClr val="0F0F0F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70146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7" name="Cube 46">
                    <a:extLst>
                      <a:ext uri="{FF2B5EF4-FFF2-40B4-BE49-F238E27FC236}">
                        <a16:creationId xmlns:a16="http://schemas.microsoft.com/office/drawing/2014/main" id="{C584081C-6288-37CB-88C1-6EE0F7E4D7A9}"/>
                      </a:ext>
                    </a:extLst>
                  </p:cNvPr>
                  <p:cNvSpPr/>
                  <p:nvPr/>
                </p:nvSpPr>
                <p:spPr>
                  <a:xfrm>
                    <a:off x="6475219" y="2167044"/>
                    <a:ext cx="702654" cy="696736"/>
                  </a:xfrm>
                  <a:prstGeom prst="cube">
                    <a:avLst/>
                  </a:prstGeom>
                  <a:solidFill>
                    <a:srgbClr val="F70146"/>
                  </a:solidFill>
                  <a:ln w="12700" cap="flat" cmpd="sng" algn="ctr">
                    <a:solidFill>
                      <a:srgbClr val="0F0F0F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70146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41" name="Group 40">
                  <a:extLst>
                    <a:ext uri="{FF2B5EF4-FFF2-40B4-BE49-F238E27FC236}">
                      <a16:creationId xmlns:a16="http://schemas.microsoft.com/office/drawing/2014/main" id="{7569D382-CA45-0835-65CC-FFA31E644E70}"/>
                    </a:ext>
                  </a:extLst>
                </p:cNvPr>
                <p:cNvGrpSpPr/>
                <p:nvPr/>
              </p:nvGrpSpPr>
              <p:grpSpPr>
                <a:xfrm>
                  <a:off x="5258424" y="1796729"/>
                  <a:ext cx="1911806" cy="696736"/>
                  <a:chOff x="5266067" y="2167044"/>
                  <a:chExt cx="1911806" cy="696736"/>
                </a:xfrm>
              </p:grpSpPr>
              <p:sp>
                <p:nvSpPr>
                  <p:cNvPr id="42" name="Cube 41">
                    <a:extLst>
                      <a:ext uri="{FF2B5EF4-FFF2-40B4-BE49-F238E27FC236}">
                        <a16:creationId xmlns:a16="http://schemas.microsoft.com/office/drawing/2014/main" id="{310367DB-00C5-40ED-2794-93CE88DBF05D}"/>
                      </a:ext>
                    </a:extLst>
                  </p:cNvPr>
                  <p:cNvSpPr/>
                  <p:nvPr/>
                </p:nvSpPr>
                <p:spPr>
                  <a:xfrm>
                    <a:off x="5266067" y="2167044"/>
                    <a:ext cx="702654" cy="696736"/>
                  </a:xfrm>
                  <a:prstGeom prst="cube">
                    <a:avLst/>
                  </a:prstGeom>
                  <a:solidFill>
                    <a:srgbClr val="F70146"/>
                  </a:solidFill>
                  <a:ln w="12700" cap="flat" cmpd="sng" algn="ctr">
                    <a:solidFill>
                      <a:srgbClr val="0F0F0F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70146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3" name="Cube 42">
                    <a:extLst>
                      <a:ext uri="{FF2B5EF4-FFF2-40B4-BE49-F238E27FC236}">
                        <a16:creationId xmlns:a16="http://schemas.microsoft.com/office/drawing/2014/main" id="{86F9A800-FF54-397B-82CB-07D126F607A6}"/>
                      </a:ext>
                    </a:extLst>
                  </p:cNvPr>
                  <p:cNvSpPr/>
                  <p:nvPr/>
                </p:nvSpPr>
                <p:spPr>
                  <a:xfrm>
                    <a:off x="5870643" y="2167044"/>
                    <a:ext cx="702654" cy="696736"/>
                  </a:xfrm>
                  <a:prstGeom prst="cube">
                    <a:avLst/>
                  </a:prstGeom>
                  <a:solidFill>
                    <a:srgbClr val="F70146"/>
                  </a:solidFill>
                  <a:ln w="12700" cap="flat" cmpd="sng" algn="ctr">
                    <a:solidFill>
                      <a:srgbClr val="0F0F0F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70146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4" name="Cube 43">
                    <a:extLst>
                      <a:ext uri="{FF2B5EF4-FFF2-40B4-BE49-F238E27FC236}">
                        <a16:creationId xmlns:a16="http://schemas.microsoft.com/office/drawing/2014/main" id="{EB591979-223E-98E3-7C9F-270B2B157413}"/>
                      </a:ext>
                    </a:extLst>
                  </p:cNvPr>
                  <p:cNvSpPr/>
                  <p:nvPr/>
                </p:nvSpPr>
                <p:spPr>
                  <a:xfrm>
                    <a:off x="6475219" y="2167044"/>
                    <a:ext cx="702654" cy="696736"/>
                  </a:xfrm>
                  <a:prstGeom prst="cube">
                    <a:avLst/>
                  </a:prstGeom>
                  <a:solidFill>
                    <a:srgbClr val="F70146"/>
                  </a:solidFill>
                  <a:ln w="12700" cap="flat" cmpd="sng" algn="ctr">
                    <a:solidFill>
                      <a:srgbClr val="0F0F0F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70146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0BB21C9F-F05B-FF79-8F3E-ACC7593B735E}"/>
                  </a:ext>
                </a:extLst>
              </p:cNvPr>
              <p:cNvGrpSpPr/>
              <p:nvPr/>
            </p:nvGrpSpPr>
            <p:grpSpPr>
              <a:xfrm>
                <a:off x="6607993" y="4081970"/>
                <a:ext cx="1920176" cy="1860868"/>
                <a:chOff x="5257697" y="1796729"/>
                <a:chExt cx="1920176" cy="1860868"/>
              </a:xfrm>
            </p:grpSpPr>
            <p:grpSp>
              <p:nvGrpSpPr>
                <p:cNvPr id="27" name="Group 26">
                  <a:extLst>
                    <a:ext uri="{FF2B5EF4-FFF2-40B4-BE49-F238E27FC236}">
                      <a16:creationId xmlns:a16="http://schemas.microsoft.com/office/drawing/2014/main" id="{2CE5CAF4-0BD8-4EEE-877B-F6C0F3225600}"/>
                    </a:ext>
                  </a:extLst>
                </p:cNvPr>
                <p:cNvGrpSpPr/>
                <p:nvPr/>
              </p:nvGrpSpPr>
              <p:grpSpPr>
                <a:xfrm>
                  <a:off x="5266067" y="2960861"/>
                  <a:ext cx="1911806" cy="696736"/>
                  <a:chOff x="5266067" y="2167044"/>
                  <a:chExt cx="1911806" cy="696736"/>
                </a:xfrm>
              </p:grpSpPr>
              <p:sp>
                <p:nvSpPr>
                  <p:cNvPr id="36" name="Cube 35">
                    <a:extLst>
                      <a:ext uri="{FF2B5EF4-FFF2-40B4-BE49-F238E27FC236}">
                        <a16:creationId xmlns:a16="http://schemas.microsoft.com/office/drawing/2014/main" id="{3FC47088-2BD1-8D10-F5A6-76EF92B97590}"/>
                      </a:ext>
                    </a:extLst>
                  </p:cNvPr>
                  <p:cNvSpPr/>
                  <p:nvPr/>
                </p:nvSpPr>
                <p:spPr>
                  <a:xfrm>
                    <a:off x="5266067" y="2167044"/>
                    <a:ext cx="702654" cy="696736"/>
                  </a:xfrm>
                  <a:prstGeom prst="cube">
                    <a:avLst/>
                  </a:prstGeom>
                  <a:solidFill>
                    <a:srgbClr val="F70146"/>
                  </a:solidFill>
                  <a:ln w="12700" cap="flat" cmpd="sng" algn="ctr">
                    <a:solidFill>
                      <a:srgbClr val="0F0F0F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70146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7" name="Cube 36">
                    <a:extLst>
                      <a:ext uri="{FF2B5EF4-FFF2-40B4-BE49-F238E27FC236}">
                        <a16:creationId xmlns:a16="http://schemas.microsoft.com/office/drawing/2014/main" id="{08E8BDFE-9CDE-580F-4433-0111EEBAE139}"/>
                      </a:ext>
                    </a:extLst>
                  </p:cNvPr>
                  <p:cNvSpPr/>
                  <p:nvPr/>
                </p:nvSpPr>
                <p:spPr>
                  <a:xfrm>
                    <a:off x="5870643" y="2167044"/>
                    <a:ext cx="702654" cy="696736"/>
                  </a:xfrm>
                  <a:prstGeom prst="cube">
                    <a:avLst/>
                  </a:prstGeom>
                  <a:solidFill>
                    <a:srgbClr val="F70146"/>
                  </a:solidFill>
                  <a:ln w="12700" cap="flat" cmpd="sng" algn="ctr">
                    <a:solidFill>
                      <a:srgbClr val="0F0F0F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70146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8" name="Cube 37">
                    <a:extLst>
                      <a:ext uri="{FF2B5EF4-FFF2-40B4-BE49-F238E27FC236}">
                        <a16:creationId xmlns:a16="http://schemas.microsoft.com/office/drawing/2014/main" id="{5E6C87C5-47EB-65E9-28A5-FF48AC7AEBBF}"/>
                      </a:ext>
                    </a:extLst>
                  </p:cNvPr>
                  <p:cNvSpPr/>
                  <p:nvPr/>
                </p:nvSpPr>
                <p:spPr>
                  <a:xfrm>
                    <a:off x="6475219" y="2167044"/>
                    <a:ext cx="702654" cy="696736"/>
                  </a:xfrm>
                  <a:prstGeom prst="cube">
                    <a:avLst/>
                  </a:prstGeom>
                  <a:solidFill>
                    <a:srgbClr val="F70146"/>
                  </a:solidFill>
                  <a:ln w="12700" cap="flat" cmpd="sng" algn="ctr">
                    <a:solidFill>
                      <a:srgbClr val="0F0F0F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70146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28" name="Group 27">
                  <a:extLst>
                    <a:ext uri="{FF2B5EF4-FFF2-40B4-BE49-F238E27FC236}">
                      <a16:creationId xmlns:a16="http://schemas.microsoft.com/office/drawing/2014/main" id="{FAAE7D20-6212-98EB-19D8-5701807DC27D}"/>
                    </a:ext>
                  </a:extLst>
                </p:cNvPr>
                <p:cNvGrpSpPr/>
                <p:nvPr/>
              </p:nvGrpSpPr>
              <p:grpSpPr>
                <a:xfrm>
                  <a:off x="5257697" y="2379734"/>
                  <a:ext cx="1911806" cy="696736"/>
                  <a:chOff x="5266067" y="2167044"/>
                  <a:chExt cx="1911806" cy="696736"/>
                </a:xfrm>
              </p:grpSpPr>
              <p:sp>
                <p:nvSpPr>
                  <p:cNvPr id="33" name="Cube 32">
                    <a:extLst>
                      <a:ext uri="{FF2B5EF4-FFF2-40B4-BE49-F238E27FC236}">
                        <a16:creationId xmlns:a16="http://schemas.microsoft.com/office/drawing/2014/main" id="{BBC096F3-A62D-B134-20CB-598A3CE5C038}"/>
                      </a:ext>
                    </a:extLst>
                  </p:cNvPr>
                  <p:cNvSpPr/>
                  <p:nvPr/>
                </p:nvSpPr>
                <p:spPr>
                  <a:xfrm>
                    <a:off x="5266067" y="2167044"/>
                    <a:ext cx="702654" cy="696736"/>
                  </a:xfrm>
                  <a:prstGeom prst="cube">
                    <a:avLst/>
                  </a:prstGeom>
                  <a:solidFill>
                    <a:srgbClr val="F70146"/>
                  </a:solidFill>
                  <a:ln w="12700" cap="flat" cmpd="sng" algn="ctr">
                    <a:solidFill>
                      <a:srgbClr val="0F0F0F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70146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4" name="Cube 33">
                    <a:extLst>
                      <a:ext uri="{FF2B5EF4-FFF2-40B4-BE49-F238E27FC236}">
                        <a16:creationId xmlns:a16="http://schemas.microsoft.com/office/drawing/2014/main" id="{918D5E48-2B82-B0F0-BAA1-145910FB6E57}"/>
                      </a:ext>
                    </a:extLst>
                  </p:cNvPr>
                  <p:cNvSpPr/>
                  <p:nvPr/>
                </p:nvSpPr>
                <p:spPr>
                  <a:xfrm>
                    <a:off x="5870643" y="2167044"/>
                    <a:ext cx="702654" cy="696736"/>
                  </a:xfrm>
                  <a:prstGeom prst="cube">
                    <a:avLst/>
                  </a:prstGeom>
                  <a:solidFill>
                    <a:srgbClr val="F70146"/>
                  </a:solidFill>
                  <a:ln w="12700" cap="flat" cmpd="sng" algn="ctr">
                    <a:solidFill>
                      <a:srgbClr val="0F0F0F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70146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5" name="Cube 34">
                    <a:extLst>
                      <a:ext uri="{FF2B5EF4-FFF2-40B4-BE49-F238E27FC236}">
                        <a16:creationId xmlns:a16="http://schemas.microsoft.com/office/drawing/2014/main" id="{F2FF59ED-1FF2-0695-6DE3-CA3D078E3447}"/>
                      </a:ext>
                    </a:extLst>
                  </p:cNvPr>
                  <p:cNvSpPr/>
                  <p:nvPr/>
                </p:nvSpPr>
                <p:spPr>
                  <a:xfrm>
                    <a:off x="6475219" y="2167044"/>
                    <a:ext cx="702654" cy="696736"/>
                  </a:xfrm>
                  <a:prstGeom prst="cube">
                    <a:avLst/>
                  </a:prstGeom>
                  <a:solidFill>
                    <a:srgbClr val="7889FB"/>
                  </a:solidFill>
                  <a:ln w="12700" cap="flat" cmpd="sng" algn="ctr">
                    <a:solidFill>
                      <a:srgbClr val="0F0F0F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70146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29" name="Group 28">
                  <a:extLst>
                    <a:ext uri="{FF2B5EF4-FFF2-40B4-BE49-F238E27FC236}">
                      <a16:creationId xmlns:a16="http://schemas.microsoft.com/office/drawing/2014/main" id="{39006B18-9AF0-0EAB-BDE4-ADF4A62162F0}"/>
                    </a:ext>
                  </a:extLst>
                </p:cNvPr>
                <p:cNvGrpSpPr/>
                <p:nvPr/>
              </p:nvGrpSpPr>
              <p:grpSpPr>
                <a:xfrm>
                  <a:off x="5258424" y="1796729"/>
                  <a:ext cx="1911806" cy="696736"/>
                  <a:chOff x="5266067" y="2167044"/>
                  <a:chExt cx="1911806" cy="696736"/>
                </a:xfrm>
              </p:grpSpPr>
              <p:sp>
                <p:nvSpPr>
                  <p:cNvPr id="30" name="Cube 29">
                    <a:extLst>
                      <a:ext uri="{FF2B5EF4-FFF2-40B4-BE49-F238E27FC236}">
                        <a16:creationId xmlns:a16="http://schemas.microsoft.com/office/drawing/2014/main" id="{ECBEF297-0B21-8F05-B4B1-C91D8C1866FE}"/>
                      </a:ext>
                    </a:extLst>
                  </p:cNvPr>
                  <p:cNvSpPr/>
                  <p:nvPr/>
                </p:nvSpPr>
                <p:spPr>
                  <a:xfrm>
                    <a:off x="5266067" y="2167044"/>
                    <a:ext cx="702654" cy="696736"/>
                  </a:xfrm>
                  <a:prstGeom prst="cube">
                    <a:avLst/>
                  </a:prstGeom>
                  <a:solidFill>
                    <a:srgbClr val="F70146"/>
                  </a:solidFill>
                  <a:ln w="12700" cap="flat" cmpd="sng" algn="ctr">
                    <a:solidFill>
                      <a:srgbClr val="0F0F0F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70146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1" name="Cube 30">
                    <a:extLst>
                      <a:ext uri="{FF2B5EF4-FFF2-40B4-BE49-F238E27FC236}">
                        <a16:creationId xmlns:a16="http://schemas.microsoft.com/office/drawing/2014/main" id="{8CA33E63-70E0-0048-6A8A-40AB4AC848B0}"/>
                      </a:ext>
                    </a:extLst>
                  </p:cNvPr>
                  <p:cNvSpPr/>
                  <p:nvPr/>
                </p:nvSpPr>
                <p:spPr>
                  <a:xfrm>
                    <a:off x="5870643" y="2167044"/>
                    <a:ext cx="702654" cy="696736"/>
                  </a:xfrm>
                  <a:prstGeom prst="cube">
                    <a:avLst/>
                  </a:prstGeom>
                  <a:solidFill>
                    <a:srgbClr val="7889FB"/>
                  </a:solidFill>
                  <a:ln w="12700" cap="flat" cmpd="sng" algn="ctr">
                    <a:solidFill>
                      <a:srgbClr val="0F0F0F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70146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2" name="Cube 31">
                    <a:extLst>
                      <a:ext uri="{FF2B5EF4-FFF2-40B4-BE49-F238E27FC236}">
                        <a16:creationId xmlns:a16="http://schemas.microsoft.com/office/drawing/2014/main" id="{BE81A95C-C282-BF4E-C83B-FF08F7ED62F6}"/>
                      </a:ext>
                    </a:extLst>
                  </p:cNvPr>
                  <p:cNvSpPr/>
                  <p:nvPr/>
                </p:nvSpPr>
                <p:spPr>
                  <a:xfrm>
                    <a:off x="6475219" y="2167044"/>
                    <a:ext cx="702654" cy="696736"/>
                  </a:xfrm>
                  <a:prstGeom prst="cube">
                    <a:avLst/>
                  </a:prstGeom>
                  <a:solidFill>
                    <a:srgbClr val="7889FB"/>
                  </a:solidFill>
                  <a:ln w="12700" cap="flat" cmpd="sng" algn="ctr">
                    <a:solidFill>
                      <a:srgbClr val="0F0F0F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70146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C6FD70B7-8DC1-5B17-8B10-CDA95D047D7A}"/>
                  </a:ext>
                </a:extLst>
              </p:cNvPr>
              <p:cNvGrpSpPr/>
              <p:nvPr/>
            </p:nvGrpSpPr>
            <p:grpSpPr>
              <a:xfrm>
                <a:off x="6358929" y="4327823"/>
                <a:ext cx="1920176" cy="1860868"/>
                <a:chOff x="5257697" y="1796729"/>
                <a:chExt cx="1920176" cy="1860868"/>
              </a:xfrm>
              <a:solidFill>
                <a:srgbClr val="F70146"/>
              </a:solidFill>
            </p:grpSpPr>
            <p:grpSp>
              <p:nvGrpSpPr>
                <p:cNvPr id="15" name="Group 14">
                  <a:extLst>
                    <a:ext uri="{FF2B5EF4-FFF2-40B4-BE49-F238E27FC236}">
                      <a16:creationId xmlns:a16="http://schemas.microsoft.com/office/drawing/2014/main" id="{E0E30100-6CC7-A23E-8328-AC5E74B8BB69}"/>
                    </a:ext>
                  </a:extLst>
                </p:cNvPr>
                <p:cNvGrpSpPr/>
                <p:nvPr/>
              </p:nvGrpSpPr>
              <p:grpSpPr>
                <a:xfrm>
                  <a:off x="5266067" y="2960861"/>
                  <a:ext cx="1911806" cy="696736"/>
                  <a:chOff x="5266067" y="2167044"/>
                  <a:chExt cx="1911806" cy="696736"/>
                </a:xfrm>
                <a:grpFill/>
              </p:grpSpPr>
              <p:sp>
                <p:nvSpPr>
                  <p:cNvPr id="24" name="Cube 23">
                    <a:extLst>
                      <a:ext uri="{FF2B5EF4-FFF2-40B4-BE49-F238E27FC236}">
                        <a16:creationId xmlns:a16="http://schemas.microsoft.com/office/drawing/2014/main" id="{91CA3A54-F0FC-866C-645A-38FE50BBAB2F}"/>
                      </a:ext>
                    </a:extLst>
                  </p:cNvPr>
                  <p:cNvSpPr/>
                  <p:nvPr/>
                </p:nvSpPr>
                <p:spPr>
                  <a:xfrm>
                    <a:off x="5266067" y="2167044"/>
                    <a:ext cx="702654" cy="696736"/>
                  </a:xfrm>
                  <a:prstGeom prst="cube">
                    <a:avLst/>
                  </a:prstGeom>
                  <a:grpFill/>
                  <a:ln w="12700" cap="flat" cmpd="sng" algn="ctr">
                    <a:solidFill>
                      <a:srgbClr val="0F0F0F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70146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5" name="Cube 24">
                    <a:extLst>
                      <a:ext uri="{FF2B5EF4-FFF2-40B4-BE49-F238E27FC236}">
                        <a16:creationId xmlns:a16="http://schemas.microsoft.com/office/drawing/2014/main" id="{FDBBE74A-BEF4-DEC1-C64C-32F17B78F15D}"/>
                      </a:ext>
                    </a:extLst>
                  </p:cNvPr>
                  <p:cNvSpPr/>
                  <p:nvPr/>
                </p:nvSpPr>
                <p:spPr>
                  <a:xfrm>
                    <a:off x="5870643" y="2167044"/>
                    <a:ext cx="702654" cy="696736"/>
                  </a:xfrm>
                  <a:prstGeom prst="cube">
                    <a:avLst/>
                  </a:prstGeom>
                  <a:grpFill/>
                  <a:ln w="12700" cap="flat" cmpd="sng" algn="ctr">
                    <a:solidFill>
                      <a:srgbClr val="0F0F0F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70146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6" name="Cube 25">
                    <a:extLst>
                      <a:ext uri="{FF2B5EF4-FFF2-40B4-BE49-F238E27FC236}">
                        <a16:creationId xmlns:a16="http://schemas.microsoft.com/office/drawing/2014/main" id="{FD34B9B9-64D2-0D17-E331-92AC5E10CE0A}"/>
                      </a:ext>
                    </a:extLst>
                  </p:cNvPr>
                  <p:cNvSpPr/>
                  <p:nvPr/>
                </p:nvSpPr>
                <p:spPr>
                  <a:xfrm>
                    <a:off x="6475219" y="2167044"/>
                    <a:ext cx="702654" cy="696736"/>
                  </a:xfrm>
                  <a:prstGeom prst="cube">
                    <a:avLst/>
                  </a:prstGeom>
                  <a:grpFill/>
                  <a:ln w="12700" cap="flat" cmpd="sng" algn="ctr">
                    <a:solidFill>
                      <a:srgbClr val="0F0F0F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70146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B77F39B6-5912-14D0-AC58-F69AD74D80CD}"/>
                    </a:ext>
                  </a:extLst>
                </p:cNvPr>
                <p:cNvGrpSpPr/>
                <p:nvPr/>
              </p:nvGrpSpPr>
              <p:grpSpPr>
                <a:xfrm>
                  <a:off x="5257697" y="2379734"/>
                  <a:ext cx="1911806" cy="696736"/>
                  <a:chOff x="5266067" y="2167044"/>
                  <a:chExt cx="1911806" cy="696736"/>
                </a:xfrm>
                <a:grpFill/>
              </p:grpSpPr>
              <p:sp>
                <p:nvSpPr>
                  <p:cNvPr id="21" name="Cube 20">
                    <a:extLst>
                      <a:ext uri="{FF2B5EF4-FFF2-40B4-BE49-F238E27FC236}">
                        <a16:creationId xmlns:a16="http://schemas.microsoft.com/office/drawing/2014/main" id="{C775B698-1ABF-8A25-3398-160A6F82A8A8}"/>
                      </a:ext>
                    </a:extLst>
                  </p:cNvPr>
                  <p:cNvSpPr/>
                  <p:nvPr/>
                </p:nvSpPr>
                <p:spPr>
                  <a:xfrm>
                    <a:off x="5266067" y="2167044"/>
                    <a:ext cx="702654" cy="696736"/>
                  </a:xfrm>
                  <a:prstGeom prst="cube">
                    <a:avLst/>
                  </a:prstGeom>
                  <a:grpFill/>
                  <a:ln w="12700" cap="flat" cmpd="sng" algn="ctr">
                    <a:solidFill>
                      <a:srgbClr val="0F0F0F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70146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2" name="Cube 21">
                    <a:extLst>
                      <a:ext uri="{FF2B5EF4-FFF2-40B4-BE49-F238E27FC236}">
                        <a16:creationId xmlns:a16="http://schemas.microsoft.com/office/drawing/2014/main" id="{B632C254-7C26-3717-59CB-873AB6B1E104}"/>
                      </a:ext>
                    </a:extLst>
                  </p:cNvPr>
                  <p:cNvSpPr/>
                  <p:nvPr/>
                </p:nvSpPr>
                <p:spPr>
                  <a:xfrm>
                    <a:off x="5870643" y="2167044"/>
                    <a:ext cx="702654" cy="696736"/>
                  </a:xfrm>
                  <a:prstGeom prst="cube">
                    <a:avLst/>
                  </a:prstGeom>
                  <a:solidFill>
                    <a:srgbClr val="7889FB"/>
                  </a:solidFill>
                  <a:ln w="12700" cap="flat" cmpd="sng" algn="ctr">
                    <a:solidFill>
                      <a:srgbClr val="0F0F0F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70146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3" name="Cube 22">
                    <a:extLst>
                      <a:ext uri="{FF2B5EF4-FFF2-40B4-BE49-F238E27FC236}">
                        <a16:creationId xmlns:a16="http://schemas.microsoft.com/office/drawing/2014/main" id="{411A34EC-E2B7-1020-BE99-9F0F64BE6B2C}"/>
                      </a:ext>
                    </a:extLst>
                  </p:cNvPr>
                  <p:cNvSpPr/>
                  <p:nvPr/>
                </p:nvSpPr>
                <p:spPr>
                  <a:xfrm>
                    <a:off x="6475219" y="2167044"/>
                    <a:ext cx="702654" cy="696736"/>
                  </a:xfrm>
                  <a:prstGeom prst="cube">
                    <a:avLst/>
                  </a:prstGeom>
                  <a:solidFill>
                    <a:srgbClr val="7889FB"/>
                  </a:solidFill>
                  <a:ln w="12700" cap="flat" cmpd="sng" algn="ctr">
                    <a:solidFill>
                      <a:srgbClr val="0F0F0F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70146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5833C7BE-431C-8192-ED0F-7C33B0501C17}"/>
                    </a:ext>
                  </a:extLst>
                </p:cNvPr>
                <p:cNvGrpSpPr/>
                <p:nvPr/>
              </p:nvGrpSpPr>
              <p:grpSpPr>
                <a:xfrm>
                  <a:off x="5258424" y="1796729"/>
                  <a:ext cx="1911806" cy="696736"/>
                  <a:chOff x="5266067" y="2167044"/>
                  <a:chExt cx="1911806" cy="696736"/>
                </a:xfrm>
                <a:grpFill/>
              </p:grpSpPr>
              <p:sp>
                <p:nvSpPr>
                  <p:cNvPr id="18" name="Cube 17">
                    <a:extLst>
                      <a:ext uri="{FF2B5EF4-FFF2-40B4-BE49-F238E27FC236}">
                        <a16:creationId xmlns:a16="http://schemas.microsoft.com/office/drawing/2014/main" id="{4D9D52DB-4F34-D188-135E-D944A02BB20D}"/>
                      </a:ext>
                    </a:extLst>
                  </p:cNvPr>
                  <p:cNvSpPr/>
                  <p:nvPr/>
                </p:nvSpPr>
                <p:spPr>
                  <a:xfrm>
                    <a:off x="5266067" y="2167044"/>
                    <a:ext cx="702654" cy="696736"/>
                  </a:xfrm>
                  <a:prstGeom prst="cube">
                    <a:avLst/>
                  </a:prstGeom>
                  <a:grpFill/>
                  <a:ln w="12700" cap="flat" cmpd="sng" algn="ctr">
                    <a:solidFill>
                      <a:srgbClr val="0F0F0F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70146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9" name="Cube 18">
                    <a:extLst>
                      <a:ext uri="{FF2B5EF4-FFF2-40B4-BE49-F238E27FC236}">
                        <a16:creationId xmlns:a16="http://schemas.microsoft.com/office/drawing/2014/main" id="{018019F5-FC6F-B638-B7A7-3B97FB3EDE51}"/>
                      </a:ext>
                    </a:extLst>
                  </p:cNvPr>
                  <p:cNvSpPr/>
                  <p:nvPr/>
                </p:nvSpPr>
                <p:spPr>
                  <a:xfrm>
                    <a:off x="5870643" y="2167044"/>
                    <a:ext cx="702654" cy="696736"/>
                  </a:xfrm>
                  <a:prstGeom prst="cube">
                    <a:avLst/>
                  </a:prstGeom>
                  <a:solidFill>
                    <a:srgbClr val="7889FB"/>
                  </a:solidFill>
                  <a:ln w="12700" cap="flat" cmpd="sng" algn="ctr">
                    <a:solidFill>
                      <a:srgbClr val="0F0F0F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70146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0" name="Cube 19">
                    <a:extLst>
                      <a:ext uri="{FF2B5EF4-FFF2-40B4-BE49-F238E27FC236}">
                        <a16:creationId xmlns:a16="http://schemas.microsoft.com/office/drawing/2014/main" id="{4CA3B83A-1D30-0B0E-5D8A-E979D238A425}"/>
                      </a:ext>
                    </a:extLst>
                  </p:cNvPr>
                  <p:cNvSpPr/>
                  <p:nvPr/>
                </p:nvSpPr>
                <p:spPr>
                  <a:xfrm>
                    <a:off x="6475219" y="2167044"/>
                    <a:ext cx="702654" cy="696736"/>
                  </a:xfrm>
                  <a:prstGeom prst="cube">
                    <a:avLst/>
                  </a:prstGeom>
                  <a:solidFill>
                    <a:srgbClr val="7889FB"/>
                  </a:solidFill>
                  <a:ln w="12700" cap="flat" cmpd="sng" algn="ctr">
                    <a:solidFill>
                      <a:srgbClr val="0F0F0F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70146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</p:grp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CA9BADC-4523-4C4E-467E-53B45FB9D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89421" y="3997876"/>
              <a:ext cx="496962" cy="66756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8F28438-6CE7-4985-01CB-7B3F179014C9}"/>
                </a:ext>
              </a:extLst>
            </p:cNvPr>
            <p:cNvSpPr txBox="1"/>
            <p:nvPr/>
          </p:nvSpPr>
          <p:spPr>
            <a:xfrm>
              <a:off x="307544" y="4609734"/>
              <a:ext cx="579562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dense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9BBE079-44E7-A97E-F6AF-276B8653F8CC}"/>
                </a:ext>
              </a:extLst>
            </p:cNvPr>
            <p:cNvSpPr txBox="1"/>
            <p:nvPr/>
          </p:nvSpPr>
          <p:spPr>
            <a:xfrm>
              <a:off x="1101970" y="3954735"/>
              <a:ext cx="579562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graph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0E335F0-7DBF-28F5-9089-347ED7EB4A76}"/>
                </a:ext>
              </a:extLst>
            </p:cNvPr>
            <p:cNvSpPr txBox="1"/>
            <p:nvPr/>
          </p:nvSpPr>
          <p:spPr>
            <a:xfrm>
              <a:off x="1847754" y="4593520"/>
              <a:ext cx="817621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sparse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84134C8-F3E1-11F6-4E2F-3394879C7164}"/>
                </a:ext>
              </a:extLst>
            </p:cNvPr>
            <p:cNvSpPr txBox="1"/>
            <p:nvPr/>
          </p:nvSpPr>
          <p:spPr>
            <a:xfrm>
              <a:off x="806895" y="4953444"/>
              <a:ext cx="1187432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compressed</a:t>
              </a:r>
            </a:p>
          </p:txBody>
        </p:sp>
      </p:grpSp>
      <p:pic>
        <p:nvPicPr>
          <p:cNvPr id="67" name="Picture 10" descr="http://www.nersc.gov/assets/ImageGallery/Computational-Systems/_resampled/resizedimage250247-Magellan1.jpg">
            <a:extLst>
              <a:ext uri="{FF2B5EF4-FFF2-40B4-BE49-F238E27FC236}">
                <a16:creationId xmlns:a16="http://schemas.microsoft.com/office/drawing/2014/main" id="{69ED93F0-D9F1-9F83-3528-24FC4A2BDC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321471" y="5773573"/>
            <a:ext cx="806489" cy="797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" name="Parallelogram 67">
            <a:extLst>
              <a:ext uri="{FF2B5EF4-FFF2-40B4-BE49-F238E27FC236}">
                <a16:creationId xmlns:a16="http://schemas.microsoft.com/office/drawing/2014/main" id="{AF36C0BC-F209-6734-1352-CDFF846DC906}"/>
              </a:ext>
            </a:extLst>
          </p:cNvPr>
          <p:cNvSpPr/>
          <p:nvPr/>
        </p:nvSpPr>
        <p:spPr>
          <a:xfrm flipH="1">
            <a:off x="6606721" y="3569013"/>
            <a:ext cx="1417320" cy="965835"/>
          </a:xfrm>
          <a:prstGeom prst="parallelogram">
            <a:avLst/>
          </a:prstGeom>
          <a:solidFill>
            <a:srgbClr val="7889F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" name="Parallelogram 68">
            <a:extLst>
              <a:ext uri="{FF2B5EF4-FFF2-40B4-BE49-F238E27FC236}">
                <a16:creationId xmlns:a16="http://schemas.microsoft.com/office/drawing/2014/main" id="{A58DDD7C-77F2-0746-C6C1-911A013CEDA0}"/>
              </a:ext>
            </a:extLst>
          </p:cNvPr>
          <p:cNvSpPr/>
          <p:nvPr/>
        </p:nvSpPr>
        <p:spPr>
          <a:xfrm>
            <a:off x="8860399" y="3569012"/>
            <a:ext cx="1417320" cy="965835"/>
          </a:xfrm>
          <a:prstGeom prst="parallelogram">
            <a:avLst/>
          </a:prstGeom>
          <a:solidFill>
            <a:srgbClr val="7889F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rapezoid 69">
            <a:extLst>
              <a:ext uri="{FF2B5EF4-FFF2-40B4-BE49-F238E27FC236}">
                <a16:creationId xmlns:a16="http://schemas.microsoft.com/office/drawing/2014/main" id="{D2CCC04A-6B51-A9F2-A365-E9493C57F85F}"/>
              </a:ext>
            </a:extLst>
          </p:cNvPr>
          <p:cNvSpPr/>
          <p:nvPr/>
        </p:nvSpPr>
        <p:spPr>
          <a:xfrm flipV="1">
            <a:off x="7925915" y="3569012"/>
            <a:ext cx="1032611" cy="965834"/>
          </a:xfrm>
          <a:prstGeom prst="trapezoid">
            <a:avLst/>
          </a:prstGeom>
          <a:solidFill>
            <a:srgbClr val="7889F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en-US" dirty="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493E98B-3A85-979F-6019-7369CEE95C9E}"/>
              </a:ext>
            </a:extLst>
          </p:cNvPr>
          <p:cNvSpPr txBox="1"/>
          <p:nvPr/>
        </p:nvSpPr>
        <p:spPr>
          <a:xfrm>
            <a:off x="7953518" y="3569013"/>
            <a:ext cx="10326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Data Science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6A26012-A52C-1CA6-4B8F-EB4D01581CA7}"/>
              </a:ext>
            </a:extLst>
          </p:cNvPr>
          <p:cNvSpPr txBox="1"/>
          <p:nvPr/>
        </p:nvSpPr>
        <p:spPr>
          <a:xfrm>
            <a:off x="6734318" y="3767133"/>
            <a:ext cx="1307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Query Processing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21935837-A93E-7B02-6A00-65799A310A09}"/>
              </a:ext>
            </a:extLst>
          </p:cNvPr>
          <p:cNvSpPr txBox="1"/>
          <p:nvPr/>
        </p:nvSpPr>
        <p:spPr>
          <a:xfrm>
            <a:off x="8932688" y="3759513"/>
            <a:ext cx="1307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Simulation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Sampling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DA15CCBC-CF4E-D3BB-DB39-97878F0CF198}"/>
              </a:ext>
            </a:extLst>
          </p:cNvPr>
          <p:cNvSpPr/>
          <p:nvPr/>
        </p:nvSpPr>
        <p:spPr>
          <a:xfrm>
            <a:off x="6869611" y="4654863"/>
            <a:ext cx="3177540" cy="353378"/>
          </a:xfrm>
          <a:prstGeom prst="rect">
            <a:avLst/>
          </a:prstGeom>
          <a:solidFill>
            <a:srgbClr val="F7014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highlight>
                  <a:srgbClr val="F70146"/>
                </a:highlight>
              </a:rPr>
              <a:t>Tensor Computations</a:t>
            </a: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BBAE6258-5476-9DAE-EF64-78ECD96670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5643" y="5814945"/>
            <a:ext cx="1101251" cy="620775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7D51D499-67E1-AEBC-282C-C8631395CD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7199" y="6001178"/>
            <a:ext cx="1238086" cy="569479"/>
          </a:xfrm>
          <a:prstGeom prst="rect">
            <a:avLst/>
          </a:prstGeom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CDCE9B98-A9F7-8936-0B49-86F9FF77BF78}"/>
              </a:ext>
            </a:extLst>
          </p:cNvPr>
          <p:cNvSpPr/>
          <p:nvPr/>
        </p:nvSpPr>
        <p:spPr>
          <a:xfrm>
            <a:off x="6873421" y="5127303"/>
            <a:ext cx="3177540" cy="353378"/>
          </a:xfrm>
          <a:prstGeom prst="rect">
            <a:avLst/>
          </a:prstGeom>
          <a:solidFill>
            <a:srgbClr val="F7014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highlight>
                  <a:srgbClr val="F70146"/>
                </a:highlight>
              </a:rPr>
              <a:t>Optimizing Compiler / Runtime</a:t>
            </a:r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B188A1D5-4176-51E5-6655-0027CEBFD5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072" y="5789889"/>
            <a:ext cx="1376485" cy="658133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3D704088-CD4B-7DCA-03AB-E5DF922586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678" y="6013119"/>
            <a:ext cx="1251350" cy="561267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BB3FE06A-E928-7DD5-E29B-5260C36254F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30078" y="5723891"/>
            <a:ext cx="1302149" cy="673315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5DF09FFE-3FB9-BDBF-AC66-9D75A82EC29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3580"/>
          <a:stretch/>
        </p:blipFill>
        <p:spPr>
          <a:xfrm>
            <a:off x="9099376" y="5988072"/>
            <a:ext cx="1086595" cy="818268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AFE2F07A-8056-D4CF-5CFF-469E632AF4F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90684" y="6196331"/>
            <a:ext cx="422641" cy="435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4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9" grpId="0" animBg="1"/>
      <p:bldP spid="70" grpId="0" animBg="1"/>
      <p:bldP spid="71" grpId="0"/>
      <p:bldP spid="72" grpId="0"/>
      <p:bldP spid="73" grpId="0"/>
      <p:bldP spid="74" grpId="0" animBg="1"/>
      <p:bldP spid="7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1BBB8-0B15-AD21-B847-BC230226F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Long-term Benefits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A3E73D-8334-D8F7-9906-5CCAB140DB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#1 Simplicity</a:t>
            </a:r>
          </a:p>
          <a:p>
            <a:pPr lvl="1"/>
            <a:r>
              <a:rPr lang="en-US" dirty="0"/>
              <a:t>Coarse-grained frame/matrix/tensor </a:t>
            </a:r>
            <a:br>
              <a:rPr lang="en-US" dirty="0"/>
            </a:br>
            <a:r>
              <a:rPr lang="en-US" dirty="0"/>
              <a:t>data structures and operations</a:t>
            </a:r>
          </a:p>
          <a:p>
            <a:pPr lvl="1"/>
            <a:r>
              <a:rPr lang="en-US" dirty="0"/>
              <a:t>Reduced system infrastructure complexity </a:t>
            </a:r>
            <a:br>
              <a:rPr lang="en-US" dirty="0"/>
            </a:br>
            <a:r>
              <a:rPr lang="en-US" dirty="0"/>
              <a:t>(boundary crossing) </a:t>
            </a:r>
          </a:p>
          <a:p>
            <a:pPr lvl="1"/>
            <a:endParaRPr lang="en-US" sz="1800" dirty="0"/>
          </a:p>
          <a:p>
            <a:r>
              <a:rPr lang="en-US" dirty="0"/>
              <a:t>#2 Reuse of Compiler/Runtime Techniques</a:t>
            </a:r>
          </a:p>
          <a:p>
            <a:pPr lvl="1"/>
            <a:r>
              <a:rPr lang="en-US" dirty="0"/>
              <a:t>Focused work and reuse of commonly used compiler/runtime techniques</a:t>
            </a:r>
          </a:p>
          <a:p>
            <a:pPr lvl="1"/>
            <a:r>
              <a:rPr lang="en-US" dirty="0"/>
              <a:t>Generality over hand-crafted specialized systems and algorithms</a:t>
            </a:r>
          </a:p>
          <a:p>
            <a:pPr lvl="1"/>
            <a:endParaRPr lang="en-US" sz="1800" dirty="0"/>
          </a:p>
          <a:p>
            <a:r>
              <a:rPr lang="en-US" dirty="0"/>
              <a:t>#3 Performance and Scalability</a:t>
            </a:r>
          </a:p>
          <a:p>
            <a:pPr lvl="1"/>
            <a:r>
              <a:rPr lang="en-US" dirty="0"/>
              <a:t>Leverage HW Accelerators and distributed runtime backends </a:t>
            </a:r>
            <a:br>
              <a:rPr lang="en-US" dirty="0"/>
            </a:br>
            <a:r>
              <a:rPr lang="en-US" dirty="0">
                <a:sym typeface="Wingdings" panose="05000000000000000000" pitchFamily="2" charset="2"/>
              </a:rPr>
              <a:t> Increasing specialization and rapid evolution</a:t>
            </a:r>
            <a:endParaRPr lang="en-US" dirty="0"/>
          </a:p>
          <a:p>
            <a:pPr lvl="1"/>
            <a:r>
              <a:rPr lang="en-US" dirty="0"/>
              <a:t>Homogeneous arrays and simple parallelization strategies</a:t>
            </a:r>
          </a:p>
          <a:p>
            <a:pPr lvl="1"/>
            <a:endParaRPr lang="en-US" dirty="0"/>
          </a:p>
        </p:txBody>
      </p:sp>
      <p:pic>
        <p:nvPicPr>
          <p:cNvPr id="4" name="Picture 10" descr="http://www.nersc.gov/assets/ImageGallery/Computational-Systems/_resampled/resizedimage250247-Magellan1.jpg">
            <a:extLst>
              <a:ext uri="{FF2B5EF4-FFF2-40B4-BE49-F238E27FC236}">
                <a16:creationId xmlns:a16="http://schemas.microsoft.com/office/drawing/2014/main" id="{0234657A-14D0-C97A-8236-C64E0A425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235690" y="2954813"/>
            <a:ext cx="806489" cy="797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4222CD-44A1-DCD1-33DE-EBE88AFC902A}"/>
              </a:ext>
            </a:extLst>
          </p:cNvPr>
          <p:cNvSpPr txBox="1"/>
          <p:nvPr/>
        </p:nvSpPr>
        <p:spPr>
          <a:xfrm>
            <a:off x="8181105" y="5420827"/>
            <a:ext cx="26517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70146"/>
                </a:solidFill>
              </a:rPr>
              <a:t>Build Libraries for Tensor Ops on HW X once </a:t>
            </a:r>
            <a:r>
              <a:rPr lang="en-US" sz="2000" b="1">
                <a:solidFill>
                  <a:srgbClr val="F70146"/>
                </a:solidFill>
              </a:rPr>
              <a:t>and reuse</a:t>
            </a:r>
            <a:endParaRPr lang="en-US" sz="2000" b="1" dirty="0">
              <a:solidFill>
                <a:srgbClr val="F70146"/>
              </a:solidFill>
            </a:endParaRPr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E739618A-2AEF-CDEC-2C47-67FB178CE703}"/>
              </a:ext>
            </a:extLst>
          </p:cNvPr>
          <p:cNvSpPr/>
          <p:nvPr/>
        </p:nvSpPr>
        <p:spPr>
          <a:xfrm flipH="1">
            <a:off x="7520940" y="750253"/>
            <a:ext cx="1417320" cy="965835"/>
          </a:xfrm>
          <a:prstGeom prst="parallelogram">
            <a:avLst/>
          </a:prstGeom>
          <a:solidFill>
            <a:srgbClr val="7889F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4CB916D2-8B61-88C7-10D2-CD4B47F43A4C}"/>
              </a:ext>
            </a:extLst>
          </p:cNvPr>
          <p:cNvSpPr/>
          <p:nvPr/>
        </p:nvSpPr>
        <p:spPr>
          <a:xfrm>
            <a:off x="9774618" y="750252"/>
            <a:ext cx="1417320" cy="965835"/>
          </a:xfrm>
          <a:prstGeom prst="parallelogram">
            <a:avLst/>
          </a:prstGeom>
          <a:solidFill>
            <a:srgbClr val="7889F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rapezoid 9">
            <a:extLst>
              <a:ext uri="{FF2B5EF4-FFF2-40B4-BE49-F238E27FC236}">
                <a16:creationId xmlns:a16="http://schemas.microsoft.com/office/drawing/2014/main" id="{59296A28-13FB-40A5-9B49-6911D6145EEB}"/>
              </a:ext>
            </a:extLst>
          </p:cNvPr>
          <p:cNvSpPr/>
          <p:nvPr/>
        </p:nvSpPr>
        <p:spPr>
          <a:xfrm flipV="1">
            <a:off x="8840134" y="750252"/>
            <a:ext cx="1032611" cy="965834"/>
          </a:xfrm>
          <a:prstGeom prst="trapezoid">
            <a:avLst/>
          </a:prstGeom>
          <a:solidFill>
            <a:srgbClr val="7889F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5C3DAD-0D76-831F-11ED-4C572F261C61}"/>
              </a:ext>
            </a:extLst>
          </p:cNvPr>
          <p:cNvSpPr txBox="1"/>
          <p:nvPr/>
        </p:nvSpPr>
        <p:spPr>
          <a:xfrm>
            <a:off x="8867737" y="750253"/>
            <a:ext cx="10326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Data Science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01D367-F793-E5BE-A213-E933DD730D28}"/>
              </a:ext>
            </a:extLst>
          </p:cNvPr>
          <p:cNvSpPr txBox="1"/>
          <p:nvPr/>
        </p:nvSpPr>
        <p:spPr>
          <a:xfrm>
            <a:off x="7648537" y="948373"/>
            <a:ext cx="1307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Query Processing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BFB882-3CC2-78F0-0D09-FCA97323CB8D}"/>
              </a:ext>
            </a:extLst>
          </p:cNvPr>
          <p:cNvSpPr txBox="1"/>
          <p:nvPr/>
        </p:nvSpPr>
        <p:spPr>
          <a:xfrm>
            <a:off x="9846907" y="940753"/>
            <a:ext cx="1307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Simulation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Sampling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3F19768-88D0-E6B5-82E5-3AFBD7BDC1D3}"/>
              </a:ext>
            </a:extLst>
          </p:cNvPr>
          <p:cNvSpPr/>
          <p:nvPr/>
        </p:nvSpPr>
        <p:spPr>
          <a:xfrm>
            <a:off x="7783830" y="1836103"/>
            <a:ext cx="3177540" cy="353378"/>
          </a:xfrm>
          <a:prstGeom prst="rect">
            <a:avLst/>
          </a:prstGeom>
          <a:solidFill>
            <a:srgbClr val="F7014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highlight>
                  <a:srgbClr val="F70146"/>
                </a:highlight>
              </a:rPr>
              <a:t>Tensor Computations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A76DC57-FFFB-EE05-8547-3C5EA55371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9862" y="2996185"/>
            <a:ext cx="1101251" cy="6207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C03FD98-DF16-8022-1EB2-C1F0681176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1418" y="3182418"/>
            <a:ext cx="1238086" cy="56947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6015899-E079-85BE-8A70-7DC2E0D16E5F}"/>
              </a:ext>
            </a:extLst>
          </p:cNvPr>
          <p:cNvSpPr/>
          <p:nvPr/>
        </p:nvSpPr>
        <p:spPr>
          <a:xfrm>
            <a:off x="7787640" y="2308543"/>
            <a:ext cx="3177540" cy="353378"/>
          </a:xfrm>
          <a:prstGeom prst="rect">
            <a:avLst/>
          </a:prstGeom>
          <a:solidFill>
            <a:srgbClr val="F7014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highlight>
                  <a:srgbClr val="F70146"/>
                </a:highlight>
              </a:rPr>
              <a:t>Optimizing Compiler / Runtime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DD739C4-47FA-B50A-1DD0-611E59E319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291" y="2971129"/>
            <a:ext cx="1376485" cy="65813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E3B89EA-07BB-4C91-B3A5-447326B7E4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897" y="3194359"/>
            <a:ext cx="1251350" cy="56126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E7E621E-0B6D-A331-2AF1-91487B59B95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44297" y="2905131"/>
            <a:ext cx="1302149" cy="67331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37ABE30-58BE-1085-AF93-FB9AEA195D7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3580"/>
          <a:stretch/>
        </p:blipFill>
        <p:spPr>
          <a:xfrm>
            <a:off x="10013595" y="3169312"/>
            <a:ext cx="1086595" cy="81826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16D09A4-3281-096A-F262-DEAA3BEA973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04903" y="3377571"/>
            <a:ext cx="422641" cy="435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814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696090C-815D-7999-AEF4-48916E764F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Selected Applications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EF5CE695-AAD9-52DD-95C7-D8E7501C2D0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Query Processing and Data Analytics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Data Science Lifecycle Tasks</a:t>
            </a:r>
          </a:p>
          <a:p>
            <a:r>
              <a:rPr lang="en-US" dirty="0"/>
              <a:t>Simulation and Sampling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[35 min]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0222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ynamics 365">
  <a:themeElements>
    <a:clrScheme name="Custom 2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EBEBEB"/>
      </a:accent1>
      <a:accent2>
        <a:srgbClr val="75757A"/>
      </a:accent2>
      <a:accent3>
        <a:srgbClr val="000041"/>
      </a:accent3>
      <a:accent4>
        <a:srgbClr val="0078D3"/>
      </a:accent4>
      <a:accent5>
        <a:srgbClr val="50E6FF"/>
      </a:accent5>
      <a:accent6>
        <a:srgbClr val="EBEBEB"/>
      </a:accent6>
      <a:hlink>
        <a:srgbClr val="0078D4"/>
      </a:hlink>
      <a:folHlink>
        <a:srgbClr val="0078D4"/>
      </a:folHlink>
    </a:clrScheme>
    <a:fontScheme name="Dynamics 365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zure_PowerPoint_Template_092618" id="{4E3EC67C-5801-2144-80A7-6A5264B773C8}" vid="{77DF5A70-2AB2-2245-8CC2-9711122DF23B}"/>
    </a:ext>
  </a:extLst>
</a:theme>
</file>

<file path=ppt/theme/theme3.xml><?xml version="1.0" encoding="utf-8"?>
<a:theme xmlns:a="http://schemas.openxmlformats.org/drawingml/2006/main" name="1_Hackathon 2022">
  <a:themeElements>
    <a:clrScheme name="Custom 2">
      <a:dk1>
        <a:srgbClr val="000000"/>
      </a:dk1>
      <a:lt1>
        <a:srgbClr val="FFFFFF"/>
      </a:lt1>
      <a:dk2>
        <a:srgbClr val="A80000"/>
      </a:dk2>
      <a:lt2>
        <a:srgbClr val="E6E6E6"/>
      </a:lt2>
      <a:accent1>
        <a:srgbClr val="595959"/>
      </a:accent1>
      <a:accent2>
        <a:srgbClr val="A80000"/>
      </a:accent2>
      <a:accent3>
        <a:srgbClr val="D83B01"/>
      </a:accent3>
      <a:accent4>
        <a:srgbClr val="ED7D31"/>
      </a:accent4>
      <a:accent5>
        <a:srgbClr val="737373"/>
      </a:accent5>
      <a:accent6>
        <a:srgbClr val="D2D2D2"/>
      </a:accent6>
      <a:hlink>
        <a:srgbClr val="A80000"/>
      </a:hlink>
      <a:folHlink>
        <a:srgbClr val="737373"/>
      </a:folHlink>
    </a:clrScheme>
    <a:fontScheme name="Microsoft 2019 Brand Templates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algn="l" defTabSz="932472" fontAlgn="base">
          <a:spcBef>
            <a:spcPct val="0"/>
          </a:spcBef>
          <a:spcAft>
            <a:spcPct val="0"/>
          </a:spcAft>
          <a:defRPr sz="20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Hackathon-2022-prelim-PPT-template.pptx" id="{FE2FCA65-52C3-4BE3-A1B2-5337D21A5D78}" vid="{CECDF305-0635-4537-8E33-E9CD08CB9488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Dynamics 365">
  <a:themeElements>
    <a:clrScheme name="Custom 2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EBEBEB"/>
      </a:accent1>
      <a:accent2>
        <a:srgbClr val="75757A"/>
      </a:accent2>
      <a:accent3>
        <a:srgbClr val="000041"/>
      </a:accent3>
      <a:accent4>
        <a:srgbClr val="0078D3"/>
      </a:accent4>
      <a:accent5>
        <a:srgbClr val="50E6FF"/>
      </a:accent5>
      <a:accent6>
        <a:srgbClr val="EBEBEB"/>
      </a:accent6>
      <a:hlink>
        <a:srgbClr val="0078D4"/>
      </a:hlink>
      <a:folHlink>
        <a:srgbClr val="0078D4"/>
      </a:folHlink>
    </a:clrScheme>
    <a:fontScheme name="Dynamics 365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zure_PowerPoint_Template_092618" id="{4E3EC67C-5801-2144-80A7-6A5264B773C8}" vid="{77DF5A70-2AB2-2245-8CC2-9711122DF23B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9565</Words>
  <Application>Microsoft Office PowerPoint</Application>
  <PresentationFormat>Widescreen</PresentationFormat>
  <Paragraphs>1746</Paragraphs>
  <Slides>70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70</vt:i4>
      </vt:variant>
    </vt:vector>
  </HeadingPairs>
  <TitlesOfParts>
    <vt:vector size="92" baseType="lpstr">
      <vt:lpstr>Arial</vt:lpstr>
      <vt:lpstr>Bauhaus 93</vt:lpstr>
      <vt:lpstr>Calibri</vt:lpstr>
      <vt:lpstr>Calibri Light</vt:lpstr>
      <vt:lpstr>Cambria Math</vt:lpstr>
      <vt:lpstr>Consolas</vt:lpstr>
      <vt:lpstr>Courier New</vt:lpstr>
      <vt:lpstr>PingFang SC</vt:lpstr>
      <vt:lpstr>Roboto</vt:lpstr>
      <vt:lpstr>Roboto Light</vt:lpstr>
      <vt:lpstr>Segoe Semibold</vt:lpstr>
      <vt:lpstr>Segoe UI</vt:lpstr>
      <vt:lpstr>Segoe UI Light</vt:lpstr>
      <vt:lpstr>Segoe UI Semibold</vt:lpstr>
      <vt:lpstr>Segoe UI Semilight</vt:lpstr>
      <vt:lpstr>Wingdings</vt:lpstr>
      <vt:lpstr>Office Theme</vt:lpstr>
      <vt:lpstr>1_Dynamics 365</vt:lpstr>
      <vt:lpstr>1_Hackathon 2022</vt:lpstr>
      <vt:lpstr>1_Office Theme</vt:lpstr>
      <vt:lpstr>2_Dynamics 365</vt:lpstr>
      <vt:lpstr>2_Office Theme</vt:lpstr>
      <vt:lpstr>Optimizing Tensor Computations:  From Applications to Compilation and Runtime Techniques</vt:lpstr>
      <vt:lpstr>Who We Are</vt:lpstr>
      <vt:lpstr>Agenda</vt:lpstr>
      <vt:lpstr>A Case for  Tensor Computations</vt:lpstr>
      <vt:lpstr>Motivation: A Historic Perspective </vt:lpstr>
      <vt:lpstr>Motivation: Tensor Computations</vt:lpstr>
      <vt:lpstr>OLAP Queries / Data Frames / ML Systems </vt:lpstr>
      <vt:lpstr>Long-term Benefits</vt:lpstr>
      <vt:lpstr>Selected Applications</vt:lpstr>
      <vt:lpstr>Query Processing and Data Analytics</vt:lpstr>
      <vt:lpstr>Query Processing and Data Analytics</vt:lpstr>
      <vt:lpstr>Query Processing and Data Analytics</vt:lpstr>
      <vt:lpstr>Query Processing and Data Analytics</vt:lpstr>
      <vt:lpstr>Tensor data representation</vt:lpstr>
      <vt:lpstr>Tensor data representation</vt:lpstr>
      <vt:lpstr>Tensor data representation</vt:lpstr>
      <vt:lpstr>Implementing SQL operators using tensor ops</vt:lpstr>
      <vt:lpstr>Traditional ML: Prediction Serving</vt:lpstr>
      <vt:lpstr>Translating Trees</vt:lpstr>
      <vt:lpstr>Translating Trees</vt:lpstr>
      <vt:lpstr>Translating Trees</vt:lpstr>
      <vt:lpstr>Translating Trees</vt:lpstr>
      <vt:lpstr>DS Lifecycle: Data Cleaning &amp; Deduplication</vt:lpstr>
      <vt:lpstr>DS Lifecycle: Data Cleaning &amp; Deduplication, cont.</vt:lpstr>
      <vt:lpstr>DS Lifecycle: Data Cleaning Pipelines </vt:lpstr>
      <vt:lpstr>DS Lifecycle: Data Augmentation</vt:lpstr>
      <vt:lpstr>DS Lifecycle: Graph Processing</vt:lpstr>
      <vt:lpstr>DS Lifecycle: Training Decision Trees</vt:lpstr>
      <vt:lpstr>DS Lifecycle: Model Debugging</vt:lpstr>
      <vt:lpstr>Fairness and Explainability</vt:lpstr>
      <vt:lpstr>Sampling and Simulations</vt:lpstr>
      <vt:lpstr>To Quantify Risk: Use a Statistical Model</vt:lpstr>
      <vt:lpstr>Given Such a Model</vt:lpstr>
      <vt:lpstr>How to Facilitate in a Database?</vt:lpstr>
      <vt:lpstr>Now We Have a Set of Vectors</vt:lpstr>
      <vt:lpstr>We Are Ready To Create a Simulated Table</vt:lpstr>
      <vt:lpstr>Stochastic Simulations</vt:lpstr>
      <vt:lpstr>References </vt:lpstr>
      <vt:lpstr>Selected Runtime Backends</vt:lpstr>
      <vt:lpstr>PowerPoint Presentation</vt:lpstr>
      <vt:lpstr>Pros and Con of Tensor Query Processor</vt:lpstr>
      <vt:lpstr>PowerPoint Presentation</vt:lpstr>
      <vt:lpstr>Antares is a Cross-compiling Engine for Microsoft 1st/2nd party devices</vt:lpstr>
      <vt:lpstr>xCloud</vt:lpstr>
      <vt:lpstr>TPCH on Xbox (SF 10, P100)</vt:lpstr>
      <vt:lpstr>TPCH on Xbox (SF 10, P100)</vt:lpstr>
      <vt:lpstr>TPCH on Xbox (SF 10, P100)</vt:lpstr>
      <vt:lpstr>TPCH on Xbox (SF 10, P100)</vt:lpstr>
      <vt:lpstr>PowerPoint Presentation</vt:lpstr>
      <vt:lpstr>PowerPoint Presentation</vt:lpstr>
      <vt:lpstr>PowerPoint Presentation</vt:lpstr>
      <vt:lpstr>PowerPoint Presentation</vt:lpstr>
      <vt:lpstr>Apache SystemDS</vt:lpstr>
      <vt:lpstr>Apache SystemDS: Compilation &amp; Execution</vt:lpstr>
      <vt:lpstr>Apache SystemDS: Rewrites</vt:lpstr>
      <vt:lpstr>Apache SystemDS: Operator Fusion &amp; Codegen</vt:lpstr>
      <vt:lpstr>SystemDS: Operator Fusion &amp; Codegen, cont.</vt:lpstr>
      <vt:lpstr>Apache SystemDS: Lineage-based Reuse</vt:lpstr>
      <vt:lpstr>Apache SystemDS: Workload-aware CLA </vt:lpstr>
      <vt:lpstr>Runtime for Tensor-Relational Computations</vt:lpstr>
      <vt:lpstr>But Pure Relational Can Be Slow</vt:lpstr>
      <vt:lpstr>Tensor Relations</vt:lpstr>
      <vt:lpstr>Tensor-Relational Computations: Use a DBMS?</vt:lpstr>
      <vt:lpstr>Can Do Much Better</vt:lpstr>
      <vt:lpstr>What Is the Issue?</vt:lpstr>
      <vt:lpstr>Tensor-Relational: New Engine Needed</vt:lpstr>
      <vt:lpstr>How Well Does This Work?</vt:lpstr>
      <vt:lpstr>References </vt:lpstr>
      <vt:lpstr>References, cont. 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Optimizing Compilation Techniques  for Data-centric ML Pipelines</dc:title>
  <dc:creator>Matthias Boehm</dc:creator>
  <cp:lastModifiedBy>Matthias Boehm</cp:lastModifiedBy>
  <cp:revision>165</cp:revision>
  <dcterms:created xsi:type="dcterms:W3CDTF">2022-09-14T16:13:53Z</dcterms:created>
  <dcterms:modified xsi:type="dcterms:W3CDTF">2023-06-23T20:13:22Z</dcterms:modified>
</cp:coreProperties>
</file>