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5" r:id="rId2"/>
  </p:sldMasterIdLst>
  <p:notesMasterIdLst>
    <p:notesMasterId r:id="rId22"/>
  </p:notesMasterIdLst>
  <p:sldIdLst>
    <p:sldId id="330" r:id="rId3"/>
    <p:sldId id="428" r:id="rId4"/>
    <p:sldId id="436" r:id="rId5"/>
    <p:sldId id="429" r:id="rId6"/>
    <p:sldId id="431" r:id="rId7"/>
    <p:sldId id="437" r:id="rId8"/>
    <p:sldId id="432" r:id="rId9"/>
    <p:sldId id="438" r:id="rId10"/>
    <p:sldId id="444" r:id="rId11"/>
    <p:sldId id="439" r:id="rId12"/>
    <p:sldId id="440" r:id="rId13"/>
    <p:sldId id="441" r:id="rId14"/>
    <p:sldId id="433" r:id="rId15"/>
    <p:sldId id="442" r:id="rId16"/>
    <p:sldId id="430" r:id="rId17"/>
    <p:sldId id="419" r:id="rId18"/>
    <p:sldId id="435" r:id="rId19"/>
    <p:sldId id="445" r:id="rId20"/>
    <p:sldId id="446" r:id="rId21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89FB"/>
    <a:srgbClr val="0000CC"/>
    <a:srgbClr val="C1D6E8"/>
    <a:srgbClr val="84AFD2"/>
    <a:srgbClr val="9CD585"/>
    <a:srgbClr val="FBC26D"/>
    <a:srgbClr val="9DBFDB"/>
    <a:srgbClr val="660066"/>
    <a:srgbClr val="FFFF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86920" autoAdjust="0"/>
  </p:normalViewPr>
  <p:slideViewPr>
    <p:cSldViewPr>
      <p:cViewPr varScale="1">
        <p:scale>
          <a:sx n="76" d="100"/>
          <a:sy n="76" d="100"/>
        </p:scale>
        <p:origin x="163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626B306-25F9-4C88-B71C-AB3CEB474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711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26B306-25F9-4C88-B71C-AB3CEB474E5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8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26B306-25F9-4C88-B71C-AB3CEB474E5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94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26B306-25F9-4C88-B71C-AB3CEB474E5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78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26B306-25F9-4C88-B71C-AB3CEB474E5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26B306-25F9-4C88-B71C-AB3CEB474E5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51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26B306-25F9-4C88-B71C-AB3CEB474E5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83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26B306-25F9-4C88-B71C-AB3CEB474E5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18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26B306-25F9-4C88-B71C-AB3CEB474E5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37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26B306-25F9-4C88-B71C-AB3CEB474E5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40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26B306-25F9-4C88-B71C-AB3CEB474E5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05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26B306-25F9-4C88-B71C-AB3CEB474E5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6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-4763" y="-3175"/>
            <a:ext cx="9163051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black">
          <a:xfrm>
            <a:off x="2006600" y="1287463"/>
            <a:ext cx="410368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marL="342900" indent="-342900">
              <a:lnSpc>
                <a:spcPct val="98000"/>
              </a:lnSpc>
              <a:spcBef>
                <a:spcPct val="20000"/>
              </a:spcBef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-4763" y="5151438"/>
            <a:ext cx="9163051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black">
          <a:xfrm flipV="1">
            <a:off x="1863725" y="4217988"/>
            <a:ext cx="0" cy="93345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black">
          <a:xfrm flipV="1">
            <a:off x="1862138" y="1346200"/>
            <a:ext cx="0" cy="32861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black">
          <a:xfrm>
            <a:off x="7239000" y="6248400"/>
            <a:ext cx="1639888" cy="24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1000" dirty="0">
                <a:solidFill>
                  <a:srgbClr val="FFFFFF"/>
                </a:solidFill>
              </a:rPr>
              <a:t>© 2014 IBM Corporation</a:t>
            </a:r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7524750" y="687388"/>
            <a:ext cx="1133475" cy="409575"/>
            <a:chOff x="4740" y="433"/>
            <a:chExt cx="714" cy="258"/>
          </a:xfrm>
        </p:grpSpPr>
        <p:pic>
          <p:nvPicPr>
            <p:cNvPr id="11" name="Picture 13" descr="ibm_white_logo_300dpi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7889FB"/>
                </a:clrFrom>
                <a:clrTo>
                  <a:srgbClr val="7889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57"/>
            <a:stretch>
              <a:fillRect/>
            </a:stretch>
          </p:blipFill>
          <p:spPr bwMode="invGray">
            <a:xfrm>
              <a:off x="4740" y="433"/>
              <a:ext cx="63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" descr="circl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" y="621"/>
              <a:ext cx="75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0" name="Rectangle 2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390525" y="2493963"/>
            <a:ext cx="7954963" cy="1470025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/>
              <a:t>Presentation Title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sz="quarter" idx="1"/>
          </p:nvPr>
        </p:nvSpPr>
        <p:spPr bwMode="black">
          <a:xfrm>
            <a:off x="1949450" y="4106863"/>
            <a:ext cx="6400800" cy="99853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Presentation Subtitle</a:t>
            </a:r>
            <a:br>
              <a:rPr lang="en-US" noProof="0"/>
            </a:br>
            <a:r>
              <a:rPr lang="en-US" noProof="0"/>
              <a:t>Subtitle Second Line</a:t>
            </a:r>
          </a:p>
        </p:txBody>
      </p:sp>
      <p:sp>
        <p:nvSpPr>
          <p:cNvPr id="13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024063" y="6221413"/>
            <a:ext cx="2897187" cy="311150"/>
          </a:xfrm>
        </p:spPr>
        <p:txBody>
          <a:bodyPr/>
          <a:lstStyle>
            <a:lvl1pPr>
              <a:defRPr sz="1300"/>
            </a:lvl1pPr>
          </a:lstStyle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14" name="Rectangle 8"/>
          <p:cNvSpPr>
            <a:spLocks noGrp="1" noChangeArrowheads="1"/>
          </p:cNvSpPr>
          <p:nvPr>
            <p:ph type="dt" sz="quarter" idx="11"/>
          </p:nvPr>
        </p:nvSpPr>
        <p:spPr>
          <a:xfrm>
            <a:off x="5391150" y="6221413"/>
            <a:ext cx="1619250" cy="311150"/>
          </a:xfrm>
        </p:spPr>
        <p:txBody>
          <a:bodyPr/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2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5CE16-DBD8-47C7-9FB6-C40A8DB94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2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4925" y="871538"/>
            <a:ext cx="2076450" cy="4806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988" y="871538"/>
            <a:ext cx="6078537" cy="4806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B8B1D-AA2F-491B-AF12-16C740940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4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Bpedia-Normal-Zwischen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8072462" y="6500834"/>
            <a:ext cx="214314" cy="28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rgbClr val="555555"/>
                </a:solidFill>
                <a:latin typeface="Microsoft Sans Serif" pitchFamily="34" charset="0"/>
                <a:cs typeface="+mn-cs"/>
              </a:rPr>
              <a:t>|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2910" y="3143248"/>
            <a:ext cx="7786742" cy="511156"/>
          </a:xfrm>
          <a:prstGeom prst="rect">
            <a:avLst/>
          </a:prstGeom>
        </p:spPr>
        <p:txBody>
          <a:bodyPr/>
          <a:lstStyle>
            <a:lvl1pPr algn="ctr">
              <a:buFont typeface="Wingdings" pitchFamily="2" charset="2"/>
              <a:buNone/>
              <a:defRPr sz="3200" b="0" i="1">
                <a:solidFill>
                  <a:srgbClr val="555555"/>
                </a:solidFill>
              </a:defRPr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358214" y="6429396"/>
            <a:ext cx="71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456504-F3EE-4951-BA5D-CD0652275A46}" type="slidenum">
              <a:rPr lang="de-DE" sz="2000" b="1" smtClean="0">
                <a:solidFill>
                  <a:srgbClr val="555555"/>
                </a:solidFill>
                <a:latin typeface="Microsoft Sans Serif" pitchFamily="34" charset="0"/>
                <a:cs typeface="+mn-cs"/>
              </a:rPr>
              <a:pPr algn="r"/>
              <a:t>‹#›</a:t>
            </a:fld>
            <a:endParaRPr lang="de-DE" sz="2000" b="1" dirty="0">
              <a:solidFill>
                <a:srgbClr val="555555"/>
              </a:solidFill>
              <a:latin typeface="Microsoft Sans Serif" pitchFamily="34" charset="0"/>
              <a:cs typeface="+mn-cs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285720" y="208800"/>
            <a:ext cx="214314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2800" b="1" dirty="0">
                <a:solidFill>
                  <a:srgbClr val="B2E928"/>
                </a:solidFill>
                <a:latin typeface="Microsoft Sans Serif" pitchFamily="34" charset="0"/>
                <a:cs typeface="+mn-cs"/>
              </a:rPr>
              <a:t>&gt;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214282" y="285728"/>
            <a:ext cx="357190" cy="285752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99128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Bpedia-Norm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8072462" y="6500834"/>
            <a:ext cx="214314" cy="28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rgbClr val="555555"/>
                </a:solidFill>
                <a:latin typeface="Microsoft Sans Serif" pitchFamily="34" charset="0"/>
                <a:cs typeface="+mn-cs"/>
              </a:rPr>
              <a:t>|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0034" y="203200"/>
            <a:ext cx="5143536" cy="511156"/>
          </a:xfrm>
          <a:prstGeom prst="rect">
            <a:avLst/>
          </a:prstGeom>
        </p:spPr>
        <p:txBody>
          <a:bodyPr/>
          <a:lstStyle>
            <a:lvl1pPr algn="l">
              <a:buFont typeface="Wingdings" pitchFamily="2" charset="2"/>
              <a:buNone/>
              <a:defRPr sz="2400" b="1">
                <a:solidFill>
                  <a:srgbClr val="555555"/>
                </a:solidFill>
              </a:defRPr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3" name="Inhaltsplatzhalter 8"/>
          <p:cNvSpPr>
            <a:spLocks noGrp="1"/>
          </p:cNvSpPr>
          <p:nvPr>
            <p:ph sz="quarter" idx="14" hasCustomPrompt="1"/>
          </p:nvPr>
        </p:nvSpPr>
        <p:spPr>
          <a:xfrm>
            <a:off x="285750" y="1285860"/>
            <a:ext cx="8572500" cy="5072098"/>
          </a:xfrm>
          <a:prstGeom prst="rect">
            <a:avLst/>
          </a:prstGeom>
        </p:spPr>
        <p:txBody>
          <a:bodyPr/>
          <a:lstStyle>
            <a:lvl1pPr marL="252000" indent="-144000" algn="l">
              <a:spcBef>
                <a:spcPts val="300"/>
              </a:spcBef>
              <a:spcAft>
                <a:spcPts val="400"/>
              </a:spcAft>
              <a:buClr>
                <a:srgbClr val="555555"/>
              </a:buClr>
              <a:buFont typeface="Calibri" pitchFamily="34" charset="0"/>
              <a:buChar char=" "/>
              <a:defRPr sz="2000" b="0" i="1">
                <a:solidFill>
                  <a:srgbClr val="555555"/>
                </a:solidFill>
                <a:latin typeface="+mn-lt"/>
              </a:defRPr>
            </a:lvl1pPr>
            <a:lvl2pPr marL="504000" indent="-216000" algn="l">
              <a:spcAft>
                <a:spcPts val="0"/>
              </a:spcAft>
              <a:buClr>
                <a:srgbClr val="555555"/>
              </a:buClr>
              <a:buFont typeface="Wingdings" pitchFamily="2" charset="2"/>
              <a:buChar char="§"/>
              <a:defRPr sz="1800">
                <a:solidFill>
                  <a:srgbClr val="555555"/>
                </a:solidFill>
                <a:latin typeface="+mn-lt"/>
              </a:defRPr>
            </a:lvl2pPr>
            <a:lvl3pPr marL="720000" indent="-1800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Font typeface="Wingdings" pitchFamily="2" charset="2"/>
              <a:buChar char="§"/>
              <a:defRPr sz="1400" baseline="0">
                <a:solidFill>
                  <a:srgbClr val="555555"/>
                </a:solidFill>
                <a:latin typeface="+mn-lt"/>
              </a:defRPr>
            </a:lvl3pPr>
            <a:lvl4pPr marL="900000" indent="-1800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Font typeface="Arial" pitchFamily="34" charset="0"/>
              <a:buNone/>
              <a:defRPr sz="1600">
                <a:solidFill>
                  <a:srgbClr val="555555"/>
                </a:solidFill>
                <a:latin typeface="+mn-lt"/>
              </a:defRPr>
            </a:lvl4pPr>
            <a:lvl5pPr marL="1188000" indent="-288000" algn="l">
              <a:spcBef>
                <a:spcPts val="0"/>
              </a:spcBef>
              <a:buFont typeface="Calibri" pitchFamily="34" charset="0"/>
              <a:buChar char="»"/>
              <a:defRPr sz="180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Überschrift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358214" y="6429396"/>
            <a:ext cx="71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456504-F3EE-4951-BA5D-CD0652275A46}" type="slidenum">
              <a:rPr lang="de-DE" sz="2000" b="1" smtClean="0">
                <a:solidFill>
                  <a:srgbClr val="555555"/>
                </a:solidFill>
                <a:latin typeface="Microsoft Sans Serif" pitchFamily="34" charset="0"/>
                <a:cs typeface="+mn-cs"/>
              </a:rPr>
              <a:pPr algn="r"/>
              <a:t>‹#›</a:t>
            </a:fld>
            <a:endParaRPr lang="de-DE" sz="2000" b="1" dirty="0">
              <a:solidFill>
                <a:srgbClr val="555555"/>
              </a:solidFill>
              <a:latin typeface="Microsoft Sans Serif" pitchFamily="34" charset="0"/>
              <a:cs typeface="+mn-cs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285720" y="208800"/>
            <a:ext cx="214314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2800" b="1" dirty="0">
                <a:solidFill>
                  <a:srgbClr val="B2E928"/>
                </a:solidFill>
                <a:latin typeface="Microsoft Sans Serif" pitchFamily="34" charset="0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834132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Bpedia-Normal zweispalti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8072462" y="6500834"/>
            <a:ext cx="214314" cy="28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rgbClr val="555555"/>
                </a:solidFill>
                <a:latin typeface="Microsoft Sans Serif" pitchFamily="34" charset="0"/>
                <a:cs typeface="+mn-cs"/>
              </a:rPr>
              <a:t>|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0034" y="201600"/>
            <a:ext cx="5357850" cy="511156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555555"/>
                </a:solidFill>
              </a:defRPr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3" name="Inhaltsplatzhalter 8"/>
          <p:cNvSpPr>
            <a:spLocks noGrp="1"/>
          </p:cNvSpPr>
          <p:nvPr>
            <p:ph sz="quarter" idx="14" hasCustomPrompt="1"/>
          </p:nvPr>
        </p:nvSpPr>
        <p:spPr>
          <a:xfrm>
            <a:off x="285750" y="1285860"/>
            <a:ext cx="4286250" cy="5072098"/>
          </a:xfrm>
          <a:prstGeom prst="rect">
            <a:avLst/>
          </a:prstGeom>
        </p:spPr>
        <p:txBody>
          <a:bodyPr/>
          <a:lstStyle>
            <a:lvl1pPr marL="252000" indent="-144000" algn="l">
              <a:spcBef>
                <a:spcPts val="300"/>
              </a:spcBef>
              <a:spcAft>
                <a:spcPts val="400"/>
              </a:spcAft>
              <a:buClr>
                <a:srgbClr val="555555"/>
              </a:buClr>
              <a:buFont typeface="Calibri" pitchFamily="34" charset="0"/>
              <a:buChar char=" "/>
              <a:defRPr sz="2000" b="0" i="1">
                <a:solidFill>
                  <a:srgbClr val="555555"/>
                </a:solidFill>
                <a:latin typeface="+mn-lt"/>
              </a:defRPr>
            </a:lvl1pPr>
            <a:lvl2pPr marL="504000" indent="-216000" algn="l">
              <a:spcAft>
                <a:spcPts val="0"/>
              </a:spcAft>
              <a:buClr>
                <a:srgbClr val="555555"/>
              </a:buClr>
              <a:buFont typeface="Wingdings" pitchFamily="2" charset="2"/>
              <a:buChar char="§"/>
              <a:defRPr sz="1800">
                <a:solidFill>
                  <a:srgbClr val="555555"/>
                </a:solidFill>
                <a:latin typeface="+mn-lt"/>
              </a:defRPr>
            </a:lvl2pPr>
            <a:lvl3pPr marL="720000" indent="-1800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Font typeface="Wingdings" pitchFamily="2" charset="2"/>
              <a:buChar char="§"/>
              <a:defRPr sz="1400" baseline="0">
                <a:solidFill>
                  <a:srgbClr val="555555"/>
                </a:solidFill>
                <a:latin typeface="+mn-lt"/>
              </a:defRPr>
            </a:lvl3pPr>
            <a:lvl4pPr marL="900000" indent="-1800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Font typeface="Arial" pitchFamily="34" charset="0"/>
              <a:buNone/>
              <a:defRPr sz="1600">
                <a:solidFill>
                  <a:srgbClr val="555555"/>
                </a:solidFill>
                <a:latin typeface="+mn-lt"/>
              </a:defRPr>
            </a:lvl4pPr>
            <a:lvl5pPr marL="1188000" indent="-288000" algn="l">
              <a:spcBef>
                <a:spcPts val="0"/>
              </a:spcBef>
              <a:buFont typeface="Calibri" pitchFamily="34" charset="0"/>
              <a:buChar char="»"/>
              <a:defRPr sz="180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Überschrift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358214" y="6429396"/>
            <a:ext cx="71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456504-F3EE-4951-BA5D-CD0652275A46}" type="slidenum">
              <a:rPr lang="de-DE" sz="2000" b="1" smtClean="0">
                <a:solidFill>
                  <a:srgbClr val="555555"/>
                </a:solidFill>
                <a:latin typeface="Microsoft Sans Serif" pitchFamily="34" charset="0"/>
                <a:cs typeface="+mn-cs"/>
              </a:rPr>
              <a:pPr algn="r"/>
              <a:t>‹#›</a:t>
            </a:fld>
            <a:endParaRPr lang="de-DE" sz="2000" b="1" dirty="0">
              <a:solidFill>
                <a:srgbClr val="555555"/>
              </a:solidFill>
              <a:latin typeface="Microsoft Sans Serif" pitchFamily="34" charset="0"/>
              <a:cs typeface="+mn-cs"/>
            </a:endParaRPr>
          </a:p>
        </p:txBody>
      </p:sp>
      <p:sp>
        <p:nvSpPr>
          <p:cNvPr id="8" name="Inhaltsplatzhalter 8"/>
          <p:cNvSpPr>
            <a:spLocks noGrp="1"/>
          </p:cNvSpPr>
          <p:nvPr>
            <p:ph sz="quarter" idx="16" hasCustomPrompt="1"/>
          </p:nvPr>
        </p:nvSpPr>
        <p:spPr>
          <a:xfrm>
            <a:off x="4572000" y="1285860"/>
            <a:ext cx="4286220" cy="5072098"/>
          </a:xfrm>
          <a:prstGeom prst="rect">
            <a:avLst/>
          </a:prstGeom>
        </p:spPr>
        <p:txBody>
          <a:bodyPr/>
          <a:lstStyle>
            <a:lvl1pPr marL="252000" indent="-144000" algn="l">
              <a:spcBef>
                <a:spcPts val="300"/>
              </a:spcBef>
              <a:spcAft>
                <a:spcPts val="400"/>
              </a:spcAft>
              <a:buClr>
                <a:srgbClr val="555555"/>
              </a:buClr>
              <a:buFont typeface="Calibri" pitchFamily="34" charset="0"/>
              <a:buChar char=" "/>
              <a:defRPr sz="2000" b="0" i="1">
                <a:solidFill>
                  <a:srgbClr val="555555"/>
                </a:solidFill>
                <a:latin typeface="+mn-lt"/>
              </a:defRPr>
            </a:lvl1pPr>
            <a:lvl2pPr marL="504000" indent="-216000" algn="l">
              <a:spcAft>
                <a:spcPts val="0"/>
              </a:spcAft>
              <a:buClr>
                <a:srgbClr val="555555"/>
              </a:buClr>
              <a:buFont typeface="Wingdings" pitchFamily="2" charset="2"/>
              <a:buChar char="§"/>
              <a:defRPr sz="1800">
                <a:solidFill>
                  <a:srgbClr val="555555"/>
                </a:solidFill>
                <a:latin typeface="+mn-lt"/>
              </a:defRPr>
            </a:lvl2pPr>
            <a:lvl3pPr marL="720000" indent="-1800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Font typeface="Wingdings" pitchFamily="2" charset="2"/>
              <a:buChar char="§"/>
              <a:defRPr sz="1400" baseline="0">
                <a:solidFill>
                  <a:srgbClr val="555555"/>
                </a:solidFill>
                <a:latin typeface="+mn-lt"/>
              </a:defRPr>
            </a:lvl3pPr>
            <a:lvl4pPr marL="900000" indent="-1800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Font typeface="Arial" pitchFamily="34" charset="0"/>
              <a:buNone/>
              <a:defRPr sz="1600">
                <a:solidFill>
                  <a:srgbClr val="555555"/>
                </a:solidFill>
                <a:latin typeface="+mn-lt"/>
              </a:defRPr>
            </a:lvl4pPr>
            <a:lvl5pPr marL="1188000" indent="-288000" algn="l">
              <a:spcBef>
                <a:spcPts val="0"/>
              </a:spcBef>
              <a:buFont typeface="Calibri" pitchFamily="34" charset="0"/>
              <a:buChar char="»"/>
              <a:defRPr sz="180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Überschrift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85720" y="208800"/>
            <a:ext cx="214314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2800" b="1" dirty="0">
                <a:solidFill>
                  <a:srgbClr val="B2E928"/>
                </a:solidFill>
                <a:latin typeface="Microsoft Sans Serif" pitchFamily="34" charset="0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710992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7775575" cy="43830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D343-694C-4336-8112-BA0B71B99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42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3F73-10E4-44AC-976F-F82F38D45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6413"/>
            <a:ext cx="3811588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776413"/>
            <a:ext cx="3811587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14D5D-F602-4A05-AE01-4167FE830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6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00724-947A-4E46-A805-E838F621D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38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4336C-C358-4E15-8C3B-44330807C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2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98C-1FDD-4738-9EEE-BC9303C0E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70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44E93-6ACD-49E2-812A-3E1A8198C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7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B5E4F-06A5-4FF7-9EFE-D45CD2D83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31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3988" y="871538"/>
            <a:ext cx="82454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6413"/>
            <a:ext cx="7775575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4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-4763" y="6472238"/>
            <a:ext cx="9163051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-4763" y="-3175"/>
            <a:ext cx="9163051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0" name="Rectangle 6"/>
          <p:cNvSpPr>
            <a:spLocks noChangeArrowheads="1"/>
          </p:cNvSpPr>
          <p:nvPr/>
        </p:nvSpPr>
        <p:spPr bwMode="black">
          <a:xfrm>
            <a:off x="5724525" y="6499225"/>
            <a:ext cx="3306763" cy="24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1000" dirty="0">
                <a:solidFill>
                  <a:srgbClr val="FFFFFF"/>
                </a:solidFill>
              </a:rPr>
              <a:t>© 2014 IBM Corporation</a:t>
            </a:r>
          </a:p>
        </p:txBody>
      </p:sp>
      <p:pic>
        <p:nvPicPr>
          <p:cNvPr id="1031" name="Picture 7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8461375" y="61913"/>
            <a:ext cx="635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2" name="Rectangle 8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53988" y="6500813"/>
            <a:ext cx="10064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61D2031-FBE7-449E-95F9-93EC038225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271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47800" y="6500813"/>
            <a:ext cx="3811588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7271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56238" y="6500813"/>
            <a:ext cx="194627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black">
          <a:xfrm>
            <a:off x="990600" y="123825"/>
            <a:ext cx="0" cy="23495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black">
          <a:xfrm>
            <a:off x="990600" y="6480175"/>
            <a:ext cx="0" cy="19208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35000"/>
        </a:spcBef>
        <a:spcAft>
          <a:spcPct val="15000"/>
        </a:spcAft>
        <a:buClr>
          <a:schemeClr val="accent2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333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200">
          <a:solidFill>
            <a:schemeClr val="tx1"/>
          </a:solidFill>
          <a:latin typeface="+mn-lt"/>
          <a:cs typeface="+mn-cs"/>
        </a:defRPr>
      </a:lvl2pPr>
      <a:lvl3pPr marL="914400" indent="-1682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262063" indent="-2333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1597025" indent="-220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&gt;"/>
        <a:defRPr>
          <a:solidFill>
            <a:schemeClr val="tx1"/>
          </a:solidFill>
          <a:latin typeface="+mn-lt"/>
          <a:cs typeface="+mn-cs"/>
        </a:defRPr>
      </a:lvl5pPr>
      <a:lvl6pPr marL="2054225" indent="-2206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&gt;"/>
        <a:defRPr>
          <a:solidFill>
            <a:schemeClr val="tx1"/>
          </a:solidFill>
          <a:latin typeface="+mn-lt"/>
          <a:cs typeface="+mn-cs"/>
        </a:defRPr>
      </a:lvl6pPr>
      <a:lvl7pPr marL="2511425" indent="-2206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&gt;"/>
        <a:defRPr>
          <a:solidFill>
            <a:schemeClr val="tx1"/>
          </a:solidFill>
          <a:latin typeface="+mn-lt"/>
          <a:cs typeface="+mn-cs"/>
        </a:defRPr>
      </a:lvl7pPr>
      <a:lvl8pPr marL="2968625" indent="-2206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&gt;"/>
        <a:defRPr>
          <a:solidFill>
            <a:schemeClr val="tx1"/>
          </a:solidFill>
          <a:latin typeface="+mn-lt"/>
          <a:cs typeface="+mn-cs"/>
        </a:defRPr>
      </a:lvl8pPr>
      <a:lvl9pPr marL="3425825" indent="-2206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&gt;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-633056" y="6472800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555555"/>
                </a:solidFill>
                <a:latin typeface="Calibri"/>
                <a:cs typeface="+mn-cs"/>
              </a:rPr>
              <a:t>                     </a:t>
            </a:r>
            <a:r>
              <a:rPr lang="de-DE" sz="1000" dirty="0">
                <a:solidFill>
                  <a:srgbClr val="555555"/>
                </a:solidFill>
                <a:latin typeface="Calibri"/>
                <a:cs typeface="+mn-cs"/>
              </a:rPr>
              <a:t>Matthias Boehm |</a:t>
            </a:r>
          </a:p>
        </p:txBody>
      </p:sp>
      <p:pic>
        <p:nvPicPr>
          <p:cNvPr id="18" name="Grafik 17" descr="logo_blau_425x123.gif"/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1298275" y="6571148"/>
            <a:ext cx="497561" cy="144000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0" y="6822024"/>
            <a:ext cx="9144000" cy="36000"/>
          </a:xfrm>
          <a:prstGeom prst="rect">
            <a:avLst/>
          </a:prstGeom>
          <a:solidFill>
            <a:srgbClr val="555555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 dirty="0">
              <a:noFill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-32" y="6786586"/>
            <a:ext cx="9144000" cy="36000"/>
          </a:xfrm>
          <a:prstGeom prst="rect">
            <a:avLst/>
          </a:prstGeom>
          <a:solidFill>
            <a:srgbClr val="B2E928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 dirty="0">
              <a:noFill/>
            </a:endParaRPr>
          </a:p>
        </p:txBody>
      </p:sp>
      <p:cxnSp>
        <p:nvCxnSpPr>
          <p:cNvPr id="29" name="Gerade Verbindung 28"/>
          <p:cNvCxnSpPr/>
          <p:nvPr/>
        </p:nvCxnSpPr>
        <p:spPr>
          <a:xfrm flipV="1">
            <a:off x="8858280" y="671513"/>
            <a:ext cx="276195" cy="1"/>
          </a:xfrm>
          <a:prstGeom prst="line">
            <a:avLst/>
          </a:prstGeom>
          <a:ln w="12700">
            <a:solidFill>
              <a:srgbClr val="55555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8964032" y="642918"/>
            <a:ext cx="180000" cy="159"/>
          </a:xfrm>
          <a:prstGeom prst="line">
            <a:avLst/>
          </a:prstGeom>
          <a:ln w="12700">
            <a:solidFill>
              <a:srgbClr val="B2E92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1" y="642918"/>
            <a:ext cx="8345355" cy="1588"/>
          </a:xfrm>
          <a:prstGeom prst="line">
            <a:avLst/>
          </a:prstGeom>
          <a:ln w="12700">
            <a:solidFill>
              <a:srgbClr val="55555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-36" y="671514"/>
            <a:ext cx="8172000" cy="1588"/>
          </a:xfrm>
          <a:prstGeom prst="line">
            <a:avLst/>
          </a:prstGeom>
          <a:ln w="12700">
            <a:solidFill>
              <a:srgbClr val="B2E92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Dokumente und Einstellungen\Martin\Desktop\Bilder\logo-tes_0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783283" y="208800"/>
            <a:ext cx="3074997" cy="632849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2714400" y="6501600"/>
            <a:ext cx="535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100" dirty="0">
                <a:solidFill>
                  <a:srgbClr val="545454"/>
                </a:solidFill>
                <a:latin typeface="Calibri"/>
                <a:cs typeface="+mn-cs"/>
              </a:rPr>
              <a:t>Cost-Based Optimization of Integration Flows</a:t>
            </a:r>
            <a:endParaRPr lang="de-DE" sz="1100" dirty="0">
              <a:solidFill>
                <a:srgbClr val="545454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36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ts val="0"/>
        </a:spcBef>
        <a:buFont typeface="Arial" pitchFamily="34" charset="0"/>
        <a:buNone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200" b="0" kern="1200">
          <a:solidFill>
            <a:schemeClr val="bg1"/>
          </a:solidFill>
          <a:latin typeface="Calibri" pitchFamily="34" charset="0"/>
          <a:ea typeface="+mn-ea"/>
          <a:cs typeface="+mn-cs"/>
        </a:defRPr>
      </a:lvl2pPr>
      <a:lvl3pPr marL="1143000" indent="-228600" algn="ctr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5"/>
          <p:cNvSpPr>
            <a:spLocks noGrp="1"/>
          </p:cNvSpPr>
          <p:nvPr>
            <p:ph type="ctrTitle" sz="quarter"/>
          </p:nvPr>
        </p:nvSpPr>
        <p:spPr>
          <a:xfrm>
            <a:off x="390525" y="2493963"/>
            <a:ext cx="8524875" cy="1470025"/>
          </a:xfrm>
        </p:spPr>
        <p:txBody>
          <a:bodyPr/>
          <a:lstStyle/>
          <a:p>
            <a:pPr eaLnBrk="1" hangingPunct="1"/>
            <a:r>
              <a:rPr lang="de-DE" b="1" dirty="0"/>
              <a:t>Hybrid Parallelization Strategies for Large-Scale</a:t>
            </a:r>
            <a:br>
              <a:rPr lang="de-DE" b="1" dirty="0"/>
            </a:br>
            <a:r>
              <a:rPr lang="de-DE" b="1" dirty="0"/>
              <a:t>Machine Learning in SystemML</a:t>
            </a:r>
          </a:p>
        </p:txBody>
      </p:sp>
      <p:sp>
        <p:nvSpPr>
          <p:cNvPr id="3075" name="Subtitle 6"/>
          <p:cNvSpPr>
            <a:spLocks noGrp="1"/>
          </p:cNvSpPr>
          <p:nvPr>
            <p:ph type="subTitle" sz="quarter" idx="1"/>
          </p:nvPr>
        </p:nvSpPr>
        <p:spPr>
          <a:xfrm>
            <a:off x="1949450" y="3581400"/>
            <a:ext cx="7194550" cy="998537"/>
          </a:xfrm>
        </p:spPr>
        <p:txBody>
          <a:bodyPr/>
          <a:lstStyle/>
          <a:p>
            <a:pPr algn="l" eaLnBrk="1" hangingPunct="1"/>
            <a:r>
              <a:rPr lang="de-DE" sz="2000" u="sng" dirty="0"/>
              <a:t>Matthias Boehm</a:t>
            </a:r>
            <a:r>
              <a:rPr lang="de-DE" sz="2000" dirty="0"/>
              <a:t>, Shirish Tatikonda, Berthold Reinwald, Prithviraj Sen, Yuanyuan Tian, Douglas R. Burdick, Shivakumar Vaithyanathan</a:t>
            </a:r>
          </a:p>
          <a:p>
            <a:pPr algn="l" eaLnBrk="1" hangingPunct="1"/>
            <a:br>
              <a:rPr lang="de-DE" sz="700" dirty="0"/>
            </a:br>
            <a:r>
              <a:rPr lang="de-DE" sz="2000" b="0" dirty="0"/>
              <a:t>IBM Research – Almaden</a:t>
            </a:r>
          </a:p>
          <a:p>
            <a:pPr algn="l" eaLnBrk="1" hangingPunct="1"/>
            <a:endParaRPr lang="de-DE" dirty="0"/>
          </a:p>
        </p:txBody>
      </p:sp>
      <p:sp>
        <p:nvSpPr>
          <p:cNvPr id="307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IBM Research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871538"/>
            <a:ext cx="8990012" cy="498475"/>
          </a:xfrm>
        </p:spPr>
        <p:txBody>
          <a:bodyPr/>
          <a:lstStyle/>
          <a:p>
            <a:r>
              <a:rPr lang="de-DE" dirty="0" err="1"/>
              <a:t>Runtime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r>
              <a:rPr lang="de-DE" dirty="0"/>
              <a:t>: Data </a:t>
            </a:r>
            <a:r>
              <a:rPr lang="de-DE" dirty="0" err="1"/>
              <a:t>Partitioning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Locality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458200" cy="4383088"/>
          </a:xfrm>
        </p:spPr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Partitioning</a:t>
            </a:r>
            <a:endParaRPr lang="de-DE" dirty="0"/>
          </a:p>
          <a:p>
            <a:pPr lvl="1"/>
            <a:r>
              <a:rPr lang="de-DE" dirty="0"/>
              <a:t>Problem: </a:t>
            </a:r>
            <a:r>
              <a:rPr lang="de-DE" dirty="0" err="1"/>
              <a:t>Repeated</a:t>
            </a:r>
            <a:r>
              <a:rPr lang="de-DE" dirty="0"/>
              <a:t> MR </a:t>
            </a:r>
            <a:r>
              <a:rPr lang="de-DE" dirty="0" err="1"/>
              <a:t>jobs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indexed</a:t>
            </a:r>
            <a:r>
              <a:rPr lang="de-DE" dirty="0"/>
              <a:t> </a:t>
            </a:r>
            <a:r>
              <a:rPr lang="de-DE" dirty="0" err="1"/>
              <a:t>access</a:t>
            </a:r>
            <a:endParaRPr lang="de-DE" dirty="0"/>
          </a:p>
          <a:p>
            <a:pPr lvl="1"/>
            <a:r>
              <a:rPr lang="de-DE" dirty="0"/>
              <a:t>Access-</a:t>
            </a:r>
            <a:r>
              <a:rPr lang="de-DE" dirty="0" err="1"/>
              <a:t>awareness</a:t>
            </a:r>
            <a:r>
              <a:rPr lang="de-DE" dirty="0"/>
              <a:t> (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estimation</a:t>
            </a:r>
            <a:r>
              <a:rPr lang="de-DE" dirty="0"/>
              <a:t>, </a:t>
            </a:r>
            <a:r>
              <a:rPr lang="de-DE" dirty="0" err="1"/>
              <a:t>correct</a:t>
            </a:r>
            <a:r>
              <a:rPr lang="de-DE" dirty="0"/>
              <a:t> plan </a:t>
            </a:r>
            <a:r>
              <a:rPr lang="de-DE" dirty="0" err="1"/>
              <a:t>generation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Operators: </a:t>
            </a:r>
            <a:r>
              <a:rPr lang="de-DE" dirty="0" err="1"/>
              <a:t>local</a:t>
            </a:r>
            <a:r>
              <a:rPr lang="de-DE" dirty="0"/>
              <a:t> file-</a:t>
            </a:r>
            <a:r>
              <a:rPr lang="de-DE" dirty="0" err="1"/>
              <a:t>based</a:t>
            </a:r>
            <a:r>
              <a:rPr lang="de-DE" dirty="0"/>
              <a:t>, remote MR </a:t>
            </a:r>
            <a:r>
              <a:rPr lang="de-DE" dirty="0" err="1"/>
              <a:t>job</a:t>
            </a:r>
            <a:r>
              <a:rPr lang="de-DE" dirty="0"/>
              <a:t> </a:t>
            </a:r>
          </a:p>
          <a:p>
            <a:r>
              <a:rPr lang="de-DE" dirty="0"/>
              <a:t>Data </a:t>
            </a:r>
            <a:r>
              <a:rPr lang="de-DE" dirty="0" err="1"/>
              <a:t>Locality</a:t>
            </a:r>
            <a:endParaRPr lang="de-DE" dirty="0"/>
          </a:p>
          <a:p>
            <a:pPr lvl="1"/>
            <a:r>
              <a:rPr lang="de-DE" dirty="0"/>
              <a:t>Problem: Co-</a:t>
            </a:r>
            <a:r>
              <a:rPr lang="de-DE" dirty="0" err="1"/>
              <a:t>location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parfor</a:t>
            </a:r>
            <a:r>
              <a:rPr lang="de-DE" dirty="0"/>
              <a:t> </a:t>
            </a:r>
            <a:r>
              <a:rPr lang="de-DE" dirty="0" err="1"/>
              <a:t>tasks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partitions</a:t>
            </a:r>
            <a:r>
              <a:rPr lang="de-DE" dirty="0"/>
              <a:t>/</a:t>
            </a:r>
            <a:r>
              <a:rPr lang="de-DE" dirty="0" err="1"/>
              <a:t>matrices</a:t>
            </a:r>
            <a:endParaRPr lang="de-DE" dirty="0"/>
          </a:p>
          <a:p>
            <a:pPr lvl="1"/>
            <a:r>
              <a:rPr lang="de-DE" dirty="0"/>
              <a:t>Location </a:t>
            </a:r>
            <a:r>
              <a:rPr lang="de-DE" dirty="0" err="1"/>
              <a:t>reporting</a:t>
            </a:r>
            <a:br>
              <a:rPr lang="de-DE" dirty="0"/>
            </a:br>
            <a:r>
              <a:rPr lang="de-DE" dirty="0"/>
              <a:t>per </a:t>
            </a:r>
            <a:r>
              <a:rPr lang="de-DE" dirty="0" err="1"/>
              <a:t>logical</a:t>
            </a:r>
            <a:r>
              <a:rPr lang="de-DE" dirty="0"/>
              <a:t> </a:t>
            </a:r>
            <a:r>
              <a:rPr lang="de-DE" dirty="0" err="1"/>
              <a:t>parfor</a:t>
            </a:r>
            <a:br>
              <a:rPr lang="de-DE" dirty="0"/>
            </a:br>
            <a:r>
              <a:rPr lang="de-DE" dirty="0" err="1"/>
              <a:t>task</a:t>
            </a:r>
            <a:r>
              <a:rPr lang="de-DE" dirty="0"/>
              <a:t> (e.g.,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parfor</a:t>
            </a:r>
            <a:r>
              <a:rPr lang="de-DE" dirty="0"/>
              <a:t>(i) </a:t>
            </a:r>
            <a:r>
              <a:rPr lang="de-DE" dirty="0">
                <a:sym typeface="Wingdings" panose="05000000000000000000" pitchFamily="2" charset="2"/>
              </a:rPr>
              <a:t> D[, i])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0" y="990600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parfor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1:(n-1) 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X = </a:t>
            </a:r>
            <a:r>
              <a:rPr lang="en-US" b="1" dirty="0">
                <a:solidFill>
                  <a:srgbClr val="7889F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D[ ,</a:t>
            </a:r>
            <a:r>
              <a:rPr lang="en-US" b="1" dirty="0" err="1">
                <a:solidFill>
                  <a:srgbClr val="7889F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dirty="0">
                <a:solidFill>
                  <a:srgbClr val="7889F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parfor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 j in (i+1):n ){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Y = </a:t>
            </a:r>
            <a:r>
              <a:rPr lang="en-US" b="1" dirty="0">
                <a:solidFill>
                  <a:srgbClr val="7889F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D[ ,j]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 …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}}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494728"/>
              </p:ext>
            </p:extLst>
          </p:nvPr>
        </p:nvGraphicFramePr>
        <p:xfrm>
          <a:off x="3581400" y="4724400"/>
          <a:ext cx="546667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5" name="Visio" r:id="rId4" imgW="5102055" imgH="1422576" progId="Visio.Drawing.11">
                  <p:embed/>
                </p:oleObj>
              </mc:Choice>
              <mc:Fallback>
                <p:oleObj name="Visio" r:id="rId4" imgW="5102055" imgH="142257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81400" y="4724400"/>
                        <a:ext cx="5466670" cy="15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098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Optimization</a:t>
            </a:r>
            <a:r>
              <a:rPr lang="de-DE" dirty="0"/>
              <a:t> Framework – Problem </a:t>
            </a:r>
            <a:r>
              <a:rPr lang="de-DE" dirty="0" err="1"/>
              <a:t>Formulation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458200" cy="4571999"/>
          </a:xfrm>
        </p:spPr>
        <p:txBody>
          <a:bodyPr/>
          <a:lstStyle/>
          <a:p>
            <a:r>
              <a:rPr lang="de-DE" dirty="0"/>
              <a:t>Design: </a:t>
            </a:r>
            <a:r>
              <a:rPr lang="de-DE" b="0" dirty="0" err="1"/>
              <a:t>Runtime</a:t>
            </a:r>
            <a:r>
              <a:rPr lang="de-DE" b="0" dirty="0"/>
              <a:t> </a:t>
            </a:r>
            <a:r>
              <a:rPr lang="de-DE" b="0" dirty="0" err="1"/>
              <a:t>optimization</a:t>
            </a:r>
            <a:r>
              <a:rPr lang="de-DE" b="0" dirty="0"/>
              <a:t> </a:t>
            </a:r>
            <a:r>
              <a:rPr lang="de-DE" b="0" dirty="0" err="1"/>
              <a:t>for</a:t>
            </a:r>
            <a:r>
              <a:rPr lang="de-DE" b="0" dirty="0"/>
              <a:t> </a:t>
            </a:r>
            <a:r>
              <a:rPr lang="de-DE" b="0" dirty="0" err="1"/>
              <a:t>each</a:t>
            </a:r>
            <a:r>
              <a:rPr lang="de-DE" b="0" dirty="0"/>
              <a:t> top-level </a:t>
            </a:r>
            <a:r>
              <a:rPr lang="de-DE" b="0" dirty="0" err="1"/>
              <a:t>parfor</a:t>
            </a:r>
            <a:endParaRPr lang="de-DE" b="0" dirty="0"/>
          </a:p>
          <a:p>
            <a:endParaRPr lang="de-DE" sz="700" b="0" dirty="0"/>
          </a:p>
          <a:p>
            <a:r>
              <a:rPr lang="de-DE" dirty="0"/>
              <a:t>Plan </a:t>
            </a:r>
            <a:r>
              <a:rPr lang="de-DE" dirty="0" err="1"/>
              <a:t>Tree</a:t>
            </a:r>
            <a:r>
              <a:rPr lang="de-DE" dirty="0"/>
              <a:t> P</a:t>
            </a:r>
          </a:p>
          <a:p>
            <a:pPr lvl="1"/>
            <a:r>
              <a:rPr lang="de-DE" dirty="0"/>
              <a:t>Nodes </a:t>
            </a:r>
            <a:r>
              <a:rPr lang="de-DE" i="1" dirty="0"/>
              <a:t>N</a:t>
            </a:r>
            <a:r>
              <a:rPr lang="de-DE" i="1" baseline="-25000" dirty="0"/>
              <a:t>P</a:t>
            </a:r>
          </a:p>
          <a:p>
            <a:pPr lvl="2"/>
            <a:r>
              <a:rPr lang="de-DE" dirty="0" err="1"/>
              <a:t>Exec</a:t>
            </a:r>
            <a:r>
              <a:rPr lang="de-DE" dirty="0"/>
              <a:t> type et</a:t>
            </a:r>
          </a:p>
          <a:p>
            <a:pPr lvl="2"/>
            <a:r>
              <a:rPr lang="de-DE" dirty="0" err="1"/>
              <a:t>Parallelism</a:t>
            </a:r>
            <a:r>
              <a:rPr lang="de-DE" dirty="0"/>
              <a:t> k</a:t>
            </a:r>
          </a:p>
          <a:p>
            <a:pPr lvl="2"/>
            <a:r>
              <a:rPr lang="de-DE" dirty="0"/>
              <a:t>Attributes A</a:t>
            </a:r>
          </a:p>
          <a:p>
            <a:pPr lvl="1"/>
            <a:r>
              <a:rPr lang="de-DE" dirty="0"/>
              <a:t>Height h</a:t>
            </a:r>
            <a:endParaRPr lang="de-DE" i="1" baseline="-25000" dirty="0"/>
          </a:p>
          <a:p>
            <a:pPr lvl="1"/>
            <a:r>
              <a:rPr lang="de-DE" dirty="0" err="1"/>
              <a:t>Exec</a:t>
            </a:r>
            <a:r>
              <a:rPr lang="de-DE" dirty="0"/>
              <a:t> </a:t>
            </a:r>
            <a:r>
              <a:rPr lang="de-DE" dirty="0" err="1"/>
              <a:t>contexts</a:t>
            </a:r>
            <a:r>
              <a:rPr lang="de-DE" dirty="0"/>
              <a:t> </a:t>
            </a:r>
            <a:r>
              <a:rPr lang="de-DE" i="1" dirty="0"/>
              <a:t>EC</a:t>
            </a:r>
            <a:r>
              <a:rPr lang="de-DE" i="1" baseline="-25000" dirty="0"/>
              <a:t>P</a:t>
            </a:r>
          </a:p>
          <a:p>
            <a:pPr lvl="1"/>
            <a:endParaRPr lang="de-DE" sz="700" dirty="0"/>
          </a:p>
          <a:p>
            <a:r>
              <a:rPr lang="de-DE" dirty="0"/>
              <a:t>Plan </a:t>
            </a:r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r>
              <a:rPr lang="de-DE" dirty="0"/>
              <a:t> Problem</a:t>
            </a:r>
          </a:p>
          <a:p>
            <a:pPr lvl="1"/>
            <a:r>
              <a:rPr lang="de-D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86380"/>
              </p:ext>
            </p:extLst>
          </p:nvPr>
        </p:nvGraphicFramePr>
        <p:xfrm>
          <a:off x="3709987" y="2057400"/>
          <a:ext cx="5281613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" name="Visio" r:id="rId3" imgW="5282071" imgH="2345328" progId="Visio.Drawing.11">
                  <p:embed/>
                </p:oleObj>
              </mc:Choice>
              <mc:Fallback>
                <p:oleObj name="Visio" r:id="rId3" imgW="5282071" imgH="234532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9987" y="2057400"/>
                        <a:ext cx="5281613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891449"/>
              </p:ext>
            </p:extLst>
          </p:nvPr>
        </p:nvGraphicFramePr>
        <p:xfrm>
          <a:off x="3709988" y="2057400"/>
          <a:ext cx="5281612" cy="234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" name="Visio" r:id="rId5" imgW="5282071" imgH="2345328" progId="Visio.Drawing.11">
                  <p:embed/>
                </p:oleObj>
              </mc:Choice>
              <mc:Fallback>
                <p:oleObj name="Visio" r:id="rId5" imgW="5282071" imgH="2345328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9988" y="2057400"/>
                        <a:ext cx="5281612" cy="234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4" name="Picture 2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525312"/>
            <a:ext cx="6705600" cy="75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37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648200" y="4263143"/>
            <a:ext cx="1981200" cy="33966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Optimization</a:t>
            </a:r>
            <a:r>
              <a:rPr lang="de-DE" dirty="0"/>
              <a:t> Framework – </a:t>
            </a:r>
            <a:r>
              <a:rPr lang="de-DE" dirty="0" err="1"/>
              <a:t>Cost</a:t>
            </a:r>
            <a:r>
              <a:rPr lang="de-DE" dirty="0"/>
              <a:t> Model / </a:t>
            </a:r>
            <a:r>
              <a:rPr lang="de-DE" dirty="0" err="1"/>
              <a:t>Optimizer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458200" cy="4383088"/>
          </a:xfrm>
        </p:spPr>
        <p:txBody>
          <a:bodyPr/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Heuristic</a:t>
            </a:r>
            <a:r>
              <a:rPr lang="de-DE" dirty="0"/>
              <a:t> </a:t>
            </a:r>
            <a:r>
              <a:rPr lang="de-DE" dirty="0" err="1"/>
              <a:t>Optimizer</a:t>
            </a:r>
            <a:endParaRPr lang="de-DE" dirty="0"/>
          </a:p>
          <a:p>
            <a:pPr lvl="1"/>
            <a:r>
              <a:rPr lang="en-US" dirty="0"/>
              <a:t>T</a:t>
            </a:r>
            <a:r>
              <a:rPr lang="en-US" b="0" dirty="0"/>
              <a:t>ime- and memory-based cost model w/o</a:t>
            </a:r>
            <a:r>
              <a:rPr lang="en-US" dirty="0"/>
              <a:t> </a:t>
            </a:r>
            <a:r>
              <a:rPr lang="en-US" b="0" dirty="0"/>
              <a:t>shared reads</a:t>
            </a:r>
          </a:p>
          <a:p>
            <a:pPr lvl="1"/>
            <a:r>
              <a:rPr lang="en-US" b="0" dirty="0"/>
              <a:t>Heuristic high-impact rewrites</a:t>
            </a:r>
          </a:p>
          <a:p>
            <a:pPr lvl="1"/>
            <a:r>
              <a:rPr lang="en-US" dirty="0"/>
              <a:t>T</a:t>
            </a:r>
            <a:r>
              <a:rPr lang="en-US" b="0" dirty="0"/>
              <a:t>ransformation-based search strategy with global opt scope</a:t>
            </a:r>
          </a:p>
          <a:p>
            <a:r>
              <a:rPr lang="de-DE" dirty="0" err="1"/>
              <a:t>Cost</a:t>
            </a:r>
            <a:r>
              <a:rPr lang="de-DE" dirty="0"/>
              <a:t> Model</a:t>
            </a:r>
          </a:p>
          <a:p>
            <a:pPr lvl="1"/>
            <a:r>
              <a:rPr lang="de-DE" dirty="0"/>
              <a:t>HOP DAG</a:t>
            </a:r>
            <a:br>
              <a:rPr lang="de-DE" dirty="0"/>
            </a:br>
            <a:r>
              <a:rPr lang="de-DE" dirty="0" err="1"/>
              <a:t>size</a:t>
            </a:r>
            <a:r>
              <a:rPr lang="de-DE" dirty="0"/>
              <a:t> </a:t>
            </a:r>
            <a:r>
              <a:rPr lang="de-DE" dirty="0" err="1"/>
              <a:t>propagation</a:t>
            </a:r>
            <a:endParaRPr lang="de-DE" dirty="0"/>
          </a:p>
          <a:p>
            <a:pPr lvl="1"/>
            <a:r>
              <a:rPr lang="de-DE" dirty="0" err="1"/>
              <a:t>Worst-case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memory</a:t>
            </a:r>
            <a:r>
              <a:rPr lang="de-DE" dirty="0"/>
              <a:t> </a:t>
            </a:r>
            <a:r>
              <a:rPr lang="de-DE" dirty="0" err="1"/>
              <a:t>estimates</a:t>
            </a:r>
            <a:endParaRPr lang="de-DE" dirty="0"/>
          </a:p>
          <a:p>
            <a:pPr lvl="1"/>
            <a:r>
              <a:rPr lang="de-DE" dirty="0"/>
              <a:t>Time </a:t>
            </a:r>
            <a:r>
              <a:rPr lang="de-DE" dirty="0" err="1"/>
              <a:t>estimates</a:t>
            </a:r>
            <a:endParaRPr lang="de-DE" dirty="0"/>
          </a:p>
          <a:p>
            <a:pPr lvl="1"/>
            <a:r>
              <a:rPr lang="de-DE" dirty="0"/>
              <a:t>Plan </a:t>
            </a:r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statistics</a:t>
            </a:r>
            <a:br>
              <a:rPr lang="en-US" dirty="0"/>
            </a:br>
            <a:r>
              <a:rPr lang="en-US" dirty="0"/>
              <a:t>aggregation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807889"/>
              </p:ext>
            </p:extLst>
          </p:nvPr>
        </p:nvGraphicFramePr>
        <p:xfrm>
          <a:off x="3200400" y="3151203"/>
          <a:ext cx="3543687" cy="1573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0" name="Visio" r:id="rId3" imgW="5260245" imgH="2345328" progId="Visio.Drawing.11">
                  <p:embed/>
                </p:oleObj>
              </mc:Choice>
              <mc:Fallback>
                <p:oleObj name="Visio" r:id="rId3" imgW="5260245" imgH="2345328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151203"/>
                        <a:ext cx="3543687" cy="15731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57801" y="308885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Plan </a:t>
            </a:r>
            <a:r>
              <a:rPr lang="de-DE" b="1" dirty="0" err="1"/>
              <a:t>Tree</a:t>
            </a:r>
            <a:r>
              <a:rPr lang="de-DE" b="1" dirty="0"/>
              <a:t> P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3468227"/>
            <a:ext cx="1828800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k=4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0" y="39256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Mapped</a:t>
            </a:r>
            <a:r>
              <a:rPr lang="de-DE" b="1" dirty="0"/>
              <a:t> </a:t>
            </a:r>
            <a:br>
              <a:rPr lang="de-DE" b="1" dirty="0"/>
            </a:br>
            <a:r>
              <a:rPr lang="de-DE" b="1" dirty="0"/>
              <a:t>HOP DAGs</a:t>
            </a:r>
            <a:endParaRPr lang="en-US" b="1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089921"/>
              </p:ext>
            </p:extLst>
          </p:nvPr>
        </p:nvGraphicFramePr>
        <p:xfrm>
          <a:off x="4383088" y="4724400"/>
          <a:ext cx="4760912" cy="1695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1" name="Visio" r:id="rId5" imgW="5293957" imgH="1885248" progId="Visio.Drawing.11">
                  <p:embed/>
                </p:oleObj>
              </mc:Choice>
              <mc:Fallback>
                <p:oleObj name="Visio" r:id="rId5" imgW="5293957" imgH="188524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83088" y="4724400"/>
                        <a:ext cx="4760912" cy="1695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419600" y="4876800"/>
            <a:ext cx="4687112" cy="15515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419600" y="4263143"/>
            <a:ext cx="228600" cy="61365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6629400" y="4263143"/>
            <a:ext cx="2477312" cy="61365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72199" y="3897867"/>
            <a:ext cx="129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7889FB"/>
                </a:solidFill>
              </a:rPr>
              <a:t>M=88MB</a:t>
            </a:r>
            <a:endParaRPr lang="en-US" b="1" dirty="0">
              <a:solidFill>
                <a:srgbClr val="7889FB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2200" y="3466288"/>
            <a:ext cx="129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7889FB"/>
                </a:solidFill>
              </a:rPr>
              <a:t>M=352MB</a:t>
            </a:r>
            <a:endParaRPr lang="en-US" b="1" dirty="0">
              <a:solidFill>
                <a:srgbClr val="7889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4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/>
      <p:bldP spid="11" grpId="0" animBg="1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Setting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458200" cy="4383088"/>
          </a:xfrm>
        </p:spPr>
        <p:txBody>
          <a:bodyPr/>
          <a:lstStyle/>
          <a:p>
            <a:r>
              <a:rPr lang="de-DE" dirty="0"/>
              <a:t>Test Cluster </a:t>
            </a:r>
          </a:p>
          <a:p>
            <a:pPr lvl="1"/>
            <a:r>
              <a:rPr lang="en-US" dirty="0"/>
              <a:t>5</a:t>
            </a:r>
            <a:r>
              <a:rPr lang="en-US" b="0" dirty="0"/>
              <a:t> nodes of 2x4 X5550@2.67GHz / X5560@2.80GHz</a:t>
            </a:r>
            <a:endParaRPr lang="en-US" dirty="0"/>
          </a:p>
          <a:p>
            <a:pPr lvl="1"/>
            <a:r>
              <a:rPr lang="en-US" dirty="0"/>
              <a:t>Each node: </a:t>
            </a:r>
            <a:r>
              <a:rPr lang="en-US" b="0" dirty="0"/>
              <a:t>1.5TB storage (6 disks in RAID-0), 1Gb Ethernet</a:t>
            </a:r>
          </a:p>
          <a:p>
            <a:pPr lvl="1"/>
            <a:r>
              <a:rPr lang="de-DE" dirty="0"/>
              <a:t>IBM </a:t>
            </a:r>
            <a:r>
              <a:rPr lang="de-DE" dirty="0" err="1"/>
              <a:t>Hadoop</a:t>
            </a:r>
            <a:r>
              <a:rPr lang="de-DE" dirty="0"/>
              <a:t> Cluster 1.1.1, IBM JDK1.6.0 64bit</a:t>
            </a:r>
          </a:p>
          <a:p>
            <a:pPr lvl="1"/>
            <a:r>
              <a:rPr lang="de-DE" b="0" dirty="0" err="1"/>
              <a:t>Map</a:t>
            </a:r>
            <a:r>
              <a:rPr lang="de-DE" b="0" dirty="0"/>
              <a:t>/</a:t>
            </a:r>
            <a:r>
              <a:rPr lang="de-DE" b="0" dirty="0" err="1"/>
              <a:t>reduce</a:t>
            </a:r>
            <a:r>
              <a:rPr lang="de-DE" b="0" dirty="0"/>
              <a:t> </a:t>
            </a:r>
            <a:r>
              <a:rPr lang="de-DE" b="0" dirty="0" err="1"/>
              <a:t>capacity</a:t>
            </a:r>
            <a:r>
              <a:rPr lang="de-DE" b="0" dirty="0"/>
              <a:t>: 80/40, w/o </a:t>
            </a:r>
            <a:r>
              <a:rPr lang="de-DE" b="0" dirty="0" err="1"/>
              <a:t>jvm</a:t>
            </a:r>
            <a:r>
              <a:rPr lang="de-DE" b="0" dirty="0"/>
              <a:t> </a:t>
            </a:r>
            <a:r>
              <a:rPr lang="de-DE" b="0" dirty="0" err="1"/>
              <a:t>reuse</a:t>
            </a:r>
            <a:endParaRPr lang="de-DE" dirty="0"/>
          </a:p>
          <a:p>
            <a:pPr lvl="1"/>
            <a:r>
              <a:rPr lang="de-DE" b="0" dirty="0"/>
              <a:t>JVM </a:t>
            </a:r>
            <a:r>
              <a:rPr lang="de-DE" b="0" dirty="0" err="1"/>
              <a:t>master</a:t>
            </a:r>
            <a:r>
              <a:rPr lang="de-DE" b="0" dirty="0"/>
              <a:t>/</a:t>
            </a:r>
            <a:r>
              <a:rPr lang="de-DE" b="0" dirty="0" err="1"/>
              <a:t>map</a:t>
            </a:r>
            <a:r>
              <a:rPr lang="de-DE" b="0" dirty="0"/>
              <a:t>/</a:t>
            </a:r>
            <a:r>
              <a:rPr lang="de-DE" b="0" dirty="0" err="1"/>
              <a:t>reduce</a:t>
            </a:r>
            <a:r>
              <a:rPr lang="de-DE" b="0" dirty="0"/>
              <a:t>: </a:t>
            </a:r>
            <a:r>
              <a:rPr lang="de-DE" b="0" dirty="0" err="1"/>
              <a:t>max</a:t>
            </a:r>
            <a:r>
              <a:rPr lang="de-DE" b="0" dirty="0"/>
              <a:t>/initial 1GB, 0.7 </a:t>
            </a:r>
            <a:r>
              <a:rPr lang="de-DE" b="0" dirty="0" err="1"/>
              <a:t>ratio</a:t>
            </a:r>
            <a:r>
              <a:rPr lang="de-DE" b="0" dirty="0"/>
              <a:t> </a:t>
            </a:r>
          </a:p>
          <a:p>
            <a:r>
              <a:rPr lang="de-DE" dirty="0"/>
              <a:t>Experiments (</a:t>
            </a:r>
            <a:r>
              <a:rPr lang="de-DE" dirty="0" err="1"/>
              <a:t>SystemML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07/2013)</a:t>
            </a:r>
          </a:p>
          <a:p>
            <a:pPr lvl="1"/>
            <a:r>
              <a:rPr lang="de-DE" dirty="0" err="1"/>
              <a:t>Synthetic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(</a:t>
            </a:r>
            <a:r>
              <a:rPr lang="de-DE" dirty="0" err="1"/>
              <a:t>dense</a:t>
            </a:r>
            <a:r>
              <a:rPr lang="de-DE" dirty="0"/>
              <a:t>/</a:t>
            </a:r>
            <a:r>
              <a:rPr lang="de-DE" dirty="0" err="1"/>
              <a:t>sparse</a:t>
            </a:r>
            <a:r>
              <a:rPr lang="de-DE" dirty="0"/>
              <a:t>), real-</a:t>
            </a:r>
            <a:r>
              <a:rPr lang="de-DE" dirty="0" err="1"/>
              <a:t>world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cases</a:t>
            </a:r>
            <a:endParaRPr lang="de-DE" dirty="0"/>
          </a:p>
          <a:p>
            <a:pPr lvl="1"/>
            <a:r>
              <a:rPr lang="de-DE" dirty="0"/>
              <a:t>B#1: </a:t>
            </a:r>
            <a:r>
              <a:rPr lang="en-US" b="0" dirty="0" err="1"/>
              <a:t>SystemML's</a:t>
            </a:r>
            <a:r>
              <a:rPr lang="en-US" b="0" dirty="0"/>
              <a:t> serial FOR</a:t>
            </a:r>
          </a:p>
          <a:p>
            <a:pPr lvl="1"/>
            <a:r>
              <a:rPr lang="de-DE" dirty="0"/>
              <a:t>B#2: </a:t>
            </a:r>
            <a:r>
              <a:rPr lang="en-US" b="0" dirty="0"/>
              <a:t>R 2.15.1 64bit, </a:t>
            </a:r>
            <a:r>
              <a:rPr lang="en-US" b="0" dirty="0" err="1"/>
              <a:t>doMC</a:t>
            </a:r>
            <a:r>
              <a:rPr lang="en-US" b="0" dirty="0"/>
              <a:t> (1x8), </a:t>
            </a:r>
            <a:r>
              <a:rPr lang="en-US" b="0" dirty="0" err="1"/>
              <a:t>doSNOW</a:t>
            </a:r>
            <a:r>
              <a:rPr lang="en-US" b="0" dirty="0"/>
              <a:t> (5x8), </a:t>
            </a:r>
          </a:p>
          <a:p>
            <a:pPr lvl="1"/>
            <a:r>
              <a:rPr lang="de-DE" dirty="0"/>
              <a:t>B#3: </a:t>
            </a:r>
            <a:r>
              <a:rPr lang="en-US" b="0" dirty="0"/>
              <a:t>Spark 0.8.0 (5x16, 16GB </a:t>
            </a:r>
            <a:r>
              <a:rPr lang="en-US" b="0" dirty="0" err="1"/>
              <a:t>mem</a:t>
            </a:r>
            <a:r>
              <a:rPr lang="en-US" b="0" dirty="0"/>
              <a:t>, HDFS)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971800" y="48006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CP, k=16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971800" y="51816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MR, k=80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971800" y="566362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MR, k=80, </a:t>
            </a:r>
            <a:br>
              <a:rPr lang="de-DE" sz="1600" dirty="0"/>
            </a:br>
            <a:r>
              <a:rPr lang="de-DE" sz="1600" dirty="0"/>
              <a:t>w/ </a:t>
            </a:r>
            <a:r>
              <a:rPr lang="de-DE" sz="1600" dirty="0" err="1"/>
              <a:t>part</a:t>
            </a:r>
            <a:r>
              <a:rPr lang="de-DE" sz="1600" dirty="0"/>
              <a:t>, </a:t>
            </a:r>
            <a:r>
              <a:rPr lang="de-DE" sz="1600" dirty="0" err="1"/>
              <a:t>rep</a:t>
            </a:r>
            <a:r>
              <a:rPr lang="de-DE" sz="1600" dirty="0"/>
              <a:t>=5</a:t>
            </a:r>
            <a:endParaRPr lang="en-US" sz="1600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909868"/>
              </p:ext>
            </p:extLst>
          </p:nvPr>
        </p:nvGraphicFramePr>
        <p:xfrm>
          <a:off x="76200" y="4470400"/>
          <a:ext cx="144780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XS</a:t>
                      </a:r>
                      <a:r>
                        <a:rPr lang="de-DE" sz="1600" dirty="0"/>
                        <a:t>: 10</a:t>
                      </a:r>
                      <a:r>
                        <a:rPr lang="de-DE" sz="1600" baseline="30000" dirty="0"/>
                        <a:t>3</a:t>
                      </a:r>
                      <a:r>
                        <a:rPr lang="de-DE" sz="1600" dirty="0"/>
                        <a:t> x 10</a:t>
                      </a:r>
                      <a:r>
                        <a:rPr lang="de-DE" sz="1600" baseline="30000" dirty="0"/>
                        <a:t>2</a:t>
                      </a:r>
                      <a:endParaRPr lang="en-US" sz="1600" baseline="300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/>
                        <a:t>S</a:t>
                      </a:r>
                      <a:r>
                        <a:rPr lang="de-DE" sz="1600" dirty="0"/>
                        <a:t>: 10</a:t>
                      </a:r>
                      <a:r>
                        <a:rPr lang="de-DE" sz="1600" baseline="30000" dirty="0"/>
                        <a:t>5</a:t>
                      </a:r>
                      <a:r>
                        <a:rPr lang="de-DE" sz="1600" dirty="0"/>
                        <a:t> x 10</a:t>
                      </a:r>
                      <a:r>
                        <a:rPr lang="de-DE" sz="1600" baseline="30000" dirty="0"/>
                        <a:t>2</a:t>
                      </a:r>
                      <a:endParaRPr lang="en-US" sz="1600" baseline="300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/>
                        <a:t>M</a:t>
                      </a:r>
                      <a:r>
                        <a:rPr lang="de-DE" sz="1600" dirty="0"/>
                        <a:t>: 10</a:t>
                      </a:r>
                      <a:r>
                        <a:rPr lang="de-DE" sz="1600" baseline="30000" dirty="0"/>
                        <a:t>7</a:t>
                      </a:r>
                      <a:r>
                        <a:rPr lang="de-DE" sz="1600" dirty="0"/>
                        <a:t> x 10</a:t>
                      </a:r>
                      <a:r>
                        <a:rPr lang="de-DE" sz="1600" baseline="30000" dirty="0"/>
                        <a:t>2</a:t>
                      </a:r>
                      <a:endParaRPr lang="en-US" sz="1600" baseline="300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/>
                        <a:t>L</a:t>
                      </a:r>
                      <a:r>
                        <a:rPr lang="de-DE" sz="1600" dirty="0"/>
                        <a:t>: 10</a:t>
                      </a:r>
                      <a:r>
                        <a:rPr lang="de-DE" sz="1600" baseline="30000" dirty="0"/>
                        <a:t>7</a:t>
                      </a:r>
                      <a:r>
                        <a:rPr lang="de-DE" sz="1600" dirty="0"/>
                        <a:t> x 10</a:t>
                      </a:r>
                      <a:r>
                        <a:rPr lang="de-DE" sz="1600" baseline="30000" dirty="0"/>
                        <a:t>3</a:t>
                      </a:r>
                      <a:endParaRPr lang="en-US" sz="1600" baseline="300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Experiments </a:t>
            </a:r>
            <a:r>
              <a:rPr lang="de-DE" dirty="0" err="1"/>
              <a:t>Bivariate</a:t>
            </a:r>
            <a:r>
              <a:rPr lang="de-DE" dirty="0"/>
              <a:t> </a:t>
            </a:r>
            <a:r>
              <a:rPr lang="de-DE" dirty="0" err="1"/>
              <a:t>Statistics</a:t>
            </a:r>
            <a:br>
              <a:rPr lang="de-DE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104228"/>
              </p:ext>
            </p:extLst>
          </p:nvPr>
        </p:nvGraphicFramePr>
        <p:xfrm>
          <a:off x="76198" y="4470400"/>
          <a:ext cx="899160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5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5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45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SystemML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R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R </a:t>
                      </a:r>
                      <a:r>
                        <a:rPr lang="de-DE" sz="1600" dirty="0" err="1"/>
                        <a:t>doMC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R </a:t>
                      </a:r>
                      <a:r>
                        <a:rPr lang="de-DE" sz="1600" dirty="0" err="1"/>
                        <a:t>doSNOW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Spark</a:t>
                      </a:r>
                      <a:r>
                        <a:rPr lang="de-DE" sz="1600" baseline="0" dirty="0"/>
                        <a:t> DP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Spark</a:t>
                      </a:r>
                      <a:r>
                        <a:rPr lang="de-DE" sz="1600" baseline="0" dirty="0"/>
                        <a:t> TP</a:t>
                      </a:r>
                      <a:endParaRPr lang="en-US" sz="16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XS</a:t>
                      </a:r>
                      <a:r>
                        <a:rPr lang="de-DE" sz="1600" dirty="0"/>
                        <a:t>: 10</a:t>
                      </a:r>
                      <a:r>
                        <a:rPr lang="de-DE" sz="1600" baseline="30000" dirty="0"/>
                        <a:t>3</a:t>
                      </a:r>
                      <a:r>
                        <a:rPr lang="de-DE" sz="1600" dirty="0"/>
                        <a:t> x 10</a:t>
                      </a:r>
                      <a:r>
                        <a:rPr lang="de-DE" sz="1600" baseline="30000" dirty="0"/>
                        <a:t>2</a:t>
                      </a:r>
                      <a:endParaRPr lang="en-US" sz="1600" baseline="300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3s</a:t>
                      </a:r>
                      <a:endParaRPr lang="en-US" sz="1600" b="1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3s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3s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19s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176s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  6s / (11s)</a:t>
                      </a:r>
                      <a:endParaRPr lang="en-US" sz="16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/>
                        <a:t>S</a:t>
                      </a:r>
                      <a:r>
                        <a:rPr lang="de-DE" sz="1600" dirty="0"/>
                        <a:t>: 10</a:t>
                      </a:r>
                      <a:r>
                        <a:rPr lang="de-DE" sz="1600" baseline="30000" dirty="0"/>
                        <a:t>5</a:t>
                      </a:r>
                      <a:r>
                        <a:rPr lang="de-DE" sz="1600" dirty="0"/>
                        <a:t> x 10</a:t>
                      </a:r>
                      <a:r>
                        <a:rPr lang="de-DE" sz="1600" baseline="30000" dirty="0"/>
                        <a:t>2</a:t>
                      </a:r>
                      <a:endParaRPr lang="en-US" sz="1600" baseline="300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30s</a:t>
                      </a:r>
                      <a:endParaRPr lang="en-US" sz="1600" b="1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21s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6s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45s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319s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13s / (20s)</a:t>
                      </a:r>
                      <a:endParaRPr lang="en-US" sz="16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/>
                        <a:t>M</a:t>
                      </a:r>
                      <a:r>
                        <a:rPr lang="de-DE" sz="1600" dirty="0"/>
                        <a:t>: 10</a:t>
                      </a:r>
                      <a:r>
                        <a:rPr lang="de-DE" sz="1600" baseline="30000" dirty="0"/>
                        <a:t>7</a:t>
                      </a:r>
                      <a:r>
                        <a:rPr lang="de-DE" sz="1600" dirty="0"/>
                        <a:t> x 10</a:t>
                      </a:r>
                      <a:r>
                        <a:rPr lang="de-DE" sz="1600" baseline="30000" dirty="0"/>
                        <a:t>2</a:t>
                      </a:r>
                      <a:endParaRPr lang="en-US" sz="1600" baseline="300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363s</a:t>
                      </a:r>
                      <a:endParaRPr lang="en-US" sz="1600" b="1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2,109s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751s*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870s*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7,875s</a:t>
                      </a:r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        / (776s)</a:t>
                      </a:r>
                      <a:endParaRPr lang="en-US" sz="16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/>
                        <a:t>L</a:t>
                      </a:r>
                      <a:r>
                        <a:rPr lang="de-DE" sz="1600" dirty="0"/>
                        <a:t>: 10</a:t>
                      </a:r>
                      <a:r>
                        <a:rPr lang="de-DE" sz="1600" baseline="30000" dirty="0"/>
                        <a:t>7</a:t>
                      </a:r>
                      <a:r>
                        <a:rPr lang="de-DE" sz="1600" dirty="0"/>
                        <a:t> x 10</a:t>
                      </a:r>
                      <a:r>
                        <a:rPr lang="de-DE" sz="1600" baseline="30000" dirty="0"/>
                        <a:t>3</a:t>
                      </a:r>
                      <a:endParaRPr lang="en-US" sz="1600" baseline="300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17,231s</a:t>
                      </a:r>
                      <a:endParaRPr lang="en-US" sz="1600" b="1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FF0000"/>
                          </a:solidFill>
                        </a:rPr>
                        <a:t>7.4E7s**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/ </a:t>
                      </a:r>
                      <a:endParaRPr lang="en-US" sz="16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7" name="Cross 6"/>
          <p:cNvSpPr/>
          <p:nvPr/>
        </p:nvSpPr>
        <p:spPr>
          <a:xfrm rot="2732620">
            <a:off x="8069416" y="5673812"/>
            <a:ext cx="175103" cy="183430"/>
          </a:xfrm>
          <a:prstGeom prst="plus">
            <a:avLst>
              <a:gd name="adj" fmla="val 37766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8" name="Cross 7"/>
          <p:cNvSpPr/>
          <p:nvPr/>
        </p:nvSpPr>
        <p:spPr>
          <a:xfrm rot="2732620">
            <a:off x="8079144" y="6054812"/>
            <a:ext cx="175103" cy="183430"/>
          </a:xfrm>
          <a:prstGeom prst="plus">
            <a:avLst>
              <a:gd name="adj" fmla="val 37766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9" name="Cross 8"/>
          <p:cNvSpPr/>
          <p:nvPr/>
        </p:nvSpPr>
        <p:spPr>
          <a:xfrm rot="2732620">
            <a:off x="8587577" y="6054812"/>
            <a:ext cx="175103" cy="183430"/>
          </a:xfrm>
          <a:prstGeom prst="plus">
            <a:avLst>
              <a:gd name="adj" fmla="val 37766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10" name="Cross 9"/>
          <p:cNvSpPr/>
          <p:nvPr/>
        </p:nvSpPr>
        <p:spPr>
          <a:xfrm rot="2732620">
            <a:off x="5766553" y="6054812"/>
            <a:ext cx="175103" cy="183430"/>
          </a:xfrm>
          <a:prstGeom prst="plus">
            <a:avLst>
              <a:gd name="adj" fmla="val 37766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11" name="Cross 10"/>
          <p:cNvSpPr/>
          <p:nvPr/>
        </p:nvSpPr>
        <p:spPr>
          <a:xfrm rot="2732620">
            <a:off x="4478288" y="6054812"/>
            <a:ext cx="175103" cy="183430"/>
          </a:xfrm>
          <a:prstGeom prst="plus">
            <a:avLst>
              <a:gd name="adj" fmla="val 37766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12" name="Cross 11"/>
          <p:cNvSpPr/>
          <p:nvPr/>
        </p:nvSpPr>
        <p:spPr>
          <a:xfrm rot="2732620">
            <a:off x="3290865" y="6054812"/>
            <a:ext cx="175103" cy="183430"/>
          </a:xfrm>
          <a:prstGeom prst="plus">
            <a:avLst>
              <a:gd name="adj" fmla="val 37766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13" name="TextBox 12"/>
          <p:cNvSpPr txBox="1"/>
          <p:nvPr/>
        </p:nvSpPr>
        <p:spPr>
          <a:xfrm>
            <a:off x="94032" y="4058056"/>
            <a:ext cx="478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Baseline </a:t>
            </a:r>
            <a:r>
              <a:rPr lang="de-DE" b="1" dirty="0" err="1"/>
              <a:t>comparisons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R </a:t>
            </a:r>
            <a:r>
              <a:rPr lang="de-DE" b="1" dirty="0" err="1"/>
              <a:t>and</a:t>
            </a:r>
            <a:r>
              <a:rPr lang="de-DE" b="1" dirty="0"/>
              <a:t> Spark: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" y="1361872"/>
            <a:ext cx="4414723" cy="26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" y="1364768"/>
            <a:ext cx="4400093" cy="26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1232" y="990600"/>
            <a:ext cx="409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Scenario S – </a:t>
            </a:r>
            <a:r>
              <a:rPr lang="de-DE" b="1" dirty="0" err="1"/>
              <a:t>Local</a:t>
            </a:r>
            <a:r>
              <a:rPr lang="de-DE" b="1" dirty="0"/>
              <a:t> </a:t>
            </a:r>
            <a:r>
              <a:rPr lang="de-DE" b="1" dirty="0" err="1"/>
              <a:t>Parallelism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57800" y="990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Scenario M – Plan </a:t>
            </a:r>
            <a:r>
              <a:rPr lang="de-DE" b="1" dirty="0" err="1"/>
              <a:t>Comparisons</a:t>
            </a:r>
            <a:endParaRPr lang="en-US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00" y="1358900"/>
            <a:ext cx="4403750" cy="26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92" y="1368029"/>
            <a:ext cx="4407408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07" y="1368029"/>
            <a:ext cx="4400093" cy="266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04" y="1368029"/>
            <a:ext cx="4425696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23" y="1371407"/>
            <a:ext cx="4414723" cy="264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96" y="1362086"/>
            <a:ext cx="4392778" cy="266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96200" y="6974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4,950 </a:t>
            </a:r>
            <a:r>
              <a:rPr lang="de-DE" dirty="0" err="1"/>
              <a:t>pairs</a:t>
            </a: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47830"/>
              </p:ext>
            </p:extLst>
          </p:nvPr>
        </p:nvGraphicFramePr>
        <p:xfrm>
          <a:off x="79172" y="4470400"/>
          <a:ext cx="274320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SystemML</a:t>
                      </a:r>
                      <a:endParaRPr lang="en-US" sz="16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XS</a:t>
                      </a:r>
                      <a:r>
                        <a:rPr lang="de-DE" sz="1600" dirty="0"/>
                        <a:t>: 10</a:t>
                      </a:r>
                      <a:r>
                        <a:rPr lang="de-DE" sz="1600" baseline="30000" dirty="0"/>
                        <a:t>3</a:t>
                      </a:r>
                      <a:r>
                        <a:rPr lang="de-DE" sz="1600" dirty="0"/>
                        <a:t> x 10</a:t>
                      </a:r>
                      <a:r>
                        <a:rPr lang="de-DE" sz="1600" baseline="30000" dirty="0"/>
                        <a:t>2</a:t>
                      </a:r>
                      <a:endParaRPr lang="en-US" sz="1600" baseline="300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3s</a:t>
                      </a:r>
                      <a:endParaRPr lang="en-US" sz="1600" b="1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/>
                        <a:t>S</a:t>
                      </a:r>
                      <a:r>
                        <a:rPr lang="de-DE" sz="1600" dirty="0"/>
                        <a:t>: 10</a:t>
                      </a:r>
                      <a:r>
                        <a:rPr lang="de-DE" sz="1600" baseline="30000" dirty="0"/>
                        <a:t>5</a:t>
                      </a:r>
                      <a:r>
                        <a:rPr lang="de-DE" sz="1600" dirty="0"/>
                        <a:t> x 10</a:t>
                      </a:r>
                      <a:r>
                        <a:rPr lang="de-DE" sz="1600" baseline="30000" dirty="0"/>
                        <a:t>2</a:t>
                      </a:r>
                      <a:endParaRPr lang="en-US" sz="1600" baseline="300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30s</a:t>
                      </a:r>
                      <a:endParaRPr lang="en-US" sz="1600" b="1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/>
                        <a:t>M</a:t>
                      </a:r>
                      <a:r>
                        <a:rPr lang="de-DE" sz="1600" dirty="0"/>
                        <a:t>: 10</a:t>
                      </a:r>
                      <a:r>
                        <a:rPr lang="de-DE" sz="1600" baseline="30000" dirty="0"/>
                        <a:t>7</a:t>
                      </a:r>
                      <a:r>
                        <a:rPr lang="de-DE" sz="1600" dirty="0"/>
                        <a:t> x 10</a:t>
                      </a:r>
                      <a:r>
                        <a:rPr lang="de-DE" sz="1600" baseline="30000" dirty="0"/>
                        <a:t>2</a:t>
                      </a:r>
                      <a:endParaRPr lang="en-US" sz="1600" baseline="300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363s</a:t>
                      </a:r>
                      <a:endParaRPr lang="en-US" sz="1600" b="1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/>
                        <a:t>L</a:t>
                      </a:r>
                      <a:r>
                        <a:rPr lang="de-DE" sz="1600" dirty="0"/>
                        <a:t>: 10</a:t>
                      </a:r>
                      <a:r>
                        <a:rPr lang="de-DE" sz="1600" baseline="30000" dirty="0"/>
                        <a:t>7</a:t>
                      </a:r>
                      <a:r>
                        <a:rPr lang="de-DE" sz="1600" dirty="0"/>
                        <a:t> x 10</a:t>
                      </a:r>
                      <a:r>
                        <a:rPr lang="de-DE" sz="1600" baseline="30000" dirty="0"/>
                        <a:t>3</a:t>
                      </a:r>
                      <a:endParaRPr lang="en-US" sz="1600" baseline="300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17,231s</a:t>
                      </a:r>
                      <a:endParaRPr lang="en-US" sz="1600" b="1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4114800" y="4876800"/>
            <a:ext cx="914400" cy="1396454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  <p:bldP spid="28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7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458200" cy="4383088"/>
          </a:xfrm>
        </p:spPr>
        <p:txBody>
          <a:bodyPr/>
          <a:lstStyle/>
          <a:p>
            <a:r>
              <a:rPr lang="en-US" dirty="0"/>
              <a:t>Summary </a:t>
            </a:r>
          </a:p>
          <a:p>
            <a:pPr lvl="1"/>
            <a:r>
              <a:rPr lang="de-DE" dirty="0" err="1"/>
              <a:t>Parfor</a:t>
            </a:r>
            <a:r>
              <a:rPr lang="de-DE" dirty="0"/>
              <a:t> </a:t>
            </a:r>
            <a:r>
              <a:rPr lang="de-DE" dirty="0" err="1"/>
              <a:t>parallelization</a:t>
            </a:r>
            <a:r>
              <a:rPr lang="de-DE" dirty="0"/>
              <a:t> </a:t>
            </a:r>
            <a:r>
              <a:rPr lang="de-DE" dirty="0" err="1"/>
              <a:t>strategies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framework</a:t>
            </a:r>
            <a:endParaRPr lang="de-DE" dirty="0"/>
          </a:p>
          <a:p>
            <a:pPr lvl="1"/>
            <a:r>
              <a:rPr lang="de-DE" dirty="0"/>
              <a:t>Hybrid </a:t>
            </a:r>
            <a:r>
              <a:rPr lang="de-DE" dirty="0" err="1"/>
              <a:t>runtime</a:t>
            </a:r>
            <a:r>
              <a:rPr lang="de-DE" dirty="0"/>
              <a:t> </a:t>
            </a:r>
            <a:r>
              <a:rPr lang="de-DE" dirty="0" err="1"/>
              <a:t>plans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in-memory </a:t>
            </a:r>
            <a:r>
              <a:rPr lang="de-DE" dirty="0" err="1"/>
              <a:t>to</a:t>
            </a:r>
            <a:r>
              <a:rPr lang="de-DE" dirty="0"/>
              <a:t> MR </a:t>
            </a:r>
          </a:p>
          <a:p>
            <a:pPr lvl="1">
              <a:buFont typeface="Wingdings"/>
              <a:buChar char="è"/>
            </a:pPr>
            <a:r>
              <a:rPr lang="de-DE" dirty="0">
                <a:sym typeface="Wingdings" panose="05000000000000000000" pitchFamily="2" charset="2"/>
              </a:rPr>
              <a:t> High-level </a:t>
            </a:r>
            <a:r>
              <a:rPr lang="de-DE" dirty="0" err="1">
                <a:sym typeface="Wingdings" panose="05000000000000000000" pitchFamily="2" charset="2"/>
              </a:rPr>
              <a:t>language</a:t>
            </a:r>
            <a:r>
              <a:rPr lang="de-DE" dirty="0">
                <a:sym typeface="Wingdings" panose="05000000000000000000" pitchFamily="2" charset="2"/>
              </a:rPr>
              <a:t> primitive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new</a:t>
            </a:r>
            <a:r>
              <a:rPr lang="de-DE" dirty="0">
                <a:sym typeface="Wingdings" panose="05000000000000000000" pitchFamily="2" charset="2"/>
              </a:rPr>
              <a:t> large-</a:t>
            </a:r>
            <a:r>
              <a:rPr lang="de-DE" dirty="0" err="1">
                <a:sym typeface="Wingdings" panose="05000000000000000000" pitchFamily="2" charset="2"/>
              </a:rPr>
              <a:t>scale</a:t>
            </a:r>
            <a:r>
              <a:rPr lang="de-DE" dirty="0">
                <a:sym typeface="Wingdings" panose="05000000000000000000" pitchFamily="2" charset="2"/>
              </a:rPr>
              <a:t>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  ML </a:t>
            </a:r>
            <a:r>
              <a:rPr lang="de-DE" dirty="0" err="1">
                <a:sym typeface="Wingdings" panose="05000000000000000000" pitchFamily="2" charset="2"/>
              </a:rPr>
              <a:t>algorithms</a:t>
            </a:r>
            <a:endParaRPr lang="de-DE" dirty="0">
              <a:sym typeface="Wingdings" panose="05000000000000000000" pitchFamily="2" charset="2"/>
            </a:endParaRPr>
          </a:p>
          <a:p>
            <a:pPr lvl="1">
              <a:buFont typeface="Wingdings"/>
              <a:buChar char="è"/>
            </a:pPr>
            <a:r>
              <a:rPr lang="en-US" dirty="0"/>
              <a:t> Share cluster resources with other MR-based systems</a:t>
            </a:r>
          </a:p>
          <a:p>
            <a:r>
              <a:rPr lang="en-US" dirty="0"/>
              <a:t>Future Work</a:t>
            </a:r>
          </a:p>
          <a:p>
            <a:pPr lvl="1"/>
            <a:r>
              <a:rPr lang="de-DE" dirty="0"/>
              <a:t>Extended </a:t>
            </a:r>
            <a:r>
              <a:rPr lang="de-DE" dirty="0" err="1"/>
              <a:t>runtime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strategies</a:t>
            </a:r>
            <a:endParaRPr lang="en-US" dirty="0"/>
          </a:p>
          <a:p>
            <a:pPr lvl="1"/>
            <a:r>
              <a:rPr lang="de-DE" dirty="0" err="1"/>
              <a:t>Resource</a:t>
            </a:r>
            <a:r>
              <a:rPr lang="de-DE" dirty="0"/>
              <a:t> </a:t>
            </a:r>
            <a:r>
              <a:rPr lang="de-DE" dirty="0" err="1"/>
              <a:t>elasticity</a:t>
            </a:r>
            <a:r>
              <a:rPr lang="de-DE" dirty="0"/>
              <a:t> on YARN (flexible </a:t>
            </a:r>
            <a:r>
              <a:rPr lang="de-DE" dirty="0" err="1"/>
              <a:t>constraints</a:t>
            </a:r>
            <a:r>
              <a:rPr lang="de-DE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  <p:pic>
        <p:nvPicPr>
          <p:cNvPr id="6" name="Picture 3" descr="ThankYou_Graphic_White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439863"/>
            <a:ext cx="55403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511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871538"/>
            <a:ext cx="8990012" cy="498475"/>
          </a:xfrm>
        </p:spPr>
        <p:txBody>
          <a:bodyPr/>
          <a:lstStyle/>
          <a:p>
            <a:r>
              <a:rPr lang="en-US" dirty="0"/>
              <a:t>Backup: Scalability </a:t>
            </a:r>
            <a:r>
              <a:rPr lang="en-US" dirty="0" err="1"/>
              <a:t>SystemML</a:t>
            </a:r>
            <a:r>
              <a:rPr lang="en-US" dirty="0"/>
              <a:t> - Linear Regression DS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1475692"/>
              </p:ext>
            </p:extLst>
          </p:nvPr>
        </p:nvGraphicFramePr>
        <p:xfrm>
          <a:off x="758824" y="3652520"/>
          <a:ext cx="777557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60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de-DE" dirty="0"/>
                        <a:t>Scenario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SystemML</a:t>
                      </a:r>
                      <a:r>
                        <a:rPr lang="de-DE" dirty="0"/>
                        <a:t> 08/2014 [s]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  <a:r>
                        <a:rPr lang="de-DE" baseline="30000" dirty="0"/>
                        <a:t>3</a:t>
                      </a:r>
                      <a:r>
                        <a:rPr lang="de-DE" dirty="0"/>
                        <a:t> x 10</a:t>
                      </a:r>
                      <a:r>
                        <a:rPr lang="de-DE" baseline="30000" dirty="0"/>
                        <a:t>3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 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 </a:t>
                      </a:r>
                      <a:r>
                        <a:rPr lang="de-DE" dirty="0" err="1"/>
                        <a:t>GFlop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2s</a:t>
                      </a:r>
                      <a:r>
                        <a:rPr lang="de-DE" dirty="0"/>
                        <a:t> (1 </a:t>
                      </a:r>
                      <a:r>
                        <a:rPr lang="de-DE" dirty="0" err="1"/>
                        <a:t>GFlop</a:t>
                      </a:r>
                      <a:r>
                        <a:rPr lang="de-DE" dirty="0"/>
                        <a:t>/s)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10</a:t>
                      </a:r>
                      <a:r>
                        <a:rPr lang="de-DE" baseline="30000" dirty="0"/>
                        <a:t>4</a:t>
                      </a:r>
                      <a:r>
                        <a:rPr lang="de-DE" dirty="0"/>
                        <a:t> x 10</a:t>
                      </a:r>
                      <a:r>
                        <a:rPr lang="de-DE" baseline="30000" dirty="0"/>
                        <a:t>3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80 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 </a:t>
                      </a:r>
                      <a:r>
                        <a:rPr lang="de-DE" dirty="0" err="1"/>
                        <a:t>GFlop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5s</a:t>
                      </a:r>
                      <a:r>
                        <a:rPr lang="de-DE" dirty="0"/>
                        <a:t> (4 </a:t>
                      </a:r>
                      <a:r>
                        <a:rPr lang="de-DE" dirty="0" err="1"/>
                        <a:t>GFlop</a:t>
                      </a:r>
                      <a:r>
                        <a:rPr lang="de-DE" dirty="0"/>
                        <a:t>/s)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10</a:t>
                      </a:r>
                      <a:r>
                        <a:rPr lang="de-DE" baseline="30000" dirty="0"/>
                        <a:t>5</a:t>
                      </a:r>
                      <a:r>
                        <a:rPr lang="de-DE" dirty="0"/>
                        <a:t> x 10</a:t>
                      </a:r>
                      <a:r>
                        <a:rPr lang="de-DE" baseline="30000" dirty="0"/>
                        <a:t>3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800 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200 </a:t>
                      </a:r>
                      <a:r>
                        <a:rPr lang="de-DE" dirty="0" err="1"/>
                        <a:t>GFlop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38s </a:t>
                      </a:r>
                      <a:r>
                        <a:rPr lang="de-DE" dirty="0"/>
                        <a:t>(5 </a:t>
                      </a:r>
                      <a:r>
                        <a:rPr lang="de-DE" dirty="0" err="1"/>
                        <a:t>GFlop</a:t>
                      </a:r>
                      <a:r>
                        <a:rPr lang="de-DE" dirty="0"/>
                        <a:t>/s)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10</a:t>
                      </a:r>
                      <a:r>
                        <a:rPr lang="de-DE" baseline="30000" dirty="0"/>
                        <a:t>6</a:t>
                      </a:r>
                      <a:r>
                        <a:rPr lang="de-DE" dirty="0"/>
                        <a:t> x 10</a:t>
                      </a:r>
                      <a:r>
                        <a:rPr lang="de-DE" baseline="30000" dirty="0"/>
                        <a:t>3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 GB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2 </a:t>
                      </a:r>
                      <a:r>
                        <a:rPr lang="de-DE" dirty="0" err="1"/>
                        <a:t>TFlop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44s</a:t>
                      </a:r>
                      <a:r>
                        <a:rPr lang="de-DE" dirty="0"/>
                        <a:t> (45 </a:t>
                      </a:r>
                      <a:r>
                        <a:rPr lang="de-DE" dirty="0" err="1"/>
                        <a:t>GFlop</a:t>
                      </a:r>
                      <a:r>
                        <a:rPr lang="de-DE" dirty="0"/>
                        <a:t>/s)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10</a:t>
                      </a:r>
                      <a:r>
                        <a:rPr lang="de-DE" baseline="30000" dirty="0"/>
                        <a:t>7</a:t>
                      </a:r>
                      <a:r>
                        <a:rPr lang="de-DE" dirty="0"/>
                        <a:t> x 10</a:t>
                      </a:r>
                      <a:r>
                        <a:rPr lang="de-DE" baseline="30000" dirty="0"/>
                        <a:t>3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80 GB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 </a:t>
                      </a:r>
                      <a:r>
                        <a:rPr lang="de-DE" dirty="0" err="1"/>
                        <a:t>TFlop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152s  </a:t>
                      </a:r>
                      <a:r>
                        <a:rPr lang="de-DE" dirty="0"/>
                        <a:t>(131 </a:t>
                      </a:r>
                      <a:r>
                        <a:rPr lang="de-DE" dirty="0" err="1"/>
                        <a:t>GFlop</a:t>
                      </a:r>
                      <a:r>
                        <a:rPr lang="de-DE" dirty="0"/>
                        <a:t>/s)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10</a:t>
                      </a:r>
                      <a:r>
                        <a:rPr lang="de-DE" baseline="30000" dirty="0"/>
                        <a:t>8</a:t>
                      </a:r>
                      <a:r>
                        <a:rPr lang="de-DE" dirty="0"/>
                        <a:t> x 10</a:t>
                      </a:r>
                      <a:r>
                        <a:rPr lang="de-DE" baseline="30000" dirty="0"/>
                        <a:t>3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800 GB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200 </a:t>
                      </a:r>
                      <a:r>
                        <a:rPr lang="de-DE" dirty="0" err="1"/>
                        <a:t>TFlop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1140s </a:t>
                      </a:r>
                      <a:r>
                        <a:rPr lang="de-DE" dirty="0"/>
                        <a:t>(175 </a:t>
                      </a:r>
                      <a:r>
                        <a:rPr lang="de-DE" dirty="0" err="1"/>
                        <a:t>GFlop</a:t>
                      </a:r>
                      <a:r>
                        <a:rPr lang="de-DE" dirty="0"/>
                        <a:t>/s)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14475"/>
            <a:ext cx="41148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00600" y="1120676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Cluster Setup </a:t>
            </a:r>
            <a:r>
              <a:rPr lang="de-DE" dirty="0"/>
              <a:t>(</a:t>
            </a:r>
            <a:r>
              <a:rPr lang="de-DE" dirty="0" err="1"/>
              <a:t>peak</a:t>
            </a:r>
            <a:r>
              <a:rPr lang="de-DE" dirty="0"/>
              <a:t> 691GFlop/s)</a:t>
            </a:r>
            <a:r>
              <a:rPr lang="de-DE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1+6 </a:t>
            </a:r>
            <a:r>
              <a:rPr lang="de-DE" dirty="0" err="1"/>
              <a:t>nodes</a:t>
            </a:r>
            <a:r>
              <a:rPr lang="de-DE" dirty="0"/>
              <a:t> 2x6 E5-2440@2.4GHz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node</a:t>
            </a:r>
            <a:r>
              <a:rPr lang="de-DE" dirty="0"/>
              <a:t> 12 </a:t>
            </a:r>
            <a:r>
              <a:rPr lang="de-DE" dirty="0" err="1"/>
              <a:t>disks</a:t>
            </a:r>
            <a:r>
              <a:rPr lang="de-DE" dirty="0"/>
              <a:t>, 10Gb Ethernet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IBM </a:t>
            </a:r>
            <a:r>
              <a:rPr lang="de-DE" dirty="0" err="1"/>
              <a:t>Hadoop</a:t>
            </a:r>
            <a:r>
              <a:rPr lang="de-DE" dirty="0"/>
              <a:t> Cluster 2.2,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IBM JDK1.6.0 64bit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Map</a:t>
            </a:r>
            <a:r>
              <a:rPr lang="de-DE" dirty="0"/>
              <a:t>/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capacity</a:t>
            </a:r>
            <a:r>
              <a:rPr lang="de-DE" dirty="0"/>
              <a:t>: 144/72,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w/o </a:t>
            </a:r>
            <a:r>
              <a:rPr lang="de-DE" dirty="0" err="1"/>
              <a:t>jvm</a:t>
            </a:r>
            <a:r>
              <a:rPr lang="de-DE" dirty="0"/>
              <a:t> </a:t>
            </a:r>
            <a:r>
              <a:rPr lang="de-DE" dirty="0" err="1"/>
              <a:t>reuse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JVM </a:t>
            </a:r>
            <a:r>
              <a:rPr lang="de-DE" dirty="0" err="1"/>
              <a:t>master</a:t>
            </a:r>
            <a:r>
              <a:rPr lang="de-DE" dirty="0"/>
              <a:t>/</a:t>
            </a:r>
            <a:r>
              <a:rPr lang="de-DE" dirty="0" err="1"/>
              <a:t>map</a:t>
            </a:r>
            <a:r>
              <a:rPr lang="de-DE" dirty="0"/>
              <a:t>/</a:t>
            </a:r>
            <a:r>
              <a:rPr lang="de-DE" dirty="0" err="1"/>
              <a:t>reduce</a:t>
            </a:r>
            <a:r>
              <a:rPr lang="de-DE" dirty="0"/>
              <a:t>: 2GB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1120676"/>
            <a:ext cx="1475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DML Script: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4400" y="4390416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34400" y="40386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534400" y="4724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CP/MR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br>
              <a:rPr lang="en-US" dirty="0"/>
            </a:br>
            <a:r>
              <a:rPr lang="en-US" dirty="0" err="1"/>
              <a:t>SystemML</a:t>
            </a:r>
            <a:r>
              <a:rPr lang="en-US" dirty="0"/>
              <a:t> in Production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153400" cy="4383088"/>
          </a:xfrm>
        </p:spPr>
        <p:txBody>
          <a:bodyPr/>
          <a:lstStyle/>
          <a:p>
            <a:r>
              <a:rPr lang="de-DE" dirty="0" err="1"/>
              <a:t>SystemML</a:t>
            </a:r>
            <a:r>
              <a:rPr lang="de-DE" dirty="0"/>
              <a:t> 08/2014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IBM </a:t>
            </a:r>
            <a:r>
              <a:rPr lang="de-DE" dirty="0" err="1"/>
              <a:t>Biginsights</a:t>
            </a:r>
            <a:r>
              <a:rPr lang="de-DE" dirty="0"/>
              <a:t> 4.0 Beta</a:t>
            </a:r>
          </a:p>
          <a:p>
            <a:r>
              <a:rPr lang="de-DE" dirty="0" err="1"/>
              <a:t>Various</a:t>
            </a:r>
            <a:r>
              <a:rPr lang="de-DE" dirty="0"/>
              <a:t> </a:t>
            </a:r>
            <a:r>
              <a:rPr lang="de-DE" dirty="0" err="1"/>
              <a:t>ParFor</a:t>
            </a:r>
            <a:r>
              <a:rPr lang="de-DE" dirty="0"/>
              <a:t> </a:t>
            </a:r>
            <a:r>
              <a:rPr lang="de-DE" dirty="0" err="1"/>
              <a:t>Usecases</a:t>
            </a:r>
            <a:endParaRPr lang="de-DE" dirty="0"/>
          </a:p>
          <a:p>
            <a:pPr lvl="1"/>
            <a:r>
              <a:rPr lang="en-US" dirty="0" err="1"/>
              <a:t>Univariate</a:t>
            </a:r>
            <a:r>
              <a:rPr lang="en-US" dirty="0"/>
              <a:t> Stats, Bivariate Stats, MDA Bivariate Stats, </a:t>
            </a:r>
          </a:p>
          <a:p>
            <a:pPr lvl="1"/>
            <a:r>
              <a:rPr lang="en-US" dirty="0"/>
              <a:t>Naïve Bayes, </a:t>
            </a:r>
          </a:p>
          <a:p>
            <a:pPr lvl="1"/>
            <a:r>
              <a:rPr lang="en-US" dirty="0" err="1"/>
              <a:t>Multirun-KMeans</a:t>
            </a:r>
            <a:r>
              <a:rPr lang="en-US" dirty="0"/>
              <a:t>, Multiclass-SVM, </a:t>
            </a:r>
          </a:p>
          <a:p>
            <a:pPr lvl="1"/>
            <a:r>
              <a:rPr lang="en-US" dirty="0"/>
              <a:t>ARIMA, Decision Trees, LSML, </a:t>
            </a:r>
          </a:p>
          <a:p>
            <a:pPr lvl="1"/>
            <a:r>
              <a:rPr lang="en-US" dirty="0"/>
              <a:t>Meta Learning (CV, EL), </a:t>
            </a:r>
          </a:p>
          <a:p>
            <a:pPr lvl="1"/>
            <a:r>
              <a:rPr lang="en-US" dirty="0"/>
              <a:t>Data Generators</a:t>
            </a:r>
          </a:p>
          <a:p>
            <a:endParaRPr lang="de-D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</p:spTree>
    <p:extLst>
      <p:ext uri="{BB962C8B-B14F-4D97-AF65-F5344CB8AC3E}">
        <p14:creationId xmlns:p14="http://schemas.microsoft.com/office/powerpoint/2010/main" val="2432490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Declarative</a:t>
            </a:r>
            <a:r>
              <a:rPr lang="de-DE" dirty="0"/>
              <a:t> </a:t>
            </a:r>
            <a:r>
              <a:rPr lang="de-DE" dirty="0" err="1"/>
              <a:t>Machine</a:t>
            </a:r>
            <a:r>
              <a:rPr lang="de-DE" dirty="0"/>
              <a:t> Learning – </a:t>
            </a:r>
            <a:r>
              <a:rPr lang="de-DE" dirty="0" err="1"/>
              <a:t>Requirements</a:t>
            </a:r>
            <a:r>
              <a:rPr lang="de-DE" dirty="0"/>
              <a:t> 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458200" cy="4383088"/>
          </a:xfrm>
        </p:spPr>
        <p:txBody>
          <a:bodyPr/>
          <a:lstStyle/>
          <a:p>
            <a:r>
              <a:rPr lang="de-DE" sz="2000" dirty="0"/>
              <a:t>Goal: </a:t>
            </a:r>
            <a:r>
              <a:rPr lang="de-DE" sz="2000" dirty="0" err="1"/>
              <a:t>write</a:t>
            </a:r>
            <a:r>
              <a:rPr lang="de-DE" sz="2000" dirty="0"/>
              <a:t> ML </a:t>
            </a:r>
            <a:r>
              <a:rPr lang="de-DE" sz="2000" dirty="0" err="1"/>
              <a:t>algorithms</a:t>
            </a:r>
            <a:r>
              <a:rPr lang="de-DE" sz="2000" dirty="0"/>
              <a:t> </a:t>
            </a:r>
            <a:r>
              <a:rPr lang="de-DE" sz="2000" dirty="0" err="1"/>
              <a:t>independent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input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cluster</a:t>
            </a:r>
            <a:r>
              <a:rPr lang="de-DE" sz="2000" dirty="0"/>
              <a:t> </a:t>
            </a:r>
            <a:r>
              <a:rPr lang="de-DE" sz="2000" dirty="0" err="1"/>
              <a:t>characteristics</a:t>
            </a:r>
            <a:endParaRPr lang="de-DE" sz="2000" dirty="0"/>
          </a:p>
          <a:p>
            <a:endParaRPr lang="de-DE" sz="700" dirty="0"/>
          </a:p>
          <a:p>
            <a:r>
              <a:rPr lang="de-DE" sz="2000" dirty="0"/>
              <a:t>R1: </a:t>
            </a:r>
            <a:r>
              <a:rPr lang="de-DE" sz="2000" dirty="0" err="1"/>
              <a:t>Full</a:t>
            </a:r>
            <a:r>
              <a:rPr lang="de-DE" sz="2000" dirty="0"/>
              <a:t> </a:t>
            </a:r>
            <a:r>
              <a:rPr lang="de-DE" sz="2000" dirty="0" err="1"/>
              <a:t>flexibility</a:t>
            </a:r>
            <a:r>
              <a:rPr lang="de-DE" sz="2000" dirty="0"/>
              <a:t>: </a:t>
            </a:r>
            <a:r>
              <a:rPr lang="de-DE" sz="2000" b="0" dirty="0" err="1"/>
              <a:t>specifying</a:t>
            </a:r>
            <a:r>
              <a:rPr lang="de-DE" sz="2000" b="0" dirty="0"/>
              <a:t> </a:t>
            </a:r>
            <a:r>
              <a:rPr lang="de-DE" sz="2000" b="0" dirty="0" err="1"/>
              <a:t>new</a:t>
            </a:r>
            <a:r>
              <a:rPr lang="de-DE" sz="2000" b="0" dirty="0"/>
              <a:t> ML </a:t>
            </a:r>
            <a:r>
              <a:rPr lang="de-DE" sz="2000" b="0" dirty="0" err="1"/>
              <a:t>algorithms</a:t>
            </a:r>
            <a:r>
              <a:rPr lang="de-DE" sz="2000" b="0" dirty="0"/>
              <a:t> / </a:t>
            </a:r>
            <a:r>
              <a:rPr lang="de-DE" sz="2000" b="0" dirty="0" err="1"/>
              <a:t>customization</a:t>
            </a:r>
            <a:r>
              <a:rPr lang="de-DE" sz="2000" b="0" dirty="0"/>
              <a:t> </a:t>
            </a:r>
            <a:br>
              <a:rPr lang="de-DE" sz="2000" b="0" dirty="0"/>
            </a:br>
            <a:r>
              <a:rPr lang="de-DE" sz="2000" b="0" dirty="0">
                <a:sym typeface="Wingdings" panose="05000000000000000000" pitchFamily="2" charset="2"/>
              </a:rPr>
              <a:t> ML DSL</a:t>
            </a:r>
          </a:p>
          <a:p>
            <a:r>
              <a:rPr lang="de-DE" sz="2000" dirty="0">
                <a:sym typeface="Wingdings" panose="05000000000000000000" pitchFamily="2" charset="2"/>
              </a:rPr>
              <a:t>R2: Data </a:t>
            </a:r>
            <a:r>
              <a:rPr lang="de-DE" sz="2000" dirty="0" err="1">
                <a:sym typeface="Wingdings" panose="05000000000000000000" pitchFamily="2" charset="2"/>
              </a:rPr>
              <a:t>independence</a:t>
            </a:r>
            <a:r>
              <a:rPr lang="de-DE" sz="2000" dirty="0">
                <a:sym typeface="Wingdings" panose="05000000000000000000" pitchFamily="2" charset="2"/>
              </a:rPr>
              <a:t>: </a:t>
            </a:r>
            <a:r>
              <a:rPr lang="de-DE" sz="2000" b="0" dirty="0" err="1">
                <a:sym typeface="Wingdings" panose="05000000000000000000" pitchFamily="2" charset="2"/>
              </a:rPr>
              <a:t>hide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physical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data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representation</a:t>
            </a:r>
            <a:r>
              <a:rPr lang="de-DE" sz="2000" b="0" dirty="0">
                <a:sym typeface="Wingdings" panose="05000000000000000000" pitchFamily="2" charset="2"/>
              </a:rPr>
              <a:t> (</a:t>
            </a:r>
            <a:r>
              <a:rPr lang="de-DE" sz="2000" b="0" dirty="0" err="1">
                <a:sym typeface="Wingdings" panose="05000000000000000000" pitchFamily="2" charset="2"/>
              </a:rPr>
              <a:t>sparse</a:t>
            </a:r>
            <a:r>
              <a:rPr lang="de-DE" sz="2000" b="0" dirty="0">
                <a:sym typeface="Wingdings" panose="05000000000000000000" pitchFamily="2" charset="2"/>
              </a:rPr>
              <a:t>/</a:t>
            </a:r>
            <a:r>
              <a:rPr lang="de-DE" sz="2000" b="0" dirty="0" err="1">
                <a:sym typeface="Wingdings" panose="05000000000000000000" pitchFamily="2" charset="2"/>
              </a:rPr>
              <a:t>dense</a:t>
            </a:r>
            <a:r>
              <a:rPr lang="de-DE" sz="2000" b="0" dirty="0">
                <a:sym typeface="Wingdings" panose="05000000000000000000" pitchFamily="2" charset="2"/>
              </a:rPr>
              <a:t>, </a:t>
            </a:r>
            <a:r>
              <a:rPr lang="de-DE" sz="2000" b="0" dirty="0" err="1">
                <a:sym typeface="Wingdings" panose="05000000000000000000" pitchFamily="2" charset="2"/>
              </a:rPr>
              <a:t>row</a:t>
            </a:r>
            <a:r>
              <a:rPr lang="de-DE" sz="2000" b="0" dirty="0">
                <a:sym typeface="Wingdings" panose="05000000000000000000" pitchFamily="2" charset="2"/>
              </a:rPr>
              <a:t>/</a:t>
            </a:r>
            <a:r>
              <a:rPr lang="de-DE" sz="2000" b="0" dirty="0" err="1">
                <a:sym typeface="Wingdings" panose="05000000000000000000" pitchFamily="2" charset="2"/>
              </a:rPr>
              <a:t>column</a:t>
            </a:r>
            <a:r>
              <a:rPr lang="de-DE" sz="2000" b="0" dirty="0">
                <a:sym typeface="Wingdings" panose="05000000000000000000" pitchFamily="2" charset="2"/>
              </a:rPr>
              <a:t>-major, </a:t>
            </a:r>
            <a:r>
              <a:rPr lang="de-DE" sz="2000" b="0" dirty="0" err="1">
                <a:sym typeface="Wingdings" panose="05000000000000000000" pitchFamily="2" charset="2"/>
              </a:rPr>
              <a:t>blocking</a:t>
            </a:r>
            <a:r>
              <a:rPr lang="de-DE" sz="2000" b="0" dirty="0">
                <a:sym typeface="Wingdings" panose="05000000000000000000" pitchFamily="2" charset="2"/>
              </a:rPr>
              <a:t>) </a:t>
            </a:r>
            <a:br>
              <a:rPr lang="de-DE" sz="2000" b="0" dirty="0">
                <a:sym typeface="Wingdings" panose="05000000000000000000" pitchFamily="2" charset="2"/>
              </a:rPr>
            </a:br>
            <a:r>
              <a:rPr lang="de-DE" sz="2000" b="0" dirty="0">
                <a:sym typeface="Wingdings" panose="05000000000000000000" pitchFamily="2" charset="2"/>
              </a:rPr>
              <a:t> </a:t>
            </a:r>
            <a:r>
              <a:rPr lang="de-DE" sz="2000" b="0" dirty="0" err="1">
                <a:sym typeface="Wingdings" panose="05000000000000000000" pitchFamily="2" charset="2"/>
              </a:rPr>
              <a:t>coarse-grained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semantic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operations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de-DE" sz="2000" dirty="0" err="1">
                <a:sym typeface="Wingdings" panose="05000000000000000000" pitchFamily="2" charset="2"/>
              </a:rPr>
              <a:t>Simplifies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compilation</a:t>
            </a:r>
            <a:r>
              <a:rPr lang="de-DE" sz="2000" dirty="0">
                <a:sym typeface="Wingdings" panose="05000000000000000000" pitchFamily="2" charset="2"/>
              </a:rPr>
              <a:t> /</a:t>
            </a:r>
            <a:r>
              <a:rPr lang="de-DE" sz="2000" dirty="0" err="1">
                <a:sym typeface="Wingdings" panose="05000000000000000000" pitchFamily="2" charset="2"/>
              </a:rPr>
              <a:t>optimization</a:t>
            </a:r>
            <a:r>
              <a:rPr lang="de-DE" sz="2000" dirty="0">
                <a:sym typeface="Wingdings" panose="05000000000000000000" pitchFamily="2" charset="2"/>
              </a:rPr>
              <a:t> (</a:t>
            </a:r>
            <a:r>
              <a:rPr lang="de-DE" sz="2000" dirty="0" err="1">
                <a:sym typeface="Wingdings" panose="05000000000000000000" pitchFamily="2" charset="2"/>
              </a:rPr>
              <a:t>preserves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semantics</a:t>
            </a:r>
            <a:r>
              <a:rPr lang="de-DE" sz="2000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de-DE" sz="2000" b="0" dirty="0" err="1">
                <a:sym typeface="Wingdings" panose="05000000000000000000" pitchFamily="2" charset="2"/>
              </a:rPr>
              <a:t>Simplifies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runtime</a:t>
            </a:r>
            <a:r>
              <a:rPr lang="de-DE" sz="2000" b="0" dirty="0">
                <a:sym typeface="Wingdings" panose="05000000000000000000" pitchFamily="2" charset="2"/>
              </a:rPr>
              <a:t> (</a:t>
            </a:r>
            <a:r>
              <a:rPr lang="de-DE" sz="2000" b="0" dirty="0" err="1">
                <a:sym typeface="Wingdings" panose="05000000000000000000" pitchFamily="2" charset="2"/>
              </a:rPr>
              <a:t>physical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operator</a:t>
            </a:r>
            <a:r>
              <a:rPr lang="de-DE" sz="2000" b="0" dirty="0">
                <a:sym typeface="Wingdings" panose="05000000000000000000" pitchFamily="2" charset="2"/>
              </a:rPr>
              <a:t> implementations)</a:t>
            </a:r>
          </a:p>
          <a:p>
            <a:r>
              <a:rPr lang="de-DE" sz="2000" dirty="0">
                <a:sym typeface="Wingdings" panose="05000000000000000000" pitchFamily="2" charset="2"/>
              </a:rPr>
              <a:t>R3: Efficiency </a:t>
            </a:r>
            <a:r>
              <a:rPr lang="de-DE" sz="2000" dirty="0" err="1">
                <a:sym typeface="Wingdings" panose="05000000000000000000" pitchFamily="2" charset="2"/>
              </a:rPr>
              <a:t>and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scalability</a:t>
            </a:r>
            <a:r>
              <a:rPr lang="de-DE" sz="2000" dirty="0">
                <a:sym typeface="Wingdings" panose="05000000000000000000" pitchFamily="2" charset="2"/>
              </a:rPr>
              <a:t>: </a:t>
            </a:r>
            <a:r>
              <a:rPr lang="de-DE" sz="2000" b="0" dirty="0" err="1">
                <a:sym typeface="Wingdings" panose="05000000000000000000" pitchFamily="2" charset="2"/>
              </a:rPr>
              <a:t>very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small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to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very</a:t>
            </a:r>
            <a:r>
              <a:rPr lang="de-DE" sz="2000" b="0" dirty="0">
                <a:sym typeface="Wingdings" panose="05000000000000000000" pitchFamily="2" charset="2"/>
              </a:rPr>
              <a:t> large </a:t>
            </a:r>
            <a:r>
              <a:rPr lang="de-DE" sz="2000" b="0" dirty="0" err="1">
                <a:sym typeface="Wingdings" panose="05000000000000000000" pitchFamily="2" charset="2"/>
              </a:rPr>
              <a:t>usecases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br>
              <a:rPr lang="de-DE" sz="2000" b="0" dirty="0">
                <a:sym typeface="Wingdings" panose="05000000000000000000" pitchFamily="2" charset="2"/>
              </a:rPr>
            </a:br>
            <a:r>
              <a:rPr lang="de-DE" sz="2000" b="0" dirty="0">
                <a:sym typeface="Wingdings" panose="05000000000000000000" pitchFamily="2" charset="2"/>
              </a:rPr>
              <a:t> </a:t>
            </a:r>
            <a:r>
              <a:rPr lang="de-DE" sz="2000" b="0" dirty="0" err="1">
                <a:sym typeface="Wingdings" panose="05000000000000000000" pitchFamily="2" charset="2"/>
              </a:rPr>
              <a:t>automatic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optimization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and</a:t>
            </a:r>
            <a:r>
              <a:rPr lang="de-DE" sz="2000" b="0" dirty="0">
                <a:sym typeface="Wingdings" panose="05000000000000000000" pitchFamily="2" charset="2"/>
              </a:rPr>
              <a:t> hybrid </a:t>
            </a:r>
            <a:r>
              <a:rPr lang="de-DE" sz="2000" b="0" dirty="0" err="1">
                <a:sym typeface="Wingdings" panose="05000000000000000000" pitchFamily="2" charset="2"/>
              </a:rPr>
              <a:t>runtime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plans</a:t>
            </a:r>
            <a:endParaRPr lang="de-DE" sz="2000" b="0" dirty="0">
              <a:sym typeface="Wingdings" panose="05000000000000000000" pitchFamily="2" charset="2"/>
            </a:endParaRPr>
          </a:p>
          <a:p>
            <a:r>
              <a:rPr lang="de-DE" sz="2000" dirty="0">
                <a:sym typeface="Wingdings" panose="05000000000000000000" pitchFamily="2" charset="2"/>
              </a:rPr>
              <a:t>R4: </a:t>
            </a:r>
            <a:r>
              <a:rPr lang="de-DE" sz="2000" dirty="0" err="1">
                <a:sym typeface="Wingdings" panose="05000000000000000000" pitchFamily="2" charset="2"/>
              </a:rPr>
              <a:t>Understand</a:t>
            </a:r>
            <a:r>
              <a:rPr lang="de-DE" sz="2000" dirty="0">
                <a:sym typeface="Wingdings" panose="05000000000000000000" pitchFamily="2" charset="2"/>
              </a:rPr>
              <a:t>, </a:t>
            </a:r>
            <a:r>
              <a:rPr lang="de-DE" sz="2000" dirty="0" err="1">
                <a:sym typeface="Wingdings" panose="05000000000000000000" pitchFamily="2" charset="2"/>
              </a:rPr>
              <a:t>debug</a:t>
            </a:r>
            <a:r>
              <a:rPr lang="de-DE" sz="2000" dirty="0">
                <a:sym typeface="Wingdings" panose="05000000000000000000" pitchFamily="2" charset="2"/>
              </a:rPr>
              <a:t>, </a:t>
            </a:r>
            <a:r>
              <a:rPr lang="de-DE" sz="2000" dirty="0" err="1">
                <a:sym typeface="Wingdings" panose="05000000000000000000" pitchFamily="2" charset="2"/>
              </a:rPr>
              <a:t>control</a:t>
            </a:r>
            <a:r>
              <a:rPr lang="de-DE" sz="2000" dirty="0">
                <a:sym typeface="Wingdings" panose="05000000000000000000" pitchFamily="2" charset="2"/>
              </a:rPr>
              <a:t>: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need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to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control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algorithm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semantics</a:t>
            </a:r>
            <a:r>
              <a:rPr lang="de-DE" sz="2000" b="0" dirty="0">
                <a:sym typeface="Wingdings" panose="05000000000000000000" pitchFamily="2" charset="2"/>
              </a:rPr>
              <a:t>   </a:t>
            </a:r>
            <a:r>
              <a:rPr lang="de-DE" sz="2000" b="0" dirty="0" err="1">
                <a:sym typeface="Wingdings" panose="05000000000000000000" pitchFamily="2" charset="2"/>
              </a:rPr>
              <a:t>optimization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for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performance</a:t>
            </a:r>
            <a:r>
              <a:rPr lang="de-DE" sz="2000" b="0" dirty="0">
                <a:sym typeface="Wingdings" panose="05000000000000000000" pitchFamily="2" charset="2"/>
              </a:rPr>
              <a:t>, not </a:t>
            </a:r>
            <a:r>
              <a:rPr lang="de-DE" sz="2000" b="0" dirty="0" err="1">
                <a:sym typeface="Wingdings" panose="05000000000000000000" pitchFamily="2" charset="2"/>
              </a:rPr>
              <a:t>for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performance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and</a:t>
            </a:r>
            <a:r>
              <a:rPr lang="de-DE" sz="2000" b="0" dirty="0"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sym typeface="Wingdings" panose="05000000000000000000" pitchFamily="2" charset="2"/>
              </a:rPr>
              <a:t>accuracy</a:t>
            </a:r>
            <a:r>
              <a:rPr lang="de-DE" sz="2200" b="0" dirty="0">
                <a:sym typeface="Wingdings" panose="05000000000000000000" pitchFamily="2" charset="2"/>
              </a:rPr>
              <a:t> </a:t>
            </a:r>
            <a:endParaRPr lang="en-US" sz="2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</p:spTree>
    <p:extLst>
      <p:ext uri="{BB962C8B-B14F-4D97-AF65-F5344CB8AC3E}">
        <p14:creationId xmlns:p14="http://schemas.microsoft.com/office/powerpoint/2010/main" val="1261524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Overview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458200" cy="4383088"/>
          </a:xfrm>
        </p:spPr>
        <p:txBody>
          <a:bodyPr/>
          <a:lstStyle/>
          <a:p>
            <a:r>
              <a:rPr lang="de-DE" dirty="0"/>
              <a:t>Motivation </a:t>
            </a:r>
          </a:p>
          <a:p>
            <a:pPr lvl="1"/>
            <a:r>
              <a:rPr lang="de-DE" dirty="0" err="1"/>
              <a:t>Analyzing</a:t>
            </a:r>
            <a:r>
              <a:rPr lang="de-DE" dirty="0"/>
              <a:t> large </a:t>
            </a:r>
            <a:r>
              <a:rPr lang="de-DE" dirty="0" err="1"/>
              <a:t>data</a:t>
            </a:r>
            <a:endParaRPr lang="de-DE" dirty="0"/>
          </a:p>
          <a:p>
            <a:pPr lvl="1"/>
            <a:r>
              <a:rPr lang="de-DE" dirty="0" err="1"/>
              <a:t>Advanced</a:t>
            </a:r>
            <a:r>
              <a:rPr lang="de-DE" dirty="0"/>
              <a:t> </a:t>
            </a:r>
            <a:r>
              <a:rPr lang="de-DE" dirty="0" err="1"/>
              <a:t>analytics</a:t>
            </a:r>
            <a:r>
              <a:rPr lang="de-DE" dirty="0"/>
              <a:t> /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learning</a:t>
            </a:r>
            <a:endParaRPr lang="de-DE" dirty="0"/>
          </a:p>
          <a:p>
            <a:pPr lvl="1"/>
            <a:r>
              <a:rPr lang="de-DE" dirty="0" err="1"/>
              <a:t>Existing</a:t>
            </a:r>
            <a:r>
              <a:rPr lang="de-DE" dirty="0"/>
              <a:t> large-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libraries</a:t>
            </a:r>
            <a:endParaRPr lang="de-DE" dirty="0"/>
          </a:p>
          <a:p>
            <a:r>
              <a:rPr lang="de-DE" dirty="0" err="1"/>
              <a:t>SystemML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de-DE" dirty="0"/>
          </a:p>
          <a:p>
            <a:pPr lvl="1"/>
            <a:r>
              <a:rPr lang="de-DE" dirty="0" err="1"/>
              <a:t>Declarative</a:t>
            </a:r>
            <a:r>
              <a:rPr lang="de-DE" dirty="0"/>
              <a:t>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(ML) on top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MapReduce</a:t>
            </a:r>
            <a:endParaRPr lang="de-DE" dirty="0"/>
          </a:p>
          <a:p>
            <a:pPr lvl="1"/>
            <a:r>
              <a:rPr lang="de-DE" dirty="0" err="1"/>
              <a:t>Flexibility</a:t>
            </a:r>
            <a:r>
              <a:rPr lang="de-DE" dirty="0"/>
              <a:t>, </a:t>
            </a: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r>
              <a:rPr lang="de-DE" dirty="0"/>
              <a:t>,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independence</a:t>
            </a:r>
            <a:endParaRPr lang="de-DE" dirty="0"/>
          </a:p>
          <a:p>
            <a:pPr lvl="1"/>
            <a:r>
              <a:rPr lang="de-DE" dirty="0" err="1"/>
              <a:t>Primarily</a:t>
            </a:r>
            <a:r>
              <a:rPr lang="de-DE" dirty="0"/>
              <a:t> </a:t>
            </a:r>
            <a:r>
              <a:rPr lang="de-DE" b="1" dirty="0" err="1"/>
              <a:t>data</a:t>
            </a:r>
            <a:r>
              <a:rPr lang="de-DE" b="1" dirty="0"/>
              <a:t> </a:t>
            </a:r>
            <a:r>
              <a:rPr lang="de-DE" b="1" dirty="0" err="1"/>
              <a:t>parallelism</a:t>
            </a:r>
            <a:r>
              <a:rPr lang="de-DE" dirty="0"/>
              <a:t>, potential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 err="1"/>
              <a:t>task</a:t>
            </a:r>
            <a:r>
              <a:rPr lang="de-DE" b="1" dirty="0"/>
              <a:t> </a:t>
            </a:r>
            <a:r>
              <a:rPr lang="de-DE" b="1" dirty="0" err="1"/>
              <a:t>parallelism</a:t>
            </a:r>
            <a:endParaRPr lang="de-DE" b="1" dirty="0"/>
          </a:p>
          <a:p>
            <a:r>
              <a:rPr lang="de-DE" dirty="0"/>
              <a:t>Hybrid </a:t>
            </a:r>
            <a:r>
              <a:rPr lang="de-DE" dirty="0" err="1"/>
              <a:t>parallelization</a:t>
            </a:r>
            <a:r>
              <a:rPr lang="de-DE" dirty="0"/>
              <a:t> </a:t>
            </a:r>
            <a:r>
              <a:rPr lang="de-DE" dirty="0" err="1"/>
              <a:t>strategies</a:t>
            </a:r>
            <a:endParaRPr lang="de-D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9686"/>
            <a:ext cx="7620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1371600"/>
            <a:ext cx="21907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90600" y="5334000"/>
            <a:ext cx="7848600" cy="8382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/>
              <a:t>Systematic</a:t>
            </a:r>
            <a:r>
              <a:rPr lang="de-DE" sz="2000" b="1" dirty="0"/>
              <a:t> </a:t>
            </a:r>
            <a:r>
              <a:rPr lang="en-US" sz="2000" b="1" dirty="0"/>
              <a:t>approach for combining task and data parallelism for large-scale machine learning on top of </a:t>
            </a:r>
            <a:r>
              <a:rPr lang="en-US" sz="2000" b="1" dirty="0" err="1"/>
              <a:t>MapReduce</a:t>
            </a:r>
            <a:r>
              <a:rPr lang="en-US" sz="2000" b="1" dirty="0"/>
              <a:t>.</a:t>
            </a:r>
            <a:endParaRPr lang="de-DE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Overview</a:t>
            </a:r>
            <a:r>
              <a:rPr lang="de-DE" dirty="0"/>
              <a:t> II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229600" cy="4383088"/>
          </a:xfrm>
        </p:spPr>
        <p:txBody>
          <a:bodyPr/>
          <a:lstStyle/>
          <a:p>
            <a:r>
              <a:rPr lang="de-DE" dirty="0" err="1"/>
              <a:t>Taxonomy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Task-parallel</a:t>
            </a:r>
            <a:br>
              <a:rPr lang="de-DE" dirty="0"/>
            </a:br>
            <a:r>
              <a:rPr lang="de-DE" dirty="0"/>
              <a:t>ML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cases</a:t>
            </a:r>
            <a:endParaRPr lang="de-DE" dirty="0"/>
          </a:p>
          <a:p>
            <a:pPr lvl="1"/>
            <a:endParaRPr lang="de-DE" sz="700" dirty="0"/>
          </a:p>
          <a:p>
            <a:r>
              <a:rPr lang="de-DE" dirty="0" err="1"/>
              <a:t>Challenges</a:t>
            </a:r>
            <a:endParaRPr lang="de-DE" dirty="0"/>
          </a:p>
          <a:p>
            <a:pPr lvl="1"/>
            <a:r>
              <a:rPr lang="de-DE" dirty="0"/>
              <a:t>#1: MR </a:t>
            </a:r>
            <a:r>
              <a:rPr lang="de-DE" dirty="0" err="1"/>
              <a:t>vs</a:t>
            </a:r>
            <a:r>
              <a:rPr lang="de-DE" dirty="0"/>
              <a:t> in-memory </a:t>
            </a:r>
            <a:r>
              <a:rPr lang="de-DE" dirty="0" err="1"/>
              <a:t>computations</a:t>
            </a:r>
            <a:endParaRPr lang="de-DE" dirty="0"/>
          </a:p>
          <a:p>
            <a:pPr lvl="1"/>
            <a:r>
              <a:rPr lang="de-DE" dirty="0"/>
              <a:t>#2: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 </a:t>
            </a:r>
            <a:r>
              <a:rPr lang="de-DE" dirty="0" err="1"/>
              <a:t>parallelism</a:t>
            </a:r>
            <a:endParaRPr lang="de-DE" dirty="0"/>
          </a:p>
          <a:p>
            <a:pPr lvl="1"/>
            <a:r>
              <a:rPr lang="de-DE" dirty="0"/>
              <a:t>Major </a:t>
            </a:r>
            <a:r>
              <a:rPr lang="de-DE" dirty="0" err="1"/>
              <a:t>challenge</a:t>
            </a:r>
            <a:r>
              <a:rPr lang="de-DE" dirty="0"/>
              <a:t>: </a:t>
            </a:r>
            <a:r>
              <a:rPr lang="en-US" dirty="0"/>
              <a:t>efficiency and </a:t>
            </a:r>
            <a:br>
              <a:rPr lang="en-US" dirty="0"/>
            </a:br>
            <a:r>
              <a:rPr lang="en-US" dirty="0"/>
              <a:t>scalability for variety of use cases</a:t>
            </a:r>
          </a:p>
          <a:p>
            <a:pPr lvl="1"/>
            <a:endParaRPr lang="en-US" sz="700" dirty="0"/>
          </a:p>
          <a:p>
            <a:r>
              <a:rPr lang="de-DE" dirty="0" err="1"/>
              <a:t>Contributions</a:t>
            </a:r>
            <a:endParaRPr lang="de-DE" dirty="0"/>
          </a:p>
          <a:p>
            <a:pPr lvl="1"/>
            <a:r>
              <a:rPr lang="de-DE" dirty="0" err="1"/>
              <a:t>Complementary</a:t>
            </a:r>
            <a:r>
              <a:rPr lang="de-DE" dirty="0"/>
              <a:t> </a:t>
            </a:r>
            <a:r>
              <a:rPr lang="de-DE" b="1" dirty="0" err="1"/>
              <a:t>parfor</a:t>
            </a:r>
            <a:r>
              <a:rPr lang="de-DE" b="1" dirty="0"/>
              <a:t> </a:t>
            </a:r>
            <a:r>
              <a:rPr lang="de-DE" b="1" dirty="0" err="1"/>
              <a:t>parallelization</a:t>
            </a:r>
            <a:r>
              <a:rPr lang="de-DE" b="1" dirty="0"/>
              <a:t> </a:t>
            </a:r>
            <a:r>
              <a:rPr lang="de-DE" b="1" dirty="0" err="1"/>
              <a:t>strategies</a:t>
            </a:r>
            <a:endParaRPr lang="de-DE" b="1" dirty="0"/>
          </a:p>
          <a:p>
            <a:pPr lvl="1"/>
            <a:r>
              <a:rPr lang="de-DE" b="1" dirty="0" err="1"/>
              <a:t>Cost-based</a:t>
            </a:r>
            <a:r>
              <a:rPr lang="de-DE" b="1" dirty="0"/>
              <a:t> </a:t>
            </a:r>
            <a:r>
              <a:rPr lang="de-DE" b="1" dirty="0" err="1"/>
              <a:t>optimization</a:t>
            </a:r>
            <a:r>
              <a:rPr lang="de-DE" b="1" dirty="0"/>
              <a:t> </a:t>
            </a:r>
            <a:r>
              <a:rPr lang="de-DE" b="1" dirty="0" err="1"/>
              <a:t>framework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task-parallel 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140801"/>
              </p:ext>
            </p:extLst>
          </p:nvPr>
        </p:nvGraphicFramePr>
        <p:xfrm>
          <a:off x="3581400" y="990600"/>
          <a:ext cx="5486400" cy="189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5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 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Single Model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Multiple Models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Disjoint</a:t>
                      </a:r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 Data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SQM, </a:t>
                      </a:r>
                      <a:r>
                        <a:rPr lang="de-DE" sz="1600" dirty="0" err="1"/>
                        <a:t>DataGen</a:t>
                      </a:r>
                      <a:r>
                        <a:rPr lang="de-DE" sz="1600" dirty="0"/>
                        <a:t>, SGD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Univariate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Stats</a:t>
                      </a:r>
                      <a:r>
                        <a:rPr lang="de-DE" sz="1600" dirty="0"/>
                        <a:t>,</a:t>
                      </a:r>
                    </a:p>
                    <a:p>
                      <a:pPr algn="ctr"/>
                      <a:r>
                        <a:rPr lang="de-DE" sz="1600" dirty="0" err="1"/>
                        <a:t>Indep</a:t>
                      </a:r>
                      <a:r>
                        <a:rPr lang="de-DE" sz="1600" dirty="0"/>
                        <a:t>. Models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Overlapping</a:t>
                      </a:r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 Data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SQM, CSVM</a:t>
                      </a:r>
                      <a:br>
                        <a:rPr lang="de-DE" sz="1600" dirty="0"/>
                      </a:br>
                      <a:r>
                        <a:rPr lang="de-DE" sz="1600" dirty="0"/>
                        <a:t>SGD*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Bivariate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Stats</a:t>
                      </a:r>
                      <a:r>
                        <a:rPr lang="de-DE" sz="1600" dirty="0"/>
                        <a:t>,</a:t>
                      </a:r>
                      <a:br>
                        <a:rPr lang="de-DE" sz="1600" dirty="0"/>
                      </a:br>
                      <a:r>
                        <a:rPr lang="de-DE" sz="1600" dirty="0" err="1"/>
                        <a:t>Meta</a:t>
                      </a:r>
                      <a:r>
                        <a:rPr lang="de-DE" sz="1600" dirty="0"/>
                        <a:t>, CV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All Data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Dist</a:t>
                      </a:r>
                      <a:r>
                        <a:rPr lang="de-DE" sz="1600" dirty="0"/>
                        <a:t>, </a:t>
                      </a:r>
                      <a:r>
                        <a:rPr lang="de-DE" sz="1600" dirty="0" err="1"/>
                        <a:t>kNN</a:t>
                      </a:r>
                      <a:r>
                        <a:rPr lang="de-DE" sz="1600" dirty="0"/>
                        <a:t>, 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Meta</a:t>
                      </a:r>
                      <a:r>
                        <a:rPr lang="de-DE" sz="1600" dirty="0"/>
                        <a:t>, EL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324600" y="3276600"/>
            <a:ext cx="2743200" cy="13716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Key Observation:</a:t>
            </a:r>
            <a:br>
              <a:rPr lang="de-DE" sz="2000" b="1" dirty="0"/>
            </a:br>
            <a:br>
              <a:rPr lang="de-DE" sz="700" b="1" dirty="0"/>
            </a:br>
            <a:r>
              <a:rPr lang="de-DE" sz="2000" b="1" dirty="0" err="1"/>
              <a:t>Challenges</a:t>
            </a:r>
            <a:r>
              <a:rPr lang="de-DE" sz="2000" b="1" dirty="0"/>
              <a:t> </a:t>
            </a:r>
            <a:r>
              <a:rPr lang="de-DE" sz="2000" b="1" dirty="0" err="1"/>
              <a:t>related</a:t>
            </a:r>
            <a:r>
              <a:rPr lang="de-DE" sz="2000" b="1" dirty="0"/>
              <a:t> </a:t>
            </a:r>
            <a:r>
              <a:rPr lang="de-DE" sz="2000" b="1" dirty="0" err="1"/>
              <a:t>because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memory</a:t>
            </a:r>
            <a:r>
              <a:rPr lang="de-DE" sz="2000" b="1" dirty="0"/>
              <a:t> </a:t>
            </a:r>
            <a:r>
              <a:rPr lang="de-DE" sz="2000" b="1" dirty="0" err="1"/>
              <a:t>constraints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9457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and Foundations</a:t>
            </a:r>
          </a:p>
          <a:p>
            <a:r>
              <a:rPr lang="en-US" dirty="0"/>
              <a:t>Parallelization Strategies</a:t>
            </a:r>
          </a:p>
          <a:p>
            <a:r>
              <a:rPr lang="en-US" dirty="0"/>
              <a:t>Optimization Framework</a:t>
            </a:r>
          </a:p>
          <a:p>
            <a:r>
              <a:rPr lang="en-US" dirty="0"/>
              <a:t>Experimental Evaluation </a:t>
            </a:r>
          </a:p>
          <a:p>
            <a:r>
              <a:rPr lang="en-US" dirty="0"/>
              <a:t>Conclusions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SystemML</a:t>
            </a:r>
            <a:r>
              <a:rPr lang="en-US" dirty="0"/>
              <a:t> Architecture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DML </a:t>
            </a:r>
            <a:r>
              <a:rPr lang="de-DE" sz="1600" dirty="0"/>
              <a:t>(R-like </a:t>
            </a:r>
            <a:r>
              <a:rPr lang="de-DE" sz="1600" dirty="0" err="1"/>
              <a:t>synax</a:t>
            </a:r>
            <a:r>
              <a:rPr lang="de-DE" sz="1600" dirty="0"/>
              <a:t>)</a:t>
            </a:r>
          </a:p>
          <a:p>
            <a:pPr lvl="1"/>
            <a:r>
              <a:rPr lang="de-DE" dirty="0"/>
              <a:t>High-level </a:t>
            </a:r>
            <a:r>
              <a:rPr lang="de-DE" dirty="0" err="1"/>
              <a:t>language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Linear </a:t>
            </a:r>
            <a:r>
              <a:rPr lang="de-DE" dirty="0" err="1"/>
              <a:t>algebra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 err="1"/>
              <a:t>statistical</a:t>
            </a:r>
            <a:r>
              <a:rPr lang="de-DE" dirty="0"/>
              <a:t> </a:t>
            </a:r>
            <a:r>
              <a:rPr lang="de-DE" dirty="0" err="1"/>
              <a:t>functions</a:t>
            </a:r>
            <a:endParaRPr lang="de-DE" dirty="0"/>
          </a:p>
          <a:p>
            <a:r>
              <a:rPr lang="de-DE" dirty="0" err="1"/>
              <a:t>Optimizations</a:t>
            </a:r>
            <a:endParaRPr lang="de-DE" dirty="0"/>
          </a:p>
          <a:p>
            <a:pPr lvl="1"/>
            <a:r>
              <a:rPr lang="de-DE" dirty="0"/>
              <a:t>Stat./</a:t>
            </a:r>
            <a:r>
              <a:rPr lang="de-DE" dirty="0" err="1"/>
              <a:t>dyn</a:t>
            </a:r>
            <a:r>
              <a:rPr lang="de-DE" dirty="0"/>
              <a:t>. </a:t>
            </a:r>
            <a:r>
              <a:rPr lang="de-DE" dirty="0" err="1"/>
              <a:t>rewrites</a:t>
            </a:r>
            <a:endParaRPr lang="de-DE" dirty="0"/>
          </a:p>
          <a:p>
            <a:pPr lvl="1"/>
            <a:r>
              <a:rPr lang="de-DE" dirty="0"/>
              <a:t>Operator </a:t>
            </a:r>
            <a:r>
              <a:rPr lang="de-DE" dirty="0" err="1"/>
              <a:t>ordering</a:t>
            </a:r>
            <a:endParaRPr lang="de-DE" dirty="0"/>
          </a:p>
          <a:p>
            <a:pPr lvl="1"/>
            <a:r>
              <a:rPr lang="de-DE" dirty="0"/>
              <a:t>Operator </a:t>
            </a:r>
            <a:r>
              <a:rPr lang="de-DE" dirty="0" err="1"/>
              <a:t>selection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Piggybacking</a:t>
            </a:r>
            <a:endParaRPr lang="de-DE" dirty="0"/>
          </a:p>
          <a:p>
            <a:r>
              <a:rPr lang="de-DE" dirty="0" err="1"/>
              <a:t>Runtime</a:t>
            </a:r>
            <a:endParaRPr lang="de-DE" dirty="0"/>
          </a:p>
          <a:p>
            <a:pPr lvl="1"/>
            <a:r>
              <a:rPr lang="de-DE" dirty="0"/>
              <a:t>CP</a:t>
            </a:r>
            <a:r>
              <a:rPr lang="de-DE" sz="1600" dirty="0"/>
              <a:t> (</a:t>
            </a:r>
            <a:r>
              <a:rPr lang="de-DE" sz="1600" dirty="0" err="1"/>
              <a:t>singlenode</a:t>
            </a:r>
            <a:r>
              <a:rPr lang="de-DE" sz="1600" dirty="0"/>
              <a:t>)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MR</a:t>
            </a:r>
          </a:p>
          <a:p>
            <a:pPr lvl="1"/>
            <a:r>
              <a:rPr lang="de-DE" dirty="0" err="1"/>
              <a:t>Sparse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dense</a:t>
            </a:r>
            <a:r>
              <a:rPr lang="de-D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547747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/>
              <a:t>SystemML‘s</a:t>
            </a:r>
            <a:r>
              <a:rPr lang="de-DE" dirty="0"/>
              <a:t> </a:t>
            </a:r>
            <a:r>
              <a:rPr lang="de-DE" dirty="0" err="1"/>
              <a:t>compilation</a:t>
            </a:r>
            <a:r>
              <a:rPr lang="de-DE" dirty="0"/>
              <a:t> </a:t>
            </a:r>
            <a:r>
              <a:rPr lang="de-DE" dirty="0" err="1"/>
              <a:t>chain</a:t>
            </a:r>
            <a:r>
              <a:rPr lang="de-DE" dirty="0"/>
              <a:t>:</a:t>
            </a:r>
            <a:endParaRPr lang="en-US" dirty="0"/>
          </a:p>
          <a:p>
            <a:pPr algn="r"/>
            <a:r>
              <a:rPr lang="en-US" sz="1200" dirty="0"/>
              <a:t>[M. Boehm, D. R. Burdick, A. V. </a:t>
            </a:r>
            <a:r>
              <a:rPr lang="en-US" sz="1200" dirty="0" err="1"/>
              <a:t>Evfimievski</a:t>
            </a:r>
            <a:r>
              <a:rPr lang="en-US" sz="1200" dirty="0"/>
              <a:t>, B. </a:t>
            </a:r>
            <a:r>
              <a:rPr lang="en-US" sz="1200" dirty="0" err="1"/>
              <a:t>Reinwald</a:t>
            </a:r>
            <a:r>
              <a:rPr lang="en-US" sz="1200" dirty="0"/>
              <a:t>, F. R. Reiss, </a:t>
            </a:r>
          </a:p>
          <a:p>
            <a:pPr algn="r"/>
            <a:r>
              <a:rPr lang="en-US" sz="1200" dirty="0"/>
              <a:t>P. Sen, S. </a:t>
            </a:r>
            <a:r>
              <a:rPr lang="en-US" sz="1200" dirty="0" err="1"/>
              <a:t>Tatikonda</a:t>
            </a:r>
            <a:r>
              <a:rPr lang="en-US" sz="1200" dirty="0"/>
              <a:t>, and Y. </a:t>
            </a:r>
            <a:r>
              <a:rPr lang="en-US" sz="1200" dirty="0" err="1"/>
              <a:t>Tian</a:t>
            </a:r>
            <a:r>
              <a:rPr lang="en-US" sz="1200" dirty="0"/>
              <a:t>: </a:t>
            </a:r>
            <a:r>
              <a:rPr lang="en-US" sz="1200" dirty="0" err="1"/>
              <a:t>SystemML’s</a:t>
            </a:r>
            <a:r>
              <a:rPr lang="en-US" sz="1200" dirty="0"/>
              <a:t> Optimizer: Plan Generation </a:t>
            </a:r>
          </a:p>
          <a:p>
            <a:pPr algn="r"/>
            <a:r>
              <a:rPr lang="en-US" sz="1200" dirty="0"/>
              <a:t>for Large-Scale Machine Learning Programs, Data Eng. Bull., 2014]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729589"/>
              </p:ext>
            </p:extLst>
          </p:nvPr>
        </p:nvGraphicFramePr>
        <p:xfrm>
          <a:off x="4038600" y="1306512"/>
          <a:ext cx="5064125" cy="395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" name="Visio" r:id="rId3" imgW="4901292" imgH="3824064" progId="Visio.Drawing.11">
                  <p:embed/>
                </p:oleObj>
              </mc:Choice>
              <mc:Fallback>
                <p:oleObj name="Visio" r:id="rId3" imgW="4901292" imgH="3824064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306512"/>
                        <a:ext cx="5064125" cy="3951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789884"/>
              </p:ext>
            </p:extLst>
          </p:nvPr>
        </p:nvGraphicFramePr>
        <p:xfrm>
          <a:off x="4038600" y="1306512"/>
          <a:ext cx="5064125" cy="395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7" name="Visio" r:id="rId5" imgW="4901292" imgH="3824064" progId="Visio.Drawing.11">
                  <p:embed/>
                </p:oleObj>
              </mc:Choice>
              <mc:Fallback>
                <p:oleObj name="Visio" r:id="rId5" imgW="4901292" imgH="3824064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306512"/>
                        <a:ext cx="5064125" cy="3951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126296"/>
              </p:ext>
            </p:extLst>
          </p:nvPr>
        </p:nvGraphicFramePr>
        <p:xfrm>
          <a:off x="4038600" y="1306512"/>
          <a:ext cx="5064125" cy="395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" name="Visio" r:id="rId7" imgW="4901292" imgH="3824064" progId="Visio.Drawing.11">
                  <p:embed/>
                </p:oleObj>
              </mc:Choice>
              <mc:Fallback>
                <p:oleObj name="Visio" r:id="rId7" imgW="4901292" imgH="3824064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306512"/>
                        <a:ext cx="5064125" cy="3951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Simple </a:t>
            </a:r>
            <a:r>
              <a:rPr lang="de-DE" dirty="0" err="1"/>
              <a:t>Example</a:t>
            </a:r>
            <a:r>
              <a:rPr lang="de-DE" dirty="0"/>
              <a:t>: Pearson </a:t>
            </a:r>
            <a:r>
              <a:rPr lang="de-DE" dirty="0" err="1"/>
              <a:t>Correlation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DML </a:t>
            </a:r>
            <a:br>
              <a:rPr lang="de-DE" dirty="0"/>
            </a:br>
            <a:r>
              <a:rPr lang="de-DE" dirty="0"/>
              <a:t>Script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HOP </a:t>
            </a:r>
            <a:br>
              <a:rPr lang="de-DE" dirty="0"/>
            </a:br>
            <a:r>
              <a:rPr lang="de-DE" dirty="0"/>
              <a:t>DAG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1295400"/>
            <a:ext cx="678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X = read( "./in/X" ); #data on HDFS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Y = read( "./in/Y" 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nrow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(X);</a:t>
            </a:r>
          </a:p>
          <a:p>
            <a:r>
              <a:rPr lang="fr-FR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sigmaX</a:t>
            </a:r>
            <a:r>
              <a:rPr lang="fr-FR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fr-FR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fr-FR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fr-FR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centralMoment</a:t>
            </a:r>
            <a:r>
              <a:rPr lang="fr-FR" b="1" dirty="0">
                <a:latin typeface="Courier New" panose="02070309020205020404" pitchFamily="49" charset="0"/>
                <a:cs typeface="Courier New" panose="02070309020205020404" pitchFamily="49" charset="0"/>
              </a:rPr>
              <a:t>(X,2)*(m/(m-1.0)) );</a:t>
            </a:r>
          </a:p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sigmaY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centralMoment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(Y,2)*(m/(m-1.0)) 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cov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(X,Y) / 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sigmaX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sigmaY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write( r, "./out/r" );</a:t>
            </a:r>
          </a:p>
        </p:txBody>
      </p:sp>
      <p:sp>
        <p:nvSpPr>
          <p:cNvPr id="7" name="Rectangle 6"/>
          <p:cNvSpPr/>
          <p:nvPr/>
        </p:nvSpPr>
        <p:spPr>
          <a:xfrm>
            <a:off x="6629400" y="3276600"/>
            <a:ext cx="2362200" cy="10668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/>
              <a:t>Exploit</a:t>
            </a:r>
            <a:r>
              <a:rPr lang="de-DE" sz="2000" b="1" dirty="0"/>
              <a:t> MR</a:t>
            </a:r>
            <a:br>
              <a:rPr lang="de-DE" sz="2000" b="1" dirty="0"/>
            </a:br>
            <a:r>
              <a:rPr lang="de-DE" sz="2000" b="1" dirty="0" err="1"/>
              <a:t>data</a:t>
            </a:r>
            <a:r>
              <a:rPr lang="de-DE" sz="2000" b="1" dirty="0"/>
              <a:t> </a:t>
            </a:r>
            <a:r>
              <a:rPr lang="de-DE" sz="2000" b="1" dirty="0" err="1"/>
              <a:t>parallelism</a:t>
            </a:r>
            <a:r>
              <a:rPr lang="de-DE" sz="2000" b="1" dirty="0"/>
              <a:t> </a:t>
            </a:r>
            <a:br>
              <a:rPr lang="de-DE" sz="2000" b="1" dirty="0"/>
            </a:br>
            <a:r>
              <a:rPr lang="de-DE" sz="2000" b="1" dirty="0" err="1"/>
              <a:t>if</a:t>
            </a:r>
            <a:r>
              <a:rPr lang="de-DE" sz="2000" b="1" dirty="0"/>
              <a:t> </a:t>
            </a:r>
            <a:r>
              <a:rPr lang="de-DE" sz="2000" b="1" dirty="0" err="1"/>
              <a:t>beneficial</a:t>
            </a:r>
            <a:endParaRPr lang="de-DE" sz="2000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721977"/>
              </p:ext>
            </p:extLst>
          </p:nvPr>
        </p:nvGraphicFramePr>
        <p:xfrm>
          <a:off x="377825" y="3429000"/>
          <a:ext cx="7623175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2" name="Visio" r:id="rId4" imgW="7643682" imgH="2925288" progId="Visio.Drawing.11">
                  <p:embed/>
                </p:oleObj>
              </mc:Choice>
              <mc:Fallback>
                <p:oleObj name="Visio" r:id="rId4" imgW="7643682" imgH="292528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7825" y="3429000"/>
                        <a:ext cx="7623175" cy="292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650778"/>
              </p:ext>
            </p:extLst>
          </p:nvPr>
        </p:nvGraphicFramePr>
        <p:xfrm>
          <a:off x="7315200" y="614362"/>
          <a:ext cx="15875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3" name="Equation" r:id="rId6" imgW="1066337" imgH="406224" progId="Equation.3">
                  <p:embed/>
                </p:oleObj>
              </mc:Choice>
              <mc:Fallback>
                <p:oleObj name="Equation" r:id="rId6" imgW="1066337" imgH="406224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614362"/>
                        <a:ext cx="1587500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66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Example: Pairwise Pearson Correlation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458200" cy="4383088"/>
          </a:xfrm>
        </p:spPr>
        <p:txBody>
          <a:bodyPr/>
          <a:lstStyle/>
          <a:p>
            <a:r>
              <a:rPr lang="de-DE" dirty="0" err="1"/>
              <a:t>Representative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complex</a:t>
            </a:r>
            <a:r>
              <a:rPr lang="de-DE" dirty="0"/>
              <a:t> </a:t>
            </a:r>
            <a:r>
              <a:rPr lang="de-DE" dirty="0" err="1"/>
              <a:t>bivariate</a:t>
            </a:r>
            <a:r>
              <a:rPr lang="de-DE" dirty="0"/>
              <a:t> </a:t>
            </a:r>
            <a:r>
              <a:rPr lang="de-DE" dirty="0" err="1"/>
              <a:t>statistics</a:t>
            </a:r>
            <a:br>
              <a:rPr lang="de-DE" dirty="0"/>
            </a:br>
            <a:r>
              <a:rPr lang="de-DE" sz="1500" b="0" dirty="0"/>
              <a:t>(</a:t>
            </a:r>
            <a:r>
              <a:rPr lang="de-DE" sz="1500" b="0" dirty="0" err="1"/>
              <a:t>Pearson‘s</a:t>
            </a:r>
            <a:r>
              <a:rPr lang="de-DE" sz="1500" b="0" dirty="0"/>
              <a:t> R, </a:t>
            </a:r>
            <a:r>
              <a:rPr lang="de-DE" sz="1500" b="0" dirty="0" err="1"/>
              <a:t>Anova</a:t>
            </a:r>
            <a:r>
              <a:rPr lang="de-DE" sz="1500" b="0" dirty="0"/>
              <a:t> F, Chi-</a:t>
            </a:r>
            <a:r>
              <a:rPr lang="de-DE" sz="1500" b="0" dirty="0" err="1"/>
              <a:t>squared</a:t>
            </a:r>
            <a:r>
              <a:rPr lang="de-DE" sz="1500" b="0" dirty="0"/>
              <a:t>, </a:t>
            </a:r>
            <a:r>
              <a:rPr lang="de-DE" sz="1500" b="0" dirty="0" err="1"/>
              <a:t>Degree</a:t>
            </a:r>
            <a:r>
              <a:rPr lang="de-DE" sz="1500" b="0" dirty="0"/>
              <a:t> </a:t>
            </a:r>
            <a:r>
              <a:rPr lang="de-DE" sz="1500" b="0" dirty="0" err="1"/>
              <a:t>of</a:t>
            </a:r>
            <a:r>
              <a:rPr lang="de-DE" sz="1500" b="0" dirty="0"/>
              <a:t> </a:t>
            </a:r>
            <a:r>
              <a:rPr lang="de-DE" sz="1500" b="0" dirty="0" err="1"/>
              <a:t>freedom</a:t>
            </a:r>
            <a:r>
              <a:rPr lang="de-DE" sz="1500" b="0" dirty="0"/>
              <a:t>, P-</a:t>
            </a:r>
            <a:r>
              <a:rPr lang="de-DE" sz="1500" b="0" dirty="0" err="1"/>
              <a:t>value</a:t>
            </a:r>
            <a:r>
              <a:rPr lang="de-DE" sz="1500" b="0" dirty="0"/>
              <a:t>, Cramers V, Spearman, </a:t>
            </a:r>
            <a:r>
              <a:rPr lang="de-DE" sz="1500" b="0" dirty="0" err="1"/>
              <a:t>etc</a:t>
            </a:r>
            <a:r>
              <a:rPr lang="de-DE" sz="1500" b="0" dirty="0"/>
              <a:t>)</a:t>
            </a:r>
            <a:endParaRPr lang="en-US" sz="15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2133600"/>
            <a:ext cx="6781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 = read("./input/D");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nrow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(D);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n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ncol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(D);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 = matrix(0, rows=n, cols=n);</a:t>
            </a:r>
          </a:p>
          <a:p>
            <a:r>
              <a:rPr lang="en-US" b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parfor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1:(n-1) 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X = D[ ,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m2X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centralMoment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(X,2);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sigmaX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 m2X*(m/(m-1.0)) 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b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parfor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 j in (i+1):n 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Y = D[ ,j];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m2Y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centralMoment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(Y,2);</a:t>
            </a:r>
          </a:p>
          <a:p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sigmaY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( m2Y*(m/(m-1.0)) 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R[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i,j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cov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(X,Y) / 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sigmaX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sigmaY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write(R, "./output/R");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00" y="2131874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Challenges</a:t>
            </a:r>
            <a:r>
              <a:rPr lang="de-DE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Triangular</a:t>
            </a:r>
            <a:r>
              <a:rPr lang="de-DE" dirty="0"/>
              <a:t> </a:t>
            </a:r>
            <a:r>
              <a:rPr lang="de-DE" dirty="0" err="1"/>
              <a:t>nested</a:t>
            </a:r>
            <a:r>
              <a:rPr lang="de-DE" dirty="0"/>
              <a:t> </a:t>
            </a:r>
            <a:r>
              <a:rPr lang="de-DE" dirty="0" err="1"/>
              <a:t>loop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Column-wise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on </a:t>
            </a:r>
            <a:r>
              <a:rPr lang="de-DE" dirty="0" err="1"/>
              <a:t>unordered</a:t>
            </a:r>
            <a:r>
              <a:rPr lang="de-DE" dirty="0"/>
              <a:t> </a:t>
            </a:r>
            <a:r>
              <a:rPr lang="de-DE" dirty="0" err="1"/>
              <a:t>distributed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Bivariate</a:t>
            </a:r>
            <a:r>
              <a:rPr lang="de-DE" dirty="0"/>
              <a:t> all-</a:t>
            </a:r>
            <a:r>
              <a:rPr lang="de-DE" dirty="0" err="1"/>
              <a:t>to</a:t>
            </a:r>
            <a:r>
              <a:rPr lang="de-DE" dirty="0"/>
              <a:t>-all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shuffling</a:t>
            </a:r>
            <a:r>
              <a:rPr lang="de-DE" dirty="0"/>
              <a:t> </a:t>
            </a:r>
            <a:r>
              <a:rPr lang="de-DE" dirty="0" err="1"/>
              <a:t>pattern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48400" y="4114800"/>
            <a:ext cx="2514600" cy="10668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/>
              <a:t>Exploit</a:t>
            </a:r>
            <a:r>
              <a:rPr lang="de-DE" sz="2000" b="1" dirty="0"/>
              <a:t> </a:t>
            </a:r>
            <a:r>
              <a:rPr lang="de-DE" sz="2000" b="1" dirty="0" err="1"/>
              <a:t>task</a:t>
            </a:r>
            <a:r>
              <a:rPr lang="de-DE" sz="2000" b="1" dirty="0"/>
              <a:t> </a:t>
            </a:r>
            <a:r>
              <a:rPr lang="de-DE" sz="2000" b="1" dirty="0" err="1"/>
              <a:t>and</a:t>
            </a:r>
            <a:r>
              <a:rPr lang="de-DE" sz="2000" b="1" dirty="0"/>
              <a:t> </a:t>
            </a:r>
          </a:p>
          <a:p>
            <a:pPr algn="ctr"/>
            <a:r>
              <a:rPr lang="de-DE" sz="2000" b="1" dirty="0" err="1"/>
              <a:t>data</a:t>
            </a:r>
            <a:r>
              <a:rPr lang="de-DE" sz="2000" b="1" dirty="0"/>
              <a:t> </a:t>
            </a:r>
            <a:r>
              <a:rPr lang="de-DE" sz="2000" b="1" dirty="0" err="1"/>
              <a:t>parallelism</a:t>
            </a:r>
            <a:r>
              <a:rPr lang="de-DE" sz="2000" b="1" dirty="0"/>
              <a:t> </a:t>
            </a:r>
            <a:br>
              <a:rPr lang="de-DE" sz="2000" b="1" dirty="0"/>
            </a:br>
            <a:r>
              <a:rPr lang="de-DE" sz="2000" b="1" dirty="0" err="1"/>
              <a:t>if</a:t>
            </a:r>
            <a:r>
              <a:rPr lang="de-DE" sz="2000" b="1" dirty="0"/>
              <a:t> </a:t>
            </a:r>
            <a:r>
              <a:rPr lang="de-DE" sz="2000" b="1" dirty="0" err="1"/>
              <a:t>beneficial</a:t>
            </a:r>
            <a:endParaRPr lang="de-DE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en-US" dirty="0"/>
              <a:t>Overview Parallelization Strategies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458200" cy="4383088"/>
          </a:xfrm>
        </p:spPr>
        <p:txBody>
          <a:bodyPr/>
          <a:lstStyle/>
          <a:p>
            <a:r>
              <a:rPr lang="de-DE" dirty="0" err="1"/>
              <a:t>Conceptual</a:t>
            </a:r>
            <a:r>
              <a:rPr lang="de-DE" dirty="0"/>
              <a:t> Design: Master/</a:t>
            </a:r>
            <a:r>
              <a:rPr lang="de-DE" dirty="0" err="1"/>
              <a:t>worker</a:t>
            </a:r>
            <a:endParaRPr lang="en-US" b="0" dirty="0"/>
          </a:p>
          <a:p>
            <a:pPr lvl="1"/>
            <a:r>
              <a:rPr lang="en-US" b="0" dirty="0"/>
              <a:t>Task: group of </a:t>
            </a:r>
            <a:r>
              <a:rPr lang="en-US" b="0" dirty="0" err="1"/>
              <a:t>parfor</a:t>
            </a:r>
            <a:r>
              <a:rPr lang="en-US" b="0" dirty="0"/>
              <a:t> iterations</a:t>
            </a:r>
          </a:p>
          <a:p>
            <a:pPr lvl="1"/>
            <a:endParaRPr lang="de-DE" sz="700" dirty="0"/>
          </a:p>
          <a:p>
            <a:r>
              <a:rPr lang="de-DE" dirty="0"/>
              <a:t>Task </a:t>
            </a:r>
            <a:r>
              <a:rPr lang="de-DE" dirty="0" err="1"/>
              <a:t>Partitioning</a:t>
            </a:r>
            <a:endParaRPr lang="de-DE" dirty="0"/>
          </a:p>
          <a:p>
            <a:pPr lvl="1"/>
            <a:r>
              <a:rPr lang="de-DE" dirty="0"/>
              <a:t>Fixed-size </a:t>
            </a:r>
            <a:r>
              <a:rPr lang="de-DE" dirty="0" err="1"/>
              <a:t>schemes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naive, </a:t>
            </a:r>
            <a:r>
              <a:rPr lang="de-DE" dirty="0" err="1"/>
              <a:t>static</a:t>
            </a:r>
            <a:r>
              <a:rPr lang="de-DE" dirty="0"/>
              <a:t>, </a:t>
            </a:r>
            <a:r>
              <a:rPr lang="de-DE" dirty="0" err="1"/>
              <a:t>fixed</a:t>
            </a:r>
            <a:endParaRPr lang="de-DE" dirty="0"/>
          </a:p>
          <a:p>
            <a:pPr lvl="1"/>
            <a:r>
              <a:rPr lang="de-DE" dirty="0" err="1"/>
              <a:t>Self-scheduling</a:t>
            </a:r>
            <a:r>
              <a:rPr lang="de-DE" dirty="0"/>
              <a:t>: </a:t>
            </a:r>
            <a:r>
              <a:rPr lang="de-DE" dirty="0" err="1"/>
              <a:t>factoring</a:t>
            </a:r>
            <a:endParaRPr lang="de-DE" dirty="0"/>
          </a:p>
          <a:p>
            <a:r>
              <a:rPr lang="de-DE" dirty="0"/>
              <a:t>Task </a:t>
            </a:r>
            <a:r>
              <a:rPr lang="de-DE" dirty="0" err="1"/>
              <a:t>Execution</a:t>
            </a:r>
            <a:endParaRPr lang="de-DE" dirty="0"/>
          </a:p>
          <a:p>
            <a:pPr lvl="1"/>
            <a:r>
              <a:rPr lang="de-DE" dirty="0" err="1"/>
              <a:t>Local</a:t>
            </a:r>
            <a:r>
              <a:rPr lang="de-DE" dirty="0"/>
              <a:t> (multi-core)</a:t>
            </a:r>
          </a:p>
          <a:p>
            <a:pPr lvl="1"/>
            <a:r>
              <a:rPr lang="de-DE" dirty="0"/>
              <a:t>Remote (MR </a:t>
            </a:r>
            <a:r>
              <a:rPr lang="de-DE" dirty="0" err="1"/>
              <a:t>cluster</a:t>
            </a:r>
            <a:r>
              <a:rPr lang="de-DE" dirty="0"/>
              <a:t>)</a:t>
            </a:r>
          </a:p>
          <a:p>
            <a:r>
              <a:rPr lang="de-DE" dirty="0" err="1"/>
              <a:t>Result</a:t>
            </a:r>
            <a:r>
              <a:rPr lang="de-DE" dirty="0"/>
              <a:t> Aggregation</a:t>
            </a:r>
          </a:p>
          <a:p>
            <a:pPr lvl="1"/>
            <a:r>
              <a:rPr lang="de-DE" dirty="0"/>
              <a:t>W/ </a:t>
            </a:r>
            <a:r>
              <a:rPr lang="de-DE" dirty="0" err="1"/>
              <a:t>and</a:t>
            </a:r>
            <a:r>
              <a:rPr lang="de-DE" dirty="0"/>
              <a:t> w/o </a:t>
            </a:r>
            <a:r>
              <a:rPr lang="de-DE" dirty="0" err="1"/>
              <a:t>compare</a:t>
            </a:r>
            <a:r>
              <a:rPr lang="de-DE" dirty="0"/>
              <a:t>: </a:t>
            </a:r>
            <a:r>
              <a:rPr lang="de-DE" dirty="0" err="1"/>
              <a:t>local</a:t>
            </a:r>
            <a:r>
              <a:rPr lang="de-DE" dirty="0"/>
              <a:t> in-memory /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file</a:t>
            </a:r>
            <a:r>
              <a:rPr lang="de-DE" dirty="0"/>
              <a:t> / remote MR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2443877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 = 12</a:t>
            </a:r>
            <a:endParaRPr lang="en-US" b="1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parfor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1:(n-1) 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X = D[ ,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…</a:t>
            </a:r>
          </a:p>
          <a:p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   R[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i,j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…  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0" y="1905000"/>
            <a:ext cx="2514600" cy="69127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Task </a:t>
            </a:r>
            <a:r>
              <a:rPr lang="de-DE" sz="2000" b="1" dirty="0" err="1"/>
              <a:t>overhead</a:t>
            </a:r>
            <a:r>
              <a:rPr lang="de-DE" sz="2000" b="1" dirty="0"/>
              <a:t> </a:t>
            </a:r>
            <a:r>
              <a:rPr lang="de-DE" sz="2000" b="1" dirty="0" err="1"/>
              <a:t>vs</a:t>
            </a:r>
            <a:r>
              <a:rPr lang="de-DE" sz="2000" b="1" dirty="0"/>
              <a:t> </a:t>
            </a:r>
            <a:r>
              <a:rPr lang="de-DE" sz="2000" b="1" dirty="0" err="1"/>
              <a:t>load</a:t>
            </a:r>
            <a:r>
              <a:rPr lang="de-DE" sz="2000" b="1" dirty="0"/>
              <a:t> </a:t>
            </a:r>
            <a:r>
              <a:rPr lang="de-DE" sz="2000" b="1" dirty="0" err="1"/>
              <a:t>balance</a:t>
            </a:r>
            <a:r>
              <a:rPr lang="de-DE" sz="2000" b="1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7162800" y="3067456"/>
            <a:ext cx="1828800" cy="971144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/>
              <a:t>Degree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parallelism</a:t>
            </a:r>
            <a:r>
              <a:rPr lang="de-DE" sz="2000" b="1" dirty="0"/>
              <a:t> / IO / </a:t>
            </a:r>
            <a:r>
              <a:rPr lang="de-DE" sz="2000" b="1" dirty="0" err="1"/>
              <a:t>latency</a:t>
            </a:r>
            <a:r>
              <a:rPr lang="de-DE" sz="2000" b="1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029200" y="4191000"/>
            <a:ext cx="2057400" cy="69127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/>
              <a:t>Result</a:t>
            </a:r>
            <a:r>
              <a:rPr lang="de-DE" sz="2000" b="1" dirty="0"/>
              <a:t> </a:t>
            </a:r>
            <a:r>
              <a:rPr lang="de-DE" sz="2000" b="1" dirty="0" err="1"/>
              <a:t>locality</a:t>
            </a:r>
            <a:r>
              <a:rPr lang="de-DE" sz="2000" b="1" dirty="0"/>
              <a:t> / IO / </a:t>
            </a:r>
            <a:r>
              <a:rPr lang="de-DE" sz="2000" b="1" dirty="0" err="1"/>
              <a:t>latency</a:t>
            </a:r>
            <a:r>
              <a:rPr lang="de-DE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665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Remote Parallel </a:t>
            </a:r>
            <a:r>
              <a:rPr lang="de-DE" dirty="0" err="1"/>
              <a:t>Execution</a:t>
            </a:r>
            <a:br>
              <a:rPr lang="de-DE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CD343-694C-4336-8112-BA0B71B9913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IBM Research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 bwMode="auto">
          <a:xfrm>
            <a:off x="512356" y="1143000"/>
            <a:ext cx="404018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35000"/>
              </a:spcBef>
              <a:spcAft>
                <a:spcPct val="15000"/>
              </a:spcAft>
              <a:buClr>
                <a:schemeClr val="accent2"/>
              </a:buClr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1825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597025" indent="-220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&gt;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054225" indent="-2206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&gt;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511425" indent="-2206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&gt;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968625" indent="-2206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&gt;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425825" indent="-2206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&gt;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kern="0" dirty="0" err="1"/>
              <a:t>Local</a:t>
            </a:r>
            <a:r>
              <a:rPr lang="de-DE" kern="0" dirty="0"/>
              <a:t> </a:t>
            </a:r>
            <a:r>
              <a:rPr lang="de-DE" kern="0" dirty="0" err="1"/>
              <a:t>execution</a:t>
            </a:r>
            <a:r>
              <a:rPr lang="de-DE" kern="0" dirty="0"/>
              <a:t> </a:t>
            </a:r>
            <a:r>
              <a:rPr lang="de-DE" b="0" kern="0" dirty="0"/>
              <a:t>(</a:t>
            </a:r>
            <a:r>
              <a:rPr lang="de-DE" b="0" kern="0" dirty="0" err="1"/>
              <a:t>multicore</a:t>
            </a:r>
            <a:r>
              <a:rPr lang="de-DE" b="0" kern="0" dirty="0"/>
              <a:t>)</a:t>
            </a:r>
            <a:endParaRPr lang="en-US" b="0" kern="0" dirty="0"/>
          </a:p>
        </p:txBody>
      </p:sp>
      <p:sp>
        <p:nvSpPr>
          <p:cNvPr id="11" name="Text Placeholder 8"/>
          <p:cNvSpPr txBox="1">
            <a:spLocks/>
          </p:cNvSpPr>
          <p:nvPr/>
        </p:nvSpPr>
        <p:spPr>
          <a:xfrm>
            <a:off x="4343401" y="1143000"/>
            <a:ext cx="4724399" cy="6397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spcBef>
                <a:spcPct val="35000"/>
              </a:spcBef>
              <a:spcAft>
                <a:spcPct val="15000"/>
              </a:spcAft>
              <a:buClr>
                <a:schemeClr val="accent2"/>
              </a:buClr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1825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597025" indent="-220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&gt;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054225" indent="-2206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&gt;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511425" indent="-2206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&gt;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968625" indent="-2206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&gt;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425825" indent="-2206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&gt;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kern="0" dirty="0"/>
              <a:t>Remote </a:t>
            </a:r>
            <a:r>
              <a:rPr lang="de-DE" kern="0" dirty="0" err="1"/>
              <a:t>execution</a:t>
            </a:r>
            <a:r>
              <a:rPr lang="de-DE" kern="0" dirty="0"/>
              <a:t> </a:t>
            </a:r>
            <a:r>
              <a:rPr lang="de-DE" b="0" kern="0" dirty="0"/>
              <a:t>(</a:t>
            </a:r>
            <a:r>
              <a:rPr lang="de-DE" b="0" kern="0" dirty="0" err="1"/>
              <a:t>cluster</a:t>
            </a:r>
            <a:r>
              <a:rPr lang="de-DE" b="0" kern="0" dirty="0"/>
              <a:t>)</a:t>
            </a:r>
            <a:endParaRPr lang="en-US" b="0" kern="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706237"/>
              </p:ext>
            </p:extLst>
          </p:nvPr>
        </p:nvGraphicFramePr>
        <p:xfrm>
          <a:off x="685800" y="1676400"/>
          <a:ext cx="3811588" cy="3940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" name="Visio" r:id="rId4" imgW="2582039" imgH="2669328" progId="Visio.Drawing.11">
                  <p:embed/>
                </p:oleObj>
              </mc:Choice>
              <mc:Fallback>
                <p:oleObj name="Visio" r:id="rId4" imgW="2582039" imgH="266932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1676400"/>
                        <a:ext cx="3811588" cy="3940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65994"/>
              </p:ext>
            </p:extLst>
          </p:nvPr>
        </p:nvGraphicFramePr>
        <p:xfrm>
          <a:off x="4724400" y="1676401"/>
          <a:ext cx="3868298" cy="3919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" name="Visio" r:id="rId6" imgW="2633256" imgH="2669328" progId="Visio.Drawing.11">
                  <p:embed/>
                </p:oleObj>
              </mc:Choice>
              <mc:Fallback>
                <p:oleObj name="Visio" r:id="rId6" imgW="2633256" imgH="266932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24400" y="1676401"/>
                        <a:ext cx="3868298" cy="3919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04800" y="5791200"/>
            <a:ext cx="8534400" cy="5334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Hybrid </a:t>
            </a:r>
            <a:r>
              <a:rPr lang="de-DE" sz="2000" b="1" dirty="0" err="1"/>
              <a:t>parallelism</a:t>
            </a:r>
            <a:r>
              <a:rPr lang="de-DE" sz="2000" b="1" dirty="0"/>
              <a:t>: </a:t>
            </a:r>
            <a:r>
              <a:rPr lang="de-DE" sz="2000" dirty="0" err="1"/>
              <a:t>combinations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local</a:t>
            </a:r>
            <a:r>
              <a:rPr lang="de-DE" sz="2000" dirty="0"/>
              <a:t>/remote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-parallel </a:t>
            </a:r>
            <a:r>
              <a:rPr lang="de-DE" sz="2000" dirty="0" err="1"/>
              <a:t>jobs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80461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theme/theme1.xml><?xml version="1.0" encoding="utf-8"?>
<a:theme xmlns:a="http://schemas.openxmlformats.org/drawingml/2006/main" name="BlueOnyxDeluxe">
  <a:themeElements>
    <a:clrScheme name="BlueOnyxDeluxe 1">
      <a:dk1>
        <a:srgbClr val="000000"/>
      </a:dk1>
      <a:lt1>
        <a:srgbClr val="FFFFFF"/>
      </a:lt1>
      <a:dk2>
        <a:srgbClr val="7889FB"/>
      </a:dk2>
      <a:lt2>
        <a:srgbClr val="808080"/>
      </a:lt2>
      <a:accent1>
        <a:srgbClr val="7889FB"/>
      </a:accent1>
      <a:accent2>
        <a:srgbClr val="2DB6B3"/>
      </a:accent2>
      <a:accent3>
        <a:srgbClr val="FFFFFF"/>
      </a:accent3>
      <a:accent4>
        <a:srgbClr val="000000"/>
      </a:accent4>
      <a:accent5>
        <a:srgbClr val="BEC4FD"/>
      </a:accent5>
      <a:accent6>
        <a:srgbClr val="28A5A2"/>
      </a:accent6>
      <a:hlink>
        <a:srgbClr val="C0C0C0"/>
      </a:hlink>
      <a:folHlink>
        <a:srgbClr val="D18213"/>
      </a:folHlink>
    </a:clrScheme>
    <a:fontScheme name="BlueOnyxDelux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ueOnyxDeluxe 1">
        <a:dk1>
          <a:srgbClr val="000000"/>
        </a:dk1>
        <a:lt1>
          <a:srgbClr val="FFFFFF"/>
        </a:lt1>
        <a:dk2>
          <a:srgbClr val="7889FB"/>
        </a:dk2>
        <a:lt2>
          <a:srgbClr val="808080"/>
        </a:lt2>
        <a:accent1>
          <a:srgbClr val="7889FB"/>
        </a:accent1>
        <a:accent2>
          <a:srgbClr val="2DB6B3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28A5A2"/>
        </a:accent6>
        <a:hlink>
          <a:srgbClr val="C0C0C0"/>
        </a:hlink>
        <a:folHlink>
          <a:srgbClr val="D182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OnyxDeluxe 2">
        <a:dk1>
          <a:srgbClr val="808080"/>
        </a:dk1>
        <a:lt1>
          <a:srgbClr val="FFFFFF"/>
        </a:lt1>
        <a:dk2>
          <a:srgbClr val="000000"/>
        </a:dk2>
        <a:lt2>
          <a:srgbClr val="CCCCFF"/>
        </a:lt2>
        <a:accent1>
          <a:srgbClr val="7889FB"/>
        </a:accent1>
        <a:accent2>
          <a:srgbClr val="DFFF66"/>
        </a:accent2>
        <a:accent3>
          <a:srgbClr val="AAAAAA"/>
        </a:accent3>
        <a:accent4>
          <a:srgbClr val="DADADA"/>
        </a:accent4>
        <a:accent5>
          <a:srgbClr val="BEC4FD"/>
        </a:accent5>
        <a:accent6>
          <a:srgbClr val="CAE75C"/>
        </a:accent6>
        <a:hlink>
          <a:srgbClr val="C0C0C0"/>
        </a:hlink>
        <a:folHlink>
          <a:srgbClr val="D1821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OnyxDeluxe 3">
        <a:dk1>
          <a:srgbClr val="000000"/>
        </a:dk1>
        <a:lt1>
          <a:srgbClr val="FFFFFF"/>
        </a:lt1>
        <a:dk2>
          <a:srgbClr val="7889FB"/>
        </a:dk2>
        <a:lt2>
          <a:srgbClr val="808080"/>
        </a:lt2>
        <a:accent1>
          <a:srgbClr val="7889FB"/>
        </a:accent1>
        <a:accent2>
          <a:srgbClr val="2DB6B3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28A5A2"/>
        </a:accent6>
        <a:hlink>
          <a:srgbClr val="6699FF"/>
        </a:hlink>
        <a:folHlink>
          <a:srgbClr val="D182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Bpedia-Inhalt">
  <a:themeElements>
    <a:clrScheme name="DBTG-Template">
      <a:dk1>
        <a:srgbClr val="0B2A51"/>
      </a:dk1>
      <a:lt1>
        <a:sysClr val="window" lastClr="FFFFFF"/>
      </a:lt1>
      <a:dk2>
        <a:srgbClr val="0B2A51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48DD4"/>
      </a:hlink>
      <a:folHlink>
        <a:srgbClr val="548DD4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rgbClr val="000000"/>
          </a:solidFill>
        </a:ln>
      </a:spPr>
      <a:bodyPr rtlCol="0" anchor="ctr"/>
      <a:lstStyle>
        <a:defPPr algn="ctr">
          <a:defRPr dirty="0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r">
          <a:defRPr sz="1800" b="0" dirty="0" smtClean="0">
            <a:solidFill>
              <a:srgbClr val="000000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BTG-Template">
    <a:dk1>
      <a:srgbClr val="0B2A51"/>
    </a:dk1>
    <a:lt1>
      <a:sysClr val="window" lastClr="FFFFFF"/>
    </a:lt1>
    <a:dk2>
      <a:srgbClr val="0B2A51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548DD4"/>
    </a:hlink>
    <a:folHlink>
      <a:srgbClr val="548DD4"/>
    </a:folHlink>
  </a:clrScheme>
</a:themeOverride>
</file>

<file path=ppt/theme/themeOverride2.xml><?xml version="1.0" encoding="utf-8"?>
<a:themeOverride xmlns:a="http://schemas.openxmlformats.org/drawingml/2006/main">
  <a:clrScheme name="DBTG-Template">
    <a:dk1>
      <a:srgbClr val="0B2A51"/>
    </a:dk1>
    <a:lt1>
      <a:sysClr val="window" lastClr="FFFFFF"/>
    </a:lt1>
    <a:dk2>
      <a:srgbClr val="0B2A51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548DD4"/>
    </a:hlink>
    <a:folHlink>
      <a:srgbClr val="548DD4"/>
    </a:folHlink>
  </a:clrScheme>
</a:themeOverride>
</file>

<file path=ppt/theme/themeOverride3.xml><?xml version="1.0" encoding="utf-8"?>
<a:themeOverride xmlns:a="http://schemas.openxmlformats.org/drawingml/2006/main">
  <a:clrScheme name="DBTG-Template">
    <a:dk1>
      <a:srgbClr val="0B2A51"/>
    </a:dk1>
    <a:lt1>
      <a:sysClr val="window" lastClr="FFFFFF"/>
    </a:lt1>
    <a:dk2>
      <a:srgbClr val="0B2A51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548DD4"/>
    </a:hlink>
    <a:folHlink>
      <a:srgbClr val="548DD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1305</Words>
  <Application>Microsoft Office PowerPoint</Application>
  <PresentationFormat>On-screen Show (4:3)</PresentationFormat>
  <Paragraphs>342</Paragraphs>
  <Slides>19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Courier New</vt:lpstr>
      <vt:lpstr>Microsoft Sans Serif</vt:lpstr>
      <vt:lpstr>Wingdings</vt:lpstr>
      <vt:lpstr>BlueOnyxDeluxe</vt:lpstr>
      <vt:lpstr>1_DBpedia-Inhalt</vt:lpstr>
      <vt:lpstr>Visio</vt:lpstr>
      <vt:lpstr>Equation</vt:lpstr>
      <vt:lpstr>Hybrid Parallelization Strategies for Large-Scale Machine Learning in SystemML</vt:lpstr>
      <vt:lpstr>Motivation and Overview </vt:lpstr>
      <vt:lpstr>Motivation and Overview II </vt:lpstr>
      <vt:lpstr>Outline </vt:lpstr>
      <vt:lpstr>SystemML Architecture </vt:lpstr>
      <vt:lpstr>A Simple Example: Pearson Correlation </vt:lpstr>
      <vt:lpstr>Running Example: Pairwise Pearson Correlation </vt:lpstr>
      <vt:lpstr> Overview Parallelization Strategies </vt:lpstr>
      <vt:lpstr>Local and Remote Parallel Execution </vt:lpstr>
      <vt:lpstr>Runtime Optimization: Data Partitioning and Locality </vt:lpstr>
      <vt:lpstr>Optimization Framework – Problem Formulation </vt:lpstr>
      <vt:lpstr>Optimization Framework – Cost Model / Optimizer </vt:lpstr>
      <vt:lpstr>Experimental Setting </vt:lpstr>
      <vt:lpstr>Experiments Bivariate Statistics </vt:lpstr>
      <vt:lpstr>Conclusions </vt:lpstr>
      <vt:lpstr>PowerPoint Presentation</vt:lpstr>
      <vt:lpstr>Backup: Scalability SystemML - Linear Regression DS </vt:lpstr>
      <vt:lpstr>  SystemML in Production </vt:lpstr>
      <vt:lpstr>Declarative Machine Learning – Requirements  </vt:lpstr>
    </vt:vector>
  </TitlesOfParts>
  <Company>IBM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IBM_USER</dc:creator>
  <cp:lastModifiedBy>mboehm</cp:lastModifiedBy>
  <cp:revision>1299</cp:revision>
  <cp:lastPrinted>2013-10-08T20:28:18Z</cp:lastPrinted>
  <dcterms:created xsi:type="dcterms:W3CDTF">2010-07-09T23:02:32Z</dcterms:created>
  <dcterms:modified xsi:type="dcterms:W3CDTF">2018-11-01T19:58:23Z</dcterms:modified>
</cp:coreProperties>
</file>