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9" r:id="rId1"/>
  </p:sldMasterIdLst>
  <p:notesMasterIdLst>
    <p:notesMasterId r:id="rId23"/>
  </p:notesMasterIdLst>
  <p:sldIdLst>
    <p:sldId id="330" r:id="rId2"/>
    <p:sldId id="543" r:id="rId3"/>
    <p:sldId id="518" r:id="rId4"/>
    <p:sldId id="544" r:id="rId5"/>
    <p:sldId id="527" r:id="rId6"/>
    <p:sldId id="545" r:id="rId7"/>
    <p:sldId id="541" r:id="rId8"/>
    <p:sldId id="532" r:id="rId9"/>
    <p:sldId id="533" r:id="rId10"/>
    <p:sldId id="534" r:id="rId11"/>
    <p:sldId id="546" r:id="rId12"/>
    <p:sldId id="537" r:id="rId13"/>
    <p:sldId id="536" r:id="rId14"/>
    <p:sldId id="519" r:id="rId15"/>
    <p:sldId id="419" r:id="rId16"/>
    <p:sldId id="547" r:id="rId17"/>
    <p:sldId id="552" r:id="rId18"/>
    <p:sldId id="548" r:id="rId19"/>
    <p:sldId id="549" r:id="rId20"/>
    <p:sldId id="550" r:id="rId21"/>
    <p:sldId id="551" r:id="rId22"/>
  </p:sldIdLst>
  <p:sldSz cx="9144000" cy="6858000" type="screen4x3"/>
  <p:notesSz cx="7099300" cy="10234613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jsMath-cmbsy10" panose="02000803000000000000" pitchFamily="2" charset="0"/>
      <p:bold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FB"/>
    <a:srgbClr val="BDC6FD"/>
    <a:srgbClr val="0000CC"/>
    <a:srgbClr val="C1D6E8"/>
    <a:srgbClr val="84AFD2"/>
    <a:srgbClr val="9CD585"/>
    <a:srgbClr val="FBC26D"/>
    <a:srgbClr val="9DBFDB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9074" autoAdjust="0"/>
  </p:normalViewPr>
  <p:slideViewPr>
    <p:cSldViewPr>
      <p:cViewPr varScale="1">
        <p:scale>
          <a:sx n="78" d="100"/>
          <a:sy n="7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26B306-25F9-4C88-B71C-AB3CEB474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Cluster setup, cont:</a:t>
            </a:r>
            <a:r>
              <a:rPr lang="en-US" baseline="0" dirty="0"/>
              <a:t> </a:t>
            </a:r>
            <a:r>
              <a:rPr lang="en-US" dirty="0" err="1"/>
              <a:t>OpenJDK</a:t>
            </a:r>
            <a:r>
              <a:rPr lang="en-US" dirty="0"/>
              <a:t> 1.7.0 85 64bit, </a:t>
            </a:r>
            <a:r>
              <a:rPr lang="en-US" dirty="0" err="1"/>
              <a:t>Hadoop</a:t>
            </a:r>
            <a:r>
              <a:rPr lang="en-US" dirty="0"/>
              <a:t> 2.2.0, Spark 1.4 (yarn-client), 10Gb Ethernet, Red Hat Enterprise Linux Server 6.5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Additional baselines: </a:t>
            </a:r>
          </a:p>
          <a:p>
            <a:pPr lvl="1"/>
            <a:r>
              <a:rPr lang="en-US" dirty="0"/>
              <a:t>Sparse matrix format w/ dictionary encoding [CF’08] (</a:t>
            </a:r>
            <a:r>
              <a:rPr lang="en-US" b="1" dirty="0"/>
              <a:t>CSR-VI, D-VI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Compressed-size estimation based on first 0.01*n rows [CCP’11] (</a:t>
            </a:r>
            <a:r>
              <a:rPr lang="en-US" b="1" dirty="0"/>
              <a:t>Excerpt</a:t>
            </a:r>
            <a:r>
              <a:rPr lang="en-US" dirty="0"/>
              <a:t>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Conclusions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+ </a:t>
            </a:r>
            <a:r>
              <a:rPr lang="en-US" b="1" dirty="0">
                <a:solidFill>
                  <a:srgbClr val="7889FB"/>
                </a:solidFill>
              </a:rPr>
              <a:t>Generalization of sparse matrix representations (dense and sparse)</a:t>
            </a:r>
            <a:endParaRPr lang="en-US" sz="1200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SystemML-449</a:t>
            </a:r>
          </a:p>
          <a:p>
            <a:pPr lvl="1"/>
            <a:r>
              <a:rPr lang="en-US" dirty="0"/>
              <a:t>Multi-threaded compression/decompression</a:t>
            </a:r>
          </a:p>
          <a:p>
            <a:pPr lvl="1"/>
            <a:r>
              <a:rPr lang="en-US" dirty="0"/>
              <a:t>Ongoing extensions for coverage of operations / full compiler integration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Additional interesting future work:</a:t>
            </a:r>
          </a:p>
          <a:p>
            <a:pPr marL="228600" indent="-228600">
              <a:buAutoNum type="arabicParenBoth"/>
            </a:pP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full optimizer integration, </a:t>
            </a:r>
          </a:p>
          <a:p>
            <a:pPr marL="228600" indent="-228600">
              <a:buNone/>
            </a:pP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(2) Global planning and physical design tuning, </a:t>
            </a:r>
          </a:p>
          <a:p>
            <a:pPr marL="228600" indent="-228600">
              <a:buNone/>
            </a:pP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(3) alternative compression schemes, and </a:t>
            </a:r>
          </a:p>
          <a:p>
            <a:pPr marL="228600" indent="-228600">
              <a:buNone/>
            </a:pP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(4) operations beyond matrix-vector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Xeon E5, Sandy</a:t>
            </a:r>
            <a:r>
              <a:rPr lang="en-US" baseline="0" dirty="0"/>
              <a:t> Bridge, Q2’16; </a:t>
            </a:r>
            <a:r>
              <a:rPr lang="en-US" baseline="0" dirty="0" err="1"/>
              <a:t>Mv</a:t>
            </a:r>
            <a:r>
              <a:rPr lang="en-US" baseline="0" dirty="0"/>
              <a:t> = 347ms (23GB/s) </a:t>
            </a:r>
            <a:r>
              <a:rPr lang="en-US" baseline="0" dirty="0" err="1"/>
              <a:t>MtMv</a:t>
            </a:r>
            <a:r>
              <a:rPr lang="en-US" baseline="0" dirty="0"/>
              <a:t> = 348ms, MM = 21ms (43.1GFlops), with XX:+</a:t>
            </a:r>
            <a:r>
              <a:rPr lang="en-US" baseline="0" dirty="0" err="1"/>
              <a:t>UseNUMA</a:t>
            </a:r>
            <a:r>
              <a:rPr lang="en-US" baseline="0" dirty="0"/>
              <a:t> 30%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-3175"/>
            <a:ext cx="91630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black">
          <a:xfrm>
            <a:off x="2006600" y="1287463"/>
            <a:ext cx="41036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5151438"/>
            <a:ext cx="91630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black">
          <a:xfrm flipV="1">
            <a:off x="1863725" y="4217988"/>
            <a:ext cx="0" cy="933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black">
          <a:xfrm flipV="1">
            <a:off x="1862138" y="1346200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black">
          <a:xfrm>
            <a:off x="7239000" y="6248400"/>
            <a:ext cx="1639888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FFFFFF"/>
                </a:solidFill>
              </a:rPr>
              <a:t>© 2016 IBM Corporation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524750" y="687388"/>
            <a:ext cx="1133475" cy="409575"/>
            <a:chOff x="4740" y="433"/>
            <a:chExt cx="714" cy="258"/>
          </a:xfrm>
        </p:grpSpPr>
        <p:pic>
          <p:nvPicPr>
            <p:cNvPr id="11" name="Picture 13" descr="ibm_white_logo_300dpi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7889FB"/>
                </a:clrFrom>
                <a:clrTo>
                  <a:srgbClr val="788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 bwMode="invGray">
            <a:xfrm>
              <a:off x="4740" y="433"/>
              <a:ext cx="6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circ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" y="621"/>
              <a:ext cx="7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390525" y="2493963"/>
            <a:ext cx="7954963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Presentation Title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949450" y="4106863"/>
            <a:ext cx="6400800" cy="9985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Presentation Subtitle</a:t>
            </a:r>
            <a:br>
              <a:rPr lang="en-US" noProof="0"/>
            </a:br>
            <a:r>
              <a:rPr lang="en-US" noProof="0"/>
              <a:t>Subtitle Second Line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024063" y="6221413"/>
            <a:ext cx="2897187" cy="3111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5391150" y="6221413"/>
            <a:ext cx="1619250" cy="3111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D343-694C-4336-8112-BA0B71B9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6472238"/>
            <a:ext cx="9163051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-3175"/>
            <a:ext cx="9163051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black">
          <a:xfrm>
            <a:off x="5724525" y="6499225"/>
            <a:ext cx="3306763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FFFFFF"/>
                </a:solidFill>
              </a:rPr>
              <a:t>© 2016 IBM Corporation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461375" y="61913"/>
            <a:ext cx="635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0813"/>
            <a:ext cx="1006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D2031-FBE7-449E-95F9-93EC03822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500813"/>
            <a:ext cx="38115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black">
          <a:xfrm>
            <a:off x="990600" y="123825"/>
            <a:ext cx="0" cy="234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black">
          <a:xfrm>
            <a:off x="990600" y="6480175"/>
            <a:ext cx="0" cy="192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700"/>
        </a:spcBef>
        <a:spcAft>
          <a:spcPts val="0"/>
        </a:spcAft>
        <a:buClr>
          <a:schemeClr val="accent2"/>
        </a:buClr>
        <a:buFont typeface="Wingdings" pitchFamily="2" charset="2"/>
        <a:buChar char="§"/>
        <a:defRPr sz="20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333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685800" indent="-168275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62063" indent="-2333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597025" indent="-2206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20542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5114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9686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4258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>
          <a:xfrm>
            <a:off x="390525" y="2493963"/>
            <a:ext cx="8524875" cy="1470025"/>
          </a:xfrm>
        </p:spPr>
        <p:txBody>
          <a:bodyPr/>
          <a:lstStyle/>
          <a:p>
            <a:pPr eaLnBrk="1" hangingPunct="1"/>
            <a:r>
              <a:rPr lang="en-US" b="1" dirty="0"/>
              <a:t>Compressed Linear Algebra for Large-Scale </a:t>
            </a:r>
            <a:br>
              <a:rPr lang="en-US" b="1" dirty="0"/>
            </a:br>
            <a:r>
              <a:rPr lang="en-US" b="1" dirty="0"/>
              <a:t>Machine Learning</a:t>
            </a:r>
            <a:endParaRPr lang="de-DE" b="1" dirty="0"/>
          </a:p>
        </p:txBody>
      </p:sp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>
          <a:xfrm>
            <a:off x="1949450" y="3657600"/>
            <a:ext cx="7194550" cy="998537"/>
          </a:xfrm>
        </p:spPr>
        <p:txBody>
          <a:bodyPr/>
          <a:lstStyle/>
          <a:p>
            <a:pPr algn="l"/>
            <a:r>
              <a:rPr lang="en-US" dirty="0"/>
              <a:t>Ahmed Elgohary</a:t>
            </a:r>
            <a:r>
              <a:rPr lang="en-US" baseline="30000" dirty="0"/>
              <a:t>2</a:t>
            </a:r>
            <a:r>
              <a:rPr lang="en-US" dirty="0"/>
              <a:t>,  </a:t>
            </a:r>
            <a:r>
              <a:rPr lang="en-US" u="sng" dirty="0"/>
              <a:t>Matthias Boehm</a:t>
            </a:r>
            <a:r>
              <a:rPr lang="en-US" u="sng" baseline="30000" dirty="0"/>
              <a:t>1</a:t>
            </a:r>
            <a:r>
              <a:rPr lang="en-US" dirty="0"/>
              <a:t>,  Peter J. Haas</a:t>
            </a:r>
            <a:r>
              <a:rPr lang="en-US" baseline="30000" dirty="0"/>
              <a:t>1</a:t>
            </a:r>
            <a:r>
              <a:rPr lang="en-US" dirty="0"/>
              <a:t>, Frederick R. Reiss</a:t>
            </a:r>
            <a:r>
              <a:rPr lang="en-US" baseline="30000" dirty="0"/>
              <a:t>1</a:t>
            </a:r>
            <a:r>
              <a:rPr lang="en-US" dirty="0"/>
              <a:t>,  Berthold Reinwald</a:t>
            </a:r>
            <a:r>
              <a:rPr lang="en-US" baseline="30000" dirty="0"/>
              <a:t>1</a:t>
            </a:r>
            <a:endParaRPr lang="en-US" dirty="0"/>
          </a:p>
          <a:p>
            <a:pPr algn="l"/>
            <a:r>
              <a:rPr lang="en-US" b="0" baseline="30000" dirty="0"/>
              <a:t>1</a:t>
            </a:r>
            <a:r>
              <a:rPr lang="en-US" b="0" dirty="0"/>
              <a:t> IBM Research – </a:t>
            </a:r>
            <a:r>
              <a:rPr lang="en-US" b="0" dirty="0" err="1"/>
              <a:t>Almaden</a:t>
            </a:r>
            <a:br>
              <a:rPr lang="en-US" b="0" dirty="0"/>
            </a:br>
            <a:r>
              <a:rPr lang="en-US" b="0" baseline="30000" dirty="0"/>
              <a:t>2</a:t>
            </a:r>
            <a:r>
              <a:rPr lang="en-US" b="0" dirty="0"/>
              <a:t> University of Maryland, College Park</a:t>
            </a:r>
            <a:br>
              <a:rPr lang="de-DE" sz="700" dirty="0"/>
            </a:br>
            <a:endParaRPr lang="de-DE" sz="2000" b="0" dirty="0"/>
          </a:p>
          <a:p>
            <a:pPr algn="l" eaLnBrk="1" hangingPunct="1"/>
            <a:endParaRPr lang="de-DE" dirty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IBM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Micro-Benchmarks: Compression Ratios and Time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ratios </a:t>
            </a:r>
            <a:r>
              <a:rPr lang="en-US" sz="1800" b="0" dirty="0"/>
              <a:t>(S</a:t>
            </a:r>
            <a:r>
              <a:rPr lang="en-US" sz="1800" b="0" baseline="30000" dirty="0"/>
              <a:t>UC</a:t>
            </a:r>
            <a:r>
              <a:rPr lang="en-US" sz="1800" b="0" dirty="0"/>
              <a:t>/S</a:t>
            </a:r>
            <a:r>
              <a:rPr lang="en-US" sz="1800" b="0" baseline="30000" dirty="0"/>
              <a:t>C</a:t>
            </a:r>
            <a:r>
              <a:rPr lang="en-US" sz="1800" b="0" dirty="0"/>
              <a:t>, compared to uncompressed in-memory size)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Compression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14800"/>
            <a:ext cx="2736342" cy="211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114" y="4114800"/>
            <a:ext cx="2723998" cy="211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1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Sparsity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Size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Gzip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Higgs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11M x 28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0.92 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2.03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Census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2.5M x 68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17.11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6.04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27.46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Covtype</a:t>
                      </a:r>
                      <a:endParaRPr lang="en-US" sz="1600" b="1" dirty="0"/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600K x 54 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10.40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6.13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12.73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ImageNet</a:t>
                      </a:r>
                      <a:endParaRPr lang="en-US" sz="1600" b="1" dirty="0"/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1.2M</a:t>
                      </a:r>
                      <a:r>
                        <a:rPr lang="en-US" sz="1600" baseline="0" dirty="0"/>
                        <a:t> x 900</a:t>
                      </a:r>
                      <a:endParaRPr lang="en-US" sz="1600" dirty="0"/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5.54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3.35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7.38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Mnist8m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8.1M x 784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4.12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2.60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6.14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0800" y="4962525"/>
          <a:ext cx="2438400" cy="896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Gzip</a:t>
                      </a:r>
                      <a:endParaRPr lang="en-US" sz="1600" b="1" dirty="0"/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88-291 MB/s</a:t>
                      </a:r>
                    </a:p>
                  </a:txBody>
                  <a:tcPr marL="0" marR="0" marT="27432" marB="27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Snappy</a:t>
                      </a: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232-639 MB/s</a:t>
                      </a:r>
                    </a:p>
                  </a:txBody>
                  <a:tcPr marL="0" marR="0"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CLA</a:t>
                      </a: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required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34125" y="4038600"/>
            <a:ext cx="251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Decompression Time</a:t>
            </a:r>
            <a:br>
              <a:rPr lang="en-US" dirty="0"/>
            </a:br>
            <a:r>
              <a:rPr lang="en-US" sz="1400" dirty="0"/>
              <a:t>(single-threaded, native </a:t>
            </a:r>
            <a:r>
              <a:rPr lang="en-US" sz="1400" dirty="0" err="1"/>
              <a:t>libs</a:t>
            </a:r>
            <a:r>
              <a:rPr lang="en-US" sz="1400" dirty="0"/>
              <a:t>, includes </a:t>
            </a:r>
            <a:r>
              <a:rPr lang="en-US" sz="1400" dirty="0" err="1"/>
              <a:t>deserialization</a:t>
            </a:r>
            <a:r>
              <a:rPr lang="en-US" sz="1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Micro-Benchmarks: Vector-Matrix Multiplication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00175"/>
            <a:ext cx="3033522" cy="235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798" y="1402080"/>
            <a:ext cx="3031236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838950" y="2209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3156" y="3886200"/>
            <a:ext cx="2866644" cy="247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3114675" y="19050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05754" y="4267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Smaller </a:t>
            </a:r>
            <a:br>
              <a:rPr lang="en-US" b="1" dirty="0">
                <a:solidFill>
                  <a:srgbClr val="7889FB"/>
                </a:solidFill>
                <a:sym typeface="Wingdings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memory bandwidth requirements of CLA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15634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to </a:t>
            </a:r>
            <a:r>
              <a:rPr lang="en-US" b="1" dirty="0">
                <a:solidFill>
                  <a:srgbClr val="FF0000"/>
                </a:solidFill>
              </a:rPr>
              <a:t>5.4x</a:t>
            </a:r>
          </a:p>
        </p:txBody>
      </p:sp>
      <p:sp>
        <p:nvSpPr>
          <p:cNvPr id="17" name="Oval 16"/>
          <p:cNvSpPr/>
          <p:nvPr/>
        </p:nvSpPr>
        <p:spPr>
          <a:xfrm>
            <a:off x="7286625" y="1609725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Single-Threaded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Multi-Threaded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353" y="2381250"/>
            <a:ext cx="6746824" cy="332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Experiments: L2SVM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L2SVM over </a:t>
            </a:r>
            <a:r>
              <a:rPr lang="en-US" dirty="0" err="1"/>
              <a:t>Mnist</a:t>
            </a:r>
            <a:r>
              <a:rPr lang="en-US" dirty="0"/>
              <a:t> dataset</a:t>
            </a:r>
          </a:p>
          <a:p>
            <a:pPr lvl="1"/>
            <a:r>
              <a:rPr lang="en-US" dirty="0"/>
              <a:t>End-to-end runtime, including HDFS read +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Aggregated </a:t>
            </a:r>
            <a:r>
              <a:rPr lang="en-US" dirty="0" err="1"/>
              <a:t>mem</a:t>
            </a:r>
            <a:r>
              <a:rPr lang="en-US" dirty="0"/>
              <a:t>: </a:t>
            </a:r>
            <a:r>
              <a:rPr lang="en-US" b="1" dirty="0"/>
              <a:t>216GB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8811" y="2362200"/>
            <a:ext cx="6738366" cy="335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5" y="2362200"/>
            <a:ext cx="6732727" cy="33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990012" cy="498475"/>
          </a:xfrm>
        </p:spPr>
        <p:txBody>
          <a:bodyPr/>
          <a:lstStyle/>
          <a:p>
            <a:r>
              <a:rPr lang="en-US" dirty="0"/>
              <a:t>End-to-End Experiments: Other Iterative ML Algorithms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In-memory dataset </a:t>
            </a:r>
            <a:br>
              <a:rPr lang="en-US" dirty="0"/>
            </a:br>
            <a:r>
              <a:rPr lang="en-US" dirty="0"/>
              <a:t>Mnist40m </a:t>
            </a:r>
            <a:r>
              <a:rPr lang="en-US" b="0" dirty="0"/>
              <a:t>(90GB)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Out-of-core dataset</a:t>
            </a:r>
            <a:br>
              <a:rPr lang="en-US" dirty="0"/>
            </a:br>
            <a:r>
              <a:rPr lang="en-US" dirty="0"/>
              <a:t>Mnist240m </a:t>
            </a:r>
            <a:r>
              <a:rPr lang="en-US" b="0" dirty="0"/>
              <a:t>(540GB)</a:t>
            </a:r>
          </a:p>
          <a:p>
            <a:pPr lvl="1"/>
            <a:r>
              <a:rPr lang="en-US" dirty="0"/>
              <a:t>Up to </a:t>
            </a:r>
            <a:r>
              <a:rPr lang="en-US" b="1" dirty="0">
                <a:solidFill>
                  <a:srgbClr val="FF0000"/>
                </a:solidFill>
              </a:rPr>
              <a:t>26x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8x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76599" y="3505200"/>
          <a:ext cx="556260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MLogreg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83,153s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27,626s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4,379s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74,301s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23,717s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2,787s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LinregCG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2,959s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1,493s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902s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76600" y="1219200"/>
          <a:ext cx="5562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MLogreg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875s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622s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647s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397s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LinregCG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220s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176s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383088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CLA: Database compression + LA over compressed matrices</a:t>
            </a:r>
          </a:p>
          <a:p>
            <a:pPr lvl="1"/>
            <a:r>
              <a:rPr lang="en-US" dirty="0"/>
              <a:t>Column-compression schemes and ops, sampling-based compression </a:t>
            </a:r>
          </a:p>
          <a:p>
            <a:pPr lvl="1"/>
            <a:r>
              <a:rPr lang="en-US" dirty="0"/>
              <a:t>Performance close to uncompressed + good compression ratios</a:t>
            </a:r>
            <a:endParaRPr lang="en-US" sz="700" dirty="0"/>
          </a:p>
          <a:p>
            <a:pPr lvl="1"/>
            <a:endParaRPr lang="en-US" dirty="0"/>
          </a:p>
          <a:p>
            <a:r>
              <a:rPr lang="en-US" dirty="0"/>
              <a:t>Conclusions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General feasibility of CLA, enabled by declarative ML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Broadly applicable (blocked matrices, LA, data independence)</a:t>
            </a:r>
          </a:p>
          <a:p>
            <a:pPr lvl="1"/>
            <a:endParaRPr lang="en-US" dirty="0"/>
          </a:p>
          <a:p>
            <a:r>
              <a:rPr lang="en-US" dirty="0"/>
              <a:t>SYSTEMML-449:</a:t>
            </a:r>
            <a:r>
              <a:rPr lang="en-US" b="0" dirty="0"/>
              <a:t> Compressed Linear Algebra</a:t>
            </a:r>
          </a:p>
          <a:p>
            <a:pPr lvl="1"/>
            <a:r>
              <a:rPr lang="en-US" dirty="0"/>
              <a:t>Transferred back into upcoming Apache </a:t>
            </a:r>
            <a:r>
              <a:rPr lang="en-US" dirty="0" err="1"/>
              <a:t>SystemML</a:t>
            </a:r>
            <a:r>
              <a:rPr lang="en-US" dirty="0"/>
              <a:t> 0.11 release</a:t>
            </a:r>
          </a:p>
          <a:p>
            <a:pPr lvl="1"/>
            <a:r>
              <a:rPr lang="en-US" dirty="0" err="1"/>
              <a:t>Testbed</a:t>
            </a:r>
            <a:r>
              <a:rPr lang="en-US" dirty="0"/>
              <a:t> for extended compression schemes and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866382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SystemML</a:t>
            </a:r>
            <a:r>
              <a:rPr lang="en-US" sz="1600" b="1" dirty="0"/>
              <a:t> is Open Source:</a:t>
            </a:r>
          </a:p>
          <a:p>
            <a:pPr algn="ctr"/>
            <a:r>
              <a:rPr lang="en-US" sz="1600" dirty="0"/>
              <a:t>Apache Incubator Project since 11/2015</a:t>
            </a:r>
          </a:p>
          <a:p>
            <a:pPr algn="ctr"/>
            <a:r>
              <a:rPr lang="en-US" sz="1600" dirty="0"/>
              <a:t>Website: </a:t>
            </a:r>
            <a:r>
              <a:rPr lang="en-US" sz="1600" dirty="0">
                <a:solidFill>
                  <a:schemeClr val="tx2"/>
                </a:solidFill>
              </a:rPr>
              <a:t>http://systemml.apache.org/ </a:t>
            </a:r>
          </a:p>
          <a:p>
            <a:pPr algn="ctr"/>
            <a:r>
              <a:rPr lang="en-US" sz="1600" dirty="0"/>
              <a:t>Sources: </a:t>
            </a:r>
            <a:r>
              <a:rPr lang="en-US" sz="1600" dirty="0">
                <a:solidFill>
                  <a:schemeClr val="tx2"/>
                </a:solidFill>
              </a:rPr>
              <a:t>https://github.com/apache/incubator-systemml </a:t>
            </a:r>
          </a:p>
        </p:txBody>
      </p:sp>
      <p:pic>
        <p:nvPicPr>
          <p:cNvPr id="8" name="Picture 3" descr="ThankYou_Graphic_White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09650"/>
            <a:ext cx="5540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26670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Upcoming:</a:t>
            </a:r>
            <a:br>
              <a:rPr lang="en-US" dirty="0"/>
            </a:br>
            <a:r>
              <a:rPr lang="en-US" dirty="0"/>
              <a:t>Tue Sep 6, 2pm</a:t>
            </a:r>
            <a:br>
              <a:rPr lang="en-US" dirty="0"/>
            </a:br>
            <a:r>
              <a:rPr lang="en-US" dirty="0"/>
              <a:t>I2: </a:t>
            </a:r>
            <a:r>
              <a:rPr lang="en-US" dirty="0" err="1"/>
              <a:t>SystemML</a:t>
            </a:r>
            <a:r>
              <a:rPr lang="en-US" dirty="0"/>
              <a:t> on Spark</a:t>
            </a:r>
          </a:p>
          <a:p>
            <a:endParaRPr lang="en-US" sz="700" dirty="0"/>
          </a:p>
          <a:p>
            <a:r>
              <a:rPr lang="en-US" dirty="0"/>
              <a:t>Wed Sep 7, 11.15am</a:t>
            </a:r>
            <a:br>
              <a:rPr lang="en-US" dirty="0"/>
            </a:br>
            <a:r>
              <a:rPr lang="en-US" dirty="0"/>
              <a:t>D3b: CLA Poster</a:t>
            </a:r>
          </a:p>
          <a:p>
            <a:endParaRPr lang="en-US" sz="700" dirty="0"/>
          </a:p>
          <a:p>
            <a:r>
              <a:rPr lang="en-US" dirty="0"/>
              <a:t>Fri Sep 9, 9am-5.30pm</a:t>
            </a:r>
            <a:br>
              <a:rPr lang="en-US" dirty="0"/>
            </a:br>
            <a:r>
              <a:rPr lang="en-US" dirty="0"/>
              <a:t>Tutorial @BOSS</a:t>
            </a:r>
          </a:p>
        </p:txBody>
      </p:sp>
    </p:spTree>
    <p:extLst>
      <p:ext uri="{BB962C8B-B14F-4D97-AF65-F5344CB8AC3E}">
        <p14:creationId xmlns:p14="http://schemas.microsoft.com/office/powerpoint/2010/main" val="192951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658896"/>
            <a:ext cx="6246647" cy="370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990012" cy="498475"/>
          </a:xfrm>
        </p:spPr>
        <p:txBody>
          <a:bodyPr/>
          <a:lstStyle/>
          <a:p>
            <a:r>
              <a:rPr lang="en-US" dirty="0"/>
              <a:t>Backup: Roofline Analysis Matrix-Vector Multiply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383088"/>
          </a:xfrm>
        </p:spPr>
        <p:txBody>
          <a:bodyPr/>
          <a:lstStyle/>
          <a:p>
            <a:r>
              <a:rPr lang="en-US" dirty="0"/>
              <a:t>Single Node:</a:t>
            </a:r>
            <a:r>
              <a:rPr lang="en-US" b="0" dirty="0"/>
              <a:t> </a:t>
            </a:r>
            <a:r>
              <a:rPr lang="en-US" sz="1800" b="0" dirty="0"/>
              <a:t>2x6 E5-2440 @2.4GHz–2.9GHz, DDR3 RAM @1.3GHz (ECC)</a:t>
            </a:r>
          </a:p>
          <a:p>
            <a:pPr lvl="1"/>
            <a:r>
              <a:rPr lang="en-US" dirty="0"/>
              <a:t>Max </a:t>
            </a:r>
            <a:r>
              <a:rPr lang="en-US" dirty="0" err="1"/>
              <a:t>mem</a:t>
            </a:r>
            <a:r>
              <a:rPr lang="en-US" dirty="0"/>
              <a:t> bandwidth (local): 2 sock x 3 </a:t>
            </a:r>
            <a:r>
              <a:rPr lang="en-US" dirty="0" err="1"/>
              <a:t>chan</a:t>
            </a:r>
            <a:r>
              <a:rPr lang="en-US" dirty="0"/>
              <a:t> x 8B x 1.3G trans/s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2 x 32GB/s</a:t>
            </a:r>
          </a:p>
          <a:p>
            <a:pPr lvl="1"/>
            <a:r>
              <a:rPr lang="en-US" dirty="0">
                <a:sym typeface="Wingdings" pitchFamily="2" charset="2"/>
              </a:rPr>
              <a:t>Max </a:t>
            </a: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 bandwidth (single-sock ECC / QPI full duplex) 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2 x 12.8GB/s</a:t>
            </a:r>
          </a:p>
          <a:p>
            <a:pPr lvl="1"/>
            <a:r>
              <a:rPr lang="en-US" dirty="0">
                <a:sym typeface="Wingdings" pitchFamily="2" charset="2"/>
              </a:rPr>
              <a:t>Max floating point ops: 12 cores x 2*4dFP-units x 2.4GHz  </a:t>
            </a:r>
            <a:r>
              <a:rPr lang="en-US" b="1" dirty="0">
                <a:solidFill>
                  <a:srgbClr val="FF0000"/>
                </a:solidFill>
              </a:rPr>
              <a:t>2 x 115.2GFlops/s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en-US" sz="700" dirty="0"/>
          </a:p>
          <a:p>
            <a:r>
              <a:rPr lang="en-US" dirty="0"/>
              <a:t>Roofline Analysis</a:t>
            </a:r>
          </a:p>
          <a:p>
            <a:pPr lvl="1"/>
            <a:r>
              <a:rPr lang="en-US" dirty="0"/>
              <a:t>Processor </a:t>
            </a:r>
            <a:br>
              <a:rPr lang="en-US" dirty="0"/>
            </a:br>
            <a:r>
              <a:rPr lang="en-US" dirty="0"/>
              <a:t>performance  </a:t>
            </a:r>
          </a:p>
          <a:p>
            <a:pPr lvl="1"/>
            <a:r>
              <a:rPr lang="en-US" dirty="0"/>
              <a:t>Off-chip </a:t>
            </a:r>
            <a:br>
              <a:rPr lang="en-US" dirty="0"/>
            </a:br>
            <a:r>
              <a:rPr lang="en-US" dirty="0"/>
              <a:t>memory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[S. Williams, A. Waterman, D. A. Patterson: Roofline: An Insightful Visual Performance Model for </a:t>
            </a:r>
            <a:r>
              <a:rPr lang="en-US" sz="1200" dirty="0" err="1"/>
              <a:t>Multicore</a:t>
            </a:r>
            <a:r>
              <a:rPr lang="en-US" sz="1200" dirty="0"/>
              <a:t> Architectures. </a:t>
            </a:r>
            <a:r>
              <a:rPr lang="en-US" sz="1200" dirty="0" err="1"/>
              <a:t>Commun</a:t>
            </a:r>
            <a:r>
              <a:rPr lang="en-US" sz="1200" dirty="0"/>
              <a:t>. ACM 52(4): 65-76 (2009)]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32905" y="2854038"/>
            <a:ext cx="3581403" cy="2078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07381" y="2847105"/>
            <a:ext cx="1794165" cy="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53346" y="4544292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00600" y="4225638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59089" y="3581400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51565" y="461356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SystemML</a:t>
            </a:r>
            <a:br>
              <a:rPr lang="en-US" sz="1200" b="1" dirty="0"/>
            </a:br>
            <a:r>
              <a:rPr lang="en-US" sz="1200" b="1" dirty="0" err="1"/>
              <a:t>Mv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51216" y="42817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SystemML</a:t>
            </a:r>
            <a:br>
              <a:rPr lang="en-US" sz="1200" b="1" dirty="0"/>
            </a:br>
            <a:r>
              <a:rPr lang="en-US" sz="1200" b="1" dirty="0"/>
              <a:t>Mt(</a:t>
            </a:r>
            <a:r>
              <a:rPr lang="en-US" sz="1200" b="1" dirty="0" err="1"/>
              <a:t>Mv</a:t>
            </a:r>
            <a:r>
              <a:rPr lang="en-US" sz="1200" b="1" dirty="0"/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97089" y="36499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SystemML</a:t>
            </a:r>
            <a:br>
              <a:rPr lang="en-US" sz="1200" b="1" dirty="0"/>
            </a:br>
            <a:r>
              <a:rPr lang="en-US" sz="1200" b="1" dirty="0"/>
              <a:t>MM (n=768)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3487884" y="3667992"/>
            <a:ext cx="1600201" cy="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3429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36x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0600" y="4812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IO-bound matrix-vector </a:t>
            </a:r>
            <a:r>
              <a:rPr lang="en-US" b="1" dirty="0" err="1">
                <a:solidFill>
                  <a:srgbClr val="7889FB"/>
                </a:solidFill>
              </a:rPr>
              <a:t>mult</a:t>
            </a:r>
            <a:endParaRPr lang="en-US" b="1" dirty="0">
              <a:solidFill>
                <a:srgbClr val="7889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Common Data 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Non-Uniform </a:t>
            </a:r>
            <a:br>
              <a:rPr lang="en-US" dirty="0"/>
            </a:br>
            <a:r>
              <a:rPr lang="en-US" dirty="0" err="1"/>
              <a:t>Sparsity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Low Column </a:t>
            </a:r>
            <a:br>
              <a:rPr lang="en-US" dirty="0"/>
            </a:br>
            <a:r>
              <a:rPr lang="en-US" dirty="0"/>
              <a:t>cardinalities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Column </a:t>
            </a:r>
            <a:br>
              <a:rPr lang="en-US" dirty="0"/>
            </a:br>
            <a:r>
              <a:rPr lang="en-US" dirty="0"/>
              <a:t>Correlation</a:t>
            </a:r>
          </a:p>
          <a:p>
            <a:pPr lvl="1"/>
            <a:r>
              <a:rPr lang="en-US" dirty="0"/>
              <a:t>For Census: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10.1x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 27.4x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2541" y="301614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5415" y="30161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Census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314069"/>
            <a:ext cx="1946834" cy="16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7947" y="1378534"/>
            <a:ext cx="1951253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321384"/>
            <a:ext cx="1962302" cy="1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19450" y="10282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Covtype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35647" y="10282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Mnist8m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1625" y="1026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ImageNet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2941" y="3359048"/>
            <a:ext cx="260725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368573"/>
            <a:ext cx="2633015" cy="14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5016" y="4845558"/>
            <a:ext cx="2615184" cy="1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876800"/>
            <a:ext cx="2627071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Column Encoding Formats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Layout</a:t>
            </a:r>
          </a:p>
          <a:p>
            <a:pPr lvl="1"/>
            <a:r>
              <a:rPr lang="en-US" dirty="0"/>
              <a:t>OLE</a:t>
            </a:r>
          </a:p>
          <a:p>
            <a:pPr lvl="1"/>
            <a:r>
              <a:rPr lang="en-US" dirty="0"/>
              <a:t>RLE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Offset-List Encoding</a:t>
            </a:r>
          </a:p>
          <a:p>
            <a:pPr lvl="1"/>
            <a:r>
              <a:rPr lang="en-US" dirty="0"/>
              <a:t>Offset range divided into </a:t>
            </a:r>
            <a:r>
              <a:rPr lang="en-US" i="1" dirty="0"/>
              <a:t>segments</a:t>
            </a:r>
            <a:r>
              <a:rPr lang="en-US" dirty="0"/>
              <a:t> of fixed length ∆</a:t>
            </a:r>
            <a:r>
              <a:rPr lang="en-US" baseline="30000" dirty="0"/>
              <a:t>s</a:t>
            </a:r>
            <a:r>
              <a:rPr lang="en-US" dirty="0"/>
              <a:t>=2</a:t>
            </a:r>
            <a:r>
              <a:rPr lang="en-US" baseline="30000" dirty="0"/>
              <a:t>16</a:t>
            </a:r>
          </a:p>
          <a:p>
            <a:pPr lvl="1"/>
            <a:r>
              <a:rPr lang="en-US" dirty="0"/>
              <a:t>Offsets encoded as diff to beginning of its segment</a:t>
            </a:r>
          </a:p>
          <a:p>
            <a:pPr lvl="1"/>
            <a:r>
              <a:rPr lang="en-US" dirty="0"/>
              <a:t>Each segments encodes length w/ 2B, followed by 2B per offset</a:t>
            </a:r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Sorted list of offsets encoded as sequence of </a:t>
            </a:r>
            <a:r>
              <a:rPr lang="en-US" i="1" dirty="0"/>
              <a:t>runs</a:t>
            </a:r>
          </a:p>
          <a:p>
            <a:pPr lvl="1"/>
            <a:r>
              <a:rPr lang="en-US" dirty="0"/>
              <a:t>Run starting offset encoded as diff to end of previous run</a:t>
            </a:r>
          </a:p>
          <a:p>
            <a:pPr lvl="1"/>
            <a:r>
              <a:rPr lang="en-US" dirty="0"/>
              <a:t>Runs encoded w/ 2B for starting offset and 2B for length</a:t>
            </a:r>
          </a:p>
          <a:p>
            <a:pPr lvl="1"/>
            <a:r>
              <a:rPr lang="en-US" dirty="0"/>
              <a:t>Empty/partitioned runs to deal with max 2</a:t>
            </a:r>
            <a:r>
              <a:rPr lang="en-US" baseline="30000" dirty="0"/>
              <a:t>16</a:t>
            </a:r>
            <a:r>
              <a:rPr lang="en-US" dirty="0"/>
              <a:t> diff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7368792" cy="12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205333"/>
            <a:ext cx="7382482" cy="19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Scalar Operations and Aggregates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Scalar </a:t>
            </a:r>
            <a:br>
              <a:rPr lang="en-US" dirty="0"/>
            </a:br>
            <a:r>
              <a:rPr lang="en-US" dirty="0"/>
              <a:t>Operations</a:t>
            </a:r>
          </a:p>
          <a:p>
            <a:pPr lvl="1"/>
            <a:r>
              <a:rPr lang="en-US" dirty="0"/>
              <a:t>Single-</a:t>
            </a:r>
            <a:br>
              <a:rPr lang="en-US" dirty="0"/>
            </a:br>
            <a:r>
              <a:rPr lang="en-US" dirty="0"/>
              <a:t>threaded</a:t>
            </a:r>
          </a:p>
          <a:p>
            <a:pPr lvl="1"/>
            <a:r>
              <a:rPr lang="en-US" dirty="0"/>
              <a:t>Up to </a:t>
            </a:r>
            <a:r>
              <a:rPr lang="en-US" b="1" dirty="0">
                <a:solidFill>
                  <a:srgbClr val="FF0000"/>
                </a:solidFill>
              </a:rPr>
              <a:t>1000x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– 10,000x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Unary </a:t>
            </a:r>
            <a:br>
              <a:rPr lang="en-US" dirty="0"/>
            </a:br>
            <a:r>
              <a:rPr lang="en-US" dirty="0"/>
              <a:t>Aggregates</a:t>
            </a: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(X)</a:t>
            </a:r>
          </a:p>
          <a:p>
            <a:pPr lvl="1"/>
            <a:r>
              <a:rPr lang="en-US" dirty="0"/>
              <a:t>Up to </a:t>
            </a:r>
            <a:r>
              <a:rPr lang="en-US" b="1" dirty="0">
                <a:solidFill>
                  <a:srgbClr val="FF0000"/>
                </a:solidFill>
              </a:rPr>
              <a:t>100x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810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Multi-Threaded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066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X^2</a:t>
            </a:r>
            <a:r>
              <a:rPr lang="en-US" dirty="0"/>
              <a:t> (sparse-safe)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1066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X+7</a:t>
            </a:r>
            <a:r>
              <a:rPr lang="en-US" dirty="0"/>
              <a:t> (sparse-unsafe)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366" y="1403604"/>
            <a:ext cx="2939034" cy="22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825" y="1421968"/>
            <a:ext cx="2925775" cy="22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8527" y="4114800"/>
            <a:ext cx="2947873" cy="232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124200" y="3810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Single-Threaded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4825" y="4124325"/>
            <a:ext cx="2925775" cy="230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383088"/>
          </a:xfrm>
        </p:spPr>
        <p:txBody>
          <a:bodyPr/>
          <a:lstStyle/>
          <a:p>
            <a:r>
              <a:rPr lang="en-US" dirty="0"/>
              <a:t>Problem of memory-centric performance</a:t>
            </a:r>
          </a:p>
          <a:p>
            <a:pPr lvl="1"/>
            <a:r>
              <a:rPr lang="en-US" dirty="0"/>
              <a:t>Iterative ML algorithms with read-only data access</a:t>
            </a:r>
          </a:p>
          <a:p>
            <a:pPr lvl="1"/>
            <a:r>
              <a:rPr lang="en-US" dirty="0"/>
              <a:t>Bottleneck: I/O-bound matrix vector multiplications</a:t>
            </a:r>
          </a:p>
          <a:p>
            <a:pPr lvl="1">
              <a:buNone/>
            </a:pP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	 Crucial to fit matrix into memory </a:t>
            </a:r>
            <a:br>
              <a:rPr lang="en-US" b="1" dirty="0">
                <a:solidFill>
                  <a:srgbClr val="7889FB"/>
                </a:solidFill>
                <a:sym typeface="Wingdings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(single node, distributed, GPU)</a:t>
            </a:r>
          </a:p>
          <a:p>
            <a:endParaRPr lang="en-US" dirty="0"/>
          </a:p>
          <a:p>
            <a:r>
              <a:rPr lang="en-US" dirty="0"/>
              <a:t>Goal: Improve performance of declarative </a:t>
            </a:r>
            <a:br>
              <a:rPr lang="en-US" dirty="0"/>
            </a:br>
            <a:r>
              <a:rPr lang="en-US" dirty="0"/>
              <a:t>ML algorithms via </a:t>
            </a:r>
            <a:r>
              <a:rPr lang="en-US" dirty="0">
                <a:solidFill>
                  <a:srgbClr val="7889FB"/>
                </a:solidFill>
              </a:rPr>
              <a:t>lossless compression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Baseline solution</a:t>
            </a:r>
          </a:p>
          <a:p>
            <a:pPr lvl="1"/>
            <a:r>
              <a:rPr lang="en-US" dirty="0"/>
              <a:t>Employ general-purpose compression techniques</a:t>
            </a:r>
          </a:p>
          <a:p>
            <a:pPr lvl="1"/>
            <a:r>
              <a:rPr lang="en-US" dirty="0"/>
              <a:t>Decompress matrix block-wise for each operation</a:t>
            </a:r>
          </a:p>
          <a:p>
            <a:pPr lvl="1"/>
            <a:r>
              <a:rPr lang="en-US" dirty="0"/>
              <a:t>Heavyweight (e.g., </a:t>
            </a:r>
            <a:r>
              <a:rPr lang="en-US" dirty="0" err="1"/>
              <a:t>Gzip</a:t>
            </a:r>
            <a:r>
              <a:rPr lang="en-US" dirty="0"/>
              <a:t>): </a:t>
            </a:r>
            <a:r>
              <a:rPr lang="en-US" b="1" dirty="0">
                <a:solidFill>
                  <a:srgbClr val="00B050"/>
                </a:solidFill>
              </a:rPr>
              <a:t>good compression ratio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/ </a:t>
            </a:r>
            <a:r>
              <a:rPr lang="en-US" b="1" dirty="0">
                <a:solidFill>
                  <a:srgbClr val="FF0000"/>
                </a:solidFill>
              </a:rPr>
              <a:t>too slow</a:t>
            </a:r>
          </a:p>
          <a:p>
            <a:pPr lvl="1"/>
            <a:r>
              <a:rPr lang="en-US" dirty="0"/>
              <a:t>Lightweight (e.g., Snappy): </a:t>
            </a:r>
            <a:r>
              <a:rPr lang="en-US" b="1" dirty="0">
                <a:solidFill>
                  <a:srgbClr val="FF0000"/>
                </a:solidFill>
              </a:rPr>
              <a:t>modest compression ratio</a:t>
            </a:r>
            <a:r>
              <a:rPr lang="en-US" dirty="0"/>
              <a:t> / </a:t>
            </a:r>
            <a:r>
              <a:rPr lang="en-US" b="1" dirty="0">
                <a:solidFill>
                  <a:srgbClr val="00B050"/>
                </a:solidFill>
              </a:rPr>
              <a:t>relatively fast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X %*% 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838200"/>
            <a:ext cx="60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449344" y="1789906"/>
            <a:ext cx="228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otexts.org/sites/default/files/styles/large/public/sfml3.jpg?itok=Uomk3eu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5" y="3048000"/>
            <a:ext cx="16256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996614"/>
            <a:ext cx="2914726" cy="225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987775"/>
            <a:ext cx="2916936" cy="22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990012" cy="498475"/>
          </a:xfrm>
        </p:spPr>
        <p:txBody>
          <a:bodyPr/>
          <a:lstStyle/>
          <a:p>
            <a:r>
              <a:rPr lang="en-US" dirty="0"/>
              <a:t>Backup: Comparison CSR-VI (CSR Value Indexed)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569720"/>
          <a:ext cx="8305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CSR-VI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D-VI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Higgs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8,083,944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Covtype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ImageNet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Mnist8m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868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latin typeface="+mn-lt"/>
                <a:cs typeface="+mn-cs"/>
              </a:rPr>
              <a:t>Compression Ratio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000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4000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0861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[K. </a:t>
            </a:r>
            <a:r>
              <a:rPr lang="en-US" sz="1200" dirty="0" err="1"/>
              <a:t>Kourtis</a:t>
            </a:r>
            <a:r>
              <a:rPr lang="en-US" sz="1200" dirty="0"/>
              <a:t>, G. I. </a:t>
            </a:r>
            <a:r>
              <a:rPr lang="en-US" sz="1200" dirty="0" err="1"/>
              <a:t>Goumas</a:t>
            </a:r>
            <a:r>
              <a:rPr lang="en-US" sz="1200" dirty="0"/>
              <a:t>, N. </a:t>
            </a:r>
            <a:r>
              <a:rPr lang="en-US" sz="1200" dirty="0" err="1"/>
              <a:t>Koziris</a:t>
            </a:r>
            <a:r>
              <a:rPr lang="en-US" sz="1200" dirty="0"/>
              <a:t>: Optimizing Sparse Matrix-Vector Multiplication Using Index and Value Compression, CF 2008, 87-96]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Parameter Influence and Accuracy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Fraction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Estimation</a:t>
            </a:r>
            <a:br>
              <a:rPr lang="en-US" dirty="0"/>
            </a:br>
            <a:r>
              <a:rPr lang="en-US" dirty="0"/>
              <a:t>Accuracy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Compressed Size </a:t>
            </a:r>
            <a:br>
              <a:rPr lang="en-US" dirty="0"/>
            </a:br>
            <a:r>
              <a:rPr lang="en-US" dirty="0"/>
              <a:t>(minimum normalized)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Compression Time </a:t>
            </a:r>
            <a:br>
              <a:rPr lang="en-US" dirty="0"/>
            </a:br>
            <a:r>
              <a:rPr lang="en-US" dirty="0"/>
              <a:t>(minimum normalized)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526" y="1905000"/>
            <a:ext cx="3414674" cy="22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3228137" cy="2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33600" y="4495800"/>
          <a:ext cx="685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Covtype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ImageNet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Mnist8m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Excerpt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CLA 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5715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[C. Constantinescu, M. Lu: Quick Estimation of Data Compression and De-duplication for Large Storage Systems. CCP 2011, 98-102]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Compressed Linear Algebra (CLA)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 lightweight database compression techniques</a:t>
            </a:r>
          </a:p>
          <a:p>
            <a:pPr lvl="1"/>
            <a:r>
              <a:rPr lang="en-US" dirty="0"/>
              <a:t>Perform LA operations </a:t>
            </a:r>
            <a:r>
              <a:rPr lang="en-US" b="1" dirty="0">
                <a:solidFill>
                  <a:srgbClr val="7889FB"/>
                </a:solidFill>
              </a:rPr>
              <a:t>on compressed matrices</a:t>
            </a:r>
          </a:p>
          <a:p>
            <a:pPr>
              <a:buNone/>
            </a:pPr>
            <a:endParaRPr lang="en-US" sz="1800" dirty="0"/>
          </a:p>
          <a:p>
            <a:r>
              <a:rPr lang="en-US" dirty="0"/>
              <a:t>Goals of CLA</a:t>
            </a:r>
          </a:p>
          <a:p>
            <a:pPr lvl="1"/>
            <a:r>
              <a:rPr lang="en-US" dirty="0"/>
              <a:t>Operations performance close to uncompressed</a:t>
            </a:r>
          </a:p>
          <a:p>
            <a:pPr lvl="1"/>
            <a:r>
              <a:rPr lang="en-US" dirty="0"/>
              <a:t>Good compression ratios 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47467" y="1219200"/>
            <a:ext cx="609600" cy="4148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449344" y="1789906"/>
            <a:ext cx="228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8868"/>
            <a:ext cx="7494118" cy="25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514600" y="457500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10x -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b="1" dirty="0">
                <a:solidFill>
                  <a:srgbClr val="FF0000"/>
                </a:solidFill>
              </a:rPr>
              <a:t>100x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514600" y="5036668"/>
            <a:ext cx="12192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Setting: Apache </a:t>
            </a:r>
            <a:r>
              <a:rPr lang="en-US" dirty="0" err="1"/>
              <a:t>SystemML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Declarative ML algorithms</a:t>
            </a:r>
            <a:br>
              <a:rPr lang="en-US" dirty="0"/>
            </a:br>
            <a:r>
              <a:rPr lang="en-US" dirty="0"/>
              <a:t>with R-like syntax</a:t>
            </a:r>
          </a:p>
          <a:p>
            <a:pPr lvl="1"/>
            <a:r>
              <a:rPr lang="en-US" dirty="0"/>
              <a:t>Hybrid runtime plans</a:t>
            </a:r>
            <a:br>
              <a:rPr lang="en-US" dirty="0"/>
            </a:br>
            <a:r>
              <a:rPr lang="en-US" dirty="0"/>
              <a:t>single-node + MR/Spark</a:t>
            </a:r>
          </a:p>
          <a:p>
            <a:r>
              <a:rPr lang="en-US" dirty="0"/>
              <a:t>ML Program Compilation</a:t>
            </a:r>
          </a:p>
          <a:p>
            <a:pPr lvl="1"/>
            <a:r>
              <a:rPr lang="en-US" dirty="0"/>
              <a:t>Statement blocks </a:t>
            </a:r>
            <a:r>
              <a:rPr lang="en-US" dirty="0">
                <a:sym typeface="Wingdings" pitchFamily="2" charset="2"/>
              </a:rPr>
              <a:t> DAGs</a:t>
            </a:r>
            <a:endParaRPr lang="en-US" dirty="0"/>
          </a:p>
          <a:p>
            <a:pPr lvl="1"/>
            <a:r>
              <a:rPr lang="en-US" dirty="0"/>
              <a:t>Optimizer rewrites</a:t>
            </a:r>
          </a:p>
          <a:p>
            <a:pPr lvl="1">
              <a:buNone/>
            </a:pP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Automatic compression</a:t>
            </a:r>
          </a:p>
          <a:p>
            <a:r>
              <a:rPr lang="en-US" dirty="0"/>
              <a:t>Distributed Matrices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Block matrices</a:t>
            </a:r>
            <a:r>
              <a:rPr lang="en-US" dirty="0"/>
              <a:t> (dense/sparse)</a:t>
            </a:r>
          </a:p>
          <a:p>
            <a:pPr lvl="1"/>
            <a:r>
              <a:rPr lang="en-US" dirty="0"/>
              <a:t>Single node: matrix = block</a:t>
            </a:r>
          </a:p>
          <a:p>
            <a:pPr lvl="1">
              <a:buNone/>
            </a:pP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CLA integration via new block</a:t>
            </a:r>
          </a:p>
          <a:p>
            <a:r>
              <a:rPr lang="en-US" dirty="0"/>
              <a:t>Data Characteristics</a:t>
            </a:r>
          </a:p>
          <a:p>
            <a:pPr lvl="1"/>
            <a:r>
              <a:rPr lang="en-US" dirty="0"/>
              <a:t>Tall &amp; skinny; non-uniform </a:t>
            </a:r>
            <a:r>
              <a:rPr lang="en-US" dirty="0" err="1"/>
              <a:t>sparsity</a:t>
            </a:r>
            <a:endParaRPr lang="en-US" dirty="0"/>
          </a:p>
          <a:p>
            <a:pPr lvl="1"/>
            <a:r>
              <a:rPr lang="en-US" dirty="0"/>
              <a:t>Low col. card.; col.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1160145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LinregCG</a:t>
            </a:r>
            <a:r>
              <a:rPr lang="en-US" b="1" dirty="0"/>
              <a:t> (Conjugate Gradient)</a:t>
            </a:r>
            <a:br>
              <a:rPr lang="en-US" dirty="0"/>
            </a:br>
            <a:endParaRPr lang="en-US" sz="700" dirty="0"/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X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read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$1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); # n x m matrix</a:t>
            </a:r>
          </a:p>
          <a:p>
            <a:r>
              <a:rPr lang="es-ES" sz="1400" b="1" dirty="0">
                <a:latin typeface="Consolas" pitchFamily="49" charset="0"/>
                <a:cs typeface="Consolas" pitchFamily="49" charset="0"/>
              </a:rPr>
              <a:t>2:</a:t>
            </a:r>
            <a:r>
              <a:rPr lang="es-ES" sz="1400" dirty="0">
                <a:latin typeface="Consolas" pitchFamily="49" charset="0"/>
                <a:cs typeface="Consolas" pitchFamily="49" charset="0"/>
              </a:rPr>
              <a:t>  y = </a:t>
            </a:r>
            <a:r>
              <a:rPr lang="es-ES" sz="1400" b="1" dirty="0" err="1">
                <a:latin typeface="Consolas" pitchFamily="49" charset="0"/>
                <a:cs typeface="Consolas" pitchFamily="49" charset="0"/>
              </a:rPr>
              <a:t>read</a:t>
            </a:r>
            <a:r>
              <a:rPr lang="es-E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400" b="1" dirty="0">
                <a:latin typeface="Consolas" pitchFamily="49" charset="0"/>
                <a:cs typeface="Consolas" pitchFamily="49" charset="0"/>
              </a:rPr>
              <a:t>$2</a:t>
            </a:r>
            <a:r>
              <a:rPr lang="es-ES" sz="1400" dirty="0">
                <a:latin typeface="Consolas" pitchFamily="49" charset="0"/>
                <a:cs typeface="Consolas" pitchFamily="49" charset="0"/>
              </a:rPr>
              <a:t>); # n x 1 vector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3: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maxi = 50; lambda = 0.001; 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b="1" dirty="0">
                <a:latin typeface="Consolas" pitchFamily="49" charset="0"/>
                <a:cs typeface="Consolas" pitchFamily="49" charset="0"/>
              </a:rPr>
              <a:t>4: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intercept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$3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5: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...</a:t>
            </a:r>
          </a:p>
          <a:p>
            <a:r>
              <a:rPr lang="fr-FR" sz="1400" b="1" dirty="0">
                <a:latin typeface="Consolas" pitchFamily="49" charset="0"/>
                <a:cs typeface="Consolas" pitchFamily="49" charset="0"/>
              </a:rPr>
              <a:t>6:</a:t>
            </a:r>
            <a:r>
              <a:rPr lang="fr-FR" sz="1400" dirty="0">
                <a:latin typeface="Consolas" pitchFamily="49" charset="0"/>
                <a:cs typeface="Consolas" pitchFamily="49" charset="0"/>
              </a:rPr>
              <a:t>  r = -</a:t>
            </a:r>
            <a:r>
              <a:rPr lang="fr-FR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1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fr-FR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(X) %*% y)</a:t>
            </a:r>
            <a:r>
              <a:rPr lang="fr-FR" sz="14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r>
              <a:rPr lang="pt-BR" sz="1400" b="1" dirty="0">
                <a:latin typeface="Consolas" pitchFamily="49" charset="0"/>
                <a:cs typeface="Consolas" pitchFamily="49" charset="0"/>
              </a:rPr>
              <a:t>7: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  norm_r2 = </a:t>
            </a:r>
            <a:r>
              <a:rPr lang="pt-BR" sz="1400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(r * r); p = -r;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8</a:t>
            </a:r>
            <a:r>
              <a:rPr lang="pl-PL" sz="1400" b="1" dirty="0">
                <a:latin typeface="Consolas" pitchFamily="49" charset="0"/>
                <a:cs typeface="Consolas" pitchFamily="49" charset="0"/>
              </a:rPr>
              <a:t>:</a:t>
            </a:r>
            <a:r>
              <a:rPr lang="pl-PL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pl-PL" sz="1400" dirty="0">
                <a:latin typeface="Consolas" pitchFamily="49" charset="0"/>
                <a:cs typeface="Consolas" pitchFamily="49" charset="0"/>
              </a:rPr>
              <a:t>w = </a:t>
            </a:r>
            <a:r>
              <a:rPr lang="pl-PL" sz="14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pl-PL" sz="1400" dirty="0">
                <a:latin typeface="Consolas" pitchFamily="49" charset="0"/>
                <a:cs typeface="Consolas" pitchFamily="49" charset="0"/>
              </a:rPr>
              <a:t>(0, </a:t>
            </a:r>
            <a:r>
              <a:rPr lang="pl-PL" sz="1400" b="1" dirty="0">
                <a:latin typeface="Consolas" pitchFamily="49" charset="0"/>
                <a:cs typeface="Consolas" pitchFamily="49" charset="0"/>
              </a:rPr>
              <a:t>ncol</a:t>
            </a:r>
            <a:r>
              <a:rPr lang="pl-PL" sz="1400" dirty="0">
                <a:latin typeface="Consolas" pitchFamily="49" charset="0"/>
                <a:cs typeface="Consolas" pitchFamily="49" charset="0"/>
              </a:rPr>
              <a:t>(X), 1); i = 0;</a:t>
            </a:r>
          </a:p>
          <a:p>
            <a:r>
              <a:rPr lang="pt-BR" sz="1400" b="1" dirty="0">
                <a:latin typeface="Consolas" pitchFamily="49" charset="0"/>
                <a:cs typeface="Consolas" pitchFamily="49" charset="0"/>
              </a:rPr>
              <a:t>9: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pt-BR" sz="14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(i&lt;maxi &amp; norm_r2&gt;norm_r2_trgt) {</a:t>
            </a:r>
          </a:p>
          <a:p>
            <a:r>
              <a:rPr lang="fr-FR" sz="1400" b="1" dirty="0">
                <a:latin typeface="Consolas" pitchFamily="49" charset="0"/>
                <a:cs typeface="Consolas" pitchFamily="49" charset="0"/>
              </a:rPr>
              <a:t>10:</a:t>
            </a:r>
            <a:r>
              <a:rPr lang="fr-FR" sz="1400" dirty="0">
                <a:latin typeface="Consolas" pitchFamily="49" charset="0"/>
                <a:cs typeface="Consolas" pitchFamily="49" charset="0"/>
              </a:rPr>
              <a:t>    q = </a:t>
            </a:r>
            <a:r>
              <a:rPr lang="fr-FR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1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fr-FR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(X) %*% (X %*% p))</a:t>
            </a:r>
            <a:r>
              <a:rPr lang="fr-FR" sz="1400" dirty="0">
                <a:latin typeface="Consolas" pitchFamily="49" charset="0"/>
                <a:cs typeface="Consolas" pitchFamily="49" charset="0"/>
              </a:rPr>
              <a:t>+lambda*p;</a:t>
            </a:r>
          </a:p>
          <a:p>
            <a:r>
              <a:rPr lang="pt-BR" sz="1400" b="1" dirty="0">
                <a:latin typeface="Consolas" pitchFamily="49" charset="0"/>
                <a:cs typeface="Consolas" pitchFamily="49" charset="0"/>
              </a:rPr>
              <a:t>11: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    alpha = norm_r2 / </a:t>
            </a:r>
            <a:r>
              <a:rPr lang="pt-BR" sz="1400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(p * q);</a:t>
            </a:r>
          </a:p>
          <a:p>
            <a:r>
              <a:rPr lang="pl-PL" sz="1400" b="1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2</a:t>
            </a:r>
            <a:r>
              <a:rPr lang="pl-PL" sz="1400" b="1" dirty="0">
                <a:latin typeface="Consolas" pitchFamily="49" charset="0"/>
                <a:cs typeface="Consolas" pitchFamily="49" charset="0"/>
              </a:rPr>
              <a:t>:</a:t>
            </a:r>
            <a:r>
              <a:rPr lang="pl-PL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pl-PL" sz="1400" dirty="0">
                <a:latin typeface="Consolas" pitchFamily="49" charset="0"/>
                <a:cs typeface="Consolas" pitchFamily="49" charset="0"/>
              </a:rPr>
              <a:t>w = w + alpha * p;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13: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  old_norm_r2 = norm_r2;</a:t>
            </a:r>
          </a:p>
          <a:p>
            <a:r>
              <a:rPr lang="pt-BR" sz="1400" b="1" dirty="0">
                <a:latin typeface="Consolas" pitchFamily="49" charset="0"/>
                <a:cs typeface="Consolas" pitchFamily="49" charset="0"/>
              </a:rPr>
              <a:t>14:</a:t>
            </a:r>
            <a:r>
              <a:rPr lang="pt-BR" sz="1400" dirty="0">
                <a:latin typeface="Consolas" pitchFamily="49" charset="0"/>
                <a:cs typeface="Consolas" pitchFamily="49" charset="0"/>
              </a:rPr>
              <a:t>    r = r + alpha * q;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15: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  norm_r2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(r * r);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16: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  beta = norm_r2 / old_norm_r2;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17: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   p = -r + beta * p;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+ 1; 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18: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19: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write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(w,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$4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format="text");</a:t>
            </a:r>
          </a:p>
          <a:p>
            <a:endParaRPr lang="en-US" sz="15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9171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Column-based compression schemes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5240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Xv</a:t>
            </a:r>
          </a:p>
          <a:p>
            <a:pPr algn="r"/>
            <a:endParaRPr lang="en-US" sz="1400" b="1" dirty="0">
              <a:solidFill>
                <a:srgbClr val="7889FB"/>
              </a:solidFill>
              <a:latin typeface="Consolas" pitchFamily="49" charset="0"/>
              <a:cs typeface="Consolas" pitchFamily="49" charset="0"/>
            </a:endParaRPr>
          </a:p>
          <a:p>
            <a:pPr algn="r"/>
            <a:r>
              <a:rPr lang="en-US" sz="1400" b="1" dirty="0" err="1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sz="1400" b="1" baseline="30000" dirty="0" err="1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b="1" dirty="0" err="1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X</a:t>
            </a:r>
            <a:endParaRPr lang="en-US" sz="1400" b="1" dirty="0">
              <a:solidFill>
                <a:srgbClr val="7889FB"/>
              </a:solidFill>
              <a:latin typeface="Consolas" pitchFamily="49" charset="0"/>
              <a:cs typeface="Consolas" pitchFamily="49" charset="0"/>
            </a:endParaRPr>
          </a:p>
          <a:p>
            <a:pPr algn="r"/>
            <a:endParaRPr lang="en-US" sz="1400" b="1" dirty="0">
              <a:solidFill>
                <a:srgbClr val="7889FB"/>
              </a:solidFill>
              <a:latin typeface="Consolas" pitchFamily="49" charset="0"/>
              <a:cs typeface="Consolas" pitchFamily="49" charset="0"/>
            </a:endParaRPr>
          </a:p>
          <a:p>
            <a:pPr algn="r"/>
            <a:r>
              <a:rPr lang="en-US" sz="1400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sz="1400" b="1" baseline="30000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(w *(Xv))</a:t>
            </a:r>
          </a:p>
          <a:p>
            <a:pPr algn="r"/>
            <a:endParaRPr lang="en-US" sz="1400" b="1" dirty="0">
              <a:solidFill>
                <a:srgbClr val="7889FB"/>
              </a:solidFill>
              <a:latin typeface="Consolas" pitchFamily="49" charset="0"/>
              <a:cs typeface="Consolas" pitchFamily="49" charset="0"/>
            </a:endParaRPr>
          </a:p>
          <a:p>
            <a:pPr algn="r"/>
            <a:r>
              <a:rPr lang="en-US" sz="1400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sz="1400" b="1" baseline="30000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8458200" y="15240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26670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3505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5000" y="35052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58200" y="19431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121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35052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Compression Framework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compression framework</a:t>
            </a:r>
          </a:p>
          <a:p>
            <a:pPr lvl="1"/>
            <a:r>
              <a:rPr lang="en-US" dirty="0"/>
              <a:t>Column-wise matrix compression (values + compressed offset lists)</a:t>
            </a:r>
          </a:p>
          <a:p>
            <a:pPr lvl="1"/>
            <a:r>
              <a:rPr lang="en-US" dirty="0"/>
              <a:t>Column co-coding (column groups, encoded as single unit)</a:t>
            </a:r>
          </a:p>
          <a:p>
            <a:pPr lvl="1"/>
            <a:r>
              <a:rPr lang="en-US" dirty="0"/>
              <a:t>Heterogeneous column encoding formats  </a:t>
            </a:r>
          </a:p>
          <a:p>
            <a:pPr lvl="1"/>
            <a:endParaRPr lang="en-US" dirty="0"/>
          </a:p>
          <a:p>
            <a:r>
              <a:rPr lang="en-US" dirty="0"/>
              <a:t>Column encoding </a:t>
            </a:r>
            <a:br>
              <a:rPr lang="en-US" dirty="0"/>
            </a:br>
            <a:r>
              <a:rPr lang="en-US" dirty="0"/>
              <a:t>formats</a:t>
            </a:r>
          </a:p>
          <a:p>
            <a:pPr lvl="1"/>
            <a:r>
              <a:rPr lang="en-US" dirty="0"/>
              <a:t>Offset-List (OLE)</a:t>
            </a:r>
          </a:p>
          <a:p>
            <a:pPr lvl="1"/>
            <a:r>
              <a:rPr lang="en-US" dirty="0"/>
              <a:t>Run-Length (RLE)</a:t>
            </a:r>
          </a:p>
          <a:p>
            <a:pPr lvl="1"/>
            <a:r>
              <a:rPr lang="en-US" dirty="0"/>
              <a:t>Uncompressed </a:t>
            </a:r>
            <a:br>
              <a:rPr lang="en-US" dirty="0"/>
            </a:br>
            <a:r>
              <a:rPr lang="en-US" dirty="0"/>
              <a:t>Columns (UC)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Automatic compression planning</a:t>
            </a:r>
          </a:p>
          <a:p>
            <a:pPr lvl="1"/>
            <a:r>
              <a:rPr lang="en-US" dirty="0"/>
              <a:t>Selects column groups and encoding formats per group (data dependent)</a:t>
            </a:r>
            <a:endParaRPr lang="en-US" b="1" dirty="0">
              <a:solidFill>
                <a:srgbClr val="7889FB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79382"/>
            <a:ext cx="5861334" cy="232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over Compressed Matrix Blocks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  <a:p>
            <a:pPr lvl="1"/>
            <a:r>
              <a:rPr lang="en-US" dirty="0"/>
              <a:t>Naïve: for each </a:t>
            </a:r>
            <a:r>
              <a:rPr lang="en-US" dirty="0" err="1"/>
              <a:t>tuple</a:t>
            </a:r>
            <a:r>
              <a:rPr lang="en-US" dirty="0"/>
              <a:t>, pre-aggregate values, add values at offsets to q</a:t>
            </a:r>
          </a:p>
          <a:p>
            <a:pPr lvl="1">
              <a:buNone/>
            </a:pPr>
            <a:r>
              <a:rPr lang="en-US" dirty="0"/>
              <a:t>	Example: q = X v,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sz="3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Cache-conscious: </a:t>
            </a:r>
            <a:r>
              <a:rPr lang="en-US" dirty="0"/>
              <a:t>Horizontal, </a:t>
            </a:r>
            <a:br>
              <a:rPr lang="en-US" dirty="0"/>
            </a:br>
            <a:r>
              <a:rPr lang="en-US" dirty="0"/>
              <a:t>segment-aligned scans, maintain positions</a:t>
            </a:r>
          </a:p>
          <a:p>
            <a:pPr lvl="1"/>
            <a:endParaRPr lang="en-US" sz="700" dirty="0"/>
          </a:p>
          <a:p>
            <a:r>
              <a:rPr lang="en-US" dirty="0"/>
              <a:t>Vector-matrix multiplication</a:t>
            </a:r>
          </a:p>
          <a:p>
            <a:pPr lvl="1"/>
            <a:r>
              <a:rPr lang="en-US" dirty="0"/>
              <a:t>Naïve: </a:t>
            </a:r>
            <a:r>
              <a:rPr lang="en-US" b="1" dirty="0">
                <a:solidFill>
                  <a:srgbClr val="FF0000"/>
                </a:solidFill>
              </a:rPr>
              <a:t>cache-unfriendly on input (v)</a:t>
            </a:r>
            <a:endParaRPr lang="en-US" b="1" dirty="0"/>
          </a:p>
          <a:p>
            <a:pPr lvl="1"/>
            <a:r>
              <a:rPr lang="en-US" dirty="0"/>
              <a:t>Cache-conscious: again use horizontal, segment-aligned scans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2275918"/>
            <a:ext cx="3575334" cy="2219882"/>
            <a:chOff x="2362200" y="3382736"/>
            <a:chExt cx="3575334" cy="22198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39001" t="6552"/>
            <a:stretch>
              <a:fillRect/>
            </a:stretch>
          </p:blipFill>
          <p:spPr bwMode="auto">
            <a:xfrm>
              <a:off x="2362200" y="3429000"/>
              <a:ext cx="3575334" cy="217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411187" y="3382736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914400" y="2590800"/>
            <a:ext cx="304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600" y="2057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9*11=99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247775" y="2590800"/>
            <a:ext cx="304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43000" y="2057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90.2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676400" y="2590800"/>
            <a:ext cx="304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600200" y="2057400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028825" y="2590800"/>
            <a:ext cx="304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962150" y="2057400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305050" y="2057400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362200" y="2590800"/>
            <a:ext cx="304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724150" y="2057400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6.3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819400" y="2590800"/>
            <a:ext cx="304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22" name="Rectangle 121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33" name="Rectangle 132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90.2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44" name="Rectangle 143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154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154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90.2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154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55" name="Rectangle 154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154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124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154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99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90.2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124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124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154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25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66" name="Rectangle 165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154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154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153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144.2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154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25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77" name="Rectangle 176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160.3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160.3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153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31.3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144.2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160.3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25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6019800" y="205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 cache unfriendly </a:t>
            </a:r>
            <a:br>
              <a:rPr lang="en-US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on output  (q)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71800"/>
            <a:ext cx="2841955" cy="2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Rectangle 189"/>
          <p:cNvSpPr/>
          <p:nvPr/>
        </p:nvSpPr>
        <p:spPr>
          <a:xfrm>
            <a:off x="6096000" y="3646929"/>
            <a:ext cx="1066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143250" y="2590800"/>
            <a:ext cx="304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3733800" y="2590800"/>
            <a:ext cx="381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067050" y="2057400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09" name="Rectangle 208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160.3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133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160.3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162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31.3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153.2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133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124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160.3</a:t>
              </a: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34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20" name="Rectangle 219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162.3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134.5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160.4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162.8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32.5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155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133.1</a:t>
              </a: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125.8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161.4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34.3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724400" y="2162175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31" name="Rectangle 230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162.3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134.5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160.4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162.8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32.5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155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133.1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125.8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161.4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34.3</a:t>
              </a: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7610475" y="3409950"/>
            <a:ext cx="133350" cy="1209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3076575" y="1771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(7, 11, 1, 3, 2)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076575" y="1771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(7, </a:t>
            </a: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, 1, 3, 2) 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076575" y="1771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, 11,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3, 2) 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3076575" y="1771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(7, 11, 1,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, 2) 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076575" y="1771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(7, 11, 1, 3,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076575" y="1771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(7, 11, 1, 3, 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  <p:bldP spid="33" grpId="1"/>
      <p:bldP spid="45" grpId="0" animBg="1"/>
      <p:bldP spid="45" grpId="1" animBg="1"/>
      <p:bldP spid="46" grpId="0"/>
      <p:bldP spid="46" grpId="1"/>
      <p:bldP spid="80" grpId="0" animBg="1"/>
      <p:bldP spid="80" grpId="1" animBg="1"/>
      <p:bldP spid="81" grpId="0"/>
      <p:bldP spid="81" grpId="1"/>
      <p:bldP spid="93" grpId="0" animBg="1"/>
      <p:bldP spid="93" grpId="1" animBg="1"/>
      <p:bldP spid="94" grpId="0"/>
      <p:bldP spid="94" grpId="1"/>
      <p:bldP spid="95" grpId="0"/>
      <p:bldP spid="95" grpId="1"/>
      <p:bldP spid="96" grpId="0" animBg="1"/>
      <p:bldP spid="96" grpId="1" animBg="1"/>
      <p:bldP spid="119" grpId="0"/>
      <p:bldP spid="119" grpId="1"/>
      <p:bldP spid="120" grpId="0" animBg="1"/>
      <p:bldP spid="120" grpId="1" animBg="1"/>
      <p:bldP spid="187" grpId="0"/>
      <p:bldP spid="190" grpId="0" animBg="1"/>
      <p:bldP spid="190" grpId="1" animBg="1"/>
      <p:bldP spid="194" grpId="0" animBg="1"/>
      <p:bldP spid="194" grpId="1" animBg="1"/>
      <p:bldP spid="195" grpId="0" animBg="1"/>
      <p:bldP spid="195" grpId="1" animBg="1"/>
      <p:bldP spid="196" grpId="0"/>
      <p:bldP spid="196" grpId="1"/>
      <p:bldP spid="189" grpId="0" animBg="1"/>
      <p:bldP spid="189" grpId="1" animBg="1"/>
      <p:bldP spid="192" grpId="0"/>
      <p:bldP spid="192" grpId="1"/>
      <p:bldP spid="193" grpId="0" build="allAtOnce"/>
      <p:bldP spid="197" grpId="0" build="allAtOnce"/>
      <p:bldP spid="198" grpId="0" build="allAtOnce"/>
      <p:bldP spid="19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and general principles</a:t>
            </a:r>
          </a:p>
          <a:p>
            <a:pPr lvl="1"/>
            <a:r>
              <a:rPr lang="en-US" dirty="0"/>
              <a:t>Low planning costs </a:t>
            </a: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Sampling-based techniques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Conservative approach </a:t>
            </a: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Prefer underestimating S</a:t>
            </a:r>
            <a:r>
              <a:rPr lang="en-US" b="1" baseline="30000" dirty="0">
                <a:solidFill>
                  <a:srgbClr val="7889FB"/>
                </a:solidFill>
                <a:sym typeface="Wingdings" pitchFamily="2" charset="2"/>
              </a:rPr>
              <a:t>UC</a:t>
            </a: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/S</a:t>
            </a:r>
            <a:r>
              <a:rPr lang="en-US" b="1" baseline="30000" dirty="0">
                <a:solidFill>
                  <a:srgbClr val="7889FB"/>
                </a:solidFill>
                <a:sym typeface="Wingdings" pitchFamily="2" charset="2"/>
              </a:rPr>
              <a:t>C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+ corrections</a:t>
            </a:r>
            <a:endParaRPr lang="en-US" sz="300" dirty="0"/>
          </a:p>
          <a:p>
            <a:endParaRPr lang="en-US" sz="300" dirty="0"/>
          </a:p>
          <a:p>
            <a:r>
              <a:rPr lang="en-US" dirty="0"/>
              <a:t>Estimating compressed size: </a:t>
            </a:r>
            <a:r>
              <a:rPr lang="en-US" b="0" dirty="0"/>
              <a:t>S</a:t>
            </a:r>
            <a:r>
              <a:rPr lang="en-US" b="0" baseline="30000" dirty="0"/>
              <a:t>C</a:t>
            </a:r>
            <a:r>
              <a:rPr lang="en-US" b="0" dirty="0"/>
              <a:t> = min(S</a:t>
            </a:r>
            <a:r>
              <a:rPr lang="en-US" b="0" baseline="30000" dirty="0"/>
              <a:t>OLE</a:t>
            </a:r>
            <a:r>
              <a:rPr lang="en-US" b="0" dirty="0"/>
              <a:t>, S</a:t>
            </a:r>
            <a:r>
              <a:rPr lang="en-US" b="0" baseline="30000" dirty="0"/>
              <a:t>RLE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 of distinct </a:t>
            </a:r>
            <a:r>
              <a:rPr lang="en-US" dirty="0" err="1"/>
              <a:t>tuples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“Hybrid generalized jackknife” estimator </a:t>
            </a:r>
            <a:r>
              <a:rPr lang="en-US" dirty="0"/>
              <a:t>[JASA’98] </a:t>
            </a:r>
          </a:p>
          <a:p>
            <a:pPr lvl="1"/>
            <a:r>
              <a:rPr lang="en-US" dirty="0"/>
              <a:t># of OLE segments </a:t>
            </a:r>
            <a:r>
              <a:rPr lang="en-US" dirty="0" err="1"/>
              <a:t>b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Expected value under maximum-entropy model</a:t>
            </a:r>
            <a:r>
              <a:rPr lang="en-US" dirty="0"/>
              <a:t> </a:t>
            </a:r>
            <a:endParaRPr lang="en-US" baseline="-25000" dirty="0"/>
          </a:p>
          <a:p>
            <a:pPr lvl="1"/>
            <a:r>
              <a:rPr lang="en-US" dirty="0"/>
              <a:t># of non-zero </a:t>
            </a:r>
            <a:r>
              <a:rPr lang="en-US" dirty="0" err="1"/>
              <a:t>tuples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Scale from sample with “coverage” adjustment</a:t>
            </a:r>
            <a:endParaRPr lang="en-US" b="1" baseline="-25000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# of runs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 err="1">
                <a:solidFill>
                  <a:srgbClr val="7889FB"/>
                </a:solidFill>
              </a:rPr>
              <a:t>maxEnt</a:t>
            </a:r>
            <a:r>
              <a:rPr lang="en-US" b="1" dirty="0">
                <a:solidFill>
                  <a:srgbClr val="7889FB"/>
                </a:solidFill>
              </a:rPr>
              <a:t> model + independent-interval approx.</a:t>
            </a:r>
            <a:r>
              <a:rPr lang="en-US" dirty="0"/>
              <a:t> (</a:t>
            </a:r>
            <a:r>
              <a:rPr lang="en-US" dirty="0" err="1"/>
              <a:t>r</a:t>
            </a:r>
            <a:r>
              <a:rPr lang="en-US" baseline="-25000" dirty="0" err="1"/>
              <a:t>ijk</a:t>
            </a:r>
            <a:r>
              <a:rPr lang="en-US" dirty="0"/>
              <a:t> in interval k </a:t>
            </a:r>
            <a:br>
              <a:rPr lang="en-US" dirty="0"/>
            </a:br>
            <a:r>
              <a:rPr lang="en-US" dirty="0"/>
              <a:t>~ </a:t>
            </a:r>
            <a:r>
              <a:rPr lang="en-US" dirty="0" err="1"/>
              <a:t>Ising</a:t>
            </a:r>
            <a:r>
              <a:rPr lang="en-US" dirty="0"/>
              <a:t>-Stevens + border effects)</a:t>
            </a:r>
            <a:endParaRPr lang="en-US" sz="300" dirty="0"/>
          </a:p>
          <a:p>
            <a:endParaRPr lang="en-US" sz="1000" dirty="0"/>
          </a:p>
          <a:p>
            <a:r>
              <a:rPr lang="en-US" dirty="0"/>
              <a:t>Column Group Partitioning</a:t>
            </a:r>
          </a:p>
          <a:p>
            <a:pPr lvl="1"/>
            <a:r>
              <a:rPr lang="en-US" dirty="0"/>
              <a:t>Exhaustive grouping: </a:t>
            </a:r>
            <a:r>
              <a:rPr lang="en-US" b="1" dirty="0">
                <a:solidFill>
                  <a:srgbClr val="FF0000"/>
                </a:solidFill>
              </a:rPr>
              <a:t>O(m</a:t>
            </a:r>
            <a:r>
              <a:rPr lang="en-US" b="1" baseline="30000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endParaRPr lang="en-US" b="1" dirty="0"/>
          </a:p>
          <a:p>
            <a:pPr lvl="1"/>
            <a:r>
              <a:rPr lang="en-US" dirty="0"/>
              <a:t>Brute-force greedy grouping: </a:t>
            </a:r>
            <a:r>
              <a:rPr lang="en-US" b="1" dirty="0">
                <a:solidFill>
                  <a:srgbClr val="FF0000"/>
                </a:solidFill>
              </a:rPr>
              <a:t>O(m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/>
              <a:t>Start with singleton groups, execute merging iterations</a:t>
            </a:r>
          </a:p>
          <a:p>
            <a:pPr lvl="2"/>
            <a:r>
              <a:rPr lang="en-US" dirty="0"/>
              <a:t>Merge groups with max compression ratio</a:t>
            </a:r>
          </a:p>
          <a:p>
            <a:pPr lvl="1">
              <a:buNone/>
            </a:pPr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Bin-packing-based grouping</a:t>
            </a:r>
            <a:r>
              <a:rPr lang="en-US" dirty="0"/>
              <a:t>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886200"/>
            <a:ext cx="4326026" cy="6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Algorithm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Transpose input X</a:t>
            </a:r>
          </a:p>
          <a:p>
            <a:r>
              <a:rPr lang="en-US" dirty="0"/>
              <a:t>Draw random </a:t>
            </a:r>
            <a:br>
              <a:rPr lang="en-US" dirty="0"/>
            </a:br>
            <a:r>
              <a:rPr lang="en-US" dirty="0"/>
              <a:t>sample of rows </a:t>
            </a:r>
            <a:r>
              <a:rPr lang="en-US" dirty="0">
                <a:latin typeface="jsMath-cmbsy10" pitchFamily="2" charset="0"/>
              </a:rPr>
              <a:t>S</a:t>
            </a:r>
          </a:p>
          <a:p>
            <a:r>
              <a:rPr lang="en-US" dirty="0"/>
              <a:t>Classify</a:t>
            </a:r>
          </a:p>
          <a:p>
            <a:pPr lvl="1"/>
            <a:r>
              <a:rPr lang="en-US" dirty="0"/>
              <a:t>For each column</a:t>
            </a:r>
          </a:p>
          <a:p>
            <a:pPr lvl="2"/>
            <a:r>
              <a:rPr lang="en-US" dirty="0"/>
              <a:t>Estimate compression ratio</a:t>
            </a:r>
            <a:br>
              <a:rPr lang="en-US" dirty="0"/>
            </a:br>
            <a:r>
              <a:rPr lang="en-US" dirty="0"/>
              <a:t>(with S</a:t>
            </a:r>
            <a:r>
              <a:rPr lang="en-US" baseline="30000" dirty="0"/>
              <a:t>UC</a:t>
            </a:r>
            <a:r>
              <a:rPr lang="en-US" dirty="0"/>
              <a:t> =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l-GR" dirty="0"/>
              <a:t>α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Classify into C</a:t>
            </a:r>
            <a:r>
              <a:rPr lang="en-US" baseline="30000" dirty="0"/>
              <a:t>C</a:t>
            </a:r>
            <a:r>
              <a:rPr lang="en-US" dirty="0"/>
              <a:t> and C</a:t>
            </a:r>
            <a:r>
              <a:rPr lang="en-US" baseline="30000" dirty="0"/>
              <a:t>UC</a:t>
            </a:r>
          </a:p>
          <a:p>
            <a:r>
              <a:rPr lang="en-US" dirty="0"/>
              <a:t>Group</a:t>
            </a:r>
          </a:p>
          <a:p>
            <a:pPr lvl="1"/>
            <a:r>
              <a:rPr lang="en-US" dirty="0"/>
              <a:t>Bin packing of columns</a:t>
            </a:r>
          </a:p>
          <a:p>
            <a:pPr lvl="1"/>
            <a:r>
              <a:rPr lang="en-US" dirty="0"/>
              <a:t>Brute-force greedy per bin </a:t>
            </a:r>
          </a:p>
          <a:p>
            <a:r>
              <a:rPr lang="en-US" dirty="0"/>
              <a:t>Compress</a:t>
            </a:r>
          </a:p>
          <a:p>
            <a:pPr lvl="1"/>
            <a:r>
              <a:rPr lang="en-US" dirty="0"/>
              <a:t>Extract </a:t>
            </a:r>
            <a:r>
              <a:rPr lang="en-US" dirty="0" err="1"/>
              <a:t>uncomp</a:t>
            </a:r>
            <a:r>
              <a:rPr lang="en-US" dirty="0"/>
              <a:t>. offset lists</a:t>
            </a:r>
          </a:p>
          <a:p>
            <a:pPr lvl="1"/>
            <a:r>
              <a:rPr lang="en-US" dirty="0"/>
              <a:t>Get exact compression ratio</a:t>
            </a:r>
          </a:p>
          <a:p>
            <a:pPr lvl="1"/>
            <a:r>
              <a:rPr lang="en-US" dirty="0"/>
              <a:t>Apply graceful corrections</a:t>
            </a:r>
          </a:p>
          <a:p>
            <a:pPr lvl="1"/>
            <a:r>
              <a:rPr lang="en-US" dirty="0"/>
              <a:t>Create UC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146392"/>
            <a:ext cx="5037811" cy="51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91000" y="2209798"/>
            <a:ext cx="4648200" cy="193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2389909"/>
            <a:ext cx="4648200" cy="1142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3519055"/>
            <a:ext cx="4648200" cy="574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4094018"/>
            <a:ext cx="4648200" cy="1856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5929746"/>
            <a:ext cx="464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447800"/>
            <a:ext cx="434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setup</a:t>
            </a:r>
          </a:p>
          <a:p>
            <a:pPr lvl="1"/>
            <a:r>
              <a:rPr lang="en-US" b="0" dirty="0"/>
              <a:t>1 head node (2x4 Intel E5530, 64GB RAM), and </a:t>
            </a:r>
            <a:br>
              <a:rPr lang="en-US" b="0" dirty="0"/>
            </a:br>
            <a:r>
              <a:rPr lang="en-US" b="0" dirty="0"/>
              <a:t>6 worker nodes (2x6 Intel E5-2440, 96GB RAM, </a:t>
            </a:r>
            <a:r>
              <a:rPr lang="en-US" dirty="0"/>
              <a:t>12x2TB disks)</a:t>
            </a:r>
          </a:p>
          <a:p>
            <a:pPr lvl="1"/>
            <a:r>
              <a:rPr lang="en-US" dirty="0"/>
              <a:t>Spark 1.4 with 6 executors (24 cores, 60GB), 25GB driver memory</a:t>
            </a:r>
          </a:p>
          <a:p>
            <a:pPr lvl="1"/>
            <a:endParaRPr lang="en-US" sz="1400" dirty="0"/>
          </a:p>
          <a:p>
            <a:r>
              <a:rPr lang="en-US" dirty="0"/>
              <a:t>Implementation details</a:t>
            </a:r>
          </a:p>
          <a:p>
            <a:pPr lvl="1"/>
            <a:r>
              <a:rPr lang="en-US" dirty="0"/>
              <a:t>CLA integrated into </a:t>
            </a:r>
            <a:r>
              <a:rPr lang="en-US" dirty="0" err="1"/>
              <a:t>SystemML</a:t>
            </a:r>
            <a:r>
              <a:rPr lang="en-US" dirty="0"/>
              <a:t> (new rewrite injects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compress</a:t>
            </a:r>
            <a:r>
              <a:rPr lang="en-US" dirty="0"/>
              <a:t> operator)</a:t>
            </a:r>
          </a:p>
          <a:p>
            <a:pPr lvl="1"/>
            <a:r>
              <a:rPr lang="en-US" dirty="0"/>
              <a:t>For Spark/MR: individual matrix blocks compressed independently</a:t>
            </a:r>
          </a:p>
          <a:p>
            <a:pPr lvl="1"/>
            <a:endParaRPr lang="en-US" sz="1400" dirty="0"/>
          </a:p>
          <a:p>
            <a:r>
              <a:rPr lang="en-US" dirty="0"/>
              <a:t>ML programs and data</a:t>
            </a:r>
          </a:p>
          <a:p>
            <a:pPr lvl="1"/>
            <a:r>
              <a:rPr lang="en-US" dirty="0"/>
              <a:t>6 full-fledged ML algorithms </a:t>
            </a:r>
          </a:p>
          <a:p>
            <a:pPr lvl="1"/>
            <a:r>
              <a:rPr lang="en-US" dirty="0"/>
              <a:t>5 real-world data sets + </a:t>
            </a:r>
            <a:r>
              <a:rPr lang="en-US" dirty="0" err="1"/>
              <a:t>InfiMNIST</a:t>
            </a:r>
            <a:r>
              <a:rPr lang="en-US" dirty="0"/>
              <a:t> data generator (</a:t>
            </a:r>
            <a:r>
              <a:rPr lang="en-US" b="1" dirty="0"/>
              <a:t>up to 1.1TB</a:t>
            </a:r>
            <a:r>
              <a:rPr lang="en-US" dirty="0"/>
              <a:t>)</a:t>
            </a:r>
          </a:p>
          <a:p>
            <a:pPr lvl="1"/>
            <a:endParaRPr lang="en-US" sz="1400" dirty="0"/>
          </a:p>
          <a:p>
            <a:r>
              <a:rPr lang="en-US" dirty="0"/>
              <a:t>Selected baselines 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0.9 (Feb 2016) with uncompressed LA ops (</a:t>
            </a:r>
            <a:r>
              <a:rPr lang="en-US" b="1" dirty="0"/>
              <a:t>ULA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General-purpose compression with ULA (</a:t>
            </a:r>
            <a:r>
              <a:rPr lang="en-US" b="1" dirty="0" err="1"/>
              <a:t>Gzip</a:t>
            </a:r>
            <a:r>
              <a:rPr lang="en-US" b="1" dirty="0"/>
              <a:t>, Snappy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OnyxDeluxe">
  <a:themeElements>
    <a:clrScheme name="BlueOnyx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BlueOnyx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Onyx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Onyx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OnyxDeluxe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6699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29014</TotalTime>
  <Words>1302</Words>
  <Application>Microsoft Office PowerPoint</Application>
  <PresentationFormat>On-screen Show (4:3)</PresentationFormat>
  <Paragraphs>611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Consolas</vt:lpstr>
      <vt:lpstr>Courier New</vt:lpstr>
      <vt:lpstr>jsMath-cmbsy10</vt:lpstr>
      <vt:lpstr>Arial</vt:lpstr>
      <vt:lpstr>Wingdings</vt:lpstr>
      <vt:lpstr>BlueOnyxDeluxe</vt:lpstr>
      <vt:lpstr>Compressed Linear Algebra for Large-Scale  Machine Learning</vt:lpstr>
      <vt:lpstr>Motivation </vt:lpstr>
      <vt:lpstr>Our Approach: Compressed Linear Algebra (CLA) </vt:lpstr>
      <vt:lpstr>Our Setting: Apache SystemML  </vt:lpstr>
      <vt:lpstr>Matrix Compression Framework </vt:lpstr>
      <vt:lpstr>Operations over Compressed Matrix Blocks </vt:lpstr>
      <vt:lpstr>Compression Planning </vt:lpstr>
      <vt:lpstr>Compression Algorithm </vt:lpstr>
      <vt:lpstr>Experimental Setting </vt:lpstr>
      <vt:lpstr>Micro-Benchmarks: Compression Ratios and Time </vt:lpstr>
      <vt:lpstr>Micro-Benchmarks: Vector-Matrix Multiplication </vt:lpstr>
      <vt:lpstr>End-to-End Experiments: L2SVM </vt:lpstr>
      <vt:lpstr>End-to-End Experiments: Other Iterative ML Algorithms  </vt:lpstr>
      <vt:lpstr>Conclusions </vt:lpstr>
      <vt:lpstr>PowerPoint Presentation</vt:lpstr>
      <vt:lpstr>Backup: Roofline Analysis Matrix-Vector Multiply </vt:lpstr>
      <vt:lpstr>Backup: Common Data Characteristics </vt:lpstr>
      <vt:lpstr>Backup: Column Encoding Formats </vt:lpstr>
      <vt:lpstr>Backup: Scalar Operations and Aggregates </vt:lpstr>
      <vt:lpstr>Backup: Comparison CSR-VI (CSR Value Indexed) </vt:lpstr>
      <vt:lpstr>Backup: Parameter Influence and Accuracy 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IBM_USER</dc:creator>
  <cp:lastModifiedBy>Matthias Boehm</cp:lastModifiedBy>
  <cp:revision>2453</cp:revision>
  <cp:lastPrinted>2013-10-08T20:28:18Z</cp:lastPrinted>
  <dcterms:created xsi:type="dcterms:W3CDTF">2010-07-09T23:02:32Z</dcterms:created>
  <dcterms:modified xsi:type="dcterms:W3CDTF">2017-01-31T17:05:07Z</dcterms:modified>
</cp:coreProperties>
</file>