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333" r:id="rId2"/>
    <p:sldId id="354" r:id="rId3"/>
    <p:sldId id="355" r:id="rId4"/>
    <p:sldId id="356" r:id="rId5"/>
    <p:sldId id="357" r:id="rId6"/>
    <p:sldId id="367" r:id="rId7"/>
    <p:sldId id="358" r:id="rId8"/>
    <p:sldId id="359" r:id="rId9"/>
    <p:sldId id="361" r:id="rId10"/>
    <p:sldId id="362" r:id="rId11"/>
    <p:sldId id="363" r:id="rId12"/>
    <p:sldId id="360" r:id="rId13"/>
    <p:sldId id="364" r:id="rId14"/>
    <p:sldId id="365" r:id="rId15"/>
    <p:sldId id="368" r:id="rId16"/>
    <p:sldId id="366" r:id="rId17"/>
    <p:sldId id="3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9FB"/>
    <a:srgbClr val="5663B9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68" autoAdjust="0"/>
  </p:normalViewPr>
  <p:slideViewPr>
    <p:cSldViewPr snapToGrid="0">
      <p:cViewPr varScale="1">
        <p:scale>
          <a:sx n="77" d="100"/>
          <a:sy n="77" d="100"/>
        </p:scale>
        <p:origin x="16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71049-1F79-4783-B9E6-940EA3C66E13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11574-30D5-41CA-8956-01DC47A7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9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11574-30D5-41CA-8956-01DC47A780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11574-30D5-41CA-8956-01DC47A780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3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11574-30D5-41CA-8956-01DC47A780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3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11574-30D5-41CA-8956-01DC47A780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8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91C4-9C79-408E-926C-851D2EFDAD9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322F-D7B9-4D05-86BF-530A0BC6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6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94887"/>
            <a:ext cx="9144000" cy="132838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623"/>
            <a:ext cx="7886700" cy="46673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 b="1"/>
            </a:lvl1pPr>
            <a:lvl2pPr marL="685800" indent="-228600">
              <a:buFont typeface="Calibri" panose="020F0502020204030204" pitchFamily="34" charset="0"/>
              <a:buChar char="–"/>
              <a:defRPr sz="1800"/>
            </a:lvl2pPr>
            <a:lvl3pPr marL="1143000" indent="-228600">
              <a:buFont typeface="Calibri" panose="020F0502020204030204" pitchFamily="34" charset="0"/>
              <a:buChar char="–"/>
              <a:defRPr sz="1800"/>
            </a:lvl3pPr>
            <a:lvl4pPr marL="1600200" indent="-228600">
              <a:buFont typeface="Calibri" panose="020F0502020204030204" pitchFamily="34" charset="0"/>
              <a:buChar char="–"/>
              <a:defRPr sz="1800"/>
            </a:lvl4pPr>
            <a:lvl5pPr marL="2057400" indent="-228600">
              <a:buFont typeface="Calibri" panose="020F0502020204030204" pitchFamily="34" charset="0"/>
              <a:buChar char="–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91C4-9C79-408E-926C-851D2EFDAD9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322F-D7B9-4D05-86BF-530A0BC6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8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91C4-9C79-408E-926C-851D2EFDAD9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322F-D7B9-4D05-86BF-530A0BC6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91C4-9C79-408E-926C-851D2EFDAD9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322F-D7B9-4D05-86BF-530A0BC6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4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08113"/>
            <a:ext cx="9144000" cy="1887265"/>
          </a:xfrm>
        </p:spPr>
        <p:txBody>
          <a:bodyPr anchor="ctr" anchorCtr="0">
            <a:noAutofit/>
          </a:bodyPr>
          <a:lstStyle/>
          <a:p>
            <a:r>
              <a:rPr lang="en-US" sz="4000" b="1" dirty="0"/>
              <a:t>On Optimizing Operator Fusion Plans for Large-Scale Machine Learning </a:t>
            </a:r>
            <a:r>
              <a:rPr lang="en-US" sz="4000" b="1" dirty="0">
                <a:solidFill>
                  <a:srgbClr val="7889FB"/>
                </a:solidFill>
              </a:rPr>
              <a:t>in </a:t>
            </a:r>
            <a:r>
              <a:rPr lang="en-US" sz="4000" b="1" dirty="0" err="1">
                <a:solidFill>
                  <a:srgbClr val="7889FB"/>
                </a:solidFill>
              </a:rPr>
              <a:t>SystemML</a:t>
            </a:r>
            <a:endParaRPr lang="en-US" sz="4000" b="1" dirty="0">
              <a:solidFill>
                <a:srgbClr val="7889F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39069"/>
            <a:ext cx="9144000" cy="1887265"/>
          </a:xfrm>
        </p:spPr>
        <p:txBody>
          <a:bodyPr>
            <a:noAutofit/>
          </a:bodyPr>
          <a:lstStyle/>
          <a:p>
            <a:r>
              <a:rPr lang="en-US" b="1" dirty="0"/>
              <a:t>Matthias </a:t>
            </a:r>
            <a:r>
              <a:rPr lang="en-US" b="1" dirty="0" err="1"/>
              <a:t>Boehm</a:t>
            </a:r>
            <a:r>
              <a:rPr lang="en-US" baseline="30000" dirty="0" err="1"/>
              <a:t>1</a:t>
            </a:r>
            <a:r>
              <a:rPr lang="en-US" dirty="0"/>
              <a:t>,  Berthold </a:t>
            </a:r>
            <a:r>
              <a:rPr lang="en-US" dirty="0" err="1"/>
              <a:t>Reinwald</a:t>
            </a:r>
            <a:r>
              <a:rPr lang="en-US" baseline="30000" dirty="0" err="1"/>
              <a:t>1</a:t>
            </a:r>
            <a:r>
              <a:rPr lang="en-US" dirty="0"/>
              <a:t>,  Dylan </a:t>
            </a:r>
            <a:r>
              <a:rPr lang="en-US" dirty="0" err="1"/>
              <a:t>Hutchison</a:t>
            </a:r>
            <a:r>
              <a:rPr lang="en-US" baseline="30000" dirty="0" err="1"/>
              <a:t>2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Prithviraj</a:t>
            </a:r>
            <a:r>
              <a:rPr lang="en-US" dirty="0"/>
              <a:t> </a:t>
            </a:r>
            <a:r>
              <a:rPr lang="en-US" dirty="0" err="1"/>
              <a:t>Sen</a:t>
            </a:r>
            <a:r>
              <a:rPr lang="en-US" baseline="30000" dirty="0" err="1"/>
              <a:t>1</a:t>
            </a:r>
            <a:r>
              <a:rPr lang="en-US" dirty="0"/>
              <a:t>,  Alexandre V. </a:t>
            </a:r>
            <a:r>
              <a:rPr lang="en-US" dirty="0" err="1"/>
              <a:t>Evfimievski</a:t>
            </a:r>
            <a:r>
              <a:rPr lang="en-US" baseline="30000" dirty="0" err="1"/>
              <a:t>1</a:t>
            </a:r>
            <a:r>
              <a:rPr lang="en-US" dirty="0"/>
              <a:t>,  Niketan </a:t>
            </a:r>
            <a:r>
              <a:rPr lang="en-US" dirty="0" err="1"/>
              <a:t>Pansare</a:t>
            </a:r>
            <a:r>
              <a:rPr lang="en-US" baseline="30000" dirty="0" err="1"/>
              <a:t>1</a:t>
            </a:r>
            <a:endParaRPr lang="en-US" sz="300" dirty="0"/>
          </a:p>
          <a:p>
            <a:r>
              <a:rPr lang="en-US" sz="2200" baseline="30000" dirty="0"/>
              <a:t>1</a:t>
            </a:r>
            <a:r>
              <a:rPr lang="en-US" sz="2200" dirty="0"/>
              <a:t> IBM Research – Almaden; San Jose, CA, USA </a:t>
            </a:r>
            <a:br>
              <a:rPr lang="en-US" sz="2200" dirty="0"/>
            </a:br>
            <a:r>
              <a:rPr lang="en-US" sz="2200" baseline="30000" dirty="0"/>
              <a:t>2</a:t>
            </a:r>
            <a:r>
              <a:rPr lang="en-US" sz="2200" dirty="0"/>
              <a:t> University of Washington; Seattle, WA, USA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7259F-90DA-4965-B8DF-BCB1884964E1}"/>
              </a:ext>
            </a:extLst>
          </p:cNvPr>
          <p:cNvSpPr txBox="1"/>
          <p:nvPr/>
        </p:nvSpPr>
        <p:spPr>
          <a:xfrm>
            <a:off x="1314450" y="5047433"/>
            <a:ext cx="65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Acknowledgements: </a:t>
            </a:r>
            <a:r>
              <a:rPr lang="en-US" dirty="0"/>
              <a:t>Apache </a:t>
            </a:r>
            <a:r>
              <a:rPr lang="en-US" dirty="0" err="1"/>
              <a:t>SystemML</a:t>
            </a:r>
            <a:r>
              <a:rPr lang="en-US" dirty="0"/>
              <a:t> Team, Tarek </a:t>
            </a:r>
            <a:r>
              <a:rPr lang="en-US" dirty="0" err="1"/>
              <a:t>Elgamal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B20139-A8CC-4701-B984-33C904BBF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527" y="718787"/>
            <a:ext cx="1209114" cy="44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3CBAE1-677D-4231-ACF6-4737231A0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684" y="665830"/>
            <a:ext cx="1889230" cy="549451"/>
          </a:xfrm>
          <a:prstGeom prst="rect">
            <a:avLst/>
          </a:prstGeom>
        </p:spPr>
      </p:pic>
      <p:pic>
        <p:nvPicPr>
          <p:cNvPr id="10" name="Picture 2" descr="Apache Incubator">
            <a:extLst>
              <a:ext uri="{FF2B5EF4-FFF2-40B4-BE49-F238E27FC236}">
                <a16:creationId xmlns:a16="http://schemas.microsoft.com/office/drawing/2014/main" id="{912DDD19-AB9A-4BB3-8398-E46FB87DF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23" y="630095"/>
            <a:ext cx="1569048" cy="63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BF184B-371A-4EAB-9159-ED00CEA08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75" y="6047896"/>
            <a:ext cx="1600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31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F40001-954E-4DF3-A5E9-066053671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459" y="1509623"/>
            <a:ext cx="3405157" cy="534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B51CB6-1608-476B-9EE7-B5935F10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Selection II</a:t>
            </a:r>
            <a:br>
              <a:rPr lang="en-US" dirty="0"/>
            </a:br>
            <a:r>
              <a:rPr lang="en-US" sz="3000" dirty="0"/>
              <a:t>(Costs and Constraints)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BBA04-731D-48B9-835F-AD25DFE24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Cost Model</a:t>
            </a:r>
          </a:p>
          <a:p>
            <a:pPr lvl="1"/>
            <a:r>
              <a:rPr lang="en-US" dirty="0"/>
              <a:t>Cost partition with </a:t>
            </a:r>
            <a:r>
              <a:rPr lang="en-US" b="1" dirty="0">
                <a:solidFill>
                  <a:srgbClr val="7889FB"/>
                </a:solidFill>
              </a:rPr>
              <a:t>analytical cost model </a:t>
            </a:r>
            <a:br>
              <a:rPr lang="en-US" dirty="0"/>
            </a:br>
            <a:r>
              <a:rPr lang="en-US" dirty="0"/>
              <a:t>based on peak memory and compute bandwidth</a:t>
            </a:r>
          </a:p>
          <a:p>
            <a:pPr lvl="1"/>
            <a:r>
              <a:rPr lang="en-US" dirty="0"/>
              <a:t>Plan comparisons / fusion errors don’t propagate / dynamic recompilation</a:t>
            </a:r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FF0000"/>
                </a:solidFill>
              </a:rPr>
              <a:t>Evaluate Costs</a:t>
            </a:r>
            <a:endParaRPr lang="en-US" b="0" dirty="0"/>
          </a:p>
          <a:p>
            <a:pPr lvl="1"/>
            <a:r>
              <a:rPr lang="en-US" dirty="0"/>
              <a:t>#1: </a:t>
            </a:r>
            <a:r>
              <a:rPr lang="en-US" dirty="0" err="1"/>
              <a:t>Memoization</a:t>
            </a:r>
            <a:r>
              <a:rPr lang="en-US" dirty="0"/>
              <a:t> of already processed sub-DAGs</a:t>
            </a:r>
          </a:p>
          <a:p>
            <a:pPr lvl="1"/>
            <a:r>
              <a:rPr lang="en-US" dirty="0"/>
              <a:t>#2: Account for shared reads and CSEs within operators</a:t>
            </a:r>
          </a:p>
          <a:p>
            <a:pPr lvl="1"/>
            <a:r>
              <a:rPr lang="en-US" dirty="0"/>
              <a:t>#3: Account for redundant computation (overlap)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DAG traversal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cost vectors</a:t>
            </a:r>
            <a:r>
              <a:rPr lang="en-US" dirty="0">
                <a:sym typeface="Wingdings" panose="05000000000000000000" pitchFamily="2" charset="2"/>
              </a:rPr>
              <a:t> per fused operator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(with </a:t>
            </a:r>
            <a:r>
              <a:rPr lang="en-US" dirty="0" err="1">
                <a:sym typeface="Wingdings" panose="05000000000000000000" pitchFamily="2" charset="2"/>
              </a:rPr>
              <a:t>memoization</a:t>
            </a:r>
            <a:r>
              <a:rPr lang="en-US" dirty="0">
                <a:sym typeface="Wingdings" panose="05000000000000000000" pitchFamily="2" charset="2"/>
              </a:rPr>
              <a:t> of pairs of operators and cost vectors)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#4 </a:t>
            </a:r>
            <a:r>
              <a:rPr lang="en-US" dirty="0">
                <a:solidFill>
                  <a:srgbClr val="FF0000"/>
                </a:solidFill>
              </a:rPr>
              <a:t>Handle Constraints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Prefiltering</a:t>
            </a:r>
            <a:r>
              <a:rPr lang="en-US" dirty="0"/>
              <a:t> violated constraints (e.g., row template in distributed ops)</a:t>
            </a:r>
          </a:p>
          <a:p>
            <a:pPr lvl="1"/>
            <a:r>
              <a:rPr lang="en-US" dirty="0"/>
              <a:t>Assign </a:t>
            </a:r>
            <a:r>
              <a:rPr lang="en-US" b="1" dirty="0">
                <a:solidFill>
                  <a:srgbClr val="7889FB"/>
                </a:solidFill>
              </a:rPr>
              <a:t>infinite costs for violated constraints</a:t>
            </a:r>
            <a:r>
              <a:rPr lang="en-US" dirty="0"/>
              <a:t> during costing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E35AE1-7C1B-4470-AF02-1FC922C04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151" y="3130826"/>
            <a:ext cx="1743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3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DE57-1AAB-494D-8A8B-7AC34BFA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Selection III</a:t>
            </a:r>
            <a:br>
              <a:rPr lang="en-US" dirty="0"/>
            </a:br>
            <a:r>
              <a:rPr lang="en-US" sz="3000" dirty="0"/>
              <a:t>(Enumeration Algorithm </a:t>
            </a:r>
            <a:r>
              <a:rPr lang="en-US" sz="3000" dirty="0" err="1">
                <a:solidFill>
                  <a:srgbClr val="7889FB"/>
                </a:solidFill>
              </a:rPr>
              <a:t>MPSkipEnum</a:t>
            </a:r>
            <a:r>
              <a:rPr lang="en-US" sz="3000" dirty="0"/>
              <a:t> and Pruning)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04914-F687-40E7-B49C-45F51D033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9623"/>
            <a:ext cx="8356324" cy="4667340"/>
          </a:xfrm>
        </p:spPr>
        <p:txBody>
          <a:bodyPr/>
          <a:lstStyle/>
          <a:p>
            <a:r>
              <a:rPr lang="en-US" dirty="0"/>
              <a:t>#5 </a:t>
            </a:r>
            <a:r>
              <a:rPr lang="en-US" dirty="0">
                <a:solidFill>
                  <a:srgbClr val="FF0000"/>
                </a:solidFill>
              </a:rPr>
              <a:t>Basic Enumeration</a:t>
            </a:r>
          </a:p>
          <a:p>
            <a:pPr lvl="1"/>
            <a:r>
              <a:rPr lang="en-US" dirty="0"/>
              <a:t>Linearized search space: from - to *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#6 </a:t>
            </a:r>
            <a:r>
              <a:rPr lang="en-US" dirty="0">
                <a:solidFill>
                  <a:srgbClr val="FF0000"/>
                </a:solidFill>
              </a:rPr>
              <a:t>Cost-Based Pruning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Upper bound:</a:t>
            </a:r>
            <a:r>
              <a:rPr lang="en-US" dirty="0"/>
              <a:t> cost C</a:t>
            </a:r>
            <a:r>
              <a:rPr lang="en-US" baseline="30000" dirty="0"/>
              <a:t>U</a:t>
            </a:r>
            <a:r>
              <a:rPr lang="en-US" dirty="0"/>
              <a:t> of best plan q* (monotonically decreasing)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Opening heuristic:</a:t>
            </a:r>
            <a:r>
              <a:rPr lang="en-US" dirty="0"/>
              <a:t> evaluate FA and FNR heuristics first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Lower bound:</a:t>
            </a:r>
            <a:r>
              <a:rPr lang="en-US" dirty="0"/>
              <a:t> C</a:t>
            </a:r>
            <a:r>
              <a:rPr lang="en-US" baseline="30000" dirty="0"/>
              <a:t>LS</a:t>
            </a:r>
            <a:r>
              <a:rPr lang="en-US" dirty="0"/>
              <a:t> (read input, write output, min compute) + dynamic C</a:t>
            </a:r>
            <a:r>
              <a:rPr lang="en-US" baseline="30000" dirty="0"/>
              <a:t>LD</a:t>
            </a:r>
            <a:r>
              <a:rPr lang="en-US" dirty="0"/>
              <a:t> (materialize intermediates q)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skip subspace</a:t>
            </a:r>
            <a:r>
              <a:rPr lang="en-US" dirty="0">
                <a:sym typeface="Wingdings" panose="05000000000000000000" pitchFamily="2" charset="2"/>
              </a:rPr>
              <a:t> if </a:t>
            </a:r>
            <a:r>
              <a:rPr lang="en-US" b="1" dirty="0">
                <a:solidFill>
                  <a:srgbClr val="7889FB"/>
                </a:solidFill>
              </a:rPr>
              <a:t>C</a:t>
            </a:r>
            <a:r>
              <a:rPr lang="en-US" b="1" baseline="30000" dirty="0">
                <a:solidFill>
                  <a:srgbClr val="7889FB"/>
                </a:solidFill>
              </a:rPr>
              <a:t>U </a:t>
            </a:r>
            <a:r>
              <a:rPr lang="en-US" b="1" dirty="0">
                <a:solidFill>
                  <a:srgbClr val="7889FB"/>
                </a:solidFill>
              </a:rPr>
              <a:t>≤ C</a:t>
            </a:r>
            <a:r>
              <a:rPr lang="en-US" b="1" baseline="30000" dirty="0">
                <a:solidFill>
                  <a:srgbClr val="7889FB"/>
                </a:solidFill>
              </a:rPr>
              <a:t>LS + </a:t>
            </a:r>
            <a:r>
              <a:rPr lang="en-US" b="1" dirty="0">
                <a:solidFill>
                  <a:srgbClr val="7889FB"/>
                </a:solidFill>
              </a:rPr>
              <a:t>C</a:t>
            </a:r>
            <a:r>
              <a:rPr lang="en-US" b="1" baseline="30000" dirty="0">
                <a:solidFill>
                  <a:srgbClr val="7889FB"/>
                </a:solidFill>
              </a:rPr>
              <a:t>LD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#7 </a:t>
            </a:r>
            <a:r>
              <a:rPr lang="en-US" dirty="0">
                <a:solidFill>
                  <a:srgbClr val="FF0000"/>
                </a:solidFill>
              </a:rPr>
              <a:t>Structural Pruning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Observation: </a:t>
            </a:r>
            <a:r>
              <a:rPr lang="en-US" dirty="0"/>
              <a:t>Assignments can create independent sub problems</a:t>
            </a:r>
          </a:p>
          <a:p>
            <a:pPr lvl="1"/>
            <a:r>
              <a:rPr lang="en-US" dirty="0"/>
              <a:t>Build </a:t>
            </a:r>
            <a:r>
              <a:rPr lang="en-US" b="1" dirty="0">
                <a:solidFill>
                  <a:srgbClr val="7889FB"/>
                </a:solidFill>
              </a:rPr>
              <a:t>reachability graph</a:t>
            </a:r>
            <a:r>
              <a:rPr lang="en-US" dirty="0"/>
              <a:t> to determine </a:t>
            </a:r>
            <a:r>
              <a:rPr lang="en-US" b="1" dirty="0">
                <a:solidFill>
                  <a:srgbClr val="FF0000"/>
                </a:solidFill>
              </a:rPr>
              <a:t>cut sets</a:t>
            </a:r>
          </a:p>
          <a:p>
            <a:pPr lvl="1"/>
            <a:r>
              <a:rPr lang="en-US" dirty="0"/>
              <a:t>During </a:t>
            </a:r>
            <a:r>
              <a:rPr lang="en-US" dirty="0" err="1"/>
              <a:t>enum</a:t>
            </a:r>
            <a:r>
              <a:rPr lang="en-US" dirty="0"/>
              <a:t>: probe cut sets, recursive </a:t>
            </a:r>
            <a:r>
              <a:rPr lang="en-US" dirty="0" err="1"/>
              <a:t>enum</a:t>
            </a:r>
            <a:r>
              <a:rPr lang="en-US" dirty="0"/>
              <a:t>, combine, and skip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577C4-A803-4C6E-9B2E-77A43DF59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72" y="1519567"/>
            <a:ext cx="3822736" cy="2040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34EC6C-E505-46D9-8027-8D9784C5FE92}"/>
              </a:ext>
            </a:extLst>
          </p:cNvPr>
          <p:cNvSpPr txBox="1"/>
          <p:nvPr/>
        </p:nvSpPr>
        <p:spPr>
          <a:xfrm>
            <a:off x="1023729" y="2176666"/>
            <a:ext cx="35482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Consolas" panose="020B0609020204030204" pitchFamily="49" charset="0"/>
              </a:rPr>
              <a:t>for</a:t>
            </a:r>
            <a:r>
              <a:rPr lang="en-US" sz="1700" dirty="0">
                <a:latin typeface="Consolas" panose="020B0609020204030204" pitchFamily="49" charset="0"/>
              </a:rPr>
              <a:t>( j in </a:t>
            </a:r>
            <a:r>
              <a:rPr lang="en-US" sz="1700" dirty="0" err="1">
                <a:latin typeface="Consolas" panose="020B0609020204030204" pitchFamily="49" charset="0"/>
              </a:rPr>
              <a:t>1:</a:t>
            </a:r>
            <a:r>
              <a:rPr lang="en-US" sz="17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pow</a:t>
            </a:r>
            <a:r>
              <a:rPr lang="en-US" sz="1700" b="1" dirty="0">
                <a:solidFill>
                  <a:srgbClr val="FF0000"/>
                </a:solidFill>
                <a:latin typeface="Consolas" panose="020B0609020204030204" pitchFamily="49" charset="0"/>
              </a:rPr>
              <a:t>(2,|</a:t>
            </a:r>
            <a:r>
              <a:rPr lang="en-US" sz="17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M’</a:t>
            </a:r>
            <a:r>
              <a:rPr lang="en-US" sz="1700" b="1" baseline="-25000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sz="1700" b="1" dirty="0">
                <a:solidFill>
                  <a:srgbClr val="FF0000"/>
                </a:solidFill>
                <a:latin typeface="Consolas" panose="020B0609020204030204" pitchFamily="49" charset="0"/>
              </a:rPr>
              <a:t>|)</a:t>
            </a:r>
            <a:r>
              <a:rPr lang="en-US" sz="1700" dirty="0">
                <a:latin typeface="Consolas" panose="020B0609020204030204" pitchFamily="49" charset="0"/>
              </a:rPr>
              <a:t> )</a:t>
            </a:r>
          </a:p>
          <a:p>
            <a:r>
              <a:rPr lang="en-US" sz="1700" dirty="0">
                <a:latin typeface="Consolas" panose="020B0609020204030204" pitchFamily="49" charset="0"/>
              </a:rPr>
              <a:t>   q = </a:t>
            </a:r>
            <a:r>
              <a:rPr lang="en-US" sz="1700" b="1" dirty="0" err="1">
                <a:latin typeface="Consolas" panose="020B0609020204030204" pitchFamily="49" charset="0"/>
              </a:rPr>
              <a:t>createAssignment</a:t>
            </a:r>
            <a:r>
              <a:rPr lang="en-US" sz="1700" dirty="0">
                <a:latin typeface="Consolas" panose="020B0609020204030204" pitchFamily="49" charset="0"/>
              </a:rPr>
              <a:t>(j)</a:t>
            </a:r>
          </a:p>
          <a:p>
            <a:r>
              <a:rPr lang="en-US" sz="1700" dirty="0">
                <a:latin typeface="Consolas" panose="020B0609020204030204" pitchFamily="49" charset="0"/>
              </a:rPr>
              <a:t>   C = </a:t>
            </a:r>
            <a:r>
              <a:rPr lang="en-US" sz="1700" b="1" dirty="0" err="1">
                <a:latin typeface="Consolas" panose="020B0609020204030204" pitchFamily="49" charset="0"/>
              </a:rPr>
              <a:t>getPlanCost</a:t>
            </a:r>
            <a:r>
              <a:rPr lang="en-US" sz="1700" dirty="0">
                <a:latin typeface="Consolas" panose="020B0609020204030204" pitchFamily="49" charset="0"/>
              </a:rPr>
              <a:t>(P</a:t>
            </a:r>
            <a:r>
              <a:rPr lang="en-US" sz="1700" baseline="-25000" dirty="0">
                <a:latin typeface="Consolas" panose="020B0609020204030204" pitchFamily="49" charset="0"/>
              </a:rPr>
              <a:t>i</a:t>
            </a:r>
            <a:r>
              <a:rPr lang="en-US" sz="1700" dirty="0">
                <a:latin typeface="Consolas" panose="020B0609020204030204" pitchFamily="49" charset="0"/>
              </a:rPr>
              <a:t>, q)</a:t>
            </a:r>
          </a:p>
          <a:p>
            <a:r>
              <a:rPr lang="en-US" sz="1700" dirty="0">
                <a:latin typeface="Consolas" panose="020B0609020204030204" pitchFamily="49" charset="0"/>
              </a:rPr>
              <a:t>   </a:t>
            </a:r>
            <a:r>
              <a:rPr lang="en-US" sz="1700" b="1" dirty="0" err="1">
                <a:latin typeface="Consolas" panose="020B0609020204030204" pitchFamily="49" charset="0"/>
              </a:rPr>
              <a:t>maintainBest</a:t>
            </a:r>
            <a:r>
              <a:rPr lang="en-US" sz="1700" dirty="0">
                <a:latin typeface="Consolas" panose="020B0609020204030204" pitchFamily="49" charset="0"/>
              </a:rPr>
              <a:t>(q, 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BE3BD7-7B03-42FD-8E6A-F166CE726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991" y="4722780"/>
            <a:ext cx="1493044" cy="18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89B6-4A93-4A7C-8DC7-05167B4ED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7207C-4BBE-41EE-95EE-86C987BCE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1+6 node cluster</a:t>
            </a:r>
            <a:r>
              <a:rPr lang="de-DE" dirty="0">
                <a:solidFill>
                  <a:srgbClr val="7889FB"/>
                </a:solidFill>
              </a:rPr>
              <a:t> </a:t>
            </a:r>
            <a:r>
              <a:rPr lang="de-DE" dirty="0"/>
              <a:t>(head </a:t>
            </a:r>
            <a:r>
              <a:rPr lang="de-DE" b="0" dirty="0"/>
              <a:t>2x4 Intel Xeon E5530, </a:t>
            </a:r>
            <a:r>
              <a:rPr lang="en-US" b="0" dirty="0"/>
              <a:t>64GB RAM; </a:t>
            </a:r>
            <a:r>
              <a:rPr lang="en-US" b="0" dirty="0" err="1"/>
              <a:t>6workers</a:t>
            </a:r>
            <a:r>
              <a:rPr lang="en-US" b="0" dirty="0"/>
              <a:t> </a:t>
            </a:r>
            <a:r>
              <a:rPr lang="en-US" b="0" dirty="0" err="1"/>
              <a:t>2x6</a:t>
            </a:r>
            <a:r>
              <a:rPr lang="en-US" b="0" dirty="0"/>
              <a:t> Intel Xeon </a:t>
            </a:r>
            <a:r>
              <a:rPr lang="en-US" b="0" dirty="0" err="1"/>
              <a:t>E5</a:t>
            </a:r>
            <a:r>
              <a:rPr lang="en-US" b="0" dirty="0"/>
              <a:t>-2440, 96GB RAM, peak </a:t>
            </a:r>
            <a:r>
              <a:rPr lang="en-US" b="0" dirty="0" err="1"/>
              <a:t>2x32GB</a:t>
            </a:r>
            <a:r>
              <a:rPr lang="en-US" b="0" dirty="0"/>
              <a:t>/s </a:t>
            </a:r>
            <a:r>
              <a:rPr lang="en-US" b="0" dirty="0" err="1"/>
              <a:t>2x115GFLOP</a:t>
            </a:r>
            <a:r>
              <a:rPr lang="en-US" b="0" dirty="0"/>
              <a:t>/s, </a:t>
            </a:r>
            <a:r>
              <a:rPr lang="en-US" dirty="0" err="1"/>
              <a:t>10Gb</a:t>
            </a:r>
            <a:r>
              <a:rPr lang="en-US" dirty="0"/>
              <a:t> </a:t>
            </a:r>
            <a:r>
              <a:rPr lang="en-US" dirty="0" err="1"/>
              <a:t>Ethn</a:t>
            </a:r>
            <a:r>
              <a:rPr lang="en-US" b="0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Modern scale-up server</a:t>
            </a:r>
            <a:r>
              <a:rPr lang="en-US" dirty="0"/>
              <a:t> (</a:t>
            </a:r>
            <a:r>
              <a:rPr lang="en-US" b="0" dirty="0" err="1"/>
              <a:t>2x20</a:t>
            </a:r>
            <a:r>
              <a:rPr lang="en-US" b="0" dirty="0"/>
              <a:t> Intel Xeon Gold 6138, 768GB RAM, peak </a:t>
            </a:r>
            <a:r>
              <a:rPr lang="en-US" b="0" dirty="0" err="1"/>
              <a:t>2x119</a:t>
            </a:r>
            <a:r>
              <a:rPr lang="en-US" b="0" dirty="0"/>
              <a:t> GB/s</a:t>
            </a:r>
            <a:r>
              <a:rPr lang="en-US" dirty="0"/>
              <a:t> </a:t>
            </a:r>
            <a:r>
              <a:rPr lang="en-US" b="0" dirty="0" err="1"/>
              <a:t>2x1.25TFLOP</a:t>
            </a:r>
            <a:r>
              <a:rPr lang="en-US" dirty="0"/>
              <a:t>/</a:t>
            </a:r>
            <a:r>
              <a:rPr lang="en-US" b="0" dirty="0"/>
              <a:t>s</a:t>
            </a:r>
            <a:r>
              <a:rPr lang="en-US" dirty="0"/>
              <a:t>)</a:t>
            </a:r>
          </a:p>
          <a:p>
            <a:pPr lvl="1"/>
            <a:r>
              <a:rPr lang="en-US" b="0" dirty="0"/>
              <a:t>Java 1.8.0, Hadoop 2.7.3, Spark 2.2.0 (client w/ 35GB driver, 6 executors w/ 65 GB and  24 cores, aggregate cluster memory: 234 GB)</a:t>
            </a:r>
            <a:endParaRPr lang="en-US" dirty="0"/>
          </a:p>
          <a:p>
            <a:r>
              <a:rPr lang="en-US" dirty="0"/>
              <a:t>Baselines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SystemML</a:t>
            </a:r>
            <a:r>
              <a:rPr lang="en-US" b="1" dirty="0">
                <a:solidFill>
                  <a:srgbClr val="FF0000"/>
                </a:solidFill>
              </a:rPr>
              <a:t> 1.0++</a:t>
            </a:r>
            <a:r>
              <a:rPr lang="en-US" dirty="0"/>
              <a:t> (Feb 2018): </a:t>
            </a:r>
            <a:r>
              <a:rPr lang="en-US" b="1" dirty="0"/>
              <a:t>Base</a:t>
            </a:r>
            <a:r>
              <a:rPr lang="en-US" dirty="0"/>
              <a:t>, </a:t>
            </a:r>
            <a:r>
              <a:rPr lang="en-US" b="1" dirty="0"/>
              <a:t>Fused</a:t>
            </a:r>
            <a:r>
              <a:rPr lang="en-US" dirty="0"/>
              <a:t> (hand-coded, default), </a:t>
            </a:r>
            <a:br>
              <a:rPr lang="en-US" dirty="0"/>
            </a:br>
            <a:r>
              <a:rPr lang="en-US" b="1" dirty="0"/>
              <a:t>Gen</a:t>
            </a:r>
            <a:r>
              <a:rPr lang="en-US" dirty="0"/>
              <a:t> (optimizer), and heuristics </a:t>
            </a:r>
            <a:r>
              <a:rPr lang="en-US" b="1" dirty="0"/>
              <a:t>FA</a:t>
            </a:r>
            <a:r>
              <a:rPr lang="en-US" dirty="0"/>
              <a:t> (all) and </a:t>
            </a:r>
            <a:r>
              <a:rPr lang="en-US" b="1" dirty="0"/>
              <a:t>FNR</a:t>
            </a:r>
            <a:r>
              <a:rPr lang="en-US" dirty="0"/>
              <a:t> (no redundancy) </a:t>
            </a:r>
          </a:p>
          <a:p>
            <a:pPr lvl="1"/>
            <a:endParaRPr lang="en-US" sz="700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Julia 0.6.2</a:t>
            </a:r>
            <a:r>
              <a:rPr lang="en-US" dirty="0"/>
              <a:t> (Dec 13 2017): LLVM code generation, </a:t>
            </a:r>
            <a:r>
              <a:rPr lang="en-US" b="1" dirty="0"/>
              <a:t>Julia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(without fusion) and </a:t>
            </a:r>
            <a:r>
              <a:rPr lang="en-US" b="1" dirty="0" err="1"/>
              <a:t>JuliaGen</a:t>
            </a:r>
            <a:r>
              <a:rPr lang="en-US" dirty="0"/>
              <a:t> (fusion via dot syntax)</a:t>
            </a:r>
          </a:p>
          <a:p>
            <a:pPr lvl="1"/>
            <a:endParaRPr lang="en-US" sz="700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TensorFlow 1.5</a:t>
            </a:r>
            <a:r>
              <a:rPr lang="en-US" dirty="0"/>
              <a:t> (Jan 26 2018): </a:t>
            </a:r>
            <a:r>
              <a:rPr lang="en-US" b="1" dirty="0"/>
              <a:t>TF</a:t>
            </a:r>
            <a:r>
              <a:rPr lang="en-US" dirty="0"/>
              <a:t> (without fusion), and </a:t>
            </a:r>
            <a:r>
              <a:rPr lang="en-US" b="1" dirty="0" err="1"/>
              <a:t>TFGen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(fusion via TensorFlow XLA), limited support for sparse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8D514D-EC99-4148-A042-60D32A90D1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3748"/>
          <a:stretch/>
        </p:blipFill>
        <p:spPr>
          <a:xfrm>
            <a:off x="7838223" y="4623278"/>
            <a:ext cx="650360" cy="468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6694B-2F07-4C78-9B71-CA2F319FD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613" y="5350423"/>
            <a:ext cx="659373" cy="561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14B497-0135-49EB-A8A1-E5457C264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144" y="3992378"/>
            <a:ext cx="1166047" cy="33912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5CE9DD3-44C4-43B9-A680-377C1050DDBF}"/>
              </a:ext>
            </a:extLst>
          </p:cNvPr>
          <p:cNvSpPr/>
          <p:nvPr/>
        </p:nvSpPr>
        <p:spPr>
          <a:xfrm rot="10800000">
            <a:off x="8398565" y="1943471"/>
            <a:ext cx="387626" cy="288234"/>
          </a:xfrm>
          <a:prstGeom prst="rightArrow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0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3A85186-5F4E-4639-B429-B30A2CD20678}"/>
              </a:ext>
            </a:extLst>
          </p:cNvPr>
          <p:cNvSpPr/>
          <p:nvPr/>
        </p:nvSpPr>
        <p:spPr>
          <a:xfrm>
            <a:off x="4373285" y="4298610"/>
            <a:ext cx="39150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MR9"/>
              </a:rPr>
              <a:t>TF</a:t>
            </a:r>
            <a:r>
              <a:rPr lang="en-US" dirty="0">
                <a:latin typeface="CMR9"/>
              </a:rPr>
              <a:t> w/ manual rewrite</a:t>
            </a:r>
            <a:br>
              <a:rPr lang="en-US" dirty="0">
                <a:latin typeface="CMR9"/>
              </a:rPr>
            </a:br>
            <a:r>
              <a:rPr lang="en-US" dirty="0">
                <a:latin typeface="CMR9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t</a:t>
            </a:r>
            <a:r>
              <a:rPr lang="en-US" dirty="0">
                <a:latin typeface="Consolas" panose="020B0609020204030204" pitchFamily="49" charset="0"/>
              </a:rPr>
              <a:t>(w*(X%*%v))%*%X):</a:t>
            </a:r>
          </a:p>
          <a:p>
            <a:r>
              <a:rPr lang="en-US" dirty="0">
                <a:solidFill>
                  <a:srgbClr val="FF0000"/>
                </a:solidFill>
              </a:rPr>
              <a:t>9.2 s </a:t>
            </a:r>
            <a:r>
              <a:rPr lang="en-US" dirty="0"/>
              <a:t>to</a:t>
            </a:r>
            <a:r>
              <a:rPr lang="en-US" dirty="0">
                <a:solidFill>
                  <a:srgbClr val="FF0000"/>
                </a:solidFill>
              </a:rPr>
              <a:t> 1.6 s </a:t>
            </a:r>
            <a:r>
              <a:rPr lang="en-US" dirty="0"/>
              <a:t>(compared to Gen </a:t>
            </a:r>
            <a:r>
              <a:rPr lang="en-US" b="1" dirty="0" err="1">
                <a:solidFill>
                  <a:srgbClr val="7889FB"/>
                </a:solidFill>
              </a:rPr>
              <a:t>283ms</a:t>
            </a:r>
            <a:r>
              <a:rPr lang="en-US" dirty="0"/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CD338-5C9F-4C49-8369-45407384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9E780-B85F-43D1-9CF4-710DE6BC4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39" y="1553697"/>
            <a:ext cx="3780216" cy="2299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3881EC-F926-467E-B94D-B484FB8F1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158" y="1542543"/>
            <a:ext cx="3799308" cy="2308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824843-743C-403D-B1A7-8C34170188FC}"/>
              </a:ext>
            </a:extLst>
          </p:cNvPr>
          <p:cNvSpPr txBox="1"/>
          <p:nvPr/>
        </p:nvSpPr>
        <p:spPr>
          <a:xfrm>
            <a:off x="2856814" y="1129093"/>
            <a:ext cx="43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 Body"/>
              </a:rPr>
              <a:t>Cell Template:</a:t>
            </a:r>
            <a:r>
              <a:rPr lang="en-US" sz="2000" b="1" dirty="0">
                <a:latin typeface="Consolas" panose="020B0609020204030204" pitchFamily="49" charset="0"/>
              </a:rPr>
              <a:t> sum</a:t>
            </a:r>
            <a:r>
              <a:rPr lang="en-US" sz="2000" dirty="0">
                <a:latin typeface="Consolas" panose="020B0609020204030204" pitchFamily="49" charset="0"/>
              </a:rPr>
              <a:t>(X*Y*Z)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86753-EB61-444B-8261-AA04E79974F0}"/>
              </a:ext>
            </a:extLst>
          </p:cNvPr>
          <p:cNvSpPr txBox="1"/>
          <p:nvPr/>
        </p:nvSpPr>
        <p:spPr>
          <a:xfrm>
            <a:off x="1431591" y="1228638"/>
            <a:ext cx="10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Body"/>
              </a:rPr>
              <a:t>dense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C2BF1-C60D-422D-B593-C0B56C250659}"/>
              </a:ext>
            </a:extLst>
          </p:cNvPr>
          <p:cNvSpPr txBox="1"/>
          <p:nvPr/>
        </p:nvSpPr>
        <p:spPr>
          <a:xfrm>
            <a:off x="7199272" y="1211025"/>
            <a:ext cx="151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 Body"/>
              </a:rPr>
              <a:t>sparse (0.1)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E8F26-0694-4B96-940E-1F84E7DE9C2F}"/>
              </a:ext>
            </a:extLst>
          </p:cNvPr>
          <p:cNvSpPr txBox="1"/>
          <p:nvPr/>
        </p:nvSpPr>
        <p:spPr>
          <a:xfrm>
            <a:off x="318056" y="3925298"/>
            <a:ext cx="4403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 Body"/>
              </a:rPr>
              <a:t>Row:</a:t>
            </a:r>
            <a:r>
              <a:rPr lang="en-US" sz="2000" b="1" dirty="0">
                <a:latin typeface="Consolas" panose="020B0609020204030204" pitchFamily="49" charset="0"/>
              </a:rPr>
              <a:t> t</a:t>
            </a:r>
            <a:r>
              <a:rPr lang="en-US" sz="2000" dirty="0">
                <a:latin typeface="Consolas" panose="020B0609020204030204" pitchFamily="49" charset="0"/>
              </a:rPr>
              <a:t>(X)%*%(w*(X%*%v))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343982-E7E5-4262-9A53-72C8BD1DF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25" y="4345286"/>
            <a:ext cx="3866130" cy="23472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9071ED-DD1D-496F-9F05-F5DC6D7CE530}"/>
              </a:ext>
            </a:extLst>
          </p:cNvPr>
          <p:cNvSpPr txBox="1"/>
          <p:nvPr/>
        </p:nvSpPr>
        <p:spPr>
          <a:xfrm>
            <a:off x="1464723" y="5108207"/>
            <a:ext cx="10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Body"/>
              </a:rPr>
              <a:t>dense</a:t>
            </a: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C11B7A-5D06-43A8-B831-251665145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066" y="4338366"/>
            <a:ext cx="3818400" cy="23352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07493C5-81D0-4160-82EF-6870155F69C8}"/>
              </a:ext>
            </a:extLst>
          </p:cNvPr>
          <p:cNvSpPr/>
          <p:nvPr/>
        </p:nvSpPr>
        <p:spPr>
          <a:xfrm>
            <a:off x="4473128" y="3907808"/>
            <a:ext cx="46781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Outer:</a:t>
            </a:r>
            <a:r>
              <a:rPr lang="en-US" sz="2000" b="1" dirty="0">
                <a:latin typeface="Consolas" panose="020B0609020204030204" pitchFamily="49" charset="0"/>
              </a:rPr>
              <a:t> sum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latin typeface="Consolas" panose="020B0609020204030204" pitchFamily="49" charset="0"/>
                <a:sym typeface="Wingdings" panose="05000000000000000000" pitchFamily="2" charset="2"/>
              </a:rPr>
              <a:t>X*</a:t>
            </a:r>
            <a:r>
              <a:rPr lang="en-US" sz="2000" b="1" dirty="0">
                <a:latin typeface="Consolas" panose="020B0609020204030204" pitchFamily="49" charset="0"/>
                <a:sym typeface="Wingdings" panose="05000000000000000000" pitchFamily="2" charset="2"/>
              </a:rPr>
              <a:t>log</a:t>
            </a:r>
            <a:r>
              <a:rPr lang="en-US" sz="2000" dirty="0">
                <a:latin typeface="Consolas" panose="020B0609020204030204" pitchFamily="49" charset="0"/>
                <a:sym typeface="Wingdings" panose="05000000000000000000" pitchFamily="2" charset="2"/>
              </a:rPr>
              <a:t>(U%*%</a:t>
            </a:r>
            <a:r>
              <a:rPr lang="en-US" sz="2000" b="1" dirty="0">
                <a:latin typeface="Consolas" panose="020B0609020204030204" pitchFamily="49" charset="0"/>
                <a:sym typeface="Wingdings" panose="05000000000000000000" pitchFamily="2" charset="2"/>
              </a:rPr>
              <a:t>t</a:t>
            </a:r>
            <a:r>
              <a:rPr lang="en-US" sz="2000" dirty="0">
                <a:latin typeface="Consolas" panose="020B0609020204030204" pitchFamily="49" charset="0"/>
                <a:sym typeface="Wingdings" panose="05000000000000000000" pitchFamily="2" charset="2"/>
              </a:rPr>
              <a:t>(V)+</a:t>
            </a:r>
            <a:r>
              <a:rPr lang="en-US" sz="2000" dirty="0" err="1">
                <a:latin typeface="Consolas" panose="020B0609020204030204" pitchFamily="49" charset="0"/>
                <a:sym typeface="Wingdings" panose="05000000000000000000" pitchFamily="2" charset="2"/>
              </a:rPr>
              <a:t>1e</a:t>
            </a:r>
            <a:r>
              <a:rPr lang="en-US" sz="2000" dirty="0">
                <a:latin typeface="Consolas" panose="020B0609020204030204" pitchFamily="49" charset="0"/>
                <a:sym typeface="Wingdings" panose="05000000000000000000" pitchFamily="2" charset="2"/>
              </a:rPr>
              <a:t>-15)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E954B5-E34B-478C-8E49-8CA561FCE779}"/>
              </a:ext>
            </a:extLst>
          </p:cNvPr>
          <p:cNvSpPr/>
          <p:nvPr/>
        </p:nvSpPr>
        <p:spPr>
          <a:xfrm>
            <a:off x="4595715" y="6147422"/>
            <a:ext cx="1318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20K</a:t>
            </a:r>
            <a:r>
              <a:rPr lang="en-US" sz="2000" dirty="0"/>
              <a:t> x </a:t>
            </a:r>
            <a:r>
              <a:rPr lang="en-US" sz="2000" dirty="0" err="1"/>
              <a:t>20K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/>
              <a:t>rank 100</a:t>
            </a:r>
          </a:p>
        </p:txBody>
      </p:sp>
    </p:spTree>
    <p:extLst>
      <p:ext uri="{BB962C8B-B14F-4D97-AF65-F5344CB8AC3E}">
        <p14:creationId xmlns:p14="http://schemas.microsoft.com/office/powerpoint/2010/main" val="15040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9" grpId="0"/>
      <p:bldP spid="13" grpId="0"/>
      <p:bldP spid="1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67CA6-EC5D-4F37-B453-AE016F2F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L2SVM End-to-End Performance</a:t>
            </a:r>
            <a:br>
              <a:rPr lang="en-US" dirty="0"/>
            </a:br>
            <a:r>
              <a:rPr lang="en-US" sz="3000" dirty="0"/>
              <a:t>(20 outer/∞ inner iterations, reg., tight eps)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88F2B-055C-4DDE-92FE-482AD89DB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and </a:t>
            </a:r>
            <a:br>
              <a:rPr lang="en-US" dirty="0"/>
            </a:br>
            <a:r>
              <a:rPr lang="en-US" dirty="0"/>
              <a:t>Distributed </a:t>
            </a:r>
            <a:br>
              <a:rPr lang="en-US" dirty="0"/>
            </a:br>
            <a:r>
              <a:rPr lang="en-US" b="0" dirty="0"/>
              <a:t>[seconds]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Julia Comparison</a:t>
            </a:r>
          </a:p>
          <a:p>
            <a:pPr lvl="1"/>
            <a:r>
              <a:rPr lang="en-US" dirty="0"/>
              <a:t>Dataset: 10</a:t>
            </a:r>
            <a:r>
              <a:rPr lang="en-US" baseline="30000" dirty="0"/>
              <a:t>8</a:t>
            </a:r>
            <a:r>
              <a:rPr lang="en-US" dirty="0"/>
              <a:t> x 10 (8GB)</a:t>
            </a:r>
          </a:p>
          <a:p>
            <a:pPr lvl="1"/>
            <a:r>
              <a:rPr lang="en-US" dirty="0"/>
              <a:t>Hand-tuned fusion </a:t>
            </a:r>
            <a:br>
              <a:rPr lang="en-US" dirty="0"/>
            </a:br>
            <a:r>
              <a:rPr lang="en-US" dirty="0"/>
              <a:t>script for </a:t>
            </a:r>
            <a:r>
              <a:rPr lang="en-US" dirty="0" err="1"/>
              <a:t>JuliaGen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A46614-1F12-487F-88B4-76E6AC08D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036358"/>
              </p:ext>
            </p:extLst>
          </p:nvPr>
        </p:nvGraphicFramePr>
        <p:xfrm>
          <a:off x="2374761" y="1579129"/>
          <a:ext cx="6520763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090">
                  <a:extLst>
                    <a:ext uri="{9D8B030D-6E8A-4147-A177-3AD203B41FA5}">
                      <a16:colId xmlns:a16="http://schemas.microsoft.com/office/drawing/2014/main" val="3415377258"/>
                    </a:ext>
                  </a:extLst>
                </a:gridCol>
                <a:gridCol w="979191">
                  <a:extLst>
                    <a:ext uri="{9D8B030D-6E8A-4147-A177-3AD203B41FA5}">
                      <a16:colId xmlns:a16="http://schemas.microsoft.com/office/drawing/2014/main" val="655493418"/>
                    </a:ext>
                  </a:extLst>
                </a:gridCol>
                <a:gridCol w="1065275">
                  <a:extLst>
                    <a:ext uri="{9D8B030D-6E8A-4147-A177-3AD203B41FA5}">
                      <a16:colId xmlns:a16="http://schemas.microsoft.com/office/drawing/2014/main" val="3851713111"/>
                    </a:ext>
                  </a:extLst>
                </a:gridCol>
                <a:gridCol w="968431">
                  <a:extLst>
                    <a:ext uri="{9D8B030D-6E8A-4147-A177-3AD203B41FA5}">
                      <a16:colId xmlns:a16="http://schemas.microsoft.com/office/drawing/2014/main" val="3408035787"/>
                    </a:ext>
                  </a:extLst>
                </a:gridCol>
                <a:gridCol w="903869">
                  <a:extLst>
                    <a:ext uri="{9D8B030D-6E8A-4147-A177-3AD203B41FA5}">
                      <a16:colId xmlns:a16="http://schemas.microsoft.com/office/drawing/2014/main" val="2259058017"/>
                    </a:ext>
                  </a:extLst>
                </a:gridCol>
                <a:gridCol w="946907">
                  <a:extLst>
                    <a:ext uri="{9D8B030D-6E8A-4147-A177-3AD203B41FA5}">
                      <a16:colId xmlns:a16="http://schemas.microsoft.com/office/drawing/2014/main" val="12211794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Fused*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Gen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FA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FNR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232772188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10</a:t>
                      </a:r>
                      <a:r>
                        <a:rPr lang="en-US" sz="1700" baseline="30000" dirty="0"/>
                        <a:t>8</a:t>
                      </a:r>
                      <a:r>
                        <a:rPr lang="en-US" sz="1700" dirty="0"/>
                        <a:t> x 10, D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446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276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37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92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70654101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Airline78</a:t>
                      </a:r>
                      <a:r>
                        <a:rPr lang="en-US" sz="1700" dirty="0"/>
                        <a:t>, D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151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105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24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2288125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Mnist8m</a:t>
                      </a:r>
                      <a:r>
                        <a:rPr lang="en-US" sz="1700" dirty="0"/>
                        <a:t>, 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203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156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113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115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116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0618234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7F0F0A-D29F-4A16-8BB6-E266C3789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838232"/>
              </p:ext>
            </p:extLst>
          </p:nvPr>
        </p:nvGraphicFramePr>
        <p:xfrm>
          <a:off x="2375458" y="2879181"/>
          <a:ext cx="6511647" cy="777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7851">
                  <a:extLst>
                    <a:ext uri="{9D8B030D-6E8A-4147-A177-3AD203B41FA5}">
                      <a16:colId xmlns:a16="http://schemas.microsoft.com/office/drawing/2014/main" val="2269485560"/>
                    </a:ext>
                  </a:extLst>
                </a:gridCol>
                <a:gridCol w="968431">
                  <a:extLst>
                    <a:ext uri="{9D8B030D-6E8A-4147-A177-3AD203B41FA5}">
                      <a16:colId xmlns:a16="http://schemas.microsoft.com/office/drawing/2014/main" val="4105941790"/>
                    </a:ext>
                  </a:extLst>
                </a:gridCol>
                <a:gridCol w="1065274">
                  <a:extLst>
                    <a:ext uri="{9D8B030D-6E8A-4147-A177-3AD203B41FA5}">
                      <a16:colId xmlns:a16="http://schemas.microsoft.com/office/drawing/2014/main" val="22308102"/>
                    </a:ext>
                  </a:extLst>
                </a:gridCol>
                <a:gridCol w="968431">
                  <a:extLst>
                    <a:ext uri="{9D8B030D-6E8A-4147-A177-3AD203B41FA5}">
                      <a16:colId xmlns:a16="http://schemas.microsoft.com/office/drawing/2014/main" val="2234854236"/>
                    </a:ext>
                  </a:extLst>
                </a:gridCol>
                <a:gridCol w="903869">
                  <a:extLst>
                    <a:ext uri="{9D8B030D-6E8A-4147-A177-3AD203B41FA5}">
                      <a16:colId xmlns:a16="http://schemas.microsoft.com/office/drawing/2014/main" val="1024584318"/>
                    </a:ext>
                  </a:extLst>
                </a:gridCol>
                <a:gridCol w="937791">
                  <a:extLst>
                    <a:ext uri="{9D8B030D-6E8A-4147-A177-3AD203B41FA5}">
                      <a16:colId xmlns:a16="http://schemas.microsoft.com/office/drawing/2014/main" val="2096947420"/>
                    </a:ext>
                  </a:extLst>
                </a:gridCol>
              </a:tblGrid>
              <a:tr h="20987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2*10</a:t>
                      </a:r>
                      <a:r>
                        <a:rPr lang="en-US" sz="1700" baseline="30000" dirty="0"/>
                        <a:t>8</a:t>
                      </a:r>
                      <a:r>
                        <a:rPr lang="en-US" sz="1700" dirty="0"/>
                        <a:t> x 100, D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1218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895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347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1433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539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38301617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2*10</a:t>
                      </a:r>
                      <a:r>
                        <a:rPr lang="en-US" sz="1700" baseline="30000" dirty="0"/>
                        <a:t>8</a:t>
                      </a:r>
                      <a:r>
                        <a:rPr lang="en-US" sz="1700" dirty="0"/>
                        <a:t> x 10</a:t>
                      </a:r>
                      <a:r>
                        <a:rPr lang="en-US" sz="1700" baseline="30000" dirty="0"/>
                        <a:t>3</a:t>
                      </a:r>
                      <a:r>
                        <a:rPr lang="en-US" sz="1700" dirty="0"/>
                        <a:t>, 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1481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1066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373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2205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575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31068945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Mnist80m</a:t>
                      </a:r>
                      <a:r>
                        <a:rPr lang="en-US" sz="1700" dirty="0"/>
                        <a:t>, 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1593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1114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552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1312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896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5204476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608CEBC-5B17-4103-85A4-5AE2DDFF0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829" y="4123815"/>
            <a:ext cx="3548016" cy="21510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D3BA3E-5DF3-4CBF-8C5B-FC75AF7D138E}"/>
              </a:ext>
            </a:extLst>
          </p:cNvPr>
          <p:cNvSpPr txBox="1"/>
          <p:nvPr/>
        </p:nvSpPr>
        <p:spPr>
          <a:xfrm>
            <a:off x="622860" y="2799079"/>
            <a:ext cx="1751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#1 </a:t>
            </a:r>
            <a:r>
              <a:rPr lang="en-US" b="1" dirty="0">
                <a:solidFill>
                  <a:srgbClr val="FF0000"/>
                </a:solidFill>
              </a:rPr>
              <a:t>Heuristics struggle w/ hybrid plans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C5FD0F-CF8B-4039-8D2F-4F6FE401EB49}"/>
              </a:ext>
            </a:extLst>
          </p:cNvPr>
          <p:cNvSpPr/>
          <p:nvPr/>
        </p:nvSpPr>
        <p:spPr>
          <a:xfrm>
            <a:off x="4031056" y="2045175"/>
            <a:ext cx="3015788" cy="2408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8FE63-C96E-4CB7-83E0-A3FD2B13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ALS-CG End-to-End Performance</a:t>
            </a:r>
            <a:br>
              <a:rPr lang="en-US" dirty="0"/>
            </a:br>
            <a:r>
              <a:rPr lang="en-US" sz="3000" dirty="0"/>
              <a:t>(20 outer/20 inner iterations, rank 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FEA0F-66B6-4A64-8D7B-CD0E6C541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9623"/>
            <a:ext cx="7886700" cy="4667340"/>
          </a:xfrm>
        </p:spPr>
        <p:txBody>
          <a:bodyPr/>
          <a:lstStyle/>
          <a:p>
            <a:r>
              <a:rPr lang="en-US" dirty="0"/>
              <a:t>ALG-CG</a:t>
            </a:r>
          </a:p>
          <a:p>
            <a:pPr lvl="1"/>
            <a:r>
              <a:rPr lang="en-US" dirty="0"/>
              <a:t>Representative for many matrix factorization algorithms</a:t>
            </a:r>
          </a:p>
          <a:p>
            <a:pPr lvl="1"/>
            <a:r>
              <a:rPr lang="en-US" dirty="0"/>
              <a:t>Requires </a:t>
            </a:r>
            <a:r>
              <a:rPr lang="en-US" b="1" dirty="0">
                <a:solidFill>
                  <a:srgbClr val="7889FB"/>
                </a:solidFill>
              </a:rPr>
              <a:t>sparsity exploitation</a:t>
            </a:r>
            <a:r>
              <a:rPr lang="en-US" b="0" dirty="0"/>
              <a:t> in loss computation and update rules</a:t>
            </a:r>
          </a:p>
          <a:p>
            <a:pPr lvl="1"/>
            <a:endParaRPr lang="en-US" dirty="0"/>
          </a:p>
          <a:p>
            <a:r>
              <a:rPr lang="en-US" dirty="0"/>
              <a:t>Local single node </a:t>
            </a:r>
            <a:r>
              <a:rPr lang="en-US" b="0" dirty="0"/>
              <a:t>[seconds]</a:t>
            </a:r>
            <a:r>
              <a:rPr lang="en-US" dirty="0"/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AFB54A-FDD1-466B-B4F5-BB20745F7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716310"/>
              </p:ext>
            </p:extLst>
          </p:nvPr>
        </p:nvGraphicFramePr>
        <p:xfrm>
          <a:off x="936172" y="3268310"/>
          <a:ext cx="7744483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068">
                  <a:extLst>
                    <a:ext uri="{9D8B030D-6E8A-4147-A177-3AD203B41FA5}">
                      <a16:colId xmlns:a16="http://schemas.microsoft.com/office/drawing/2014/main" val="3415377258"/>
                    </a:ext>
                  </a:extLst>
                </a:gridCol>
                <a:gridCol w="1162951">
                  <a:extLst>
                    <a:ext uri="{9D8B030D-6E8A-4147-A177-3AD203B41FA5}">
                      <a16:colId xmlns:a16="http://schemas.microsoft.com/office/drawing/2014/main" val="655493418"/>
                    </a:ext>
                  </a:extLst>
                </a:gridCol>
                <a:gridCol w="1265190">
                  <a:extLst>
                    <a:ext uri="{9D8B030D-6E8A-4147-A177-3AD203B41FA5}">
                      <a16:colId xmlns:a16="http://schemas.microsoft.com/office/drawing/2014/main" val="3851713111"/>
                    </a:ext>
                  </a:extLst>
                </a:gridCol>
                <a:gridCol w="1150172">
                  <a:extLst>
                    <a:ext uri="{9D8B030D-6E8A-4147-A177-3AD203B41FA5}">
                      <a16:colId xmlns:a16="http://schemas.microsoft.com/office/drawing/2014/main" val="3408035787"/>
                    </a:ext>
                  </a:extLst>
                </a:gridCol>
                <a:gridCol w="1073494">
                  <a:extLst>
                    <a:ext uri="{9D8B030D-6E8A-4147-A177-3AD203B41FA5}">
                      <a16:colId xmlns:a16="http://schemas.microsoft.com/office/drawing/2014/main" val="2259058017"/>
                    </a:ext>
                  </a:extLst>
                </a:gridCol>
                <a:gridCol w="1124608">
                  <a:extLst>
                    <a:ext uri="{9D8B030D-6E8A-4147-A177-3AD203B41FA5}">
                      <a16:colId xmlns:a16="http://schemas.microsoft.com/office/drawing/2014/main" val="12211794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Fused*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Gen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FA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FNR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232772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10</a:t>
                      </a:r>
                      <a:r>
                        <a:rPr lang="en-US" sz="1700" baseline="30000" dirty="0"/>
                        <a:t>4</a:t>
                      </a:r>
                      <a:r>
                        <a:rPr lang="en-US" sz="1700" dirty="0"/>
                        <a:t> x 10</a:t>
                      </a:r>
                      <a:r>
                        <a:rPr lang="en-US" sz="1700" baseline="30000" dirty="0"/>
                        <a:t>4</a:t>
                      </a:r>
                      <a:r>
                        <a:rPr lang="en-US" sz="1700" baseline="0" dirty="0"/>
                        <a:t>, S (0.01)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426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20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/>
                        <a:t>25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215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226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70654101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10</a:t>
                      </a:r>
                      <a:r>
                        <a:rPr lang="en-US" sz="1700" baseline="30000" dirty="0"/>
                        <a:t>5</a:t>
                      </a:r>
                      <a:r>
                        <a:rPr lang="en-US" sz="1700" dirty="0"/>
                        <a:t> x 10</a:t>
                      </a:r>
                      <a:r>
                        <a:rPr lang="en-US" sz="1700" baseline="30000" dirty="0"/>
                        <a:t>5</a:t>
                      </a:r>
                      <a:r>
                        <a:rPr lang="en-US" sz="1700" baseline="0" dirty="0"/>
                        <a:t>, S (0.01)</a:t>
                      </a:r>
                      <a:endParaRPr lang="en-US" sz="17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23,585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96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80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13,511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12,353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2288125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10</a:t>
                      </a:r>
                      <a:r>
                        <a:rPr lang="en-US" sz="1700" baseline="30000" dirty="0"/>
                        <a:t>6</a:t>
                      </a:r>
                      <a:r>
                        <a:rPr lang="en-US" sz="1700" dirty="0"/>
                        <a:t> x 10</a:t>
                      </a:r>
                      <a:r>
                        <a:rPr lang="en-US" sz="1700" baseline="30000" dirty="0"/>
                        <a:t>6</a:t>
                      </a:r>
                      <a:r>
                        <a:rPr lang="en-US" sz="1700" baseline="0" dirty="0"/>
                        <a:t>, S (0.01)</a:t>
                      </a:r>
                      <a:endParaRPr lang="en-US" sz="17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FF0000"/>
                          </a:solidFill>
                        </a:rPr>
                        <a:t>N/A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860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722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</a:rPr>
                        <a:t>N/A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FF0000"/>
                          </a:solidFill>
                        </a:rPr>
                        <a:t>N/A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06182343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Netflix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FF0000"/>
                          </a:solidFill>
                        </a:rPr>
                        <a:t>N/A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1,026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789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FF0000"/>
                          </a:solidFill>
                        </a:rPr>
                        <a:t>N/A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FF0000"/>
                          </a:solidFill>
                        </a:rPr>
                        <a:t>N/A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152786542"/>
                  </a:ext>
                </a:extLst>
              </a:tr>
              <a:tr h="20987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Amazon Books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FF0000"/>
                          </a:solidFill>
                        </a:rPr>
                        <a:t>N/A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17,335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7,420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FF0000"/>
                          </a:solidFill>
                        </a:rPr>
                        <a:t>N/A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FF0000"/>
                          </a:solidFill>
                        </a:rPr>
                        <a:t>N/A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83636009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22F36A-570F-4969-BDB5-2546A48D5CC4}"/>
              </a:ext>
            </a:extLst>
          </p:cNvPr>
          <p:cNvSpPr txBox="1"/>
          <p:nvPr/>
        </p:nvSpPr>
        <p:spPr>
          <a:xfrm>
            <a:off x="6259285" y="5139502"/>
            <a:ext cx="263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#2 </a:t>
            </a:r>
            <a:r>
              <a:rPr lang="en-US" b="1" dirty="0">
                <a:solidFill>
                  <a:srgbClr val="FF0000"/>
                </a:solidFill>
              </a:rPr>
              <a:t>Heuristics struggle w/ sparsity exploitation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ACA82-9A49-4B9B-BACD-586D233F3012}"/>
              </a:ext>
            </a:extLst>
          </p:cNvPr>
          <p:cNvSpPr txBox="1"/>
          <p:nvPr/>
        </p:nvSpPr>
        <p:spPr>
          <a:xfrm>
            <a:off x="664030" y="5139503"/>
            <a:ext cx="250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(8,026,324 x 2,330,066; </a:t>
            </a:r>
            <a:r>
              <a:rPr lang="en-US" b="1" dirty="0">
                <a:solidFill>
                  <a:srgbClr val="7889FB"/>
                </a:solidFill>
              </a:rPr>
              <a:t>sparsity=0.0000012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CF62E2-E790-42FB-AB6E-F5D177640213}"/>
              </a:ext>
            </a:extLst>
          </p:cNvPr>
          <p:cNvSpPr txBox="1"/>
          <p:nvPr/>
        </p:nvSpPr>
        <p:spPr>
          <a:xfrm>
            <a:off x="6057901" y="5853797"/>
            <a:ext cx="301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#3</a:t>
            </a:r>
            <a:r>
              <a:rPr lang="en-US" b="1" dirty="0">
                <a:solidFill>
                  <a:srgbClr val="FF0000"/>
                </a:solidFill>
              </a:rPr>
              <a:t> Heuristics struggle w/ complex DAGs </a:t>
            </a:r>
            <a:r>
              <a:rPr lang="en-US" dirty="0"/>
              <a:t>(see paper)</a:t>
            </a:r>
          </a:p>
        </p:txBody>
      </p:sp>
    </p:spTree>
    <p:extLst>
      <p:ext uri="{BB962C8B-B14F-4D97-AF65-F5344CB8AC3E}">
        <p14:creationId xmlns:p14="http://schemas.microsoft.com/office/powerpoint/2010/main" val="401101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B2AD-CA96-4D9A-966D-0698B05B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8A684-E3B7-49ED-AE49-AF0C90932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9623"/>
            <a:ext cx="8197298" cy="4667340"/>
          </a:xfrm>
        </p:spPr>
        <p:txBody>
          <a:bodyPr/>
          <a:lstStyle/>
          <a:p>
            <a:r>
              <a:rPr lang="en-US" dirty="0"/>
              <a:t>Summary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Exact, cost-based optimizer </a:t>
            </a:r>
            <a:r>
              <a:rPr lang="en-US" b="0" dirty="0"/>
              <a:t>for operator fusion plans over DAGs of LA ops</a:t>
            </a:r>
          </a:p>
          <a:p>
            <a:pPr lvl="1"/>
            <a:r>
              <a:rPr lang="en-US" b="0" dirty="0"/>
              <a:t>End-to-end compiler and runtime integration into </a:t>
            </a:r>
            <a:r>
              <a:rPr lang="en-US" b="0" dirty="0" err="1"/>
              <a:t>SystemML</a:t>
            </a:r>
            <a:endParaRPr lang="en-US" dirty="0"/>
          </a:p>
          <a:p>
            <a:r>
              <a:rPr lang="en-US" dirty="0"/>
              <a:t>Additional contributions (in the paper)</a:t>
            </a:r>
          </a:p>
          <a:p>
            <a:pPr lvl="1"/>
            <a:r>
              <a:rPr lang="en-US" dirty="0"/>
              <a:t>Fused operators for sparsity-exploitation, and compressed matrices</a:t>
            </a:r>
          </a:p>
          <a:p>
            <a:pPr lvl="1"/>
            <a:r>
              <a:rPr lang="en-US" dirty="0"/>
              <a:t>Graceful approximation, plan and operator caching, and rewrites</a:t>
            </a:r>
          </a:p>
          <a:p>
            <a:pPr lvl="1"/>
            <a:r>
              <a:rPr lang="en-US" dirty="0"/>
              <a:t>Experiments for operations, compilation overhead, algorithms</a:t>
            </a:r>
          </a:p>
          <a:p>
            <a:r>
              <a:rPr lang="en-US" dirty="0"/>
              <a:t>Conclusions</a:t>
            </a:r>
          </a:p>
          <a:p>
            <a:pPr lvl="1"/>
            <a:r>
              <a:rPr lang="en-US" b="0" dirty="0"/>
              <a:t>Significant end-to-end improvements</a:t>
            </a:r>
            <a:r>
              <a:rPr lang="en-US" dirty="0"/>
              <a:t> </a:t>
            </a:r>
            <a:r>
              <a:rPr lang="en-US" b="0" dirty="0"/>
              <a:t>due to </a:t>
            </a:r>
            <a:r>
              <a:rPr lang="en-US" b="1" dirty="0">
                <a:solidFill>
                  <a:srgbClr val="7889FB"/>
                </a:solidFill>
              </a:rPr>
              <a:t>generality and cost-awareness</a:t>
            </a:r>
          </a:p>
          <a:p>
            <a:pPr lvl="1"/>
            <a:r>
              <a:rPr lang="en-US" dirty="0"/>
              <a:t>Low compilation overhead due to </a:t>
            </a:r>
            <a:r>
              <a:rPr lang="en-US" b="1" dirty="0">
                <a:solidFill>
                  <a:srgbClr val="7889FB"/>
                </a:solidFill>
              </a:rPr>
              <a:t>fast compiler, pruning, and op/plan caching</a:t>
            </a:r>
          </a:p>
          <a:p>
            <a:pPr lvl="1"/>
            <a:r>
              <a:rPr lang="en-US" dirty="0"/>
              <a:t>O</a:t>
            </a:r>
            <a:r>
              <a:rPr lang="en-US" b="0" dirty="0"/>
              <a:t>ptimizing fusion plans is a </a:t>
            </a:r>
            <a:r>
              <a:rPr lang="en-US" b="1" dirty="0">
                <a:solidFill>
                  <a:srgbClr val="7889FB"/>
                </a:solidFill>
              </a:rPr>
              <a:t>corner-stone of future declarative ML systems</a:t>
            </a:r>
          </a:p>
          <a:p>
            <a:pPr lvl="1"/>
            <a:endParaRPr lang="en-US" dirty="0"/>
          </a:p>
          <a:p>
            <a:r>
              <a:rPr lang="en-US" dirty="0"/>
              <a:t>Available open source in </a:t>
            </a:r>
            <a:r>
              <a:rPr lang="en-US" dirty="0" err="1"/>
              <a:t>SystemML</a:t>
            </a:r>
            <a:br>
              <a:rPr lang="en-US" dirty="0"/>
            </a:br>
            <a:r>
              <a:rPr lang="en-US" u="sng" dirty="0">
                <a:solidFill>
                  <a:srgbClr val="7889FB"/>
                </a:solidFill>
              </a:rPr>
              <a:t>https://github.com/apache/systemml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0FE36-7FA6-4943-8766-55307CCA6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430" y="5530845"/>
            <a:ext cx="1889230" cy="54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0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5A41C-A860-45E3-B066-CDD271B58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Backup: Compilation Overhead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73180-B01A-4C44-92C7-7112474AD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Class Compilation and Loading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  <a:p>
            <a:r>
              <a:rPr lang="en-US" dirty="0"/>
              <a:t>Partitioning </a:t>
            </a:r>
            <a:br>
              <a:rPr lang="en-US" dirty="0"/>
            </a:br>
            <a:r>
              <a:rPr lang="en-US" dirty="0"/>
              <a:t>and Pruning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68BCA-7179-4F98-8175-25463FC9D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78" y="1848914"/>
            <a:ext cx="3684756" cy="2024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54927-5BE8-429A-81C2-8367A95C7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160" y="1829036"/>
            <a:ext cx="3742032" cy="2067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CB079-BC55-4FBB-946E-D02C5DBF7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511" y="3949048"/>
            <a:ext cx="5928067" cy="21055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F1734E-EC79-467C-9C11-F191E18A905B}"/>
              </a:ext>
            </a:extLst>
          </p:cNvPr>
          <p:cNvSpPr txBox="1"/>
          <p:nvPr/>
        </p:nvSpPr>
        <p:spPr>
          <a:xfrm>
            <a:off x="867366" y="6054595"/>
            <a:ext cx="772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Total </a:t>
            </a:r>
            <a:r>
              <a:rPr lang="en-US" dirty="0" err="1"/>
              <a:t>codegen</a:t>
            </a:r>
            <a:r>
              <a:rPr lang="en-US" dirty="0"/>
              <a:t> overhead:       </a:t>
            </a:r>
            <a:r>
              <a:rPr lang="en-US" b="1" dirty="0" err="1">
                <a:solidFill>
                  <a:srgbClr val="FF0000"/>
                </a:solidFill>
              </a:rPr>
              <a:t>55ms</a:t>
            </a:r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en-US" b="1" dirty="0" err="1">
                <a:solidFill>
                  <a:srgbClr val="FF0000"/>
                </a:solidFill>
              </a:rPr>
              <a:t>366ms</a:t>
            </a:r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en-US" b="1" dirty="0" err="1">
                <a:solidFill>
                  <a:srgbClr val="FF0000"/>
                </a:solidFill>
              </a:rPr>
              <a:t>350ms</a:t>
            </a:r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en-US" b="1" dirty="0" err="1">
                <a:solidFill>
                  <a:srgbClr val="FF0000"/>
                </a:solidFill>
              </a:rPr>
              <a:t>112ms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err="1">
                <a:solidFill>
                  <a:srgbClr val="FF0000"/>
                </a:solidFill>
              </a:rPr>
              <a:t>1067ms</a:t>
            </a:r>
            <a:r>
              <a:rPr lang="en-US" b="1" dirty="0">
                <a:solidFill>
                  <a:srgbClr val="FF0000"/>
                </a:solidFill>
              </a:rPr>
              <a:t>   </a:t>
            </a:r>
            <a:r>
              <a:rPr lang="en-US" b="1" dirty="0" err="1">
                <a:solidFill>
                  <a:srgbClr val="FF0000"/>
                </a:solidFill>
              </a:rPr>
              <a:t>491ms</a:t>
            </a:r>
            <a:r>
              <a:rPr lang="en-US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530255-4230-4CF1-97F6-9060508BF3FD}"/>
              </a:ext>
            </a:extLst>
          </p:cNvPr>
          <p:cNvSpPr txBox="1"/>
          <p:nvPr/>
        </p:nvSpPr>
        <p:spPr>
          <a:xfrm>
            <a:off x="5854148" y="1938132"/>
            <a:ext cx="143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w/ operator cache</a:t>
            </a:r>
          </a:p>
        </p:txBody>
      </p:sp>
    </p:spTree>
    <p:extLst>
      <p:ext uri="{BB962C8B-B14F-4D97-AF65-F5344CB8AC3E}">
        <p14:creationId xmlns:p14="http://schemas.microsoft.com/office/powerpoint/2010/main" val="360130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EC8C-3F4E-4F21-AEB5-0BBC55533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Fusion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70B67-5B4E-41BB-9E42-28CCC2BB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State-of-the art ML systems</a:t>
            </a:r>
          </a:p>
          <a:p>
            <a:pPr lvl="1"/>
            <a:r>
              <a:rPr lang="en-US" dirty="0"/>
              <a:t>DAGs of linear algebra (LA) operations and statistical functions</a:t>
            </a:r>
          </a:p>
          <a:p>
            <a:pPr lvl="1"/>
            <a:r>
              <a:rPr lang="en-US" dirty="0"/>
              <a:t>Materialized intermediates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 ubiquitous fusion opportunities</a:t>
            </a:r>
            <a:endParaRPr lang="en-US" b="1" dirty="0">
              <a:solidFill>
                <a:srgbClr val="7889FB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B84C15-CBC6-420B-ABFB-CD17E28D7C64}"/>
              </a:ext>
            </a:extLst>
          </p:cNvPr>
          <p:cNvGrpSpPr/>
          <p:nvPr/>
        </p:nvGrpSpPr>
        <p:grpSpPr>
          <a:xfrm>
            <a:off x="295807" y="2749263"/>
            <a:ext cx="2328649" cy="2203166"/>
            <a:chOff x="295807" y="2749263"/>
            <a:chExt cx="2328649" cy="22031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A44229-B91D-45C1-986D-00C737F7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5852" y="3125441"/>
              <a:ext cx="1368604" cy="182698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BCBE2E-0C66-4A09-92BC-85EBD8EB4A23}"/>
                </a:ext>
              </a:extLst>
            </p:cNvPr>
            <p:cNvSpPr txBox="1"/>
            <p:nvPr/>
          </p:nvSpPr>
          <p:spPr>
            <a:xfrm>
              <a:off x="295807" y="3196161"/>
              <a:ext cx="1550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</a:rPr>
                <a:t>sum</a:t>
              </a:r>
              <a:r>
                <a:rPr lang="en-US" dirty="0">
                  <a:latin typeface="Consolas" panose="020B0609020204030204" pitchFamily="49" charset="0"/>
                </a:rPr>
                <a:t>(X*Y*Z)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B38513-9294-42D3-BC6F-07F83AE9D2DD}"/>
                </a:ext>
              </a:extLst>
            </p:cNvPr>
            <p:cNvSpPr txBox="1"/>
            <p:nvPr/>
          </p:nvSpPr>
          <p:spPr>
            <a:xfrm>
              <a:off x="792763" y="2749263"/>
              <a:ext cx="1783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a) Intermediates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25526F0-3EAC-4EDF-A932-DEDD9E91FFF8}"/>
              </a:ext>
            </a:extLst>
          </p:cNvPr>
          <p:cNvGrpSpPr/>
          <p:nvPr/>
        </p:nvGrpSpPr>
        <p:grpSpPr>
          <a:xfrm>
            <a:off x="3509447" y="2748438"/>
            <a:ext cx="3203011" cy="2223056"/>
            <a:chOff x="3509447" y="2748438"/>
            <a:chExt cx="3203011" cy="22230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E45291F-3D42-44E4-B588-D56BE2046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9447" y="3249565"/>
              <a:ext cx="1984819" cy="172192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FF610E-2D4C-4045-A0B7-C9C229E6023D}"/>
                </a:ext>
              </a:extLst>
            </p:cNvPr>
            <p:cNvSpPr txBox="1"/>
            <p:nvPr/>
          </p:nvSpPr>
          <p:spPr>
            <a:xfrm>
              <a:off x="3718168" y="2748438"/>
              <a:ext cx="1783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b) Single-Pass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F31388-7BF9-4513-B29F-8FF68C5F2D60}"/>
                </a:ext>
              </a:extLst>
            </p:cNvPr>
            <p:cNvSpPr txBox="1"/>
            <p:nvPr/>
          </p:nvSpPr>
          <p:spPr>
            <a:xfrm>
              <a:off x="4228761" y="3078478"/>
              <a:ext cx="24836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nsolas" panose="020B0609020204030204" pitchFamily="49" charset="0"/>
                </a:rPr>
                <a:t>t</a:t>
              </a:r>
              <a:r>
                <a:rPr lang="en-US" dirty="0">
                  <a:latin typeface="Consolas" panose="020B0609020204030204" pitchFamily="49" charset="0"/>
                </a:rPr>
                <a:t>(X)%*%(X%*%v)</a:t>
              </a:r>
              <a:br>
                <a:rPr lang="en-US" dirty="0">
                  <a:latin typeface="Consolas" panose="020B0609020204030204" pitchFamily="49" charset="0"/>
                </a:rPr>
              </a:br>
              <a:r>
                <a:rPr lang="en-US" dirty="0">
                  <a:latin typeface="Consolas" panose="020B0609020204030204" pitchFamily="49" charset="0"/>
                  <a:sym typeface="Wingdings" panose="05000000000000000000" pitchFamily="2" charset="2"/>
                </a:rPr>
                <a:t></a:t>
              </a:r>
              <a:r>
                <a:rPr lang="en-US" b="1" dirty="0">
                  <a:latin typeface="Consolas" panose="020B0609020204030204" pitchFamily="49" charset="0"/>
                  <a:sym typeface="Wingdings" panose="05000000000000000000" pitchFamily="2" charset="2"/>
                </a:rPr>
                <a:t>t</a:t>
              </a:r>
              <a:r>
                <a:rPr lang="en-US" dirty="0">
                  <a:latin typeface="Consolas" panose="020B0609020204030204" pitchFamily="49" charset="0"/>
                  <a:sym typeface="Wingdings" panose="05000000000000000000" pitchFamily="2" charset="2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sym typeface="Wingdings" panose="05000000000000000000" pitchFamily="2" charset="2"/>
                </a:rPr>
                <a:t>t</a:t>
              </a:r>
              <a:r>
                <a:rPr lang="en-US" dirty="0">
                  <a:latin typeface="Consolas" panose="020B0609020204030204" pitchFamily="49" charset="0"/>
                </a:rPr>
                <a:t>(X%*%v)%*%X)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2BE206-3DC5-4ACF-9728-05F91A0CC06A}"/>
              </a:ext>
            </a:extLst>
          </p:cNvPr>
          <p:cNvGrpSpPr/>
          <p:nvPr/>
        </p:nvGrpSpPr>
        <p:grpSpPr>
          <a:xfrm>
            <a:off x="6683002" y="2751753"/>
            <a:ext cx="2111882" cy="2197848"/>
            <a:chOff x="6683002" y="2751753"/>
            <a:chExt cx="2111882" cy="21978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E92E0C-F53A-4F37-93FF-48A39F82E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6946" y="3188097"/>
              <a:ext cx="1623989" cy="176150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7FB4F1-9562-4849-AC63-C6BBE8778263}"/>
                </a:ext>
              </a:extLst>
            </p:cNvPr>
            <p:cNvSpPr txBox="1"/>
            <p:nvPr/>
          </p:nvSpPr>
          <p:spPr>
            <a:xfrm>
              <a:off x="6683002" y="2751753"/>
              <a:ext cx="2111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c) Multi-Aggregates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814AE9-2F3A-4C19-8C9F-A9E026AEC890}"/>
              </a:ext>
            </a:extLst>
          </p:cNvPr>
          <p:cNvGrpSpPr/>
          <p:nvPr/>
        </p:nvGrpSpPr>
        <p:grpSpPr>
          <a:xfrm>
            <a:off x="1173761" y="5209429"/>
            <a:ext cx="6875852" cy="1440635"/>
            <a:chOff x="1173761" y="5209429"/>
            <a:chExt cx="6875852" cy="14406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07913F3-529E-44FD-BCDB-B08609270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65101" y="5209429"/>
              <a:ext cx="5284512" cy="144063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4A46AD-D0B5-491D-8711-3D561782834D}"/>
                </a:ext>
              </a:extLst>
            </p:cNvPr>
            <p:cNvSpPr txBox="1"/>
            <p:nvPr/>
          </p:nvSpPr>
          <p:spPr>
            <a:xfrm>
              <a:off x="1173761" y="5575287"/>
              <a:ext cx="1783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d) Sparsity Exploitation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0C6EB2E-16BF-4BF8-82E2-E2071E6542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3748"/>
          <a:stretch/>
        </p:blipFill>
        <p:spPr>
          <a:xfrm>
            <a:off x="7246193" y="1558093"/>
            <a:ext cx="650360" cy="46834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5131583-D48C-4609-9BBA-34EBAFCDD7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73606" y="1089956"/>
            <a:ext cx="1280160" cy="3080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A42EA8-2A08-46D0-9621-204C3513A8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800" y="1229278"/>
            <a:ext cx="659373" cy="5619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255CAC-FB6E-429E-9C32-887DE45525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80" y="1863274"/>
            <a:ext cx="491759" cy="3811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B73EC4-FABA-4F28-98C7-E7DFE05036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53" y="2095728"/>
            <a:ext cx="1140889" cy="4314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19EE83-8239-4CDA-842F-86970E14C1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7953" y="1398012"/>
            <a:ext cx="1166047" cy="33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2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5E16-7F3B-4C2A-BA91-8012E489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for Optimizing Fusion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2A1BC-FBDC-442E-8B1C-7522BAB34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09623"/>
            <a:ext cx="8326503" cy="4667340"/>
          </a:xfrm>
        </p:spPr>
        <p:txBody>
          <a:bodyPr/>
          <a:lstStyle/>
          <a:p>
            <a:r>
              <a:rPr lang="en-US" dirty="0"/>
              <a:t>Problem: </a:t>
            </a:r>
            <a:r>
              <a:rPr lang="en-US" b="0" dirty="0"/>
              <a:t>Fusion heuristics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poor</a:t>
            </a:r>
            <a:r>
              <a:rPr lang="en-US" dirty="0">
                <a:solidFill>
                  <a:srgbClr val="FF0000"/>
                </a:solidFill>
              </a:rPr>
              <a:t> plans</a:t>
            </a:r>
            <a:r>
              <a:rPr lang="en-US" b="0" dirty="0"/>
              <a:t> for complex DAGs (cost/structure), sparsity exploitation, and local/distributed operations</a:t>
            </a:r>
          </a:p>
          <a:p>
            <a:r>
              <a:rPr lang="en-US" dirty="0"/>
              <a:t>Goal: </a:t>
            </a:r>
            <a:r>
              <a:rPr lang="en-US" dirty="0">
                <a:solidFill>
                  <a:srgbClr val="7889FB"/>
                </a:solidFill>
              </a:rPr>
              <a:t>Principled approach for optimizing fusion plans</a:t>
            </a:r>
          </a:p>
          <a:p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rgbClr val="FF0000"/>
                </a:solidFill>
              </a:rPr>
              <a:t>Materialization Points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0" dirty="0"/>
              <a:t>(e.g., for multiple consumers) </a:t>
            </a:r>
          </a:p>
          <a:p>
            <a:endParaRPr lang="en-US" b="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FF0000"/>
                </a:solidFill>
              </a:rPr>
              <a:t>Sparsity Exploitation</a:t>
            </a:r>
            <a:r>
              <a:rPr lang="en-US" dirty="0"/>
              <a:t> </a:t>
            </a:r>
            <a:br>
              <a:rPr lang="en-US" dirty="0"/>
            </a:br>
            <a:r>
              <a:rPr lang="en-US" b="0" dirty="0"/>
              <a:t>(and ordering of sparse inputs)</a:t>
            </a:r>
          </a:p>
          <a:p>
            <a:pPr lvl="1"/>
            <a:endParaRPr lang="en-US" b="0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FF0000"/>
                </a:solidFill>
              </a:rPr>
              <a:t>Decisions on Fusion Patterns</a:t>
            </a:r>
            <a:br>
              <a:rPr lang="en-US" dirty="0"/>
            </a:br>
            <a:r>
              <a:rPr lang="en-US" b="0" dirty="0"/>
              <a:t>(e.g., template types)</a:t>
            </a:r>
          </a:p>
          <a:p>
            <a:r>
              <a:rPr lang="en-US" dirty="0"/>
              <a:t>#4 </a:t>
            </a:r>
            <a:r>
              <a:rPr lang="en-US" dirty="0">
                <a:solidFill>
                  <a:srgbClr val="FF0000"/>
                </a:solidFill>
              </a:rPr>
              <a:t>Constraints</a:t>
            </a:r>
            <a:br>
              <a:rPr lang="en-US" dirty="0"/>
            </a:br>
            <a:r>
              <a:rPr lang="en-US" b="0" dirty="0"/>
              <a:t>(e.g., memory budget and block sizes)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0324A-AEA5-4E70-B15E-A8319A099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4"/>
          <a:stretch/>
        </p:blipFill>
        <p:spPr>
          <a:xfrm>
            <a:off x="4274280" y="2812805"/>
            <a:ext cx="4680873" cy="1242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F42DCF-AA55-4BF8-8DA6-2A1A218B5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857" y="2004800"/>
            <a:ext cx="1401295" cy="808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724252-45B8-41C1-8BAE-32942FF94672}"/>
              </a:ext>
            </a:extLst>
          </p:cNvPr>
          <p:cNvSpPr txBox="1"/>
          <p:nvPr/>
        </p:nvSpPr>
        <p:spPr>
          <a:xfrm>
            <a:off x="4927380" y="4202184"/>
            <a:ext cx="302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%*%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D4751D-1AD5-4E53-835D-2B24DBA42A09}"/>
              </a:ext>
            </a:extLst>
          </p:cNvPr>
          <p:cNvSpPr/>
          <p:nvPr/>
        </p:nvSpPr>
        <p:spPr>
          <a:xfrm>
            <a:off x="5620112" y="4181834"/>
            <a:ext cx="2111085" cy="4367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04AC16-B454-4D8C-9159-1D9918AC8740}"/>
              </a:ext>
            </a:extLst>
          </p:cNvPr>
          <p:cNvSpPr txBox="1"/>
          <p:nvPr/>
        </p:nvSpPr>
        <p:spPr>
          <a:xfrm>
            <a:off x="5620112" y="4649859"/>
            <a:ext cx="211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sparse-safe over 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C4147-9E6D-4A0A-95D1-D0434E0D0235}"/>
              </a:ext>
            </a:extLst>
          </p:cNvPr>
          <p:cNvSpPr txBox="1"/>
          <p:nvPr/>
        </p:nvSpPr>
        <p:spPr>
          <a:xfrm>
            <a:off x="5187039" y="5373346"/>
            <a:ext cx="306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Search Space that 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requires optimization</a:t>
            </a:r>
            <a:endParaRPr lang="en-US" b="1" dirty="0">
              <a:solidFill>
                <a:srgbClr val="7889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4DC8-7CB4-4C6B-AE22-CBFC1076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Architecture</a:t>
            </a:r>
            <a:br>
              <a:rPr lang="en-US" dirty="0"/>
            </a:br>
            <a:r>
              <a:rPr lang="en-US" sz="3000" dirty="0"/>
              <a:t>(Compiler Integration &amp; </a:t>
            </a:r>
            <a:r>
              <a:rPr lang="en-US" sz="3000" dirty="0" err="1"/>
              <a:t>Codegen</a:t>
            </a:r>
            <a:r>
              <a:rPr lang="en-US" sz="3000" dirty="0"/>
              <a:t> Architecture)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B8CF0-2812-49F1-936B-EDC95C82E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3" y="1978742"/>
            <a:ext cx="3276600" cy="3638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180EB5-B334-4F6D-9ADE-22657B656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73" y="1978742"/>
            <a:ext cx="8324850" cy="3638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FA35DC-BAD4-410B-A02B-6491732447B8}"/>
              </a:ext>
            </a:extLst>
          </p:cNvPr>
          <p:cNvSpPr txBox="1"/>
          <p:nvPr/>
        </p:nvSpPr>
        <p:spPr>
          <a:xfrm>
            <a:off x="4325817" y="1911884"/>
            <a:ext cx="3575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[CIDR’17] </a:t>
            </a:r>
            <a:r>
              <a:rPr lang="en-US" b="1" dirty="0"/>
              <a:t>(w/ fuse-all heuristic)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Lacked maintainability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Poor plans for complex DAGs </a:t>
            </a:r>
            <a:br>
              <a:rPr lang="en-US" dirty="0"/>
            </a:br>
            <a:r>
              <a:rPr lang="en-US" dirty="0"/>
              <a:t>and local/distributed operations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2FC977-4C9D-4BE5-9800-3D3B9A914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170" y="2879393"/>
            <a:ext cx="476250" cy="561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A590A7-A5E9-481B-AD0B-1B286A5D4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5" y="1886184"/>
            <a:ext cx="8401050" cy="3724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A70F33-A080-4B05-856A-033D26B37C30}"/>
              </a:ext>
            </a:extLst>
          </p:cNvPr>
          <p:cNvSpPr/>
          <p:nvPr/>
        </p:nvSpPr>
        <p:spPr>
          <a:xfrm>
            <a:off x="4448499" y="1903821"/>
            <a:ext cx="4266367" cy="24112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91BBCF-8B4A-4537-A42B-FCB7A606F8C0}"/>
              </a:ext>
            </a:extLst>
          </p:cNvPr>
          <p:cNvSpPr txBox="1"/>
          <p:nvPr/>
        </p:nvSpPr>
        <p:spPr>
          <a:xfrm>
            <a:off x="4448499" y="1513300"/>
            <a:ext cx="426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Practical, exact, cost-based optimizer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7059E16-678B-418B-98D1-0D6127666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963479"/>
            <a:ext cx="7886700" cy="432142"/>
          </a:xfrm>
        </p:spPr>
        <p:txBody>
          <a:bodyPr/>
          <a:lstStyle/>
          <a:p>
            <a:r>
              <a:rPr lang="en-US" dirty="0"/>
              <a:t>Templates: </a:t>
            </a:r>
            <a:r>
              <a:rPr lang="en-US" dirty="0">
                <a:solidFill>
                  <a:srgbClr val="7889FB"/>
                </a:solidFill>
              </a:rPr>
              <a:t>Cell, Row, </a:t>
            </a:r>
            <a:r>
              <a:rPr lang="en-US" dirty="0" err="1">
                <a:solidFill>
                  <a:srgbClr val="7889FB"/>
                </a:solidFill>
              </a:rPr>
              <a:t>MAgg</a:t>
            </a:r>
            <a:r>
              <a:rPr lang="en-US" dirty="0">
                <a:solidFill>
                  <a:srgbClr val="7889FB"/>
                </a:solidFill>
              </a:rPr>
              <a:t>, Outer</a:t>
            </a:r>
            <a:r>
              <a:rPr lang="en-US" dirty="0"/>
              <a:t> </a:t>
            </a:r>
            <a:r>
              <a:rPr lang="en-US" b="0" dirty="0"/>
              <a:t>w/ different data bindings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B5F9B7-C1CB-4184-BCB1-B2AF0C882D75}"/>
              </a:ext>
            </a:extLst>
          </p:cNvPr>
          <p:cNvSpPr/>
          <p:nvPr/>
        </p:nvSpPr>
        <p:spPr>
          <a:xfrm>
            <a:off x="6399882" y="2255001"/>
            <a:ext cx="1260930" cy="3490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1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  <p:bldP spid="13" grpId="0" build="p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5CD8C-F28B-41BA-93DE-AEC1ADA03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Codegen</a:t>
            </a:r>
            <a:r>
              <a:rPr lang="en-US" dirty="0"/>
              <a:t> Example L2SVM (Cell/</a:t>
            </a:r>
            <a:r>
              <a:rPr lang="en-US" dirty="0" err="1"/>
              <a:t>MAgg</a:t>
            </a:r>
            <a:r>
              <a:rPr lang="en-US" dirty="0"/>
              <a:t>)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B6DE5-90E2-4C26-AD17-0910FD0AE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L2SVM Inner Loop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 of Vector Intermediates</a:t>
            </a:r>
          </a:p>
          <a:p>
            <a:pPr lvl="1"/>
            <a:r>
              <a:rPr lang="en-US" dirty="0"/>
              <a:t>Base (w/o fused ops): </a:t>
            </a:r>
            <a:r>
              <a:rPr lang="en-US" b="1" dirty="0">
                <a:solidFill>
                  <a:srgbClr val="FF0000"/>
                </a:solidFill>
              </a:rPr>
              <a:t>10</a:t>
            </a:r>
          </a:p>
          <a:p>
            <a:pPr lvl="1"/>
            <a:r>
              <a:rPr lang="en-US" dirty="0"/>
              <a:t>Fused (w/ fused ops):   </a:t>
            </a:r>
            <a:r>
              <a:rPr lang="en-US" b="1" dirty="0">
                <a:solidFill>
                  <a:srgbClr val="7889FB"/>
                </a:solidFill>
              </a:rPr>
              <a:t>4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F1DDAB-8619-46AF-8D87-959C2BAC12DB}"/>
              </a:ext>
            </a:extLst>
          </p:cNvPr>
          <p:cNvSpPr/>
          <p:nvPr/>
        </p:nvSpPr>
        <p:spPr>
          <a:xfrm>
            <a:off x="286992" y="1903599"/>
            <a:ext cx="46056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1: </a:t>
            </a:r>
            <a:r>
              <a:rPr lang="en-US" sz="1600" b="1" dirty="0">
                <a:latin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continueOuter</a:t>
            </a:r>
            <a:r>
              <a:rPr lang="en-US" sz="1600" dirty="0">
                <a:latin typeface="Consolas" panose="020B0609020204030204" pitchFamily="49" charset="0"/>
              </a:rPr>
              <a:t> &amp; </a:t>
            </a:r>
            <a:r>
              <a:rPr lang="en-US" sz="1600" dirty="0" err="1">
                <a:latin typeface="Consolas" panose="020B0609020204030204" pitchFamily="49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</a:rPr>
              <a:t> &lt; maxi)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2    #...    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3:   </a:t>
            </a:r>
            <a:r>
              <a:rPr lang="en-US" sz="1600" b="1" dirty="0">
                <a:latin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continueInner</a:t>
            </a:r>
            <a:r>
              <a:rPr lang="en-US" sz="16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4:     out = 1-Y* (</a:t>
            </a:r>
            <a:r>
              <a:rPr lang="en-US" sz="1600" dirty="0" err="1">
                <a:latin typeface="Consolas" panose="020B0609020204030204" pitchFamily="49" charset="0"/>
              </a:rPr>
              <a:t>Xw+step_sz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Xd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5:     </a:t>
            </a:r>
            <a:r>
              <a:rPr lang="en-US" sz="1600" dirty="0" err="1">
                <a:latin typeface="Consolas" panose="020B0609020204030204" pitchFamily="49" charset="0"/>
              </a:rPr>
              <a:t>sv</a:t>
            </a:r>
            <a:r>
              <a:rPr lang="en-US" sz="1600" dirty="0">
                <a:latin typeface="Consolas" panose="020B0609020204030204" pitchFamily="49" charset="0"/>
              </a:rPr>
              <a:t> = (out &gt; 0);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6:     out = out * </a:t>
            </a:r>
            <a:r>
              <a:rPr lang="en-US" sz="1600" dirty="0" err="1">
                <a:latin typeface="Consolas" panose="020B0609020204030204" pitchFamily="49" charset="0"/>
              </a:rPr>
              <a:t>sv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7:     g = </a:t>
            </a:r>
            <a:r>
              <a:rPr lang="en-US" sz="1600" dirty="0" err="1">
                <a:latin typeface="Consolas" panose="020B0609020204030204" pitchFamily="49" charset="0"/>
              </a:rPr>
              <a:t>wd</a:t>
            </a:r>
            <a:r>
              <a:rPr lang="en-US" sz="1600" dirty="0">
                <a:latin typeface="Consolas" panose="020B0609020204030204" pitchFamily="49" charset="0"/>
              </a:rPr>
              <a:t> +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dd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     -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</a:rPr>
              <a:t>(out * Y * </a:t>
            </a:r>
            <a:r>
              <a:rPr lang="en-US" sz="1600" dirty="0" err="1">
                <a:latin typeface="Consolas" panose="020B0609020204030204" pitchFamily="49" charset="0"/>
              </a:rPr>
              <a:t>Xd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pt-BR" sz="1600" dirty="0">
                <a:latin typeface="Consolas" panose="020B0609020204030204" pitchFamily="49" charset="0"/>
              </a:rPr>
              <a:t>8:     h = dd + </a:t>
            </a:r>
            <a:r>
              <a:rPr lang="pt-BR" sz="1600" b="1" dirty="0">
                <a:latin typeface="Consolas" panose="020B0609020204030204" pitchFamily="49" charset="0"/>
              </a:rPr>
              <a:t>sum</a:t>
            </a:r>
            <a:r>
              <a:rPr lang="pt-BR" sz="1600" dirty="0">
                <a:latin typeface="Consolas" panose="020B0609020204030204" pitchFamily="49" charset="0"/>
              </a:rPr>
              <a:t>(Xd * sv * Xd);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9:    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 - g/h;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10: }} 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0478FB-FD9F-4EF0-A99C-54A530333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048" y="1449544"/>
            <a:ext cx="4490025" cy="52117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635BE9C-0DAB-40FB-BF02-E46E1FA6F6B9}"/>
              </a:ext>
            </a:extLst>
          </p:cNvPr>
          <p:cNvSpPr/>
          <p:nvPr/>
        </p:nvSpPr>
        <p:spPr>
          <a:xfrm rot="1959150">
            <a:off x="7264963" y="2141570"/>
            <a:ext cx="757698" cy="15036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BF5346-6CD2-45AC-8959-3EE9B96B8D85}"/>
              </a:ext>
            </a:extLst>
          </p:cNvPr>
          <p:cNvSpPr/>
          <p:nvPr/>
        </p:nvSpPr>
        <p:spPr>
          <a:xfrm rot="20244245">
            <a:off x="4893238" y="2560670"/>
            <a:ext cx="757698" cy="15036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48B277-0A7B-433D-B399-D1EB60DAC784}"/>
              </a:ext>
            </a:extLst>
          </p:cNvPr>
          <p:cNvSpPr/>
          <p:nvPr/>
        </p:nvSpPr>
        <p:spPr>
          <a:xfrm rot="2148787">
            <a:off x="6090786" y="5353599"/>
            <a:ext cx="520416" cy="9515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CEF6B3-BD9F-44E1-92C5-CC0FEF9D9546}"/>
              </a:ext>
            </a:extLst>
          </p:cNvPr>
          <p:cNvSpPr/>
          <p:nvPr/>
        </p:nvSpPr>
        <p:spPr>
          <a:xfrm rot="18946233">
            <a:off x="6395586" y="4458249"/>
            <a:ext cx="520416" cy="9515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6542A0-B965-4567-ABC6-650B1A452D39}"/>
              </a:ext>
            </a:extLst>
          </p:cNvPr>
          <p:cNvSpPr/>
          <p:nvPr/>
        </p:nvSpPr>
        <p:spPr>
          <a:xfrm rot="18946233">
            <a:off x="6414636" y="3562899"/>
            <a:ext cx="520416" cy="9515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0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3563-44AD-4074-B6AC-4FDEE67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Codegen</a:t>
            </a:r>
            <a:r>
              <a:rPr lang="en-US" dirty="0"/>
              <a:t> Example L2SVM (Cell/</a:t>
            </a:r>
            <a:r>
              <a:rPr lang="en-US" dirty="0" err="1"/>
              <a:t>MAgg</a:t>
            </a:r>
            <a:r>
              <a:rPr lang="en-US" dirty="0"/>
              <a:t>)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25590-4068-45E3-9216-328A4D432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Template Skeleton</a:t>
            </a:r>
          </a:p>
          <a:p>
            <a:pPr lvl="1"/>
            <a:r>
              <a:rPr lang="en-US" dirty="0"/>
              <a:t>Data access, blocking</a:t>
            </a:r>
          </a:p>
          <a:p>
            <a:pPr lvl="1"/>
            <a:r>
              <a:rPr lang="en-US" dirty="0"/>
              <a:t>Multi-threading</a:t>
            </a:r>
          </a:p>
          <a:p>
            <a:pPr lvl="1"/>
            <a:r>
              <a:rPr lang="en-US" dirty="0"/>
              <a:t>Final aggregation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 of Vector Intermediates</a:t>
            </a:r>
          </a:p>
          <a:p>
            <a:pPr lvl="1"/>
            <a:r>
              <a:rPr lang="en-US" dirty="0"/>
              <a:t>Gen (</a:t>
            </a:r>
            <a:r>
              <a:rPr lang="en-US" dirty="0" err="1"/>
              <a:t>codegen</a:t>
            </a:r>
            <a:r>
              <a:rPr lang="en-US" dirty="0"/>
              <a:t> ops): </a:t>
            </a:r>
            <a:r>
              <a:rPr lang="en-US" b="1" dirty="0">
                <a:solidFill>
                  <a:srgbClr val="7889FB"/>
                </a:solidFill>
              </a:rPr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30CB8-B117-4FA0-B54C-FCEB8AB68B96}"/>
              </a:ext>
            </a:extLst>
          </p:cNvPr>
          <p:cNvSpPr/>
          <p:nvPr/>
        </p:nvSpPr>
        <p:spPr>
          <a:xfrm>
            <a:off x="3963639" y="1516172"/>
            <a:ext cx="5180361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public final class </a:t>
            </a:r>
            <a:r>
              <a:rPr lang="en-US" sz="1400" dirty="0">
                <a:latin typeface="Consolas" panose="020B0609020204030204" pitchFamily="49" charset="0"/>
              </a:rPr>
              <a:t>TMP25 </a:t>
            </a:r>
            <a:r>
              <a:rPr lang="en-US" sz="1400" b="1" dirty="0">
                <a:latin typeface="Consolas" panose="020B0609020204030204" pitchFamily="49" charset="0"/>
              </a:rPr>
              <a:t>extends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SpoofMAgg</a:t>
            </a:r>
            <a:r>
              <a:rPr lang="en-US" sz="1400" dirty="0">
                <a:latin typeface="Consolas" panose="020B0609020204030204" pitchFamily="49" charset="0"/>
              </a:rPr>
              <a:t>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public</a:t>
            </a:r>
            <a:r>
              <a:rPr lang="en-US" sz="1400" dirty="0">
                <a:latin typeface="Consolas" panose="020B0609020204030204" pitchFamily="49" charset="0"/>
              </a:rPr>
              <a:t> TMP25()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super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false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AggOp.SUM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AggOp.SUM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double 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scalars,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c, ...)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TMP11 =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getValue</a:t>
            </a:r>
            <a:r>
              <a:rPr lang="en-US" sz="1400" dirty="0">
                <a:latin typeface="Consolas" panose="020B0609020204030204" pitchFamily="49" charset="0"/>
              </a:rPr>
              <a:t>(b[0], 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TMP12 =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getValue</a:t>
            </a:r>
            <a:r>
              <a:rPr lang="en-US" sz="1400" dirty="0">
                <a:latin typeface="Consolas" panose="020B0609020204030204" pitchFamily="49" charset="0"/>
              </a:rPr>
              <a:t>(b[1], 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TMP13 = a * scalars[0];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TMP14 = TMP12 + TMP13;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TMP15 = TMP11 * TMP14;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TMP16 = 1 - TMP15;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TMP17 = (TMP16 &gt; 0) ? 1 : 0;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TMP18 = a * TMP17;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TMP19 = TMP18 * a;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TMP20 = TMP16 * TMP17;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TMP21 = TMP20 * TMP11;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TMP22 = TMP21 * a;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c[0] += TMP19;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    c[1] += TMP22;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CB6D72-3CFA-4688-97E0-61B826922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21" y="2896014"/>
            <a:ext cx="2996279" cy="279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9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4F209-353C-4047-818C-3981458D4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Codegen</a:t>
            </a:r>
            <a:r>
              <a:rPr lang="en-US" dirty="0"/>
              <a:t> Example </a:t>
            </a:r>
            <a:r>
              <a:rPr lang="en-US" dirty="0" err="1"/>
              <a:t>MLogreg</a:t>
            </a:r>
            <a:r>
              <a:rPr lang="en-US" dirty="0"/>
              <a:t> (Row)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CE5D-F73F-4F20-B424-2A13C4ABA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MLogreg</a:t>
            </a:r>
            <a:r>
              <a:rPr lang="en-US" dirty="0"/>
              <a:t> Inner Loop</a:t>
            </a:r>
            <a:br>
              <a:rPr lang="en-US" dirty="0"/>
            </a:br>
            <a:r>
              <a:rPr lang="en-US" b="0" dirty="0"/>
              <a:t>(main expression on feature matrix X)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0F5EE-FAD1-4A47-AA4D-5029039DD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860" y="1549379"/>
            <a:ext cx="2485055" cy="46077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C2DF36-F1E8-40E3-A31D-E0618F28E887}"/>
              </a:ext>
            </a:extLst>
          </p:cNvPr>
          <p:cNvSpPr/>
          <p:nvPr/>
        </p:nvSpPr>
        <p:spPr>
          <a:xfrm>
            <a:off x="833640" y="2162013"/>
            <a:ext cx="5964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1: Q = P[, </a:t>
            </a:r>
            <a:r>
              <a:rPr lang="en-US" sz="1600" dirty="0" err="1">
                <a:latin typeface="Consolas" panose="020B0609020204030204" pitchFamily="49" charset="0"/>
              </a:rPr>
              <a:t>1:k</a:t>
            </a:r>
            <a:r>
              <a:rPr lang="en-US" sz="1600" dirty="0">
                <a:latin typeface="Consolas" panose="020B0609020204030204" pitchFamily="49" charset="0"/>
              </a:rPr>
              <a:t>] * (X %*% v)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2: H = </a:t>
            </a:r>
            <a:r>
              <a:rPr lang="en-US" sz="1600" b="1" dirty="0">
                <a:latin typeface="Consolas" panose="020B0609020204030204" pitchFamily="49" charset="0"/>
              </a:rPr>
              <a:t>t</a:t>
            </a:r>
            <a:r>
              <a:rPr lang="en-US" sz="1600" dirty="0">
                <a:latin typeface="Consolas" panose="020B0609020204030204" pitchFamily="49" charset="0"/>
              </a:rPr>
              <a:t>(X) %*% (Q - P[, </a:t>
            </a:r>
            <a:r>
              <a:rPr lang="en-US" sz="1600" dirty="0" err="1">
                <a:latin typeface="Consolas" panose="020B0609020204030204" pitchFamily="49" charset="0"/>
              </a:rPr>
              <a:t>1:k</a:t>
            </a:r>
            <a:r>
              <a:rPr lang="en-US" sz="1600" dirty="0">
                <a:latin typeface="Consolas" panose="020B0609020204030204" pitchFamily="49" charset="0"/>
              </a:rPr>
              <a:t>] * </a:t>
            </a:r>
            <a:r>
              <a:rPr lang="en-US" sz="1600" b="1" dirty="0" err="1">
                <a:latin typeface="Consolas" panose="020B0609020204030204" pitchFamily="49" charset="0"/>
              </a:rPr>
              <a:t>rowSums</a:t>
            </a:r>
            <a:r>
              <a:rPr lang="en-US" sz="1600" dirty="0">
                <a:latin typeface="Consolas" panose="020B0609020204030204" pitchFamily="49" charset="0"/>
              </a:rPr>
              <a:t>(Q))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ADAB71-4D4D-4125-A657-FE421FE73842}"/>
              </a:ext>
            </a:extLst>
          </p:cNvPr>
          <p:cNvSpPr/>
          <p:nvPr/>
        </p:nvSpPr>
        <p:spPr>
          <a:xfrm>
            <a:off x="643974" y="2987164"/>
            <a:ext cx="58860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public final class </a:t>
            </a:r>
            <a:r>
              <a:rPr lang="en-US" sz="1400" dirty="0">
                <a:latin typeface="Consolas" panose="020B0609020204030204" pitchFamily="49" charset="0"/>
              </a:rPr>
              <a:t>TMP25 </a:t>
            </a:r>
            <a:r>
              <a:rPr lang="en-US" sz="1400" b="1" dirty="0">
                <a:latin typeface="Consolas" panose="020B0609020204030204" pitchFamily="49" charset="0"/>
              </a:rPr>
              <a:t>extends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SpoofRow</a:t>
            </a:r>
            <a:r>
              <a:rPr lang="en-US" sz="1400" dirty="0">
                <a:latin typeface="Consolas" panose="020B0609020204030204" pitchFamily="49" charset="0"/>
              </a:rPr>
              <a:t>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public</a:t>
            </a:r>
            <a:r>
              <a:rPr lang="en-US" sz="1400" dirty="0">
                <a:latin typeface="Consolas" panose="020B0609020204030204" pitchFamily="49" charset="0"/>
              </a:rPr>
              <a:t> TMP25()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super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RowType.</a:t>
            </a:r>
            <a:r>
              <a:rPr lang="en-US" sz="1400" b="1" dirty="0" err="1">
                <a:latin typeface="Consolas" panose="020B0609020204030204" pitchFamily="49" charset="0"/>
              </a:rPr>
              <a:t>COL_AGG_B1_T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true</a:t>
            </a:r>
            <a:r>
              <a:rPr lang="en-US" sz="1400" dirty="0">
                <a:latin typeface="Consolas" panose="020B0609020204030204" pitchFamily="49" charset="0"/>
              </a:rPr>
              <a:t>, 5);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genexecDense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double[] 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ai,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c,...,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len</a:t>
            </a:r>
            <a:r>
              <a:rPr lang="en-US" sz="14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TMP11 = </a:t>
            </a:r>
            <a:r>
              <a:rPr lang="en-US" sz="1400" b="1" dirty="0" err="1">
                <a:latin typeface="Consolas" panose="020B0609020204030204" pitchFamily="49" charset="0"/>
              </a:rPr>
              <a:t>getVector</a:t>
            </a:r>
            <a:r>
              <a:rPr lang="en-US" sz="1400" dirty="0">
                <a:latin typeface="Consolas" panose="020B0609020204030204" pitchFamily="49" charset="0"/>
              </a:rPr>
              <a:t>(b[1].</a:t>
            </a:r>
            <a:r>
              <a:rPr lang="en-US" sz="1400" dirty="0" err="1">
                <a:latin typeface="Consolas" panose="020B0609020204030204" pitchFamily="49" charset="0"/>
              </a:rPr>
              <a:t>vals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rix</a:t>
            </a:r>
            <a:r>
              <a:rPr lang="en-US" sz="1400" dirty="0">
                <a:latin typeface="Consolas" panose="020B0609020204030204" pitchFamily="49" charset="0"/>
              </a:rPr>
              <a:t>),...);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TMP12 = </a:t>
            </a:r>
            <a:r>
              <a:rPr lang="en-US" sz="1400" b="1" dirty="0" err="1">
                <a:latin typeface="Consolas" panose="020B0609020204030204" pitchFamily="49" charset="0"/>
              </a:rPr>
              <a:t>vectMatMult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latin typeface="Consolas" panose="020B0609020204030204" pitchFamily="49" charset="0"/>
              </a:rPr>
              <a:t>, b[0].</a:t>
            </a:r>
            <a:r>
              <a:rPr lang="en-US" sz="1400" dirty="0" err="1">
                <a:latin typeface="Consolas" panose="020B0609020204030204" pitchFamily="49" charset="0"/>
              </a:rPr>
              <a:t>vals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rix</a:t>
            </a:r>
            <a:r>
              <a:rPr lang="en-US" sz="1400" dirty="0">
                <a:latin typeface="Consolas" panose="020B0609020204030204" pitchFamily="49" charset="0"/>
              </a:rPr>
              <a:t>),...);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TMP13 = </a:t>
            </a:r>
            <a:r>
              <a:rPr lang="en-US" sz="1400" b="1" dirty="0" err="1">
                <a:latin typeface="Consolas" panose="020B0609020204030204" pitchFamily="49" charset="0"/>
              </a:rPr>
              <a:t>vectMult</a:t>
            </a:r>
            <a:r>
              <a:rPr lang="en-US" sz="1400" dirty="0">
                <a:latin typeface="Consolas" panose="020B0609020204030204" pitchFamily="49" charset="0"/>
              </a:rPr>
              <a:t>(TMP11, TMP12, 0,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TMP14 = </a:t>
            </a:r>
            <a:r>
              <a:rPr lang="en-US" sz="1400" b="1" dirty="0" err="1">
                <a:latin typeface="Consolas" panose="020B0609020204030204" pitchFamily="49" charset="0"/>
              </a:rPr>
              <a:t>vectSum</a:t>
            </a:r>
            <a:r>
              <a:rPr lang="en-US" sz="1400" dirty="0">
                <a:latin typeface="Consolas" panose="020B0609020204030204" pitchFamily="49" charset="0"/>
              </a:rPr>
              <a:t>(TMP13, 0, </a:t>
            </a:r>
            <a:r>
              <a:rPr lang="en-US" sz="1400" dirty="0" err="1">
                <a:latin typeface="Consolas" panose="020B0609020204030204" pitchFamily="49" charset="0"/>
              </a:rPr>
              <a:t>TMP13.length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TMP15 = </a:t>
            </a:r>
            <a:r>
              <a:rPr lang="en-US" sz="1400" b="1" dirty="0" err="1">
                <a:latin typeface="Consolas" panose="020B0609020204030204" pitchFamily="49" charset="0"/>
              </a:rPr>
              <a:t>vectMult</a:t>
            </a:r>
            <a:r>
              <a:rPr lang="en-US" sz="1400" dirty="0">
                <a:latin typeface="Consolas" panose="020B0609020204030204" pitchFamily="49" charset="0"/>
              </a:rPr>
              <a:t>(TMP11, TMP14,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TMP16 = </a:t>
            </a:r>
            <a:r>
              <a:rPr lang="en-US" sz="1400" b="1" dirty="0" err="1">
                <a:latin typeface="Consolas" panose="020B0609020204030204" pitchFamily="49" charset="0"/>
              </a:rPr>
              <a:t>vectMinus</a:t>
            </a:r>
            <a:r>
              <a:rPr lang="en-US" sz="1400" dirty="0">
                <a:latin typeface="Consolas" panose="020B0609020204030204" pitchFamily="49" charset="0"/>
              </a:rPr>
              <a:t>(TMP13, TMP15, 0,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 err="1">
                <a:latin typeface="Consolas" panose="020B0609020204030204" pitchFamily="49" charset="0"/>
              </a:rPr>
              <a:t>vectOuterMultAdd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latin typeface="Consolas" panose="020B0609020204030204" pitchFamily="49" charset="0"/>
              </a:rPr>
              <a:t>, TMP16, c, ai, 0, 0,...);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genexecSparse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</a:t>
            </a:r>
            <a:r>
              <a:rPr lang="en-US" sz="1400" dirty="0" err="1">
                <a:latin typeface="Consolas" panose="020B0609020204030204" pitchFamily="49" charset="0"/>
              </a:rPr>
              <a:t>avals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[] </a:t>
            </a:r>
            <a:r>
              <a:rPr lang="en-US" sz="1400" dirty="0" err="1">
                <a:latin typeface="Consolas" panose="020B0609020204030204" pitchFamily="49" charset="0"/>
              </a:rPr>
              <a:t>aix</a:t>
            </a:r>
            <a:r>
              <a:rPr lang="en-US" sz="1400" dirty="0">
                <a:latin typeface="Consolas" panose="020B0609020204030204" pitchFamily="49" charset="0"/>
              </a:rPr>
              <a:t>,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ai,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...,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len</a:t>
            </a:r>
            <a:r>
              <a:rPr lang="en-US" sz="1400" dirty="0">
                <a:latin typeface="Consolas" panose="020B0609020204030204" pitchFamily="49" charset="0"/>
              </a:rPr>
              <a:t>) {...}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415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6AF309-F1F7-43A9-B51A-1A9AAE841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628" y="1678591"/>
            <a:ext cx="6221268" cy="4884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F9BC2-D87E-445B-B005-68608B03A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Exploration</a:t>
            </a:r>
            <a:br>
              <a:rPr lang="en-US" dirty="0"/>
            </a:br>
            <a:r>
              <a:rPr lang="en-US" sz="3000" dirty="0"/>
              <a:t>(by example </a:t>
            </a:r>
            <a:r>
              <a:rPr lang="en-US" sz="3000" dirty="0" err="1"/>
              <a:t>MLogreg</a:t>
            </a:r>
            <a:r>
              <a:rPr lang="en-US" sz="3000" dirty="0"/>
              <a:t> Row template)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1EAA8-A941-4D9B-8416-4092DED4B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 Table for partial </a:t>
            </a:r>
            <a:br>
              <a:rPr lang="en-US" dirty="0"/>
            </a:br>
            <a:r>
              <a:rPr lang="en-US" dirty="0"/>
              <a:t>fusion plans </a:t>
            </a:r>
            <a:r>
              <a:rPr lang="en-US" b="0" dirty="0"/>
              <a:t>(candidates)</a:t>
            </a:r>
          </a:p>
          <a:p>
            <a:r>
              <a:rPr lang="en-US" dirty="0">
                <a:solidFill>
                  <a:srgbClr val="7889FB"/>
                </a:solidFill>
              </a:rPr>
              <a:t>OFMC</a:t>
            </a:r>
            <a:r>
              <a:rPr lang="en-US" dirty="0"/>
              <a:t> Template </a:t>
            </a:r>
            <a:br>
              <a:rPr lang="en-US" dirty="0"/>
            </a:br>
            <a:r>
              <a:rPr lang="en-US" dirty="0"/>
              <a:t>Fusion API</a:t>
            </a:r>
          </a:p>
          <a:p>
            <a:pPr lvl="1"/>
            <a:r>
              <a:rPr lang="en-US" dirty="0"/>
              <a:t>Open</a:t>
            </a:r>
          </a:p>
          <a:p>
            <a:pPr lvl="1"/>
            <a:r>
              <a:rPr lang="en-US" dirty="0"/>
              <a:t>Fuse, Merge </a:t>
            </a:r>
          </a:p>
          <a:p>
            <a:pPr lvl="1"/>
            <a:r>
              <a:rPr lang="en-US" dirty="0"/>
              <a:t>Close</a:t>
            </a:r>
          </a:p>
          <a:p>
            <a:r>
              <a:rPr lang="en-US" dirty="0">
                <a:solidFill>
                  <a:srgbClr val="7889FB"/>
                </a:solidFill>
              </a:rPr>
              <a:t>OFMC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Algorithm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Bottom-up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Exploration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(single-pass, </a:t>
            </a:r>
            <a:br>
              <a:rPr lang="en-US" dirty="0"/>
            </a:br>
            <a:r>
              <a:rPr lang="en-US" dirty="0"/>
              <a:t>template-</a:t>
            </a:r>
            <a:br>
              <a:rPr lang="en-US" dirty="0"/>
            </a:br>
            <a:r>
              <a:rPr lang="en-US" dirty="0"/>
              <a:t>agnostic)</a:t>
            </a:r>
          </a:p>
          <a:p>
            <a:pPr lvl="1"/>
            <a:r>
              <a:rPr lang="en-US" dirty="0"/>
              <a:t>Linear space</a:t>
            </a:r>
            <a:br>
              <a:rPr lang="en-US" dirty="0"/>
            </a:br>
            <a:r>
              <a:rPr lang="en-US" dirty="0"/>
              <a:t>and 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050392-1786-4350-B03C-1C3067060768}"/>
              </a:ext>
            </a:extLst>
          </p:cNvPr>
          <p:cNvCxnSpPr>
            <a:cxnSpLocks/>
          </p:cNvCxnSpPr>
          <p:nvPr/>
        </p:nvCxnSpPr>
        <p:spPr>
          <a:xfrm flipV="1">
            <a:off x="2804491" y="4357289"/>
            <a:ext cx="0" cy="1508873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A53709-06C0-4718-9D30-32FD9613FA9A}"/>
              </a:ext>
            </a:extLst>
          </p:cNvPr>
          <p:cNvSpPr txBox="1"/>
          <p:nvPr/>
        </p:nvSpPr>
        <p:spPr>
          <a:xfrm>
            <a:off x="5078896" y="1315447"/>
            <a:ext cx="406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Memo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4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CD4B0A-3973-49AD-95FC-32C3F3926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184" y="1718343"/>
            <a:ext cx="5214938" cy="2421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42FFC-DDCE-413F-92C4-3DCBE5D33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275" y="1604104"/>
            <a:ext cx="5386388" cy="2543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9338EF-5A24-40D9-870C-6282B4881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991" y="1605034"/>
            <a:ext cx="5386388" cy="2700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40FAD6-FB7C-4BC5-960A-04FF578E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Selection I</a:t>
            </a:r>
            <a:br>
              <a:rPr lang="en-US" dirty="0"/>
            </a:br>
            <a:r>
              <a:rPr lang="en-US" sz="3000" dirty="0"/>
              <a:t>(Plan Partitions and Interesting Points)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AF4E7-8125-42F4-BEA2-54E72FC5D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rgbClr val="FF0000"/>
                </a:solidFill>
              </a:rPr>
              <a:t>Determine Plan Partitions</a:t>
            </a:r>
          </a:p>
          <a:p>
            <a:pPr lvl="1"/>
            <a:r>
              <a:rPr lang="en-US" dirty="0"/>
              <a:t>Materialization </a:t>
            </a:r>
            <a:br>
              <a:rPr lang="en-US" dirty="0"/>
            </a:br>
            <a:r>
              <a:rPr lang="en-US" dirty="0"/>
              <a:t>Points M </a:t>
            </a:r>
          </a:p>
          <a:p>
            <a:pPr lvl="1"/>
            <a:r>
              <a:rPr lang="en-US" dirty="0"/>
              <a:t>Connected components</a:t>
            </a:r>
            <a:br>
              <a:rPr lang="en-US" dirty="0"/>
            </a:br>
            <a:r>
              <a:rPr lang="en-US" dirty="0"/>
              <a:t>of fusion references</a:t>
            </a:r>
          </a:p>
          <a:p>
            <a:pPr lvl="1"/>
            <a:r>
              <a:rPr lang="en-US" dirty="0"/>
              <a:t>Root and input nodes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Optimize partitions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independently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FF0000"/>
                </a:solidFill>
              </a:rPr>
              <a:t>Determine Interesting Points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Materialization Point Consumers:</a:t>
            </a:r>
            <a:r>
              <a:rPr lang="en-US" b="1" dirty="0"/>
              <a:t> </a:t>
            </a:r>
            <a:r>
              <a:rPr lang="en-US" dirty="0"/>
              <a:t>Each data dependency on materialization points considered separately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Template / Sparse Switches:</a:t>
            </a:r>
            <a:r>
              <a:rPr lang="en-US" b="1" dirty="0"/>
              <a:t> </a:t>
            </a:r>
            <a:r>
              <a:rPr lang="en-US" dirty="0"/>
              <a:t>Data dependencies where producer has templates that are non-existing for consumers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FF0000"/>
                </a:solidFill>
              </a:rPr>
              <a:t>Optimizer considers all </a:t>
            </a:r>
            <a:r>
              <a:rPr lang="en-US" b="1" dirty="0" err="1">
                <a:solidFill>
                  <a:srgbClr val="FF0000"/>
                </a:solidFill>
              </a:rPr>
              <a:t>2</a:t>
            </a:r>
            <a:r>
              <a:rPr lang="en-US" b="1" baseline="30000" dirty="0" err="1">
                <a:solidFill>
                  <a:srgbClr val="FF0000"/>
                </a:solidFill>
              </a:rPr>
              <a:t>|M’i</a:t>
            </a:r>
            <a:r>
              <a:rPr lang="en-US" b="1" baseline="30000" dirty="0">
                <a:solidFill>
                  <a:srgbClr val="FF0000"/>
                </a:solidFill>
              </a:rPr>
              <a:t>|</a:t>
            </a:r>
            <a:r>
              <a:rPr lang="en-US" b="1" dirty="0">
                <a:solidFill>
                  <a:srgbClr val="FF0000"/>
                </a:solidFill>
              </a:rPr>
              <a:t> plans</a:t>
            </a:r>
            <a:r>
              <a:rPr lang="en-US" dirty="0"/>
              <a:t> (with |</a:t>
            </a:r>
            <a:r>
              <a:rPr lang="en-US" dirty="0" err="1"/>
              <a:t>M’</a:t>
            </a:r>
            <a:r>
              <a:rPr lang="en-US" baseline="-25000" dirty="0" err="1"/>
              <a:t>i</a:t>
            </a:r>
            <a:r>
              <a:rPr lang="en-US" dirty="0"/>
              <a:t>| ≥ |M</a:t>
            </a:r>
            <a:r>
              <a:rPr lang="en-US" baseline="-25000" dirty="0"/>
              <a:t>i</a:t>
            </a:r>
            <a:r>
              <a:rPr lang="en-US" dirty="0"/>
              <a:t>|) per partition</a:t>
            </a:r>
          </a:p>
        </p:txBody>
      </p:sp>
    </p:spTree>
    <p:extLst>
      <p:ext uri="{BB962C8B-B14F-4D97-AF65-F5344CB8AC3E}">
        <p14:creationId xmlns:p14="http://schemas.microsoft.com/office/powerpoint/2010/main" val="56454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13269</TotalTime>
  <Words>1225</Words>
  <Application>Microsoft Office PowerPoint</Application>
  <PresentationFormat>On-screen Show (4:3)</PresentationFormat>
  <Paragraphs>313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Body</vt:lpstr>
      <vt:lpstr>Calibri Light</vt:lpstr>
      <vt:lpstr>CMR9</vt:lpstr>
      <vt:lpstr>Consolas</vt:lpstr>
      <vt:lpstr>Wingdings</vt:lpstr>
      <vt:lpstr>Office Theme</vt:lpstr>
      <vt:lpstr>On Optimizing Operator Fusion Plans for Large-Scale Machine Learning in SystemML</vt:lpstr>
      <vt:lpstr>Motivation: Fusion Opportunities</vt:lpstr>
      <vt:lpstr>A Case for Optimizing Fusion Plans</vt:lpstr>
      <vt:lpstr>System Architecture (Compiler Integration &amp; Codegen Architecture)</vt:lpstr>
      <vt:lpstr>Codegen Example L2SVM (Cell/MAgg) I</vt:lpstr>
      <vt:lpstr>Codegen Example L2SVM (Cell/MAgg) II</vt:lpstr>
      <vt:lpstr>Codegen Example MLogreg (Row)</vt:lpstr>
      <vt:lpstr>Candidate Exploration (by example MLogreg Row template)</vt:lpstr>
      <vt:lpstr>Candidate Selection I (Plan Partitions and Interesting Points)</vt:lpstr>
      <vt:lpstr>Candidate Selection II (Costs and Constraints)</vt:lpstr>
      <vt:lpstr>Candidate Selection III (Enumeration Algorithm MPSkipEnum and Pruning)</vt:lpstr>
      <vt:lpstr>Experimental Setting</vt:lpstr>
      <vt:lpstr>Operations Performance</vt:lpstr>
      <vt:lpstr>L2SVM End-to-End Performance (20 outer/∞ inner iterations, reg., tight eps)</vt:lpstr>
      <vt:lpstr>ALS-CG End-to-End Performance (20 outer/20 inner iterations, rank 20)</vt:lpstr>
      <vt:lpstr>Conclusions</vt:lpstr>
      <vt:lpstr>Backup: Compilation Overhead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SystemML: Declarative Large-Scale Machine Learning </dc:title>
  <dc:creator>Matthias Boehm</dc:creator>
  <cp:lastModifiedBy>mboehm</cp:lastModifiedBy>
  <cp:revision>516</cp:revision>
  <dcterms:created xsi:type="dcterms:W3CDTF">2017-01-20T13:29:23Z</dcterms:created>
  <dcterms:modified xsi:type="dcterms:W3CDTF">2018-08-29T00:24:04Z</dcterms:modified>
</cp:coreProperties>
</file>