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88" r:id="rId2"/>
    <p:sldId id="381" r:id="rId3"/>
    <p:sldId id="289" r:id="rId4"/>
    <p:sldId id="329" r:id="rId5"/>
    <p:sldId id="332" r:id="rId6"/>
    <p:sldId id="333" r:id="rId7"/>
    <p:sldId id="334" r:id="rId8"/>
    <p:sldId id="354" r:id="rId9"/>
    <p:sldId id="330" r:id="rId10"/>
    <p:sldId id="292" r:id="rId11"/>
    <p:sldId id="321" r:id="rId12"/>
    <p:sldId id="298" r:id="rId13"/>
    <p:sldId id="337" r:id="rId14"/>
    <p:sldId id="290" r:id="rId15"/>
    <p:sldId id="297" r:id="rId16"/>
    <p:sldId id="410" r:id="rId17"/>
    <p:sldId id="336" r:id="rId18"/>
    <p:sldId id="326" r:id="rId19"/>
    <p:sldId id="294" r:id="rId20"/>
    <p:sldId id="295" r:id="rId21"/>
    <p:sldId id="299" r:id="rId22"/>
    <p:sldId id="300" r:id="rId23"/>
    <p:sldId id="301" r:id="rId24"/>
    <p:sldId id="411" r:id="rId25"/>
    <p:sldId id="303" r:id="rId26"/>
    <p:sldId id="311" r:id="rId27"/>
    <p:sldId id="304" r:id="rId28"/>
    <p:sldId id="387" r:id="rId29"/>
    <p:sldId id="385" r:id="rId30"/>
    <p:sldId id="397" r:id="rId31"/>
    <p:sldId id="373" r:id="rId32"/>
    <p:sldId id="388" r:id="rId33"/>
    <p:sldId id="374" r:id="rId34"/>
    <p:sldId id="375" r:id="rId35"/>
    <p:sldId id="390" r:id="rId36"/>
    <p:sldId id="364" r:id="rId37"/>
    <p:sldId id="391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6" r:id="rId46"/>
    <p:sldId id="405" r:id="rId47"/>
    <p:sldId id="367" r:id="rId48"/>
    <p:sldId id="408" r:id="rId49"/>
    <p:sldId id="317" r:id="rId50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FA500"/>
    <a:srgbClr val="133051"/>
    <a:srgbClr val="183D68"/>
    <a:srgbClr val="959595"/>
    <a:srgbClr val="ABABAB"/>
    <a:srgbClr val="989898"/>
    <a:srgbClr val="838383"/>
    <a:srgbClr val="878A8F"/>
    <a:srgbClr val="F70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149" autoAdjust="0"/>
  </p:normalViewPr>
  <p:slideViewPr>
    <p:cSldViewPr snapToGrid="0" snapToObjects="1">
      <p:cViewPr varScale="1">
        <p:scale>
          <a:sx n="74" d="100"/>
          <a:sy n="74" d="100"/>
        </p:scale>
        <p:origin x="203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37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10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278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020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692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48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3645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882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25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701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eBPF</a:t>
            </a:r>
            <a:r>
              <a:rPr lang="en-US" dirty="0"/>
              <a:t> … Extended Berkeley</a:t>
            </a:r>
            <a:r>
              <a:rPr lang="en-US" baseline="0" dirty="0"/>
              <a:t> Packet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37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883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29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8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06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96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028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30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77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03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System Landscape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01 Introduction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System Landscape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mboehm7.github.io/teaching/fs22_amls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es.apache.org/jira/secure/Dashboard.jspa?selectPageId=12335852#Filter-Results/12365413" TargetMode="External"/><Relationship Id="rId2" Type="http://schemas.openxmlformats.org/officeDocument/2006/relationships/hyperlink" Target="https://mboehm7.github.io/teaching/fs22_amls/AMLS_2022_Exercis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mboehm7.github.io/teaching/ss22_amls/AMLS_DAPHNE_projects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stik-dresden.de/archives/112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4.png"/><Relationship Id="rId3" Type="http://schemas.openxmlformats.org/officeDocument/2006/relationships/image" Target="../media/image42.png"/><Relationship Id="rId7" Type="http://schemas.openxmlformats.org/officeDocument/2006/relationships/image" Target="../media/image36.sv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1.svg"/><Relationship Id="rId18" Type="http://schemas.openxmlformats.org/officeDocument/2006/relationships/image" Target="../media/image55.png"/><Relationship Id="rId3" Type="http://schemas.openxmlformats.org/officeDocument/2006/relationships/image" Target="../media/image38.jpg"/><Relationship Id="rId21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3.svg"/><Relationship Id="rId23" Type="http://schemas.openxmlformats.org/officeDocument/2006/relationships/image" Target="../media/image18.png"/><Relationship Id="rId10" Type="http://schemas.openxmlformats.org/officeDocument/2006/relationships/image" Target="../media/image36.svg"/><Relationship Id="rId19" Type="http://schemas.openxmlformats.org/officeDocument/2006/relationships/image" Target="../media/image56.png"/><Relationship Id="rId4" Type="http://schemas.openxmlformats.org/officeDocument/2006/relationships/image" Target="../media/image39.png"/><Relationship Id="rId9" Type="http://schemas.openxmlformats.org/officeDocument/2006/relationships/image" Target="../media/image35.png"/><Relationship Id="rId14" Type="http://schemas.openxmlformats.org/officeDocument/2006/relationships/image" Target="../media/image52.png"/><Relationship Id="rId2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ystemd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png"/><Relationship Id="rId18" Type="http://schemas.openxmlformats.org/officeDocument/2006/relationships/image" Target="../media/image28.emf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4.png"/><Relationship Id="rId5" Type="http://schemas.openxmlformats.org/officeDocument/2006/relationships/image" Target="../media/image36.svg"/><Relationship Id="rId15" Type="http://schemas.openxmlformats.org/officeDocument/2006/relationships/image" Target="../media/image63.png"/><Relationship Id="rId10" Type="http://schemas.openxmlformats.org/officeDocument/2006/relationships/image" Target="../media/image47.png"/><Relationship Id="rId19" Type="http://schemas.openxmlformats.org/officeDocument/2006/relationships/image" Target="../media/image29.emf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1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31.jpeg"/><Relationship Id="rId9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NUL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7.png"/><Relationship Id="rId3" Type="http://schemas.openxmlformats.org/officeDocument/2006/relationships/image" Target="../media/image88.jpg"/><Relationship Id="rId7" Type="http://schemas.openxmlformats.org/officeDocument/2006/relationships/image" Target="../media/image91.jp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16.jp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" Type="http://schemas.openxmlformats.org/officeDocument/2006/relationships/hyperlink" Target="https://daphne-eu.eu/" TargetMode="Externa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19" Type="http://schemas.openxmlformats.org/officeDocument/2006/relationships/image" Target="../media/image115.sv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Relationship Id="rId9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8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inIBmY8dQ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b="1" dirty="0"/>
              <a:t>Architecture of ML Systems*</a:t>
            </a:r>
            <a:br>
              <a:rPr lang="de-DE" b="1" dirty="0"/>
            </a:br>
            <a:r>
              <a:rPr lang="de-DE" sz="4000" b="1" dirty="0"/>
              <a:t>01 Introduction and System Landscape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 25,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Organization, Outline, and Exercise/Projects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BE7A02-808C-8ABA-EB10-68D4872CC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</p:spPr>
        <p:txBody>
          <a:bodyPr/>
          <a:lstStyle/>
          <a:p>
            <a:r>
              <a:rPr lang="en-US" dirty="0"/>
              <a:t>Partially based 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08752-93A1-76D4-6BF2-278026E47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49" y="4253833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EE5B04-143E-7B42-F64D-D8188F2A5978}"/>
              </a:ext>
            </a:extLst>
          </p:cNvPr>
          <p:cNvSpPr txBox="1"/>
          <p:nvPr/>
        </p:nvSpPr>
        <p:spPr>
          <a:xfrm>
            <a:off x="2311120" y="4213696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Kumar, Jun Yang: Data Management in Machine Learning Systems. Synthesis Lectures on Data Management, Morgan &amp; Claypool Publishers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1816F-7140-4244-BB39-EEBC31475CD7}"/>
              </a:ext>
            </a:extLst>
          </p:cNvPr>
          <p:cNvSpPr txBox="1"/>
          <p:nvPr/>
        </p:nvSpPr>
        <p:spPr>
          <a:xfrm>
            <a:off x="2261327" y="5372074"/>
            <a:ext cx="46121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Updates in SS2019, SS2020, SS2021, and SS2022</a:t>
            </a:r>
          </a:p>
        </p:txBody>
      </p:sp>
    </p:spTree>
    <p:extLst>
      <p:ext uri="{BB962C8B-B14F-4D97-AF65-F5344CB8AC3E}">
        <p14:creationId xmlns:p14="http://schemas.microsoft.com/office/powerpoint/2010/main" val="2559793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Course Organization &amp; Logistics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Univ.-Prof. Dr.-</a:t>
            </a:r>
            <a:r>
              <a:rPr lang="en-US" dirty="0" err="1"/>
              <a:t>Ing</a:t>
            </a:r>
            <a:r>
              <a:rPr lang="en-US" dirty="0"/>
              <a:t>. Matthias Boehm, ISDS</a:t>
            </a:r>
          </a:p>
          <a:p>
            <a:pPr lvl="1"/>
            <a:r>
              <a:rPr lang="en-US" dirty="0"/>
              <a:t>Assistants: M.Sc. Sebastian </a:t>
            </a:r>
            <a:r>
              <a:rPr lang="en-US" dirty="0" err="1"/>
              <a:t>Baunsgaard</a:t>
            </a:r>
            <a:r>
              <a:rPr lang="en-US" dirty="0"/>
              <a:t>, </a:t>
            </a:r>
            <a:r>
              <a:rPr lang="en-US" dirty="0" err="1"/>
              <a:t>M.Tech</a:t>
            </a:r>
            <a:r>
              <a:rPr lang="en-US" dirty="0"/>
              <a:t>. Arnab </a:t>
            </a:r>
            <a:r>
              <a:rPr lang="en-US" dirty="0" err="1"/>
              <a:t>Phani</a:t>
            </a:r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Danish</a:t>
            </a:r>
          </a:p>
          <a:p>
            <a:pPr lvl="1"/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Block lectures </a:t>
            </a:r>
            <a:r>
              <a:rPr lang="en-US" b="1" dirty="0">
                <a:solidFill>
                  <a:schemeClr val="accent1"/>
                </a:solidFill>
              </a:rPr>
              <a:t>August 29 and 30, 8am-5pm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(with informal language)</a:t>
            </a:r>
          </a:p>
          <a:p>
            <a:pPr lvl="1"/>
            <a:r>
              <a:rPr lang="en-US" dirty="0"/>
              <a:t>5 and 4 sessions per day with 15/30min breaks</a:t>
            </a:r>
          </a:p>
          <a:p>
            <a:pPr lvl="1"/>
            <a:r>
              <a:rPr lang="en-US" dirty="0"/>
              <a:t>Website: </a:t>
            </a:r>
            <a:r>
              <a:rPr lang="en-US" dirty="0">
                <a:hlinkClick r:id="rId2"/>
              </a:rPr>
              <a:t>https://mboehm7.github.io/teaching/fs22_amls/index.htm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Grading: Pass/fail (with mandatory exercise/programming project)</a:t>
            </a:r>
          </a:p>
          <a:p>
            <a:pPr lvl="1"/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 Data Management/Databases, and</a:t>
            </a:r>
          </a:p>
          <a:p>
            <a:pPr lvl="1"/>
            <a:r>
              <a:rPr lang="en-US" dirty="0"/>
              <a:t>Basic courses on applied ML / Knowledge Discovery and Data Mining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Organization, Outline, Exercise/Projects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9" y="1438110"/>
            <a:ext cx="871596" cy="8715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66" y="2402165"/>
            <a:ext cx="841248" cy="841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66064-7C9A-29F3-7920-B93189A62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76" y="2402165"/>
            <a:ext cx="630822" cy="841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DF7D0-04FB-5587-5DAB-666EF20A3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62" y="4458026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A: ML Lifecycle Systems (</a:t>
            </a:r>
            <a:r>
              <a:rPr lang="en-US" dirty="0">
                <a:solidFill>
                  <a:schemeClr val="accent1"/>
                </a:solidFill>
              </a:rPr>
              <a:t>August 29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7889FB"/>
                </a:solidFill>
              </a:rPr>
              <a:t>01</a:t>
            </a:r>
            <a:r>
              <a:rPr lang="en-US" dirty="0"/>
              <a:t> Introduction and System Landscape </a:t>
            </a:r>
            <a:r>
              <a:rPr lang="en-US" b="0" dirty="0"/>
              <a:t>[Aug 29, 8am]</a:t>
            </a:r>
          </a:p>
          <a:p>
            <a:r>
              <a:rPr lang="en-US" dirty="0">
                <a:solidFill>
                  <a:srgbClr val="7889FB"/>
                </a:solidFill>
              </a:rPr>
              <a:t>02</a:t>
            </a:r>
            <a:r>
              <a:rPr lang="en-US" dirty="0"/>
              <a:t> Data Preparation, Cleaning, and Augmentation </a:t>
            </a:r>
            <a:r>
              <a:rPr lang="en-US" b="0" dirty="0"/>
              <a:t>[Aug 29, 10.15am]</a:t>
            </a:r>
          </a:p>
          <a:p>
            <a:r>
              <a:rPr lang="en-US" dirty="0">
                <a:solidFill>
                  <a:srgbClr val="7889FB"/>
                </a:solidFill>
              </a:rPr>
              <a:t>03</a:t>
            </a:r>
            <a:r>
              <a:rPr lang="en-US" dirty="0"/>
              <a:t> Model Selection, Debugging/</a:t>
            </a:r>
            <a:r>
              <a:rPr lang="en-US" dirty="0" err="1"/>
              <a:t>Explainability</a:t>
            </a:r>
            <a:r>
              <a:rPr lang="en-US" dirty="0"/>
              <a:t>/Fairness </a:t>
            </a:r>
            <a:r>
              <a:rPr lang="en-US" b="0" dirty="0"/>
              <a:t>[Aug 29, 12.45pm]</a:t>
            </a:r>
          </a:p>
          <a:p>
            <a:r>
              <a:rPr lang="en-US" dirty="0"/>
              <a:t>Discussion/Implementation Programming </a:t>
            </a:r>
            <a:r>
              <a:rPr lang="en-US" dirty="0">
                <a:solidFill>
                  <a:schemeClr val="accent1"/>
                </a:solidFill>
              </a:rPr>
              <a:t>Projects</a:t>
            </a:r>
            <a:r>
              <a:rPr lang="en-US" dirty="0"/>
              <a:t> </a:t>
            </a:r>
            <a:r>
              <a:rPr lang="en-US" b="0" dirty="0"/>
              <a:t>[Aug 29, 3pm]</a:t>
            </a:r>
          </a:p>
          <a:p>
            <a:r>
              <a:rPr lang="en-US" dirty="0">
                <a:solidFill>
                  <a:srgbClr val="7889FB"/>
                </a:solidFill>
              </a:rPr>
              <a:t>04</a:t>
            </a:r>
            <a:r>
              <a:rPr lang="en-US" dirty="0"/>
              <a:t> Model Deployment and </a:t>
            </a:r>
            <a:r>
              <a:rPr lang="en-US"/>
              <a:t>Serving </a:t>
            </a:r>
            <a:r>
              <a:rPr lang="en-US" b="0"/>
              <a:t>[</a:t>
            </a:r>
            <a:r>
              <a:rPr lang="en-US" b="0" dirty="0"/>
              <a:t>Aug 29, 3.30pm]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B: ML System Internals (</a:t>
            </a:r>
            <a:r>
              <a:rPr lang="en-US" dirty="0">
                <a:solidFill>
                  <a:schemeClr val="accent1"/>
                </a:solidFill>
              </a:rPr>
              <a:t>August 30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7889FB"/>
                </a:solidFill>
              </a:rPr>
              <a:t>05</a:t>
            </a:r>
            <a:r>
              <a:rPr lang="en-US" dirty="0"/>
              <a:t> Compilation and Optimization Techniques </a:t>
            </a:r>
            <a:r>
              <a:rPr lang="en-US" b="0" dirty="0"/>
              <a:t>[Aug 30, 8am]</a:t>
            </a:r>
          </a:p>
          <a:p>
            <a:r>
              <a:rPr lang="en-US" dirty="0">
                <a:solidFill>
                  <a:srgbClr val="7889FB"/>
                </a:solidFill>
              </a:rPr>
              <a:t>06</a:t>
            </a:r>
            <a:r>
              <a:rPr lang="en-US" dirty="0"/>
              <a:t> Execution and Parallelization Strategies </a:t>
            </a:r>
            <a:r>
              <a:rPr lang="en-US" b="0" dirty="0"/>
              <a:t>[Aug 30, 10.15am]</a:t>
            </a:r>
          </a:p>
          <a:p>
            <a:r>
              <a:rPr lang="en-US" dirty="0">
                <a:solidFill>
                  <a:srgbClr val="7889FB"/>
                </a:solidFill>
              </a:rPr>
              <a:t>07</a:t>
            </a:r>
            <a:r>
              <a:rPr lang="en-US" dirty="0"/>
              <a:t> HW Accelerators and Data Access Methods </a:t>
            </a:r>
            <a:r>
              <a:rPr lang="en-US" b="0" dirty="0"/>
              <a:t>[Aug 30, 12.45am]</a:t>
            </a:r>
          </a:p>
          <a:p>
            <a:r>
              <a:rPr lang="en-US" dirty="0"/>
              <a:t>Discussion/Implementation Programming </a:t>
            </a:r>
            <a:r>
              <a:rPr lang="en-US" dirty="0">
                <a:solidFill>
                  <a:schemeClr val="accent1"/>
                </a:solidFill>
              </a:rPr>
              <a:t>Projects</a:t>
            </a:r>
            <a:r>
              <a:rPr lang="en-US" dirty="0"/>
              <a:t> </a:t>
            </a:r>
            <a:r>
              <a:rPr lang="en-US" b="0" dirty="0"/>
              <a:t>[Aug 30, 3pm]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Organization, Outline, Exercise/Projects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5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CCE9EC-DBAF-D2DF-E91E-6DB0CC22AF20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/ Projects </a:t>
            </a:r>
            <a:r>
              <a:rPr lang="en-US" sz="2800" dirty="0"/>
              <a:t>(due </a:t>
            </a:r>
            <a:r>
              <a:rPr lang="en-US" sz="2800" b="1" dirty="0">
                <a:solidFill>
                  <a:schemeClr val="accent1"/>
                </a:solidFill>
              </a:rPr>
              <a:t>Sep 20</a:t>
            </a:r>
            <a:r>
              <a:rPr lang="en-US" sz="28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Exercise on ML Pipelines </a:t>
            </a:r>
          </a:p>
          <a:p>
            <a:pPr lvl="1"/>
            <a:r>
              <a:rPr lang="en-US" dirty="0">
                <a:hlinkClick r:id="rId2"/>
              </a:rPr>
              <a:t>https://mboehm7.github.io/teaching/fs22_amls/AMLS_2022_Exercise.pdf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Data Prep:</a:t>
            </a:r>
            <a:r>
              <a:rPr lang="en-US" dirty="0"/>
              <a:t> Setup train/test/validation splits; perform </a:t>
            </a:r>
            <a:br>
              <a:rPr lang="en-US" dirty="0"/>
            </a:br>
            <a:r>
              <a:rPr lang="en-US" dirty="0"/>
              <a:t>data validation, data augmentation, feature engineering</a:t>
            </a:r>
          </a:p>
          <a:p>
            <a:pPr lvl="1"/>
            <a:r>
              <a:rPr lang="en-US" b="1" dirty="0"/>
              <a:t>Modeling:</a:t>
            </a:r>
            <a:r>
              <a:rPr lang="en-US" dirty="0"/>
              <a:t> Compare multiple baseline models using an </a:t>
            </a:r>
            <a:r>
              <a:rPr lang="en-US" b="1" dirty="0">
                <a:solidFill>
                  <a:srgbClr val="7889FB"/>
                </a:solidFill>
              </a:rPr>
              <a:t>OSS ML system</a:t>
            </a:r>
          </a:p>
          <a:p>
            <a:pPr lvl="1"/>
            <a:r>
              <a:rPr lang="en-US" b="1" dirty="0"/>
              <a:t>Tuning:</a:t>
            </a:r>
            <a:r>
              <a:rPr lang="en-US" dirty="0"/>
              <a:t> hyper-parameter tuning and cross validation</a:t>
            </a:r>
          </a:p>
          <a:p>
            <a:pPr lvl="1"/>
            <a:r>
              <a:rPr lang="en-US" b="1" dirty="0"/>
              <a:t>Parallelization:</a:t>
            </a:r>
            <a:r>
              <a:rPr lang="en-US" dirty="0"/>
              <a:t> parallelize your ML pipeline (at least the tuning part)</a:t>
            </a:r>
          </a:p>
          <a:p>
            <a:pPr lvl="1"/>
            <a:r>
              <a:rPr lang="en-US" b="1" dirty="0"/>
              <a:t>Debugging:</a:t>
            </a:r>
            <a:r>
              <a:rPr lang="en-US" dirty="0"/>
              <a:t> Perform model debugging and investigate </a:t>
            </a:r>
            <a:r>
              <a:rPr lang="en-US" dirty="0" err="1"/>
              <a:t>explainability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#2 Apache </a:t>
            </a:r>
            <a:r>
              <a:rPr lang="en-US" dirty="0" err="1"/>
              <a:t>SystemDS</a:t>
            </a:r>
            <a:r>
              <a:rPr lang="en-US" dirty="0"/>
              <a:t> Projects</a:t>
            </a:r>
          </a:p>
          <a:p>
            <a:pPr lvl="1"/>
            <a:r>
              <a:rPr lang="en-US" dirty="0">
                <a:hlinkClick r:id="rId3"/>
              </a:rPr>
              <a:t>https://issues.apache.org/jira/secure/Dashboard.jspa?selectPageId=12335852#Filter-Results/12365413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Features across the stack (built-in scripts, APIs, compiler, runtime)</a:t>
            </a:r>
          </a:p>
          <a:p>
            <a:pPr lvl="1"/>
            <a:endParaRPr lang="en-US" sz="1200" dirty="0"/>
          </a:p>
          <a:p>
            <a:r>
              <a:rPr lang="en-US" dirty="0"/>
              <a:t>#3 DAPHNE Projects</a:t>
            </a:r>
          </a:p>
          <a:p>
            <a:pPr lvl="1"/>
            <a:r>
              <a:rPr lang="en-US" dirty="0">
                <a:hlinkClick r:id="rId4"/>
              </a:rPr>
              <a:t>https://mboehm7.github.io/teaching/ss22_amls/AMLS_DAPHNE_projects.pdf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OSS since 03/2022; Features at level of runtime, compiler,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Course Organization, Outline, Exercise/Projects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2218-5234-88EB-4CC4-15E724620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912" y="4199347"/>
            <a:ext cx="1134288" cy="329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1A985-BABD-099E-5FA8-69A60158E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12" y="5800079"/>
            <a:ext cx="985862" cy="2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Science Lifecycle</a:t>
            </a:r>
            <a:br>
              <a:rPr lang="en-US" dirty="0"/>
            </a:br>
            <a:r>
              <a:rPr lang="en-US" dirty="0"/>
              <a:t>and System Landscape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2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91382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KDD Process </a:t>
            </a:r>
            <a:r>
              <a:rPr lang="en-US" b="0" dirty="0"/>
              <a:t>(Knowledge Discovery in Databases)</a:t>
            </a:r>
          </a:p>
          <a:p>
            <a:pPr lvl="1"/>
            <a:r>
              <a:rPr lang="en-US" dirty="0"/>
              <a:t>Descriptive (association rules, clustering) and predictive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1990-2010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62080" y="2028684"/>
            <a:ext cx="7769938" cy="3103161"/>
            <a:chOff x="962080" y="1948297"/>
            <a:chExt cx="7769938" cy="31031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080" y="1948297"/>
              <a:ext cx="7769938" cy="310316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215848" y="3245617"/>
              <a:ext cx="1235947" cy="401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Select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93666" y="3016177"/>
              <a:ext cx="1235947" cy="401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Preprocess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71484" y="2744874"/>
              <a:ext cx="1235947" cy="401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Transform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45949" y="2485292"/>
              <a:ext cx="1235947" cy="401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63959" y="2217332"/>
              <a:ext cx="1235947" cy="4019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Evaluate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Lifecycle, cont.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8172" y="5303074"/>
            <a:ext cx="55567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[Usama M. Fayyad, Gregory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Piatetsky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-Shapiro,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Padhraic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Smyth: From Data Mining to Knowledge Discovery in Databases.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 Magazine 17(3) (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1996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09" y="52452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2898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CRISP-DM</a:t>
            </a:r>
          </a:p>
          <a:p>
            <a:pPr lvl="1"/>
            <a:r>
              <a:rPr lang="en-US" b="1" dirty="0" err="1"/>
              <a:t>CR</a:t>
            </a:r>
            <a:r>
              <a:rPr lang="en-US" dirty="0" err="1"/>
              <a:t>oss</a:t>
            </a:r>
            <a:r>
              <a:rPr lang="en-US" dirty="0"/>
              <a:t>-</a:t>
            </a:r>
            <a:r>
              <a:rPr lang="en-US" b="1" dirty="0"/>
              <a:t>I</a:t>
            </a:r>
            <a:r>
              <a:rPr lang="en-US" dirty="0"/>
              <a:t>ndustry </a:t>
            </a:r>
            <a:br>
              <a:rPr lang="en-US" dirty="0"/>
            </a:br>
            <a:r>
              <a:rPr lang="en-US" b="1" dirty="0"/>
              <a:t>S</a:t>
            </a:r>
            <a:r>
              <a:rPr lang="en-US" dirty="0"/>
              <a:t>tandard </a:t>
            </a:r>
            <a:r>
              <a:rPr lang="en-US" b="1" dirty="0"/>
              <a:t>P</a:t>
            </a:r>
            <a:r>
              <a:rPr lang="en-US" dirty="0"/>
              <a:t>rocess for </a:t>
            </a:r>
            <a:br>
              <a:rPr lang="en-US" dirty="0"/>
            </a:br>
            <a:r>
              <a:rPr lang="en-US" b="1" dirty="0"/>
              <a:t>D</a:t>
            </a:r>
            <a:r>
              <a:rPr lang="en-US" dirty="0"/>
              <a:t>ata </a:t>
            </a:r>
            <a:r>
              <a:rPr lang="en-US" b="1" dirty="0"/>
              <a:t>M</a:t>
            </a:r>
            <a:r>
              <a:rPr lang="en-US" dirty="0"/>
              <a:t>ining</a:t>
            </a:r>
          </a:p>
          <a:p>
            <a:pPr lvl="1"/>
            <a:r>
              <a:rPr lang="en-US" dirty="0"/>
              <a:t>Additional focus on</a:t>
            </a:r>
            <a:br>
              <a:rPr lang="en-US" dirty="0"/>
            </a:br>
            <a:r>
              <a:rPr lang="en-US" dirty="0"/>
              <a:t>business understanding</a:t>
            </a:r>
            <a:br>
              <a:rPr lang="en-US" dirty="0"/>
            </a:br>
            <a:r>
              <a:rPr lang="en-US" dirty="0"/>
              <a:t>and deployment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58" y="1381853"/>
            <a:ext cx="4562475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8720" y="5300395"/>
            <a:ext cx="2276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https://statistik-dresden.de/archives/1128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898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61" y="2691388"/>
            <a:ext cx="6402175" cy="2120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80% Argument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Sourcing Effort</a:t>
            </a:r>
          </a:p>
          <a:p>
            <a:pPr lvl="1"/>
            <a:r>
              <a:rPr lang="en-US" dirty="0"/>
              <a:t>Data scientists spend </a:t>
            </a:r>
            <a:r>
              <a:rPr lang="en-US" b="1" dirty="0">
                <a:solidFill>
                  <a:schemeClr val="accent1"/>
                </a:solidFill>
              </a:rPr>
              <a:t>80-90% time</a:t>
            </a:r>
            <a:r>
              <a:rPr lang="en-US" dirty="0"/>
              <a:t> on finding </a:t>
            </a:r>
            <a:br>
              <a:rPr lang="en-US" dirty="0"/>
            </a:br>
            <a:r>
              <a:rPr lang="en-US" dirty="0"/>
              <a:t>relevant datasets and data integration/cleaning.</a:t>
            </a:r>
          </a:p>
          <a:p>
            <a:pPr lvl="1"/>
            <a:endParaRPr lang="en-US" sz="700" dirty="0"/>
          </a:p>
          <a:p>
            <a:r>
              <a:rPr lang="en-US" dirty="0"/>
              <a:t>Technical Debts in ML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Glue code, pipeline jungles, dead code paths</a:t>
            </a:r>
          </a:p>
          <a:p>
            <a:pPr lvl="1"/>
            <a:r>
              <a:rPr lang="en-US" dirty="0"/>
              <a:t>Plain-old-data types, multiple languages, prototypes</a:t>
            </a:r>
          </a:p>
          <a:p>
            <a:pPr lvl="1"/>
            <a:r>
              <a:rPr lang="en-US" dirty="0"/>
              <a:t>Abstraction and configuration debts</a:t>
            </a:r>
          </a:p>
          <a:p>
            <a:pPr lvl="1"/>
            <a:r>
              <a:rPr lang="en-US" dirty="0"/>
              <a:t>Data testing, reproducibility, process management, and cultural debts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1389620"/>
            <a:ext cx="254952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Stonebraker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Ihab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Ilyas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Integration: The Current Status and the Way Forward.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41(2) (2018)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5007" y="3858569"/>
            <a:ext cx="16753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Sculley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Hidden Technical Debt in Machine Learning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7765" y="3796843"/>
            <a:ext cx="341393" cy="252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/>
              <a:t>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030" y="4827086"/>
            <a:ext cx="561452" cy="722376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30" y="2373044"/>
            <a:ext cx="561452" cy="722376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8994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Factors for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Algorithms and Models</a:t>
            </a:r>
          </a:p>
          <a:p>
            <a:pPr lvl="1"/>
            <a:r>
              <a:rPr lang="en-US" dirty="0"/>
              <a:t>Success across data and application domains</a:t>
            </a:r>
            <a:br>
              <a:rPr lang="en-US" dirty="0"/>
            </a:br>
            <a:r>
              <a:rPr lang="en-US" dirty="0"/>
              <a:t>(e.g., health care, finance, transport, production) </a:t>
            </a:r>
          </a:p>
          <a:p>
            <a:pPr lvl="1"/>
            <a:r>
              <a:rPr lang="en-US" dirty="0"/>
              <a:t>More complex models which leverage large data</a:t>
            </a:r>
          </a:p>
          <a:p>
            <a:pPr lvl="1"/>
            <a:endParaRPr lang="en-US" sz="1400" dirty="0"/>
          </a:p>
          <a:p>
            <a:r>
              <a:rPr lang="en-US" dirty="0"/>
              <a:t>Availability of </a:t>
            </a:r>
            <a:r>
              <a:rPr lang="en-US" dirty="0">
                <a:solidFill>
                  <a:srgbClr val="7889FB"/>
                </a:solidFill>
              </a:rPr>
              <a:t>Large Data</a:t>
            </a:r>
            <a:r>
              <a:rPr lang="en-US" dirty="0"/>
              <a:t> Collections</a:t>
            </a:r>
          </a:p>
          <a:p>
            <a:pPr lvl="1"/>
            <a:r>
              <a:rPr lang="en-US" dirty="0"/>
              <a:t>Increasing automation and monitoring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(simplified by cloud computing &amp; services)</a:t>
            </a:r>
            <a:endParaRPr lang="en-US" dirty="0"/>
          </a:p>
          <a:p>
            <a:pPr lvl="1"/>
            <a:r>
              <a:rPr lang="en-US" dirty="0"/>
              <a:t>Feedback loops, </a:t>
            </a:r>
            <a:r>
              <a:rPr lang="en-US" b="1" dirty="0">
                <a:solidFill>
                  <a:schemeClr val="accent1"/>
                </a:solidFill>
              </a:rPr>
              <a:t>simulation/data </a:t>
            </a:r>
            <a:r>
              <a:rPr lang="en-US" b="1" dirty="0" err="1">
                <a:solidFill>
                  <a:schemeClr val="accent1"/>
                </a:solidFill>
              </a:rPr>
              <a:t>prog</a:t>
            </a:r>
            <a:r>
              <a:rPr lang="en-US" b="1" dirty="0">
                <a:solidFill>
                  <a:schemeClr val="accent1"/>
                </a:solidFill>
              </a:rPr>
              <a:t>./augmentation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Trend: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self-supervised learning</a:t>
            </a:r>
            <a:endParaRPr lang="en-US" dirty="0"/>
          </a:p>
          <a:p>
            <a:pPr lvl="1"/>
            <a:endParaRPr lang="en-US" sz="1400" dirty="0"/>
          </a:p>
          <a:p>
            <a:r>
              <a:rPr lang="en-US" dirty="0">
                <a:solidFill>
                  <a:srgbClr val="7889FB"/>
                </a:solidFill>
              </a:rPr>
              <a:t>HW &amp; SW </a:t>
            </a:r>
            <a:r>
              <a:rPr lang="en-US" dirty="0"/>
              <a:t>Advancements</a:t>
            </a:r>
          </a:p>
          <a:p>
            <a:pPr lvl="1"/>
            <a:r>
              <a:rPr lang="en-US" dirty="0"/>
              <a:t>Higher performance of hardware and infrastructure (cloud)</a:t>
            </a:r>
          </a:p>
          <a:p>
            <a:pPr lvl="1"/>
            <a:r>
              <a:rPr lang="en-US" dirty="0"/>
              <a:t>Open-source large-scale computation frameworks, </a:t>
            </a:r>
            <a:br>
              <a:rPr lang="en-US" dirty="0"/>
            </a:br>
            <a:r>
              <a:rPr lang="en-US" dirty="0"/>
              <a:t>ML systems, and vendor-provides libraries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61235" y="3067666"/>
            <a:ext cx="1863215" cy="1313227"/>
            <a:chOff x="6931739" y="2792364"/>
            <a:chExt cx="1863215" cy="1313227"/>
          </a:xfrm>
        </p:grpSpPr>
        <p:sp>
          <p:nvSpPr>
            <p:cNvPr id="5" name="TextBox 4"/>
            <p:cNvSpPr txBox="1"/>
            <p:nvPr/>
          </p:nvSpPr>
          <p:spPr>
            <a:xfrm>
              <a:off x="7517695" y="3136491"/>
              <a:ext cx="61756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47703" y="3731342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31739" y="3736259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</p:txBody>
        </p:sp>
        <p:cxnSp>
          <p:nvCxnSpPr>
            <p:cNvPr id="8" name="Straight Arrow Connector 7"/>
            <p:cNvCxnSpPr>
              <a:cxnSpLocks/>
              <a:endCxn id="6" idx="0"/>
            </p:cNvCxnSpPr>
            <p:nvPr/>
          </p:nvCxnSpPr>
          <p:spPr>
            <a:xfrm>
              <a:off x="8190270" y="3342967"/>
              <a:ext cx="231059" cy="38837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  <a:stCxn id="6" idx="1"/>
              <a:endCxn id="7" idx="3"/>
            </p:cNvCxnSpPr>
            <p:nvPr/>
          </p:nvCxnSpPr>
          <p:spPr>
            <a:xfrm flipH="1">
              <a:off x="7678990" y="3916008"/>
              <a:ext cx="368713" cy="491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/>
              <a:stCxn id="7" idx="0"/>
              <a:endCxn id="5" idx="1"/>
            </p:cNvCxnSpPr>
            <p:nvPr/>
          </p:nvCxnSpPr>
          <p:spPr>
            <a:xfrm flipV="1">
              <a:off x="7305365" y="3321157"/>
              <a:ext cx="212330" cy="415102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990733" y="2792364"/>
              <a:ext cx="175014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Feedback Loop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68" y="1503047"/>
            <a:ext cx="2182857" cy="12382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5797" y="1189832"/>
            <a:ext cx="2042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Andrew Ng’14]</a:t>
            </a:r>
          </a:p>
        </p:txBody>
      </p:sp>
      <p:pic>
        <p:nvPicPr>
          <p:cNvPr id="26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5972" y="4855812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F41F32-C583-48DB-9957-69C7C0D1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31" y="5511185"/>
            <a:ext cx="1032611" cy="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2436A0-413F-6017-642A-D7FB9BE25D7E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https://github.com/apache/systemds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endParaRPr lang="en-US" sz="10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</a:t>
            </a:r>
            <a:br>
              <a:rPr lang="en-US" dirty="0"/>
            </a:br>
            <a:r>
              <a:rPr lang="en-US" dirty="0"/>
              <a:t>(ML systems internals, end-to-end data science lifecycle)</a:t>
            </a:r>
          </a:p>
          <a:p>
            <a:pPr lvl="1"/>
            <a:endParaRPr lang="en-US" sz="1000" dirty="0"/>
          </a:p>
          <a:p>
            <a:r>
              <a:rPr lang="en-US" dirty="0"/>
              <a:t>2012-2018 IBM Research – </a:t>
            </a:r>
            <a:r>
              <a:rPr lang="en-US" dirty="0" err="1"/>
              <a:t>Almaden</a:t>
            </a:r>
            <a:r>
              <a:rPr lang="en-US" b="0" dirty="0"/>
              <a:t>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10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Systems support for time series forecasting</a:t>
            </a:r>
          </a:p>
          <a:p>
            <a:pPr lvl="1"/>
            <a:r>
              <a:rPr lang="en-US" dirty="0"/>
              <a:t>In-memory indexing and query processing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264AD-24C7-4473-8A74-E02BE00C3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59" y="4212654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B8BC6-BB7C-4C7F-9A53-2BD93044D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70" y="548601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052D9-4CA7-4B42-8657-A3E517909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2490435"/>
            <a:ext cx="18288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D30C39-9579-42F7-A35E-DA9E113700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333"/>
          <a:stretch/>
        </p:blipFill>
        <p:spPr>
          <a:xfrm>
            <a:off x="7484622" y="3344253"/>
            <a:ext cx="956140" cy="408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29288" y="6088618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6408A49-F8AE-3C67-A074-020E3CFCF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39417" y="1463312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73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of ML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432053"/>
            <a:ext cx="8196170" cy="4667340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5937" y="1907454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Apps &amp; Algorithms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80852" y="2576048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Language Abstractions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5935" y="3244643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Fault Tolerance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5934" y="3913237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Execution Strategies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0852" y="4581831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Representations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0852" y="5250425"/>
            <a:ext cx="2787447" cy="4719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HW &amp; Infrastructure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0852" y="1274640"/>
            <a:ext cx="278252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1031" y="2487560"/>
            <a:ext cx="286453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Eager interpretation, lazy evaluation,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compilation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5946" y="3170903"/>
            <a:ext cx="308732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Approximation, lineage,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checkpointing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checksums, ECC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947" y="1814048"/>
            <a:ext cx="286453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Supervised, unsupervised, RL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linear algebra, libs,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8198" y="915760"/>
            <a:ext cx="182388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&amp; Debugging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0239" y="684701"/>
            <a:ext cx="200577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 &amp; Scoring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6344" y="1457835"/>
            <a:ext cx="219752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Hyper-parameter Tuning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853" y="2259165"/>
            <a:ext cx="219752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and Feature Selection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774" y="4151877"/>
            <a:ext cx="23356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Preparation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one-hot, binning)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6857" y="5110526"/>
            <a:ext cx="23356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Integration &amp; Data Cleaning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941" y="3188314"/>
            <a:ext cx="23356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Programming &amp; Augmentation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96113" y="3819830"/>
            <a:ext cx="286453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Local, distributed, cloud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(data, task, parameter server)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01028" y="4493340"/>
            <a:ext cx="309187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Dense &amp; sparse tensor/matrix;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compress, partition, cache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6111" y="5166850"/>
            <a:ext cx="26792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CPUs, NUMA, GPUs, FPGAs, ASICs, RDMA, SSD/NVM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469" y="5961744"/>
            <a:ext cx="7808783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vs.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performance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vs.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resource requirements</a:t>
            </a:r>
          </a:p>
          <a:p>
            <a:pPr algn="ctr"/>
            <a:r>
              <a:rPr lang="en-AT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Specialization &amp; Heterogeneity</a:t>
            </a:r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(GPUs, FPGAs, ASICs)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1784" y="1310400"/>
            <a:ext cx="8422216" cy="4667340"/>
          </a:xfrm>
        </p:spPr>
        <p:txBody>
          <a:bodyPr/>
          <a:lstStyle/>
          <a:p>
            <a:r>
              <a:rPr lang="en-US" dirty="0"/>
              <a:t>Memory- vs Compute-intensive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CPU:</a:t>
            </a:r>
            <a:r>
              <a:rPr lang="en-US" dirty="0"/>
              <a:t> dense/sparse, large mem, high </a:t>
            </a:r>
            <a:br>
              <a:rPr lang="en-US" dirty="0"/>
            </a:br>
            <a:r>
              <a:rPr lang="en-US" dirty="0"/>
              <a:t>mem-bandwidth, moderate compute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GPU:</a:t>
            </a:r>
            <a:r>
              <a:rPr lang="en-US" dirty="0"/>
              <a:t> dense, small mem, slow PCI, </a:t>
            </a:r>
            <a:br>
              <a:rPr lang="en-US" dirty="0"/>
            </a:br>
            <a:r>
              <a:rPr lang="en-US" dirty="0"/>
              <a:t>very high mem-bandwidth / compute</a:t>
            </a:r>
          </a:p>
          <a:p>
            <a:pPr lvl="1"/>
            <a:endParaRPr lang="en-US" sz="700" dirty="0"/>
          </a:p>
          <a:p>
            <a:r>
              <a:rPr lang="en-US" dirty="0">
                <a:solidFill>
                  <a:srgbClr val="7889FB"/>
                </a:solidFill>
              </a:rPr>
              <a:t>Graphics Processing Units</a:t>
            </a:r>
            <a:r>
              <a:rPr lang="en-US" dirty="0"/>
              <a:t> (GPUs) </a:t>
            </a:r>
          </a:p>
          <a:p>
            <a:pPr lvl="1"/>
            <a:r>
              <a:rPr lang="en-US" dirty="0"/>
              <a:t>Extensively used for deep learning training and scoring</a:t>
            </a:r>
          </a:p>
          <a:p>
            <a:pPr lvl="1"/>
            <a:r>
              <a:rPr lang="en-US" dirty="0"/>
              <a:t>NVIDIA Volta: “tensor cores” for 4x4 mm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64 2B FMA instruction</a:t>
            </a:r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Field-Programmable Gate Arrays</a:t>
            </a:r>
            <a:r>
              <a:rPr lang="en-US" dirty="0"/>
              <a:t> (FPGAs)</a:t>
            </a:r>
          </a:p>
          <a:p>
            <a:pPr lvl="1"/>
            <a:r>
              <a:rPr lang="en-US" dirty="0"/>
              <a:t>Customizable HW accelerators for </a:t>
            </a:r>
            <a:r>
              <a:rPr lang="en-US" dirty="0" err="1"/>
              <a:t>prefiltering</a:t>
            </a:r>
            <a:r>
              <a:rPr lang="en-US" dirty="0"/>
              <a:t>, compression, DL</a:t>
            </a:r>
          </a:p>
          <a:p>
            <a:pPr lvl="1"/>
            <a:r>
              <a:rPr lang="en-US" dirty="0"/>
              <a:t>Examples: Microsoft Catapult/Brainwave Neural Processing Units (NPUs)</a:t>
            </a:r>
          </a:p>
          <a:p>
            <a:r>
              <a:rPr lang="en-US" dirty="0">
                <a:solidFill>
                  <a:srgbClr val="7889FB"/>
                </a:solidFill>
              </a:rPr>
              <a:t>Application-Specific Integrated Circuits</a:t>
            </a:r>
            <a:r>
              <a:rPr lang="en-US" dirty="0"/>
              <a:t> (ASIC)</a:t>
            </a:r>
          </a:p>
          <a:p>
            <a:pPr lvl="1"/>
            <a:r>
              <a:rPr lang="en-US" dirty="0"/>
              <a:t>Spectrum of chips: DL accelerators to computer vision</a:t>
            </a:r>
          </a:p>
          <a:p>
            <a:pPr lvl="1"/>
            <a:r>
              <a:rPr lang="en-US" dirty="0"/>
              <a:t>Examples: Google TPUs (64K 2B FMA), NVIDIA DLA, Intel NNP, IBM </a:t>
            </a:r>
            <a:r>
              <a:rPr lang="en-US" dirty="0" err="1"/>
              <a:t>TrueNorth</a:t>
            </a:r>
            <a:endParaRPr lang="en-US" dirty="0"/>
          </a:p>
          <a:p>
            <a:r>
              <a:rPr lang="en-US" dirty="0"/>
              <a:t>Quantum Computers?</a:t>
            </a:r>
          </a:p>
          <a:p>
            <a:pPr lvl="1"/>
            <a:r>
              <a:rPr lang="en-US" dirty="0"/>
              <a:t>Examples: IBM Q (</a:t>
            </a:r>
            <a:r>
              <a:rPr lang="en-US" dirty="0" err="1"/>
              <a:t>Qiskit</a:t>
            </a:r>
            <a:r>
              <a:rPr lang="en-US" dirty="0"/>
              <a:t>), Google Sycamore (</a:t>
            </a:r>
            <a:r>
              <a:rPr lang="en-US" dirty="0" err="1"/>
              <a:t>Cirq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/>
              <a:t>TensorFlow</a:t>
            </a:r>
            <a:r>
              <a:rPr lang="en-US" dirty="0"/>
              <a:t> Quantum)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8" name="Rectangle 7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66735" y="1455813"/>
            <a:ext cx="2448233" cy="1785206"/>
            <a:chOff x="5525729" y="1563968"/>
            <a:chExt cx="2448233" cy="1785206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6027174" y="1563968"/>
              <a:ext cx="0" cy="139554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027174" y="2959510"/>
              <a:ext cx="184846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525729" y="2115243"/>
              <a:ext cx="432619" cy="35394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Ops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45278" y="2995231"/>
              <a:ext cx="2128684" cy="35394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Operational Intensity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6027174" y="1720645"/>
              <a:ext cx="796413" cy="1238865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823587" y="1720645"/>
              <a:ext cx="1052052" cy="0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154067" y="2391856"/>
              <a:ext cx="365646" cy="235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25668" y="1629854"/>
              <a:ext cx="365646" cy="235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66273" y="2109994"/>
              <a:ext cx="1081548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Roofline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9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ML- vs DL-centric Systems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ML:</a:t>
            </a:r>
            <a:r>
              <a:rPr lang="en-US" dirty="0"/>
              <a:t> dense and sparse matrices or tensors, different sparse </a:t>
            </a:r>
            <a:br>
              <a:rPr lang="en-US" dirty="0"/>
            </a:br>
            <a:r>
              <a:rPr lang="en-US" dirty="0"/>
              <a:t>formats (CSR, CSC, COO), frames (heterogeneous)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DL:</a:t>
            </a:r>
            <a:r>
              <a:rPr lang="en-US" dirty="0"/>
              <a:t> mostly dense tensors, relies </a:t>
            </a:r>
            <a:br>
              <a:rPr lang="en-US" dirty="0"/>
            </a:br>
            <a:r>
              <a:rPr lang="en-US" dirty="0"/>
              <a:t>on </a:t>
            </a:r>
            <a:r>
              <a:rPr lang="en-US" dirty="0" err="1"/>
              <a:t>embeddings</a:t>
            </a:r>
            <a:r>
              <a:rPr lang="en-US" dirty="0"/>
              <a:t> for NLP, graphs</a:t>
            </a:r>
          </a:p>
          <a:p>
            <a:pPr lvl="1"/>
            <a:endParaRPr lang="en-US" sz="1200" dirty="0"/>
          </a:p>
          <a:p>
            <a:r>
              <a:rPr lang="en-US" dirty="0"/>
              <a:t>Data-Parallel Operations for ML</a:t>
            </a:r>
          </a:p>
          <a:p>
            <a:pPr lvl="1"/>
            <a:r>
              <a:rPr lang="en-US" dirty="0"/>
              <a:t>Distributed matrices: </a:t>
            </a:r>
            <a:r>
              <a:rPr lang="en-US" dirty="0">
                <a:latin typeface="Consolas" panose="020B0609020204030204" pitchFamily="49" charset="0"/>
              </a:rPr>
              <a:t>RDD&lt;</a:t>
            </a:r>
            <a:r>
              <a:rPr lang="en-US" dirty="0" err="1">
                <a:latin typeface="Consolas" panose="020B0609020204030204" pitchFamily="49" charset="0"/>
              </a:rPr>
              <a:t>MatrixIndexes,MatrixBlock</a:t>
            </a:r>
            <a:r>
              <a:rPr lang="en-US" dirty="0">
                <a:latin typeface="Consolas" panose="020B0609020204030204" pitchFamily="49" charset="0"/>
              </a:rPr>
              <a:t>&gt;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Data properties: </a:t>
            </a:r>
            <a:r>
              <a:rPr lang="en-US" b="1" dirty="0">
                <a:solidFill>
                  <a:srgbClr val="7889FB"/>
                </a:solidFill>
              </a:rPr>
              <a:t>distributed caching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partitioning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compression</a:t>
            </a:r>
          </a:p>
          <a:p>
            <a:endParaRPr lang="en-US" sz="1200" dirty="0"/>
          </a:p>
          <a:p>
            <a:r>
              <a:rPr lang="en-US" dirty="0" err="1"/>
              <a:t>Lossy</a:t>
            </a:r>
            <a:r>
              <a:rPr lang="en-US" dirty="0"/>
              <a:t> Compression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Acc</a:t>
            </a:r>
            <a:r>
              <a:rPr lang="en-US" dirty="0">
                <a:sym typeface="Wingdings" panose="05000000000000000000" pitchFamily="2" charset="2"/>
              </a:rPr>
              <a:t>/Perf-Tradeoff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Sparsification</a:t>
            </a:r>
            <a:r>
              <a:rPr lang="en-US" dirty="0">
                <a:sym typeface="Wingdings" panose="05000000000000000000" pitchFamily="2" charset="2"/>
              </a:rPr>
              <a:t> (reduce non-zero values)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Quantization (reduce value domain), learned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types: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bfloat16</a:t>
            </a:r>
            <a:r>
              <a:rPr lang="en-US" dirty="0">
                <a:sym typeface="Wingdings" panose="05000000000000000000" pitchFamily="2" charset="2"/>
              </a:rPr>
              <a:t>, Intel </a:t>
            </a:r>
            <a:r>
              <a:rPr lang="en-US" dirty="0" err="1">
                <a:sym typeface="Wingdings" panose="05000000000000000000" pitchFamily="2" charset="2"/>
              </a:rPr>
              <a:t>Flexpoint</a:t>
            </a:r>
            <a:r>
              <a:rPr lang="en-US" dirty="0">
                <a:sym typeface="Wingdings" panose="05000000000000000000" pitchFamily="2" charset="2"/>
              </a:rPr>
              <a:t> (mantissa, </a:t>
            </a:r>
            <a:r>
              <a:rPr lang="en-US" dirty="0" err="1">
                <a:sym typeface="Wingdings" panose="05000000000000000000" pitchFamily="2" charset="2"/>
              </a:rPr>
              <a:t>exp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9483" y="2317142"/>
            <a:ext cx="34412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(Berlin) </a:t>
            </a:r>
            <a:r>
              <a:rPr lang="en-AT" dirty="0">
                <a:latin typeface="Consolas" panose="020B0609020204030204" pitchFamily="49" charset="0"/>
              </a:rPr>
              <a:t>–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(Germany)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+ </a:t>
            </a:r>
            <a:r>
              <a:rPr lang="en-US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(France) </a:t>
            </a:r>
            <a:r>
              <a:rPr lang="en-AT" dirty="0">
                <a:latin typeface="Consolas" panose="020B0609020204030204" pitchFamily="49" charset="0"/>
              </a:rPr>
              <a:t>≈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vec</a:t>
            </a:r>
            <a:r>
              <a:rPr lang="en-US" dirty="0">
                <a:latin typeface="Consolas" panose="020B0609020204030204" pitchFamily="49" charset="0"/>
              </a:rPr>
              <a:t>(Paris)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662218" y="3523671"/>
            <a:ext cx="1402889" cy="857838"/>
            <a:chOff x="7158522" y="1319753"/>
            <a:chExt cx="1402889" cy="857838"/>
          </a:xfrm>
        </p:grpSpPr>
        <p:sp>
          <p:nvSpPr>
            <p:cNvPr id="21" name="Rectangle 20"/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58522" y="1319753"/>
              <a:ext cx="750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10543" y="1321323"/>
              <a:ext cx="7508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10483" y="4629650"/>
            <a:ext cx="2120494" cy="1690853"/>
            <a:chOff x="6910483" y="4629650"/>
            <a:chExt cx="2120494" cy="1690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0483" y="4935509"/>
              <a:ext cx="2120494" cy="13849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34753" y="4629650"/>
              <a:ext cx="1841670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Song Han’16]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28" name="Rectangle 27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2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3" y="1310400"/>
            <a:ext cx="8304229" cy="46673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Batch Algorithms:</a:t>
            </a:r>
            <a:r>
              <a:rPr lang="en-US" dirty="0"/>
              <a:t> Data and Task Parallel</a:t>
            </a:r>
          </a:p>
          <a:p>
            <a:pPr lvl="1"/>
            <a:r>
              <a:rPr lang="en-US" dirty="0"/>
              <a:t>Data-parallel operations</a:t>
            </a:r>
          </a:p>
          <a:p>
            <a:pPr lvl="1"/>
            <a:r>
              <a:rPr lang="en-US" dirty="0"/>
              <a:t>Different physical operators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chemeClr val="accent1"/>
                </a:solidFill>
              </a:rPr>
              <a:t>Mini-Batch Algorithms:</a:t>
            </a:r>
            <a:r>
              <a:rPr lang="en-US" dirty="0"/>
              <a:t> Parameter Server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Data-parallel</a:t>
            </a:r>
            <a:r>
              <a:rPr lang="en-US" dirty="0"/>
              <a:t> and model-parallel PS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Update strategies (e.g., </a:t>
            </a:r>
            <a:br>
              <a:rPr lang="en-US" dirty="0"/>
            </a:br>
            <a:r>
              <a:rPr lang="en-US" dirty="0" err="1"/>
              <a:t>async</a:t>
            </a:r>
            <a:r>
              <a:rPr lang="en-US" dirty="0"/>
              <a:t>, sync, backup)</a:t>
            </a:r>
          </a:p>
          <a:p>
            <a:pPr lvl="1"/>
            <a:r>
              <a:rPr lang="en-US" dirty="0"/>
              <a:t>Data partitioning strategies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ML</a:t>
            </a:r>
            <a:r>
              <a:rPr lang="en-US" dirty="0">
                <a:solidFill>
                  <a:schemeClr val="tx1"/>
                </a:solidFill>
              </a:rPr>
              <a:t> (trend 2018)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chemeClr val="tx1"/>
                </a:solidFill>
              </a:rPr>
              <a:t>Lots of PS Decisions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Acc</a:t>
            </a:r>
            <a:r>
              <a:rPr lang="en-US" dirty="0">
                <a:sym typeface="Wingdings" panose="05000000000000000000" pitchFamily="2" charset="2"/>
              </a:rPr>
              <a:t>/Perf-Tradeoff</a:t>
            </a:r>
            <a:endParaRPr lang="en-US" sz="1200" dirty="0"/>
          </a:p>
          <a:p>
            <a:pPr lvl="1"/>
            <a:r>
              <a:rPr lang="en-US" dirty="0"/>
              <a:t>Configurations (#workers, batch size/</a:t>
            </a:r>
            <a:r>
              <a:rPr lang="en-US" dirty="0" err="1"/>
              <a:t>param</a:t>
            </a:r>
            <a:r>
              <a:rPr lang="en-US" dirty="0"/>
              <a:t> schedules, update type/</a:t>
            </a:r>
            <a:r>
              <a:rPr lang="en-US" dirty="0" err="1"/>
              <a:t>freq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Transfer optimizations: </a:t>
            </a:r>
            <a:r>
              <a:rPr lang="en-US" dirty="0" err="1"/>
              <a:t>lossy</a:t>
            </a:r>
            <a:r>
              <a:rPr lang="en-US" dirty="0"/>
              <a:t> compression, </a:t>
            </a:r>
            <a:r>
              <a:rPr lang="en-US" dirty="0" err="1"/>
              <a:t>sparsification</a:t>
            </a:r>
            <a:r>
              <a:rPr lang="en-US" dirty="0"/>
              <a:t>, residual accumulation, gradient clipping, and momentum corrections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90" y="1460630"/>
            <a:ext cx="741075" cy="385587"/>
          </a:xfrm>
          <a:prstGeom prst="rect">
            <a:avLst/>
          </a:prstGeom>
        </p:spPr>
      </p:pic>
      <p:pic>
        <p:nvPicPr>
          <p:cNvPr id="20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2565" y="1892291"/>
            <a:ext cx="1280160" cy="3080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925" y="2046319"/>
            <a:ext cx="1388669" cy="403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150" y="2714423"/>
            <a:ext cx="2745921" cy="2380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4C8685-BFBE-4C6E-A961-EA57C99B7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537" y="3694313"/>
            <a:ext cx="765094" cy="262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BA64B-C9CA-4370-BA3D-F77A68CA6E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21182" r="16509" b="21671"/>
          <a:stretch/>
        </p:blipFill>
        <p:spPr>
          <a:xfrm>
            <a:off x="5145822" y="4049367"/>
            <a:ext cx="639447" cy="3268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A8E35E-73C7-40FA-9FB0-814BABB7F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09" y="3684103"/>
            <a:ext cx="659373" cy="5619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C6360D-46D3-4969-8621-0C7A6D30F1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40" y="3390264"/>
            <a:ext cx="1027585" cy="21303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27" name="Rectangle 26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  <p:pic>
        <p:nvPicPr>
          <p:cNvPr id="33" name="Picture 2" descr="Bildergebnis für das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788365" y="1627895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 &amp;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Resilience Problem</a:t>
            </a:r>
          </a:p>
          <a:p>
            <a:pPr lvl="1"/>
            <a:r>
              <a:rPr lang="en-US" dirty="0"/>
              <a:t>Increasing error rates at scale</a:t>
            </a:r>
            <a:br>
              <a:rPr lang="en-US" dirty="0"/>
            </a:br>
            <a:r>
              <a:rPr lang="en-US" dirty="0"/>
              <a:t>(soft/hard mem/disk/net errors)</a:t>
            </a:r>
          </a:p>
          <a:p>
            <a:pPr lvl="1"/>
            <a:r>
              <a:rPr lang="en-US" dirty="0"/>
              <a:t>Robustness for preemption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Need cost-effective resilience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7889FB"/>
                </a:solidFill>
              </a:rPr>
              <a:t>Fault Tolerance </a:t>
            </a:r>
            <a:r>
              <a:rPr lang="en-US" dirty="0"/>
              <a:t>in Large-Scale Computation</a:t>
            </a:r>
          </a:p>
          <a:p>
            <a:pPr lvl="1"/>
            <a:r>
              <a:rPr lang="en-US" dirty="0"/>
              <a:t>Block replication (min=1, max=3) in distributed file systems</a:t>
            </a:r>
          </a:p>
          <a:p>
            <a:pPr lvl="1"/>
            <a:r>
              <a:rPr lang="en-US" dirty="0"/>
              <a:t>ECC; checksums for blocks, broadcast, shuffle</a:t>
            </a:r>
          </a:p>
          <a:p>
            <a:pPr lvl="1"/>
            <a:r>
              <a:rPr lang="en-US" dirty="0" err="1"/>
              <a:t>Checkpointing</a:t>
            </a:r>
            <a:r>
              <a:rPr lang="en-US" dirty="0"/>
              <a:t> (</a:t>
            </a:r>
            <a:r>
              <a:rPr lang="en-US" dirty="0" err="1"/>
              <a:t>MapReduce</a:t>
            </a:r>
            <a:r>
              <a:rPr lang="en-US" dirty="0"/>
              <a:t>: all task outputs; Spark/DL: on request)</a:t>
            </a:r>
          </a:p>
          <a:p>
            <a:pPr lvl="1"/>
            <a:r>
              <a:rPr lang="en-US" dirty="0"/>
              <a:t>Lineage-based </a:t>
            </a:r>
            <a:r>
              <a:rPr lang="en-US" dirty="0" err="1"/>
              <a:t>recomputation</a:t>
            </a:r>
            <a:r>
              <a:rPr lang="en-US" dirty="0"/>
              <a:t> for recovery in Spark</a:t>
            </a:r>
          </a:p>
          <a:p>
            <a:endParaRPr lang="en-US" sz="1200" dirty="0"/>
          </a:p>
          <a:p>
            <a:r>
              <a:rPr lang="en-US" dirty="0">
                <a:solidFill>
                  <a:srgbClr val="7889FB"/>
                </a:solidFill>
              </a:rPr>
              <a:t>ML-specific Schemes </a:t>
            </a:r>
            <a:r>
              <a:rPr lang="en-US" b="0" dirty="0"/>
              <a:t>(exploit app characteristics)</a:t>
            </a:r>
          </a:p>
          <a:p>
            <a:pPr lvl="1"/>
            <a:r>
              <a:rPr lang="en-US" dirty="0"/>
              <a:t>Estimate contribution from lost partition to avoid strugglers</a:t>
            </a:r>
          </a:p>
          <a:p>
            <a:pPr lvl="1"/>
            <a:r>
              <a:rPr lang="en-US" dirty="0"/>
              <a:t>Example: user-defined “compensation” functions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70485A-2C51-4EC7-99B9-C41A2816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277" y="1487700"/>
            <a:ext cx="2668177" cy="16636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21" name="Rectangle 20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6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Bildergebnis für das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732320" y="2270152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Scope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chemeClr val="accent1"/>
                </a:solidFill>
              </a:rPr>
              <a:t>Eager Interpretation</a:t>
            </a:r>
            <a:r>
              <a:rPr lang="en-US" b="1" dirty="0"/>
              <a:t> </a:t>
            </a:r>
            <a:r>
              <a:rPr lang="en-US" dirty="0"/>
              <a:t>(debugging, no opt)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chemeClr val="accent1"/>
                </a:solidFill>
              </a:rPr>
              <a:t>Lazy expression evaluation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(some opt, avoid materialization)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chemeClr val="accent1"/>
                </a:solidFill>
              </a:rPr>
              <a:t>Program compilation</a:t>
            </a:r>
            <a:r>
              <a:rPr lang="en-US" dirty="0"/>
              <a:t> (full opt, difficult)</a:t>
            </a:r>
          </a:p>
          <a:p>
            <a:endParaRPr lang="en-US" sz="1200" dirty="0"/>
          </a:p>
          <a:p>
            <a:r>
              <a:rPr lang="en-US" dirty="0"/>
              <a:t>Optimization Objective</a:t>
            </a:r>
          </a:p>
          <a:p>
            <a:pPr lvl="1"/>
            <a:r>
              <a:rPr lang="en-US" dirty="0"/>
              <a:t>Most common: </a:t>
            </a:r>
            <a:r>
              <a:rPr lang="en-US" b="1" dirty="0">
                <a:solidFill>
                  <a:srgbClr val="7889FB"/>
                </a:solidFill>
              </a:rPr>
              <a:t>min time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memory constraints</a:t>
            </a:r>
          </a:p>
          <a:p>
            <a:pPr lvl="1"/>
            <a:r>
              <a:rPr lang="en-US" dirty="0"/>
              <a:t>Multi-objective: </a:t>
            </a:r>
            <a:r>
              <a:rPr lang="en-US" b="1" dirty="0">
                <a:solidFill>
                  <a:srgbClr val="7889FB"/>
                </a:solidFill>
              </a:rPr>
              <a:t>min cost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time, </a:t>
            </a:r>
            <a:r>
              <a:rPr lang="en-US" b="1" dirty="0">
                <a:solidFill>
                  <a:srgbClr val="7889FB"/>
                </a:solidFill>
              </a:rPr>
              <a:t>min time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</a:t>
            </a:r>
            <a:r>
              <a:rPr lang="en-US" dirty="0" err="1"/>
              <a:t>acc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max </a:t>
            </a:r>
            <a:r>
              <a:rPr lang="en-US" b="1" dirty="0" err="1">
                <a:solidFill>
                  <a:srgbClr val="7889FB"/>
                </a:solidFill>
              </a:rPr>
              <a:t>acc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time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7889FB"/>
                </a:solidFill>
              </a:rPr>
              <a:t>Trend:</a:t>
            </a:r>
            <a:r>
              <a:rPr lang="en-US" dirty="0"/>
              <a:t> Fusion and Code Generation</a:t>
            </a:r>
          </a:p>
          <a:p>
            <a:pPr lvl="1"/>
            <a:r>
              <a:rPr lang="en-US" dirty="0"/>
              <a:t>Custom fused operations</a:t>
            </a:r>
          </a:p>
          <a:p>
            <a:pPr lvl="1"/>
            <a:r>
              <a:rPr lang="en-US" dirty="0"/>
              <a:t>Examples: </a:t>
            </a:r>
            <a:r>
              <a:rPr lang="en-US" dirty="0" err="1"/>
              <a:t>SystemML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Weld, Taco, Julia, </a:t>
            </a:r>
            <a:br>
              <a:rPr lang="en-US" dirty="0"/>
            </a:br>
            <a:r>
              <a:rPr lang="en-US" dirty="0"/>
              <a:t>TF XLA,TVM, </a:t>
            </a:r>
            <a:r>
              <a:rPr lang="en-US" dirty="0" err="1"/>
              <a:t>TensorRT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768" y="4852446"/>
            <a:ext cx="877017" cy="1170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254" y="5029067"/>
            <a:ext cx="3382137" cy="922020"/>
          </a:xfrm>
          <a:prstGeom prst="rect">
            <a:avLst/>
          </a:prstGeom>
        </p:spPr>
      </p:pic>
      <p:pic>
        <p:nvPicPr>
          <p:cNvPr id="22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6136" y="2026751"/>
            <a:ext cx="1280160" cy="3080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2925" y="2601228"/>
            <a:ext cx="1388669" cy="4038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A8E35E-73C7-40FA-9FB0-814BABB7F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16" y="2013314"/>
            <a:ext cx="659373" cy="5619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C6360D-46D3-4969-8621-0C7A6D30F1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62" y="1688726"/>
            <a:ext cx="1027585" cy="2130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50F4BD-970F-4FE7-BEB0-38BC767C1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80" y="1243856"/>
            <a:ext cx="919781" cy="3650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18" y="1276857"/>
            <a:ext cx="491759" cy="381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22" y="1935426"/>
            <a:ext cx="741075" cy="385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8853" y="4630996"/>
            <a:ext cx="2923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Sparsity-Exploiting Operator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30" name="Rectangle 29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9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798943-4A70-7AD5-E585-4D8725A77B03}"/>
              </a:ext>
            </a:extLst>
          </p:cNvPr>
          <p:cNvSpPr txBox="1"/>
          <p:nvPr/>
        </p:nvSpPr>
        <p:spPr>
          <a:xfrm>
            <a:off x="5081587" y="1860920"/>
            <a:ext cx="3990994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Language Abstractions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UDF-based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Graph-based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Algebra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DNN Frameworks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Feature-centric Frameworks</a:t>
            </a:r>
            <a:endParaRPr lang="en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ML Systems, cont.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Language Abstractions and System Architectures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B115FC-AFA3-4FC2-82C1-3D7DAAC32319}"/>
              </a:ext>
            </a:extLst>
          </p:cNvPr>
          <p:cNvGrpSpPr/>
          <p:nvPr/>
        </p:nvGrpSpPr>
        <p:grpSpPr>
          <a:xfrm>
            <a:off x="4691063" y="4113127"/>
            <a:ext cx="4386883" cy="2531210"/>
            <a:chOff x="4691063" y="4203561"/>
            <a:chExt cx="4386883" cy="253121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730F99E-98E4-4105-B94F-7A3725AA10B0}"/>
                </a:ext>
              </a:extLst>
            </p:cNvPr>
            <p:cNvCxnSpPr>
              <a:cxnSpLocks/>
            </p:cNvCxnSpPr>
            <p:nvPr/>
          </p:nvCxnSpPr>
          <p:spPr>
            <a:xfrm>
              <a:off x="4691063" y="4203561"/>
              <a:ext cx="828673" cy="191720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642D53-627C-4AA4-A6DB-E1518E69C73B}"/>
                </a:ext>
              </a:extLst>
            </p:cNvPr>
            <p:cNvSpPr txBox="1"/>
            <p:nvPr/>
          </p:nvSpPr>
          <p:spPr>
            <a:xfrm>
              <a:off x="5296231" y="6303884"/>
              <a:ext cx="2112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#3 </a:t>
              </a:r>
              <a:r>
                <a:rPr lang="en-US" sz="22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89456-D44E-42B8-A09D-CD9EAF7EF43A}"/>
                </a:ext>
              </a:extLst>
            </p:cNvPr>
            <p:cNvSpPr txBox="1"/>
            <p:nvPr/>
          </p:nvSpPr>
          <p:spPr>
            <a:xfrm>
              <a:off x="4943475" y="4446509"/>
              <a:ext cx="2214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Local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(single node)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F59299-1F39-4705-BD1B-67979B54077F}"/>
                </a:ext>
              </a:extLst>
            </p:cNvPr>
            <p:cNvSpPr txBox="1"/>
            <p:nvPr/>
          </p:nvSpPr>
          <p:spPr>
            <a:xfrm>
              <a:off x="5362575" y="4913234"/>
              <a:ext cx="22145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HW accelerators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(GPUs, FPGAs, ASICs)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C1F1E5-282B-43BB-A992-CEBED11BB7B3}"/>
                </a:ext>
              </a:extLst>
            </p:cNvPr>
            <p:cNvSpPr txBox="1"/>
            <p:nvPr/>
          </p:nvSpPr>
          <p:spPr>
            <a:xfrm>
              <a:off x="5572125" y="5736075"/>
              <a:ext cx="1843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Distributed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66A534-322C-4AB1-8552-988FAD14B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852" y="5257975"/>
              <a:ext cx="765094" cy="2623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7BFDDE2-C5EB-4054-A878-EBD35D555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21182" r="16509" b="21671"/>
            <a:stretch/>
          </p:blipFill>
          <p:spPr>
            <a:xfrm>
              <a:off x="8378188" y="4886310"/>
              <a:ext cx="639447" cy="32689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B85AC6-6B74-4D40-950E-BD9EF749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948" y="4941494"/>
              <a:ext cx="659373" cy="5619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03B164-E2F4-43B1-964C-4B218F714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9" b="13748"/>
            <a:stretch/>
          </p:blipFill>
          <p:spPr>
            <a:xfrm>
              <a:off x="7410171" y="4390438"/>
              <a:ext cx="650360" cy="4683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698D0A-736E-4E8E-91DA-7E13C6367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147" y="4428781"/>
              <a:ext cx="914434" cy="3314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1E331BE-2865-4B95-BAE4-DB259815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9762" y="5576587"/>
              <a:ext cx="741075" cy="385587"/>
            </a:xfrm>
            <a:prstGeom prst="rect">
              <a:avLst/>
            </a:prstGeom>
          </p:spPr>
        </p:pic>
        <p:pic>
          <p:nvPicPr>
            <p:cNvPr id="21" name="Graphic 100">
              <a:extLst>
                <a:ext uri="{FF2B5EF4-FFF2-40B4-BE49-F238E27FC236}">
                  <a16:creationId xmlns:a16="http://schemas.microsoft.com/office/drawing/2014/main" id="{F439B6C9-5F57-4CC6-9C47-A3B8BFC52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75764" y="5984055"/>
              <a:ext cx="1280160" cy="30805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29B146-F768-4725-B9A3-53B832DDF563}"/>
              </a:ext>
            </a:extLst>
          </p:cNvPr>
          <p:cNvGrpSpPr/>
          <p:nvPr/>
        </p:nvGrpSpPr>
        <p:grpSpPr>
          <a:xfrm>
            <a:off x="135830" y="4106283"/>
            <a:ext cx="4555233" cy="2538054"/>
            <a:chOff x="135830" y="4196717"/>
            <a:chExt cx="4555233" cy="253805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50F4BD-970F-4FE7-BEB0-38BC767C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259" y="5389312"/>
              <a:ext cx="919781" cy="365035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775EF4F-E47D-4BC4-8638-AFDABE57D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9539" y="4196717"/>
              <a:ext cx="771524" cy="1889758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0213D0-5435-408B-9FD2-FBE1C7AF71C4}"/>
                </a:ext>
              </a:extLst>
            </p:cNvPr>
            <p:cNvSpPr txBox="1"/>
            <p:nvPr/>
          </p:nvSpPr>
          <p:spPr>
            <a:xfrm>
              <a:off x="2094592" y="6303884"/>
              <a:ext cx="2112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#4 </a:t>
              </a:r>
              <a:r>
                <a:rPr lang="en-US" sz="22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Types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EEEDB6-22B3-4EA0-8EE8-86EE78A52124}"/>
                </a:ext>
              </a:extLst>
            </p:cNvPr>
            <p:cNvSpPr txBox="1"/>
            <p:nvPr/>
          </p:nvSpPr>
          <p:spPr>
            <a:xfrm>
              <a:off x="2971800" y="4284584"/>
              <a:ext cx="1571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Collections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A9A0D1-4A27-46C9-B8C2-02A53E2CDE72}"/>
                </a:ext>
              </a:extLst>
            </p:cNvPr>
            <p:cNvSpPr txBox="1"/>
            <p:nvPr/>
          </p:nvSpPr>
          <p:spPr>
            <a:xfrm>
              <a:off x="2971800" y="4646534"/>
              <a:ext cx="1571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Graphs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44C321-0E87-4219-B93C-14E2D154450C}"/>
                </a:ext>
              </a:extLst>
            </p:cNvPr>
            <p:cNvSpPr txBox="1"/>
            <p:nvPr/>
          </p:nvSpPr>
          <p:spPr>
            <a:xfrm>
              <a:off x="2705100" y="5008484"/>
              <a:ext cx="1571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Matrices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800A58-499F-46A7-8787-D38FD233C783}"/>
                </a:ext>
              </a:extLst>
            </p:cNvPr>
            <p:cNvSpPr txBox="1"/>
            <p:nvPr/>
          </p:nvSpPr>
          <p:spPr>
            <a:xfrm>
              <a:off x="2562225" y="5389484"/>
              <a:ext cx="1571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Tensors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701B14-761B-439A-AA01-6517286CC739}"/>
                </a:ext>
              </a:extLst>
            </p:cNvPr>
            <p:cNvSpPr txBox="1"/>
            <p:nvPr/>
          </p:nvSpPr>
          <p:spPr>
            <a:xfrm>
              <a:off x="2390775" y="5770484"/>
              <a:ext cx="1571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Frames</a:t>
              </a:r>
            </a:p>
          </p:txBody>
        </p:sp>
        <p:pic>
          <p:nvPicPr>
            <p:cNvPr id="31" name="Graphic 74">
              <a:extLst>
                <a:ext uri="{FF2B5EF4-FFF2-40B4-BE49-F238E27FC236}">
                  <a16:creationId xmlns:a16="http://schemas.microsoft.com/office/drawing/2014/main" id="{CADCB196-AD1C-40C2-AD60-A025EBF2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78644" y="4621969"/>
              <a:ext cx="948844" cy="342462"/>
            </a:xfrm>
            <a:prstGeom prst="rect">
              <a:avLst/>
            </a:prstGeom>
          </p:spPr>
        </p:pic>
        <p:pic>
          <p:nvPicPr>
            <p:cNvPr id="32" name="Graphic 75">
              <a:extLst>
                <a:ext uri="{FF2B5EF4-FFF2-40B4-BE49-F238E27FC236}">
                  <a16:creationId xmlns:a16="http://schemas.microsoft.com/office/drawing/2014/main" id="{B9C41EFF-B989-49E0-85E8-23517731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44453" y="4601771"/>
              <a:ext cx="380367" cy="4579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D8CB5AF-44B8-4BBD-856C-156885B9E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329" y="4256067"/>
              <a:ext cx="741075" cy="38558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3AD177-5F3B-4753-883E-7A5CF091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169" y="4936787"/>
              <a:ext cx="741075" cy="385587"/>
            </a:xfrm>
            <a:prstGeom prst="rect">
              <a:avLst/>
            </a:prstGeom>
          </p:spPr>
        </p:pic>
        <p:pic>
          <p:nvPicPr>
            <p:cNvPr id="35" name="Graphic 87">
              <a:extLst>
                <a:ext uri="{FF2B5EF4-FFF2-40B4-BE49-F238E27FC236}">
                  <a16:creationId xmlns:a16="http://schemas.microsoft.com/office/drawing/2014/main" id="{13DC4519-F41E-40DC-90D6-66F4DE977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0231" y="5029834"/>
              <a:ext cx="1280160" cy="30805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04B96C0-9392-472B-B312-3160FBB22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9" b="13748"/>
            <a:stretch/>
          </p:blipFill>
          <p:spPr>
            <a:xfrm>
              <a:off x="135830" y="5329938"/>
              <a:ext cx="650360" cy="46834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C457D6F-8071-491D-A2A5-4BE3C4FE4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494" y="5499424"/>
              <a:ext cx="659373" cy="5619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F07FCF1-F566-4FFF-B351-AA6F54BB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29" y="5810547"/>
              <a:ext cx="741075" cy="38558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F4190FF-DD3D-48D6-9636-CA8F435066D7}"/>
              </a:ext>
            </a:extLst>
          </p:cNvPr>
          <p:cNvGrpSpPr/>
          <p:nvPr/>
        </p:nvGrpSpPr>
        <p:grpSpPr>
          <a:xfrm>
            <a:off x="106378" y="1308075"/>
            <a:ext cx="4589447" cy="2802016"/>
            <a:chOff x="106378" y="1398509"/>
            <a:chExt cx="4589447" cy="2802016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736438F-DC13-46D1-B4AA-086E017FB3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5238" y="2103359"/>
              <a:ext cx="890587" cy="2097166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882656-8ECC-43D2-A37D-7A3EDE40B835}"/>
                </a:ext>
              </a:extLst>
            </p:cNvPr>
            <p:cNvSpPr txBox="1"/>
            <p:nvPr/>
          </p:nvSpPr>
          <p:spPr>
            <a:xfrm>
              <a:off x="723900" y="1398509"/>
              <a:ext cx="337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#1 </a:t>
              </a:r>
              <a:r>
                <a:rPr lang="en-US" sz="22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Language Abstraction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C6624B-31E2-4B99-8B41-65ECCDAF79CD}"/>
                </a:ext>
              </a:extLst>
            </p:cNvPr>
            <p:cNvSpPr txBox="1"/>
            <p:nvPr/>
          </p:nvSpPr>
          <p:spPr>
            <a:xfrm>
              <a:off x="2557464" y="3684509"/>
              <a:ext cx="202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Operator Libraries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146210-4FCE-49D7-9489-20790F5FCEE1}"/>
                </a:ext>
              </a:extLst>
            </p:cNvPr>
            <p:cNvSpPr txBox="1"/>
            <p:nvPr/>
          </p:nvSpPr>
          <p:spPr>
            <a:xfrm>
              <a:off x="2281239" y="3179684"/>
              <a:ext cx="202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Algorithm Libraries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D48B27-A923-47C5-8F69-A529850E3A54}"/>
                </a:ext>
              </a:extLst>
            </p:cNvPr>
            <p:cNvSpPr txBox="1"/>
            <p:nvPr/>
          </p:nvSpPr>
          <p:spPr>
            <a:xfrm>
              <a:off x="1752600" y="2665334"/>
              <a:ext cx="2266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Computation Graphs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352BF6-D2A9-464A-B246-7A2EDAA833CA}"/>
                </a:ext>
              </a:extLst>
            </p:cNvPr>
            <p:cNvSpPr txBox="1"/>
            <p:nvPr/>
          </p:nvSpPr>
          <p:spPr>
            <a:xfrm>
              <a:off x="1914525" y="1989059"/>
              <a:ext cx="2095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Linear Algebra Programs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15A837-518C-48A1-83BC-F3C799BCD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9" b="13748"/>
            <a:stretch/>
          </p:blipFill>
          <p:spPr>
            <a:xfrm>
              <a:off x="156150" y="2170178"/>
              <a:ext cx="650360" cy="468340"/>
            </a:xfrm>
            <a:prstGeom prst="rect">
              <a:avLst/>
            </a:prstGeom>
          </p:spPr>
        </p:pic>
        <p:pic>
          <p:nvPicPr>
            <p:cNvPr id="47" name="Graphic 58">
              <a:extLst>
                <a:ext uri="{FF2B5EF4-FFF2-40B4-BE49-F238E27FC236}">
                  <a16:creationId xmlns:a16="http://schemas.microsoft.com/office/drawing/2014/main" id="{5EFE830D-B479-4F1F-81B3-C15B72B97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6231" y="1951354"/>
              <a:ext cx="1280160" cy="30805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0C55D46-E024-4D39-9092-1686B6AB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94" y="2451424"/>
              <a:ext cx="659373" cy="5619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8C6360D-46D3-4969-8621-0C7A6D30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50" y="2690186"/>
              <a:ext cx="1027585" cy="21303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EB977A7-A16F-4C47-B146-A5B0CFB9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603" y="3191254"/>
              <a:ext cx="530354" cy="3977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4E957CD-C6DC-44A4-97FD-C06A4CC3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8" y="3185900"/>
              <a:ext cx="914434" cy="33148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8203F89-3950-4988-BDA4-DFCA6772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69" y="3260387"/>
              <a:ext cx="741075" cy="385587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6DAE683-F422-4A8D-8F00-FA1C2F31A17A}"/>
                </a:ext>
              </a:extLst>
            </p:cNvPr>
            <p:cNvGrpSpPr/>
            <p:nvPr/>
          </p:nvGrpSpPr>
          <p:grpSpPr>
            <a:xfrm>
              <a:off x="408613" y="3737493"/>
              <a:ext cx="1285546" cy="400167"/>
              <a:chOff x="408613" y="3737493"/>
              <a:chExt cx="1681230" cy="49208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46E542C-57AE-4AC4-B2BC-E23224955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30465"/>
              <a:stretch/>
            </p:blipFill>
            <p:spPr>
              <a:xfrm>
                <a:off x="1257086" y="3737493"/>
                <a:ext cx="832757" cy="49208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50F1A59-1593-4DC4-9E02-F3DF73557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39637" y="3906639"/>
                <a:ext cx="661356" cy="231022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A8F5A3FD-F2BA-414D-9B9B-064DEC954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8613" y="3790945"/>
                <a:ext cx="682591" cy="381448"/>
              </a:xfrm>
              <a:prstGeom prst="rect">
                <a:avLst/>
              </a:prstGeom>
              <a:ln w="25400">
                <a:solidFill>
                  <a:srgbClr val="7889FB"/>
                </a:solidFill>
              </a:ln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62306D2-8A7E-4809-8D24-2B15F861A96F}"/>
              </a:ext>
            </a:extLst>
          </p:cNvPr>
          <p:cNvGrpSpPr/>
          <p:nvPr/>
        </p:nvGrpSpPr>
        <p:grpSpPr>
          <a:xfrm>
            <a:off x="4691063" y="1298550"/>
            <a:ext cx="4397043" cy="2807733"/>
            <a:chOff x="4691063" y="1388984"/>
            <a:chExt cx="4397043" cy="2807733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2653E18-41EE-4B14-9DCE-02E3C3C40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1063" y="2099550"/>
              <a:ext cx="819148" cy="209716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F252BB-39CF-43C3-B2BB-0CE0FBA4C0FB}"/>
                </a:ext>
              </a:extLst>
            </p:cNvPr>
            <p:cNvSpPr txBox="1"/>
            <p:nvPr/>
          </p:nvSpPr>
          <p:spPr>
            <a:xfrm>
              <a:off x="5133975" y="1388984"/>
              <a:ext cx="337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#2 </a:t>
              </a:r>
              <a:r>
                <a:rPr lang="en-US" sz="22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Execution Strategies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2EFF155-05B0-40EF-8894-487372948F6C}"/>
                </a:ext>
              </a:extLst>
            </p:cNvPr>
            <p:cNvSpPr txBox="1"/>
            <p:nvPr/>
          </p:nvSpPr>
          <p:spPr>
            <a:xfrm>
              <a:off x="4852988" y="3408284"/>
              <a:ext cx="1781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Data-Parallel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Operations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3D1EA4C-7742-4AE6-AC75-A74B1818E430}"/>
                </a:ext>
              </a:extLst>
            </p:cNvPr>
            <p:cNvSpPr txBox="1"/>
            <p:nvPr/>
          </p:nvSpPr>
          <p:spPr>
            <a:xfrm>
              <a:off x="5036342" y="2725878"/>
              <a:ext cx="1947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Task-Parallel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Constructs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49BBC9-0873-401C-9791-1F73AD439F74}"/>
                </a:ext>
              </a:extLst>
            </p:cNvPr>
            <p:cNvSpPr txBox="1"/>
            <p:nvPr/>
          </p:nvSpPr>
          <p:spPr>
            <a:xfrm>
              <a:off x="5424487" y="1989059"/>
              <a:ext cx="225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Parameter Server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(Modell-Parallel)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DE9B620-E9BF-414B-BABE-63EAE006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611" y="2816212"/>
              <a:ext cx="491759" cy="38111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F4C8685-BFBE-4C6E-A961-EA57C99B7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012" y="2342055"/>
              <a:ext cx="765094" cy="26231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4CBA64B-C9CA-4370-BA3D-F77A68CA6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21182" r="16509" b="21671"/>
            <a:stretch/>
          </p:blipFill>
          <p:spPr>
            <a:xfrm>
              <a:off x="8388348" y="1970390"/>
              <a:ext cx="639447" cy="32689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31A0D72-5627-408C-8147-1AC0CA008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842" y="2728678"/>
              <a:ext cx="1140889" cy="43147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BA8E35E-73C7-40FA-9FB0-814BABB7F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108" y="2025574"/>
              <a:ext cx="659373" cy="56196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2A24DD1-051C-487E-8AEC-12606A50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122" y="3280427"/>
              <a:ext cx="741075" cy="385587"/>
            </a:xfrm>
            <a:prstGeom prst="rect">
              <a:avLst/>
            </a:prstGeom>
          </p:spPr>
        </p:pic>
        <p:pic>
          <p:nvPicPr>
            <p:cNvPr id="69" name="Graphic 93">
              <a:extLst>
                <a:ext uri="{FF2B5EF4-FFF2-40B4-BE49-F238E27FC236}">
                  <a16:creationId xmlns:a16="http://schemas.microsoft.com/office/drawing/2014/main" id="{542D2510-346E-41D1-9D6B-B11F8E08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10423" y="3717128"/>
              <a:ext cx="1280160" cy="308056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73A193C7-FD48-48B5-AAB9-EDFA8DDCA3DC}"/>
              </a:ext>
            </a:extLst>
          </p:cNvPr>
          <p:cNvSpPr/>
          <p:nvPr/>
        </p:nvSpPr>
        <p:spPr>
          <a:xfrm>
            <a:off x="2128837" y="1914520"/>
            <a:ext cx="1597819" cy="6304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5B60B7F-EC89-4145-8025-8ED989F74989}"/>
              </a:ext>
            </a:extLst>
          </p:cNvPr>
          <p:cNvSpPr/>
          <p:nvPr/>
        </p:nvSpPr>
        <p:spPr>
          <a:xfrm>
            <a:off x="5662612" y="1914520"/>
            <a:ext cx="1814512" cy="63043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77C297-63CA-4852-A65F-360CD46B6A70}"/>
              </a:ext>
            </a:extLst>
          </p:cNvPr>
          <p:cNvSpPr/>
          <p:nvPr/>
        </p:nvSpPr>
        <p:spPr>
          <a:xfrm>
            <a:off x="5367337" y="2628895"/>
            <a:ext cx="1814512" cy="6304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DCFBF3-C370-4B85-8853-F9C51948C6E5}"/>
              </a:ext>
            </a:extLst>
          </p:cNvPr>
          <p:cNvSpPr/>
          <p:nvPr/>
        </p:nvSpPr>
        <p:spPr>
          <a:xfrm>
            <a:off x="5081587" y="3324220"/>
            <a:ext cx="1814512" cy="6304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209BFD9-3FED-4A87-87F5-2C4929609C1C}"/>
              </a:ext>
            </a:extLst>
          </p:cNvPr>
          <p:cNvSpPr/>
          <p:nvPr/>
        </p:nvSpPr>
        <p:spPr>
          <a:xfrm>
            <a:off x="2824163" y="4896856"/>
            <a:ext cx="1302543" cy="3912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24E3F52-8D04-4448-B2D7-0D8EF7764D6F}"/>
              </a:ext>
            </a:extLst>
          </p:cNvPr>
          <p:cNvSpPr/>
          <p:nvPr/>
        </p:nvSpPr>
        <p:spPr>
          <a:xfrm>
            <a:off x="2490788" y="5658856"/>
            <a:ext cx="1302543" cy="3912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245158-039B-46D5-B965-8557A9049166}"/>
              </a:ext>
            </a:extLst>
          </p:cNvPr>
          <p:cNvSpPr/>
          <p:nvPr/>
        </p:nvSpPr>
        <p:spPr>
          <a:xfrm>
            <a:off x="5068492" y="4327089"/>
            <a:ext cx="2141931" cy="3912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1B222A-0A24-4A2A-A00C-B1769CF1C700}"/>
              </a:ext>
            </a:extLst>
          </p:cNvPr>
          <p:cNvSpPr/>
          <p:nvPr/>
        </p:nvSpPr>
        <p:spPr>
          <a:xfrm>
            <a:off x="5668568" y="5632014"/>
            <a:ext cx="1541856" cy="3912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C9A71F-8D20-49F7-8903-9956F4D480E2}"/>
              </a:ext>
            </a:extLst>
          </p:cNvPr>
          <p:cNvSpPr/>
          <p:nvPr/>
        </p:nvSpPr>
        <p:spPr>
          <a:xfrm>
            <a:off x="5405436" y="4848220"/>
            <a:ext cx="2071687" cy="63043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1656" y="682835"/>
            <a:ext cx="1388669" cy="4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Algorithms (cost/benefit </a:t>
            </a:r>
            <a:r>
              <a:rPr lang="en-AT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time vs </a:t>
            </a:r>
            <a:r>
              <a:rPr lang="en-US" dirty="0" err="1">
                <a:solidFill>
                  <a:schemeClr val="accent1"/>
                </a:solidFill>
              </a:rPr>
              <a:t>acc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Unsupervised/supervised; batch/mini-batch; first/second-order ML</a:t>
            </a:r>
          </a:p>
          <a:p>
            <a:pPr lvl="1"/>
            <a:r>
              <a:rPr lang="en-US" dirty="0"/>
              <a:t>Mini-batch DL: variety of NN architectures and SGD optimizers </a:t>
            </a:r>
          </a:p>
          <a:p>
            <a:r>
              <a:rPr lang="en-US" dirty="0"/>
              <a:t>Specialized Apps: Video Analytics</a:t>
            </a:r>
            <a:br>
              <a:rPr lang="en-US" dirty="0"/>
            </a:br>
            <a:r>
              <a:rPr lang="en-US" dirty="0"/>
              <a:t> in </a:t>
            </a:r>
            <a:r>
              <a:rPr lang="en-US" dirty="0" err="1"/>
              <a:t>NoScope</a:t>
            </a:r>
            <a:r>
              <a:rPr lang="en-US" dirty="0"/>
              <a:t> (</a:t>
            </a:r>
            <a:r>
              <a:rPr lang="en-US" dirty="0">
                <a:solidFill>
                  <a:schemeClr val="accent1"/>
                </a:solidFill>
              </a:rPr>
              <a:t>time vs </a:t>
            </a:r>
            <a:r>
              <a:rPr lang="en-US" dirty="0" err="1">
                <a:solidFill>
                  <a:schemeClr val="accent1"/>
                </a:solidFill>
              </a:rPr>
              <a:t>acc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Difference detectors / specialized </a:t>
            </a:r>
            <a:br>
              <a:rPr lang="en-US" dirty="0"/>
            </a:br>
            <a:r>
              <a:rPr lang="en-US" dirty="0"/>
              <a:t>models for “short-circuit evaluation”</a:t>
            </a:r>
          </a:p>
          <a:p>
            <a:r>
              <a:rPr lang="en-US" dirty="0" err="1"/>
              <a:t>AutoML</a:t>
            </a:r>
            <a:r>
              <a:rPr lang="en-US" dirty="0"/>
              <a:t> (</a:t>
            </a:r>
            <a:r>
              <a:rPr lang="en-US" dirty="0">
                <a:solidFill>
                  <a:schemeClr val="accent1"/>
                </a:solidFill>
              </a:rPr>
              <a:t>time vs </a:t>
            </a:r>
            <a:r>
              <a:rPr lang="en-US" dirty="0" err="1">
                <a:solidFill>
                  <a:schemeClr val="accent1"/>
                </a:solidFill>
              </a:rPr>
              <a:t>acc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algorithms but tasks (e.g., </a:t>
            </a:r>
            <a:r>
              <a:rPr lang="en-US" b="1" dirty="0" err="1">
                <a:latin typeface="Consolas" panose="020B0609020204030204" pitchFamily="49" charset="0"/>
              </a:rPr>
              <a:t>doClassify</a:t>
            </a:r>
            <a:r>
              <a:rPr lang="en-US" dirty="0">
                <a:latin typeface="Consolas" panose="020B0609020204030204" pitchFamily="49" charset="0"/>
              </a:rPr>
              <a:t>(X, y)</a:t>
            </a:r>
            <a:r>
              <a:rPr lang="en-US" dirty="0"/>
              <a:t> + search space)</a:t>
            </a:r>
          </a:p>
          <a:p>
            <a:pPr lvl="1"/>
            <a:r>
              <a:rPr lang="en-US" dirty="0"/>
              <a:t>Examples: </a:t>
            </a:r>
            <a:r>
              <a:rPr lang="de-DE" dirty="0"/>
              <a:t>MLBase, Auto-WEKA, TuPAQ, Auto-sklearn, Auto-WEKA 2.0</a:t>
            </a:r>
          </a:p>
          <a:p>
            <a:pPr lvl="1"/>
            <a:r>
              <a:rPr lang="de-DE" dirty="0"/>
              <a:t>AutoML services at Microsoft Azure, Amazon AWS, Google Cloud</a:t>
            </a:r>
            <a:endParaRPr lang="en-US" dirty="0"/>
          </a:p>
          <a:p>
            <a:r>
              <a:rPr lang="en-US" dirty="0"/>
              <a:t>Data Programming and Augmentation (</a:t>
            </a:r>
            <a:r>
              <a:rPr lang="en-US" dirty="0" err="1">
                <a:solidFill>
                  <a:schemeClr val="accent1"/>
                </a:solidFill>
              </a:rPr>
              <a:t>acc</a:t>
            </a:r>
            <a:r>
              <a:rPr lang="en-US" dirty="0">
                <a:solidFill>
                  <a:schemeClr val="accent1"/>
                </a:solidFill>
              </a:rPr>
              <a:t>?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noisy labels for pre-training</a:t>
            </a:r>
          </a:p>
          <a:p>
            <a:pPr lvl="1"/>
            <a:r>
              <a:rPr lang="en-US" dirty="0"/>
              <a:t>Exploit expert rules, simulation models,</a:t>
            </a:r>
            <a:br>
              <a:rPr lang="en-US" dirty="0"/>
            </a:br>
            <a:r>
              <a:rPr lang="en-US" dirty="0"/>
              <a:t>rotations/shifting, and labeling IDEs (Software 2.0)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ML Systems Stack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0773" y="688253"/>
            <a:ext cx="779719" cy="1712127"/>
            <a:chOff x="7806813" y="1651815"/>
            <a:chExt cx="899654" cy="1712127"/>
          </a:xfrm>
        </p:grpSpPr>
        <p:sp>
          <p:nvSpPr>
            <p:cNvPr id="20" name="Rectangle 19"/>
            <p:cNvSpPr/>
            <p:nvPr/>
          </p:nvSpPr>
          <p:spPr>
            <a:xfrm>
              <a:off x="7811730" y="1651815"/>
              <a:ext cx="889822" cy="255640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Apps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11727" y="19422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11727" y="2232589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Faults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06813" y="2527530"/>
              <a:ext cx="899654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Exec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11727" y="2817916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11727" y="3108302"/>
              <a:ext cx="889822" cy="25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HW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51871" y="5080587"/>
            <a:ext cx="3219973" cy="914824"/>
            <a:chOff x="5751871" y="5080587"/>
            <a:chExt cx="3219973" cy="9148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9586" y="5080587"/>
              <a:ext cx="2212258" cy="9148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51871" y="5171767"/>
              <a:ext cx="1032387" cy="73866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Jonathan Tremblay‘18]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63622" y="2535189"/>
            <a:ext cx="4106367" cy="1061476"/>
            <a:chOff x="4834126" y="3842880"/>
            <a:chExt cx="4106367" cy="10614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4126" y="3842880"/>
              <a:ext cx="4106367" cy="7845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04271" y="4596579"/>
              <a:ext cx="192220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Credit: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Daniel Kang‘17]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70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Declarative ML System for the </a:t>
            </a:r>
            <a:br>
              <a:rPr lang="en-US" dirty="0"/>
            </a:br>
            <a:r>
              <a:rPr lang="en-US" dirty="0"/>
              <a:t>End-to-End Data Science Lifecycle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and System Architecture</a:t>
            </a:r>
          </a:p>
          <a:p>
            <a:r>
              <a:rPr lang="en-US" dirty="0">
                <a:hlinkClick r:id="rId3"/>
              </a:rPr>
              <a:t>https://github.com/apache/systemds</a:t>
            </a:r>
            <a:r>
              <a:rPr lang="en-US" dirty="0"/>
              <a:t> </a:t>
            </a:r>
            <a:br>
              <a:rPr lang="en-US" dirty="0"/>
            </a:b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79390" y="5211068"/>
            <a:ext cx="2371390" cy="617038"/>
            <a:chOff x="1548914" y="5246611"/>
            <a:chExt cx="2371390" cy="6170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730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</a:p>
          <a:p>
            <a:pPr lvl="1"/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</a:p>
          <a:p>
            <a:pPr lvl="1"/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8301" y="3681546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07" y="1735564"/>
            <a:ext cx="741075" cy="385587"/>
          </a:xfrm>
          <a:prstGeom prst="rect">
            <a:avLst/>
          </a:prstGeom>
        </p:spPr>
      </p:pic>
      <p:pic>
        <p:nvPicPr>
          <p:cNvPr id="7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1003" y="2228939"/>
            <a:ext cx="1043527" cy="251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848" y="2173791"/>
            <a:ext cx="1087676" cy="316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8E35E-73C7-40FA-9FB0-814BABB7F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90" y="2515953"/>
            <a:ext cx="659373" cy="561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6360D-46D3-4969-8621-0C7A6D30F1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18" y="2557229"/>
            <a:ext cx="1027585" cy="213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0F4BD-970F-4FE7-BEB0-38BC767C1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17" y="1350818"/>
            <a:ext cx="919781" cy="365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27" y="1518881"/>
            <a:ext cx="491759" cy="381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790D4E-60BC-4B56-BAEE-C3036922F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01" y="1817276"/>
            <a:ext cx="447590" cy="335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389A66-1617-4BD5-84DE-B8FD887A1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67" y="1832591"/>
            <a:ext cx="771734" cy="279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D4B17D-30F3-42FB-82B8-C0915E18AE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7613605" y="1328662"/>
            <a:ext cx="548869" cy="395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C8685-BFBE-4C6E-A961-EA57C99B7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485" y="2574069"/>
            <a:ext cx="765094" cy="262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39" y="2900670"/>
            <a:ext cx="737545" cy="2138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9663" y="2978460"/>
            <a:ext cx="620898" cy="254150"/>
          </a:xfrm>
          <a:prstGeom prst="rect">
            <a:avLst/>
          </a:prstGeom>
        </p:spPr>
      </p:pic>
      <p:pic>
        <p:nvPicPr>
          <p:cNvPr id="1026" name="Picture 2" descr="Bildergebnis für dask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808138" y="1137018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951406" y="4922274"/>
            <a:ext cx="2094271" cy="1259726"/>
            <a:chOff x="6951406" y="2877160"/>
            <a:chExt cx="2094271" cy="125972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62338" y="3283416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123953" y="3414510"/>
              <a:ext cx="561452" cy="722376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7" name="Rectangle 26"/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51406" y="307872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  <p:sp>
        <p:nvSpPr>
          <p:cNvPr id="2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Organization, Outline, Exercise/Projects</a:t>
            </a:r>
          </a:p>
          <a:p>
            <a:r>
              <a:rPr lang="en-US" dirty="0"/>
              <a:t>Data Science Lifecycle &amp; ML Systems Stack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  <a:br>
              <a:rPr lang="en-US" dirty="0"/>
            </a:br>
            <a:br>
              <a:rPr lang="en-US" sz="800" dirty="0"/>
            </a:br>
            <a:r>
              <a:rPr lang="en-US" sz="2400" dirty="0"/>
              <a:t>aka KDD Process</a:t>
            </a:r>
            <a:br>
              <a:rPr lang="en-US" sz="2400" dirty="0"/>
            </a:br>
            <a:r>
              <a:rPr lang="en-US" sz="2400" dirty="0"/>
              <a:t>aka CRISP-DM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0053" y="5414490"/>
            <a:ext cx="4549339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45540" y="1284330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34" name="Chevron 33"/>
          <p:cNvSpPr/>
          <p:nvPr/>
        </p:nvSpPr>
        <p:spPr>
          <a:xfrm>
            <a:off x="1147081" y="288786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10925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Linear Regression Conjugate Gradient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4214" y="1254410"/>
            <a:ext cx="50441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X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read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$1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); # n x m matrix</a:t>
            </a:r>
          </a:p>
          <a:p>
            <a:r>
              <a:rPr lang="es-ES" sz="1600" b="1" dirty="0">
                <a:latin typeface="Consolas" pitchFamily="49" charset="0"/>
                <a:cs typeface="Consolas" pitchFamily="49" charset="0"/>
              </a:rPr>
              <a:t>2: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  y = </a:t>
            </a:r>
            <a:r>
              <a:rPr lang="es-ES" sz="1600" b="1" dirty="0" err="1">
                <a:latin typeface="Consolas" pitchFamily="49" charset="0"/>
                <a:cs typeface="Consolas" pitchFamily="49" charset="0"/>
              </a:rPr>
              <a:t>read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(</a:t>
            </a:r>
            <a:r>
              <a:rPr lang="es-ES" sz="1600" b="1" dirty="0">
                <a:latin typeface="Consolas" pitchFamily="49" charset="0"/>
                <a:cs typeface="Consolas" pitchFamily="49" charset="0"/>
              </a:rPr>
              <a:t>$2</a:t>
            </a:r>
            <a:r>
              <a:rPr lang="es-ES" sz="1600" dirty="0">
                <a:latin typeface="Consolas" pitchFamily="49" charset="0"/>
                <a:cs typeface="Consolas" pitchFamily="49" charset="0"/>
              </a:rPr>
              <a:t>); # n x 1 vector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3: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maxi = 50; lambda = 0.001; </a:t>
            </a:r>
            <a:br>
              <a:rPr lang="en-US" sz="1600" dirty="0">
                <a:latin typeface="Consolas" pitchFamily="49" charset="0"/>
                <a:cs typeface="Consolas" pitchFamily="49" charset="0"/>
              </a:rPr>
            </a:br>
            <a:r>
              <a:rPr lang="en-US" sz="1600" b="1" dirty="0">
                <a:latin typeface="Consolas" pitchFamily="49" charset="0"/>
                <a:cs typeface="Consolas" pitchFamily="49" charset="0"/>
              </a:rPr>
              <a:t>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intercept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$3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5: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...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6: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r = -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y)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;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7: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norm_r2 =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(r * r); p = -r;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8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matrix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(0, 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ncol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(X), 1); i = 0;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9: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(i&lt;maxi &amp; norm_r2&gt;norm_r2_trgt) 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10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: {</a:t>
            </a:r>
          </a:p>
          <a:p>
            <a:r>
              <a:rPr lang="fr-FR" sz="1600" b="1" dirty="0">
                <a:latin typeface="Consolas" pitchFamily="49" charset="0"/>
                <a:cs typeface="Consolas" pitchFamily="49" charset="0"/>
              </a:rPr>
              <a:t>11: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    q = 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fr-FR" sz="16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fr-FR" sz="1600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(X) %*% (X %*% p))</a:t>
            </a:r>
            <a:r>
              <a:rPr lang="fr-FR" sz="1600" dirty="0">
                <a:latin typeface="Consolas" pitchFamily="49" charset="0"/>
                <a:cs typeface="Consolas" pitchFamily="49" charset="0"/>
              </a:rPr>
              <a:t>+lambda*p;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12: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alpha = norm_r2 / </a:t>
            </a:r>
            <a:r>
              <a:rPr lang="pt-BR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(p * q);</a:t>
            </a:r>
          </a:p>
          <a:p>
            <a:r>
              <a:rPr lang="pl-PL" sz="1600" b="1" dirty="0">
                <a:latin typeface="Consolas" pitchFamily="49" charset="0"/>
                <a:cs typeface="Consolas" pitchFamily="49" charset="0"/>
              </a:rPr>
              <a:t>1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3</a:t>
            </a:r>
            <a:r>
              <a:rPr lang="pl-PL" sz="1600" b="1" dirty="0">
                <a:latin typeface="Consolas" pitchFamily="49" charset="0"/>
                <a:cs typeface="Consolas" pitchFamily="49" charset="0"/>
              </a:rPr>
              <a:t>: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pl-PL" sz="1600" dirty="0">
                <a:latin typeface="Consolas" pitchFamily="49" charset="0"/>
                <a:cs typeface="Consolas" pitchFamily="49" charset="0"/>
              </a:rPr>
              <a:t>w = w + alpha * p;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14: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old_norm_r2 = norm_r2;</a:t>
            </a:r>
          </a:p>
          <a:p>
            <a:r>
              <a:rPr lang="pt-BR" sz="1600" b="1" dirty="0">
                <a:latin typeface="Consolas" pitchFamily="49" charset="0"/>
                <a:cs typeface="Consolas" pitchFamily="49" charset="0"/>
              </a:rPr>
              <a:t>15:</a:t>
            </a:r>
            <a:r>
              <a:rPr lang="pt-BR" sz="1600" dirty="0">
                <a:latin typeface="Consolas" pitchFamily="49" charset="0"/>
                <a:cs typeface="Consolas" pitchFamily="49" charset="0"/>
              </a:rPr>
              <a:t>    r = r + alpha * q;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16: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norm_r2 =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sum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(r * r);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17: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beta = norm_r2 / old_norm_r2;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18: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   p = -r + beta * p;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600" dirty="0" err="1">
                <a:latin typeface="Consolas" pitchFamily="49" charset="0"/>
                <a:cs typeface="Consolas" pitchFamily="49" charset="0"/>
              </a:rPr>
              <a:t>i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+ 1; 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19: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}</a:t>
            </a:r>
          </a:p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20: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write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(w, </a:t>
            </a:r>
            <a:r>
              <a:rPr lang="en-US" sz="1600" b="1" dirty="0">
                <a:latin typeface="Consolas" pitchFamily="49" charset="0"/>
                <a:cs typeface="Consolas" pitchFamily="49" charset="0"/>
              </a:rPr>
              <a:t>$4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, format="text");</a:t>
            </a:r>
          </a:p>
          <a:p>
            <a:endParaRPr lang="en-US" sz="16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586" y="3501177"/>
            <a:ext cx="1630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conjugate gradient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1767162" y="3942398"/>
            <a:ext cx="857052" cy="190222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462528" y="4058929"/>
            <a:ext cx="1630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 size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930305" y="4365893"/>
            <a:ext cx="738037" cy="11478"/>
          </a:xfrm>
          <a:prstGeom prst="straightConnector1">
            <a:avLst/>
          </a:prstGeom>
          <a:ln w="2540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2395614" y="4517277"/>
            <a:ext cx="228600" cy="1365048"/>
          </a:xfrm>
          <a:prstGeom prst="leftBrace">
            <a:avLst>
              <a:gd name="adj1" fmla="val 8333"/>
              <a:gd name="adj2" fmla="val 67955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7204" y="4963898"/>
            <a:ext cx="1421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 model and residuals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53674" y="1480829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matrices from HDFS/S3</a:t>
            </a:r>
          </a:p>
        </p:txBody>
      </p:sp>
      <p:sp>
        <p:nvSpPr>
          <p:cNvPr id="14" name="Left Brace 13"/>
          <p:cNvSpPr/>
          <p:nvPr/>
        </p:nvSpPr>
        <p:spPr>
          <a:xfrm rot="10800000">
            <a:off x="6557832" y="1570899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0800000">
            <a:off x="6710232" y="2769677"/>
            <a:ext cx="228600" cy="456608"/>
          </a:xfrm>
          <a:prstGeom prst="leftBrace">
            <a:avLst>
              <a:gd name="adj1" fmla="val 8333"/>
              <a:gd name="adj2" fmla="val 48699"/>
            </a:avLst>
          </a:prstGeom>
          <a:ln w="254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06074" y="2641895"/>
            <a:ext cx="17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initial gradient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586" y="1509110"/>
            <a:ext cx="2346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Independence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Implementation-Agnostic Operations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04A3BA-B8B0-4A07-9DBF-57F56F646BFE}"/>
              </a:ext>
            </a:extLst>
          </p:cNvPr>
          <p:cNvSpPr txBox="1"/>
          <p:nvPr/>
        </p:nvSpPr>
        <p:spPr>
          <a:xfrm>
            <a:off x="7106075" y="5799135"/>
            <a:ext cx="1636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58071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SystemML</a:t>
            </a:r>
            <a:r>
              <a:rPr lang="en-US" dirty="0"/>
              <a:t>/</a:t>
            </a:r>
            <a:r>
              <a:rPr lang="en-US" dirty="0" err="1"/>
              <a:t>SystemDS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8169" y="2612480"/>
            <a:ext cx="2600260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[SIGMOD’15,’17,’19,’21abc,’23]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[PVLDB’14,’16ab,’18,’22]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[ICDE’11,’12,’15]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[CIDR’17,’20]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[VLDBJ’18] 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[DEBull’14]</a:t>
            </a: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[PPoPP’15]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AutoShape 54"/>
          <p:cNvCxnSpPr>
            <a:cxnSpLocks noChangeShapeType="1"/>
            <a:endCxn id="43" idx="0"/>
          </p:cNvCxnSpPr>
          <p:nvPr/>
        </p:nvCxnSpPr>
        <p:spPr bwMode="auto">
          <a:xfrm rot="10800000" flipV="1">
            <a:off x="2857500" y="3485561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36" name="Picture 6" descr="http://www.sas.com/content/dam/SAS/sv_se/image/logo2/hadoop_elepha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628" y="4758048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9590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003" y="5213660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2" descr="Product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2929" y="5064356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upload.wikimedia.org/wikipedia/commons/thumb/a/a4/Java_logo_and_wordmark.svg/100px-Java_logo_and_wordmark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3154" y="4848456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23"/>
          <p:cNvCxnSpPr>
            <a:cxnSpLocks noChangeShapeType="1"/>
          </p:cNvCxnSpPr>
          <p:nvPr/>
        </p:nvCxnSpPr>
        <p:spPr bwMode="auto">
          <a:xfrm>
            <a:off x="7371990" y="3825571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42" name="TextBox 41"/>
          <p:cNvSpPr txBox="1"/>
          <p:nvPr/>
        </p:nvSpPr>
        <p:spPr>
          <a:xfrm>
            <a:off x="5281253" y="4023035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87129" y="403406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44" name="AutoShape 40"/>
          <p:cNvSpPr>
            <a:spLocks noChangeArrowheads="1"/>
          </p:cNvSpPr>
          <p:nvPr/>
        </p:nvSpPr>
        <p:spPr bwMode="auto">
          <a:xfrm>
            <a:off x="3332162" y="3015027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45" name="AutoShape 40"/>
          <p:cNvSpPr>
            <a:spLocks noChangeArrowheads="1"/>
          </p:cNvSpPr>
          <p:nvPr/>
        </p:nvSpPr>
        <p:spPr bwMode="auto">
          <a:xfrm>
            <a:off x="3332162" y="24682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46" name="AutoShape 40"/>
          <p:cNvSpPr>
            <a:spLocks noChangeArrowheads="1"/>
          </p:cNvSpPr>
          <p:nvPr/>
        </p:nvSpPr>
        <p:spPr bwMode="auto">
          <a:xfrm>
            <a:off x="3332162" y="1934892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47" name="AutoShape 54"/>
          <p:cNvCxnSpPr>
            <a:cxnSpLocks noChangeShapeType="1"/>
            <a:endCxn id="42" idx="0"/>
          </p:cNvCxnSpPr>
          <p:nvPr/>
        </p:nvCxnSpPr>
        <p:spPr bwMode="auto">
          <a:xfrm>
            <a:off x="5084762" y="3502330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48" name="TextBox 47"/>
          <p:cNvSpPr txBox="1"/>
          <p:nvPr/>
        </p:nvSpPr>
        <p:spPr>
          <a:xfrm>
            <a:off x="3332162" y="12874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49" name="AutoShape 54"/>
          <p:cNvCxnSpPr>
            <a:cxnSpLocks noChangeShapeType="1"/>
            <a:stCxn id="48" idx="2"/>
            <a:endCxn id="46" idx="0"/>
          </p:cNvCxnSpPr>
          <p:nvPr/>
        </p:nvCxnSpPr>
        <p:spPr bwMode="auto">
          <a:xfrm>
            <a:off x="4589462" y="1656762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51" name="TextBox 50"/>
          <p:cNvSpPr txBox="1"/>
          <p:nvPr/>
        </p:nvSpPr>
        <p:spPr>
          <a:xfrm>
            <a:off x="4820118" y="6342571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219018" y="6356581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6069" y="634554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54" name="AutoShape 40"/>
          <p:cNvSpPr>
            <a:spLocks noChangeArrowheads="1"/>
          </p:cNvSpPr>
          <p:nvPr/>
        </p:nvSpPr>
        <p:spPr bwMode="auto">
          <a:xfrm>
            <a:off x="358219" y="1553624"/>
            <a:ext cx="319093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APIs: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Command line,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JMLC,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Spark 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MLContext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Spark ML, </a:t>
            </a:r>
            <a:b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(20+ Scalable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lgorithms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479" y="2114473"/>
            <a:ext cx="1889230" cy="549451"/>
          </a:xfrm>
          <a:prstGeom prst="rect">
            <a:avLst/>
          </a:prstGeom>
        </p:spPr>
      </p:pic>
      <p:pic>
        <p:nvPicPr>
          <p:cNvPr id="57" name="Picture 2" descr="http://spark.apache.org/images/spark-logo-trademar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45" y="4656854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FFAA28E-B0E5-4315-9564-16E169170138}"/>
              </a:ext>
            </a:extLst>
          </p:cNvPr>
          <p:cNvGrpSpPr/>
          <p:nvPr/>
        </p:nvGrpSpPr>
        <p:grpSpPr>
          <a:xfrm>
            <a:off x="158503" y="4664586"/>
            <a:ext cx="1787917" cy="2027572"/>
            <a:chOff x="78982" y="4536767"/>
            <a:chExt cx="1787917" cy="2027572"/>
          </a:xfrm>
        </p:grpSpPr>
        <p:sp>
          <p:nvSpPr>
            <p:cNvPr id="59" name="TextBox 58"/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0BD52F3-8C0B-4206-AC4D-31250ABAD0CB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FF41F32-C583-48DB-9957-69C7C0D1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95" name="TextBox 94"/>
          <p:cNvSpPr txBox="1"/>
          <p:nvPr/>
        </p:nvSpPr>
        <p:spPr>
          <a:xfrm>
            <a:off x="6367897" y="2611173"/>
            <a:ext cx="2776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Renamed to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6209748" y="1052049"/>
            <a:ext cx="2757364" cy="1032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719" y="3482666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8570" y="5172645"/>
            <a:ext cx="245233" cy="2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101" y="1251155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(Direct Solve)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$1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y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read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$2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intercept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$3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lambda = 0.001;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endParaRPr lang="en-US" sz="300" b="1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if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 intercept == 1 ) {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ones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nrow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 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  X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append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(X, ones);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endParaRPr lang="en-US" sz="300" dirty="0">
              <a:latin typeface="Consolas" panose="020B0609020204030204" pitchFamily="49" charset="0"/>
              <a:cs typeface="Courier New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I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matrix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(1,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ncol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(X), 1);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X + </a:t>
            </a:r>
            <a:r>
              <a:rPr lang="en-US" sz="1200" b="1" dirty="0" err="1">
                <a:latin typeface="Consolas" panose="020B0609020204030204" pitchFamily="49" charset="0"/>
                <a:cs typeface="Courier New" pitchFamily="49" charset="0"/>
              </a:rPr>
              <a:t>diag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(I)*lambda;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t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(X) %*% y;</a:t>
            </a:r>
          </a:p>
          <a:p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beta =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solve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(A, b);</a:t>
            </a:r>
            <a:br>
              <a:rPr lang="en-US" sz="1200" dirty="0">
                <a:latin typeface="Consolas" panose="020B0609020204030204" pitchFamily="49" charset="0"/>
                <a:cs typeface="Courier New" pitchFamily="49" charset="0"/>
              </a:rPr>
            </a:b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...</a:t>
            </a:r>
          </a:p>
          <a:p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write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(beta, </a:t>
            </a:r>
            <a:r>
              <a:rPr lang="en-US" sz="1200" b="1" dirty="0">
                <a:latin typeface="Consolas" panose="020B0609020204030204" pitchFamily="49" charset="0"/>
                <a:cs typeface="Courier New" pitchFamily="49" charset="0"/>
              </a:rPr>
              <a:t>$4</a:t>
            </a:r>
            <a:r>
              <a:rPr lang="en-US" sz="1200" dirty="0">
                <a:latin typeface="Consolas" panose="020B0609020204030204" pitchFamily="49" charset="0"/>
                <a:cs typeface="Courier New" pitchFamily="49" charset="0"/>
              </a:rPr>
              <a:t>);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355" y="2832803"/>
            <a:ext cx="2770952" cy="42202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274" y="3432137"/>
            <a:ext cx="3068664" cy="1101972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7274" y="2670143"/>
            <a:ext cx="3068664" cy="70924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7660" y="150269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684" y="424379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2404" y="1321982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driver mem: 20 GB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29220" y="2719939"/>
            <a:ext cx="2791840" cy="1219200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320460" y="2154877"/>
            <a:ext cx="685800" cy="2050933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158660" y="1682820"/>
            <a:ext cx="3505200" cy="2290465"/>
            <a:chOff x="4114800" y="1749623"/>
            <a:chExt cx="3505200" cy="2290465"/>
          </a:xfrm>
        </p:grpSpPr>
        <p:sp>
          <p:nvSpPr>
            <p:cNvPr id="16" name="TextBox 15"/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dg(rand)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7" name="Straight Arrow Connector 16"/>
            <p:cNvCxnSpPr>
              <a:stCxn id="16" idx="0"/>
              <a:endCxn id="18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</a:t>
              </a:r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diag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  <a:p>
              <a:pPr algn="ctr"/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3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11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b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</a:b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(10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x1,10</a:t>
              </a:r>
              <a:r>
                <a:rPr lang="en-US" sz="1200" baseline="30000" dirty="0">
                  <a:latin typeface="Consolas" panose="020B0609020204030204" pitchFamily="49" charset="0"/>
                  <a:cs typeface="Courier New" pitchFamily="49" charset="0"/>
                </a:rPr>
                <a:t>8</a:t>
              </a:r>
              <a:r>
                <a:rPr lang="en-US" sz="1200" dirty="0">
                  <a:latin typeface="Consolas" panose="020B0609020204030204" pitchFamily="49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ba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9" idx="0"/>
              <a:endCxn id="21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3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0" idx="0"/>
              <a:endCxn id="22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30" name="Straight Arrow Connector 29"/>
            <p:cNvCxnSpPr>
              <a:stCxn id="18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1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2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6" name="Straight Arrow Connector 35"/>
            <p:cNvCxnSpPr>
              <a:stCxn id="32" idx="0"/>
              <a:endCxn id="35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1948860" y="1632155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Scenario: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X: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10</a:t>
            </a:r>
            <a:r>
              <a:rPr lang="de-DE" sz="1400" baseline="30000" dirty="0">
                <a:solidFill>
                  <a:schemeClr val="bg1"/>
                </a:solidFill>
              </a:rPr>
              <a:t>3</a:t>
            </a:r>
            <a:r>
              <a:rPr lang="de-DE" sz="1400" dirty="0">
                <a:solidFill>
                  <a:schemeClr val="bg1"/>
                </a:solidFill>
              </a:rPr>
              <a:t>, 10</a:t>
            </a:r>
            <a:r>
              <a:rPr lang="de-DE" sz="1400" baseline="30000" dirty="0">
                <a:solidFill>
                  <a:schemeClr val="bg1"/>
                </a:solidFill>
              </a:rPr>
              <a:t>11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y: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r>
              <a:rPr lang="de-DE" sz="1400" dirty="0">
                <a:solidFill>
                  <a:schemeClr val="bg1"/>
                </a:solidFill>
              </a:rPr>
              <a:t> x 1, 10</a:t>
            </a:r>
            <a:r>
              <a:rPr lang="de-DE" sz="1400" baseline="30000" dirty="0">
                <a:solidFill>
                  <a:schemeClr val="bg1"/>
                </a:solidFill>
              </a:rPr>
              <a:t>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460" y="4737226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  <a:p>
            <a:pPr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Fixed-size (squared) matrix blocks</a:t>
            </a:r>
          </a:p>
          <a:p>
            <a:pPr marL="182880" lvl="1"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82460" y="1502694"/>
            <a:ext cx="4114800" cy="2243480"/>
            <a:chOff x="4038600" y="1569497"/>
            <a:chExt cx="4114800" cy="2243480"/>
          </a:xfrm>
        </p:grpSpPr>
        <p:sp>
          <p:nvSpPr>
            <p:cNvPr id="40" name="TextBox 39"/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06260" y="1655094"/>
            <a:ext cx="3722914" cy="2139554"/>
            <a:chOff x="3962400" y="1721897"/>
            <a:chExt cx="3722914" cy="2139554"/>
          </a:xfrm>
        </p:grpSpPr>
        <p:sp>
          <p:nvSpPr>
            <p:cNvPr id="51" name="TextBox 50"/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 rot="5400000">
            <a:off x="7397954" y="4162991"/>
            <a:ext cx="685800" cy="1588"/>
          </a:xfrm>
          <a:prstGeom prst="straightConnector1">
            <a:avLst/>
          </a:prstGeom>
          <a:ln w="19050">
            <a:solidFill>
              <a:srgbClr val="7889FB"/>
            </a:solidFill>
            <a:prstDash val="dash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07274" y="1632155"/>
            <a:ext cx="3068664" cy="979368"/>
          </a:xfrm>
          <a:prstGeom prst="rect">
            <a:avLst/>
          </a:prstGeom>
          <a:noFill/>
          <a:ln w="1905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5406141" y="4187726"/>
            <a:ext cx="3086100" cy="2030566"/>
            <a:chOff x="5377860" y="4423395"/>
            <a:chExt cx="3086100" cy="2030566"/>
          </a:xfrm>
        </p:grpSpPr>
        <p:sp>
          <p:nvSpPr>
            <p:cNvPr id="62" name="TextBox 61"/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y</a:t>
              </a:r>
              <a:endParaRPr lang="en-US" sz="1200" dirty="0">
                <a:latin typeface="Consolas" panose="020B0609020204030204" pitchFamily="49" charset="0"/>
                <a:cs typeface="Courier New" pitchFamily="49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8" name="Straight Arrow Connector 67"/>
            <p:cNvCxnSpPr>
              <a:endCxn id="69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mapmm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latin typeface="Consolas" panose="020B0609020204030204" pitchFamily="49" charset="0"/>
                  <a:cs typeface="Courier New" pitchFamily="49" charset="0"/>
                </a:rPr>
                <a:t>tsmm</a:t>
              </a:r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71" name="Straight Arrow Connector 70"/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70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70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66" idx="0"/>
              <a:endCxn id="67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cxnSpLocks/>
              <a:stCxn id="67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onsolas" panose="020B0609020204030204" pitchFamily="49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50562" y="582611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1C5DD75-64C9-4CC7-8A76-14A31AE77F85}"/>
              </a:ext>
            </a:extLst>
          </p:cNvPr>
          <p:cNvGrpSpPr/>
          <p:nvPr/>
        </p:nvGrpSpPr>
        <p:grpSpPr>
          <a:xfrm>
            <a:off x="7952246" y="5448396"/>
            <a:ext cx="443191" cy="1267384"/>
            <a:chOff x="7952246" y="5448396"/>
            <a:chExt cx="443191" cy="126738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0177AB-E517-41F3-94EF-CFA850B312BF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1,1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6911C9C-0E64-4D80-9B18-89D264BCD0DD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2,1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704289D-CD6C-4F7B-B24C-FF0C12E52CE1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X</a:t>
              </a:r>
              <a:r>
                <a:rPr lang="en-US" sz="1700" baseline="-25000" dirty="0">
                  <a:solidFill>
                    <a:schemeClr val="tx1"/>
                  </a:solidFill>
                  <a:latin typeface="Consolas" panose="020B0609020204030204" pitchFamily="49" charset="0"/>
                </a:rPr>
                <a:t>m,1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3" grpId="0" animBg="1"/>
      <p:bldP spid="38" grpId="0"/>
      <p:bldP spid="6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Static Rewrites </a:t>
            </a:r>
            <a:r>
              <a:rPr lang="en-US" b="0" dirty="0"/>
              <a:t>(size-</a:t>
            </a:r>
            <a:r>
              <a:rPr lang="en-US" b="0" dirty="0" err="1"/>
              <a:t>indep</a:t>
            </a:r>
            <a:r>
              <a:rPr lang="en-US" b="0" dirty="0"/>
              <a:t>.)</a:t>
            </a:r>
          </a:p>
          <a:p>
            <a:pPr lvl="1"/>
            <a:r>
              <a:rPr lang="en-US" dirty="0"/>
              <a:t>Common Subexpression Elimination</a:t>
            </a:r>
          </a:p>
          <a:p>
            <a:pPr lvl="1"/>
            <a:r>
              <a:rPr lang="en-US" dirty="0"/>
              <a:t>Constant Folding / Branch Removal /</a:t>
            </a:r>
            <a:br>
              <a:rPr lang="en-US" dirty="0"/>
            </a:br>
            <a:r>
              <a:rPr lang="en-US" dirty="0"/>
              <a:t>Block Sequence Merge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dirty="0"/>
              <a:t>Right/Left Indexing Vectorization</a:t>
            </a:r>
          </a:p>
          <a:p>
            <a:pPr lvl="1"/>
            <a:r>
              <a:rPr lang="en-US" dirty="0"/>
              <a:t>For Loop Vectorization </a:t>
            </a:r>
          </a:p>
          <a:p>
            <a:pPr lvl="1"/>
            <a:r>
              <a:rPr lang="en-US" dirty="0"/>
              <a:t>Spark checkpoint/repartition injection</a:t>
            </a:r>
          </a:p>
          <a:p>
            <a:pPr lvl="1"/>
            <a:endParaRPr lang="en-US" dirty="0"/>
          </a:p>
          <a:p>
            <a:r>
              <a:rPr lang="en-US" dirty="0"/>
              <a:t>Example Dynamic Rewrites </a:t>
            </a:r>
            <a:r>
              <a:rPr lang="en-US" b="0" dirty="0"/>
              <a:t>(size-dep.)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Matrix </a:t>
            </a:r>
            <a:r>
              <a:rPr lang="en-US" b="1" dirty="0" err="1">
                <a:solidFill>
                  <a:srgbClr val="7889FB"/>
                </a:solidFill>
              </a:rPr>
              <a:t>Mult</a:t>
            </a:r>
            <a:r>
              <a:rPr lang="en-US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15515" y="583809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17662" y="5550482"/>
            <a:ext cx="2365552" cy="1117437"/>
            <a:chOff x="1447800" y="2455590"/>
            <a:chExt cx="2365552" cy="1117437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t(X)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/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11" name="Right Bracket 10"/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06017" y="34883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latin typeface="Consolas" panose="020B0609020204030204" pitchFamily="49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</a:t>
            </a:r>
          </a:p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21298" y="1425259"/>
            <a:ext cx="3504994" cy="1826190"/>
            <a:chOff x="5421298" y="1425259"/>
            <a:chExt cx="3504994" cy="1826190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  <a:latin typeface="+mj-lt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ln w="25400">
              <a:solidFill>
                <a:srgbClr val="7889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  <a:sym typeface="Wingdings" panose="05000000000000000000" pitchFamily="2" charset="2"/>
                </a:rPr>
                <a:t></a:t>
              </a:r>
              <a:endParaRPr lang="en-US" dirty="0">
                <a:latin typeface="+mj-lt"/>
              </a:endParaRPr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lang="en-US" baseline="600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96749" y="142525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trace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(X%*%Y)  </a:t>
              </a:r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sum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(X*</a:t>
              </a:r>
              <a:r>
                <a:rPr lang="en-US" sz="1700" b="1" dirty="0">
                  <a:latin typeface="Consolas" panose="020B0609020204030204" pitchFamily="49" charset="0"/>
                  <a:sym typeface="Wingdings" panose="05000000000000000000" pitchFamily="2" charset="2"/>
                </a:rPr>
                <a:t>t</a:t>
              </a:r>
              <a:r>
                <a:rPr lang="en-US" sz="1700" dirty="0">
                  <a:latin typeface="Consolas" panose="020B0609020204030204" pitchFamily="49" charset="0"/>
                  <a:sym typeface="Wingdings" panose="05000000000000000000" pitchFamily="2" charset="2"/>
                </a:rPr>
                <a:t>(Y))</a:t>
              </a:r>
              <a:endParaRPr lang="en-US" sz="1700" dirty="0">
                <a:latin typeface="Consolas" panose="020B0609020204030204" pitchFamily="49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O(n</a:t>
              </a:r>
              <a:r>
                <a:rPr lang="en-US" b="1" baseline="30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O(n</a:t>
              </a:r>
              <a:r>
                <a:rPr lang="en-US" b="1" baseline="30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581833" y="4637025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(X)=1</a:t>
            </a:r>
          </a:p>
          <a:p>
            <a:pPr algn="ctr"/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latin typeface="Consolas" panose="020B0609020204030204" pitchFamily="49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latin typeface="Consolas" panose="020B0609020204030204" pitchFamily="49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594629" y="5552157"/>
            <a:ext cx="2368902" cy="1117437"/>
            <a:chOff x="1447800" y="2455590"/>
            <a:chExt cx="2368902" cy="1117437"/>
          </a:xfrm>
        </p:grpSpPr>
        <p:sp>
          <p:nvSpPr>
            <p:cNvPr id="29" name="Rectangle 28"/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t(X)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/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b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2" name="Right Bracket 31"/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ECF3EF9-EC5A-429E-96A6-8D3B84AC3599}"/>
              </a:ext>
            </a:extLst>
          </p:cNvPr>
          <p:cNvSpPr txBox="1"/>
          <p:nvPr/>
        </p:nvSpPr>
        <p:spPr>
          <a:xfrm>
            <a:off x="7132656" y="5512150"/>
            <a:ext cx="184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</p:spTree>
    <p:extLst>
      <p:ext uri="{BB962C8B-B14F-4D97-AF65-F5344CB8AC3E}">
        <p14:creationId xmlns:p14="http://schemas.microsoft.com/office/powerpoint/2010/main" val="31258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7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BAF776-7FB1-45C2-9A86-36F225B5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29" y="2550295"/>
            <a:ext cx="3404931" cy="13974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Effective and efficient </a:t>
            </a:r>
            <a:r>
              <a:rPr lang="en-US" b="1" dirty="0">
                <a:solidFill>
                  <a:schemeClr val="accent1"/>
                </a:solidFill>
              </a:rPr>
              <a:t>data preparation, ML, and model debugging at scale</a:t>
            </a:r>
          </a:p>
          <a:p>
            <a:pPr lvl="1"/>
            <a:r>
              <a:rPr lang="en-US" dirty="0"/>
              <a:t>High-level abstractions for different lifecycle tasks and users </a:t>
            </a:r>
          </a:p>
          <a:p>
            <a:pPr lvl="1"/>
            <a:endParaRPr lang="en-US" dirty="0"/>
          </a:p>
          <a:p>
            <a:r>
              <a:rPr lang="en-US" dirty="0"/>
              <a:t>#1 Based on </a:t>
            </a:r>
            <a:r>
              <a:rPr lang="en-US" dirty="0">
                <a:solidFill>
                  <a:srgbClr val="7889FB"/>
                </a:solidFill>
              </a:rPr>
              <a:t>DSL for ML</a:t>
            </a:r>
            <a:r>
              <a:rPr lang="en-US" dirty="0"/>
              <a:t> Training/Scoring</a:t>
            </a:r>
          </a:p>
          <a:p>
            <a:pPr lvl="1"/>
            <a:r>
              <a:rPr lang="en-US" dirty="0"/>
              <a:t>Hierarchy of </a:t>
            </a:r>
            <a:r>
              <a:rPr lang="en-US" b="1" dirty="0">
                <a:solidFill>
                  <a:schemeClr val="accent1"/>
                </a:solidFill>
              </a:rPr>
              <a:t>abstractions for DS tasks</a:t>
            </a:r>
          </a:p>
          <a:p>
            <a:pPr lvl="1"/>
            <a:r>
              <a:rPr lang="en-US" dirty="0"/>
              <a:t>ML-based </a:t>
            </a:r>
            <a:r>
              <a:rPr lang="en-US" dirty="0" err="1"/>
              <a:t>SotA</a:t>
            </a:r>
            <a:r>
              <a:rPr lang="en-US" dirty="0"/>
              <a:t>, interleaved, performance</a:t>
            </a:r>
          </a:p>
          <a:p>
            <a:pPr lvl="1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Hybrid Runtime Plans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Optimizing Compiler</a:t>
            </a:r>
          </a:p>
          <a:p>
            <a:pPr lvl="1"/>
            <a:r>
              <a:rPr lang="en-US" dirty="0"/>
              <a:t>System infrastructure for diversity of algorithm classes</a:t>
            </a:r>
          </a:p>
          <a:p>
            <a:pPr lvl="1"/>
            <a:r>
              <a:rPr lang="en-US" dirty="0"/>
              <a:t>Different parallelization strategies and new architectures (</a:t>
            </a:r>
            <a:r>
              <a:rPr lang="en-US" b="1" dirty="0">
                <a:solidFill>
                  <a:schemeClr val="accent1"/>
                </a:solidFill>
              </a:rPr>
              <a:t>Federated ML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Abstractions </a:t>
            </a:r>
            <a:r>
              <a:rPr lang="en-US" dirty="0">
                <a:sym typeface="Wingdings" panose="05000000000000000000" pitchFamily="2" charset="2"/>
              </a:rPr>
              <a:t> redundancy  automatic optimization  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#3 Data Model: </a:t>
            </a:r>
            <a:r>
              <a:rPr lang="en-US" dirty="0">
                <a:solidFill>
                  <a:srgbClr val="7889FB"/>
                </a:solidFill>
              </a:rPr>
              <a:t>Heterogeneous Tensors</a:t>
            </a:r>
          </a:p>
          <a:p>
            <a:pPr lvl="1"/>
            <a:r>
              <a:rPr lang="en-US" dirty="0"/>
              <a:t>Data integration/prep requires </a:t>
            </a:r>
            <a:r>
              <a:rPr lang="en-US" b="1" dirty="0">
                <a:solidFill>
                  <a:schemeClr val="accent1"/>
                </a:solidFill>
              </a:rPr>
              <a:t>generic data model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16" y="5140658"/>
            <a:ext cx="2035746" cy="1100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2145" y="658763"/>
            <a:ext cx="2733367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Apache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(since 2010)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(09/2018)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Apache </a:t>
            </a:r>
            <a:r>
              <a:rPr lang="en-US" sz="16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SystemDS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(07/2020)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5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Abstractions and APIs,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Stepwise Linear Regression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  <a:p>
            <a:endParaRPr lang="en-US" dirty="0"/>
          </a:p>
        </p:txBody>
      </p:sp>
      <p:sp>
        <p:nvSpPr>
          <p:cNvPr id="5" name="Folded Corner 4"/>
          <p:cNvSpPr/>
          <p:nvPr/>
        </p:nvSpPr>
        <p:spPr>
          <a:xfrm>
            <a:off x="589934" y="2258683"/>
            <a:ext cx="2202427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(‘features.csv’)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read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(‘labels.csv’)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steplm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</a:t>
            </a:r>
          </a:p>
          <a:p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icpt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=0, </a:t>
            </a:r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reg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=0.001)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write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63" y="1887794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3249568" y="2263596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038177" y="2015614"/>
            <a:ext cx="0" cy="4095493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28221" y="1892708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14" name="Folded Corner 13"/>
          <p:cNvSpPr/>
          <p:nvPr/>
        </p:nvSpPr>
        <p:spPr>
          <a:xfrm>
            <a:off x="5510978" y="3640468"/>
            <a:ext cx="2202427" cy="1242887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&gt; 1024 )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else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6381135" y="2249200"/>
            <a:ext cx="2576056" cy="1263446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tgt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+ lambda * p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beta = ...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6" name="Folded Corner 15"/>
          <p:cNvSpPr/>
          <p:nvPr/>
        </p:nvSpPr>
        <p:spPr>
          <a:xfrm>
            <a:off x="6376219" y="502682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8490" y="3775586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6508" y="4950545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4466" y="4277032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2458065" y="2412701"/>
            <a:ext cx="791503" cy="48781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4935788" y="3497002"/>
            <a:ext cx="553109" cy="1425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921910" y="3512646"/>
            <a:ext cx="747253" cy="648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921910" y="4600198"/>
            <a:ext cx="742337" cy="42662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1277" y="4950545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</p:spTree>
    <p:extLst>
      <p:ext uri="{BB962C8B-B14F-4D97-AF65-F5344CB8AC3E}">
        <p14:creationId xmlns:p14="http://schemas.microsoft.com/office/powerpoint/2010/main" val="3517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4" grpId="0" animBg="1"/>
      <p:bldP spid="23" grpId="0"/>
      <p:bldP spid="24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Overview 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4" y="1470563"/>
            <a:ext cx="7724686" cy="594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84" y="1470563"/>
            <a:ext cx="7875874" cy="2074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84" y="1470564"/>
            <a:ext cx="7875873" cy="4486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4" y="1470564"/>
            <a:ext cx="7875873" cy="45395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68" y="6080148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99535" y="6021156"/>
            <a:ext cx="79051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Boehm, I.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Antonov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Baunsgaard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Dokter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Ginthör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Innerebner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Klezin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Lindstaedt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Siddiqui, S.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Wrede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Machine Learning System for the End-to-End Data Science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250172" y="604801"/>
            <a:ext cx="1677597" cy="888685"/>
            <a:chOff x="7250172" y="363530"/>
            <a:chExt cx="1677597" cy="888685"/>
          </a:xfrm>
        </p:grpSpPr>
        <p:sp>
          <p:nvSpPr>
            <p:cNvPr id="18" name="TextBox 17"/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 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83,400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tests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8,500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00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Generation of Cleaning Pipelines</a:t>
            </a:r>
          </a:p>
          <a:p>
            <a:pPr lvl="1"/>
            <a:r>
              <a:rPr lang="en-US" dirty="0"/>
              <a:t>Library of robust, parameterized </a:t>
            </a:r>
            <a:r>
              <a:rPr lang="en-US" b="1" dirty="0">
                <a:solidFill>
                  <a:srgbClr val="7889FB"/>
                </a:solidFill>
              </a:rPr>
              <a:t>data cleaning primitives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Enumeration of DAGs </a:t>
            </a:r>
            <a:r>
              <a:rPr lang="en-US" dirty="0"/>
              <a:t>of primitives &amp; </a:t>
            </a:r>
            <a:r>
              <a:rPr lang="en-US" b="1" dirty="0">
                <a:solidFill>
                  <a:srgbClr val="7889FB"/>
                </a:solidFill>
              </a:rPr>
              <a:t>hyper-parameter optimization </a:t>
            </a:r>
            <a:r>
              <a:rPr lang="en-US" dirty="0">
                <a:solidFill>
                  <a:schemeClr val="tx1"/>
                </a:solidFill>
              </a:rPr>
              <a:t>(HB, BO)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  <a:p>
            <a:endParaRPr lang="en-US" dirty="0"/>
          </a:p>
        </p:txBody>
      </p:sp>
      <p:cxnSp>
        <p:nvCxnSpPr>
          <p:cNvPr id="9" name="Straight Connector 8"/>
          <p:cNvCxnSpPr>
            <a:stCxn id="29" idx="3"/>
            <a:endCxn id="34" idx="0"/>
          </p:cNvCxnSpPr>
          <p:nvPr/>
        </p:nvCxnSpPr>
        <p:spPr>
          <a:xfrm flipH="1">
            <a:off x="3121618" y="3545029"/>
            <a:ext cx="1181976" cy="734149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1569174" y="4279178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773339" y="4283254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984216" y="2631471"/>
            <a:ext cx="3494363" cy="946227"/>
            <a:chOff x="2984216" y="2631471"/>
            <a:chExt cx="3494363" cy="946227"/>
          </a:xfrm>
        </p:grpSpPr>
        <p:grpSp>
          <p:nvGrpSpPr>
            <p:cNvPr id="10" name="Group 9"/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26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endCxn id="29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endCxn id="28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endCxn id="27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/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22" name="Straight Connector 21"/>
                <p:cNvCxnSpPr>
                  <a:endCxn id="20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24" name="Straight Connector 23"/>
                <p:cNvCxnSpPr>
                  <a:stCxn id="30" idx="3"/>
                  <a:endCxn id="25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</a:t>
                  </a:r>
                  <a:endPara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chemeClr val="accent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PP</a:t>
                </a:r>
                <a:r>
                  <a:rPr lang="en-US" sz="1000" b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138314"/>
              <a:r>
                <a:rPr lang="en-AT" sz="1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1000" b="1" baseline="-25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Straight Connector 40"/>
          <p:cNvCxnSpPr>
            <a:stCxn id="28" idx="5"/>
            <a:endCxn id="35" idx="0"/>
          </p:cNvCxnSpPr>
          <p:nvPr/>
        </p:nvCxnSpPr>
        <p:spPr>
          <a:xfrm>
            <a:off x="5238477" y="3543212"/>
            <a:ext cx="988570" cy="740042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9281" y="3200520"/>
            <a:ext cx="1521" cy="682477"/>
          </a:xfrm>
          <a:prstGeom prst="line">
            <a:avLst/>
          </a:prstGeom>
          <a:ln>
            <a:prstDash val="lgDashDotDot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584550" y="3888722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8157211" y="3704520"/>
            <a:ext cx="554984" cy="560947"/>
            <a:chOff x="18811446" y="17861516"/>
            <a:chExt cx="2407848" cy="1301318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52" name="Freeform 51"/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chemeClr val="bg1">
                    <a:lumMod val="6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93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25400">
              <a:solidFill>
                <a:srgbClr val="7889FB"/>
              </a:solidFill>
            </a:ln>
            <a:scene3d>
              <a:camera prst="perspectiveRelaxedModerately"/>
              <a:lightRig rig="freezing" dir="t"/>
            </a:scene3d>
            <a:sp3d extrusionH="127000" prstMaterial="powde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7793873" y="4275898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784491" y="4833184"/>
          <a:ext cx="1431908" cy="157895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2703003" y="4817943"/>
          <a:ext cx="1433022" cy="158732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4750206" y="4824810"/>
          <a:ext cx="1755282" cy="158310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970318" y="4824810"/>
          <a:ext cx="1771074" cy="157216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936059" y="63911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94097" y="6389881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800" b="0" dirty="0"/>
              <a:t>After </a:t>
            </a:r>
            <a:r>
              <a:rPr lang="en-US" sz="1800" dirty="0" err="1">
                <a:solidFill>
                  <a:srgbClr val="7889FB"/>
                </a:solidFill>
              </a:rPr>
              <a:t>imputeFD</a:t>
            </a:r>
            <a:r>
              <a:rPr lang="en-US" sz="1800" dirty="0">
                <a:solidFill>
                  <a:srgbClr val="7889FB"/>
                </a:solidFill>
              </a:rPr>
              <a:t>(0.5)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18249" y="6386920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1176642" y="2603213"/>
            <a:ext cx="496527" cy="480535"/>
            <a:chOff x="6358929" y="3848272"/>
            <a:chExt cx="2418304" cy="2340419"/>
          </a:xfrm>
        </p:grpSpPr>
        <p:grpSp>
          <p:nvGrpSpPr>
            <p:cNvPr id="69" name="Group 68"/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5" name="Cube 10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Cube 10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02" name="Cube 101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Cube 102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Cube 103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9" name="Cube 98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Cube 99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Cube 100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3" name="Cube 92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Cube 93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Cube 94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90" name="Cube 89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Cube 90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Cube 91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87" name="Cube 86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Cube 87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Cube 88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chemeClr val="accent1"/>
            </a:solidFill>
          </p:grpSpPr>
          <p:grpSp>
            <p:nvGrpSpPr>
              <p:cNvPr id="72" name="Group 71"/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81" name="Cube 80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Cube 81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Cube 82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8" name="Cube 77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Cube 79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75" name="Cube 74"/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Cube 76"/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08" name="Right Arrow 107"/>
          <p:cNvSpPr/>
          <p:nvPr/>
        </p:nvSpPr>
        <p:spPr>
          <a:xfrm>
            <a:off x="2017083" y="3086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76" y="3291104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10" name="TextBox 109"/>
          <p:cNvSpPr txBox="1"/>
          <p:nvPr/>
        </p:nvSpPr>
        <p:spPr>
          <a:xfrm>
            <a:off x="313679" y="2519576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78265" y="3155293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119701" y="6386245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2297303" y="543177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4" name="Right Arrow 113"/>
          <p:cNvSpPr/>
          <p:nvPr/>
        </p:nvSpPr>
        <p:spPr>
          <a:xfrm>
            <a:off x="6589097" y="542685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0130" y="3795140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20" name="Right Arrow 119"/>
          <p:cNvSpPr/>
          <p:nvPr/>
        </p:nvSpPr>
        <p:spPr>
          <a:xfrm>
            <a:off x="7026339" y="309168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 rot="5400000">
            <a:off x="7587762" y="3084883"/>
            <a:ext cx="388442" cy="325885"/>
            <a:chOff x="5581337" y="3056661"/>
            <a:chExt cx="293277" cy="236705"/>
          </a:xfrm>
        </p:grpSpPr>
        <p:sp>
          <p:nvSpPr>
            <p:cNvPr id="122" name="Rectangle 121"/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 flipH="1">
            <a:off x="7811521" y="2924553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675255" y="2488851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128" name="TextBox 127"/>
          <p:cNvSpPr txBox="1"/>
          <p:nvPr/>
        </p:nvSpPr>
        <p:spPr>
          <a:xfrm flipH="1">
            <a:off x="2939437" y="2607215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129" name="TextBox 128"/>
          <p:cNvSpPr txBox="1"/>
          <p:nvPr/>
        </p:nvSpPr>
        <p:spPr>
          <a:xfrm flipH="1">
            <a:off x="2334751" y="3015252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37" y="710206"/>
            <a:ext cx="704545" cy="841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0879" y="668592"/>
            <a:ext cx="26123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[WIP]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WashHouse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Cleaning Benchmark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860E02B-E685-DB1B-19B9-3113F0E0DA09}"/>
              </a:ext>
            </a:extLst>
          </p:cNvPr>
          <p:cNvSpPr txBox="1"/>
          <p:nvPr/>
        </p:nvSpPr>
        <p:spPr>
          <a:xfrm>
            <a:off x="1930400" y="1048902"/>
            <a:ext cx="2748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8512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1" grpId="0"/>
      <p:bldP spid="62" grpId="0"/>
      <p:bldP spid="64" grpId="0"/>
      <p:bldP spid="108" grpId="0" animBg="1"/>
      <p:bldP spid="110" grpId="0"/>
      <p:bldP spid="111" grpId="0"/>
      <p:bldP spid="112" grpId="0"/>
      <p:bldP spid="113" grpId="0" animBg="1"/>
      <p:bldP spid="114" grpId="0" animBg="1"/>
      <p:bldP spid="115" grpId="0"/>
      <p:bldP spid="120" grpId="0" animBg="1"/>
      <p:bldP spid="126" grpId="0"/>
      <p:bldP spid="127" grpId="0"/>
      <p:bldP spid="128" grpId="0"/>
      <p:bldP spid="129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</a:t>
                </a:r>
                <a:br>
                  <a:rPr lang="en-US" b="1" dirty="0">
                    <a:solidFill>
                      <a:srgbClr val="7889FB"/>
                    </a:solidFill>
                  </a:rPr>
                </a:br>
                <a:r>
                  <a:rPr lang="en-US" b="1" dirty="0">
                    <a:solidFill>
                      <a:srgbClr val="7889FB"/>
                    </a:solidFill>
                  </a:rPr>
                  <a:t>scoring function</a:t>
                </a:r>
              </a:p>
              <a:p>
                <a:pPr lvl="1"/>
                <a:r>
                  <a:rPr lang="en-US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dirty="0"/>
              </a:p>
              <a:p>
                <a:pPr lvl="1"/>
                <a:endParaRPr lang="en-US" sz="1200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 err="1">
                    <a:solidFill>
                      <a:srgbClr val="7889FB"/>
                    </a:solidFill>
                  </a:rPr>
                  <a:t>Vectorized</a:t>
                </a:r>
                <a:r>
                  <a:rPr lang="en-US" b="1" dirty="0">
                    <a:solidFill>
                      <a:srgbClr val="7889FB"/>
                    </a:solidFill>
                  </a:rPr>
                  <a:t> implementation in linear algebra</a:t>
                </a:r>
                <a:br>
                  <a:rPr lang="en-US" dirty="0"/>
                </a:br>
                <a:r>
                  <a:rPr lang="en-US" dirty="0"/>
                  <a:t>(join &amp; </a:t>
                </a:r>
                <a:r>
                  <a:rPr lang="en-US" dirty="0" err="1"/>
                  <a:t>eval</a:t>
                </a:r>
                <a:r>
                  <a:rPr lang="en-US" dirty="0"/>
                  <a:t> via sparse-sparse matrix multiply)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735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9295" y="1110811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7099324" y="641330"/>
            <a:ext cx="1841273" cy="495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916" y="636224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69676" y="297665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786" y="298314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54" y="5116753"/>
            <a:ext cx="1971862" cy="15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6" y="3497509"/>
            <a:ext cx="3440058" cy="14164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87769" y="1117640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998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4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0400"/>
            <a:ext cx="8343560" cy="4975848"/>
          </a:xfrm>
        </p:spPr>
        <p:txBody>
          <a:bodyPr/>
          <a:lstStyle/>
          <a:p>
            <a:r>
              <a:rPr lang="en-US" dirty="0"/>
              <a:t>Lineage as Key Enabling Technique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operations </a:t>
            </a:r>
            <a:r>
              <a:rPr lang="en-US" dirty="0">
                <a:solidFill>
                  <a:schemeClr val="tx1"/>
                </a:solidFill>
              </a:rPr>
              <a:t>(incl. non-determinism)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dedup</a:t>
            </a:r>
            <a:r>
              <a:rPr lang="en-US" b="1" dirty="0">
                <a:solidFill>
                  <a:srgbClr val="7889FB"/>
                </a:solidFill>
              </a:rPr>
              <a:t> for loops</a:t>
            </a:r>
            <a:r>
              <a:rPr lang="en-US" dirty="0"/>
              <a:t>/functions</a:t>
            </a:r>
          </a:p>
          <a:p>
            <a:pPr lvl="1"/>
            <a:r>
              <a:rPr lang="en-US" dirty="0"/>
              <a:t>Model versioning, </a:t>
            </a:r>
            <a:r>
              <a:rPr lang="en-US" b="1" dirty="0">
                <a:solidFill>
                  <a:srgbClr val="7889FB"/>
                </a:solidFill>
              </a:rPr>
              <a:t>data reuse</a:t>
            </a:r>
            <a:r>
              <a:rPr lang="en-US" dirty="0"/>
              <a:t>, incremental maintenance,  </a:t>
            </a:r>
            <a:r>
              <a:rPr lang="en-US" dirty="0" err="1"/>
              <a:t>autodiff</a:t>
            </a:r>
            <a:r>
              <a:rPr lang="en-US" dirty="0"/>
              <a:t>, debugging</a:t>
            </a:r>
          </a:p>
          <a:p>
            <a:pPr lvl="1"/>
            <a:endParaRPr lang="en-US" sz="1000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rgbClr val="7889FB"/>
                </a:solidFill>
              </a:rPr>
              <a:t>Full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dirty="0"/>
              <a:t>Before executing instruction, </a:t>
            </a:r>
            <a:br>
              <a:rPr lang="en-US" dirty="0"/>
            </a:br>
            <a:r>
              <a:rPr lang="en-US" dirty="0"/>
              <a:t>probe output lineage in cache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Map&lt;Lineage, 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MatrixBlock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&gt;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Cost-based/heuristic caching </a:t>
            </a:r>
            <a:br>
              <a:rPr lang="en-US" dirty="0"/>
            </a:br>
            <a:r>
              <a:rPr lang="en-US" dirty="0"/>
              <a:t>and eviction decisions (compiler-assisted)</a:t>
            </a:r>
          </a:p>
          <a:p>
            <a:pPr lvl="1"/>
            <a:endParaRPr lang="en-US" sz="1000" dirty="0"/>
          </a:p>
          <a:p>
            <a:r>
              <a:rPr lang="en-US" dirty="0">
                <a:solidFill>
                  <a:srgbClr val="7889FB"/>
                </a:solidFill>
              </a:rPr>
              <a:t>Partial Reuse </a:t>
            </a:r>
            <a:r>
              <a:rPr lang="en-US" dirty="0">
                <a:solidFill>
                  <a:schemeClr val="tx1"/>
                </a:solidFill>
              </a:rPr>
              <a:t>of Intermediates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Often partial result overlap</a:t>
            </a:r>
          </a:p>
          <a:p>
            <a:pPr lvl="1"/>
            <a:r>
              <a:rPr lang="en-US" dirty="0"/>
              <a:t>Reuse partial results via dedicated </a:t>
            </a:r>
            <a:br>
              <a:rPr lang="en-US" dirty="0"/>
            </a:br>
            <a:r>
              <a:rPr lang="en-US" dirty="0"/>
              <a:t>rewrites (compensation plans)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steplm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3278" y="2510402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</a:rPr>
              <a:t>for</a:t>
            </a:r>
            <a:r>
              <a:rPr lang="en-US" sz="1500" dirty="0">
                <a:latin typeface="Consolas" panose="020B0609020204030204" pitchFamily="49" charset="0"/>
              </a:rPr>
              <a:t>( 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latin typeface="Consolas" panose="020B0609020204030204" pitchFamily="49" charset="0"/>
              </a:rPr>
              <a:t>i</a:t>
            </a:r>
            <a:r>
              <a:rPr lang="en-US" sz="1500" dirty="0"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6" name="Folded Corner 5"/>
          <p:cNvSpPr/>
          <p:nvPr/>
        </p:nvSpPr>
        <p:spPr>
          <a:xfrm>
            <a:off x="6248399" y="3175627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+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6150180" y="4672504"/>
            <a:ext cx="2748110" cy="2003603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chemeClr val="tx1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chemeClr val="accent1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} }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chemeClr val="tx1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b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</a:b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# (AIC)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>
            <a:off x="6420465" y="3034904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83122" y="4986173"/>
            <a:ext cx="1660983" cy="1691424"/>
            <a:chOff x="4183122" y="4130761"/>
            <a:chExt cx="1660983" cy="1691424"/>
          </a:xfrm>
        </p:grpSpPr>
        <p:grpSp>
          <p:nvGrpSpPr>
            <p:cNvPr id="22" name="Group 21"/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/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8750711" y="4259913"/>
            <a:ext cx="0" cy="136498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39" y="712720"/>
            <a:ext cx="630822" cy="841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261" y="712720"/>
            <a:ext cx="841248" cy="841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075174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SIGMOD’21a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50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Lossless Matrix Compression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Improved general applicability</a:t>
            </a:r>
            <a:r>
              <a:rPr lang="en-US" dirty="0"/>
              <a:t> (compression time, new compression schemes, new kernels, intermediates, workload-aware)</a:t>
            </a:r>
          </a:p>
          <a:p>
            <a:pPr lvl="1"/>
            <a:r>
              <a:rPr lang="en-US" dirty="0"/>
              <a:t>Sparsity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(data redundancy, structural redundancy)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Workload-aware Compression</a:t>
            </a:r>
          </a:p>
          <a:p>
            <a:pPr lvl="1"/>
            <a:r>
              <a:rPr lang="en-US" dirty="0"/>
              <a:t>Workload summary </a:t>
            </a:r>
            <a:r>
              <a:rPr lang="en-US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Compression  execution planning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Selected Features and 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09" y="715629"/>
            <a:ext cx="840730" cy="840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0564" y="1075174"/>
            <a:ext cx="19765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04" y="2047775"/>
            <a:ext cx="2899721" cy="1862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31" y="4151880"/>
            <a:ext cx="6573401" cy="26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Requests:</a:t>
            </a:r>
            <a:r>
              <a:rPr lang="en-US" sz="1800" b="0" dirty="0">
                <a:latin typeface="Consolas" panose="020B0609020204030204" pitchFamily="49" charset="0"/>
              </a:rPr>
              <a:t> READ, PUT, GET, EXEC_INST, EXEC_UDF, CLEAR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80306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4363" y="1169276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4" y="2375322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0000" y="1069222"/>
            <a:ext cx="2748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2021b, CIKM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9" y="3075446"/>
            <a:ext cx="7194589" cy="2954006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602704" y="143612"/>
            <a:ext cx="3057559" cy="269338"/>
            <a:chOff x="1125336" y="5855312"/>
            <a:chExt cx="4827800" cy="4252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167426"/>
            <a:ext cx="9144000" cy="1862199"/>
          </a:xfrm>
        </p:spPr>
        <p:txBody>
          <a:bodyPr>
            <a:noAutofit/>
          </a:bodyPr>
          <a:lstStyle/>
          <a:p>
            <a:br>
              <a:rPr lang="en-US" sz="3700" dirty="0"/>
            </a:br>
            <a:r>
              <a:rPr lang="en-US" sz="3700" dirty="0"/>
              <a:t>An Open and Extensible System Infrastructure </a:t>
            </a:r>
            <a:br>
              <a:rPr lang="en-US" sz="3700" dirty="0"/>
            </a:br>
            <a:r>
              <a:rPr lang="en-US" sz="3700" dirty="0"/>
              <a:t>for Integrated Data Analysis Pipelines</a:t>
            </a:r>
            <a:br>
              <a:rPr lang="en-US" sz="3700" dirty="0"/>
            </a:br>
            <a:r>
              <a:rPr lang="en-US" sz="2400" dirty="0">
                <a:hlinkClick r:id="rId2"/>
              </a:rPr>
              <a:t>https://daphne-eu.eu/</a:t>
            </a:r>
            <a:r>
              <a:rPr lang="en-US" sz="2400" dirty="0"/>
              <a:t> </a:t>
            </a:r>
          </a:p>
        </p:txBody>
      </p:sp>
      <p:pic>
        <p:nvPicPr>
          <p:cNvPr id="8" name="Picture 7" descr="https://daphne-eu.github.io/resources/Intel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6" y="520006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7" y="4794178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63" y="4796501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88" y="4651721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12" y="4872022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30" y="4738672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77" y="461422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/>
          <p:cNvPicPr/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50" y="4767938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77" y="5421499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/>
          <p:cNvPicPr/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75" y="5413088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/>
          <p:cNvPicPr/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36" y="5473503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/>
          <p:cNvPicPr/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03" y="5369953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/>
          <p:cNvPicPr/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14" y="5490049"/>
            <a:ext cx="685800" cy="2209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502417" y="590558"/>
            <a:ext cx="24952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Integrated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nalysis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ipelines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for Large-scale Data Management,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PC, and Machi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Learning;</a:t>
            </a:r>
          </a:p>
          <a:p>
            <a:pPr algn="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DAPHNE daughter of river god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Peneus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(fountains, streams), chased by Apollo</a:t>
            </a:r>
          </a:p>
        </p:txBody>
      </p:sp>
      <p:grpSp>
        <p:nvGrpSpPr>
          <p:cNvPr id="22" name="Gruppieren 8">
            <a:extLst>
              <a:ext uri="{FF2B5EF4-FFF2-40B4-BE49-F238E27FC236}">
                <a16:creationId xmlns:a16="http://schemas.microsoft.com/office/drawing/2014/main" id="{67B1ABAE-377D-46D5-BAB0-ABF4ABED07F4}"/>
              </a:ext>
            </a:extLst>
          </p:cNvPr>
          <p:cNvGrpSpPr/>
          <p:nvPr/>
        </p:nvGrpSpPr>
        <p:grpSpPr>
          <a:xfrm>
            <a:off x="5673687" y="597282"/>
            <a:ext cx="3410024" cy="938719"/>
            <a:chOff x="3913974" y="5565458"/>
            <a:chExt cx="3410024" cy="938719"/>
          </a:xfrm>
        </p:grpSpPr>
        <p:sp>
          <p:nvSpPr>
            <p:cNvPr id="23" name="Textfeld 4">
              <a:extLst>
                <a:ext uri="{FF2B5EF4-FFF2-40B4-BE49-F238E27FC236}">
                  <a16:creationId xmlns:a16="http://schemas.microsoft.com/office/drawing/2014/main" id="{A3B57625-EC10-4F4D-89E1-7727DF400757}"/>
                </a:ext>
              </a:extLst>
            </p:cNvPr>
            <p:cNvSpPr txBox="1"/>
            <p:nvPr userDrawn="1"/>
          </p:nvSpPr>
          <p:spPr>
            <a:xfrm>
              <a:off x="4733287" y="5565458"/>
              <a:ext cx="259071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The DAPHNE project is funded by the European Union's Horizon 2020 research and innovation program under grant agreement number 957407 for the time period from Dec/2020 through Nov/2024. </a:t>
              </a:r>
            </a:p>
          </p:txBody>
        </p:sp>
        <p:pic>
          <p:nvPicPr>
            <p:cNvPr id="24" name="Picture 2" descr="Grant from EU Horizon 2020 — BiotaTec">
              <a:extLst>
                <a:ext uri="{FF2B5EF4-FFF2-40B4-BE49-F238E27FC236}">
                  <a16:creationId xmlns:a16="http://schemas.microsoft.com/office/drawing/2014/main" id="{DB9544AB-EAD9-4EEA-95E4-C79ACA60901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974" y="5727217"/>
              <a:ext cx="784809" cy="523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49595" b="11407"/>
          <a:stretch/>
        </p:blipFill>
        <p:spPr>
          <a:xfrm>
            <a:off x="3031440" y="685165"/>
            <a:ext cx="593956" cy="6426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5989" y="1324261"/>
            <a:ext cx="1059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[Louvre, Paris]</a:t>
            </a:r>
          </a:p>
        </p:txBody>
      </p:sp>
      <p:pic>
        <p:nvPicPr>
          <p:cNvPr id="27" name="Grafik 7">
            <a:extLst>
              <a:ext uri="{FF2B5EF4-FFF2-40B4-BE49-F238E27FC236}">
                <a16:creationId xmlns:a16="http://schemas.microsoft.com/office/drawing/2014/main" id="{E14BBE48-F85B-4629-B57C-1A07E2FEB8A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36652" y="1925392"/>
            <a:ext cx="2314962" cy="5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2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568" y="3880726"/>
            <a:ext cx="1658781" cy="2013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46" y="3858382"/>
            <a:ext cx="1478187" cy="20333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303" y="3858381"/>
            <a:ext cx="1558451" cy="20600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sp>
        <p:nvSpPr>
          <p:cNvPr id="19" name="Right Arrow 18"/>
          <p:cNvSpPr/>
          <p:nvPr/>
        </p:nvSpPr>
        <p:spPr>
          <a:xfrm rot="16200000">
            <a:off x="7424549" y="325384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44168" y="593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46" y="1321304"/>
            <a:ext cx="4117506" cy="1773588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3968929" y="536914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7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400" dirty="0"/>
              <a:t>IFAT Semiconductor Ion Beam Tuning</a:t>
            </a:r>
          </a:p>
          <a:p>
            <a:r>
              <a:rPr lang="en-US" sz="2400" dirty="0"/>
              <a:t>KAI Semiconductor Material Degradation</a:t>
            </a:r>
          </a:p>
          <a:p>
            <a:r>
              <a:rPr lang="en-US" sz="2400" dirty="0"/>
              <a:t>AVL Vehicle Dev Process </a:t>
            </a:r>
            <a:r>
              <a:rPr lang="en-US" sz="2400" b="0" dirty="0"/>
              <a:t>(ejector geometries, KPIs)</a:t>
            </a:r>
          </a:p>
          <a:p>
            <a:pPr lvl="1"/>
            <a:endParaRPr lang="en-US" sz="700" dirty="0"/>
          </a:p>
          <a:p>
            <a:r>
              <a:rPr lang="en-US" sz="2400" dirty="0"/>
              <a:t>ML-assisted simulations, data cleaning, augmentation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3249" y="1870969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114" y="1243373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15095" y="1167074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21" y="2467253"/>
            <a:ext cx="2823622" cy="2492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78" y="3258192"/>
            <a:ext cx="2855679" cy="1246131"/>
          </a:xfrm>
          <a:prstGeom prst="rect">
            <a:avLst/>
          </a:prstGeom>
        </p:spPr>
      </p:pic>
      <p:pic>
        <p:nvPicPr>
          <p:cNvPr id="15" name="Picture 14" descr="https://daphne-eu.github.io/resources/AVL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5758513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nfineon.jpg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32" y="5011188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12" y="5351164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Connector 17"/>
          <p:cNvCxnSpPr/>
          <p:nvPr/>
        </p:nvCxnSpPr>
        <p:spPr>
          <a:xfrm>
            <a:off x="902653" y="6209512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4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7" y="1444774"/>
            <a:ext cx="8110612" cy="458014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97302" y="2106689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1465" y="2738023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1465" y="3296709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7302" y="3925763"/>
            <a:ext cx="424482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26092" y="1624517"/>
            <a:ext cx="1828800" cy="719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1" t="5694" r="1890" b="79014"/>
          <a:stretch/>
        </p:blipFill>
        <p:spPr>
          <a:xfrm>
            <a:off x="7022214" y="1711749"/>
            <a:ext cx="1750978" cy="700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5" y="78549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797899" y="630147"/>
            <a:ext cx="2502063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Damme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DAPHNE: An Open  and Extensible System Infrastructure for Integrated Data Analysis Pipelines,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1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0705" y="711562"/>
            <a:ext cx="451792" cy="53443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AH</a:t>
            </a:r>
          </a:p>
          <a:p>
            <a:pPr algn="ctr"/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2766" y="1044833"/>
            <a:ext cx="451792" cy="53443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AK</a:t>
            </a:r>
          </a:p>
          <a:p>
            <a:pPr algn="ctr"/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Vectorized (Tiled) Execution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518" y="5394956"/>
            <a:ext cx="250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 &amp; Matrix Ops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7606" y="5391908"/>
            <a:ext cx="282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Codegen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2309" y="5388860"/>
            <a:ext cx="269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Locality-aware,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Multi-device Scheduling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54" y="700184"/>
            <a:ext cx="572058" cy="875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28" y="700183"/>
            <a:ext cx="631200" cy="877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999" y="701514"/>
            <a:ext cx="674370" cy="876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5" y="1707997"/>
            <a:ext cx="8642149" cy="33937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5" y="1707997"/>
            <a:ext cx="8642149" cy="33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9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26966 -0.1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886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6600" y="466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Vectorized</a:t>
            </a:r>
            <a:r>
              <a:rPr lang="en-US" dirty="0"/>
              <a:t> (Tiled) Execution,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Zero-copy Input Slicing</a:t>
            </a:r>
          </a:p>
          <a:p>
            <a:pPr lvl="1"/>
            <a:r>
              <a:rPr lang="en-US" dirty="0"/>
              <a:t>Create view on sliced input (no-op)</a:t>
            </a:r>
          </a:p>
          <a:p>
            <a:pPr lvl="1"/>
            <a:r>
              <a:rPr lang="en-US" dirty="0"/>
              <a:t>All kernels work on views</a:t>
            </a:r>
          </a:p>
          <a:p>
            <a:pPr lvl="1"/>
            <a:endParaRPr lang="en-US" sz="1200" dirty="0"/>
          </a:p>
          <a:p>
            <a:r>
              <a:rPr lang="en-US" dirty="0"/>
              <a:t>#2 Sparse Intermediates</a:t>
            </a:r>
          </a:p>
          <a:p>
            <a:pPr lvl="1"/>
            <a:r>
              <a:rPr lang="en-US" dirty="0"/>
              <a:t>Reuse dense/sparse kernels</a:t>
            </a:r>
          </a:p>
          <a:p>
            <a:pPr lvl="1"/>
            <a:r>
              <a:rPr lang="en-US" dirty="0"/>
              <a:t>Sparse pipeline intermediates for free</a:t>
            </a:r>
          </a:p>
          <a:p>
            <a:pPr lvl="1"/>
            <a:endParaRPr lang="en-US" sz="1200" dirty="0"/>
          </a:p>
          <a:p>
            <a:r>
              <a:rPr lang="en-US" dirty="0"/>
              <a:t>#3 Fine-grained Control</a:t>
            </a:r>
          </a:p>
          <a:p>
            <a:pPr lvl="1"/>
            <a:r>
              <a:rPr lang="en-US" dirty="0"/>
              <a:t>Task sizes (</a:t>
            </a:r>
            <a:r>
              <a:rPr lang="en-US" dirty="0" err="1"/>
              <a:t>dequeue</a:t>
            </a:r>
            <a:r>
              <a:rPr lang="en-US" dirty="0"/>
              <a:t>, data access) vs data binding (cache-conscious ops)</a:t>
            </a:r>
          </a:p>
          <a:p>
            <a:pPr lvl="1"/>
            <a:r>
              <a:rPr lang="en-US" dirty="0"/>
              <a:t>Scheduling for load balance (e.g., sparse operations)</a:t>
            </a:r>
          </a:p>
          <a:p>
            <a:pPr lvl="1"/>
            <a:endParaRPr lang="en-US" sz="1200" dirty="0"/>
          </a:p>
          <a:p>
            <a:r>
              <a:rPr lang="en-US" dirty="0"/>
              <a:t>#4 Computational Storage</a:t>
            </a:r>
          </a:p>
          <a:p>
            <a:pPr lvl="1"/>
            <a:r>
              <a:rPr lang="en-US" dirty="0"/>
              <a:t>Task queues connect </a:t>
            </a:r>
            <a:r>
              <a:rPr lang="en-US" dirty="0" err="1"/>
              <a:t>eBPF</a:t>
            </a:r>
            <a:r>
              <a:rPr lang="en-US" dirty="0"/>
              <a:t> programs, </a:t>
            </a:r>
            <a:br>
              <a:rPr lang="en-US" dirty="0"/>
            </a:br>
            <a:r>
              <a:rPr lang="en-US" dirty="0" err="1"/>
              <a:t>async</a:t>
            </a:r>
            <a:r>
              <a:rPr lang="en-US" dirty="0"/>
              <a:t> I/O into buffers, and op pipelines</a:t>
            </a:r>
          </a:p>
          <a:p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DAPHNE Project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1" y="1373602"/>
            <a:ext cx="3796434" cy="1490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567" y="5182900"/>
            <a:ext cx="3255322" cy="8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Organization, Outline, Exercise/Projects</a:t>
            </a:r>
          </a:p>
          <a:p>
            <a:r>
              <a:rPr lang="en-US" dirty="0"/>
              <a:t>Data Science Lifecycle &amp; ML Systems Stack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  <a:p>
            <a:pPr lvl="1"/>
            <a:endParaRPr lang="en-US" sz="1400" dirty="0">
              <a:solidFill>
                <a:schemeClr val="accent1"/>
              </a:solidFill>
            </a:endParaRPr>
          </a:p>
          <a:p>
            <a:pPr lvl="1"/>
            <a:endParaRPr lang="en-US" sz="1400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Recommended Reading </a:t>
            </a:r>
            <a:r>
              <a:rPr lang="en-US" b="0" dirty="0">
                <a:solidFill>
                  <a:schemeClr val="tx1"/>
                </a:solidFill>
              </a:rPr>
              <a:t>(a critical perspective </a:t>
            </a:r>
            <a:br>
              <a:rPr lang="en-US" b="0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on a broad sense of ML systems)</a:t>
            </a:r>
          </a:p>
          <a:p>
            <a:pPr lvl="1"/>
            <a:r>
              <a:rPr lang="en-US" dirty="0"/>
              <a:t>[M. Jordan:  </a:t>
            </a:r>
            <a:r>
              <a:rPr lang="en-US" dirty="0" err="1"/>
              <a:t>SysML</a:t>
            </a:r>
            <a:r>
              <a:rPr lang="en-US" dirty="0"/>
              <a:t>: Perspectives and </a:t>
            </a:r>
            <a:br>
              <a:rPr lang="en-US" dirty="0"/>
            </a:br>
            <a:r>
              <a:rPr lang="en-US" dirty="0"/>
              <a:t>Challenges. Keynote at </a:t>
            </a:r>
            <a:r>
              <a:rPr lang="en-US" b="1" dirty="0" err="1"/>
              <a:t>SysML</a:t>
            </a:r>
            <a:r>
              <a:rPr lang="en-US" b="1" dirty="0"/>
              <a:t> 2018</a:t>
            </a:r>
            <a:r>
              <a:rPr lang="en-US" dirty="0"/>
              <a:t>]</a:t>
            </a:r>
          </a:p>
          <a:p>
            <a:pPr lvl="1"/>
            <a:r>
              <a:rPr lang="en-US" b="1" i="1" dirty="0">
                <a:solidFill>
                  <a:srgbClr val="7889FB"/>
                </a:solidFill>
              </a:rPr>
              <a:t>“ML [</a:t>
            </a:r>
            <a:r>
              <a:rPr lang="en-AT" b="1" i="1" dirty="0">
                <a:solidFill>
                  <a:srgbClr val="7889FB"/>
                </a:solidFill>
              </a:rPr>
              <a:t>…</a:t>
            </a:r>
            <a:r>
              <a:rPr lang="en-US" b="1" i="1" dirty="0">
                <a:solidFill>
                  <a:srgbClr val="7889FB"/>
                </a:solidFill>
              </a:rPr>
              <a:t>] is far from being a solid engineering </a:t>
            </a:r>
            <a:br>
              <a:rPr lang="en-US" b="1" i="1" dirty="0">
                <a:solidFill>
                  <a:srgbClr val="7889FB"/>
                </a:solidFill>
              </a:rPr>
            </a:br>
            <a:r>
              <a:rPr lang="en-US" b="1" i="1" dirty="0">
                <a:solidFill>
                  <a:srgbClr val="7889FB"/>
                </a:solidFill>
              </a:rPr>
              <a:t>discipline that can yield robust, scalable solutions </a:t>
            </a:r>
            <a:br>
              <a:rPr lang="en-US" b="1" i="1" dirty="0">
                <a:solidFill>
                  <a:srgbClr val="7889FB"/>
                </a:solidFill>
              </a:rPr>
            </a:br>
            <a:r>
              <a:rPr lang="en-US" b="1" i="1" dirty="0">
                <a:solidFill>
                  <a:srgbClr val="7889FB"/>
                </a:solidFill>
              </a:rPr>
              <a:t>to modern data-analytic problems” </a:t>
            </a:r>
            <a:endParaRPr lang="en-US" b="1" i="1" dirty="0"/>
          </a:p>
          <a:p>
            <a:pPr lvl="1"/>
            <a:r>
              <a:rPr lang="en-US" dirty="0">
                <a:hlinkClick r:id="rId3"/>
              </a:rPr>
              <a:t>https://www.youtube.com/watch?v=4inIBmY8dQI</a:t>
            </a:r>
            <a:r>
              <a:rPr lang="en-US" dirty="0"/>
              <a:t> </a:t>
            </a:r>
          </a:p>
          <a:p>
            <a:pPr lvl="1"/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4"/>
          <a:stretch/>
        </p:blipFill>
        <p:spPr>
          <a:xfrm>
            <a:off x="7316015" y="3422777"/>
            <a:ext cx="1155037" cy="122215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747B85-6F42-0769-6B88-C64CD2599D0E}"/>
              </a:ext>
            </a:extLst>
          </p:cNvPr>
          <p:cNvSpPr txBox="1">
            <a:spLocks/>
          </p:cNvSpPr>
          <p:nvPr/>
        </p:nvSpPr>
        <p:spPr>
          <a:xfrm>
            <a:off x="5204021" y="540848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61346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assisted driving </a:t>
            </a:r>
            <a:r>
              <a:rPr lang="en-US" dirty="0"/>
              <a:t>(various use cases)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simulations)</a:t>
            </a:r>
          </a:p>
          <a:p>
            <a:pPr lvl="1"/>
            <a:r>
              <a:rPr lang="en-US" dirty="0"/>
              <a:t>Satellite senor analytics (regression and correlation)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dirty="0"/>
              <a:t>Water cost index based on various influencing factors (regression)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cancer cell grow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1099078" y="1699000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  <p:pic>
        <p:nvPicPr>
          <p:cNvPr id="5" name="Picture 84" descr="MC90041275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3" y="1628809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5" descr="MC900015974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88" y="4265646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6" descr="MC900351634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550" y="2898809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7"/>
          <p:cNvSpPr>
            <a:spLocks noChangeArrowheads="1"/>
          </p:cNvSpPr>
          <p:nvPr/>
        </p:nvSpPr>
        <p:spPr bwMode="auto">
          <a:xfrm>
            <a:off x="242888" y="2179671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9" name="Rectangle 88"/>
          <p:cNvSpPr>
            <a:spLocks noChangeArrowheads="1"/>
          </p:cNvSpPr>
          <p:nvPr/>
        </p:nvSpPr>
        <p:spPr bwMode="auto">
          <a:xfrm>
            <a:off x="334963" y="3579846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10" name="Rectangle 89"/>
          <p:cNvSpPr>
            <a:spLocks noChangeArrowheads="1"/>
          </p:cNvSpPr>
          <p:nvPr/>
        </p:nvSpPr>
        <p:spPr bwMode="auto">
          <a:xfrm>
            <a:off x="152400" y="4951446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7485063" y="2682769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sp>
        <p:nvSpPr>
          <p:cNvPr id="12" name="Oval 256"/>
          <p:cNvSpPr>
            <a:spLocks noChangeArrowheads="1"/>
          </p:cNvSpPr>
          <p:nvPr/>
        </p:nvSpPr>
        <p:spPr bwMode="auto">
          <a:xfrm>
            <a:off x="7769324" y="437263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257"/>
          <p:cNvSpPr>
            <a:spLocks noChangeArrowheads="1"/>
          </p:cNvSpPr>
          <p:nvPr/>
        </p:nvSpPr>
        <p:spPr bwMode="auto">
          <a:xfrm>
            <a:off x="8118286" y="4347178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258"/>
          <p:cNvSpPr>
            <a:spLocks noChangeArrowheads="1"/>
          </p:cNvSpPr>
          <p:nvPr/>
        </p:nvSpPr>
        <p:spPr bwMode="auto">
          <a:xfrm>
            <a:off x="7962897" y="441399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259"/>
          <p:cNvSpPr>
            <a:spLocks noChangeArrowheads="1"/>
          </p:cNvSpPr>
          <p:nvPr/>
        </p:nvSpPr>
        <p:spPr bwMode="auto">
          <a:xfrm>
            <a:off x="8271023" y="4324906"/>
            <a:ext cx="106598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260"/>
          <p:cNvSpPr>
            <a:spLocks noChangeArrowheads="1"/>
          </p:cNvSpPr>
          <p:nvPr/>
        </p:nvSpPr>
        <p:spPr bwMode="auto">
          <a:xfrm>
            <a:off x="7931077" y="423900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261"/>
          <p:cNvSpPr>
            <a:spLocks noChangeArrowheads="1"/>
          </p:cNvSpPr>
          <p:nvPr/>
        </p:nvSpPr>
        <p:spPr bwMode="auto">
          <a:xfrm>
            <a:off x="8016991" y="409635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262"/>
          <p:cNvSpPr>
            <a:spLocks noChangeArrowheads="1"/>
          </p:cNvSpPr>
          <p:nvPr/>
        </p:nvSpPr>
        <p:spPr bwMode="auto">
          <a:xfrm>
            <a:off x="8124650" y="422362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263"/>
          <p:cNvSpPr>
            <a:spLocks noChangeArrowheads="1"/>
          </p:cNvSpPr>
          <p:nvPr/>
        </p:nvSpPr>
        <p:spPr bwMode="auto">
          <a:xfrm>
            <a:off x="8194654" y="3984994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264"/>
          <p:cNvSpPr>
            <a:spLocks noChangeArrowheads="1"/>
          </p:cNvSpPr>
          <p:nvPr/>
        </p:nvSpPr>
        <p:spPr bwMode="auto">
          <a:xfrm>
            <a:off x="8351634" y="3843939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65"/>
          <p:cNvSpPr>
            <a:spLocks noChangeArrowheads="1"/>
          </p:cNvSpPr>
          <p:nvPr/>
        </p:nvSpPr>
        <p:spPr bwMode="auto">
          <a:xfrm>
            <a:off x="8418457" y="440763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66"/>
          <p:cNvSpPr>
            <a:spLocks noChangeArrowheads="1"/>
          </p:cNvSpPr>
          <p:nvPr/>
        </p:nvSpPr>
        <p:spPr bwMode="auto">
          <a:xfrm>
            <a:off x="8482097" y="3904391"/>
            <a:ext cx="105007" cy="106587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67"/>
          <p:cNvSpPr>
            <a:spLocks noChangeArrowheads="1"/>
          </p:cNvSpPr>
          <p:nvPr/>
        </p:nvSpPr>
        <p:spPr bwMode="auto">
          <a:xfrm>
            <a:off x="8589756" y="4242182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68"/>
          <p:cNvSpPr>
            <a:spLocks noChangeArrowheads="1"/>
          </p:cNvSpPr>
          <p:nvPr/>
        </p:nvSpPr>
        <p:spPr bwMode="auto">
          <a:xfrm>
            <a:off x="8245567" y="4144079"/>
            <a:ext cx="106598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69"/>
          <p:cNvSpPr>
            <a:spLocks noChangeArrowheads="1"/>
          </p:cNvSpPr>
          <p:nvPr/>
        </p:nvSpPr>
        <p:spPr bwMode="auto">
          <a:xfrm>
            <a:off x="8357998" y="4051810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70"/>
          <p:cNvSpPr>
            <a:spLocks noChangeArrowheads="1"/>
          </p:cNvSpPr>
          <p:nvPr/>
        </p:nvSpPr>
        <p:spPr bwMode="auto">
          <a:xfrm>
            <a:off x="8440731" y="4214077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71"/>
          <p:cNvSpPr>
            <a:spLocks noChangeArrowheads="1"/>
          </p:cNvSpPr>
          <p:nvPr/>
        </p:nvSpPr>
        <p:spPr bwMode="auto">
          <a:xfrm>
            <a:off x="8510736" y="4064537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2"/>
          <p:cNvSpPr>
            <a:spLocks noChangeArrowheads="1"/>
          </p:cNvSpPr>
          <p:nvPr/>
        </p:nvSpPr>
        <p:spPr bwMode="auto">
          <a:xfrm>
            <a:off x="8618394" y="3920299"/>
            <a:ext cx="105007" cy="106587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73"/>
          <p:cNvSpPr>
            <a:spLocks noChangeArrowheads="1"/>
          </p:cNvSpPr>
          <p:nvPr/>
        </p:nvSpPr>
        <p:spPr bwMode="auto">
          <a:xfrm>
            <a:off x="8739311" y="4198168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74"/>
          <p:cNvSpPr>
            <a:spLocks noChangeArrowheads="1"/>
          </p:cNvSpPr>
          <p:nvPr/>
        </p:nvSpPr>
        <p:spPr bwMode="auto">
          <a:xfrm>
            <a:off x="8666124" y="4099535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275"/>
          <p:cNvSpPr>
            <a:spLocks noChangeArrowheads="1"/>
          </p:cNvSpPr>
          <p:nvPr/>
        </p:nvSpPr>
        <p:spPr bwMode="auto">
          <a:xfrm>
            <a:off x="7642043" y="3834393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276"/>
          <p:cNvSpPr>
            <a:spLocks noChangeArrowheads="1"/>
          </p:cNvSpPr>
          <p:nvPr/>
        </p:nvSpPr>
        <p:spPr bwMode="auto">
          <a:xfrm>
            <a:off x="7535975" y="4201350"/>
            <a:ext cx="106598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277"/>
          <p:cNvSpPr>
            <a:spLocks noChangeArrowheads="1"/>
          </p:cNvSpPr>
          <p:nvPr/>
        </p:nvSpPr>
        <p:spPr bwMode="auto">
          <a:xfrm>
            <a:off x="7664317" y="4051810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278"/>
          <p:cNvSpPr>
            <a:spLocks noChangeArrowheads="1"/>
          </p:cNvSpPr>
          <p:nvPr/>
        </p:nvSpPr>
        <p:spPr bwMode="auto">
          <a:xfrm>
            <a:off x="8175562" y="3596296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279"/>
          <p:cNvSpPr>
            <a:spLocks noChangeArrowheads="1"/>
          </p:cNvSpPr>
          <p:nvPr/>
        </p:nvSpPr>
        <p:spPr bwMode="auto">
          <a:xfrm>
            <a:off x="7883346" y="3612205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280"/>
          <p:cNvSpPr>
            <a:spLocks noChangeArrowheads="1"/>
          </p:cNvSpPr>
          <p:nvPr/>
        </p:nvSpPr>
        <p:spPr bwMode="auto">
          <a:xfrm>
            <a:off x="7886528" y="3805758"/>
            <a:ext cx="105007" cy="104996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Line 281"/>
          <p:cNvSpPr>
            <a:spLocks noChangeShapeType="1"/>
          </p:cNvSpPr>
          <p:nvPr/>
        </p:nvSpPr>
        <p:spPr bwMode="auto">
          <a:xfrm flipH="1">
            <a:off x="7485063" y="3624931"/>
            <a:ext cx="938167" cy="89352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>
            <a:outerShdw dist="28398" dir="1593903" algn="ctr" rotWithShape="0">
              <a:schemeClr val="hlink"/>
            </a:outerShdw>
          </a:effectLst>
        </p:spPr>
        <p:txBody>
          <a:bodyPr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Line 282"/>
          <p:cNvSpPr>
            <a:spLocks noChangeShapeType="1"/>
          </p:cNvSpPr>
          <p:nvPr/>
        </p:nvSpPr>
        <p:spPr bwMode="auto">
          <a:xfrm>
            <a:off x="7485063" y="3598947"/>
            <a:ext cx="0" cy="1002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Line 283"/>
          <p:cNvSpPr>
            <a:spLocks noChangeShapeType="1"/>
          </p:cNvSpPr>
          <p:nvPr/>
        </p:nvSpPr>
        <p:spPr bwMode="auto">
          <a:xfrm>
            <a:off x="7485063" y="4601184"/>
            <a:ext cx="1438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val 284"/>
          <p:cNvSpPr>
            <a:spLocks noChangeArrowheads="1"/>
          </p:cNvSpPr>
          <p:nvPr/>
        </p:nvSpPr>
        <p:spPr bwMode="auto">
          <a:xfrm>
            <a:off x="8643850" y="4398085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285"/>
          <p:cNvSpPr>
            <a:spLocks noChangeArrowheads="1"/>
          </p:cNvSpPr>
          <p:nvPr/>
        </p:nvSpPr>
        <p:spPr bwMode="auto">
          <a:xfrm>
            <a:off x="8504371" y="3717201"/>
            <a:ext cx="105007" cy="104996"/>
          </a:xfrm>
          <a:prstGeom prst="ellipse">
            <a:avLst/>
          </a:prstGeom>
          <a:solidFill>
            <a:srgbClr val="7889FB"/>
          </a:solidFill>
          <a:ln w="9525">
            <a:solidFill>
              <a:srgbClr val="33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366120" y="1800187"/>
            <a:ext cx="1512168" cy="1296146"/>
            <a:chOff x="3366120" y="2131366"/>
            <a:chExt cx="1512168" cy="1296146"/>
          </a:xfrm>
        </p:grpSpPr>
        <p:sp>
          <p:nvSpPr>
            <p:cNvPr id="43" name="Shape 117"/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/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/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/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/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/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/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/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/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/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/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/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/>
          <p:cNvGrpSpPr/>
          <p:nvPr/>
        </p:nvGrpSpPr>
        <p:grpSpPr>
          <a:xfrm>
            <a:off x="2286000" y="1800187"/>
            <a:ext cx="1080121" cy="1296145"/>
            <a:chOff x="0" y="0"/>
            <a:chExt cx="1080120" cy="1296144"/>
          </a:xfrm>
        </p:grpSpPr>
        <p:sp>
          <p:nvSpPr>
            <p:cNvPr id="56" name="Shape 129"/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/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/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/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/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/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/>
          <p:cNvGrpSpPr/>
          <p:nvPr/>
        </p:nvGrpSpPr>
        <p:grpSpPr>
          <a:xfrm>
            <a:off x="2286000" y="3096332"/>
            <a:ext cx="2592289" cy="2592289"/>
            <a:chOff x="0" y="0"/>
            <a:chExt cx="2592288" cy="2592288"/>
          </a:xfrm>
        </p:grpSpPr>
        <p:sp>
          <p:nvSpPr>
            <p:cNvPr id="63" name="Shape 136"/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/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/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/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/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/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/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/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/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/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/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/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/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/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/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/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/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/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/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/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/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/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/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/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/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/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/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/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/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/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/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/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/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/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/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/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/>
          <p:cNvSpPr/>
          <p:nvPr/>
        </p:nvSpPr>
        <p:spPr>
          <a:xfrm>
            <a:off x="2855901" y="1406180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/>
          <p:cNvSpPr/>
          <p:nvPr/>
        </p:nvSpPr>
        <p:spPr>
          <a:xfrm rot="10800000" flipH="1">
            <a:off x="4953000" y="3133824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/>
          <p:cNvSpPr/>
          <p:nvPr/>
        </p:nvSpPr>
        <p:spPr>
          <a:xfrm>
            <a:off x="5867401" y="1345221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/>
          <p:cNvSpPr/>
          <p:nvPr/>
        </p:nvSpPr>
        <p:spPr>
          <a:xfrm rot="10800000" flipH="1">
            <a:off x="4960764" y="1878446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/>
          <p:cNvSpPr/>
          <p:nvPr/>
        </p:nvSpPr>
        <p:spPr>
          <a:xfrm>
            <a:off x="5867400" y="48759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/>
          <p:cNvSpPr/>
          <p:nvPr/>
        </p:nvSpPr>
        <p:spPr>
          <a:xfrm>
            <a:off x="4960765" y="3390614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/>
          <p:cNvSpPr/>
          <p:nvPr/>
        </p:nvSpPr>
        <p:spPr>
          <a:xfrm>
            <a:off x="4960765" y="3606639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/>
          <p:cNvCxnSpPr>
            <a:cxnSpLocks noChangeShapeType="1"/>
          </p:cNvCxnSpPr>
          <p:nvPr/>
        </p:nvCxnSpPr>
        <p:spPr bwMode="auto">
          <a:xfrm>
            <a:off x="1219200" y="1954821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/>
          <p:cNvCxnSpPr>
            <a:cxnSpLocks noChangeShapeType="1"/>
          </p:cNvCxnSpPr>
          <p:nvPr/>
        </p:nvCxnSpPr>
        <p:spPr bwMode="auto">
          <a:xfrm flipV="1">
            <a:off x="1371600" y="3423258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/>
          <p:cNvCxnSpPr>
            <a:cxnSpLocks noChangeShapeType="1"/>
          </p:cNvCxnSpPr>
          <p:nvPr/>
        </p:nvCxnSpPr>
        <p:spPr bwMode="auto">
          <a:xfrm>
            <a:off x="1401762" y="3278796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/>
          <p:cNvSpPr/>
          <p:nvPr/>
        </p:nvSpPr>
        <p:spPr>
          <a:xfrm>
            <a:off x="4419600" y="1406180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/>
          <p:cNvSpPr/>
          <p:nvPr/>
        </p:nvSpPr>
        <p:spPr>
          <a:xfrm>
            <a:off x="5867400" y="38091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/>
          <p:cNvSpPr/>
          <p:nvPr/>
        </p:nvSpPr>
        <p:spPr>
          <a:xfrm>
            <a:off x="5867400" y="2818580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/>
          <p:cNvSpPr txBox="1">
            <a:spLocks noChangeArrowheads="1"/>
          </p:cNvSpPr>
          <p:nvPr/>
        </p:nvSpPr>
        <p:spPr bwMode="auto">
          <a:xfrm>
            <a:off x="7215795" y="1526196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4" name="Text Box 165"/>
          <p:cNvSpPr txBox="1">
            <a:spLocks noChangeArrowheads="1"/>
          </p:cNvSpPr>
          <p:nvPr/>
        </p:nvSpPr>
        <p:spPr bwMode="auto">
          <a:xfrm>
            <a:off x="7468639" y="5253676"/>
            <a:ext cx="1386984" cy="92333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21412" y="5618067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25285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4" grpId="0" animBg="1"/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ML Applications (Past/Present),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modeling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Elastic flattening via sparse linear algebra</a:t>
            </a:r>
            <a:r>
              <a:rPr lang="en-US" dirty="0"/>
              <a:t> (spring-mass system)</a:t>
            </a:r>
            <a:endParaRPr lang="en-US" sz="700" dirty="0"/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pPr lvl="1"/>
            <a:r>
              <a:rPr lang="en-US" dirty="0"/>
              <a:t>Learning word </a:t>
            </a:r>
            <a:r>
              <a:rPr lang="en-US" dirty="0" err="1"/>
              <a:t>embeddings</a:t>
            </a:r>
            <a:r>
              <a:rPr lang="en-US" dirty="0"/>
              <a:t> via </a:t>
            </a:r>
            <a:r>
              <a:rPr lang="en-US" dirty="0" err="1"/>
              <a:t>orthogonalized</a:t>
            </a:r>
            <a:r>
              <a:rPr lang="en-US" dirty="0"/>
              <a:t> skip-gram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7491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628650" y="1640247"/>
            <a:ext cx="7886700" cy="4667340"/>
          </a:xfrm>
        </p:spPr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092751" y="1469056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65444" y="1555404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61" name="Oval 60"/>
          <p:cNvSpPr/>
          <p:nvPr/>
        </p:nvSpPr>
        <p:spPr>
          <a:xfrm>
            <a:off x="2283542" y="155540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62" name="Oval 61"/>
          <p:cNvSpPr/>
          <p:nvPr/>
        </p:nvSpPr>
        <p:spPr>
          <a:xfrm>
            <a:off x="3669481" y="1566337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9073" y="1773724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077665" y="1357853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BA69B5-7D9B-44B4-8CEE-4C8ECE63CCEC}"/>
              </a:ext>
            </a:extLst>
          </p:cNvPr>
          <p:cNvSpPr/>
          <p:nvPr/>
        </p:nvSpPr>
        <p:spPr>
          <a:xfrm>
            <a:off x="3571237" y="3620016"/>
            <a:ext cx="2047140" cy="875220"/>
          </a:xfrm>
          <a:prstGeom prst="rect">
            <a:avLst/>
          </a:prstGeom>
          <a:solidFill>
            <a:srgbClr val="F701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66" name="Straight Arrow Connector 65"/>
          <p:cNvCxnSpPr>
            <a:cxnSpLocks/>
            <a:stCxn id="65" idx="0"/>
            <a:endCxn id="59" idx="2"/>
          </p:cNvCxnSpPr>
          <p:nvPr/>
        </p:nvCxnSpPr>
        <p:spPr>
          <a:xfrm flipV="1">
            <a:off x="4594807" y="3024651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36F7B24-59FE-48B6-9F6E-869B26DC09AC}"/>
              </a:ext>
            </a:extLst>
          </p:cNvPr>
          <p:cNvSpPr/>
          <p:nvPr/>
        </p:nvSpPr>
        <p:spPr>
          <a:xfrm>
            <a:off x="227814" y="1319795"/>
            <a:ext cx="8708794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5618377" y="3876850"/>
            <a:ext cx="3318231" cy="2594767"/>
            <a:chOff x="5618377" y="3876850"/>
            <a:chExt cx="3318231" cy="2594767"/>
          </a:xfrm>
        </p:grpSpPr>
        <p:sp>
          <p:nvSpPr>
            <p:cNvPr id="69" name="Oval 68"/>
            <p:cNvSpPr/>
            <p:nvPr/>
          </p:nvSpPr>
          <p:spPr>
            <a:xfrm>
              <a:off x="6967535" y="4545271"/>
              <a:ext cx="1762812" cy="1296000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HPC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6661213" y="5175617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Language Compilers</a:t>
              </a:r>
            </a:p>
          </p:txBody>
        </p:sp>
        <p:cxnSp>
          <p:nvCxnSpPr>
            <p:cNvPr id="71" name="Straight Arrow Connector 70"/>
            <p:cNvCxnSpPr>
              <a:cxnSpLocks/>
              <a:endCxn id="65" idx="3"/>
            </p:cNvCxnSpPr>
            <p:nvPr/>
          </p:nvCxnSpPr>
          <p:spPr>
            <a:xfrm flipH="1" flipV="1">
              <a:off x="5618377" y="4057626"/>
              <a:ext cx="1178587" cy="672189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796964" y="3876850"/>
              <a:ext cx="2139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Compilation Techniques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15082" y="3523606"/>
            <a:ext cx="3256155" cy="2965665"/>
            <a:chOff x="315082" y="3523606"/>
            <a:chExt cx="3256155" cy="2965665"/>
          </a:xfrm>
        </p:grpSpPr>
        <p:sp>
          <p:nvSpPr>
            <p:cNvPr id="74" name="Oval 73"/>
            <p:cNvSpPr/>
            <p:nvPr/>
          </p:nvSpPr>
          <p:spPr>
            <a:xfrm>
              <a:off x="392284" y="4192115"/>
              <a:ext cx="1764000" cy="1296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Distributed Systems</a:t>
              </a: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65015" y="5193271"/>
              <a:ext cx="1762812" cy="129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Operating  Systems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1097629" y="4768612"/>
              <a:ext cx="1931321" cy="1139472"/>
            </a:xfrm>
            <a:prstGeom prst="ellipse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 Management</a:t>
              </a:r>
            </a:p>
          </p:txBody>
        </p:sp>
        <p:cxnSp>
          <p:nvCxnSpPr>
            <p:cNvPr id="77" name="Straight Arrow Connector 76"/>
            <p:cNvCxnSpPr>
              <a:cxnSpLocks/>
              <a:endCxn id="65" idx="1"/>
            </p:cNvCxnSpPr>
            <p:nvPr/>
          </p:nvCxnSpPr>
          <p:spPr>
            <a:xfrm flipV="1">
              <a:off x="2392650" y="4057626"/>
              <a:ext cx="1178587" cy="546956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15082" y="3523606"/>
              <a:ext cx="2713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Runtime Techniques (Execution, Data Access)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652285" y="4495236"/>
            <a:ext cx="2477487" cy="1843526"/>
            <a:chOff x="3652285" y="4495236"/>
            <a:chExt cx="2477487" cy="1843526"/>
          </a:xfrm>
        </p:grpSpPr>
        <p:sp>
          <p:nvSpPr>
            <p:cNvPr id="80" name="Oval 79"/>
            <p:cNvSpPr/>
            <p:nvPr/>
          </p:nvSpPr>
          <p:spPr>
            <a:xfrm>
              <a:off x="3652285" y="5315359"/>
              <a:ext cx="1939093" cy="10234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HW Architecture</a:t>
              </a:r>
            </a:p>
          </p:txBody>
        </p:sp>
        <p:cxnSp>
          <p:nvCxnSpPr>
            <p:cNvPr id="81" name="Straight Arrow Connector 80"/>
            <p:cNvCxnSpPr>
              <a:cxnSpLocks/>
              <a:endCxn id="65" idx="2"/>
            </p:cNvCxnSpPr>
            <p:nvPr/>
          </p:nvCxnSpPr>
          <p:spPr>
            <a:xfrm flipV="1">
              <a:off x="4594795" y="4495236"/>
              <a:ext cx="12" cy="682668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475835" y="4957296"/>
              <a:ext cx="1653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Accelerators</a:t>
              </a:r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5927206" y="3265965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6567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28981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5613</Words>
  <Application>Microsoft Office PowerPoint</Application>
  <PresentationFormat>On-screen Show (4:3)</PresentationFormat>
  <Paragraphs>1087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Systems* 01 Introduction and System Landscape</vt:lpstr>
      <vt:lpstr>About Me</vt:lpstr>
      <vt:lpstr>Agenda</vt:lpstr>
      <vt:lpstr>Motivation and Goals</vt:lpstr>
      <vt:lpstr>Example ML Applications (Past/Present)</vt:lpstr>
      <vt:lpstr>A Car Reacquisition Scenario</vt:lpstr>
      <vt:lpstr>Example ML Applications (Past/Present), cont.</vt:lpstr>
      <vt:lpstr>What is an ML System?</vt:lpstr>
      <vt:lpstr>What is an ML System?, cont.</vt:lpstr>
      <vt:lpstr>Course Organization, Outline, and Exercise/Projects</vt:lpstr>
      <vt:lpstr>Basic Course Organization &amp; Logistics</vt:lpstr>
      <vt:lpstr>Course Outline</vt:lpstr>
      <vt:lpstr>Exercise / Projects (due Sep 20)</vt:lpstr>
      <vt:lpstr>Data Science Lifecycle and System Landscape</vt:lpstr>
      <vt:lpstr>The Data Science Lifecycle</vt:lpstr>
      <vt:lpstr>The Data Science Lifecycle, cont.</vt:lpstr>
      <vt:lpstr>The Data Science Lifecycle, cont.</vt:lpstr>
      <vt:lpstr>The 80% Argument</vt:lpstr>
      <vt:lpstr>Driving Factors for ML</vt:lpstr>
      <vt:lpstr>Stack of ML Systems</vt:lpstr>
      <vt:lpstr>Accelerators (GPUs, FPGAs, ASICs)</vt:lpstr>
      <vt:lpstr>Data Representation</vt:lpstr>
      <vt:lpstr>Execution Strategies</vt:lpstr>
      <vt:lpstr>Fault Tolerance &amp; Resilience</vt:lpstr>
      <vt:lpstr>Language Abstractions</vt:lpstr>
      <vt:lpstr>Landscape of ML Systems, cont.</vt:lpstr>
      <vt:lpstr>ML Applications</vt:lpstr>
      <vt:lpstr>Apache SystemDS:  A Declarative ML System for the  End-to-End Data Science Lifecycle</vt:lpstr>
      <vt:lpstr>Landscape of ML Systems</vt:lpstr>
      <vt:lpstr>The Data Science Lifecycle  aka KDD Process aka CRISP-DM</vt:lpstr>
      <vt:lpstr>Example: Linear Regression Conjugate Gradient</vt:lpstr>
      <vt:lpstr>Apache SystemML/SystemDS</vt:lpstr>
      <vt:lpstr>Basic HOP and LOP DAG Compilation</vt:lpstr>
      <vt:lpstr>Static and Dynamic Rewrites</vt:lpstr>
      <vt:lpstr>Apache SystemDS Design</vt:lpstr>
      <vt:lpstr>Language Abstractions and APIs, cont.</vt:lpstr>
      <vt:lpstr>Apache SystemDS Architecture</vt:lpstr>
      <vt:lpstr>Data Cleaning Pipelines</vt:lpstr>
      <vt:lpstr>SliceLine for Model Debugging</vt:lpstr>
      <vt:lpstr>Multi-Level Lineage Tracing &amp; Reuse</vt:lpstr>
      <vt:lpstr>Compressed Linear Algebra Extended</vt:lpstr>
      <vt:lpstr>Federated Learning </vt:lpstr>
      <vt:lpstr> An Open and Extensible System Infrastructure  for Integrated Data Analysis Pipelines https://daphne-eu.eu/ </vt:lpstr>
      <vt:lpstr>Motivation</vt:lpstr>
      <vt:lpstr>DAPHNE Use Cases</vt:lpstr>
      <vt:lpstr>DAPHNE System Architecture</vt:lpstr>
      <vt:lpstr>Vectorized (Tiled) Execution</vt:lpstr>
      <vt:lpstr>Vectorized (Tiled) Execution, cont.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- 01 Introduction and Overview</dc:title>
  <dc:subject/>
  <dc:creator>mboehm</dc:creator>
  <cp:keywords/>
  <dc:description/>
  <cp:lastModifiedBy>Matthias Boehm</cp:lastModifiedBy>
  <cp:revision>429</cp:revision>
  <cp:lastPrinted>2019-03-11T22:00:16Z</cp:lastPrinted>
  <dcterms:created xsi:type="dcterms:W3CDTF">2018-07-12T06:39:10Z</dcterms:created>
  <dcterms:modified xsi:type="dcterms:W3CDTF">2022-08-25T15:16:20Z</dcterms:modified>
  <cp:category/>
</cp:coreProperties>
</file>