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88" r:id="rId2"/>
    <p:sldId id="381" r:id="rId3"/>
    <p:sldId id="289" r:id="rId4"/>
    <p:sldId id="374" r:id="rId5"/>
    <p:sldId id="427" r:id="rId6"/>
    <p:sldId id="406" r:id="rId7"/>
    <p:sldId id="407" r:id="rId8"/>
    <p:sldId id="410" r:id="rId9"/>
    <p:sldId id="413" r:id="rId10"/>
    <p:sldId id="435" r:id="rId11"/>
    <p:sldId id="417" r:id="rId12"/>
    <p:sldId id="428" r:id="rId13"/>
    <p:sldId id="438" r:id="rId14"/>
    <p:sldId id="411" r:id="rId15"/>
    <p:sldId id="429" r:id="rId16"/>
    <p:sldId id="430" r:id="rId17"/>
    <p:sldId id="440" r:id="rId18"/>
    <p:sldId id="384" r:id="rId19"/>
    <p:sldId id="424" r:id="rId20"/>
    <p:sldId id="386" r:id="rId21"/>
    <p:sldId id="387" r:id="rId22"/>
    <p:sldId id="388" r:id="rId23"/>
    <p:sldId id="389" r:id="rId24"/>
    <p:sldId id="436" r:id="rId25"/>
    <p:sldId id="422" r:id="rId26"/>
    <p:sldId id="402" r:id="rId27"/>
    <p:sldId id="441" r:id="rId28"/>
    <p:sldId id="403" r:id="rId29"/>
    <p:sldId id="390" r:id="rId30"/>
    <p:sldId id="391" r:id="rId31"/>
    <p:sldId id="392" r:id="rId32"/>
    <p:sldId id="443" r:id="rId33"/>
    <p:sldId id="385" r:id="rId34"/>
    <p:sldId id="393" r:id="rId35"/>
    <p:sldId id="425" r:id="rId36"/>
    <p:sldId id="431" r:id="rId37"/>
    <p:sldId id="437" r:id="rId38"/>
    <p:sldId id="432" r:id="rId39"/>
    <p:sldId id="396" r:id="rId40"/>
    <p:sldId id="444" r:id="rId41"/>
    <p:sldId id="445" r:id="rId42"/>
    <p:sldId id="452" r:id="rId43"/>
    <p:sldId id="453" r:id="rId44"/>
    <p:sldId id="454" r:id="rId45"/>
    <p:sldId id="459" r:id="rId46"/>
    <p:sldId id="455" r:id="rId47"/>
    <p:sldId id="457" r:id="rId48"/>
    <p:sldId id="456" r:id="rId49"/>
    <p:sldId id="460" r:id="rId50"/>
    <p:sldId id="344" r:id="rId51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98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Note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: semantic schema detection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http://webdatacommons.org/webtables/goldstandardV2.html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34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Box and whisker plots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SystemDS</a:t>
            </a:r>
            <a:r>
              <a:rPr lang="en-US" dirty="0"/>
              <a:t>:</a:t>
            </a:r>
            <a:r>
              <a:rPr lang="en-US" baseline="0" dirty="0"/>
              <a:t> quantiles via </a:t>
            </a:r>
            <a:r>
              <a:rPr lang="en-US" baseline="0" dirty="0" err="1"/>
              <a:t>sort+pick</a:t>
            </a:r>
            <a:r>
              <a:rPr lang="en-US" baseline="0" dirty="0"/>
              <a:t>, </a:t>
            </a:r>
            <a:r>
              <a:rPr lang="en-US" baseline="0" dirty="0" err="1"/>
              <a:t>quickselect</a:t>
            </a:r>
            <a:r>
              <a:rPr lang="en-US" baseline="0" dirty="0"/>
              <a:t> possible</a:t>
            </a:r>
          </a:p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Iterative </a:t>
            </a:r>
            <a:r>
              <a:rPr lang="en-US" b="1" dirty="0" err="1">
                <a:solidFill>
                  <a:srgbClr val="7889FB"/>
                </a:solidFill>
              </a:rPr>
              <a:t>winsoring</a:t>
            </a:r>
            <a:r>
              <a:rPr lang="en-US" b="1" dirty="0">
                <a:solidFill>
                  <a:srgbClr val="7889FB"/>
                </a:solidFill>
              </a:rPr>
              <a:t>/trimming</a:t>
            </a:r>
            <a:r>
              <a:rPr lang="en-US" dirty="0"/>
              <a:t> to X </a:t>
            </a:r>
            <a:r>
              <a:rPr lang="en-US" dirty="0" err="1"/>
              <a:t>std-devs</a:t>
            </a:r>
            <a:r>
              <a:rPr lang="en-US" dirty="0"/>
              <a:t> of mean also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45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68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934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Others: </a:t>
            </a:r>
            <a:r>
              <a:rPr lang="en-US" b="1" dirty="0" err="1"/>
              <a:t>Mixup</a:t>
            </a:r>
            <a:r>
              <a:rPr lang="en-US" dirty="0"/>
              <a:t> (combine images and one-hot labels with weights):</a:t>
            </a:r>
            <a:r>
              <a:rPr lang="en-US" baseline="0" dirty="0"/>
              <a:t> https://keras.io/examples/vision/mixup/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760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65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65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70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Andreas Mueller </a:t>
            </a:r>
            <a:r>
              <a:rPr lang="en-US" baseline="0" dirty="0" err="1"/>
              <a:t>dabl</a:t>
            </a:r>
            <a:r>
              <a:rPr lang="en-US" baseline="0" dirty="0"/>
              <a:t>: https://github.com/dabl/dabl</a:t>
            </a:r>
          </a:p>
          <a:p>
            <a:r>
              <a:rPr lang="en-US" dirty="0"/>
              <a:t>https://www.youtube.com/watch?v=h92RMJi4mRM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2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16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86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9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47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Google paper finds that on average 53% of the</a:t>
            </a:r>
            <a:r>
              <a:rPr lang="en-US" baseline="0" dirty="0"/>
              <a:t> features are categorical (per feature, on average 10.6 million unique values)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64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Word2vec later published</a:t>
            </a:r>
            <a:r>
              <a:rPr lang="en-US" baseline="0" dirty="0"/>
              <a:t> at NIPS 2013 (Tomas </a:t>
            </a:r>
            <a:r>
              <a:rPr lang="en-US" baseline="0" dirty="0" err="1"/>
              <a:t>Mikolov</a:t>
            </a:r>
            <a:r>
              <a:rPr lang="en-US" baseline="0" dirty="0"/>
              <a:t>, Ilya </a:t>
            </a:r>
            <a:r>
              <a:rPr lang="en-US" baseline="0" dirty="0" err="1"/>
              <a:t>Sutskever</a:t>
            </a:r>
            <a:r>
              <a:rPr lang="en-US" baseline="0" dirty="0"/>
              <a:t>, Kai Chen, Gregory S. </a:t>
            </a:r>
            <a:r>
              <a:rPr lang="en-US" baseline="0" dirty="0" err="1"/>
              <a:t>Corrado</a:t>
            </a:r>
            <a:r>
              <a:rPr lang="en-US" baseline="0" dirty="0"/>
              <a:t>, Jeffrey Dean: Distributed Representations of Words and Phrases and their Compositionality. NIPS 2013: 3111-3119)</a:t>
            </a:r>
          </a:p>
          <a:p>
            <a:endParaRPr lang="en-US" baseline="0" dirty="0"/>
          </a:p>
          <a:p>
            <a:r>
              <a:rPr lang="en-US" baseline="0" dirty="0"/>
              <a:t>Transformer: architecture like LSTM, but higher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01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577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12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02 Data Preparation, Cleaning, and Augmentation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02 Data Preparation, Cleaning, and Augmentation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isudata.com/blog/efficient-featurization-common-ngrams-via-dynamic-programmi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hyperlink" Target="https://github.com/dav/word2ve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spark.apache.org/doc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www.youtube.com/watch?v=XpOBSaktb6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" TargetMode="Externa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snorkel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tables.github.io/" TargetMode="Externa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b="1" dirty="0"/>
              <a:t>Architecture of ML Systems*</a:t>
            </a:r>
            <a:br>
              <a:rPr lang="de-DE" b="1" dirty="0"/>
            </a:br>
            <a:r>
              <a:rPr lang="de-DE" sz="4000" b="1" dirty="0"/>
              <a:t>02 Data Preparation, Cleaning, and Augmentation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/>
              <a:t>BMK </a:t>
            </a:r>
            <a:r>
              <a:rPr lang="de-AT" dirty="0"/>
              <a:t>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Aug 25,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Detection and Integration,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Schema Matching</a:t>
            </a:r>
          </a:p>
          <a:p>
            <a:pPr lvl="1"/>
            <a:r>
              <a:rPr lang="en-US" dirty="0"/>
              <a:t>Semi-automatic mapping of schema S1 to schema S2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output:</a:t>
            </a:r>
            <a:r>
              <a:rPr lang="en-US" dirty="0">
                <a:sym typeface="Wingdings" panose="05000000000000000000" pitchFamily="2" charset="2"/>
              </a:rPr>
              <a:t> schema correspondences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Approaches:</a:t>
            </a:r>
            <a:r>
              <a:rPr lang="en-US" dirty="0"/>
              <a:t> Schema- vs instance-based; </a:t>
            </a:r>
            <a:br>
              <a:rPr lang="en-US" dirty="0"/>
            </a:br>
            <a:r>
              <a:rPr lang="en-US" dirty="0"/>
              <a:t>element- vs structure-based; linguistic vs rules</a:t>
            </a:r>
          </a:p>
          <a:p>
            <a:pPr lvl="1"/>
            <a:r>
              <a:rPr lang="en-US" dirty="0"/>
              <a:t>Global schema matching</a:t>
            </a:r>
          </a:p>
          <a:p>
            <a:pPr lvl="2"/>
            <a:r>
              <a:rPr lang="en-US" dirty="0"/>
              <a:t>One-to-one: stable marriage problem</a:t>
            </a:r>
          </a:p>
          <a:p>
            <a:pPr lvl="2"/>
            <a:r>
              <a:rPr lang="en-US" dirty="0"/>
              <a:t>Many-to-one: hospitals-residents / college-admission problems</a:t>
            </a:r>
          </a:p>
          <a:p>
            <a:pPr lvl="1"/>
            <a:endParaRPr lang="en-US" sz="1000" dirty="0"/>
          </a:p>
          <a:p>
            <a:r>
              <a:rPr lang="en-US" dirty="0"/>
              <a:t>Schema Mapping</a:t>
            </a:r>
          </a:p>
          <a:p>
            <a:pPr lvl="1"/>
            <a:r>
              <a:rPr lang="en-US" dirty="0"/>
              <a:t>Given two schemas and correspondences, generate transformation program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output:</a:t>
            </a:r>
            <a:r>
              <a:rPr lang="en-US" dirty="0">
                <a:sym typeface="Wingdings" panose="05000000000000000000" pitchFamily="2" charset="2"/>
              </a:rPr>
              <a:t> executable data transformation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Challenges:</a:t>
            </a:r>
            <a:r>
              <a:rPr lang="en-US" dirty="0"/>
              <a:t> complex mappings (1:N cardinality), new values, PK-FK relations and nesting, creation of duplicates, different data types, sematic preserving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6285" t="16016" r="2142" b="17969"/>
          <a:stretch>
            <a:fillRect/>
          </a:stretch>
        </p:blipFill>
        <p:spPr bwMode="auto">
          <a:xfrm>
            <a:off x="6717201" y="3242635"/>
            <a:ext cx="2223076" cy="1172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17201" y="2955994"/>
            <a:ext cx="219070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Erhard Rahm]</a:t>
            </a:r>
          </a:p>
        </p:txBody>
      </p:sp>
      <p:sp>
        <p:nvSpPr>
          <p:cNvPr id="8" name="Chevron 7"/>
          <p:cNvSpPr/>
          <p:nvPr/>
        </p:nvSpPr>
        <p:spPr>
          <a:xfrm>
            <a:off x="934495" y="1306278"/>
            <a:ext cx="173836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Detection</a:t>
            </a:r>
          </a:p>
        </p:txBody>
      </p:sp>
      <p:sp>
        <p:nvSpPr>
          <p:cNvPr id="9" name="Chevron 8"/>
          <p:cNvSpPr/>
          <p:nvPr/>
        </p:nvSpPr>
        <p:spPr>
          <a:xfrm>
            <a:off x="3339241" y="1306278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Matching</a:t>
            </a:r>
          </a:p>
        </p:txBody>
      </p:sp>
      <p:sp>
        <p:nvSpPr>
          <p:cNvPr id="10" name="Chevron 9"/>
          <p:cNvSpPr/>
          <p:nvPr/>
        </p:nvSpPr>
        <p:spPr>
          <a:xfrm>
            <a:off x="5733737" y="1306278"/>
            <a:ext cx="173836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Mapping</a:t>
            </a:r>
          </a:p>
        </p:txBody>
      </p:sp>
      <p:sp>
        <p:nvSpPr>
          <p:cNvPr id="11" name="Textfeld 4"/>
          <p:cNvSpPr txBox="1"/>
          <p:nvPr/>
        </p:nvSpPr>
        <p:spPr>
          <a:xfrm>
            <a:off x="7388398" y="1444704"/>
            <a:ext cx="1557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Consolas" panose="020B0609020204030204" pitchFamily="49" charset="0"/>
              </a:rPr>
              <a:t>INSERT INTO </a:t>
            </a:r>
            <a:r>
              <a:rPr lang="de-DE" sz="1000" dirty="0">
                <a:latin typeface="Consolas" panose="020B0609020204030204" pitchFamily="49" charset="0"/>
              </a:rPr>
              <a:t>Orders</a:t>
            </a:r>
            <a:r>
              <a:rPr lang="de-DE" sz="1000" b="1" dirty="0">
                <a:latin typeface="Consolas" panose="020B0609020204030204" pitchFamily="49" charset="0"/>
              </a:rPr>
              <a:t> </a:t>
            </a:r>
            <a:br>
              <a:rPr lang="de-DE" sz="1000" b="1" dirty="0">
                <a:latin typeface="Consolas" panose="020B0609020204030204" pitchFamily="49" charset="0"/>
              </a:rPr>
            </a:br>
            <a:r>
              <a:rPr lang="de-DE" sz="1000" b="1" dirty="0">
                <a:latin typeface="Consolas" panose="020B0609020204030204" pitchFamily="49" charset="0"/>
              </a:rPr>
              <a:t>  SELECT </a:t>
            </a:r>
            <a:r>
              <a:rPr lang="de-DE" sz="1000" dirty="0">
                <a:latin typeface="Consolas" panose="020B0609020204030204" pitchFamily="49" charset="0"/>
              </a:rPr>
              <a:t>BELNR,</a:t>
            </a:r>
            <a:br>
              <a:rPr lang="de-DE" sz="1000" dirty="0">
                <a:latin typeface="Consolas" panose="020B0609020204030204" pitchFamily="49" charset="0"/>
              </a:rPr>
            </a:br>
            <a:r>
              <a:rPr lang="de-DE" sz="1000" dirty="0">
                <a:latin typeface="Consolas" panose="020B0609020204030204" pitchFamily="49" charset="0"/>
              </a:rPr>
              <a:t>    SUMME, DATUM</a:t>
            </a:r>
            <a:br>
              <a:rPr lang="de-DE" sz="1000" b="1" dirty="0">
                <a:latin typeface="Consolas" panose="020B0609020204030204" pitchFamily="49" charset="0"/>
              </a:rPr>
            </a:br>
            <a:r>
              <a:rPr lang="de-DE" sz="1000" b="1" dirty="0">
                <a:latin typeface="Consolas" panose="020B0609020204030204" pitchFamily="49" charset="0"/>
              </a:rPr>
              <a:t>  FROM </a:t>
            </a:r>
            <a:r>
              <a:rPr lang="de-DE" sz="1000" dirty="0">
                <a:latin typeface="Consolas" panose="020B0609020204030204" pitchFamily="49" charset="0"/>
              </a:rPr>
              <a:t>Bestellungen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1787" y="1477101"/>
            <a:ext cx="545963" cy="678839"/>
            <a:chOff x="180871" y="5004080"/>
            <a:chExt cx="545963" cy="678839"/>
          </a:xfrm>
        </p:grpSpPr>
        <p:sp>
          <p:nvSpPr>
            <p:cNvPr id="13" name="Folded Corner 12"/>
            <p:cNvSpPr/>
            <p:nvPr/>
          </p:nvSpPr>
          <p:spPr>
            <a:xfrm>
              <a:off x="180871" y="5004080"/>
              <a:ext cx="401934" cy="554909"/>
            </a:xfrm>
            <a:prstGeom prst="foldedCorner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lded Corner 13"/>
            <p:cNvSpPr/>
            <p:nvPr/>
          </p:nvSpPr>
          <p:spPr>
            <a:xfrm>
              <a:off x="252884" y="5066046"/>
              <a:ext cx="401934" cy="554909"/>
            </a:xfrm>
            <a:prstGeom prst="foldedCorner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olded Corner 14"/>
            <p:cNvSpPr/>
            <p:nvPr/>
          </p:nvSpPr>
          <p:spPr>
            <a:xfrm>
              <a:off x="324900" y="5128010"/>
              <a:ext cx="401934" cy="554909"/>
            </a:xfrm>
            <a:prstGeom prst="foldedCorner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2858838" y="1578497"/>
            <a:ext cx="388442" cy="125540"/>
            <a:chOff x="5581337" y="3056661"/>
            <a:chExt cx="293277" cy="236705"/>
          </a:xfrm>
        </p:grpSpPr>
        <p:sp>
          <p:nvSpPr>
            <p:cNvPr id="17" name="Rectangle 16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3620" y="1891670"/>
            <a:ext cx="490370" cy="125540"/>
            <a:chOff x="2739093" y="5422831"/>
            <a:chExt cx="490370" cy="125540"/>
          </a:xfrm>
        </p:grpSpPr>
        <p:sp>
          <p:nvSpPr>
            <p:cNvPr id="22" name="Rectangle 21"/>
            <p:cNvSpPr/>
            <p:nvPr/>
          </p:nvSpPr>
          <p:spPr>
            <a:xfrm rot="16200000">
              <a:off x="272469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282144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2919026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3016390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311831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5262074" y="1580173"/>
            <a:ext cx="388442" cy="125540"/>
            <a:chOff x="5581337" y="3056661"/>
            <a:chExt cx="293277" cy="236705"/>
          </a:xfrm>
        </p:grpSpPr>
        <p:sp>
          <p:nvSpPr>
            <p:cNvPr id="28" name="Rectangle 27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16856" y="1893346"/>
            <a:ext cx="490370" cy="125540"/>
            <a:chOff x="2739093" y="5422831"/>
            <a:chExt cx="490370" cy="125540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272469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6200000">
              <a:off x="282144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2919026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3016390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3118318" y="5437226"/>
              <a:ext cx="125540" cy="9675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8" name="Straight Arrow Connector 37"/>
          <p:cNvCxnSpPr>
            <a:stCxn id="28" idx="1"/>
            <a:endCxn id="33" idx="3"/>
          </p:cNvCxnSpPr>
          <p:nvPr/>
        </p:nvCxnSpPr>
        <p:spPr>
          <a:xfrm flipH="1">
            <a:off x="5265231" y="1705713"/>
            <a:ext cx="45218" cy="18763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1"/>
            <a:endCxn id="35" idx="3"/>
          </p:cNvCxnSpPr>
          <p:nvPr/>
        </p:nvCxnSpPr>
        <p:spPr>
          <a:xfrm flipH="1">
            <a:off x="5459559" y="1705713"/>
            <a:ext cx="142582" cy="18763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1"/>
            <a:endCxn id="34" idx="3"/>
          </p:cNvCxnSpPr>
          <p:nvPr/>
        </p:nvCxnSpPr>
        <p:spPr>
          <a:xfrm flipH="1">
            <a:off x="5361981" y="1705713"/>
            <a:ext cx="142796" cy="18763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3"/>
            <a:endCxn id="29" idx="1"/>
          </p:cNvCxnSpPr>
          <p:nvPr/>
        </p:nvCxnSpPr>
        <p:spPr>
          <a:xfrm flipH="1" flipV="1">
            <a:off x="5407199" y="1705713"/>
            <a:ext cx="251652" cy="18763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Heterogeneity of Data Sources</a:t>
            </a:r>
          </a:p>
          <a:p>
            <a:pPr lvl="1"/>
            <a:r>
              <a:rPr lang="en-US" dirty="0"/>
              <a:t>Update anomalies on </a:t>
            </a:r>
            <a:r>
              <a:rPr lang="en-US" dirty="0" err="1"/>
              <a:t>denormalized</a:t>
            </a:r>
            <a:r>
              <a:rPr lang="en-US" dirty="0"/>
              <a:t> data / eventual consistency</a:t>
            </a:r>
          </a:p>
          <a:p>
            <a:pPr lvl="1"/>
            <a:r>
              <a:rPr lang="en-US" dirty="0"/>
              <a:t>Changes of app/preprocessing over time (US vs us)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inconsistencies</a:t>
            </a:r>
            <a:endParaRPr lang="en-US" sz="700" dirty="0"/>
          </a:p>
          <a:p>
            <a:r>
              <a:rPr lang="en-US" dirty="0"/>
              <a:t>Human Error</a:t>
            </a:r>
          </a:p>
          <a:p>
            <a:pPr lvl="1"/>
            <a:r>
              <a:rPr lang="en-US" dirty="0"/>
              <a:t>Errors in semi-manual data collection, laziness (see default values), bias</a:t>
            </a:r>
          </a:p>
          <a:p>
            <a:pPr lvl="1"/>
            <a:r>
              <a:rPr lang="en-US" dirty="0"/>
              <a:t>Errors in data labeling (especially if large-scale: crowd workers / users)</a:t>
            </a:r>
            <a:endParaRPr lang="en-US" sz="700" dirty="0"/>
          </a:p>
          <a:p>
            <a:r>
              <a:rPr lang="en-US" dirty="0"/>
              <a:t>Measurement/Processing Errors</a:t>
            </a:r>
          </a:p>
          <a:p>
            <a:pPr lvl="1"/>
            <a:r>
              <a:rPr lang="en-US" dirty="0"/>
              <a:t>Unreliable HW/SW and measurement equipment (e.g., batteries)</a:t>
            </a:r>
          </a:p>
          <a:p>
            <a:pPr lvl="1"/>
            <a:r>
              <a:rPr lang="en-US" dirty="0"/>
              <a:t>Harsh environments (temperature, movement)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aging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68815"/>
              </p:ext>
            </p:extLst>
          </p:nvPr>
        </p:nvGraphicFramePr>
        <p:xfrm>
          <a:off x="509120" y="5142155"/>
          <a:ext cx="6095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618">
                  <a:extLst>
                    <a:ext uri="{9D8B030D-6E8A-4147-A177-3AD203B41FA5}">
                      <a16:colId xmlns:a16="http://schemas.microsoft.com/office/drawing/2014/main" val="304761642"/>
                    </a:ext>
                  </a:extLst>
                </a:gridCol>
                <a:gridCol w="1266096">
                  <a:extLst>
                    <a:ext uri="{9D8B030D-6E8A-4147-A177-3AD203B41FA5}">
                      <a16:colId xmlns:a16="http://schemas.microsoft.com/office/drawing/2014/main" val="1475791521"/>
                    </a:ext>
                  </a:extLst>
                </a:gridCol>
                <a:gridCol w="1165606">
                  <a:extLst>
                    <a:ext uri="{9D8B030D-6E8A-4147-A177-3AD203B41FA5}">
                      <a16:colId xmlns:a16="http://schemas.microsoft.com/office/drawing/2014/main" val="346971481"/>
                    </a:ext>
                  </a:extLst>
                </a:gridCol>
                <a:gridCol w="576108">
                  <a:extLst>
                    <a:ext uri="{9D8B030D-6E8A-4147-A177-3AD203B41FA5}">
                      <a16:colId xmlns:a16="http://schemas.microsoft.com/office/drawing/2014/main" val="412465630"/>
                    </a:ext>
                  </a:extLst>
                </a:gridCol>
                <a:gridCol w="639742">
                  <a:extLst>
                    <a:ext uri="{9D8B030D-6E8A-4147-A177-3AD203B41FA5}">
                      <a16:colId xmlns:a16="http://schemas.microsoft.com/office/drawing/2014/main" val="382474718"/>
                    </a:ext>
                  </a:extLst>
                </a:gridCol>
                <a:gridCol w="1101972">
                  <a:extLst>
                    <a:ext uri="{9D8B030D-6E8A-4147-A177-3AD203B41FA5}">
                      <a16:colId xmlns:a16="http://schemas.microsoft.com/office/drawing/2014/main" val="181972918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229217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BDay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83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Smith, Jane</a:t>
                      </a:r>
                      <a:endParaRPr lang="en-US" sz="16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05/06/1975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999-9999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63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38/12/1963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867-4511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02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Jane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05/06/1975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567-3211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19651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86022" y="4441369"/>
            <a:ext cx="130628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Felix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Naumann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325289"/>
              </p:ext>
            </p:extLst>
          </p:nvPr>
        </p:nvGraphicFramePr>
        <p:xfrm>
          <a:off x="6973556" y="5352222"/>
          <a:ext cx="19443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33">
                  <a:extLst>
                    <a:ext uri="{9D8B030D-6E8A-4147-A177-3AD203B41FA5}">
                      <a16:colId xmlns:a16="http://schemas.microsoft.com/office/drawing/2014/main" val="1039641114"/>
                    </a:ext>
                  </a:extLst>
                </a:gridCol>
                <a:gridCol w="1230965">
                  <a:extLst>
                    <a:ext uri="{9D8B030D-6E8A-4147-A177-3AD203B41FA5}">
                      <a16:colId xmlns:a16="http://schemas.microsoft.com/office/drawing/2014/main" val="414782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3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Jose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66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Lost Angeles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44821"/>
                  </a:ext>
                </a:extLst>
              </a:tr>
            </a:tbl>
          </a:graphicData>
        </a:graphic>
      </p:graphicFrame>
      <p:cxnSp>
        <p:nvCxnSpPr>
          <p:cNvPr id="9" name="Gerade Verbindung mit Pfeil 10"/>
          <p:cNvCxnSpPr/>
          <p:nvPr/>
        </p:nvCxnSpPr>
        <p:spPr bwMode="auto">
          <a:xfrm>
            <a:off x="6471138" y="5352222"/>
            <a:ext cx="502418" cy="194466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536266" y="6434598"/>
            <a:ext cx="12660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3384" y="4446701"/>
            <a:ext cx="130461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Values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2621" y="4718118"/>
            <a:ext cx="130461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Ref. Integrity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1363" y="4446701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Contradictions &amp; wrong values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128" y="4448377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Uniqueness &amp; duplicates</a:t>
            </a:r>
          </a:p>
        </p:txBody>
      </p:sp>
    </p:spTree>
    <p:extLst>
      <p:ext uri="{BB962C8B-B14F-4D97-AF65-F5344CB8AC3E}">
        <p14:creationId xmlns:p14="http://schemas.microsoft.com/office/powerpoint/2010/main" val="26939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(aka errors are everywhere)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DM SS’19</a:t>
            </a:r>
            <a:br>
              <a:rPr lang="en-US" dirty="0"/>
            </a:br>
            <a:r>
              <a:rPr lang="en-US" b="0" dirty="0"/>
              <a:t>(</a:t>
            </a:r>
            <a:r>
              <a:rPr lang="en-US" dirty="0">
                <a:solidFill>
                  <a:srgbClr val="7889FB"/>
                </a:solidFill>
              </a:rPr>
              <a:t>Soccer </a:t>
            </a:r>
            <a:br>
              <a:rPr lang="en-US" dirty="0">
                <a:solidFill>
                  <a:srgbClr val="7889FB"/>
                </a:solidFill>
              </a:rPr>
            </a:br>
            <a:r>
              <a:rPr lang="en-US" dirty="0">
                <a:solidFill>
                  <a:srgbClr val="7889FB"/>
                </a:solidFill>
              </a:rPr>
              <a:t>World Cups</a:t>
            </a:r>
            <a:r>
              <a:rPr lang="en-US" b="0" dirty="0"/>
              <a:t>)</a:t>
            </a:r>
          </a:p>
          <a:p>
            <a:pPr lvl="1"/>
            <a:endParaRPr lang="en-US" b="0" dirty="0"/>
          </a:p>
          <a:p>
            <a:pPr lvl="1"/>
            <a:endParaRPr lang="en-US" sz="700" dirty="0"/>
          </a:p>
          <a:p>
            <a:r>
              <a:rPr lang="en-US" dirty="0"/>
              <a:t>DM WS’19/20</a:t>
            </a:r>
            <a:br>
              <a:rPr lang="en-US" dirty="0"/>
            </a:br>
            <a:r>
              <a:rPr lang="en-US" b="0" dirty="0"/>
              <a:t>(</a:t>
            </a:r>
            <a:r>
              <a:rPr lang="en-US" dirty="0">
                <a:solidFill>
                  <a:srgbClr val="7889FB"/>
                </a:solidFill>
              </a:rPr>
              <a:t>Airports and Airlines</a:t>
            </a:r>
            <a:r>
              <a:rPr lang="en-US" b="0" dirty="0"/>
              <a:t>)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sz="200" b="0" dirty="0"/>
          </a:p>
          <a:p>
            <a:r>
              <a:rPr lang="en-US" dirty="0"/>
              <a:t>DM SS’20</a:t>
            </a:r>
            <a:br>
              <a:rPr lang="en-US" dirty="0"/>
            </a:br>
            <a:r>
              <a:rPr lang="en-US" b="0" dirty="0"/>
              <a:t>(</a:t>
            </a:r>
            <a:r>
              <a:rPr lang="en-US" dirty="0">
                <a:solidFill>
                  <a:srgbClr val="7889FB"/>
                </a:solidFill>
              </a:rPr>
              <a:t>DBLP Publications</a:t>
            </a:r>
            <a:r>
              <a:rPr lang="en-US" b="0" dirty="0"/>
              <a:t>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3352"/>
          <a:stretch/>
        </p:blipFill>
        <p:spPr>
          <a:xfrm>
            <a:off x="2570330" y="1196833"/>
            <a:ext cx="3337254" cy="138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6571"/>
          <a:stretch/>
        </p:blipFill>
        <p:spPr>
          <a:xfrm>
            <a:off x="4704484" y="1127025"/>
            <a:ext cx="3139983" cy="1657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49513"/>
          <a:stretch/>
        </p:blipFill>
        <p:spPr>
          <a:xfrm>
            <a:off x="1026319" y="3552415"/>
            <a:ext cx="3557614" cy="788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50944"/>
          <a:stretch/>
        </p:blipFill>
        <p:spPr>
          <a:xfrm>
            <a:off x="3682278" y="2771739"/>
            <a:ext cx="3456778" cy="16802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90875" y="3347990"/>
            <a:ext cx="418790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sz="2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9934"/>
          <a:stretch/>
        </p:blipFill>
        <p:spPr>
          <a:xfrm>
            <a:off x="6894238" y="4085614"/>
            <a:ext cx="1890713" cy="2469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210" y="3475597"/>
            <a:ext cx="1847850" cy="2905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772" y="3643495"/>
            <a:ext cx="2033588" cy="295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687" y="3064536"/>
            <a:ext cx="1042988" cy="26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650" y="5195887"/>
            <a:ext cx="3205163" cy="1662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6280" y="4504802"/>
            <a:ext cx="3148013" cy="23431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6894" y="4523459"/>
            <a:ext cx="3529013" cy="23288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6218" y="4505977"/>
            <a:ext cx="3067050" cy="200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3993" y="6105622"/>
            <a:ext cx="2705100" cy="6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0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(aka errors are everywhere),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DM SS’20, cont.</a:t>
            </a:r>
            <a:br>
              <a:rPr lang="en-US" dirty="0"/>
            </a:br>
            <a:r>
              <a:rPr lang="en-US" b="0" dirty="0"/>
              <a:t>(</a:t>
            </a:r>
            <a:r>
              <a:rPr lang="en-US" dirty="0">
                <a:solidFill>
                  <a:srgbClr val="7889FB"/>
                </a:solidFill>
              </a:rPr>
              <a:t>DBLP Publications</a:t>
            </a:r>
            <a:r>
              <a:rPr lang="en-US" b="0" dirty="0"/>
              <a:t>) </a:t>
            </a:r>
            <a:r>
              <a:rPr lang="en-US" b="0" dirty="0">
                <a:sym typeface="Wingdings" panose="05000000000000000000" pitchFamily="2" charset="2"/>
              </a:rPr>
              <a:t> as a great, curated dataset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55" y="1970523"/>
            <a:ext cx="7017327" cy="936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1445" y="2438590"/>
            <a:ext cx="544080" cy="29421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4509" y="2067790"/>
            <a:ext cx="330430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 meta data from UC Berkeley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7824"/>
          <a:stretch/>
        </p:blipFill>
        <p:spPr>
          <a:xfrm>
            <a:off x="1568118" y="2909449"/>
            <a:ext cx="6985337" cy="915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540" y="3834324"/>
            <a:ext cx="6965341" cy="8198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7428" y="3830168"/>
            <a:ext cx="4035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Misplaced data (wrong affiliation, MIT)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81858" y="4894360"/>
            <a:ext cx="4882609" cy="12365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Best-effort automated cleaning</a:t>
            </a:r>
          </a:p>
          <a:p>
            <a:pPr marL="342900" indent="-342900" algn="ctr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 ingestion into relational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schema + expected results of query processing</a:t>
            </a:r>
          </a:p>
          <a:p>
            <a:pPr marL="342900" indent="-342900" algn="ctr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Decentralized validation (~600 students)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215" y="4763389"/>
            <a:ext cx="3140291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DM WS’20/21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 and Actors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DM SS’21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Olympics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DM WS’21/22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DM SS’22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 Districts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25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 for ML and ML for 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Data Extraction</a:t>
            </a:r>
          </a:p>
          <a:p>
            <a:pPr lvl="1"/>
            <a:r>
              <a:rPr lang="en-US" dirty="0"/>
              <a:t>Extracting structured data </a:t>
            </a:r>
            <a:br>
              <a:rPr lang="en-US" dirty="0"/>
            </a:br>
            <a:r>
              <a:rPr lang="en-US" dirty="0"/>
              <a:t>from un/semi-structured data</a:t>
            </a:r>
          </a:p>
          <a:p>
            <a:pPr lvl="1"/>
            <a:r>
              <a:rPr lang="en-US" dirty="0"/>
              <a:t>Rule- and ML-based extractors, combination w/ CNN</a:t>
            </a: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Schema Alignment</a:t>
            </a:r>
          </a:p>
          <a:p>
            <a:pPr lvl="1"/>
            <a:r>
              <a:rPr lang="en-US" dirty="0"/>
              <a:t>Schema matching for consolidating data from heterogeneous systems</a:t>
            </a:r>
          </a:p>
          <a:p>
            <a:pPr lvl="1"/>
            <a:r>
              <a:rPr lang="en-US" dirty="0"/>
              <a:t>Spatial and Temporal alignment via provenance and query processing</a:t>
            </a:r>
            <a:br>
              <a:rPr lang="en-US" dirty="0"/>
            </a:br>
            <a:r>
              <a:rPr lang="en-US" dirty="0"/>
              <a:t>(e.g., sensor readings for object along a production pipeline)</a:t>
            </a:r>
          </a:p>
          <a:p>
            <a:pPr lvl="1"/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Entity Linking</a:t>
            </a:r>
          </a:p>
          <a:p>
            <a:pPr lvl="1"/>
            <a:r>
              <a:rPr lang="en-US" dirty="0"/>
              <a:t>Linking records to entities (deduplication)</a:t>
            </a:r>
          </a:p>
          <a:p>
            <a:pPr lvl="1"/>
            <a:r>
              <a:rPr lang="en-US" dirty="0"/>
              <a:t>Blocking, pairwise matching, clustering, ML, Deep ML (via entity embedding)</a:t>
            </a:r>
          </a:p>
          <a:p>
            <a:pPr lvl="1"/>
            <a:endParaRPr lang="en-US" sz="700" dirty="0"/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Data Fusion</a:t>
            </a:r>
          </a:p>
          <a:p>
            <a:pPr lvl="1"/>
            <a:r>
              <a:rPr lang="en-US" dirty="0"/>
              <a:t>Resolve conflicts, necessary in presence of erroneous data</a:t>
            </a:r>
          </a:p>
          <a:p>
            <a:pPr lvl="1"/>
            <a:r>
              <a:rPr lang="en-US" dirty="0"/>
              <a:t>Rule- and ML-based, probabilistic GM, Deep ML (RBMs, graph </a:t>
            </a:r>
            <a:r>
              <a:rPr lang="en-US" dirty="0" err="1"/>
              <a:t>embeddings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0775" y="1361511"/>
            <a:ext cx="300667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[Xin Luna Dong,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Theodoros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Rekatsinas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 and Machine Learning: A Natural Synergy.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902" y="2132250"/>
            <a:ext cx="963423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9419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br>
              <a:rPr lang="en-US" dirty="0"/>
            </a:b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pPr lvl="1"/>
            <a:endParaRPr lang="en-US" sz="1200" b="0" dirty="0"/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pPr lvl="1"/>
            <a:endParaRPr lang="en-US" sz="1200" b="0" dirty="0"/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pPr lvl="1"/>
            <a:endParaRPr lang="en-US" sz="1200" b="0" dirty="0"/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280" y="1473145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14875" y="1383338"/>
            <a:ext cx="312608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Sudip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Roy,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Whang, Martin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Zinkevich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6492" y="2022670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13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Validation,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Constraints </a:t>
            </a:r>
            <a:br>
              <a:rPr lang="en-US" dirty="0"/>
            </a:br>
            <a:r>
              <a:rPr lang="en-US" dirty="0"/>
              <a:t>and Metrics</a:t>
            </a:r>
            <a:br>
              <a:rPr lang="en-US" dirty="0"/>
            </a:br>
            <a:r>
              <a:rPr lang="en-US" dirty="0"/>
              <a:t>for quality </a:t>
            </a:r>
            <a:br>
              <a:rPr lang="en-US" dirty="0"/>
            </a:br>
            <a:r>
              <a:rPr lang="en-US" dirty="0"/>
              <a:t>check UDFs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Approach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Quality checks on basic metrics, computed in </a:t>
            </a:r>
            <a:r>
              <a:rPr lang="en-US" b="1" dirty="0">
                <a:solidFill>
                  <a:schemeClr val="accent1"/>
                </a:solidFill>
              </a:rPr>
              <a:t>Apache Spark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Incremental maintenance</a:t>
            </a:r>
            <a:r>
              <a:rPr lang="en-US" dirty="0"/>
              <a:t> of metrics and quality checks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96384" y="1640443"/>
            <a:ext cx="9931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375335"/>
            <a:ext cx="2601017" cy="3859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41" y="1762125"/>
            <a:ext cx="1277508" cy="3462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585" y="81458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68436" y="3095426"/>
            <a:ext cx="2219731" cy="21852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Organizational Lesson: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benefit of shared vocabulary/procedures</a:t>
            </a:r>
          </a:p>
          <a:p>
            <a:pPr algn="ctr"/>
            <a:b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Lesson: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fast/scalable; reduce manual and ad-hoc analysis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7829" y="657996"/>
            <a:ext cx="348628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Dustin Lange, Philipp Schmidt,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Meltem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Celikel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Felix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Bießmann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Grafberger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859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Validation,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Data Validation (TFDV)</a:t>
            </a:r>
          </a:p>
          <a:p>
            <a:pPr lvl="1"/>
            <a:r>
              <a:rPr lang="en-US" dirty="0"/>
              <a:t>Library or TFX components</a:t>
            </a:r>
          </a:p>
          <a:p>
            <a:pPr lvl="1"/>
            <a:r>
              <a:rPr lang="en-US" dirty="0"/>
              <a:t>Stats computation, schema extraction,</a:t>
            </a:r>
            <a:br>
              <a:rPr lang="en-US" dirty="0"/>
            </a:br>
            <a:r>
              <a:rPr lang="en-US" dirty="0"/>
              <a:t>validation checks, anomaly detection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9352" y="2950400"/>
            <a:ext cx="9939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7976" y="597708"/>
            <a:ext cx="34862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; Gene Huang;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Zhuo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Peng;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; Evan Rosen; Paul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Suganthan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From Data to Models and Back.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148" t="9582" r="1164"/>
          <a:stretch/>
        </p:blipFill>
        <p:spPr>
          <a:xfrm>
            <a:off x="1031407" y="2864560"/>
            <a:ext cx="6973457" cy="3438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851" y="659109"/>
            <a:ext cx="4901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42EA8-2A08-46D0-9621-204C3513A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16" y="3359838"/>
            <a:ext cx="659373" cy="561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851" y="13843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33740" y="1324021"/>
            <a:ext cx="338057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Sudip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Roy, Steven Whang, Martin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Zinkevich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Validation for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654" y="21103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24659" y="2052637"/>
            <a:ext cx="31996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[Emily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Caveness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Data Validation: Data Analysis and Validation in Continuous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534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Transformations and </a:t>
            </a:r>
            <a:br>
              <a:rPr lang="en-US" dirty="0"/>
            </a:br>
            <a:r>
              <a:rPr lang="en-US" dirty="0"/>
              <a:t>Feature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8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Feature Engineering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dirty="0"/>
              <a:t>Matrix X of m observations (rows) and n features (columns)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Continuous features: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numerical values (aka scale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Categorical features:</a:t>
            </a:r>
            <a:r>
              <a:rPr lang="en-US" dirty="0"/>
              <a:t> non-numerical values, represent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Ordinal features:</a:t>
            </a:r>
            <a:r>
              <a:rPr lang="en-US" dirty="0"/>
              <a:t> non-numerical values, associated ranking</a:t>
            </a:r>
          </a:p>
          <a:p>
            <a:pPr lvl="1"/>
            <a:r>
              <a:rPr lang="en-US" dirty="0"/>
              <a:t>Feature space:</a:t>
            </a:r>
            <a:r>
              <a:rPr lang="en-US" dirty="0">
                <a:sym typeface="Wingdings" panose="05000000000000000000" pitchFamily="2" charset="2"/>
              </a:rPr>
              <a:t> multi-dimensional space of features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curse of dimensionality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Feature Engineering</a:t>
            </a:r>
          </a:p>
          <a:p>
            <a:pPr lvl="1"/>
            <a:r>
              <a:rPr lang="en-US" dirty="0"/>
              <a:t>Bring multi-modal data and features into numeric representation</a:t>
            </a:r>
          </a:p>
          <a:p>
            <a:pPr lvl="1"/>
            <a:r>
              <a:rPr lang="en-US" dirty="0"/>
              <a:t>Use domain expertise to expose predictive features to ML model training</a:t>
            </a:r>
          </a:p>
          <a:p>
            <a:pPr lvl="1"/>
            <a:endParaRPr lang="en-US" sz="700" dirty="0"/>
          </a:p>
          <a:p>
            <a:r>
              <a:rPr lang="en-US" dirty="0"/>
              <a:t>Excursus: Representation Learning</a:t>
            </a:r>
          </a:p>
          <a:p>
            <a:pPr lvl="1"/>
            <a:r>
              <a:rPr lang="en-US" dirty="0"/>
              <a:t>Neural networks can be viewed as combined representation learning and model training (pros and cons: learned, repeatable)</a:t>
            </a:r>
          </a:p>
          <a:p>
            <a:pPr lvl="1"/>
            <a:r>
              <a:rPr lang="en-US" dirty="0"/>
              <a:t>Mostly homogeneous inputs (e.g., image), research on multi-modal learning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Principle:</a:t>
            </a:r>
            <a:r>
              <a:rPr lang="en-US" dirty="0"/>
              <a:t> </a:t>
            </a:r>
            <a:r>
              <a:rPr lang="en-US" dirty="0">
                <a:solidFill>
                  <a:srgbClr val="7889FB"/>
                </a:solidFill>
              </a:rPr>
              <a:t>If same accuracy, prefer simple model</a:t>
            </a:r>
            <a:r>
              <a:rPr lang="en-US" dirty="0"/>
              <a:t> </a:t>
            </a:r>
            <a:r>
              <a:rPr lang="en-US" sz="1800" b="0" dirty="0"/>
              <a:t>(cheap, robust, explainable)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20725" y="5988819"/>
            <a:ext cx="8197229" cy="57275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1252732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Recoding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Numerical encoding of categorical features (arbitrary strings)</a:t>
            </a:r>
          </a:p>
          <a:p>
            <a:pPr lvl="1"/>
            <a:r>
              <a:rPr lang="en-US" dirty="0"/>
              <a:t>Map distinct values to integer domain (potentially combined w/ one-hot)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55766"/>
              </p:ext>
            </p:extLst>
          </p:nvPr>
        </p:nvGraphicFramePr>
        <p:xfrm>
          <a:off x="1003135" y="2477831"/>
          <a:ext cx="242500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11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  <a:gridCol w="674893">
                  <a:extLst>
                    <a:ext uri="{9D8B030D-6E8A-4147-A177-3AD203B41FA5}">
                      <a16:colId xmlns:a16="http://schemas.microsoft.com/office/drawing/2014/main" val="1871312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Jose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Francisco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Francisco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26470"/>
              </p:ext>
            </p:extLst>
          </p:nvPr>
        </p:nvGraphicFramePr>
        <p:xfrm>
          <a:off x="7174513" y="2479508"/>
          <a:ext cx="154746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89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  <a:gridCol w="763675">
                  <a:extLst>
                    <a:ext uri="{9D8B030D-6E8A-4147-A177-3AD203B41FA5}">
                      <a16:colId xmlns:a16="http://schemas.microsoft.com/office/drawing/2014/main" val="1871312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35041" y="2996976"/>
            <a:ext cx="220058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{San Jose : 1,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New York : 2,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San Francisco : 3,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Seattle : 4,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Boston : 5, 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Los Angeles : 6}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3209" y="2562330"/>
            <a:ext cx="18488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Dictionaries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8598" y="4696819"/>
            <a:ext cx="1282247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{CA : 1,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NY : 2,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WA : 3,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 : 4}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26978" y="417159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Hashing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Numerical encoding of categorical features (arbitrary strings)</a:t>
            </a:r>
          </a:p>
          <a:p>
            <a:pPr lvl="1"/>
            <a:r>
              <a:rPr lang="en-US" dirty="0"/>
              <a:t>Hash input to k buckets via hash(value) % k (often combined w/ one-hot)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575792"/>
              </p:ext>
            </p:extLst>
          </p:nvPr>
        </p:nvGraphicFramePr>
        <p:xfrm>
          <a:off x="1003135" y="2477831"/>
          <a:ext cx="175011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11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Jose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Francisco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Boston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Francisco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 Angeles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40886" y="2823589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1993955031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9839" y="2843314"/>
            <a:ext cx="94201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= 5: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2513" y="3197051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1382994575</a:t>
            </a:r>
            <a:r>
              <a:rPr lang="en-US" sz="1600" dirty="0">
                <a:latin typeface="Consolas" panose="020B0609020204030204" pitchFamily="49" charset="0"/>
              </a:rPr>
              <a:t> % 5</a:t>
            </a:r>
            <a:r>
              <a:rPr lang="en-AT" sz="1600" dirty="0">
                <a:latin typeface="Consolas" panose="020B0609020204030204" pitchFamily="49" charset="0"/>
              </a:rPr>
              <a:t>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AT" sz="1600" dirty="0">
                <a:latin typeface="Consolas" panose="020B0609020204030204" pitchFamily="49" charset="0"/>
              </a:rPr>
              <a:t> 0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140" y="3580562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1540367136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5816" y="3933927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-661909336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7492" y="4307388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1993955031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9166" y="4670803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1995575789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4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0842" y="5024168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1540367136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2469" y="5417728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-425347233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3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4143" y="5801239"/>
            <a:ext cx="259247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sz="1600" dirty="0">
                <a:latin typeface="Consolas" panose="020B0609020204030204" pitchFamily="49" charset="0"/>
              </a:rPr>
              <a:t>-661909336</a:t>
            </a:r>
            <a:r>
              <a:rPr lang="en-US" sz="1600" dirty="0">
                <a:latin typeface="Consolas" panose="020B0609020204030204" pitchFamily="49" charset="0"/>
              </a:rPr>
              <a:t> % 5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958591"/>
              </p:ext>
            </p:extLst>
          </p:nvPr>
        </p:nvGraphicFramePr>
        <p:xfrm>
          <a:off x="7697026" y="2479508"/>
          <a:ext cx="78378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89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3474321" y="417159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113505" y="416322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74312" y="5024168"/>
            <a:ext cx="126609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collisions</a:t>
            </a:r>
          </a:p>
        </p:txBody>
      </p:sp>
    </p:spTree>
    <p:extLst>
      <p:ext uri="{BB962C8B-B14F-4D97-AF65-F5344CB8AC3E}">
        <p14:creationId xmlns:p14="http://schemas.microsoft.com/office/powerpoint/2010/main" val="21747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 </a:t>
            </a:r>
            <a:r>
              <a:rPr lang="en-US" sz="2400" dirty="0"/>
              <a:t>(see also Quantization, </a:t>
            </a:r>
            <a:r>
              <a:rPr lang="en-US" sz="2400" dirty="0" err="1"/>
              <a:t>Binarization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Encode of numerical features to integer domain (often combined w/ one-hot)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Equi</a:t>
            </a:r>
            <a:r>
              <a:rPr lang="en-US" b="1" dirty="0">
                <a:solidFill>
                  <a:schemeClr val="accent1"/>
                </a:solidFill>
              </a:rPr>
              <a:t>-width:</a:t>
            </a:r>
            <a:r>
              <a:rPr lang="en-US" dirty="0"/>
              <a:t> split (max-min)-range into k equal-sized buckets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Equi</a:t>
            </a:r>
            <a:r>
              <a:rPr lang="en-US" b="1" dirty="0">
                <a:solidFill>
                  <a:schemeClr val="accent1"/>
                </a:solidFill>
              </a:rPr>
              <a:t>-height:</a:t>
            </a:r>
            <a:r>
              <a:rPr lang="en-US" dirty="0"/>
              <a:t> compute data-driven ranges for k balanced buckets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867816"/>
              </p:ext>
            </p:extLst>
          </p:nvPr>
        </p:nvGraphicFramePr>
        <p:xfrm>
          <a:off x="1043330" y="2889812"/>
          <a:ext cx="120750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502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Sqft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18959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73344" y="3938955"/>
            <a:ext cx="16780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min = 451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 = 1,273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range = 822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5265" y="3938954"/>
            <a:ext cx="215872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[451, 725) </a:t>
            </a:r>
            <a:r>
              <a:rPr lang="en-AT" sz="1600" dirty="0"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 1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[725, 999)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 2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[999, 1,273]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 3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208" y="2988764"/>
            <a:ext cx="1882911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Equal-sized numerical buckets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(with k=3)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4271" y="4933743"/>
            <a:ext cx="183884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Allows modelling small, medium, large apartments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752388"/>
              </p:ext>
            </p:extLst>
          </p:nvPr>
        </p:nvGraphicFramePr>
        <p:xfrm>
          <a:off x="7710452" y="2891487"/>
          <a:ext cx="120750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502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Sqft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-Bins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189599"/>
                  </a:ext>
                </a:extLst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2469488" y="417159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571269" y="417327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125225" y="4174949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One-hot Encoding </a:t>
            </a:r>
            <a:r>
              <a:rPr lang="en-US" sz="2400" dirty="0"/>
              <a:t>(see also Dummy Coding)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Encode integer feature of cardinality d into sparse 0/1 vector of length d</a:t>
            </a:r>
          </a:p>
          <a:p>
            <a:pPr lvl="1"/>
            <a:r>
              <a:rPr lang="en-US" dirty="0"/>
              <a:t>Feature vectors of input features concatenated in sequence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73917"/>
              </p:ext>
            </p:extLst>
          </p:nvPr>
        </p:nvGraphicFramePr>
        <p:xfrm>
          <a:off x="693309" y="2549847"/>
          <a:ext cx="154746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89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  <a:gridCol w="763675">
                  <a:extLst>
                    <a:ext uri="{9D8B030D-6E8A-4147-A177-3AD203B41FA5}">
                      <a16:colId xmlns:a16="http://schemas.microsoft.com/office/drawing/2014/main" val="1871312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0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2389103" y="417159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02660"/>
              </p:ext>
            </p:extLst>
          </p:nvPr>
        </p:nvGraphicFramePr>
        <p:xfrm>
          <a:off x="2854325" y="2549847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0818554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922223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174575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151345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816889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712149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301563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841685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315237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07068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9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2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83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90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14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19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48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16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426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472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8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Feature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Combinations</a:t>
            </a:r>
          </a:p>
          <a:p>
            <a:pPr lvl="1"/>
            <a:r>
              <a:rPr lang="en-US" dirty="0"/>
              <a:t>Different encoders for different columns</a:t>
            </a:r>
          </a:p>
          <a:p>
            <a:pPr lvl="1"/>
            <a:r>
              <a:rPr lang="en-US" dirty="0"/>
              <a:t>Binning + one-hot encoding</a:t>
            </a:r>
          </a:p>
          <a:p>
            <a:pPr lvl="1"/>
            <a:r>
              <a:rPr lang="en-US" dirty="0"/>
              <a:t>Recoding + one-hot encoding</a:t>
            </a:r>
          </a:p>
          <a:p>
            <a:pPr lvl="1"/>
            <a:r>
              <a:rPr lang="en-US" dirty="0"/>
              <a:t>Feature hashing + one-hot encoding</a:t>
            </a:r>
          </a:p>
          <a:p>
            <a:pPr lvl="1"/>
            <a:endParaRPr lang="en-US" sz="1200" dirty="0"/>
          </a:p>
          <a:p>
            <a:r>
              <a:rPr lang="en-US" dirty="0"/>
              <a:t>Top-K Recoding/Feature Hashing</a:t>
            </a:r>
          </a:p>
          <a:p>
            <a:pPr lvl="1"/>
            <a:r>
              <a:rPr lang="en-US" dirty="0"/>
              <a:t>Recoding top-k most frequent values</a:t>
            </a:r>
            <a:br>
              <a:rPr lang="en-US" dirty="0"/>
            </a:br>
            <a:r>
              <a:rPr lang="en-US" dirty="0"/>
              <a:t>(no collisions in frequent values)</a:t>
            </a:r>
          </a:p>
          <a:p>
            <a:pPr lvl="1"/>
            <a:r>
              <a:rPr lang="en-US" dirty="0"/>
              <a:t>Feature Hashing for others</a:t>
            </a:r>
            <a:br>
              <a:rPr lang="en-US" dirty="0"/>
            </a:br>
            <a:r>
              <a:rPr lang="en-US" dirty="0"/>
              <a:t>(collisions, but bounded #)</a:t>
            </a:r>
          </a:p>
          <a:p>
            <a:pPr lvl="1"/>
            <a:r>
              <a:rPr lang="en-US" dirty="0"/>
              <a:t>“Vocabulary encoding”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Infrequent / Unknown Values</a:t>
            </a:r>
          </a:p>
          <a:p>
            <a:pPr lvl="1"/>
            <a:r>
              <a:rPr lang="en-US" dirty="0"/>
              <a:t>E.g., </a:t>
            </a:r>
            <a:r>
              <a:rPr lang="en-US" b="1" dirty="0" err="1">
                <a:solidFill>
                  <a:schemeClr val="accent1"/>
                </a:solidFill>
              </a:rPr>
              <a:t>sk</a:t>
            </a:r>
            <a:r>
              <a:rPr lang="en-US" b="1" dirty="0">
                <a:solidFill>
                  <a:schemeClr val="accent1"/>
                </a:solidFill>
              </a:rPr>
              <a:t>-learn</a:t>
            </a:r>
            <a:r>
              <a:rPr lang="en-US" dirty="0"/>
              <a:t> </a:t>
            </a:r>
            <a:r>
              <a:rPr lang="en-US" dirty="0" err="1"/>
              <a:t>OneHotEncoder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values below </a:t>
            </a:r>
            <a:r>
              <a:rPr lang="en-US" dirty="0" err="1">
                <a:sym typeface="Wingdings" panose="05000000000000000000" pitchFamily="2" charset="2"/>
              </a:rPr>
              <a:t>min_frequency</a:t>
            </a:r>
            <a:r>
              <a:rPr lang="en-US" dirty="0">
                <a:sym typeface="Wingdings" panose="05000000000000000000" pitchFamily="2" charset="2"/>
              </a:rPr>
              <a:t> in single category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30719"/>
              </p:ext>
            </p:extLst>
          </p:nvPr>
        </p:nvGraphicFramePr>
        <p:xfrm>
          <a:off x="5747658" y="3318910"/>
          <a:ext cx="2976014" cy="263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007">
                  <a:extLst>
                    <a:ext uri="{9D8B030D-6E8A-4147-A177-3AD203B41FA5}">
                      <a16:colId xmlns:a16="http://schemas.microsoft.com/office/drawing/2014/main" val="1390748397"/>
                    </a:ext>
                  </a:extLst>
                </a:gridCol>
                <a:gridCol w="1488007">
                  <a:extLst>
                    <a:ext uri="{9D8B030D-6E8A-4147-A177-3AD203B41FA5}">
                      <a16:colId xmlns:a16="http://schemas.microsoft.com/office/drawing/2014/main" val="910320268"/>
                    </a:ext>
                  </a:extLst>
                </a:gridCol>
              </a:tblGrid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647924788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York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8,336,817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2257661182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Jose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1,026,350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433420884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 Francisco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883,305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55969579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Seattle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704,352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812507092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Boston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684,379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026843003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429886862"/>
                  </a:ext>
                </a:extLst>
              </a:tr>
              <a:tr h="265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Graz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291,072 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16637439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5566787" y="1457011"/>
            <a:ext cx="261257" cy="143691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859" y="1685835"/>
            <a:ext cx="223073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Pipelines of Encoders and Data Preparation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Primitives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933741" y="4635646"/>
            <a:ext cx="398421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1227" y="4953839"/>
            <a:ext cx="123594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Feature Hashing k=2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4951" y="3638724"/>
            <a:ext cx="45217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6627" y="3951898"/>
            <a:ext cx="45217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2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8302" y="4295215"/>
            <a:ext cx="45217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sym typeface="Wingdings" panose="05000000000000000000" pitchFamily="2" charset="2"/>
              </a:rPr>
              <a:t>3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5" y="5196798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99971" y="5140269"/>
            <a:ext cx="32107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 et al: Production Machine Learning Pipelines: Empirical Analysis and Optimization Opportunities,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16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Derived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Intercept Computation</a:t>
            </a:r>
          </a:p>
          <a:p>
            <a:pPr lvl="1"/>
            <a:r>
              <a:rPr lang="en-US" dirty="0"/>
              <a:t>Add a column of ones to X for </a:t>
            </a:r>
            <a:br>
              <a:rPr lang="en-US" dirty="0"/>
            </a:br>
            <a:r>
              <a:rPr lang="en-US" dirty="0"/>
              <a:t>computing the intercept as a weight</a:t>
            </a:r>
          </a:p>
          <a:p>
            <a:pPr lvl="1"/>
            <a:r>
              <a:rPr lang="en-US" dirty="0"/>
              <a:t>Applies to regression and classification </a:t>
            </a:r>
          </a:p>
          <a:p>
            <a:pPr lvl="1"/>
            <a:endParaRPr lang="en-US" dirty="0"/>
          </a:p>
          <a:p>
            <a:r>
              <a:rPr lang="en-US" dirty="0"/>
              <a:t>#2 Non-Linear Relationships</a:t>
            </a:r>
          </a:p>
          <a:p>
            <a:pPr lvl="1"/>
            <a:r>
              <a:rPr lang="en-US" dirty="0"/>
              <a:t>Can be explicitly materialized </a:t>
            </a:r>
            <a:br>
              <a:rPr lang="en-US" dirty="0"/>
            </a:br>
            <a:r>
              <a:rPr lang="en-US" dirty="0"/>
              <a:t>as feature combinations</a:t>
            </a:r>
          </a:p>
          <a:p>
            <a:pPr lvl="1"/>
            <a:r>
              <a:rPr lang="en-US" dirty="0"/>
              <a:t>Example: Assumptions of underlying physical system</a:t>
            </a:r>
          </a:p>
          <a:p>
            <a:pPr lvl="1"/>
            <a:r>
              <a:rPr lang="en-US" dirty="0"/>
              <a:t>Arbitrary complex feature interactions:  e.g., X</a:t>
            </a:r>
            <a:r>
              <a:rPr lang="en-US" baseline="-25000" dirty="0"/>
              <a:t>1</a:t>
            </a:r>
            <a:r>
              <a:rPr lang="en-US" dirty="0"/>
              <a:t>^2 * X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#3 Windowing</a:t>
            </a:r>
          </a:p>
          <a:p>
            <a:pPr lvl="1"/>
            <a:r>
              <a:rPr lang="en-US" dirty="0"/>
              <a:t>Tumbling or sliding window over time series</a:t>
            </a:r>
          </a:p>
          <a:p>
            <a:pPr lvl="1"/>
            <a:r>
              <a:rPr lang="en-US" dirty="0"/>
              <a:t>Compute aggregates or existence of events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26592" y="1597217"/>
            <a:ext cx="34237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cbind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(X,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matrix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nrow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(X), 1));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6592" y="2985574"/>
            <a:ext cx="342540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y ~ b1*X1 + b2*X1^2 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cbind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(X,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X^2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8693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</p:spPr>
        <p:txBody>
          <a:bodyPr/>
          <a:lstStyle/>
          <a:p>
            <a:r>
              <a:rPr lang="en-US" dirty="0"/>
              <a:t>Basic NLP Feature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Sentence/word tokenization: </a:t>
            </a:r>
            <a:r>
              <a:rPr lang="en-US" dirty="0"/>
              <a:t>split into sentences/words (e.g., via stop words)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Part of Speech (</a:t>
            </a:r>
            <a:r>
              <a:rPr lang="en-US" b="1" dirty="0" err="1">
                <a:solidFill>
                  <a:srgbClr val="7889FB"/>
                </a:solidFill>
              </a:rPr>
              <a:t>PoS</a:t>
            </a:r>
            <a:r>
              <a:rPr lang="en-US" b="1" dirty="0">
                <a:solidFill>
                  <a:srgbClr val="7889FB"/>
                </a:solidFill>
              </a:rPr>
              <a:t>) tagging:</a:t>
            </a:r>
            <a:r>
              <a:rPr lang="en-US" dirty="0"/>
              <a:t> label words</a:t>
            </a:r>
            <a:r>
              <a:rPr lang="en-US" dirty="0">
                <a:sym typeface="Wingdings" panose="05000000000000000000" pitchFamily="2" charset="2"/>
              </a:rPr>
              <a:t> verb, noun, adjectives (syntactic)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Semantic role labeling:</a:t>
            </a:r>
            <a:r>
              <a:rPr lang="en-US" dirty="0">
                <a:sym typeface="Wingdings" panose="05000000000000000000" pitchFamily="2" charset="2"/>
              </a:rPr>
              <a:t> label entities with their roles in actions (semantic)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Bag of Words (BOW) and N-Grams</a:t>
            </a:r>
          </a:p>
          <a:p>
            <a:pPr lvl="1"/>
            <a:r>
              <a:rPr lang="en-US" dirty="0"/>
              <a:t>Represent sentences</a:t>
            </a:r>
            <a:br>
              <a:rPr lang="en-US" dirty="0"/>
            </a:br>
            <a:r>
              <a:rPr lang="en-US" dirty="0"/>
              <a:t>as 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 (multisets)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Bi-grams:</a:t>
            </a:r>
            <a:r>
              <a:rPr lang="en-US" dirty="0"/>
              <a:t> bag-of-words for 2-sequences of words (order preserving)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N-grams:</a:t>
            </a:r>
            <a:r>
              <a:rPr lang="en-US" dirty="0"/>
              <a:t> generalization of bi-grams to arbitrary-length sequences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9138" y="4360986"/>
            <a:ext cx="19192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A B C A B E.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A D E D E D.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22659"/>
              </p:ext>
            </p:extLst>
          </p:nvPr>
        </p:nvGraphicFramePr>
        <p:xfrm>
          <a:off x="4709327" y="4127891"/>
          <a:ext cx="4241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200">
                  <a:extLst>
                    <a:ext uri="{9D8B030D-6E8A-4147-A177-3AD203B41FA5}">
                      <a16:colId xmlns:a16="http://schemas.microsoft.com/office/drawing/2014/main" val="3155708166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1288458140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3571988088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3230297701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1360987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679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857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771739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4006884" y="452329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8375" y="2665517"/>
            <a:ext cx="423276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did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4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Features,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N-Grams</a:t>
            </a:r>
          </a:p>
          <a:p>
            <a:pPr lvl="1"/>
            <a:r>
              <a:rPr lang="en-US" dirty="0"/>
              <a:t>Prune n-grams that appear &lt;5 times, </a:t>
            </a:r>
            <a:r>
              <a:rPr lang="en-US" dirty="0">
                <a:sym typeface="Wingdings" panose="05000000000000000000" pitchFamily="2" charset="2"/>
              </a:rPr>
              <a:t> 99.3% reduction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Lattice-based pruning </a:t>
            </a:r>
            <a:r>
              <a:rPr lang="en-US" dirty="0"/>
              <a:t>(</a:t>
            </a:r>
            <a:r>
              <a:rPr lang="en-US" dirty="0" err="1"/>
              <a:t>Apriori</a:t>
            </a:r>
            <a:r>
              <a:rPr lang="en-US" dirty="0"/>
              <a:t> monotonicity property)</a:t>
            </a:r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Amazon Reviews</a:t>
            </a:r>
            <a:br>
              <a:rPr lang="en-US" dirty="0"/>
            </a:br>
            <a:r>
              <a:rPr lang="en-US" dirty="0"/>
              <a:t>Dataset</a:t>
            </a:r>
          </a:p>
          <a:p>
            <a:pPr lvl="1"/>
            <a:r>
              <a:rPr lang="en-US" dirty="0"/>
              <a:t>67% of words</a:t>
            </a:r>
            <a:br>
              <a:rPr lang="en-US" dirty="0"/>
            </a:br>
            <a:r>
              <a:rPr lang="en-US" dirty="0"/>
              <a:t>appear just once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647" t="5783" r="8697" b="4725"/>
          <a:stretch/>
        </p:blipFill>
        <p:spPr>
          <a:xfrm>
            <a:off x="3436533" y="2501359"/>
            <a:ext cx="5506497" cy="3791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0259" y="697389"/>
            <a:ext cx="470769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Hallman: Efficient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Featurization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of Common N-grams via Dynamic Programming.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https://sisudata.com/blog/efficient-featurization-common-ngrams-via-dynamic-programming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2021]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25" y="1421270"/>
            <a:ext cx="6477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Features,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</a:t>
            </a:r>
            <a:r>
              <a:rPr lang="en-US" dirty="0" err="1"/>
              <a:t>Embeddings</a:t>
            </a:r>
            <a:endParaRPr lang="en-US" dirty="0"/>
          </a:p>
          <a:p>
            <a:pPr lvl="1"/>
            <a:r>
              <a:rPr lang="en-US" dirty="0"/>
              <a:t>Trained (word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vector)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mappings (~ 50-300 dims)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Word2vec:</a:t>
            </a:r>
            <a:r>
              <a:rPr lang="en-US" dirty="0">
                <a:sym typeface="Wingdings" panose="05000000000000000000" pitchFamily="2" charset="2"/>
              </a:rPr>
              <a:t> continuous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bag-of-words (CBOW) or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continuous skip-gram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Subsampling frequent words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Semantic preserving</a:t>
            </a:r>
            <a:b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arithmetic operations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(+ ~ * of context distributions)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Follow-up Work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Often pre-trained word </a:t>
            </a:r>
            <a:r>
              <a:rPr lang="en-US" dirty="0" err="1">
                <a:sym typeface="Wingdings" panose="05000000000000000000" pitchFamily="2" charset="2"/>
              </a:rPr>
              <a:t>embeddings</a:t>
            </a:r>
            <a:r>
              <a:rPr lang="en-US" dirty="0">
                <a:sym typeface="Wingdings" panose="05000000000000000000" pitchFamily="2" charset="2"/>
              </a:rPr>
              <a:t>; fine-tuning if necessary for task/domain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Various extensions/advancements: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Sentence2Vec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Doc2Vec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Node2Vec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BERT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,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RoBERTa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,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ALBERT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,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StructBERT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63887" y="3898531"/>
            <a:ext cx="37982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(Paris) </a:t>
            </a:r>
            <a:r>
              <a:rPr lang="en-AT" dirty="0">
                <a:latin typeface="Consolas" panose="020B0609020204030204" pitchFamily="49" charset="0"/>
              </a:rPr>
              <a:t>≈ </a:t>
            </a:r>
            <a:r>
              <a:rPr lang="en-US" b="1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(Berlin)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AT" dirty="0">
                <a:latin typeface="Consolas" panose="020B0609020204030204" pitchFamily="49" charset="0"/>
              </a:rPr>
              <a:t>–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(Germany) + </a:t>
            </a:r>
            <a:r>
              <a:rPr lang="en-US" b="1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(France)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077" y="8408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30839" y="790419"/>
            <a:ext cx="398252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Mikolov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Kai Chen, Greg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Corrado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Jeffrey Dean: Efficient Estimation of Word Representations in Vector Space.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(Workshop)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3403" y="1768510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t-2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5077" y="2182165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t-1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3041" y="2585771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6754" y="2977659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t+1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68433" y="3371217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t+2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98123" y="2584099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∑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Gerade Verbindung mit Pfeil 27"/>
          <p:cNvCxnSpPr>
            <a:stCxn id="10" idx="3"/>
            <a:endCxn id="15" idx="0"/>
          </p:cNvCxnSpPr>
          <p:nvPr/>
        </p:nvCxnSpPr>
        <p:spPr bwMode="auto">
          <a:xfrm>
            <a:off x="5285432" y="1919235"/>
            <a:ext cx="423706" cy="66486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9" name="Gerade Verbindung mit Pfeil 27"/>
          <p:cNvCxnSpPr>
            <a:stCxn id="14" idx="3"/>
            <a:endCxn id="15" idx="2"/>
          </p:cNvCxnSpPr>
          <p:nvPr/>
        </p:nvCxnSpPr>
        <p:spPr bwMode="auto">
          <a:xfrm flipV="1">
            <a:off x="5290462" y="2885549"/>
            <a:ext cx="418676" cy="636393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3" name="Gerade Verbindung mit Pfeil 27"/>
          <p:cNvCxnSpPr>
            <a:stCxn id="13" idx="3"/>
            <a:endCxn id="15" idx="2"/>
          </p:cNvCxnSpPr>
          <p:nvPr/>
        </p:nvCxnSpPr>
        <p:spPr bwMode="auto">
          <a:xfrm flipV="1">
            <a:off x="5288783" y="2885549"/>
            <a:ext cx="420355" cy="24283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6" name="Gerade Verbindung mit Pfeil 27"/>
          <p:cNvCxnSpPr>
            <a:stCxn id="11" idx="3"/>
            <a:endCxn id="15" idx="0"/>
          </p:cNvCxnSpPr>
          <p:nvPr/>
        </p:nvCxnSpPr>
        <p:spPr bwMode="auto">
          <a:xfrm>
            <a:off x="5287106" y="2332890"/>
            <a:ext cx="422032" cy="251209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2" name="Gerade Verbindung mit Pfeil 27"/>
          <p:cNvCxnSpPr>
            <a:endCxn id="12" idx="1"/>
          </p:cNvCxnSpPr>
          <p:nvPr/>
        </p:nvCxnSpPr>
        <p:spPr bwMode="auto">
          <a:xfrm>
            <a:off x="5920152" y="2736496"/>
            <a:ext cx="252889" cy="0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657222" y="1919235"/>
            <a:ext cx="9378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22673" y="1780233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t-2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524347" y="2193888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t-1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69494" y="2597494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526024" y="2989382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t+1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527703" y="3382940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t+2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71207" y="2595822"/>
            <a:ext cx="422029" cy="301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∑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Gerade Verbindung mit Pfeil 27"/>
          <p:cNvCxnSpPr>
            <a:stCxn id="41" idx="0"/>
            <a:endCxn id="36" idx="1"/>
          </p:cNvCxnSpPr>
          <p:nvPr/>
        </p:nvCxnSpPr>
        <p:spPr bwMode="auto">
          <a:xfrm flipV="1">
            <a:off x="8082222" y="1930958"/>
            <a:ext cx="440451" cy="66486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3" name="Gerade Verbindung mit Pfeil 27"/>
          <p:cNvCxnSpPr>
            <a:stCxn id="41" idx="2"/>
            <a:endCxn id="40" idx="1"/>
          </p:cNvCxnSpPr>
          <p:nvPr/>
        </p:nvCxnSpPr>
        <p:spPr bwMode="auto">
          <a:xfrm>
            <a:off x="8082222" y="2897272"/>
            <a:ext cx="445481" cy="636393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4" name="Gerade Verbindung mit Pfeil 27"/>
          <p:cNvCxnSpPr>
            <a:stCxn id="41" idx="2"/>
            <a:endCxn id="39" idx="1"/>
          </p:cNvCxnSpPr>
          <p:nvPr/>
        </p:nvCxnSpPr>
        <p:spPr bwMode="auto">
          <a:xfrm>
            <a:off x="8082222" y="2897272"/>
            <a:ext cx="443802" cy="24283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5" name="Gerade Verbindung mit Pfeil 27"/>
          <p:cNvCxnSpPr>
            <a:stCxn id="41" idx="0"/>
            <a:endCxn id="37" idx="1"/>
          </p:cNvCxnSpPr>
          <p:nvPr/>
        </p:nvCxnSpPr>
        <p:spPr bwMode="auto">
          <a:xfrm flipV="1">
            <a:off x="8082222" y="2344613"/>
            <a:ext cx="442125" cy="251209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6" name="Gerade Verbindung mit Pfeil 27"/>
          <p:cNvCxnSpPr>
            <a:stCxn id="38" idx="3"/>
            <a:endCxn id="41" idx="1"/>
          </p:cNvCxnSpPr>
          <p:nvPr/>
        </p:nvCxnSpPr>
        <p:spPr bwMode="auto">
          <a:xfrm flipV="1">
            <a:off x="7591523" y="2746547"/>
            <a:ext cx="279684" cy="167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7246531" y="1770185"/>
            <a:ext cx="93784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Skip-gram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4138" y="1213428"/>
            <a:ext cx="2122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4"/>
              </a:rPr>
              <a:t>github.com/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4"/>
              </a:rPr>
              <a:t>dav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4"/>
              </a:rPr>
              <a:t>/word2vec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626" y="5584023"/>
            <a:ext cx="455154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074416" y="5529650"/>
            <a:ext cx="329586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[Jacob Devlin et al. 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Pre-training of Deep Bidirectional Transformers for Language Understanding. NAACL-HLT (1) 2019]</a:t>
            </a:r>
          </a:p>
        </p:txBody>
      </p:sp>
    </p:spTree>
    <p:extLst>
      <p:ext uri="{BB962C8B-B14F-4D97-AF65-F5344CB8AC3E}">
        <p14:creationId xmlns:p14="http://schemas.microsoft.com/office/powerpoint/2010/main" val="247788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Spark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 Design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Transformers:</a:t>
            </a:r>
            <a:r>
              <a:rPr lang="en-US" dirty="0"/>
              <a:t> Feature transformations and learned models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Estimators:</a:t>
            </a:r>
            <a:r>
              <a:rPr lang="en-US" dirty="0"/>
              <a:t> Algorithm that can be fit to produce a transformer </a:t>
            </a:r>
          </a:p>
          <a:p>
            <a:pPr lvl="1"/>
            <a:r>
              <a:rPr lang="en-US" dirty="0"/>
              <a:t>Compose ML pipelines from chains of transformers and estimators</a:t>
            </a:r>
          </a:p>
          <a:p>
            <a:pPr lvl="1"/>
            <a:endParaRPr lang="en-US" sz="700" dirty="0"/>
          </a:p>
          <a:p>
            <a:r>
              <a:rPr lang="en-US" dirty="0"/>
              <a:t>Example Pipeline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8044" y="5693913"/>
            <a:ext cx="255228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https://spark.apache.org/docs/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2.4.3/ml-pipeline.html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980" y="3185331"/>
            <a:ext cx="6943411" cy="30469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define pipeline stages 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tokenizer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Tokenizer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inputCol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="text",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outputCol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="words")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hashingTF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HashingTF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inputCol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tokenizer.getOutputCol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(), 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               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outputCol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="features")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LogisticRegression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maxIter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=10,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regParam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=0.001)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create pipeline transformer via fit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pipeline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Pipeline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(stages=[tokenizer,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hashingTF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model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pipeline.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(training)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use of resulting ML pipeline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prediction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model.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transform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(test)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79" y="685278"/>
            <a:ext cx="741075" cy="3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Acquisition, Integration, and Validation</a:t>
            </a:r>
          </a:p>
          <a:p>
            <a:r>
              <a:rPr lang="en-US" dirty="0"/>
              <a:t>Feature Transformations and Engineering</a:t>
            </a:r>
          </a:p>
          <a:p>
            <a:r>
              <a:rPr lang="en-US" dirty="0"/>
              <a:t>Data Preparation and Cleaning</a:t>
            </a:r>
          </a:p>
          <a:p>
            <a:r>
              <a:rPr lang="en-US" dirty="0"/>
              <a:t>Data Augmentation </a:t>
            </a:r>
            <a:endParaRPr lang="en-US" b="0" dirty="0"/>
          </a:p>
        </p:txBody>
      </p:sp>
      <p:sp>
        <p:nvSpPr>
          <p:cNvPr id="3" name="Right Brace 2"/>
          <p:cNvSpPr/>
          <p:nvPr/>
        </p:nvSpPr>
        <p:spPr>
          <a:xfrm>
            <a:off x="6290268" y="1426866"/>
            <a:ext cx="150725" cy="93449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78140" y="1396722"/>
            <a:ext cx="180870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“least enjoyable tasks in data science lifecycle”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Transformation </a:t>
            </a:r>
            <a:br>
              <a:rPr lang="en-US" dirty="0"/>
            </a:br>
            <a:r>
              <a:rPr lang="en-US" dirty="0"/>
              <a:t>during Training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40C810-FE07-49F6-A821-188005C5E004}"/>
              </a:ext>
            </a:extLst>
          </p:cNvPr>
          <p:cNvGrpSpPr/>
          <p:nvPr/>
        </p:nvGrpSpPr>
        <p:grpSpPr>
          <a:xfrm>
            <a:off x="4729108" y="1482647"/>
            <a:ext cx="4185756" cy="1074677"/>
            <a:chOff x="4713767" y="4004406"/>
            <a:chExt cx="4185756" cy="107467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F8E03F-65C9-4121-975A-8B287841CCB4}"/>
                </a:ext>
              </a:extLst>
            </p:cNvPr>
            <p:cNvSpPr/>
            <p:nvPr/>
          </p:nvSpPr>
          <p:spPr>
            <a:xfrm>
              <a:off x="4756151" y="4004406"/>
              <a:ext cx="4143372" cy="10401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F79D2A-0542-4430-9B50-A5BF7ED04692}"/>
                </a:ext>
              </a:extLst>
            </p:cNvPr>
            <p:cNvSpPr txBox="1"/>
            <p:nvPr/>
          </p:nvSpPr>
          <p:spPr>
            <a:xfrm>
              <a:off x="4713767" y="4709751"/>
              <a:ext cx="1009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D8E95C9-AFB2-4D3F-B0EA-7E8FACFE2DB7}"/>
              </a:ext>
            </a:extLst>
          </p:cNvPr>
          <p:cNvSpPr/>
          <p:nvPr/>
        </p:nvSpPr>
        <p:spPr>
          <a:xfrm>
            <a:off x="4650840" y="1774016"/>
            <a:ext cx="412751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600977-B793-4C51-AACD-D14FA85A8C42}"/>
              </a:ext>
            </a:extLst>
          </p:cNvPr>
          <p:cNvSpPr/>
          <p:nvPr/>
        </p:nvSpPr>
        <p:spPr>
          <a:xfrm>
            <a:off x="8127143" y="2259066"/>
            <a:ext cx="405136" cy="519135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CF3672-5229-4156-8A17-3C3559610382}"/>
              </a:ext>
            </a:extLst>
          </p:cNvPr>
          <p:cNvSpPr/>
          <p:nvPr/>
        </p:nvSpPr>
        <p:spPr>
          <a:xfrm>
            <a:off x="7062255" y="2339871"/>
            <a:ext cx="412751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9EC8FC4-0755-41F6-B730-BCC58D8C952E}"/>
              </a:ext>
            </a:extLst>
          </p:cNvPr>
          <p:cNvSpPr/>
          <p:nvPr/>
        </p:nvSpPr>
        <p:spPr>
          <a:xfrm>
            <a:off x="8367178" y="1546788"/>
            <a:ext cx="412751" cy="398679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F16476-E8D4-4C51-8290-4A8B4709CAFB}"/>
              </a:ext>
            </a:extLst>
          </p:cNvPr>
          <p:cNvSpPr/>
          <p:nvPr/>
        </p:nvSpPr>
        <p:spPr>
          <a:xfrm>
            <a:off x="4231740" y="1478741"/>
            <a:ext cx="539752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76B614-B9DC-4B92-B51D-CA49BCC295E4}"/>
              </a:ext>
            </a:extLst>
          </p:cNvPr>
          <p:cNvSpPr txBox="1"/>
          <p:nvPr/>
        </p:nvSpPr>
        <p:spPr>
          <a:xfrm>
            <a:off x="5101692" y="1478741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transformencode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C546ED-2956-47F7-A7D2-32AB1CF20948}"/>
              </a:ext>
            </a:extLst>
          </p:cNvPr>
          <p:cNvSpPr/>
          <p:nvPr/>
        </p:nvSpPr>
        <p:spPr>
          <a:xfrm>
            <a:off x="7787742" y="1550135"/>
            <a:ext cx="528637" cy="395332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06F4D1-2FB3-457E-A3E8-C3E6FFB562EE}"/>
              </a:ext>
            </a:extLst>
          </p:cNvPr>
          <p:cNvSpPr/>
          <p:nvPr/>
        </p:nvSpPr>
        <p:spPr>
          <a:xfrm>
            <a:off x="6401854" y="2330076"/>
            <a:ext cx="539752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MX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FA3E5BF-1B82-48E2-BFDE-80F615904B25}"/>
              </a:ext>
            </a:extLst>
          </p:cNvPr>
          <p:cNvCxnSpPr>
            <a:cxnSpLocks/>
          </p:cNvCxnSpPr>
          <p:nvPr/>
        </p:nvCxnSpPr>
        <p:spPr>
          <a:xfrm>
            <a:off x="3847567" y="1669241"/>
            <a:ext cx="390525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6A8D36-8DAD-4E1D-9922-5B55A519F004}"/>
              </a:ext>
            </a:extLst>
          </p:cNvPr>
          <p:cNvCxnSpPr>
            <a:cxnSpLocks/>
          </p:cNvCxnSpPr>
          <p:nvPr/>
        </p:nvCxnSpPr>
        <p:spPr>
          <a:xfrm>
            <a:off x="4809592" y="1678766"/>
            <a:ext cx="390525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D902647-71FE-4956-BAE7-D559322F1B19}"/>
              </a:ext>
            </a:extLst>
          </p:cNvPr>
          <p:cNvCxnSpPr>
            <a:cxnSpLocks/>
          </p:cNvCxnSpPr>
          <p:nvPr/>
        </p:nvCxnSpPr>
        <p:spPr>
          <a:xfrm>
            <a:off x="7314667" y="1678766"/>
            <a:ext cx="390525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BE12C4-5605-4D38-BB6E-DFE9BC91A458}"/>
              </a:ext>
            </a:extLst>
          </p:cNvPr>
          <p:cNvCxnSpPr>
            <a:cxnSpLocks/>
          </p:cNvCxnSpPr>
          <p:nvPr/>
        </p:nvCxnSpPr>
        <p:spPr>
          <a:xfrm>
            <a:off x="6673316" y="1848074"/>
            <a:ext cx="0" cy="420517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FD284A-2009-40EF-810E-FD5A4D4FD033}"/>
              </a:ext>
            </a:extLst>
          </p:cNvPr>
          <p:cNvCxnSpPr>
            <a:cxnSpLocks/>
          </p:cNvCxnSpPr>
          <p:nvPr/>
        </p:nvCxnSpPr>
        <p:spPr>
          <a:xfrm>
            <a:off x="8329711" y="2012141"/>
            <a:ext cx="0" cy="23740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99519" y="2948998"/>
            <a:ext cx="7915345" cy="30469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read tokenized words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read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(“./input/FX”,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data_type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=FRAME);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sentence id, word, count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read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(“./input/FY”,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data_type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=FRAME);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sentence id, labels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encode and one-hot encoding 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X0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 =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(target=FX, spec=“{recode:[2]}”);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Y0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 =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(target=FY, spec=“{recode:[2]}”);</a:t>
            </a:r>
          </a:p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(X0[,1], X0[,2], X0[,3]);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bag of words</a:t>
            </a:r>
          </a:p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(Y0[,1], Y0[,2]);      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bag of words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model training via multi-label, multi-nominal logical regression</a:t>
            </a:r>
          </a:p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mlogreg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Y);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56" y="701371"/>
            <a:ext cx="1388669" cy="4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Transformation </a:t>
            </a:r>
            <a:br>
              <a:rPr lang="en-US" dirty="0"/>
            </a:br>
            <a:r>
              <a:rPr lang="en-US" dirty="0"/>
              <a:t>during Scoring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D21302-48D9-4663-81EB-B39E6DE7DC5F}"/>
              </a:ext>
            </a:extLst>
          </p:cNvPr>
          <p:cNvSpPr/>
          <p:nvPr/>
        </p:nvSpPr>
        <p:spPr>
          <a:xfrm>
            <a:off x="4941888" y="1813171"/>
            <a:ext cx="4008437" cy="110718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3E1FA-0BFD-4513-858C-725D067DE02E}"/>
              </a:ext>
            </a:extLst>
          </p:cNvPr>
          <p:cNvSpPr txBox="1"/>
          <p:nvPr/>
        </p:nvSpPr>
        <p:spPr>
          <a:xfrm>
            <a:off x="4929186" y="2221136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00977-B793-4C51-AACD-D14FA85A8C42}"/>
              </a:ext>
            </a:extLst>
          </p:cNvPr>
          <p:cNvSpPr/>
          <p:nvPr/>
        </p:nvSpPr>
        <p:spPr>
          <a:xfrm>
            <a:off x="8297539" y="1123123"/>
            <a:ext cx="405136" cy="519135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CF3672-5229-4156-8A17-3C3559610382}"/>
              </a:ext>
            </a:extLst>
          </p:cNvPr>
          <p:cNvSpPr/>
          <p:nvPr/>
        </p:nvSpPr>
        <p:spPr>
          <a:xfrm>
            <a:off x="7232651" y="1203928"/>
            <a:ext cx="412751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D06CE-70CF-41EE-A649-C05CE9A5A1CE}"/>
              </a:ext>
            </a:extLst>
          </p:cNvPr>
          <p:cNvSpPr/>
          <p:nvPr/>
        </p:nvSpPr>
        <p:spPr>
          <a:xfrm>
            <a:off x="8299449" y="2468245"/>
            <a:ext cx="412751" cy="398679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06F4D1-2FB3-457E-A3E8-C3E6FFB562EE}"/>
              </a:ext>
            </a:extLst>
          </p:cNvPr>
          <p:cNvSpPr/>
          <p:nvPr/>
        </p:nvSpPr>
        <p:spPr>
          <a:xfrm>
            <a:off x="6572250" y="1194133"/>
            <a:ext cx="539752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092AF-9226-465A-96C5-596E3496152A}"/>
              </a:ext>
            </a:extLst>
          </p:cNvPr>
          <p:cNvSpPr txBox="1"/>
          <p:nvPr/>
        </p:nvSpPr>
        <p:spPr>
          <a:xfrm>
            <a:off x="5176837" y="1889510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transformapply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8DC6C1-D795-497A-9F70-352544EE67D1}"/>
              </a:ext>
            </a:extLst>
          </p:cNvPr>
          <p:cNvSpPr/>
          <p:nvPr/>
        </p:nvSpPr>
        <p:spPr>
          <a:xfrm>
            <a:off x="4402136" y="1876323"/>
            <a:ext cx="539752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89FEE0-07F2-4FB5-B83E-46E6B8D3747A}"/>
              </a:ext>
            </a:extLst>
          </p:cNvPr>
          <p:cNvSpPr/>
          <p:nvPr/>
        </p:nvSpPr>
        <p:spPr>
          <a:xfrm>
            <a:off x="7758113" y="1947717"/>
            <a:ext cx="528637" cy="395332"/>
          </a:xfrm>
          <a:prstGeom prst="rect">
            <a:avLst/>
          </a:prstGeom>
          <a:solidFill>
            <a:srgbClr val="788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8520D7-5B7F-40C5-A0E9-222B44EA4410}"/>
              </a:ext>
            </a:extLst>
          </p:cNvPr>
          <p:cNvCxnSpPr>
            <a:cxnSpLocks/>
          </p:cNvCxnSpPr>
          <p:nvPr/>
        </p:nvCxnSpPr>
        <p:spPr>
          <a:xfrm>
            <a:off x="4999038" y="2085873"/>
            <a:ext cx="390525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914998-8F26-4DE2-8ADA-B0BCEDC67982}"/>
              </a:ext>
            </a:extLst>
          </p:cNvPr>
          <p:cNvCxnSpPr>
            <a:cxnSpLocks/>
          </p:cNvCxnSpPr>
          <p:nvPr/>
        </p:nvCxnSpPr>
        <p:spPr>
          <a:xfrm>
            <a:off x="7313613" y="2095398"/>
            <a:ext cx="390525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CCFABC-C101-4B27-BBFA-AF3EBDEAB60E}"/>
              </a:ext>
            </a:extLst>
          </p:cNvPr>
          <p:cNvCxnSpPr>
            <a:cxnSpLocks/>
          </p:cNvCxnSpPr>
          <p:nvPr/>
        </p:nvCxnSpPr>
        <p:spPr>
          <a:xfrm>
            <a:off x="6842757" y="1657248"/>
            <a:ext cx="0" cy="33106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8E573E-791A-4F07-933C-238F40797E2E}"/>
              </a:ext>
            </a:extLst>
          </p:cNvPr>
          <p:cNvCxnSpPr>
            <a:cxnSpLocks/>
          </p:cNvCxnSpPr>
          <p:nvPr/>
        </p:nvCxnSpPr>
        <p:spPr>
          <a:xfrm>
            <a:off x="8508999" y="1712117"/>
            <a:ext cx="0" cy="707132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D5B8AFC-90BB-4A6A-B463-D579FE391186}"/>
              </a:ext>
            </a:extLst>
          </p:cNvPr>
          <p:cNvSpPr txBox="1"/>
          <p:nvPr/>
        </p:nvSpPr>
        <p:spPr>
          <a:xfrm>
            <a:off x="5624511" y="2514588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transformdecode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DC3275-8E2B-4C8E-8F6E-E68E68081998}"/>
              </a:ext>
            </a:extLst>
          </p:cNvPr>
          <p:cNvSpPr/>
          <p:nvPr/>
        </p:nvSpPr>
        <p:spPr>
          <a:xfrm>
            <a:off x="4500562" y="2514498"/>
            <a:ext cx="441326" cy="3986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FŶ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FD5A77F-E9CA-4BDC-85DB-605B9816081D}"/>
              </a:ext>
            </a:extLst>
          </p:cNvPr>
          <p:cNvCxnSpPr>
            <a:cxnSpLocks/>
          </p:cNvCxnSpPr>
          <p:nvPr/>
        </p:nvCxnSpPr>
        <p:spPr>
          <a:xfrm flipH="1">
            <a:off x="7804149" y="2713837"/>
            <a:ext cx="436564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1B3787-366E-4459-BFB3-142A7138FCC4}"/>
              </a:ext>
            </a:extLst>
          </p:cNvPr>
          <p:cNvCxnSpPr>
            <a:cxnSpLocks/>
          </p:cNvCxnSpPr>
          <p:nvPr/>
        </p:nvCxnSpPr>
        <p:spPr>
          <a:xfrm>
            <a:off x="7439026" y="1674017"/>
            <a:ext cx="0" cy="916681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74A892-C2C3-46CF-9E6C-4825352BA250}"/>
              </a:ext>
            </a:extLst>
          </p:cNvPr>
          <p:cNvCxnSpPr>
            <a:cxnSpLocks/>
          </p:cNvCxnSpPr>
          <p:nvPr/>
        </p:nvCxnSpPr>
        <p:spPr>
          <a:xfrm flipH="1">
            <a:off x="5027611" y="2713837"/>
            <a:ext cx="679452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B29B114-B4FF-41F1-B46E-917F6D22ED86}"/>
              </a:ext>
            </a:extLst>
          </p:cNvPr>
          <p:cNvCxnSpPr>
            <a:cxnSpLocks/>
          </p:cNvCxnSpPr>
          <p:nvPr/>
        </p:nvCxnSpPr>
        <p:spPr>
          <a:xfrm flipH="1">
            <a:off x="4017963" y="2713837"/>
            <a:ext cx="393700" cy="0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9519" y="3079626"/>
            <a:ext cx="7915345" cy="30469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read tokenized words of test sentences</a:t>
            </a:r>
          </a:p>
          <a:p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read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(“./input/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”,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data_type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=FRAME);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sentence id, word, count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encode and one-hot encoding </a:t>
            </a:r>
          </a:p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dX0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transformapply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(target=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spec=“{recode:[2]}”, meta=MX);</a:t>
            </a:r>
          </a:p>
          <a:p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(dX0[,1], dX0[,2], dX0[,3]);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bag of words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model scoring and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postprocessing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(reshape, attach sentence ID,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etc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dYhat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(X %*% B) &gt;= theta; ...;</a:t>
            </a: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decode output labels: sentence id, label word</a:t>
            </a:r>
          </a:p>
          <a:p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dFYhat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transformdecode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(target=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dYhat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spec=“{recode:[2]}”, meta=MY);</a:t>
            </a:r>
          </a:p>
        </p:txBody>
      </p:sp>
    </p:spTree>
    <p:extLst>
      <p:ext uri="{BB962C8B-B14F-4D97-AF65-F5344CB8AC3E}">
        <p14:creationId xmlns:p14="http://schemas.microsoft.com/office/powerpoint/2010/main" val="35445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Parallelizing Feature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Transformations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Numeric: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pass-through, H/W binning + one-hot; 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Categorical:</a:t>
            </a:r>
            <a:r>
              <a:rPr lang="en-US" dirty="0"/>
              <a:t> recoding, feature hashing + one-hot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Text/Graph </a:t>
            </a:r>
            <a:r>
              <a:rPr lang="en-US" b="1" dirty="0" err="1">
                <a:solidFill>
                  <a:schemeClr val="accent1"/>
                </a:solidFill>
              </a:rPr>
              <a:t>embeddings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Parallelization</a:t>
            </a:r>
          </a:p>
          <a:p>
            <a:pPr lvl="1"/>
            <a:r>
              <a:rPr lang="en-US" dirty="0"/>
              <a:t>Fine-grained,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future-based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task graph</a:t>
            </a:r>
          </a:p>
          <a:p>
            <a:pPr lvl="1"/>
            <a:r>
              <a:rPr lang="en-US" dirty="0"/>
              <a:t>Optimization via </a:t>
            </a:r>
            <a:br>
              <a:rPr lang="en-US" dirty="0"/>
            </a:br>
            <a:r>
              <a:rPr lang="en-US" dirty="0"/>
              <a:t>task graph rewrites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s.t.</a:t>
            </a:r>
            <a:r>
              <a:rPr lang="en-US" dirty="0"/>
              <a:t> mem budget)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Different operations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parallelization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strategies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Transformations and Feature Engineering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17509" y="1033963"/>
            <a:ext cx="19765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48" y="712720"/>
            <a:ext cx="630822" cy="841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26" y="712721"/>
            <a:ext cx="635609" cy="841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90" y="3149732"/>
            <a:ext cx="5295063" cy="2929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9711" y="1700154"/>
            <a:ext cx="269382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dictionaries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build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sort) and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(FK-PK join) ops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138154" y="1719610"/>
            <a:ext cx="184095" cy="923330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Preparation and Cleaning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3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Standardization/Normalization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Standardization</a:t>
            </a:r>
          </a:p>
          <a:p>
            <a:pPr lvl="1"/>
            <a:r>
              <a:rPr lang="en-US" dirty="0"/>
              <a:t>Centering and scaling to </a:t>
            </a:r>
            <a:br>
              <a:rPr lang="en-US" dirty="0"/>
            </a:br>
            <a:r>
              <a:rPr lang="en-US" dirty="0"/>
              <a:t>mean 0 and variance 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Ensures well-behaved training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(and distance computation)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Densifying operation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NaNs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Batch normalization </a:t>
            </a:r>
            <a:r>
              <a:rPr lang="en-US" dirty="0"/>
              <a:t>in DNN: standardization of activations</a:t>
            </a:r>
          </a:p>
          <a:p>
            <a:pPr lvl="1"/>
            <a:endParaRPr lang="en-US" sz="1000" dirty="0"/>
          </a:p>
          <a:p>
            <a:r>
              <a:rPr lang="en-US" dirty="0"/>
              <a:t>#2 (Min-Max) Normalization</a:t>
            </a:r>
          </a:p>
          <a:p>
            <a:pPr lvl="1"/>
            <a:r>
              <a:rPr lang="en-US" dirty="0"/>
              <a:t>Rescale values into </a:t>
            </a:r>
            <a:br>
              <a:rPr lang="en-US" dirty="0"/>
            </a:br>
            <a:r>
              <a:rPr lang="en-US" dirty="0"/>
              <a:t>common range [0,1]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Avoid bias to large-scale features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Does not handle outliers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3885" y="1484196"/>
            <a:ext cx="388871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(X);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/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colVars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(X));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9678" y="2300444"/>
            <a:ext cx="4158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X = </a:t>
            </a:r>
            <a:r>
              <a:rPr lang="en-US" b="1" dirty="0">
                <a:latin typeface="Consolas" panose="020B0609020204030204" pitchFamily="49" charset="0"/>
              </a:rPr>
              <a:t>replace</a:t>
            </a:r>
            <a:r>
              <a:rPr lang="en-US" dirty="0">
                <a:latin typeface="Consolas" panose="020B0609020204030204" pitchFamily="49" charset="0"/>
              </a:rPr>
              <a:t>(X, pattern=</a:t>
            </a:r>
            <a:r>
              <a:rPr lang="en-US" dirty="0" err="1">
                <a:latin typeface="Consolas" panose="020B0609020204030204" pitchFamily="49" charset="0"/>
              </a:rPr>
              <a:t>NaN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replacement=0);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</a:rPr>
              <a:t>#robustness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5559" y="3827145"/>
            <a:ext cx="388871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(X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colMins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(X)) 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/ (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colMaxs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colMins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(X));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24" y="5612084"/>
            <a:ext cx="97353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39439" y="5254457"/>
            <a:ext cx="3798277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Reading 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C. Mueller: Preprocessing and Feature Transformations,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Applied ML Lecture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https://www.youtube.com/watch?v=XpOBSaktb6s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957CD-C6DC-44A4-97FD-C06A4CC3D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20" y="5162006"/>
            <a:ext cx="914434" cy="3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Standardization/Normalization,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#3 Deferred Standardization</a:t>
            </a:r>
          </a:p>
          <a:p>
            <a:pPr lvl="1"/>
            <a:r>
              <a:rPr lang="en-US" dirty="0"/>
              <a:t>Avoid densifying dataset upfront by pushing </a:t>
            </a:r>
            <a:br>
              <a:rPr lang="en-US" dirty="0"/>
            </a:br>
            <a:r>
              <a:rPr lang="en-US" dirty="0"/>
              <a:t>standardization into inner loop iterations</a:t>
            </a:r>
          </a:p>
          <a:p>
            <a:pPr lvl="1"/>
            <a:r>
              <a:rPr lang="en-US" dirty="0"/>
              <a:t>Let </a:t>
            </a:r>
            <a:r>
              <a:rPr lang="en-US" b="1" dirty="0">
                <a:solidFill>
                  <a:srgbClr val="7889FB"/>
                </a:solidFill>
              </a:rPr>
              <a:t>matrix-multiplication chain optimization </a:t>
            </a:r>
            <a:r>
              <a:rPr lang="en-US" dirty="0"/>
              <a:t>+ rewrites do the rest</a:t>
            </a:r>
          </a:p>
          <a:p>
            <a:pPr lvl="1"/>
            <a:endParaRPr lang="en-US" sz="700" dirty="0"/>
          </a:p>
          <a:p>
            <a:r>
              <a:rPr lang="en-US" dirty="0"/>
              <a:t>Example</a:t>
            </a:r>
            <a:br>
              <a:rPr lang="en-US" dirty="0"/>
            </a:br>
            <a:r>
              <a:rPr lang="en-US" dirty="0"/>
              <a:t>GLM/</a:t>
            </a:r>
            <a:r>
              <a:rPr lang="en-US" dirty="0" err="1"/>
              <a:t>lmCG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2156" y="2797845"/>
            <a:ext cx="5229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</a:rPr>
              <a:t># operation w/ early standardized X</a:t>
            </a:r>
          </a:p>
          <a:p>
            <a:r>
              <a:rPr lang="en-US" dirty="0">
                <a:latin typeface="Consolas" panose="020B0609020204030204" pitchFamily="49" charset="0"/>
              </a:rPr>
              <a:t>q = t(X) %*% </a:t>
            </a:r>
            <a:r>
              <a:rPr lang="en-US" b="1" dirty="0" err="1">
                <a:latin typeface="Consolas" panose="020B0609020204030204" pitchFamily="49" charset="0"/>
              </a:rPr>
              <a:t>diag</a:t>
            </a:r>
            <a:r>
              <a:rPr lang="en-US" dirty="0">
                <a:latin typeface="Consolas" panose="020B0609020204030204" pitchFamily="49" charset="0"/>
              </a:rPr>
              <a:t>(w) %*% X %*% B;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5279562" y="370469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33830" y="4206292"/>
            <a:ext cx="5229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</a:rPr>
              <a:t># operation w/ deferred standardization</a:t>
            </a:r>
          </a:p>
          <a:p>
            <a:r>
              <a:rPr lang="en-US" dirty="0">
                <a:latin typeface="Consolas" panose="020B0609020204030204" pitchFamily="49" charset="0"/>
              </a:rPr>
              <a:t>q =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t(S) %*% t(X)</a:t>
            </a:r>
            <a:r>
              <a:rPr lang="en-US" dirty="0">
                <a:latin typeface="Consolas" panose="020B0609020204030204" pitchFamily="49" charset="0"/>
              </a:rPr>
              <a:t> %*% </a:t>
            </a:r>
            <a:r>
              <a:rPr lang="en-US" b="1" dirty="0" err="1">
                <a:latin typeface="Consolas" panose="020B0609020204030204" pitchFamily="49" charset="0"/>
              </a:rPr>
              <a:t>diag</a:t>
            </a:r>
            <a:r>
              <a:rPr lang="en-US" dirty="0">
                <a:latin typeface="Consolas" panose="020B0609020204030204" pitchFamily="49" charset="0"/>
              </a:rPr>
              <a:t>(w)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%*%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X %*% S</a:t>
            </a:r>
            <a:r>
              <a:rPr lang="en-US" dirty="0">
                <a:latin typeface="Consolas" panose="020B0609020204030204" pitchFamily="49" charset="0"/>
              </a:rPr>
              <a:t> %*% B;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36179" y="4149516"/>
            <a:ext cx="943224" cy="1547898"/>
            <a:chOff x="985939" y="3596860"/>
            <a:chExt cx="943224" cy="1547898"/>
          </a:xfrm>
        </p:grpSpPr>
        <p:sp>
          <p:nvSpPr>
            <p:cNvPr id="9" name="Rectangle 8"/>
            <p:cNvSpPr/>
            <p:nvPr/>
          </p:nvSpPr>
          <p:spPr>
            <a:xfrm>
              <a:off x="985939" y="3596908"/>
              <a:ext cx="838200" cy="1547848"/>
            </a:xfrm>
            <a:prstGeom prst="rect">
              <a:avLst/>
            </a:prstGeom>
            <a:noFill/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137678" y="3751742"/>
              <a:ext cx="152401" cy="157478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01093" y="3904142"/>
              <a:ext cx="152401" cy="157478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63059" y="4699635"/>
              <a:ext cx="152401" cy="157478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990306" y="4518765"/>
              <a:ext cx="152401" cy="157478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1261608" y="4850359"/>
              <a:ext cx="152401" cy="157478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1106545" y="4322139"/>
              <a:ext cx="1547898" cy="97339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2756" y="3496823"/>
            <a:ext cx="187904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Input w/ column of ones (intercept)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88774" y="5326848"/>
            <a:ext cx="1060580" cy="775858"/>
            <a:chOff x="2010718" y="5144299"/>
            <a:chExt cx="1060580" cy="775858"/>
          </a:xfrm>
        </p:grpSpPr>
        <p:sp>
          <p:nvSpPr>
            <p:cNvPr id="21" name="Rectangle 20"/>
            <p:cNvSpPr/>
            <p:nvPr/>
          </p:nvSpPr>
          <p:spPr>
            <a:xfrm>
              <a:off x="2123073" y="5144299"/>
              <a:ext cx="838200" cy="765427"/>
            </a:xfrm>
            <a:prstGeom prst="rect">
              <a:avLst/>
            </a:prstGeom>
            <a:noFill/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7915418" flipV="1">
              <a:off x="2494513" y="5000583"/>
              <a:ext cx="92990" cy="106058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5400000" flipV="1">
              <a:off x="2494938" y="5446136"/>
              <a:ext cx="102156" cy="84588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79360" y="5846408"/>
            <a:ext cx="62171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Shift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03064" y="4973879"/>
            <a:ext cx="62171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6692" y="3526972"/>
            <a:ext cx="2713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X with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%*% 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734" y="1235367"/>
            <a:ext cx="130937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Alexandre (Sasha) V.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Evfimievski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656" y="701371"/>
            <a:ext cx="1388669" cy="4038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08" y="1235776"/>
            <a:ext cx="735646" cy="73564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435505" y="5604684"/>
            <a:ext cx="5229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q =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t(S) %*%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t(X)</a:t>
            </a:r>
            <a:r>
              <a:rPr lang="en-US" dirty="0">
                <a:latin typeface="Consolas" panose="020B0609020204030204" pitchFamily="49" charset="0"/>
              </a:rPr>
              <a:t> %*%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latin typeface="Consolas" panose="020B0609020204030204" pitchFamily="49" charset="0"/>
              </a:rPr>
              <a:t>diag</a:t>
            </a:r>
            <a:r>
              <a:rPr lang="en-US" dirty="0">
                <a:latin typeface="Consolas" panose="020B0609020204030204" pitchFamily="49" charset="0"/>
              </a:rPr>
              <a:t>(w)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%*%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X %*%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S</a:t>
            </a:r>
            <a:r>
              <a:rPr lang="en-US" dirty="0">
                <a:latin typeface="Consolas" panose="020B0609020204030204" pitchFamily="49" charset="0"/>
              </a:rPr>
              <a:t> %*% B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))))</a:t>
            </a:r>
            <a:r>
              <a:rPr lang="en-US" dirty="0"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35" name="Right Arrow 34"/>
          <p:cNvSpPr/>
          <p:nvPr/>
        </p:nvSpPr>
        <p:spPr>
          <a:xfrm rot="5400000">
            <a:off x="5271191" y="521362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7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Winsorizing</a:t>
            </a:r>
            <a:r>
              <a:rPr lang="en-US" dirty="0"/>
              <a:t> and Trimming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2799" y="1311256"/>
                <a:ext cx="8196170" cy="4941101"/>
              </a:xfrm>
            </p:spPr>
            <p:txBody>
              <a:bodyPr/>
              <a:lstStyle/>
              <a:p>
                <a:r>
                  <a:rPr lang="en-US" dirty="0"/>
                  <a:t>Recap: Quantiles</a:t>
                </a:r>
              </a:p>
              <a:p>
                <a:pPr lvl="1"/>
                <a:r>
                  <a:rPr lang="en-US" dirty="0"/>
                  <a:t>Quantile </a:t>
                </a:r>
                <a:r>
                  <a:rPr lang="en-US" dirty="0" err="1"/>
                  <a:t>Q</a:t>
                </a:r>
                <a:r>
                  <a:rPr lang="en-US" baseline="-25000" dirty="0" err="1"/>
                  <a:t>p</a:t>
                </a:r>
                <a:r>
                  <a:rPr lang="en-US" dirty="0"/>
                  <a:t> w/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r>
                  <a:rPr lang="en-US" dirty="0"/>
                  <a:t> defined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 err="1"/>
                  <a:t>Winsorizing</a:t>
                </a:r>
                <a:endParaRPr lang="en-US" dirty="0"/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Replace</a:t>
                </a:r>
                <a:r>
                  <a:rPr lang="en-US" dirty="0"/>
                  <a:t> tails of data </a:t>
                </a:r>
                <a:br>
                  <a:rPr lang="en-US" dirty="0"/>
                </a:br>
                <a:r>
                  <a:rPr lang="en-US" dirty="0"/>
                  <a:t>distribution at user-</a:t>
                </a:r>
                <a:br>
                  <a:rPr lang="en-US" dirty="0"/>
                </a:br>
                <a:r>
                  <a:rPr lang="en-US" dirty="0"/>
                  <a:t>specified threshold</a:t>
                </a:r>
              </a:p>
              <a:p>
                <a:pPr lvl="1"/>
                <a:r>
                  <a:rPr lang="en-US" dirty="0"/>
                  <a:t>Quantiles / </a:t>
                </a:r>
                <a:r>
                  <a:rPr lang="en-US" dirty="0" err="1"/>
                  <a:t>std</a:t>
                </a:r>
                <a:r>
                  <a:rPr lang="en-US" dirty="0"/>
                  <a:t>-dev</a:t>
                </a:r>
              </a:p>
              <a:p>
                <a:pPr marL="457200" lvl="1" indent="0">
                  <a:buNone/>
                </a:pPr>
                <a:r>
                  <a:rPr lang="en-AT" dirty="0">
                    <a:sym typeface="Wingdings" panose="05000000000000000000" pitchFamily="2" charset="2"/>
                  </a:rPr>
                  <a:t></a:t>
                </a:r>
                <a:r>
                  <a:rPr lang="en-US" dirty="0">
                    <a:sym typeface="Wingdings" panose="05000000000000000000" pitchFamily="2" charset="2"/>
                  </a:rPr>
                  <a:t> Reduce skew</a:t>
                </a:r>
                <a:endParaRPr lang="en-US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Truncation/Trimming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Remove</a:t>
                </a:r>
                <a:r>
                  <a:rPr lang="en-US" dirty="0"/>
                  <a:t> tails of data </a:t>
                </a:r>
                <a:br>
                  <a:rPr lang="en-US" dirty="0"/>
                </a:br>
                <a:r>
                  <a:rPr lang="en-US" dirty="0"/>
                  <a:t>distribution at user-</a:t>
                </a:r>
                <a:br>
                  <a:rPr lang="en-US" dirty="0"/>
                </a:br>
                <a:r>
                  <a:rPr lang="en-US" dirty="0"/>
                  <a:t>specified threshold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Largest Difference </a:t>
                </a:r>
                <a:br>
                  <a:rPr lang="en-US" dirty="0"/>
                </a:br>
                <a:r>
                  <a:rPr lang="en-US" dirty="0"/>
                  <a:t>from Mean</a:t>
                </a:r>
              </a:p>
              <a:p>
                <a:endParaRPr lang="en-US" dirty="0"/>
              </a:p>
              <a:p>
                <a:pPr lvl="1"/>
                <a:endParaRPr lang="en-US" sz="700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799" y="1311256"/>
                <a:ext cx="8196170" cy="4941101"/>
              </a:xfrm>
              <a:blipFill>
                <a:blip r:embed="rId3"/>
                <a:stretch>
                  <a:fillRect l="-669" t="-617" b="-8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8714" y="2357855"/>
            <a:ext cx="5144754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compute quantiles for lower and upper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quantile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0.05); 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quantile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0.95); 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replace values outside [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ql,qu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 w/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and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ifelse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 &lt;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X);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ifelse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(Y &gt;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Y);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0389" y="4578750"/>
            <a:ext cx="51447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remove values outside [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ql,qu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I = X &lt;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| X &gt;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removeEmpty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“rows”, select = I);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32778"/>
          <a:stretch/>
        </p:blipFill>
        <p:spPr>
          <a:xfrm>
            <a:off x="6620736" y="591668"/>
            <a:ext cx="2297218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7049" y="2082862"/>
            <a:ext cx="206947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https://en.wikipedia.org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3599" y="5716906"/>
            <a:ext cx="5255369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determine largest diff from mean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I = (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colMaxs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(X)-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(X)) 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&gt; (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(X)-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colMins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ifelse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xor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I,op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),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colMaxs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(X),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colMins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(X));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5974" y="3704363"/>
            <a:ext cx="1652994" cy="13542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winsorize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outlier()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outlierByIQR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outlierBySd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46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and Outliers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(Semi-)Automatic Approach: </a:t>
            </a:r>
            <a:r>
              <a:rPr lang="en-US" dirty="0">
                <a:solidFill>
                  <a:schemeClr val="accent1"/>
                </a:solidFill>
              </a:rPr>
              <a:t>Expectations!</a:t>
            </a:r>
          </a:p>
          <a:p>
            <a:pPr lvl="1"/>
            <a:r>
              <a:rPr lang="en-US" dirty="0"/>
              <a:t>PK </a:t>
            </a:r>
            <a:r>
              <a:rPr lang="en-US" dirty="0">
                <a:sym typeface="Wingdings" panose="05000000000000000000" pitchFamily="2" charset="2"/>
              </a:rPr>
              <a:t> Values must be unique and defined (not null)</a:t>
            </a:r>
            <a:endParaRPr lang="en-US" dirty="0"/>
          </a:p>
          <a:p>
            <a:pPr lvl="1"/>
            <a:r>
              <a:rPr lang="en-US" dirty="0"/>
              <a:t>Exact PK-FK </a:t>
            </a:r>
            <a:r>
              <a:rPr lang="en-US" dirty="0">
                <a:sym typeface="Wingdings" panose="05000000000000000000" pitchFamily="2" charset="2"/>
              </a:rPr>
              <a:t> Inclusion dependencies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Noisy PK-FK  Robust inclusion dependencies </a:t>
            </a:r>
            <a:r>
              <a:rPr lang="en-US" dirty="0"/>
              <a:t>|R[X]</a:t>
            </a:r>
            <a:r>
              <a:rPr lang="de-DE" b="1" dirty="0">
                <a:solidFill>
                  <a:schemeClr val="tx1"/>
                </a:solidFill>
                <a:sym typeface="Symbol"/>
              </a:rPr>
              <a:t></a:t>
            </a:r>
            <a:r>
              <a:rPr lang="en-US" dirty="0"/>
              <a:t>S[Y]| / |R[X]| &gt; </a:t>
            </a:r>
            <a:r>
              <a:rPr lang="el-GR" dirty="0"/>
              <a:t>δ</a:t>
            </a:r>
            <a:endParaRPr lang="en-US" dirty="0"/>
          </a:p>
          <a:p>
            <a:pPr lvl="1"/>
            <a:r>
              <a:rPr lang="en-US" dirty="0"/>
              <a:t>Semantics of attributes </a:t>
            </a:r>
            <a:r>
              <a:rPr lang="en-US" dirty="0">
                <a:sym typeface="Wingdings" panose="05000000000000000000" pitchFamily="2" charset="2"/>
              </a:rPr>
              <a:t> Value ranges / # distinct values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Invariant to capitalization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Patterns  regular expressions </a:t>
            </a:r>
          </a:p>
          <a:p>
            <a:pPr lvl="1"/>
            <a:endParaRPr lang="en-US" sz="700" dirty="0"/>
          </a:p>
          <a:p>
            <a:r>
              <a:rPr lang="en-US" dirty="0"/>
              <a:t>Formal Constraints</a:t>
            </a:r>
          </a:p>
          <a:p>
            <a:pPr lvl="1"/>
            <a:r>
              <a:rPr lang="en-US" dirty="0"/>
              <a:t>Functional dependencies (FD), conditional FDs (CFD), metric dependencies</a:t>
            </a:r>
          </a:p>
          <a:p>
            <a:pPr lvl="1"/>
            <a:r>
              <a:rPr lang="en-US" dirty="0"/>
              <a:t>Inclusion dependencies, matching dependencies</a:t>
            </a:r>
          </a:p>
          <a:p>
            <a:pPr lvl="1"/>
            <a:r>
              <a:rPr lang="en-US" dirty="0"/>
              <a:t>Denial constraints </a:t>
            </a:r>
          </a:p>
          <a:p>
            <a:pPr lvl="1"/>
            <a:endParaRPr lang="en-US" sz="700" dirty="0"/>
          </a:p>
          <a:p>
            <a:r>
              <a:rPr lang="en-US" dirty="0"/>
              <a:t>Outlier 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Outlier Detection:</a:t>
            </a:r>
            <a:r>
              <a:rPr lang="en-US" dirty="0"/>
              <a:t> detect and remove unwanted data points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Anomaly Detection:</a:t>
            </a:r>
            <a:r>
              <a:rPr lang="en-US" dirty="0"/>
              <a:t> detect and extract rare/unusual/interesting events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5" y="1641252"/>
            <a:ext cx="1771650" cy="444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6025" y="990915"/>
            <a:ext cx="18669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(Airline, From, To)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1796" y="990915"/>
            <a:ext cx="6375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9934"/>
          <a:stretch/>
        </p:blipFill>
        <p:spPr>
          <a:xfrm>
            <a:off x="5444014" y="3131429"/>
            <a:ext cx="3214211" cy="419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4275" y="2679289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Age=9999?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49380" y="4788355"/>
                <a:ext cx="5199345" cy="603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:¬(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𝑅𝑜𝑙𝑒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𝑅𝑜𝑙𝑒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∧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𝐶𝑖𝑡𝑦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=′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𝑁𝑌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br>
                  <a:rPr lang="en-US" b="0" i="1" dirty="0">
                    <a:solidFill>
                      <a:schemeClr val="accent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solidFill>
                      <a:schemeClr val="accent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𝐶𝑖𝑡𝑦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≠′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𝑁𝑌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𝑆𝑎𝑙𝑎𝑟𝑦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𝑆𝑎𝑙𝑎𝑟𝑦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380" y="4788355"/>
                <a:ext cx="5199345" cy="603499"/>
              </a:xfrm>
              <a:prstGeom prst="rect">
                <a:avLst/>
              </a:prstGeom>
              <a:blipFill>
                <a:blip r:embed="rId4"/>
                <a:stretch>
                  <a:fillRect b="-14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038850" y="3660364"/>
            <a:ext cx="27051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2019-11-15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Nov 15, 2019</a:t>
            </a:r>
          </a:p>
        </p:txBody>
      </p:sp>
    </p:spTree>
    <p:extLst>
      <p:ext uri="{BB962C8B-B14F-4D97-AF65-F5344CB8AC3E}">
        <p14:creationId xmlns:p14="http://schemas.microsoft.com/office/powerpoint/2010/main" val="36683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and Outlier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Outliers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Point outliers:</a:t>
            </a:r>
            <a:r>
              <a:rPr lang="en-US" dirty="0"/>
              <a:t> single data points </a:t>
            </a:r>
            <a:br>
              <a:rPr lang="en-US" dirty="0"/>
            </a:br>
            <a:r>
              <a:rPr lang="en-US" dirty="0"/>
              <a:t>far from the data distribution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Contextual outliers:</a:t>
            </a:r>
            <a:r>
              <a:rPr lang="en-US" dirty="0"/>
              <a:t> noise or other systematic anomalies in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Sequence (contextual) outliers:</a:t>
            </a:r>
            <a:r>
              <a:rPr lang="en-US" dirty="0"/>
              <a:t> sequence of values w/ abnormal shape/</a:t>
            </a:r>
            <a:r>
              <a:rPr lang="en-US" dirty="0" err="1"/>
              <a:t>agg</a:t>
            </a:r>
            <a:endParaRPr lang="en-US" dirty="0"/>
          </a:p>
          <a:p>
            <a:pPr lvl="1"/>
            <a:r>
              <a:rPr lang="en-US" dirty="0"/>
              <a:t>Univariate vs multivariate analysis</a:t>
            </a:r>
          </a:p>
          <a:p>
            <a:pPr lvl="1"/>
            <a:r>
              <a:rPr lang="en-US" dirty="0"/>
              <a:t>Beware of underlying assumptions (distributions)</a:t>
            </a:r>
          </a:p>
          <a:p>
            <a:pPr lvl="1"/>
            <a:endParaRPr lang="en-US" sz="1000" dirty="0"/>
          </a:p>
          <a:p>
            <a:r>
              <a:rPr lang="en-US" dirty="0"/>
              <a:t>Types of Outlier Detection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Type 1 Unsupervised:</a:t>
            </a:r>
            <a:r>
              <a:rPr lang="en-US" dirty="0"/>
              <a:t> No prior knowledge </a:t>
            </a:r>
            <a:br>
              <a:rPr lang="en-US" dirty="0"/>
            </a:br>
            <a:r>
              <a:rPr lang="en-US" dirty="0"/>
              <a:t>of data, similar to unsupervised </a:t>
            </a:r>
            <a:r>
              <a:rPr lang="en-US" b="1" dirty="0">
                <a:solidFill>
                  <a:schemeClr val="accent1"/>
                </a:solidFill>
              </a:rPr>
              <a:t>clustering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 expectations: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distance, # errors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Type 2 Supervised:</a:t>
            </a:r>
            <a:r>
              <a:rPr lang="en-US" dirty="0"/>
              <a:t> Labeled normal and abnormal </a:t>
            </a:r>
            <a:br>
              <a:rPr lang="en-US" dirty="0"/>
            </a:br>
            <a:r>
              <a:rPr lang="en-US" dirty="0"/>
              <a:t>data, similar to supervised </a:t>
            </a:r>
            <a:r>
              <a:rPr lang="en-US" b="1" dirty="0">
                <a:solidFill>
                  <a:schemeClr val="accent1"/>
                </a:solidFill>
              </a:rPr>
              <a:t>classification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Type 3 Normal Model:</a:t>
            </a:r>
            <a:r>
              <a:rPr lang="en-US" dirty="0"/>
              <a:t> Represent normal behavior,</a:t>
            </a:r>
            <a:br>
              <a:rPr lang="en-US" dirty="0"/>
            </a:br>
            <a:r>
              <a:rPr lang="en-US" dirty="0"/>
              <a:t>similar to </a:t>
            </a:r>
            <a:r>
              <a:rPr lang="en-US" b="1" dirty="0">
                <a:solidFill>
                  <a:schemeClr val="accent1"/>
                </a:solidFill>
              </a:rPr>
              <a:t>pattern recognition </a:t>
            </a: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 expectations: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rules/constraints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673" y="4006637"/>
            <a:ext cx="45525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62675" y="3838956"/>
            <a:ext cx="205740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[Victoria J. Hodge, Jim Austin: A Survey of Outlier Detection Methodologies.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Artif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Intell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Rev.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373" y="1467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91125" y="1410081"/>
            <a:ext cx="29527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[Varun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Chandola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Arindam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Banerjee,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Vipin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Kumar: Anomaly detection: A survey.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074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Value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Value</a:t>
            </a:r>
          </a:p>
          <a:p>
            <a:pPr lvl="1"/>
            <a:r>
              <a:rPr lang="en-US" dirty="0"/>
              <a:t>Application context defines if 0 is missing value or not</a:t>
            </a:r>
          </a:p>
          <a:p>
            <a:pPr lvl="1"/>
            <a:r>
              <a:rPr lang="en-US" dirty="0"/>
              <a:t>If differences between 0 and missing values, use NA or </a:t>
            </a:r>
            <a:r>
              <a:rPr lang="en-US" dirty="0" err="1"/>
              <a:t>NaN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Basic Value Imputation</a:t>
            </a:r>
          </a:p>
          <a:p>
            <a:pPr lvl="1"/>
            <a:r>
              <a:rPr lang="en-US" dirty="0"/>
              <a:t>General-purpose: replace by user-specified </a:t>
            </a:r>
            <a:r>
              <a:rPr lang="en-US" b="1" dirty="0">
                <a:solidFill>
                  <a:srgbClr val="7889FB"/>
                </a:solidFill>
              </a:rPr>
              <a:t>constant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Continuous variables:</a:t>
            </a:r>
            <a:r>
              <a:rPr lang="en-US" dirty="0"/>
              <a:t> replace by </a:t>
            </a:r>
            <a:r>
              <a:rPr lang="en-US" b="1" dirty="0">
                <a:solidFill>
                  <a:srgbClr val="7889FB"/>
                </a:solidFill>
              </a:rPr>
              <a:t>mean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Categorical variables:</a:t>
            </a:r>
            <a:r>
              <a:rPr lang="en-US" dirty="0"/>
              <a:t> replace by </a:t>
            </a:r>
            <a:r>
              <a:rPr lang="en-US" b="1" dirty="0">
                <a:solidFill>
                  <a:srgbClr val="7889FB"/>
                </a:solidFill>
              </a:rPr>
              <a:t>median</a:t>
            </a:r>
            <a:r>
              <a:rPr lang="en-US" dirty="0"/>
              <a:t> or </a:t>
            </a:r>
            <a:r>
              <a:rPr lang="en-US" b="1" dirty="0">
                <a:solidFill>
                  <a:srgbClr val="7889FB"/>
                </a:solidFill>
              </a:rPr>
              <a:t>mode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Iterative Algorithms </a:t>
            </a:r>
            <a:r>
              <a:rPr lang="en-US" b="0" dirty="0"/>
              <a:t>(</a:t>
            </a:r>
            <a:r>
              <a:rPr lang="en-US" dirty="0">
                <a:solidFill>
                  <a:srgbClr val="7889FB"/>
                </a:solidFill>
              </a:rPr>
              <a:t>chained-equation imputation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Train ML model to predict missing information</a:t>
            </a:r>
            <a:br>
              <a:rPr lang="en-US" dirty="0"/>
            </a:br>
            <a:r>
              <a:rPr lang="en-US" dirty="0"/>
              <a:t>(feature k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label, split data into observed/missing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Noise reduction: feature subsets + averaging </a:t>
            </a:r>
          </a:p>
          <a:p>
            <a:pPr lvl="1"/>
            <a:endParaRPr lang="en-US" sz="700" dirty="0"/>
          </a:p>
          <a:p>
            <a:r>
              <a:rPr lang="en-US" dirty="0"/>
              <a:t>Dynamic Imputation</a:t>
            </a:r>
          </a:p>
          <a:p>
            <a:pPr lvl="1"/>
            <a:r>
              <a:rPr lang="en-US" dirty="0"/>
              <a:t>Data exploration w/ on-the-fly imputation</a:t>
            </a:r>
          </a:p>
          <a:p>
            <a:pPr lvl="1"/>
            <a:r>
              <a:rPr lang="en-US" dirty="0"/>
              <a:t>Optimal placement of imputation operations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616" y="563307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17994" y="5492394"/>
            <a:ext cx="244175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Cambronero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John K.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Feser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Micah Smith, Samuel Madden: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Query Optimization for Dynamic Imputation.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772591" y="4085725"/>
            <a:ext cx="437107" cy="1146837"/>
            <a:chOff x="6772591" y="4085725"/>
            <a:chExt cx="437107" cy="1146837"/>
          </a:xfrm>
        </p:grpSpPr>
        <p:sp>
          <p:nvSpPr>
            <p:cNvPr id="8" name="Rectangle 7"/>
            <p:cNvSpPr/>
            <p:nvPr/>
          </p:nvSpPr>
          <p:spPr>
            <a:xfrm>
              <a:off x="6772591" y="4087050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84799" y="4086098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7007" y="4086679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99167" y="4085725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97007" y="4241590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97007" y="4489240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97007" y="4965490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23583" y="4038901"/>
            <a:ext cx="1706088" cy="1196289"/>
            <a:chOff x="7323583" y="4038901"/>
            <a:chExt cx="1706088" cy="1196289"/>
          </a:xfrm>
        </p:grpSpPr>
        <p:sp>
          <p:nvSpPr>
            <p:cNvPr id="12" name="Rectangle 11"/>
            <p:cNvSpPr/>
            <p:nvPr/>
          </p:nvSpPr>
          <p:spPr>
            <a:xfrm>
              <a:off x="7731441" y="4089678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3649" y="4088726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55857" y="4089307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04067" y="4088353"/>
              <a:ext cx="110531" cy="659695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08333" y="4769736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08333" y="4922799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08333" y="5078476"/>
              <a:ext cx="102160" cy="15539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667297" y="4755932"/>
              <a:ext cx="118241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402826" y="4038901"/>
              <a:ext cx="615121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Train X, 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14550" y="4804246"/>
              <a:ext cx="6151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7323583" y="4285256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solas" panose="020B0609020204030204" pitchFamily="49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668860" y="3412962"/>
            <a:ext cx="1264123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mice()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966" y="3135084"/>
            <a:ext cx="85411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MCAR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2690" y="4513380"/>
            <a:ext cx="85411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</a:t>
            </a:r>
          </a:p>
        </p:txBody>
      </p:sp>
    </p:spTree>
    <p:extLst>
      <p:ext uri="{BB962C8B-B14F-4D97-AF65-F5344CB8AC3E}">
        <p14:creationId xmlns:p14="http://schemas.microsoft.com/office/powerpoint/2010/main" val="385660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22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Acquisition, Integration, </a:t>
            </a:r>
            <a:br>
              <a:rPr lang="en-US" dirty="0"/>
            </a:br>
            <a:r>
              <a:rPr lang="en-US" dirty="0"/>
              <a:t>and Data Validation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Integration for ML and </a:t>
            </a:r>
            <a:br>
              <a:rPr lang="en-US" dirty="0"/>
            </a:br>
            <a:r>
              <a:rPr lang="en-US" dirty="0"/>
              <a:t>ML for Data Integration</a:t>
            </a:r>
          </a:p>
        </p:txBody>
      </p:sp>
    </p:spTree>
    <p:extLst>
      <p:ext uri="{BB962C8B-B14F-4D97-AF65-F5344CB8AC3E}">
        <p14:creationId xmlns:p14="http://schemas.microsoft.com/office/powerpoint/2010/main" val="2453167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Generation of Cleaning Pipelines</a:t>
            </a:r>
          </a:p>
          <a:p>
            <a:pPr lvl="1"/>
            <a:r>
              <a:rPr lang="en-US" dirty="0"/>
              <a:t>Library of robust, parameterized </a:t>
            </a:r>
            <a:r>
              <a:rPr lang="en-US" b="1" dirty="0">
                <a:solidFill>
                  <a:srgbClr val="7889FB"/>
                </a:solidFill>
              </a:rPr>
              <a:t>data cleaning primitives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Enumeration of DAGs </a:t>
            </a:r>
            <a:r>
              <a:rPr lang="en-US" dirty="0"/>
              <a:t>of primitives &amp; </a:t>
            </a:r>
            <a:r>
              <a:rPr lang="en-US" b="1" dirty="0">
                <a:solidFill>
                  <a:srgbClr val="7889FB"/>
                </a:solidFill>
              </a:rPr>
              <a:t>hyper-parameter optimization </a:t>
            </a:r>
            <a:r>
              <a:rPr lang="en-US" dirty="0">
                <a:solidFill>
                  <a:schemeClr val="tx1"/>
                </a:solidFill>
              </a:rPr>
              <a:t>(GA, HB)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Preparation and Cleaning</a:t>
            </a:r>
          </a:p>
          <a:p>
            <a:endParaRPr lang="en-US" dirty="0"/>
          </a:p>
        </p:txBody>
      </p:sp>
      <p:cxnSp>
        <p:nvCxnSpPr>
          <p:cNvPr id="9" name="Straight Connector 8"/>
          <p:cNvCxnSpPr>
            <a:stCxn id="29" idx="3"/>
            <a:endCxn id="34" idx="0"/>
          </p:cNvCxnSpPr>
          <p:nvPr/>
        </p:nvCxnSpPr>
        <p:spPr>
          <a:xfrm flipH="1">
            <a:off x="3121618" y="3545029"/>
            <a:ext cx="1181976" cy="734149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1569174" y="4279178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773339" y="4283254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84216" y="2631471"/>
            <a:ext cx="3494363" cy="946227"/>
            <a:chOff x="2984216" y="2631471"/>
            <a:chExt cx="3494363" cy="946227"/>
          </a:xfrm>
        </p:grpSpPr>
        <p:grpSp>
          <p:nvGrpSpPr>
            <p:cNvPr id="10" name="Group 9"/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26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endCxn id="29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endCxn id="28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endCxn id="27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/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22" name="Straight Connector 21"/>
                <p:cNvCxnSpPr>
                  <a:endCxn id="20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24" name="Straight Connector 23"/>
                <p:cNvCxnSpPr>
                  <a:stCxn id="30" idx="3"/>
                  <a:endCxn id="25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Straight Connector 40"/>
          <p:cNvCxnSpPr>
            <a:stCxn id="28" idx="5"/>
            <a:endCxn id="35" idx="0"/>
          </p:cNvCxnSpPr>
          <p:nvPr/>
        </p:nvCxnSpPr>
        <p:spPr>
          <a:xfrm>
            <a:off x="5238477" y="3543212"/>
            <a:ext cx="988570" cy="740042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9281" y="3200520"/>
            <a:ext cx="1521" cy="682477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584550" y="3888722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8157211" y="3704520"/>
            <a:ext cx="554984" cy="560947"/>
            <a:chOff x="18811446" y="17861516"/>
            <a:chExt cx="2407848" cy="1301318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52" name="Freeform 51"/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chemeClr val="bg1">
                    <a:lumMod val="6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93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5400">
              <a:solidFill>
                <a:srgbClr val="7889FB"/>
              </a:solidFill>
            </a:ln>
            <a:scene3d>
              <a:camera prst="perspectiveRelaxedModerately"/>
              <a:lightRig rig="freezing" dir="t"/>
            </a:scene3d>
            <a:sp3d extrusionH="127000"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7793873" y="4275898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784491" y="4833184"/>
          <a:ext cx="1431908" cy="157895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2703003" y="4817943"/>
          <a:ext cx="1433022" cy="158732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750206" y="4824810"/>
          <a:ext cx="1755282" cy="158310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970318" y="4824810"/>
          <a:ext cx="1771074" cy="157216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936059" y="63911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4097" y="6389881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800" b="0" dirty="0"/>
              <a:t>After </a:t>
            </a:r>
            <a:r>
              <a:rPr lang="en-US" sz="1800" dirty="0" err="1">
                <a:solidFill>
                  <a:srgbClr val="7889FB"/>
                </a:solidFill>
              </a:rPr>
              <a:t>imputeFD</a:t>
            </a:r>
            <a:r>
              <a:rPr lang="en-US" sz="1800" dirty="0">
                <a:solidFill>
                  <a:srgbClr val="7889FB"/>
                </a:solidFill>
              </a:rPr>
              <a:t>(0.5)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18249" y="6386920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176642" y="2603213"/>
            <a:ext cx="496527" cy="480535"/>
            <a:chOff x="6358929" y="3848272"/>
            <a:chExt cx="2418304" cy="2340419"/>
          </a:xfrm>
        </p:grpSpPr>
        <p:grpSp>
          <p:nvGrpSpPr>
            <p:cNvPr id="69" name="Group 68"/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5" name="Cube 10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2" name="Cube 101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9" name="Cube 98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3" name="Cube 92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0" name="Cube 89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87" name="Cube 86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chemeClr val="accent1"/>
            </a:solidFill>
          </p:grpSpPr>
          <p:grpSp>
            <p:nvGrpSpPr>
              <p:cNvPr id="72" name="Group 71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81" name="Cube 80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8" name="Cube 77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5" name="Cube 7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08" name="Right Arrow 107"/>
          <p:cNvSpPr/>
          <p:nvPr/>
        </p:nvSpPr>
        <p:spPr>
          <a:xfrm>
            <a:off x="2017083" y="3086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76" y="3291104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10" name="TextBox 109"/>
          <p:cNvSpPr txBox="1"/>
          <p:nvPr/>
        </p:nvSpPr>
        <p:spPr>
          <a:xfrm>
            <a:off x="313679" y="2519576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78265" y="3155293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119701" y="6386245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2297303" y="5431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4" name="Right Arrow 113"/>
          <p:cNvSpPr/>
          <p:nvPr/>
        </p:nvSpPr>
        <p:spPr>
          <a:xfrm>
            <a:off x="6589097" y="54268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0130" y="3795140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7026339" y="309168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 rot="5400000">
            <a:off x="7587762" y="3084883"/>
            <a:ext cx="388442" cy="325885"/>
            <a:chOff x="5581337" y="3056661"/>
            <a:chExt cx="293277" cy="236705"/>
          </a:xfrm>
        </p:grpSpPr>
        <p:sp>
          <p:nvSpPr>
            <p:cNvPr id="122" name="Rectangle 121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 flipH="1">
            <a:off x="7811521" y="2924553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675255" y="2488851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128" name="TextBox 127"/>
          <p:cNvSpPr txBox="1"/>
          <p:nvPr/>
        </p:nvSpPr>
        <p:spPr>
          <a:xfrm flipH="1">
            <a:off x="2939437" y="2607215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129" name="TextBox 128"/>
          <p:cNvSpPr txBox="1"/>
          <p:nvPr/>
        </p:nvSpPr>
        <p:spPr>
          <a:xfrm flipH="1">
            <a:off x="2334751" y="3015252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09" y="710206"/>
            <a:ext cx="704545" cy="841248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4207384" y="762765"/>
            <a:ext cx="19765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201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1" grpId="0"/>
      <p:bldP spid="62" grpId="0"/>
      <p:bldP spid="64" grpId="0"/>
      <p:bldP spid="108" grpId="0" animBg="1"/>
      <p:bldP spid="110" grpId="0"/>
      <p:bldP spid="111" grpId="0"/>
      <p:bldP spid="112" grpId="0"/>
      <p:bldP spid="113" grpId="0" animBg="1"/>
      <p:bldP spid="114" grpId="0" animBg="1"/>
      <p:bldP spid="115" grpId="0"/>
      <p:bldP spid="120" grpId="0" animBg="1"/>
      <p:bldP spid="126" grpId="0"/>
      <p:bldP spid="127" grpId="0"/>
      <p:bldP spid="128" grpId="0"/>
      <p:bldP spid="1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12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synthetic labeled data</a:t>
            </a:r>
          </a:p>
          <a:p>
            <a:pPr lvl="1"/>
            <a:endParaRPr lang="en-US" sz="700" dirty="0"/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</a:t>
            </a:r>
            <a:br>
              <a:rPr lang="en-US" dirty="0"/>
            </a:br>
            <a:r>
              <a:rPr lang="en-US" dirty="0"/>
              <a:t>and their reflections</a:t>
            </a:r>
            <a:br>
              <a:rPr lang="en-US" dirty="0"/>
            </a:br>
            <a:r>
              <a:rPr lang="en-US" dirty="0"/>
              <a:t>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472" y="167660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69203" y="1401593"/>
            <a:ext cx="219054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99454" y="1185705"/>
            <a:ext cx="90159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93" y="3079559"/>
            <a:ext cx="1815402" cy="1868588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4478234" y="329477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6794910" y="3094893"/>
            <a:ext cx="1557494" cy="1577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225" y="3376607"/>
            <a:ext cx="1562100" cy="158115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6318006" y="378976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</a:p>
          <a:p>
            <a:pPr lvl="1"/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</a:t>
            </a:r>
            <a:br>
              <a:rPr lang="en-US" dirty="0"/>
            </a:br>
            <a:r>
              <a:rPr lang="en-US" dirty="0"/>
              <a:t>to train 256 x 256 model as starting point for a </a:t>
            </a:r>
            <a:br>
              <a:rPr lang="en-US" dirty="0"/>
            </a:br>
            <a:r>
              <a:rPr lang="en-US" dirty="0"/>
              <a:t>more compute-intensive 384x384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16" y="528744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77802" y="5116627"/>
            <a:ext cx="251208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Very Deep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Convolu-tional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200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</a:t>
            </a:r>
            <a:br>
              <a:rPr lang="en-US" dirty="0"/>
            </a:br>
            <a:r>
              <a:rPr lang="en-US" dirty="0"/>
              <a:t>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024" y="1369525"/>
            <a:ext cx="3621301" cy="2499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078" y="290950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56092" y="2772353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024" y="4029239"/>
            <a:ext cx="3588930" cy="2251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981" y="538528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15899" y="5324992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81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68" y="4314160"/>
            <a:ext cx="4437101" cy="1915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</a:t>
            </a:r>
            <a:br>
              <a:rPr lang="en-US" dirty="0"/>
            </a:br>
            <a:r>
              <a:rPr lang="en-US" dirty="0"/>
              <a:t>with non-realistic textures</a:t>
            </a:r>
          </a:p>
          <a:p>
            <a:pPr lvl="1"/>
            <a:r>
              <a:rPr lang="en-US" dirty="0"/>
              <a:t>Large variability for generalization</a:t>
            </a:r>
            <a:br>
              <a:rPr lang="en-US" dirty="0"/>
            </a:br>
            <a:r>
              <a:rPr lang="en-US" dirty="0"/>
              <a:t>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</a:t>
            </a:r>
            <a:br>
              <a:rPr lang="en-US" dirty="0"/>
            </a:br>
            <a:r>
              <a:rPr lang="en-US" dirty="0"/>
              <a:t>distractors w/ random textures</a:t>
            </a:r>
          </a:p>
          <a:p>
            <a:pPr lvl="1"/>
            <a:r>
              <a:rPr lang="en-US" dirty="0"/>
              <a:t>Random lights and rendered</a:t>
            </a:r>
            <a:br>
              <a:rPr lang="en-US" dirty="0"/>
            </a:br>
            <a:r>
              <a:rPr lang="en-US" dirty="0"/>
              <a:t>onto random background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192" y="841728"/>
            <a:ext cx="3521989" cy="3057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8223" y="2974312"/>
            <a:ext cx="279344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01" y="3118992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97" y="593428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88127" y="5803663"/>
            <a:ext cx="294416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72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via reinforcement learning)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pPr lvl="1"/>
            <a:endParaRPr lang="en-US" sz="1200" dirty="0"/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93" y="5337049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701" y="3949001"/>
            <a:ext cx="2075323" cy="206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1557" y="3938953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49106" y="3848516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6147" y="263154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751" y="157166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05046" y="1426867"/>
            <a:ext cx="310494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6275" y="5277755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4282" y="693337"/>
            <a:ext cx="184614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Bachelor Thesis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Woergoetter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2" y="2544219"/>
            <a:ext cx="7715250" cy="3638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1670" y="5848140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20526" y="5849813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5102" y="5655605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4418" y="628806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1410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</a:t>
            </a:r>
            <a:br>
              <a:rPr lang="en-US" dirty="0"/>
            </a:br>
            <a:r>
              <a:rPr lang="en-US" dirty="0"/>
              <a:t>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6" y="1377935"/>
            <a:ext cx="6052352" cy="1797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5525" y="1025055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699" y="3525979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699" y="4328134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699" y="5120631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601" y="5968989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99622" y="3566172"/>
            <a:ext cx="603906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344" y="4291329"/>
            <a:ext cx="602733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2971" y="5177256"/>
            <a:ext cx="60273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4743" y="5811976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401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228541" cy="4941101"/>
          </a:xfrm>
        </p:spPr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2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</a:t>
            </a:r>
            <a:br>
              <a:rPr lang="en-US" dirty="0"/>
            </a:br>
            <a:r>
              <a:rPr lang="en-US" dirty="0"/>
              <a:t>Building and Managing </a:t>
            </a:r>
            <a:br>
              <a:rPr lang="en-US" dirty="0"/>
            </a:br>
            <a:r>
              <a:rPr lang="en-US" dirty="0"/>
              <a:t>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not always training error</a:t>
            </a:r>
            <a:br>
              <a:rPr lang="en-US" dirty="0"/>
            </a:br>
            <a:r>
              <a:rPr lang="en-US" dirty="0"/>
              <a:t>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Augmentation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77" y="1374288"/>
            <a:ext cx="2818166" cy="2528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0798" y="163902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184571" y="1414481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2426" y="2886696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56" y="2886696"/>
            <a:ext cx="1298942" cy="538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495" y="5417630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10368" y="5357342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308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and Heterogeneity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(Latin integer = whole): consolidation of data objects / sources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Homogeneity</a:t>
            </a:r>
            <a:r>
              <a:rPr lang="en-US" dirty="0"/>
              <a:t> (Greek homo/</a:t>
            </a:r>
            <a:r>
              <a:rPr lang="en-US" dirty="0" err="1"/>
              <a:t>homoios</a:t>
            </a:r>
            <a:r>
              <a:rPr lang="en-US" dirty="0"/>
              <a:t> = same): similarity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Heterogeneity</a:t>
            </a:r>
            <a:r>
              <a:rPr lang="en-US" dirty="0"/>
              <a:t>: dissimilarity, different representation / meaning</a:t>
            </a:r>
          </a:p>
          <a:p>
            <a:pPr lvl="1"/>
            <a:endParaRPr lang="en-US" sz="700" dirty="0"/>
          </a:p>
          <a:p>
            <a:r>
              <a:rPr lang="en-US" dirty="0"/>
              <a:t>Heterogeneous IT Infrastructure</a:t>
            </a:r>
          </a:p>
          <a:p>
            <a:pPr lvl="1"/>
            <a:r>
              <a:rPr lang="en-US" dirty="0"/>
              <a:t>Common enterprise IT infrastructure contains &gt;100s of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heterogeneous and distributed systems and applications</a:t>
            </a:r>
          </a:p>
          <a:p>
            <a:pPr lvl="1"/>
            <a:r>
              <a:rPr lang="en-US" dirty="0"/>
              <a:t>E.g., health care data management: 20 - 120 systems</a:t>
            </a:r>
          </a:p>
          <a:p>
            <a:pPr lvl="1"/>
            <a:endParaRPr lang="en-US" sz="700" dirty="0"/>
          </a:p>
          <a:p>
            <a:r>
              <a:rPr lang="en-US" dirty="0"/>
              <a:t>Multi-Modal Data (example health care)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Structured patient data</a:t>
            </a:r>
            <a:r>
              <a:rPr lang="en-US" dirty="0"/>
              <a:t>, patient records incl. prescribed drugs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Knowledge base</a:t>
            </a:r>
            <a:r>
              <a:rPr lang="en-US" dirty="0"/>
              <a:t> drug APIs (active pharmaceutical ingredients) + interactions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Doctor notes</a:t>
            </a:r>
            <a:r>
              <a:rPr lang="en-US" dirty="0"/>
              <a:t> (text), diagnostic codes, outcomes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Radiology images</a:t>
            </a:r>
            <a:r>
              <a:rPr lang="en-US" dirty="0"/>
              <a:t> (e.g., MRI scans), </a:t>
            </a:r>
            <a:r>
              <a:rPr lang="en-US" b="1" dirty="0">
                <a:solidFill>
                  <a:srgbClr val="7889FB"/>
                </a:solidFill>
              </a:rPr>
              <a:t>patient videos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 series</a:t>
            </a:r>
            <a:r>
              <a:rPr lang="en-US" dirty="0"/>
              <a:t> (e.g., EEG, </a:t>
            </a:r>
            <a:r>
              <a:rPr lang="en-US" dirty="0" err="1"/>
              <a:t>ECoG</a:t>
            </a:r>
            <a:r>
              <a:rPr lang="en-US" dirty="0"/>
              <a:t>, heart rate, blood pressure)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03893" y="2552281"/>
            <a:ext cx="1414061" cy="1693009"/>
            <a:chOff x="7503893" y="2552281"/>
            <a:chExt cx="1414061" cy="169300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762" t="4412" b="20577"/>
            <a:stretch>
              <a:fillRect/>
            </a:stretch>
          </p:blipFill>
          <p:spPr bwMode="auto">
            <a:xfrm>
              <a:off x="7503893" y="3072519"/>
              <a:ext cx="1414061" cy="117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767376" y="2552281"/>
              <a:ext cx="1150578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 </a:t>
              </a:r>
              <a:b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Albert Maier]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6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Acquisition, Integration, </a:t>
            </a:r>
            <a:br>
              <a:rPr lang="en-US" dirty="0"/>
            </a:br>
            <a:r>
              <a:rPr lang="en-US" dirty="0"/>
              <a:t>and Validation</a:t>
            </a:r>
          </a:p>
          <a:p>
            <a:r>
              <a:rPr lang="en-US" dirty="0"/>
              <a:t>Feature Transformations </a:t>
            </a:r>
            <a:br>
              <a:rPr lang="en-US" dirty="0"/>
            </a:br>
            <a:r>
              <a:rPr lang="en-US" dirty="0"/>
              <a:t>and Feature Engineering</a:t>
            </a:r>
          </a:p>
          <a:p>
            <a:r>
              <a:rPr lang="en-US" dirty="0"/>
              <a:t>Data Preparation and Cleaning</a:t>
            </a:r>
          </a:p>
          <a:p>
            <a:r>
              <a:rPr lang="en-US" dirty="0"/>
              <a:t>Data Augmentation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328" y="800788"/>
            <a:ext cx="97353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64853" y="677562"/>
            <a:ext cx="265276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C. Mueller: Preprocessing and Feature Transformations,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Applied ML Lecture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4853" y="1477109"/>
            <a:ext cx="3808328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“Coming up with features is difficult, time-consuming, requires expert knowledge. "Applied machine learning" is basically feature engineering”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Andrew 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4853" y="3094894"/>
            <a:ext cx="375310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Trend towards “Data-centric AI”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(since 2021/2022)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General-Purpose Formats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CSV</a:t>
            </a:r>
            <a:r>
              <a:rPr lang="en-US" dirty="0"/>
              <a:t> </a:t>
            </a:r>
            <a:r>
              <a:rPr lang="en-US" sz="1700" dirty="0"/>
              <a:t>(comma separated values)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JSON</a:t>
            </a:r>
            <a:r>
              <a:rPr lang="en-US" dirty="0"/>
              <a:t> </a:t>
            </a:r>
            <a:r>
              <a:rPr lang="en-US" sz="1700" dirty="0"/>
              <a:t>(</a:t>
            </a:r>
            <a:r>
              <a:rPr lang="en-US" sz="1700" dirty="0" err="1"/>
              <a:t>javascript</a:t>
            </a:r>
            <a:r>
              <a:rPr lang="en-US" sz="1700" dirty="0"/>
              <a:t> object notation)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XML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Protobuf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CLI/API access to DBs, KV-stores, doc-stores, time series DBs,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Sparse Matrix Formats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Matrix market:</a:t>
            </a:r>
            <a:r>
              <a:rPr lang="en-US" dirty="0"/>
              <a:t> text IJV (row, col, value)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Libsvm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text compressed sparse rows</a:t>
            </a:r>
          </a:p>
          <a:p>
            <a:pPr lvl="1"/>
            <a:r>
              <a:rPr lang="en-US" dirty="0"/>
              <a:t>Scientific formats: </a:t>
            </a:r>
            <a:r>
              <a:rPr lang="en-US" b="1" dirty="0" err="1">
                <a:solidFill>
                  <a:srgbClr val="7889FB"/>
                </a:solidFill>
              </a:rPr>
              <a:t>NetCDF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HDF5</a:t>
            </a:r>
          </a:p>
          <a:p>
            <a:pPr lvl="1"/>
            <a:endParaRPr lang="en-US" sz="700" dirty="0"/>
          </a:p>
          <a:p>
            <a:r>
              <a:rPr lang="en-US" dirty="0"/>
              <a:t>Large-Scale Data Formats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Parquet</a:t>
            </a:r>
            <a:r>
              <a:rPr lang="en-US" dirty="0"/>
              <a:t> (columnar file format)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Arrow</a:t>
            </a:r>
            <a:r>
              <a:rPr lang="en-US" dirty="0"/>
              <a:t> (cross-platform columnar in-memory data)</a:t>
            </a:r>
          </a:p>
          <a:p>
            <a:pPr lvl="1"/>
            <a:endParaRPr lang="en-US" sz="700" dirty="0"/>
          </a:p>
          <a:p>
            <a:r>
              <a:rPr lang="en-US" dirty="0"/>
              <a:t>Domain-Specific Formats</a:t>
            </a:r>
          </a:p>
          <a:p>
            <a:pPr lvl="1"/>
            <a:r>
              <a:rPr lang="en-US" dirty="0"/>
              <a:t>Health care: </a:t>
            </a:r>
            <a:r>
              <a:rPr lang="en-US" b="1" dirty="0">
                <a:solidFill>
                  <a:srgbClr val="7889FB"/>
                </a:solidFill>
              </a:rPr>
              <a:t>DICOM</a:t>
            </a:r>
            <a:r>
              <a:rPr lang="en-US" dirty="0"/>
              <a:t> images, </a:t>
            </a:r>
            <a:r>
              <a:rPr lang="en-US" b="1" dirty="0">
                <a:solidFill>
                  <a:srgbClr val="7889FB"/>
                </a:solidFill>
              </a:rPr>
              <a:t>HL7</a:t>
            </a:r>
            <a:r>
              <a:rPr lang="en-US" dirty="0"/>
              <a:t> messages (health-level seven, XML)</a:t>
            </a:r>
          </a:p>
          <a:p>
            <a:pPr lvl="1"/>
            <a:r>
              <a:rPr lang="en-US" dirty="0"/>
              <a:t>Automotive: </a:t>
            </a:r>
            <a:r>
              <a:rPr lang="en-US" b="1" dirty="0">
                <a:solidFill>
                  <a:srgbClr val="7889FB"/>
                </a:solidFill>
              </a:rPr>
              <a:t>MDF</a:t>
            </a:r>
            <a:r>
              <a:rPr lang="en-US" dirty="0"/>
              <a:t> (measurements), </a:t>
            </a:r>
            <a:r>
              <a:rPr lang="en-US" b="1" dirty="0">
                <a:solidFill>
                  <a:srgbClr val="7889FB"/>
                </a:solidFill>
              </a:rPr>
              <a:t>CDF</a:t>
            </a:r>
            <a:r>
              <a:rPr lang="en-US" dirty="0"/>
              <a:t> (calibrations), </a:t>
            </a:r>
            <a:r>
              <a:rPr lang="en-US" b="1" dirty="0">
                <a:solidFill>
                  <a:srgbClr val="7889FB"/>
                </a:solidFill>
              </a:rPr>
              <a:t>ADF</a:t>
            </a:r>
            <a:r>
              <a:rPr lang="en-US" dirty="0"/>
              <a:t> (auto-lead XML)</a:t>
            </a:r>
          </a:p>
          <a:p>
            <a:pPr lvl="1"/>
            <a:r>
              <a:rPr lang="en-US" dirty="0"/>
              <a:t>Smart production: </a:t>
            </a:r>
            <a:r>
              <a:rPr lang="en-US" b="1" dirty="0">
                <a:solidFill>
                  <a:srgbClr val="7889FB"/>
                </a:solidFill>
              </a:rPr>
              <a:t>OPC</a:t>
            </a:r>
            <a:r>
              <a:rPr lang="en-US" dirty="0"/>
              <a:t> (open platform communications)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119" y="2505167"/>
            <a:ext cx="3011721" cy="20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Heterogeneity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816" y="7942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4662435" y="643510"/>
            <a:ext cx="362544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[J. Hammer,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Topsakal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THALIA: Test Harness for the Assessment of Legacy Information Integration Approaches. U Florida, TR05-001,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33" name="Textfeld 4"/>
          <p:cNvSpPr txBox="1"/>
          <p:nvPr/>
        </p:nvSpPr>
        <p:spPr>
          <a:xfrm>
            <a:off x="3929058" y="1624203"/>
            <a:ext cx="2071702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Heterogeneity</a:t>
            </a:r>
          </a:p>
        </p:txBody>
      </p:sp>
      <p:sp>
        <p:nvSpPr>
          <p:cNvPr id="34" name="Textfeld 5"/>
          <p:cNvSpPr txBox="1"/>
          <p:nvPr/>
        </p:nvSpPr>
        <p:spPr>
          <a:xfrm>
            <a:off x="6072198" y="2297367"/>
            <a:ext cx="2071702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Heterogeneity</a:t>
            </a:r>
          </a:p>
        </p:txBody>
      </p:sp>
      <p:sp>
        <p:nvSpPr>
          <p:cNvPr id="35" name="Textfeld 6"/>
          <p:cNvSpPr txBox="1"/>
          <p:nvPr/>
        </p:nvSpPr>
        <p:spPr>
          <a:xfrm>
            <a:off x="1857356" y="2310638"/>
            <a:ext cx="2071702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Semantic Heterogeneity</a:t>
            </a:r>
          </a:p>
        </p:txBody>
      </p:sp>
      <p:sp>
        <p:nvSpPr>
          <p:cNvPr id="36" name="Textfeld 7"/>
          <p:cNvSpPr txBox="1"/>
          <p:nvPr/>
        </p:nvSpPr>
        <p:spPr>
          <a:xfrm>
            <a:off x="785786" y="3267277"/>
            <a:ext cx="2071702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 Heterogeneity</a:t>
            </a:r>
          </a:p>
        </p:txBody>
      </p:sp>
      <p:sp>
        <p:nvSpPr>
          <p:cNvPr id="37" name="Textfeld 8"/>
          <p:cNvSpPr txBox="1"/>
          <p:nvPr/>
        </p:nvSpPr>
        <p:spPr>
          <a:xfrm>
            <a:off x="3143240" y="3254006"/>
            <a:ext cx="2071702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38" name="Gerade Verbindung mit Pfeil 9"/>
          <p:cNvCxnSpPr>
            <a:stCxn id="33" idx="2"/>
            <a:endCxn id="35" idx="0"/>
          </p:cNvCxnSpPr>
          <p:nvPr/>
        </p:nvCxnSpPr>
        <p:spPr bwMode="auto">
          <a:xfrm flipH="1">
            <a:off x="2893207" y="1993535"/>
            <a:ext cx="2071702" cy="317103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9" name="Gerade Verbindung mit Pfeil 10"/>
          <p:cNvCxnSpPr>
            <a:stCxn id="33" idx="2"/>
            <a:endCxn id="34" idx="0"/>
          </p:cNvCxnSpPr>
          <p:nvPr/>
        </p:nvCxnSpPr>
        <p:spPr bwMode="auto">
          <a:xfrm>
            <a:off x="4964909" y="1993535"/>
            <a:ext cx="2143140" cy="30383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0" name="Gerade Verbindung mit Pfeil 11"/>
          <p:cNvCxnSpPr>
            <a:stCxn id="35" idx="2"/>
            <a:endCxn id="37" idx="0"/>
          </p:cNvCxnSpPr>
          <p:nvPr/>
        </p:nvCxnSpPr>
        <p:spPr bwMode="auto">
          <a:xfrm>
            <a:off x="2893207" y="2956969"/>
            <a:ext cx="1285884" cy="29703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1" name="Gerade Verbindung mit Pfeil 12"/>
          <p:cNvCxnSpPr>
            <a:stCxn id="35" idx="2"/>
            <a:endCxn id="36" idx="0"/>
          </p:cNvCxnSpPr>
          <p:nvPr/>
        </p:nvCxnSpPr>
        <p:spPr bwMode="auto">
          <a:xfrm flipH="1">
            <a:off x="1821637" y="2956969"/>
            <a:ext cx="1071570" cy="31030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642910" y="3914401"/>
            <a:ext cx="2357454" cy="2098297"/>
            <a:chOff x="642910" y="3914401"/>
            <a:chExt cx="2357454" cy="2098297"/>
          </a:xfrm>
        </p:grpSpPr>
        <p:sp>
          <p:nvSpPr>
            <p:cNvPr id="43" name="Textfeld 13"/>
            <p:cNvSpPr txBox="1"/>
            <p:nvPr/>
          </p:nvSpPr>
          <p:spPr>
            <a:xfrm>
              <a:off x="642910" y="4338847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Synonyms/homonyms</a:t>
              </a:r>
            </a:p>
          </p:txBody>
        </p:sp>
        <p:sp>
          <p:nvSpPr>
            <p:cNvPr id="44" name="Textfeld 14"/>
            <p:cNvSpPr txBox="1"/>
            <p:nvPr/>
          </p:nvSpPr>
          <p:spPr>
            <a:xfrm>
              <a:off x="642910" y="4602574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Simple mapping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(mathematical)</a:t>
              </a:r>
            </a:p>
          </p:txBody>
        </p:sp>
        <p:sp>
          <p:nvSpPr>
            <p:cNvPr id="45" name="Textfeld 15"/>
            <p:cNvSpPr txBox="1"/>
            <p:nvPr/>
          </p:nvSpPr>
          <p:spPr>
            <a:xfrm>
              <a:off x="642910" y="5101511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Different data types</a:t>
              </a:r>
            </a:p>
          </p:txBody>
        </p:sp>
        <p:sp>
          <p:nvSpPr>
            <p:cNvPr id="46" name="Textfeld 16"/>
            <p:cNvSpPr txBox="1"/>
            <p:nvPr/>
          </p:nvSpPr>
          <p:spPr>
            <a:xfrm>
              <a:off x="642910" y="5388392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4. Complex mappings</a:t>
              </a:r>
            </a:p>
          </p:txBody>
        </p:sp>
        <p:sp>
          <p:nvSpPr>
            <p:cNvPr id="47" name="Textfeld 17"/>
            <p:cNvSpPr txBox="1"/>
            <p:nvPr/>
          </p:nvSpPr>
          <p:spPr>
            <a:xfrm>
              <a:off x="642910" y="5674144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 Language expressions</a:t>
              </a:r>
            </a:p>
          </p:txBody>
        </p:sp>
        <p:cxnSp>
          <p:nvCxnSpPr>
            <p:cNvPr id="48" name="Gerade Verbindung mit Pfeil 25"/>
            <p:cNvCxnSpPr>
              <a:stCxn id="36" idx="2"/>
              <a:endCxn id="43" idx="0"/>
            </p:cNvCxnSpPr>
            <p:nvPr/>
          </p:nvCxnSpPr>
          <p:spPr bwMode="auto">
            <a:xfrm rot="5400000">
              <a:off x="1609018" y="4126227"/>
              <a:ext cx="425239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000364" y="3901131"/>
            <a:ext cx="2357454" cy="1593995"/>
            <a:chOff x="3000364" y="3901131"/>
            <a:chExt cx="2357454" cy="1593995"/>
          </a:xfrm>
        </p:grpSpPr>
        <p:sp>
          <p:nvSpPr>
            <p:cNvPr id="50" name="Textfeld 18"/>
            <p:cNvSpPr txBox="1"/>
            <p:nvPr/>
          </p:nvSpPr>
          <p:spPr>
            <a:xfrm>
              <a:off x="3000364" y="4338847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 Nulls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(Missing Values)</a:t>
              </a:r>
            </a:p>
          </p:txBody>
        </p:sp>
        <p:sp>
          <p:nvSpPr>
            <p:cNvPr id="51" name="Textfeld 19"/>
            <p:cNvSpPr txBox="1"/>
            <p:nvPr/>
          </p:nvSpPr>
          <p:spPr>
            <a:xfrm>
              <a:off x="3000364" y="4643235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7. Virtual columns</a:t>
              </a:r>
            </a:p>
          </p:txBody>
        </p:sp>
        <p:sp>
          <p:nvSpPr>
            <p:cNvPr id="52" name="Textfeld 20"/>
            <p:cNvSpPr txBox="1"/>
            <p:nvPr/>
          </p:nvSpPr>
          <p:spPr>
            <a:xfrm>
              <a:off x="3000364" y="4910351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8. Semantic incompatibility</a:t>
              </a:r>
            </a:p>
          </p:txBody>
        </p:sp>
        <p:cxnSp>
          <p:nvCxnSpPr>
            <p:cNvPr id="53" name="Gerade Verbindung mit Pfeil 26"/>
            <p:cNvCxnSpPr>
              <a:stCxn id="37" idx="2"/>
              <a:endCxn id="50" idx="0"/>
            </p:cNvCxnSpPr>
            <p:nvPr/>
          </p:nvCxnSpPr>
          <p:spPr bwMode="auto">
            <a:xfrm rot="5400000">
              <a:off x="3959836" y="4119592"/>
              <a:ext cx="43851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5857884" y="2943698"/>
            <a:ext cx="2500330" cy="3109661"/>
            <a:chOff x="5857884" y="2943698"/>
            <a:chExt cx="2500330" cy="3109661"/>
          </a:xfrm>
        </p:grpSpPr>
        <p:sp>
          <p:nvSpPr>
            <p:cNvPr id="55" name="Textfeld 21"/>
            <p:cNvSpPr txBox="1"/>
            <p:nvPr/>
          </p:nvSpPr>
          <p:spPr>
            <a:xfrm>
              <a:off x="5857884" y="4338847"/>
              <a:ext cx="25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9. Same attribute in different structure</a:t>
              </a:r>
            </a:p>
          </p:txBody>
        </p:sp>
        <p:sp>
          <p:nvSpPr>
            <p:cNvPr id="56" name="Textfeld 22"/>
            <p:cNvSpPr txBox="1"/>
            <p:nvPr/>
          </p:nvSpPr>
          <p:spPr>
            <a:xfrm>
              <a:off x="5929322" y="4857549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10. Handling Sets</a:t>
              </a:r>
            </a:p>
          </p:txBody>
        </p:sp>
        <p:sp>
          <p:nvSpPr>
            <p:cNvPr id="57" name="Textfeld 23"/>
            <p:cNvSpPr txBox="1"/>
            <p:nvPr/>
          </p:nvSpPr>
          <p:spPr>
            <a:xfrm>
              <a:off x="5929322" y="5182832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11. Attribute name </a:t>
              </a:r>
              <a:b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w/o semantics</a:t>
              </a:r>
            </a:p>
          </p:txBody>
        </p:sp>
        <p:sp>
          <p:nvSpPr>
            <p:cNvPr id="58" name="Textfeld 24"/>
            <p:cNvSpPr txBox="1"/>
            <p:nvPr/>
          </p:nvSpPr>
          <p:spPr>
            <a:xfrm>
              <a:off x="5929322" y="5714805"/>
              <a:ext cx="2357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12. Attribute composition</a:t>
              </a:r>
            </a:p>
          </p:txBody>
        </p:sp>
        <p:cxnSp>
          <p:nvCxnSpPr>
            <p:cNvPr id="59" name="Gerade Verbindung mit Pfeil 27"/>
            <p:cNvCxnSpPr>
              <a:stCxn id="34" idx="2"/>
              <a:endCxn id="55" idx="0"/>
            </p:cNvCxnSpPr>
            <p:nvPr/>
          </p:nvCxnSpPr>
          <p:spPr bwMode="auto">
            <a:xfrm>
              <a:off x="7108049" y="2943698"/>
              <a:ext cx="0" cy="1395149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87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Catalogs</a:t>
            </a:r>
          </a:p>
          <a:p>
            <a:pPr lvl="1"/>
            <a:r>
              <a:rPr lang="en-US" dirty="0"/>
              <a:t>Data curation in repositories for finding relevant datasets in </a:t>
            </a:r>
            <a:r>
              <a:rPr lang="en-US" b="1" dirty="0">
                <a:solidFill>
                  <a:schemeClr val="accent1"/>
                </a:solidFill>
              </a:rPr>
              <a:t>data lakes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Metadata and provenance</a:t>
            </a:r>
          </a:p>
          <a:p>
            <a:pPr lvl="1"/>
            <a:r>
              <a:rPr lang="en-US" dirty="0"/>
              <a:t>Augment data with open </a:t>
            </a:r>
            <a:br>
              <a:rPr lang="en-US" dirty="0"/>
            </a:br>
            <a:r>
              <a:rPr lang="en-US" dirty="0"/>
              <a:t>and linked data sources </a:t>
            </a:r>
          </a:p>
          <a:p>
            <a:pPr lvl="1"/>
            <a:endParaRPr lang="en-US" sz="700" dirty="0"/>
          </a:p>
          <a:p>
            <a:r>
              <a:rPr lang="en-US" dirty="0"/>
              <a:t>Examples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1" y="3930802"/>
            <a:ext cx="2763296" cy="2071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691" y="3506869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SAP Data Hub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568" y="3578884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Google Dataset Search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83" y="3906348"/>
            <a:ext cx="4471293" cy="2395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367" y="1996402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43305" y="2046646"/>
            <a:ext cx="34063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Y. Halevy et al: Goods: Organizing Google's Datasets.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4691" y="6002339"/>
            <a:ext cx="276329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[SAP Sapphire Now 2019]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1128" y="2676674"/>
            <a:ext cx="39235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Brickley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Matthew Burgess, Natasha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Google Dataset Search: Building a search engine for datasets in an open Web ecosystem.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WWW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367" y="274984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791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Detection and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 Schema Detection</a:t>
            </a:r>
          </a:p>
          <a:p>
            <a:pPr lvl="1"/>
            <a:r>
              <a:rPr lang="en-US" dirty="0"/>
              <a:t>Sample of the input dataset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Extract basic data types via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rules, and regular expressions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Feature Type Detection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Numerical vs Categorical vs Ordinal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Rules and trained ML models</a:t>
            </a:r>
          </a:p>
          <a:p>
            <a:pPr marL="457200" lvl="1" indent="0">
              <a:buNone/>
            </a:pPr>
            <a:endParaRPr lang="en-US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Semantic Type Detection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Extract common feature types</a:t>
            </a:r>
            <a:b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(e.g., location, date, rank, name)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Acquisition, Integration, and Data Validation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36448" y="1256252"/>
            <a:ext cx="378150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>
                <a:latin typeface="Consolas" panose="020B0609020204030204" pitchFamily="49" charset="0"/>
                <a:cs typeface="Calibri" panose="020F0502020204030204" pitchFamily="34" charset="0"/>
              </a:rPr>
              <a:t>./data/players.csv:</a:t>
            </a:r>
          </a:p>
          <a:p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pid,name,pos,jnum,ncid,tid</a:t>
            </a:r>
            <a:endParaRPr lang="en-US" sz="14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5435,Miroslav Klose,FW,11,789,144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6909,Manuel Neuer,GK,1,163,308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8627" y="2519002"/>
            <a:ext cx="3781506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Dataset&lt;Row&gt; ds = </a:t>
            </a:r>
            <a:r>
              <a:rPr lang="en-US" sz="1600" dirty="0" err="1">
                <a:latin typeface="Consolas" panose="020B0609020204030204" pitchFamily="49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</a:rPr>
              <a:t>read</a:t>
            </a:r>
            <a:r>
              <a:rPr lang="en-US" sz="1600" dirty="0">
                <a:latin typeface="Consolas" panose="020B0609020204030204" pitchFamily="49" charset="0"/>
              </a:rPr>
              <a:t>()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.</a:t>
            </a:r>
            <a:r>
              <a:rPr lang="en-US" sz="1600" b="1" dirty="0">
                <a:latin typeface="Consolas" panose="020B0609020204030204" pitchFamily="49" charset="0"/>
              </a:rPr>
              <a:t>format</a:t>
            </a:r>
            <a:r>
              <a:rPr lang="en-US" sz="1600" dirty="0">
                <a:latin typeface="Consolas" panose="020B0609020204030204" pitchFamily="49" charset="0"/>
              </a:rPr>
              <a:t>("csv")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.</a:t>
            </a:r>
            <a:r>
              <a:rPr lang="en-US" sz="1600" b="1" dirty="0">
                <a:latin typeface="Consolas" panose="020B0609020204030204" pitchFamily="49" charset="0"/>
              </a:rPr>
              <a:t>option</a:t>
            </a:r>
            <a:r>
              <a:rPr lang="en-US" sz="1600" dirty="0">
                <a:latin typeface="Consolas" panose="020B0609020204030204" pitchFamily="49" charset="0"/>
              </a:rPr>
              <a:t>("header", </a:t>
            </a:r>
            <a:r>
              <a:rPr lang="en-US" sz="1600" b="1" dirty="0">
                <a:latin typeface="Consolas" panose="020B0609020204030204" pitchFamily="49" charset="0"/>
              </a:rPr>
              <a:t>true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.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option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("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inferSchema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",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true)</a:t>
            </a:r>
          </a:p>
          <a:p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  .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option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("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samplingRatio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</a:rPr>
              <a:t>", 0.001)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.</a:t>
            </a:r>
            <a:r>
              <a:rPr lang="en-US" sz="1600" b="1" dirty="0">
                <a:latin typeface="Consolas" panose="020B0609020204030204" pitchFamily="49" charset="0"/>
              </a:rPr>
              <a:t>load</a:t>
            </a:r>
            <a:r>
              <a:rPr lang="en-US" sz="1600" dirty="0">
                <a:latin typeface="Consolas" panose="020B0609020204030204" pitchFamily="49" charset="0"/>
              </a:rPr>
              <a:t>("./data/players.csv");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6422394" y="22105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9095" y="2683920"/>
            <a:ext cx="39417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StructType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pid,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IntegerType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name,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StringType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   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pos,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StringType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  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jnum,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IntegerType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ncid,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IntegerType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StructField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tid,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IntegerType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</p:txBody>
      </p:sp>
      <p:sp>
        <p:nvSpPr>
          <p:cNvPr id="11" name="Right Arrow 10"/>
          <p:cNvSpPr/>
          <p:nvPr/>
        </p:nvSpPr>
        <p:spPr>
          <a:xfrm rot="9238129">
            <a:off x="4873200" y="322954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155" y="462431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75799" y="4451930"/>
            <a:ext cx="347062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Shah, Jonathan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Lacanlale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Premanand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Kevin Yang,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Kumar: Towards Benchmarking Feature Type Inference for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245" y="5724286"/>
            <a:ext cx="49790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120807" y="5663823"/>
            <a:ext cx="32225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Madelon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Hulsebos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al: Sherlock: A Deep Learning Approach to Semantic Data Type Detection.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5799" y="6424309"/>
            <a:ext cx="4200873" cy="316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GitTables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Amsterdam)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https://gittables.github.io/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6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3" grpId="0"/>
      <p:bldP spid="16" grpId="0"/>
      <p:bldP spid="5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0</TotalTime>
  <Words>6217</Words>
  <Application>Microsoft Office PowerPoint</Application>
  <PresentationFormat>On-screen Show (4:3)</PresentationFormat>
  <Paragraphs>1234</Paragraphs>
  <Slides>50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Systems* 02 Data Preparation, Cleaning, and Augmentation</vt:lpstr>
      <vt:lpstr>Recap: The Data Science Lifecycle</vt:lpstr>
      <vt:lpstr>Agenda</vt:lpstr>
      <vt:lpstr>Data Acquisition, Integration,  and Data Validation</vt:lpstr>
      <vt:lpstr>Data Sources and Heterogeneity</vt:lpstr>
      <vt:lpstr>Types of Data Formats</vt:lpstr>
      <vt:lpstr>Types of Heterogeneity</vt:lpstr>
      <vt:lpstr>Identification of Data Sources</vt:lpstr>
      <vt:lpstr>Schema Detection and Integration</vt:lpstr>
      <vt:lpstr>Schema Detection and Integration, cont.</vt:lpstr>
      <vt:lpstr>Corrupted Data</vt:lpstr>
      <vt:lpstr>Examples (aka errors are everywhere)</vt:lpstr>
      <vt:lpstr>Examples (aka errors are everywhere), cont.</vt:lpstr>
      <vt:lpstr>Data Integration for ML and ML for DI</vt:lpstr>
      <vt:lpstr>Data Validation</vt:lpstr>
      <vt:lpstr>Data Validation, cont.</vt:lpstr>
      <vt:lpstr>Data Validation, cont.</vt:lpstr>
      <vt:lpstr>Feature Transformations and  Feature Engineering</vt:lpstr>
      <vt:lpstr>Overview Feature Engineering </vt:lpstr>
      <vt:lpstr>Recoding </vt:lpstr>
      <vt:lpstr>Feature Hashing</vt:lpstr>
      <vt:lpstr>Binning (see also Quantization, Binarization)</vt:lpstr>
      <vt:lpstr>One-hot Encoding (see also Dummy Coding)</vt:lpstr>
      <vt:lpstr>Hybrid Feature Transformations</vt:lpstr>
      <vt:lpstr>Derived Features</vt:lpstr>
      <vt:lpstr>NLP Features</vt:lpstr>
      <vt:lpstr>NLP Features, cont.</vt:lpstr>
      <vt:lpstr>NLP Features, cont.</vt:lpstr>
      <vt:lpstr>Example Spark ML</vt:lpstr>
      <vt:lpstr>Example SystemML/SystemDS</vt:lpstr>
      <vt:lpstr>Example SystemML/SystemDS, cont.</vt:lpstr>
      <vt:lpstr>Parallelizing Feature Transformations</vt:lpstr>
      <vt:lpstr>Data Preparation and Cleaning</vt:lpstr>
      <vt:lpstr>Standardization/Normalization</vt:lpstr>
      <vt:lpstr>Standardization/Normalization, cont.</vt:lpstr>
      <vt:lpstr>Winsorizing and Trimming</vt:lpstr>
      <vt:lpstr>Constraints and Outliers</vt:lpstr>
      <vt:lpstr>Outliers and Outlier Detection</vt:lpstr>
      <vt:lpstr>Missing Value Imputation</vt:lpstr>
      <vt:lpstr>Data Cleaning Pipelines</vt:lpstr>
      <vt:lpstr>Data Augmentation</vt:lpstr>
      <vt:lpstr>Motivation and Basic Data Augmentation</vt:lpstr>
      <vt:lpstr>Basic Data Augmentation</vt:lpstr>
      <vt:lpstr>Basic Data Augmentation, cont.</vt:lpstr>
      <vt:lpstr>Domain Randomization</vt:lpstr>
      <vt:lpstr>Learning Data Augmentation Policies</vt:lpstr>
      <vt:lpstr>Weak Supervision</vt:lpstr>
      <vt:lpstr>Weak Supervision, cont.</vt:lpstr>
      <vt:lpstr>Weak Supervision, cont.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of ML Systems - 09 Data Acquisition and Preparation</dc:title>
  <dc:subject/>
  <dc:creator>mboehm</dc:creator>
  <cp:keywords/>
  <dc:description/>
  <cp:lastModifiedBy>Matthias Boehm</cp:lastModifiedBy>
  <cp:revision>1072</cp:revision>
  <cp:lastPrinted>2019-04-04T10:36:36Z</cp:lastPrinted>
  <dcterms:created xsi:type="dcterms:W3CDTF">2018-07-12T06:39:10Z</dcterms:created>
  <dcterms:modified xsi:type="dcterms:W3CDTF">2022-08-25T14:09:10Z</dcterms:modified>
  <cp:category/>
</cp:coreProperties>
</file>