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288" r:id="rId2"/>
    <p:sldId id="381" r:id="rId3"/>
    <p:sldId id="289" r:id="rId4"/>
    <p:sldId id="427" r:id="rId5"/>
    <p:sldId id="435" r:id="rId6"/>
    <p:sldId id="437" r:id="rId7"/>
    <p:sldId id="468" r:id="rId8"/>
    <p:sldId id="438" r:id="rId9"/>
    <p:sldId id="439" r:id="rId10"/>
    <p:sldId id="440" r:id="rId11"/>
    <p:sldId id="447" r:id="rId12"/>
    <p:sldId id="448" r:id="rId13"/>
    <p:sldId id="466" r:id="rId14"/>
    <p:sldId id="444" r:id="rId15"/>
    <p:sldId id="445" r:id="rId16"/>
    <p:sldId id="467" r:id="rId17"/>
    <p:sldId id="428" r:id="rId18"/>
    <p:sldId id="429" r:id="rId19"/>
    <p:sldId id="430" r:id="rId20"/>
    <p:sldId id="450" r:id="rId21"/>
    <p:sldId id="449" r:id="rId22"/>
    <p:sldId id="470" r:id="rId23"/>
    <p:sldId id="473" r:id="rId24"/>
    <p:sldId id="461" r:id="rId25"/>
    <p:sldId id="462" r:id="rId26"/>
    <p:sldId id="463" r:id="rId27"/>
    <p:sldId id="464" r:id="rId28"/>
    <p:sldId id="374" r:id="rId29"/>
    <p:sldId id="392" r:id="rId30"/>
    <p:sldId id="401" r:id="rId31"/>
    <p:sldId id="425" r:id="rId32"/>
    <p:sldId id="432" r:id="rId33"/>
    <p:sldId id="434" r:id="rId34"/>
    <p:sldId id="393" r:id="rId35"/>
    <p:sldId id="407" r:id="rId36"/>
    <p:sldId id="415" r:id="rId37"/>
    <p:sldId id="416" r:id="rId38"/>
    <p:sldId id="417" r:id="rId39"/>
    <p:sldId id="475" r:id="rId40"/>
    <p:sldId id="403" r:id="rId41"/>
    <p:sldId id="418" r:id="rId42"/>
    <p:sldId id="476" r:id="rId43"/>
    <p:sldId id="419" r:id="rId44"/>
    <p:sldId id="413" r:id="rId45"/>
    <p:sldId id="423" r:id="rId46"/>
    <p:sldId id="426" r:id="rId47"/>
    <p:sldId id="412" r:id="rId48"/>
    <p:sldId id="420" r:id="rId49"/>
    <p:sldId id="421" r:id="rId50"/>
    <p:sldId id="478" r:id="rId51"/>
    <p:sldId id="414" r:id="rId52"/>
  </p:sldIdLst>
  <p:sldSz cx="9144000" cy="6858000" type="screen4x3"/>
  <p:notesSz cx="7315200" cy="96012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ristina" initials="C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89FB"/>
    <a:srgbClr val="F70146"/>
    <a:srgbClr val="133051"/>
    <a:srgbClr val="183D68"/>
    <a:srgbClr val="959595"/>
    <a:srgbClr val="ABABAB"/>
    <a:srgbClr val="989898"/>
    <a:srgbClr val="838383"/>
    <a:srgbClr val="878A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083E6E3-FA7D-4D7B-A595-EF9225AFEA82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11" autoAdjust="0"/>
    <p:restoredTop sz="85835" autoAdjust="0"/>
  </p:normalViewPr>
  <p:slideViewPr>
    <p:cSldViewPr snapToGrid="0" snapToObjects="1">
      <p:cViewPr varScale="1">
        <p:scale>
          <a:sx n="75" d="100"/>
          <a:sy n="75" d="100"/>
        </p:scale>
        <p:origin x="1982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19" d="100"/>
        <a:sy n="219" d="100"/>
      </p:scale>
      <p:origin x="0" y="0"/>
    </p:cViewPr>
  </p:sorterViewPr>
  <p:notesViewPr>
    <p:cSldViewPr snapToGrid="0" snapToObjects="1">
      <p:cViewPr varScale="1">
        <p:scale>
          <a:sx n="67" d="100"/>
          <a:sy n="67" d="100"/>
        </p:scale>
        <p:origin x="3120" y="77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600D62BF-BC3D-5643-8C6B-023F23C60991}" type="datetime1">
              <a:rPr lang="de-DE"/>
              <a:pPr>
                <a:defRPr/>
              </a:pPr>
              <a:t>25.08.2022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893D5CDE-6566-B845-89DF-0B726458835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58235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44DB3E88-E418-044F-AA16-C508DA6016E0}" type="datetime1">
              <a:rPr lang="de-DE"/>
              <a:pPr>
                <a:defRPr/>
              </a:pPr>
              <a:t>25.08.2022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AT" noProof="0"/>
              <a:t>Mastertextformat bearbeiten</a:t>
            </a:r>
          </a:p>
          <a:p>
            <a:pPr lvl="1"/>
            <a:r>
              <a:rPr lang="de-AT" noProof="0"/>
              <a:t>Zweite Ebene</a:t>
            </a:r>
          </a:p>
          <a:p>
            <a:pPr lvl="2"/>
            <a:r>
              <a:rPr lang="de-AT" noProof="0"/>
              <a:t>Dritte Ebene</a:t>
            </a:r>
          </a:p>
          <a:p>
            <a:pPr lvl="3"/>
            <a:r>
              <a:rPr lang="de-AT" noProof="0"/>
              <a:t>Vierte Ebene</a:t>
            </a:r>
          </a:p>
          <a:p>
            <a:pPr lvl="4"/>
            <a:r>
              <a:rPr lang="de-AT" noProof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792047E7-3E0C-6048-A5D9-00D46758416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72738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ＭＳ Ｐゴシック" pitchFamily="-107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responsibly.github.io/courses/spring20/" TargetMode="External"/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27337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NASNet</a:t>
            </a:r>
            <a:r>
              <a:rPr lang="en-US" dirty="0"/>
              <a:t> (1800GPU days,</a:t>
            </a:r>
            <a:r>
              <a:rPr lang="en-US" baseline="0" dirty="0"/>
              <a:t> 5 years GPU utilization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82294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46893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7892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8813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11225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reuse poly, but materialization opt</a:t>
            </a:r>
            <a:r>
              <a:rPr lang="en-US" baseline="0" dirty="0"/>
              <a:t> NP-hard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96841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</a:t>
            </a:r>
            <a:r>
              <a:rPr lang="en-US" baseline="0" dirty="0"/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Confusion matrices (values in %) of the original labels the final labels (refined by majority voting) vs. the votes cast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bythe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 label validation crew for the polygons of the evaluation cities selected in Tables II and III: (a) original labels polygon-wise assessment, (b) original labels pixel-wise, (c) final labels polygon-wise, and (d) final labels pixel-wise</a:t>
            </a:r>
            <a:r>
              <a:rPr lang="en-US" baseline="0" dirty="0"/>
              <a:t> </a:t>
            </a:r>
          </a:p>
          <a:p>
            <a:endParaRPr lang="en-US" baseline="0" dirty="0"/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Unfortunately, not many European cities contain LCZ class 7 (light-weight low-rise), which mostly describes informal settlements (e.g., slums). Therefore, we included the polygons of class 7 for an additional 9 cities that are representative of the 9 major non-European geographical regions of the world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78495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Neo by Apple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60917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Deconvolutional</a:t>
            </a:r>
            <a:r>
              <a:rPr lang="en-US" dirty="0"/>
              <a:t> network (</a:t>
            </a:r>
            <a:r>
              <a:rPr lang="en-US" dirty="0" err="1"/>
              <a:t>deconvnet</a:t>
            </a:r>
            <a:r>
              <a:rPr lang="en-US" dirty="0"/>
              <a:t>):</a:t>
            </a:r>
            <a:r>
              <a:rPr lang="en-US" baseline="0" dirty="0"/>
              <a:t> map feature activity in intermediate layers back to the input pixel space;</a:t>
            </a:r>
          </a:p>
          <a:p>
            <a:r>
              <a:rPr lang="en-US" baseline="0" dirty="0"/>
              <a:t>Reveals: that text in care more important, owner faces dominate dog bread classification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43158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Husky</a:t>
            </a:r>
            <a:r>
              <a:rPr lang="en-US" baseline="0" dirty="0"/>
              <a:t> classification: # persons believing ‘snow as a potential feature’</a:t>
            </a:r>
            <a:endParaRPr lang="en-US" dirty="0"/>
          </a:p>
          <a:p>
            <a:r>
              <a:rPr lang="en-US" dirty="0"/>
              <a:t>FV: fisher vectors, user study with and without explanation by occlusion</a:t>
            </a:r>
          </a:p>
          <a:p>
            <a:r>
              <a:rPr lang="en-US" dirty="0"/>
              <a:t>Racial bias</a:t>
            </a:r>
            <a:r>
              <a:rPr lang="en-US" baseline="0" dirty="0"/>
              <a:t>; white 86$ Home Depot before armed robbery and attempted armed robbery (low risk) vs similar price range, but black </a:t>
            </a:r>
            <a:r>
              <a:rPr lang="en-US" baseline="0" dirty="0">
                <a:sym typeface="Wingdings" panose="05000000000000000000" pitchFamily="2" charset="2"/>
              </a:rPr>
              <a:t>(high risk); example person 3x arrests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7645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99888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SliceFinder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 searches through a large number of slices, some slices might appear problematic by chance (i.e., multiple comparisons problem [20]).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SliceFinder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 controls such a risk by applying a marginal false discovery rate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mFDR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) controlling procedure called \alpha-investing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44551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Compelling</a:t>
            </a:r>
            <a:r>
              <a:rPr lang="en-US" baseline="0" dirty="0"/>
              <a:t> properties: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The components are balanced under α = 0.5.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The score of the original X is always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sc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 = 0.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For α = 0 (all weight on size), the maximum feasible score is 0, and no slice smaller than X can reach it.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All components of Equation (1) are either constants, or slice errors and sizes, which makes this function amenable to pruning.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47946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experiments with Fashion-MNIST,</a:t>
            </a:r>
            <a:r>
              <a:rPr lang="en-US" baseline="0" dirty="0"/>
              <a:t> </a:t>
            </a:r>
            <a:r>
              <a:rPr lang="en-US" baseline="0" dirty="0" err="1"/>
              <a:t>UTKFace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</a:t>
            </a:r>
            <a:r>
              <a:rPr lang="en-US" baseline="0" dirty="0"/>
              <a:t> Mechanical Turk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14481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Others: model assertions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16045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core contribution: new weighting kernel to estimate shapely values using dense/sparse linear regression (LIME parameters</a:t>
            </a:r>
            <a:r>
              <a:rPr lang="en-US" baseline="0" dirty="0"/>
              <a:t> forced to one valid solution by Shapley axioms local accuracy / consistency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3312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89001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Resources on Responsible</a:t>
            </a:r>
            <a:r>
              <a:rPr lang="en-US" baseline="0" dirty="0"/>
              <a:t> Data Science: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https://dataresponsibly.github.io/courses/spring20/</a:t>
            </a:r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0810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3912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shown training loss, but</a:t>
            </a:r>
            <a:r>
              <a:rPr lang="en-US" baseline="0" dirty="0"/>
              <a:t> </a:t>
            </a:r>
            <a:r>
              <a:rPr lang="en-US" dirty="0"/>
              <a:t>w/ grid</a:t>
            </a:r>
            <a:r>
              <a:rPr lang="en-US" baseline="0" dirty="0"/>
              <a:t> search on train/</a:t>
            </a:r>
            <a:r>
              <a:rPr lang="en-US" baseline="0" dirty="0" err="1"/>
              <a:t>val</a:t>
            </a:r>
            <a:r>
              <a:rPr lang="en-US" baseline="0" dirty="0"/>
              <a:t> up to ~87%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2021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posterior P(M|E) encodes updated beliefs</a:t>
            </a:r>
            <a:r>
              <a:rPr lang="en-US" baseline="0" dirty="0"/>
              <a:t>, from prior P(M) and observed samples P(E|M)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8796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3494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9644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BOHB:</a:t>
            </a:r>
            <a:r>
              <a:rPr lang="en-US" baseline="0" dirty="0"/>
              <a:t> combine BO and HB to get fast convergence and strong anytime performance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0181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8614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2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0"/>
            <a:ext cx="9144000" cy="6355080"/>
          </a:xfrm>
          <a:prstGeom prst="rect">
            <a:avLst/>
          </a:prstGeom>
        </p:spPr>
      </p:pic>
      <p:sp>
        <p:nvSpPr>
          <p:cNvPr id="13" name="Titel 2"/>
          <p:cNvSpPr>
            <a:spLocks noGrp="1"/>
          </p:cNvSpPr>
          <p:nvPr>
            <p:ph type="title" hasCustomPrompt="1"/>
          </p:nvPr>
        </p:nvSpPr>
        <p:spPr>
          <a:xfrm>
            <a:off x="720726" y="1069200"/>
            <a:ext cx="7001102" cy="248919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500" b="1" baseline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a </a:t>
            </a:r>
            <a:r>
              <a:rPr lang="de-DE" dirty="0" err="1"/>
              <a:t>cover</a:t>
            </a:r>
            <a:r>
              <a:rPr lang="de-DE" dirty="0"/>
              <a:t> </a:t>
            </a:r>
            <a:r>
              <a:rPr lang="de-DE" dirty="0" err="1"/>
              <a:t>slide</a:t>
            </a:r>
            <a:r>
              <a:rPr lang="de-DE" dirty="0"/>
              <a:t> </a:t>
            </a:r>
            <a:r>
              <a:rPr lang="de-DE" dirty="0" err="1"/>
              <a:t>headline</a:t>
            </a:r>
            <a:endParaRPr lang="de-DE" dirty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720725" y="4341600"/>
            <a:ext cx="7001102" cy="422824"/>
          </a:xfrm>
          <a:prstGeom prst="rect">
            <a:avLst/>
          </a:prstGeom>
        </p:spPr>
        <p:txBody>
          <a:bodyPr/>
          <a:lstStyle>
            <a:lvl1pPr>
              <a:defRPr sz="2000" smtClean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Enter date also using menu item “Header and Footer” </a:t>
            </a:r>
            <a:endParaRPr lang="de-AT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0725" y="3560400"/>
            <a:ext cx="7001102" cy="652462"/>
          </a:xfrm>
          <a:prstGeom prst="rect">
            <a:avLst/>
          </a:prstGeom>
        </p:spPr>
        <p:txBody>
          <a:bodyPr anchor="b" anchorCtr="0"/>
          <a:lstStyle>
            <a:lvl1pPr algn="l">
              <a:defRPr sz="2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Enter footer text using menu item “Header and Footer” </a:t>
            </a:r>
            <a:br>
              <a:rPr lang="en-GB"/>
            </a:br>
            <a:r>
              <a:rPr lang="en-GB"/>
              <a:t>and accept for all slides.</a:t>
            </a:r>
            <a:endParaRPr lang="de-AT" dirty="0"/>
          </a:p>
        </p:txBody>
      </p:sp>
      <p:sp>
        <p:nvSpPr>
          <p:cNvPr id="21" name="Textfeld 271"/>
          <p:cNvSpPr txBox="1">
            <a:spLocks noChangeArrowheads="1"/>
          </p:cNvSpPr>
          <p:nvPr userDrawn="1"/>
        </p:nvSpPr>
        <p:spPr bwMode="auto">
          <a:xfrm>
            <a:off x="7493906" y="856995"/>
            <a:ext cx="144013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</a:p>
          <a:p>
            <a:pPr algn="r" eaLnBrk="1" hangingPunct="1"/>
            <a: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  <a:t>PASSION</a:t>
            </a:r>
            <a:b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  <a:t>TECHNOLOGY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2667000"/>
            <a:ext cx="6106116" cy="3696540"/>
            <a:chOff x="0" y="2667000"/>
            <a:chExt cx="6106116" cy="3696540"/>
          </a:xfrm>
        </p:grpSpPr>
        <p:pic>
          <p:nvPicPr>
            <p:cNvPr id="10" name="Bild 2"/>
            <p:cNvPicPr>
              <a:picLocks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833" r="75648"/>
            <a:stretch/>
          </p:blipFill>
          <p:spPr>
            <a:xfrm>
              <a:off x="0" y="2667000"/>
              <a:ext cx="2226733" cy="3696540"/>
            </a:xfrm>
            <a:prstGeom prst="rect">
              <a:avLst/>
            </a:prstGeom>
          </p:spPr>
        </p:pic>
        <p:pic>
          <p:nvPicPr>
            <p:cNvPr id="12" name="Bild 2"/>
            <p:cNvPicPr>
              <a:picLocks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833" r="75648"/>
            <a:stretch/>
          </p:blipFill>
          <p:spPr>
            <a:xfrm>
              <a:off x="2226733" y="2667000"/>
              <a:ext cx="2226733" cy="3696540"/>
            </a:xfrm>
            <a:prstGeom prst="rect">
              <a:avLst/>
            </a:prstGeom>
          </p:spPr>
        </p:pic>
        <p:pic>
          <p:nvPicPr>
            <p:cNvPr id="14" name="Bild 2"/>
            <p:cNvPicPr>
              <a:picLocks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647" r="75648"/>
            <a:stretch/>
          </p:blipFill>
          <p:spPr>
            <a:xfrm>
              <a:off x="3879383" y="3036498"/>
              <a:ext cx="2226733" cy="33270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821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726" y="577911"/>
            <a:ext cx="8197228" cy="76147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21784" y="1311256"/>
            <a:ext cx="8196170" cy="494110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F70146"/>
              </a:buClr>
              <a:buFont typeface="Wingdings" panose="05000000000000000000" pitchFamily="2" charset="2"/>
              <a:buChar char="§"/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0" y="6358467"/>
            <a:ext cx="9144000" cy="49848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de-DE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Architecture of Machine Learning Systems </a:t>
            </a:r>
            <a:r>
              <a:rPr lang="en-AT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03 Model</a:t>
            </a:r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 Selection and Debugging</a:t>
            </a:r>
          </a:p>
          <a:p>
            <a:pPr algn="ctr"/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Matthias Boehm, Graz University of Technology, SS 2022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4"/>
          </p:nvPr>
        </p:nvSpPr>
        <p:spPr>
          <a:xfrm>
            <a:off x="720725" y="190801"/>
            <a:ext cx="8229600" cy="3321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0589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206748" y="2097090"/>
            <a:ext cx="8721352" cy="129960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206748" y="3728980"/>
            <a:ext cx="8721352" cy="2596984"/>
          </a:xfrm>
          <a:prstGeom prst="rect">
            <a:avLst/>
          </a:prstGeom>
        </p:spPr>
        <p:txBody>
          <a:bodyPr/>
          <a:lstStyle>
            <a:lvl1pPr algn="ctr"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4"/>
          </p:nvPr>
        </p:nvSpPr>
        <p:spPr>
          <a:xfrm>
            <a:off x="720725" y="190801"/>
            <a:ext cx="8229600" cy="2536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0" y="6358467"/>
            <a:ext cx="9144000" cy="49848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de-DE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Architecture of Machine Learning Systems </a:t>
            </a:r>
            <a:r>
              <a:rPr lang="en-AT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03 Model</a:t>
            </a:r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 Selection and Debugging</a:t>
            </a:r>
          </a:p>
          <a:p>
            <a:pPr algn="ctr"/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Matthias Boehm, Graz University of Technology, SS 2022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034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6354763"/>
            <a:ext cx="9144000" cy="5032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cxnSp>
        <p:nvCxnSpPr>
          <p:cNvPr id="8" name="Gerade Verbindung 7"/>
          <p:cNvCxnSpPr/>
          <p:nvPr userDrawn="1"/>
        </p:nvCxnSpPr>
        <p:spPr bwMode="auto">
          <a:xfrm>
            <a:off x="720725" y="503238"/>
            <a:ext cx="8207375" cy="1587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hteck 8"/>
          <p:cNvSpPr/>
          <p:nvPr userDrawn="1"/>
        </p:nvSpPr>
        <p:spPr>
          <a:xfrm>
            <a:off x="0" y="503238"/>
            <a:ext cx="503238" cy="504825"/>
          </a:xfrm>
          <a:prstGeom prst="rect">
            <a:avLst/>
          </a:prstGeom>
          <a:solidFill>
            <a:srgbClr val="F701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1" name="Foliennummernplatzhalter 5"/>
          <p:cNvSpPr txBox="1">
            <a:spLocks/>
          </p:cNvSpPr>
          <p:nvPr userDrawn="1"/>
        </p:nvSpPr>
        <p:spPr>
          <a:xfrm>
            <a:off x="0" y="582613"/>
            <a:ext cx="503238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fld id="{341491D6-FCB3-AA48-877A-0FB5E714E925}" type="slidenum">
              <a:rPr lang="de-DE" sz="1200" smtClean="0">
                <a:solidFill>
                  <a:schemeClr val="bg1"/>
                </a:solidFill>
              </a:rPr>
              <a:pPr algn="ctr" eaLnBrk="1" hangingPunct="1">
                <a:defRPr/>
              </a:pPr>
              <a:t>‹#›</a:t>
            </a:fld>
            <a:endParaRPr lang="de-DE" sz="1200">
              <a:solidFill>
                <a:schemeClr val="bg1"/>
              </a:solidFill>
            </a:endParaRPr>
          </a:p>
        </p:txBody>
      </p:sp>
      <p:pic>
        <p:nvPicPr>
          <p:cNvPr id="16" name="Bildplatzhalter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51284" y="97928"/>
            <a:ext cx="87110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10" name="Grafik 10"/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321" y="6498439"/>
            <a:ext cx="777237" cy="2452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04" r:id="rId2"/>
    <p:sldLayoutId id="2147483707" r:id="rId3"/>
  </p:sldLayoutIdLst>
  <p:hf sldNum="0"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rgbClr val="000000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2600" kern="1200">
          <a:solidFill>
            <a:srgbClr val="000000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2pPr>
      <a:lvl3pPr marL="808038" indent="-271463" algn="l" defTabSz="457200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20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3pPr>
      <a:lvl4pPr marL="1438275" indent="-185738" algn="l" defTabSz="457200" rtl="0" eaLnBrk="1" fontAlgn="base" hangingPunct="1">
        <a:spcBef>
          <a:spcPct val="20000"/>
        </a:spcBef>
        <a:spcAft>
          <a:spcPct val="0"/>
        </a:spcAft>
        <a:buClr>
          <a:srgbClr val="A6A6A6"/>
        </a:buClr>
        <a:buFont typeface="Wingdings" charset="0"/>
        <a:buChar char="§"/>
        <a:defRPr sz="20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4pPr>
      <a:lvl5pPr marL="1588" indent="0" algn="l" defTabSz="457200" rtl="0" eaLnBrk="1" fontAlgn="base" hangingPunct="1">
        <a:spcBef>
          <a:spcPts val="0"/>
        </a:spcBef>
        <a:spcAft>
          <a:spcPct val="0"/>
        </a:spcAft>
        <a:buFontTx/>
        <a:buNone/>
        <a:defRPr sz="20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hyperlink" Target="https://blogs.mathworks.com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4.emf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hyperlink" Target="https://amueller.github.io/dabl/dev/user_guide.html" TargetMode="External"/><Relationship Id="rId4" Type="http://schemas.openxmlformats.org/officeDocument/2006/relationships/hyperlink" Target="https://www.automl.org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verta.ai/platform/" TargetMode="Externa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emf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sorflow.org/guide/summaries_and_tensorboard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github.com/google/ml_collection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google/fiddle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rise.cs.berkeley.edu/projects/jarvis/" TargetMode="External"/><Relationship Id="rId2" Type="http://schemas.openxmlformats.org/officeDocument/2006/relationships/hyperlink" Target="https://databricks.com/blog/2018/06/05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tim_kraska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hyperlink" Target="https://nlml.github.io/in-raw-numpy/in-raw-numpy-t-sne/" TargetMode="External"/><Relationship Id="rId4" Type="http://schemas.openxmlformats.org/officeDocument/2006/relationships/image" Target="../media/image6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tum.ub.tum.de/1454690" TargetMode="External"/><Relationship Id="rId7" Type="http://schemas.openxmlformats.org/officeDocument/2006/relationships/image" Target="../media/image7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h92RMJi4mRM" TargetMode="External"/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mueller.github.io/dabl/dev/auto_examples/plot/plot_adult.html" TargetMode="Externa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3" Type="http://schemas.openxmlformats.org/officeDocument/2006/relationships/image" Target="../media/image82.emf"/><Relationship Id="rId7" Type="http://schemas.openxmlformats.org/officeDocument/2006/relationships/image" Target="../media/image8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ropublica.org/article/machine-bias-risk-assessments-in-criminal-sentencing" TargetMode="External"/><Relationship Id="rId5" Type="http://schemas.openxmlformats.org/officeDocument/2006/relationships/image" Target="../media/image84.png"/><Relationship Id="rId10" Type="http://schemas.openxmlformats.org/officeDocument/2006/relationships/image" Target="../media/image88.png"/><Relationship Id="rId4" Type="http://schemas.openxmlformats.org/officeDocument/2006/relationships/image" Target="../media/image83.emf"/><Relationship Id="rId9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451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92.png"/><Relationship Id="rId4" Type="http://schemas.openxmlformats.org/officeDocument/2006/relationships/image" Target="../media/image9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emf"/><Relationship Id="rId4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emf"/><Relationship Id="rId4" Type="http://schemas.openxmlformats.org/officeDocument/2006/relationships/image" Target="../media/image100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explainml-tutorial.github.io/neurips20" TargetMode="Externa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aptum.ai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hap.readthedocs.io/en/latest/index.html" TargetMode="External"/><Relationship Id="rId5" Type="http://schemas.openxmlformats.org/officeDocument/2006/relationships/hyperlink" Target="https://www.youtube.com/watch?v=B-c8tIgchu0" TargetMode="External"/><Relationship Id="rId4" Type="http://schemas.openxmlformats.org/officeDocument/2006/relationships/image" Target="../media/image107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0.png"/><Relationship Id="rId5" Type="http://schemas.openxmlformats.org/officeDocument/2006/relationships/image" Target="../media/image110.emf"/><Relationship Id="rId4" Type="http://schemas.openxmlformats.org/officeDocument/2006/relationships/image" Target="../media/image67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ive.ics.uci.edu/ml/datasets/adul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0.png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720725" y="1069200"/>
            <a:ext cx="8121349" cy="2489199"/>
          </a:xfrm>
        </p:spPr>
        <p:txBody>
          <a:bodyPr/>
          <a:lstStyle/>
          <a:p>
            <a:r>
              <a:rPr lang="de-DE" b="1" dirty="0"/>
              <a:t>Architecture of ML Systems*</a:t>
            </a:r>
            <a:br>
              <a:rPr lang="de-DE" b="1" dirty="0"/>
            </a:br>
            <a:r>
              <a:rPr lang="de-DE" sz="4000" b="1" dirty="0"/>
              <a:t>03 Model Selection and Debugging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720725" y="3836432"/>
            <a:ext cx="7001102" cy="1632702"/>
          </a:xfrm>
        </p:spPr>
        <p:txBody>
          <a:bodyPr anchor="t"/>
          <a:lstStyle/>
          <a:p>
            <a:r>
              <a:rPr lang="en-GB" b="1" dirty="0"/>
              <a:t>Matthias Boehm</a:t>
            </a:r>
          </a:p>
          <a:p>
            <a:endParaRPr lang="en-GB" sz="1000" dirty="0"/>
          </a:p>
          <a:p>
            <a:r>
              <a:rPr lang="en-GB" dirty="0"/>
              <a:t>Graz University of Technology, Austria</a:t>
            </a:r>
            <a:br>
              <a:rPr lang="en-GB" dirty="0"/>
            </a:br>
            <a:r>
              <a:rPr lang="en-US" dirty="0"/>
              <a:t>Computer Science and Biomedical Engineering</a:t>
            </a:r>
            <a:endParaRPr lang="en-GB" dirty="0"/>
          </a:p>
          <a:p>
            <a:r>
              <a:rPr lang="en-GB" dirty="0"/>
              <a:t>Institute of Interactive Systems and Data Science</a:t>
            </a:r>
          </a:p>
          <a:p>
            <a:r>
              <a:rPr lang="de-AT" dirty="0"/>
              <a:t>BMK endowed chair for Data Management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813915" y="6420899"/>
            <a:ext cx="262262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update: Aug 25, 2022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65" y="5785289"/>
            <a:ext cx="853163" cy="30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93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Optimization, </a:t>
            </a:r>
            <a:r>
              <a:rPr lang="en-US" dirty="0" err="1"/>
              <a:t>cont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 1D Problem</a:t>
            </a:r>
          </a:p>
          <a:p>
            <a:pPr lvl="1"/>
            <a:r>
              <a:rPr lang="en-US" dirty="0"/>
              <a:t>Gaussian Process</a:t>
            </a:r>
          </a:p>
          <a:p>
            <a:pPr lvl="1"/>
            <a:r>
              <a:rPr lang="en-US" dirty="0"/>
              <a:t>4 iterations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Selection Techniques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6183" y="1256252"/>
            <a:ext cx="4700198" cy="47415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784" y="3914799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20725" y="4601511"/>
            <a:ext cx="2756005" cy="138499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[Eric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Brochu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Vlad M. Cora,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Nando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de Freitas: A Tutorial on Bayesian Optimization of Expensive Cost Functions, with Application to Active User Modeling and Hierarchical Reinforcement Learning.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CoRR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856879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Multi-armed Bandits and Hyperband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 Multi-armed Bandits</a:t>
            </a:r>
          </a:p>
          <a:p>
            <a:pPr lvl="1"/>
            <a:r>
              <a:rPr lang="en-US" dirty="0"/>
              <a:t>Motivation: model types have different quality</a:t>
            </a:r>
          </a:p>
          <a:p>
            <a:pPr lvl="1"/>
            <a:r>
              <a:rPr lang="en-US" dirty="0"/>
              <a:t>Select among k model types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k-armed bandit problem</a:t>
            </a:r>
          </a:p>
          <a:p>
            <a:pPr lvl="1"/>
            <a:r>
              <a:rPr lang="en-US" dirty="0"/>
              <a:t>Running score for each arm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scheduling policy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Hyperband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Non-stochastic setting, without parametric assumptions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Pure exploration algorithm for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infinite-armed bandits</a:t>
            </a:r>
            <a:r>
              <a:rPr lang="en-US" dirty="0">
                <a:sym typeface="Wingdings" panose="05000000000000000000" pitchFamily="2" charset="2"/>
              </a:rPr>
              <a:t> 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Based on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Successive Halving</a:t>
            </a:r>
          </a:p>
          <a:p>
            <a:pPr lvl="2"/>
            <a:r>
              <a:rPr lang="en-US" dirty="0"/>
              <a:t>Successively discarding the </a:t>
            </a:r>
            <a:br>
              <a:rPr lang="en-US" dirty="0"/>
            </a:br>
            <a:r>
              <a:rPr lang="en-US" dirty="0"/>
              <a:t>worst-performing half of arms</a:t>
            </a:r>
          </a:p>
          <a:p>
            <a:pPr lvl="2"/>
            <a:r>
              <a:rPr lang="en-US" dirty="0"/>
              <a:t>Extended by doubling budget of arms </a:t>
            </a:r>
            <a:br>
              <a:rPr lang="en-US" dirty="0"/>
            </a:br>
            <a:r>
              <a:rPr lang="en-US" dirty="0"/>
              <a:t>in each iteration (no need to configure k, random search included)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Selection Techniques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067" y="1424529"/>
            <a:ext cx="1429273" cy="11846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24763" y="898355"/>
            <a:ext cx="1889091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blogs.mathworks.com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9335" y="2943212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617405" y="2883156"/>
            <a:ext cx="4632288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Sébastien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Bubeck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Nicolò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Cesa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-Bianchi: Regret Analysis of Stochastic and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Nonstochastic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Multi-armed Bandit Problems.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Foundations and Trends in Machine Learning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4271" y="4919328"/>
            <a:ext cx="497489" cy="640080"/>
          </a:xfrm>
          <a:prstGeom prst="rect">
            <a:avLst/>
          </a:prstGeom>
          <a:solidFill>
            <a:srgbClr val="7889FB"/>
          </a:solidFill>
          <a:ln w="25400">
            <a:solidFill>
              <a:srgbClr val="7889FB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134708" y="4712677"/>
            <a:ext cx="3112245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Lisha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Li, Kevin G. Jamieson, Giulia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DeSalvo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Afshin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Rostamizadeh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Ameet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Talwalkar: Hyperband: A Novel Bandit-Based Approach to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Hyperparameter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Optimization.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JMLR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95855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Selected </a:t>
            </a:r>
            <a:r>
              <a:rPr lang="en-US" dirty="0" err="1"/>
              <a:t>AutoML</a:t>
            </a:r>
            <a:r>
              <a:rPr lang="en-US" dirty="0"/>
              <a:t>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Auto Weka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Bayesian optimization</a:t>
            </a:r>
            <a:r>
              <a:rPr lang="en-US" dirty="0"/>
              <a:t> with </a:t>
            </a:r>
            <a:br>
              <a:rPr lang="en-US" dirty="0"/>
            </a:br>
            <a:r>
              <a:rPr lang="en-US" dirty="0"/>
              <a:t>28 learners, 11 ensemble/meta methods</a:t>
            </a:r>
          </a:p>
          <a:p>
            <a:pPr lvl="1"/>
            <a:endParaRPr lang="en-US" sz="700" dirty="0"/>
          </a:p>
          <a:p>
            <a:r>
              <a:rPr lang="en-US" dirty="0"/>
              <a:t>Auto </a:t>
            </a:r>
            <a:r>
              <a:rPr lang="en-US" dirty="0" err="1"/>
              <a:t>Sklearn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Bayesian optimization</a:t>
            </a:r>
            <a:r>
              <a:rPr lang="en-US" dirty="0"/>
              <a:t> with </a:t>
            </a:r>
            <a:br>
              <a:rPr lang="en-US" dirty="0"/>
            </a:br>
            <a:r>
              <a:rPr lang="en-US" dirty="0"/>
              <a:t>15 classifiers, 14 feature prep, 4 data prep </a:t>
            </a:r>
          </a:p>
          <a:p>
            <a:pPr lvl="1"/>
            <a:endParaRPr lang="en-US" sz="700" dirty="0"/>
          </a:p>
          <a:p>
            <a:r>
              <a:rPr lang="en-US" dirty="0" err="1"/>
              <a:t>TuPaQ</a:t>
            </a:r>
            <a:endParaRPr lang="en-US" dirty="0"/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Multi-armed bandit</a:t>
            </a:r>
            <a:r>
              <a:rPr lang="en-US" dirty="0"/>
              <a:t> and large-scale</a:t>
            </a:r>
          </a:p>
          <a:p>
            <a:pPr lvl="1"/>
            <a:endParaRPr lang="en-US" sz="700" dirty="0"/>
          </a:p>
          <a:p>
            <a:r>
              <a:rPr lang="en-US" dirty="0"/>
              <a:t>TPOT </a:t>
            </a:r>
          </a:p>
          <a:p>
            <a:pPr lvl="1"/>
            <a:r>
              <a:rPr lang="en-US" dirty="0"/>
              <a:t>Genetic programming</a:t>
            </a:r>
          </a:p>
          <a:p>
            <a:pPr lvl="1"/>
            <a:endParaRPr lang="en-US" sz="700" dirty="0"/>
          </a:p>
          <a:p>
            <a:r>
              <a:rPr lang="en-US" dirty="0"/>
              <a:t>Other Services</a:t>
            </a:r>
          </a:p>
          <a:p>
            <a:pPr lvl="1"/>
            <a:r>
              <a:rPr lang="en-US" dirty="0"/>
              <a:t>Azure ML, Amazon ML</a:t>
            </a:r>
          </a:p>
          <a:p>
            <a:pPr lvl="1"/>
            <a:r>
              <a:rPr lang="en-US" dirty="0"/>
              <a:t>Google </a:t>
            </a:r>
            <a:r>
              <a:rPr lang="en-US" dirty="0" err="1"/>
              <a:t>AutoML</a:t>
            </a:r>
            <a:r>
              <a:rPr lang="en-US" dirty="0"/>
              <a:t>, H20 </a:t>
            </a:r>
            <a:r>
              <a:rPr lang="en-US" dirty="0" err="1"/>
              <a:t>AutoML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Selection Techniques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539" y="5572983"/>
            <a:ext cx="454046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235189" y="5422257"/>
            <a:ext cx="3054699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Hantian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Zhang,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Luyuan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Zeng,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Wentao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Wu, Ce Zhang: How Good Are Machine Learning Clouds for Binary Classification with Good Features?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CoRR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208" y="1147242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712677" y="1107053"/>
            <a:ext cx="3547068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[Chris Thornton et al: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Auto-WEKA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combined selection and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hyperparameter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optimization of classification algorithms.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KDD 2013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2208" y="1970771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2248" y="2794294"/>
            <a:ext cx="42506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823209" y="1900389"/>
            <a:ext cx="343653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[Lars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Kotthoffet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al: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Auto-WEKA 2.0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Automatic model selection and hyper-parameter optimization in WEKA.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JMLR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2643573"/>
            <a:ext cx="2793442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[Matthias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Feurer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Auto-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sklearn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Efficient and Robust Automated Machine Learning.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Automated Machine Learning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2208" y="3707910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5004080" y="3567536"/>
            <a:ext cx="3275760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[Evan R. Sparks,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Ameet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Talwalkar, Daniel Haas, Michael J. Franklin, Michael I. Jordan, Tim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Kraska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Automating model search for large scale machine learning.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SoCC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2248" y="4629224"/>
            <a:ext cx="42506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4280597" y="4571883"/>
            <a:ext cx="3999243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[Randal S. Olson, Jason H. Moore: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TPOT: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 Tree-Based Pipeline Optimization Tool for Automating Machine Learning.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Automated Machine Learning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72380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1217" y="5188559"/>
            <a:ext cx="3682198" cy="10869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Selected </a:t>
            </a:r>
            <a:r>
              <a:rPr lang="en-US" dirty="0" err="1"/>
              <a:t>AutoML</a:t>
            </a:r>
            <a:r>
              <a:rPr lang="en-US" dirty="0"/>
              <a:t> Systems,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Alpine Meadow</a:t>
            </a:r>
          </a:p>
          <a:p>
            <a:pPr lvl="1"/>
            <a:r>
              <a:rPr lang="en-US" dirty="0"/>
              <a:t>Logical and physical ML pipelines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Multi-armed bandit </a:t>
            </a:r>
            <a:r>
              <a:rPr lang="en-US" dirty="0"/>
              <a:t>for pipeline selection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Bayesian optimization</a:t>
            </a:r>
            <a:r>
              <a:rPr lang="en-US" dirty="0"/>
              <a:t> for hyper-parameters</a:t>
            </a:r>
          </a:p>
          <a:p>
            <a:pPr lvl="1"/>
            <a:endParaRPr lang="en-US" sz="700" dirty="0"/>
          </a:p>
          <a:p>
            <a:r>
              <a:rPr lang="en-US" dirty="0" err="1"/>
              <a:t>Dabl</a:t>
            </a:r>
            <a:r>
              <a:rPr lang="en-US" dirty="0"/>
              <a:t> </a:t>
            </a:r>
            <a:r>
              <a:rPr lang="en-US" b="0" dirty="0"/>
              <a:t>(Data Analysis Baseline Library)</a:t>
            </a:r>
          </a:p>
          <a:p>
            <a:pPr lvl="1"/>
            <a:r>
              <a:rPr lang="en-US" dirty="0"/>
              <a:t>Tools for simple data preparation and ML training</a:t>
            </a:r>
            <a:endParaRPr lang="en-US" b="0" dirty="0"/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Hyperband</a:t>
            </a:r>
            <a:r>
              <a:rPr lang="en-US" dirty="0"/>
              <a:t> (successive halving) for optimization</a:t>
            </a:r>
            <a:endParaRPr lang="en-US" b="0" dirty="0"/>
          </a:p>
          <a:p>
            <a:pPr lvl="1"/>
            <a:endParaRPr lang="en-US" sz="700" b="0" dirty="0"/>
          </a:p>
          <a:p>
            <a:r>
              <a:rPr lang="en-US" dirty="0"/>
              <a:t>BOHB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Bayesian optimization</a:t>
            </a:r>
            <a:r>
              <a:rPr lang="en-US" dirty="0"/>
              <a:t> &amp; </a:t>
            </a:r>
            <a:r>
              <a:rPr lang="en-US" b="1" dirty="0">
                <a:solidFill>
                  <a:schemeClr val="accent1"/>
                </a:solidFill>
              </a:rPr>
              <a:t>hyperband</a:t>
            </a:r>
          </a:p>
          <a:p>
            <a:pPr lvl="1"/>
            <a:r>
              <a:rPr lang="en-US" dirty="0"/>
              <a:t>Queue-based </a:t>
            </a:r>
            <a:r>
              <a:rPr lang="en-US" b="1" dirty="0">
                <a:solidFill>
                  <a:srgbClr val="7889FB"/>
                </a:solidFill>
              </a:rPr>
              <a:t>parallelization</a:t>
            </a:r>
            <a:r>
              <a:rPr lang="en-US" dirty="0"/>
              <a:t> of successive halving</a:t>
            </a:r>
          </a:p>
          <a:p>
            <a:pPr lvl="1"/>
            <a:endParaRPr lang="en-US" sz="1000" dirty="0"/>
          </a:p>
          <a:p>
            <a:r>
              <a:rPr lang="en-US" dirty="0" err="1"/>
              <a:t>AutoML</a:t>
            </a:r>
            <a:r>
              <a:rPr lang="en-US" dirty="0"/>
              <a:t> </a:t>
            </a:r>
            <a:r>
              <a:rPr lang="en-US" b="0" dirty="0"/>
              <a:t>(</a:t>
            </a:r>
            <a:r>
              <a:rPr lang="en-US" b="0" dirty="0">
                <a:hlinkClick r:id="rId4"/>
              </a:rPr>
              <a:t>https://www.automl.org/</a:t>
            </a:r>
            <a:r>
              <a:rPr lang="en-US" b="0" dirty="0"/>
              <a:t>)</a:t>
            </a:r>
            <a:br>
              <a:rPr lang="en-US" b="0" dirty="0"/>
            </a:br>
            <a:r>
              <a:rPr lang="en-US" dirty="0"/>
              <a:t>Paper Collections/Benchmarks</a:t>
            </a:r>
          </a:p>
          <a:p>
            <a:pPr lvl="1"/>
            <a:r>
              <a:rPr lang="en-US" dirty="0" err="1"/>
              <a:t>HPOBench</a:t>
            </a:r>
            <a:r>
              <a:rPr lang="en-US" dirty="0"/>
              <a:t>/</a:t>
            </a:r>
            <a:r>
              <a:rPr lang="en-US" dirty="0" err="1"/>
              <a:t>NASBench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Selection Techniques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99976" y="3087771"/>
            <a:ext cx="2200589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https://amueller.github.io/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</a:b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dabl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/dev/user_guide.html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574" y="4090625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777802" y="3908811"/>
            <a:ext cx="2582428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[Stefan Falkner, Aaron Klein, Frank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Hutter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BOHB: Robust and Efficient Hyper-parameter Optimization at Scale.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ICML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1360" y="1730088"/>
            <a:ext cx="49790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878287" y="1567542"/>
            <a:ext cx="2471896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Zeyuan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Shang et al: Democratizing Data Science through Interactive Curation of ML Pipelines.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92970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Architecture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Design neural networks (type of layers / network) is often trial &amp; error process</a:t>
            </a:r>
          </a:p>
          <a:p>
            <a:pPr lvl="1"/>
            <a:r>
              <a:rPr lang="en-US" dirty="0"/>
              <a:t>Accuracy vs necessary computation characterizes an architecture</a:t>
            </a:r>
          </a:p>
          <a:p>
            <a:pPr marL="457200" lvl="1" indent="0">
              <a:buNone/>
            </a:pPr>
            <a:r>
              <a:rPr lang="en-AT" dirty="0"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Automatic neural architecture search</a:t>
            </a:r>
            <a:endParaRPr lang="en-US" b="1" dirty="0">
              <a:solidFill>
                <a:srgbClr val="7889FB"/>
              </a:solidFill>
            </a:endParaRPr>
          </a:p>
          <a:p>
            <a:pPr lvl="1"/>
            <a:endParaRPr lang="en-US" dirty="0"/>
          </a:p>
          <a:p>
            <a:r>
              <a:rPr lang="en-US" dirty="0"/>
              <a:t>#1 </a:t>
            </a:r>
            <a:r>
              <a:rPr lang="en-US" dirty="0">
                <a:solidFill>
                  <a:schemeClr val="accent1"/>
                </a:solidFill>
              </a:rPr>
              <a:t>Search Space</a:t>
            </a:r>
            <a:r>
              <a:rPr lang="en-US" dirty="0"/>
              <a:t> of Building Blocks</a:t>
            </a:r>
          </a:p>
          <a:p>
            <a:pPr lvl="1"/>
            <a:r>
              <a:rPr lang="en-US" dirty="0"/>
              <a:t>Define possible operations</a:t>
            </a:r>
            <a:br>
              <a:rPr lang="en-US" dirty="0"/>
            </a:br>
            <a:r>
              <a:rPr lang="en-US" dirty="0"/>
              <a:t>(e.g., identity, 3x3/5x5 separable </a:t>
            </a:r>
            <a:br>
              <a:rPr lang="en-US" dirty="0"/>
            </a:br>
            <a:r>
              <a:rPr lang="en-US" dirty="0"/>
              <a:t>convolution, </a:t>
            </a:r>
            <a:r>
              <a:rPr lang="en-US" dirty="0" err="1"/>
              <a:t>avg</a:t>
            </a:r>
            <a:r>
              <a:rPr lang="en-US" dirty="0"/>
              <a:t>/max pooling)</a:t>
            </a:r>
          </a:p>
          <a:p>
            <a:pPr lvl="1"/>
            <a:r>
              <a:rPr lang="en-US" dirty="0"/>
              <a:t>Define approach for connecting</a:t>
            </a:r>
            <a:br>
              <a:rPr lang="en-US" dirty="0"/>
            </a:br>
            <a:r>
              <a:rPr lang="en-US" dirty="0"/>
              <a:t>operations (pick 2 inputs, apply op, </a:t>
            </a:r>
            <a:br>
              <a:rPr lang="en-US" dirty="0"/>
            </a:br>
            <a:r>
              <a:rPr lang="en-US" dirty="0"/>
              <a:t>and add results)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Selection Techniques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612" y="2622619"/>
            <a:ext cx="3286234" cy="39138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689" y="5394157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758461" y="5333869"/>
            <a:ext cx="3673139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Hieu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Pham, Melody Y. Guan, Barret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Zoph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Quoc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V. Le, Jeff Dean: Efficient Neural Architecture Search via Parameter Sharing.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ICML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38092" y="3908809"/>
            <a:ext cx="184889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Exploration of cell designs</a:t>
            </a:r>
          </a:p>
        </p:txBody>
      </p:sp>
    </p:spTree>
    <p:extLst>
      <p:ext uri="{BB962C8B-B14F-4D97-AF65-F5344CB8AC3E}">
        <p14:creationId xmlns:p14="http://schemas.microsoft.com/office/powerpoint/2010/main" val="276936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Architecture Search,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#2 </a:t>
            </a:r>
            <a:r>
              <a:rPr lang="en-US" dirty="0">
                <a:solidFill>
                  <a:schemeClr val="accent1"/>
                </a:solidFill>
              </a:rPr>
              <a:t>Search Strategy</a:t>
            </a:r>
            <a:endParaRPr lang="en-US" b="0" dirty="0">
              <a:solidFill>
                <a:schemeClr val="accent1"/>
              </a:solidFill>
            </a:endParaRPr>
          </a:p>
          <a:p>
            <a:pPr lvl="1"/>
            <a:r>
              <a:rPr lang="en-US" dirty="0"/>
              <a:t>Classical evolutionary algorithms</a:t>
            </a:r>
          </a:p>
          <a:p>
            <a:pPr lvl="1"/>
            <a:r>
              <a:rPr lang="en-US" dirty="0"/>
              <a:t>Recurrent neural networks (e.g., LSTM)</a:t>
            </a:r>
          </a:p>
          <a:p>
            <a:pPr lvl="1"/>
            <a:r>
              <a:rPr lang="en-US" dirty="0"/>
              <a:t>Bayesian optimization (with </a:t>
            </a:r>
            <a:br>
              <a:rPr lang="en-US" dirty="0"/>
            </a:br>
            <a:r>
              <a:rPr lang="en-US" dirty="0"/>
              <a:t>special distance metric)</a:t>
            </a:r>
          </a:p>
          <a:p>
            <a:pPr lvl="1"/>
            <a:endParaRPr lang="en-US" sz="1000" dirty="0"/>
          </a:p>
          <a:p>
            <a:r>
              <a:rPr lang="en-US" dirty="0"/>
              <a:t>#3 </a:t>
            </a:r>
            <a:r>
              <a:rPr lang="en-US" dirty="0">
                <a:solidFill>
                  <a:schemeClr val="accent1"/>
                </a:solidFill>
              </a:rPr>
              <a:t>Optimization Objective</a:t>
            </a:r>
          </a:p>
          <a:p>
            <a:pPr lvl="1"/>
            <a:r>
              <a:rPr lang="en-US" dirty="0"/>
              <a:t>Max accuracy (min error)</a:t>
            </a:r>
          </a:p>
          <a:p>
            <a:pPr lvl="1"/>
            <a:r>
              <a:rPr lang="en-US" dirty="0"/>
              <a:t>Multi-objective (accuracy and runtime)</a:t>
            </a:r>
          </a:p>
          <a:p>
            <a:pPr lvl="1"/>
            <a:endParaRPr lang="en-US" sz="1000" dirty="0"/>
          </a:p>
          <a:p>
            <a:r>
              <a:rPr lang="en-US" dirty="0"/>
              <a:t>Excursus: Model Scaling</a:t>
            </a:r>
          </a:p>
          <a:p>
            <a:pPr lvl="1"/>
            <a:r>
              <a:rPr lang="en-US" dirty="0"/>
              <a:t>Automatically scale-up small</a:t>
            </a:r>
            <a:br>
              <a:rPr lang="en-US" dirty="0"/>
            </a:br>
            <a:r>
              <a:rPr lang="en-US" dirty="0"/>
              <a:t>model for better accuracy</a:t>
            </a:r>
          </a:p>
          <a:p>
            <a:pPr lvl="1"/>
            <a:r>
              <a:rPr lang="en-US" dirty="0" err="1"/>
              <a:t>EfficientNet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Selection Techniques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1703" y="1516421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596928" y="1476476"/>
            <a:ext cx="270300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[Barret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Zoph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Quoc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V. Le: Neural Architecture Search with Reinforcement Learning.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ICLR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62432" y="2342187"/>
            <a:ext cx="3637503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Kirthevasan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Kandasamy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Willie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Neiswanger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Jeff Schneider,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Barnabás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Póczos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Eric P. Xing: Neural Architecture Search with Bayesian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Optimisation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and Optimal Transport.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1703" y="2501502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120201" y="5727561"/>
            <a:ext cx="3376248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Mingxing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Tan,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Quoc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V. Le: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EfficientNet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Rethinking Model Scaling for Convolutional Neural Networks.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ICML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1225" y="5791330"/>
            <a:ext cx="497489" cy="640080"/>
          </a:xfrm>
          <a:prstGeom prst="rect">
            <a:avLst/>
          </a:prstGeom>
          <a:noFill/>
          <a:ln w="25400">
            <a:solidFill>
              <a:srgbClr val="7889FB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1166" y="3734942"/>
            <a:ext cx="3681096" cy="291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4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Architecture Search,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Problem: Computational Resources</a:t>
            </a:r>
          </a:p>
          <a:p>
            <a:pPr lvl="1"/>
            <a:r>
              <a:rPr lang="en-US" dirty="0"/>
              <a:t>Huge computational requirements for NAS (even on small datasets)</a:t>
            </a:r>
          </a:p>
          <a:p>
            <a:pPr marL="457200" lvl="1" indent="0">
              <a:buNone/>
            </a:pP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b="1" dirty="0">
                <a:sym typeface="Wingdings" panose="05000000000000000000" pitchFamily="2" charset="2"/>
              </a:rPr>
              <a:t>#1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</a:rPr>
              <a:t>Difficult to reproduce</a:t>
            </a:r>
            <a:r>
              <a:rPr lang="en-US" dirty="0"/>
              <a:t>, and </a:t>
            </a:r>
            <a:r>
              <a:rPr lang="en-US" b="1" dirty="0"/>
              <a:t>#2</a:t>
            </a:r>
            <a:r>
              <a:rPr lang="en-US" dirty="0"/>
              <a:t> </a:t>
            </a:r>
            <a:r>
              <a:rPr lang="en-US" b="1" dirty="0">
                <a:solidFill>
                  <a:schemeClr val="accent1"/>
                </a:solidFill>
              </a:rPr>
              <a:t>barrier-to-entry</a:t>
            </a:r>
          </a:p>
          <a:p>
            <a:pPr lvl="1"/>
            <a:endParaRPr lang="en-US" dirty="0"/>
          </a:p>
          <a:p>
            <a:r>
              <a:rPr lang="en-US" dirty="0"/>
              <a:t> Excursus: NAS-Bench-101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423K</a:t>
            </a:r>
            <a:r>
              <a:rPr lang="en-US" dirty="0"/>
              <a:t> unique convolutional architectures</a:t>
            </a:r>
          </a:p>
          <a:p>
            <a:pPr lvl="1"/>
            <a:r>
              <a:rPr lang="en-US" dirty="0"/>
              <a:t>Training and evaluated </a:t>
            </a:r>
            <a:r>
              <a:rPr lang="en-US" b="1" dirty="0">
                <a:solidFill>
                  <a:srgbClr val="7889FB"/>
                </a:solidFill>
              </a:rPr>
              <a:t>ALL</a:t>
            </a:r>
            <a:r>
              <a:rPr lang="en-US" dirty="0"/>
              <a:t> architectures,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multiple times</a:t>
            </a:r>
            <a:r>
              <a:rPr lang="en-US" dirty="0"/>
              <a:t> on </a:t>
            </a:r>
            <a:r>
              <a:rPr lang="en-US" b="1" dirty="0">
                <a:solidFill>
                  <a:schemeClr val="accent1"/>
                </a:solidFill>
              </a:rPr>
              <a:t>CIFAR-10</a:t>
            </a:r>
          </a:p>
          <a:p>
            <a:pPr lvl="1"/>
            <a:r>
              <a:rPr lang="en-US" dirty="0"/>
              <a:t>Shared dataset: </a:t>
            </a:r>
            <a:r>
              <a:rPr lang="en-US" b="1" dirty="0">
                <a:solidFill>
                  <a:srgbClr val="7889FB"/>
                </a:solidFill>
              </a:rPr>
              <a:t>5M trained models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Selection Techniques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439" y="4583857"/>
            <a:ext cx="49790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708220" y="4533616"/>
            <a:ext cx="4029389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[Chris Ying, Aaron Klein, Eric Christiansen, Esteban Real, Kevin Murphy, Frank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Hutter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NAS-Bench-101: Towards Reproducible Neural Architecture Search.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ICML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467" y="2682908"/>
            <a:ext cx="2166497" cy="25246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84090" y="2682908"/>
            <a:ext cx="177855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Outer Skeleton</a:t>
            </a:r>
          </a:p>
        </p:txBody>
      </p:sp>
    </p:spTree>
    <p:extLst>
      <p:ext uri="{BB962C8B-B14F-4D97-AF65-F5344CB8AC3E}">
        <p14:creationId xmlns:p14="http://schemas.microsoft.com/office/powerpoint/2010/main" val="33706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Management &amp; Provenance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391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Model Management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Exploratory data science process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trial and error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(preparation, feature engineering, model selection)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Different personas</a:t>
            </a:r>
            <a:r>
              <a:rPr lang="en-US" dirty="0"/>
              <a:t> (data engineer, ML expert, </a:t>
            </a:r>
            <a:r>
              <a:rPr lang="en-US" dirty="0" err="1"/>
              <a:t>devops</a:t>
            </a:r>
            <a:r>
              <a:rPr lang="en-US" dirty="0"/>
              <a:t>)</a:t>
            </a:r>
          </a:p>
          <a:p>
            <a:pPr lvl="1"/>
            <a:endParaRPr lang="en-US" sz="1200" dirty="0"/>
          </a:p>
          <a:p>
            <a:r>
              <a:rPr lang="en-US" dirty="0"/>
              <a:t>Problems</a:t>
            </a:r>
          </a:p>
          <a:p>
            <a:pPr lvl="1"/>
            <a:r>
              <a:rPr lang="en-US" dirty="0"/>
              <a:t>No record of experiments, insights lost along the way</a:t>
            </a:r>
          </a:p>
          <a:p>
            <a:pPr lvl="1"/>
            <a:r>
              <a:rPr lang="en-US" dirty="0"/>
              <a:t>Difficult to reproduce results</a:t>
            </a:r>
          </a:p>
          <a:p>
            <a:pPr lvl="1"/>
            <a:r>
              <a:rPr lang="en-US" dirty="0"/>
              <a:t>Cannot search for or query models </a:t>
            </a:r>
          </a:p>
          <a:p>
            <a:pPr lvl="1"/>
            <a:r>
              <a:rPr lang="en-US" dirty="0"/>
              <a:t>Difficult to collaborate</a:t>
            </a:r>
          </a:p>
          <a:p>
            <a:pPr lvl="1"/>
            <a:endParaRPr lang="en-US" sz="1200" dirty="0"/>
          </a:p>
          <a:p>
            <a:r>
              <a:rPr lang="en-US" dirty="0"/>
              <a:t>Overview</a:t>
            </a:r>
          </a:p>
          <a:p>
            <a:pPr lvl="1"/>
            <a:r>
              <a:rPr lang="en-US" dirty="0"/>
              <a:t>Experiment tracking and visualization</a:t>
            </a:r>
          </a:p>
          <a:p>
            <a:pPr lvl="1"/>
            <a:r>
              <a:rPr lang="en-US" dirty="0"/>
              <a:t>Coarse-grained ML pipeline provenance and versioning</a:t>
            </a:r>
          </a:p>
          <a:p>
            <a:pPr lvl="1"/>
            <a:r>
              <a:rPr lang="en-US" dirty="0"/>
              <a:t>Fine-grained data provenance (data-/ops-oriented)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Management &amp; Provenance</a:t>
            </a:r>
          </a:p>
        </p:txBody>
      </p:sp>
      <p:pic>
        <p:nvPicPr>
          <p:cNvPr id="14" name="Picture 8" descr="https://upload.wikimedia.org/wikipedia/commons/thumb/1/1b/Emblem-person-red.svg/2000px-Emblem-person-red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456" y="1991610"/>
            <a:ext cx="642759" cy="64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https://upload.wikimedia.org/wikipedia/commons/thumb/d/d8/Emblem-person-blue.svg/1024px-Emblem-person-blue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434" y="2191990"/>
            <a:ext cx="643493" cy="6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62673" y="1047980"/>
            <a:ext cx="2010508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did you create that model?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 you consider X?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1425" y="3346235"/>
            <a:ext cx="85652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260123" y="4009294"/>
            <a:ext cx="269222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Manasi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Vartak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ModelDB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 system to manage machine learning models,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Spark Summit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42820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Management Systems (</a:t>
            </a:r>
            <a:r>
              <a:rPr lang="en-US" dirty="0" err="1"/>
              <a:t>MLOps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ModelHub</a:t>
            </a:r>
            <a:endParaRPr lang="en-US" dirty="0"/>
          </a:p>
          <a:p>
            <a:pPr lvl="1"/>
            <a:r>
              <a:rPr lang="en-US" dirty="0"/>
              <a:t>Versioning system for DNN models, </a:t>
            </a:r>
            <a:br>
              <a:rPr lang="en-US" dirty="0"/>
            </a:br>
            <a:r>
              <a:rPr lang="en-US" dirty="0"/>
              <a:t>including provenance tracking</a:t>
            </a:r>
          </a:p>
          <a:p>
            <a:pPr lvl="1"/>
            <a:r>
              <a:rPr lang="en-US" dirty="0"/>
              <a:t>DSL for model exploration and enumeration </a:t>
            </a:r>
            <a:br>
              <a:rPr lang="en-US" dirty="0"/>
            </a:br>
            <a:r>
              <a:rPr lang="en-US" dirty="0"/>
              <a:t>queries (model selection + hyper parameters)</a:t>
            </a:r>
          </a:p>
          <a:p>
            <a:pPr lvl="1"/>
            <a:r>
              <a:rPr lang="en-US" dirty="0"/>
              <a:t>Model versions stored as deltas</a:t>
            </a:r>
          </a:p>
          <a:p>
            <a:pPr lvl="1"/>
            <a:endParaRPr lang="en-US" dirty="0"/>
          </a:p>
          <a:p>
            <a:r>
              <a:rPr lang="en-US" dirty="0" err="1"/>
              <a:t>ModelDB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7889FB"/>
                </a:solidFill>
                <a:sym typeface="Wingdings" panose="05000000000000000000" pitchFamily="2" charset="2"/>
              </a:rPr>
              <a:t>Verta.ai</a:t>
            </a:r>
            <a:endParaRPr lang="en-US" dirty="0">
              <a:solidFill>
                <a:srgbClr val="7889FB"/>
              </a:solidFill>
            </a:endParaRPr>
          </a:p>
          <a:p>
            <a:pPr lvl="1"/>
            <a:r>
              <a:rPr lang="en-US" dirty="0"/>
              <a:t>Model and provenance logging for ML </a:t>
            </a:r>
            <a:br>
              <a:rPr lang="en-US" dirty="0"/>
            </a:br>
            <a:r>
              <a:rPr lang="en-US" dirty="0"/>
              <a:t>pipelines via programmatic APIs</a:t>
            </a:r>
          </a:p>
          <a:p>
            <a:pPr lvl="1"/>
            <a:r>
              <a:rPr lang="en-US" dirty="0"/>
              <a:t>Support for different ML systems </a:t>
            </a:r>
            <a:br>
              <a:rPr lang="en-US" dirty="0"/>
            </a:br>
            <a:r>
              <a:rPr lang="en-US" dirty="0"/>
              <a:t>(e.g., spark.ml, </a:t>
            </a:r>
            <a:r>
              <a:rPr lang="en-US" dirty="0" err="1"/>
              <a:t>scikit</a:t>
            </a:r>
            <a:r>
              <a:rPr lang="en-US" dirty="0"/>
              <a:t>-learn, others)</a:t>
            </a:r>
          </a:p>
          <a:p>
            <a:pPr lvl="1"/>
            <a:r>
              <a:rPr lang="en-US" dirty="0"/>
              <a:t>GUIs for capturing meta data and </a:t>
            </a:r>
            <a:br>
              <a:rPr lang="en-US" dirty="0"/>
            </a:br>
            <a:r>
              <a:rPr lang="en-US" dirty="0"/>
              <a:t>metric visualization 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Management &amp; Provenance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58189" y="1350268"/>
            <a:ext cx="2408844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[Hui Miao,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Li, Larry S. Davis,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Amol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Deshpande: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ModelHub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Deep Learning Lifecycle Management.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ICDE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2836" y="1497463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836" y="3622591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255288" y="3502011"/>
            <a:ext cx="3034602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Manasi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Vartak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Samuel Madden: MODELDB: Opportunities and Challenges in Managing Machine Learning Models.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IEEE Data Eng. Bull.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862" y="4496310"/>
            <a:ext cx="2099090" cy="16656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47966" y="5237958"/>
            <a:ext cx="1848896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Verta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Enterprise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MLOps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Platform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https://www.verta.ai/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platform/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]</a:t>
            </a:r>
          </a:p>
        </p:txBody>
      </p:sp>
    </p:spTree>
    <p:extLst>
      <p:ext uri="{BB962C8B-B14F-4D97-AF65-F5344CB8AC3E}">
        <p14:creationId xmlns:p14="http://schemas.microsoft.com/office/powerpoint/2010/main" val="354873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The Data Science Lifecycle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Science Lifecycle</a:t>
            </a:r>
          </a:p>
        </p:txBody>
      </p:sp>
      <p:pic>
        <p:nvPicPr>
          <p:cNvPr id="6" name="Picture 10" descr="https://upload.wikimedia.org/wikipedia/commons/thumb/d/d8/Emblem-person-blue.svg/1024px-Emblem-person-blue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258" y="1497412"/>
            <a:ext cx="900732" cy="90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794997" y="4421874"/>
            <a:ext cx="1391352" cy="1407754"/>
            <a:chOff x="3930084" y="4978403"/>
            <a:chExt cx="1729952" cy="1750352"/>
          </a:xfrm>
        </p:grpSpPr>
        <p:pic>
          <p:nvPicPr>
            <p:cNvPr id="9" name="Picture 8" descr="https://upload.wikimedia.org/wikipedia/commons/thumb/1/1b/Emblem-person-red.svg/2000px-Emblem-person-red.sv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Data/SW Engineer</a:t>
              </a:r>
            </a:p>
          </p:txBody>
        </p:sp>
      </p:grp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62" y="2637991"/>
            <a:ext cx="726111" cy="744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7478845" y="4421874"/>
            <a:ext cx="1391352" cy="1407754"/>
            <a:chOff x="3930084" y="4978403"/>
            <a:chExt cx="1729952" cy="1750352"/>
          </a:xfrm>
        </p:grpSpPr>
        <p:pic>
          <p:nvPicPr>
            <p:cNvPr id="13" name="Picture 12" descr="https://upload.wikimedia.org/wikipedia/commons/thumb/1/1b/Emblem-person-red.svg/2000px-Emblem-person-red.sv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DevOps Engineer</a:t>
              </a:r>
            </a:p>
          </p:txBody>
        </p:sp>
      </p:grpSp>
      <p:sp>
        <p:nvSpPr>
          <p:cNvPr id="24" name="Chevron 23"/>
          <p:cNvSpPr/>
          <p:nvPr/>
        </p:nvSpPr>
        <p:spPr>
          <a:xfrm>
            <a:off x="1149073" y="2888977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Cleaning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Preparation</a:t>
            </a:r>
          </a:p>
        </p:txBody>
      </p:sp>
      <p:cxnSp>
        <p:nvCxnSpPr>
          <p:cNvPr id="27" name="Straight Arrow Connector 26"/>
          <p:cNvCxnSpPr>
            <a:stCxn id="9" idx="0"/>
          </p:cNvCxnSpPr>
          <p:nvPr/>
        </p:nvCxnSpPr>
        <p:spPr>
          <a:xfrm flipH="1" flipV="1">
            <a:off x="1469232" y="3873715"/>
            <a:ext cx="1576" cy="54815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6" idx="2"/>
            <a:endCxn id="31" idx="0"/>
          </p:cNvCxnSpPr>
          <p:nvPr/>
        </p:nvCxnSpPr>
        <p:spPr>
          <a:xfrm>
            <a:off x="4642624" y="2398151"/>
            <a:ext cx="169546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3" idx="0"/>
          </p:cNvCxnSpPr>
          <p:nvPr/>
        </p:nvCxnSpPr>
        <p:spPr>
          <a:xfrm flipH="1" flipV="1">
            <a:off x="8150663" y="3874830"/>
            <a:ext cx="3993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B00B4DCB-D90E-4ACA-AE9A-9750B81623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5" t="9698" r="6904" b="11693"/>
          <a:stretch/>
        </p:blipFill>
        <p:spPr>
          <a:xfrm>
            <a:off x="106167" y="3323544"/>
            <a:ext cx="967752" cy="896761"/>
          </a:xfrm>
          <a:prstGeom prst="rect">
            <a:avLst/>
          </a:prstGeom>
        </p:spPr>
      </p:pic>
      <p:sp>
        <p:nvSpPr>
          <p:cNvPr id="31" name="Chevron 30"/>
          <p:cNvSpPr/>
          <p:nvPr/>
        </p:nvSpPr>
        <p:spPr>
          <a:xfrm>
            <a:off x="3658000" y="2890092"/>
            <a:ext cx="2670084" cy="984738"/>
          </a:xfrm>
          <a:prstGeom prst="chevron">
            <a:avLst>
              <a:gd name="adj" fmla="val 36735"/>
            </a:avLst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Model Selection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Training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Hyper-parameters</a:t>
            </a:r>
          </a:p>
        </p:txBody>
      </p:sp>
      <p:sp>
        <p:nvSpPr>
          <p:cNvPr id="32" name="Chevron 31"/>
          <p:cNvSpPr/>
          <p:nvPr/>
        </p:nvSpPr>
        <p:spPr>
          <a:xfrm>
            <a:off x="6122289" y="2890092"/>
            <a:ext cx="2670084" cy="984738"/>
          </a:xfrm>
          <a:prstGeom prst="chevron">
            <a:avLst>
              <a:gd name="adj" fmla="val 36735"/>
            </a:avLst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Validate &amp; Debug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Deployment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Scoring &amp; Feedback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966618" y="1577982"/>
            <a:ext cx="1039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Scientist</a:t>
            </a:r>
          </a:p>
        </p:txBody>
      </p:sp>
      <p:cxnSp>
        <p:nvCxnSpPr>
          <p:cNvPr id="36" name="Straight Arrow Connector 35"/>
          <p:cNvCxnSpPr>
            <a:stCxn id="6" idx="2"/>
            <a:endCxn id="24" idx="0"/>
          </p:cNvCxnSpPr>
          <p:nvPr/>
        </p:nvCxnSpPr>
        <p:spPr>
          <a:xfrm flipH="1">
            <a:off x="2303243" y="2398151"/>
            <a:ext cx="2339381" cy="490826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6" idx="2"/>
            <a:endCxn id="32" idx="0"/>
          </p:cNvCxnSpPr>
          <p:nvPr/>
        </p:nvCxnSpPr>
        <p:spPr>
          <a:xfrm>
            <a:off x="4642624" y="2398151"/>
            <a:ext cx="2633835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762539" y="693338"/>
            <a:ext cx="2190606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Data-centric View: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Application perspective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Workload perspective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System perspective</a:t>
            </a:r>
          </a:p>
        </p:txBody>
      </p:sp>
      <p:cxnSp>
        <p:nvCxnSpPr>
          <p:cNvPr id="50" name="Straight Arrow Connector 49"/>
          <p:cNvCxnSpPr>
            <a:endCxn id="24" idx="2"/>
          </p:cNvCxnSpPr>
          <p:nvPr/>
        </p:nvCxnSpPr>
        <p:spPr>
          <a:xfrm flipH="1" flipV="1">
            <a:off x="2303243" y="3873715"/>
            <a:ext cx="1576" cy="54815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endCxn id="31" idx="2"/>
          </p:cNvCxnSpPr>
          <p:nvPr/>
        </p:nvCxnSpPr>
        <p:spPr>
          <a:xfrm flipV="1">
            <a:off x="4812170" y="3874830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endCxn id="32" idx="2"/>
          </p:cNvCxnSpPr>
          <p:nvPr/>
        </p:nvCxnSpPr>
        <p:spPr>
          <a:xfrm flipV="1">
            <a:off x="7276459" y="3874830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2304819" y="4421874"/>
            <a:ext cx="4971640" cy="0"/>
          </a:xfrm>
          <a:prstGeom prst="straightConnector1">
            <a:avLst/>
          </a:prstGeom>
          <a:ln w="19050">
            <a:solidFill>
              <a:srgbClr val="7889FB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2407874" y="4511708"/>
            <a:ext cx="478674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Exploratory Process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(experimentation, refinements, ML pipelines)</a:t>
            </a:r>
          </a:p>
        </p:txBody>
      </p:sp>
    </p:spTree>
    <p:extLst>
      <p:ext uri="{BB962C8B-B14F-4D97-AF65-F5344CB8AC3E}">
        <p14:creationId xmlns:p14="http://schemas.microsoft.com/office/powerpoint/2010/main" val="1252732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Management Systems (</a:t>
            </a:r>
            <a:r>
              <a:rPr lang="en-US" dirty="0" err="1"/>
              <a:t>MLOps</a:t>
            </a:r>
            <a:r>
              <a:rPr lang="en-US" dirty="0"/>
              <a:t>),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MLflow</a:t>
            </a:r>
            <a:endParaRPr lang="en-US" dirty="0"/>
          </a:p>
          <a:p>
            <a:pPr lvl="1"/>
            <a:r>
              <a:rPr lang="en-US" dirty="0"/>
              <a:t>An open source platform for </a:t>
            </a:r>
            <a:br>
              <a:rPr lang="en-US" dirty="0"/>
            </a:br>
            <a:r>
              <a:rPr lang="en-US" dirty="0"/>
              <a:t>the machine learning lifecycle</a:t>
            </a:r>
          </a:p>
          <a:p>
            <a:pPr lvl="1"/>
            <a:r>
              <a:rPr lang="en-US" dirty="0"/>
              <a:t>Use of existing ML systems </a:t>
            </a:r>
            <a:br>
              <a:rPr lang="en-US" dirty="0"/>
            </a:br>
            <a:r>
              <a:rPr lang="en-US" dirty="0"/>
              <a:t>and various language bindings</a:t>
            </a:r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MLflow</a:t>
            </a:r>
            <a:r>
              <a:rPr lang="en-US" b="1" dirty="0">
                <a:solidFill>
                  <a:srgbClr val="7889FB"/>
                </a:solidFill>
              </a:rPr>
              <a:t> Tracking:</a:t>
            </a:r>
            <a:r>
              <a:rPr lang="en-US" dirty="0"/>
              <a:t> logging and querying experiments</a:t>
            </a:r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MLflow</a:t>
            </a:r>
            <a:r>
              <a:rPr lang="en-US" b="1" dirty="0">
                <a:solidFill>
                  <a:srgbClr val="7889FB"/>
                </a:solidFill>
              </a:rPr>
              <a:t> Projects:</a:t>
            </a:r>
            <a:r>
              <a:rPr lang="en-US" dirty="0"/>
              <a:t> packaging/reproduction of ML pipeline results </a:t>
            </a:r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MLflow</a:t>
            </a:r>
            <a:r>
              <a:rPr lang="en-US" b="1" dirty="0">
                <a:solidFill>
                  <a:srgbClr val="7889FB"/>
                </a:solidFill>
              </a:rPr>
              <a:t> Models:</a:t>
            </a:r>
            <a:r>
              <a:rPr lang="en-US" dirty="0"/>
              <a:t> deployment of models in various services/tools</a:t>
            </a:r>
          </a:p>
          <a:p>
            <a:pPr lvl="1"/>
            <a:r>
              <a:rPr lang="en-US" b="1" dirty="0" err="1">
                <a:solidFill>
                  <a:schemeClr val="accent1"/>
                </a:solidFill>
              </a:rPr>
              <a:t>MLflow</a:t>
            </a:r>
            <a:r>
              <a:rPr lang="en-US" b="1" dirty="0">
                <a:solidFill>
                  <a:schemeClr val="accent1"/>
                </a:solidFill>
              </a:rPr>
              <a:t> Model Registry:</a:t>
            </a:r>
            <a:r>
              <a:rPr lang="en-US" dirty="0"/>
              <a:t> cataloging models and managing deployment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Management &amp; Provenance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902" y="1253005"/>
            <a:ext cx="977491" cy="4001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454" y="2071076"/>
            <a:ext cx="2997711" cy="6219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408" y="1500980"/>
            <a:ext cx="3114968" cy="6372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8171" y="4501663"/>
            <a:ext cx="676665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Matei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Zaharia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Andrew Chen, Aaron Davidson, Ali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Ghodsi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Sue Ann Hong, Andy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Konwinski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Siddharth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Murching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Tomas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Nykodym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Paul Ogilvie, Mani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Parkhe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Fen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Xie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Corey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Zumar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Accelerating the Machine Learning Lifecycle with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MLflow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IEEE Data Eng. Bull. 41(4)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672" y="4540907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672" y="5461945"/>
            <a:ext cx="49454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698172" y="5294753"/>
            <a:ext cx="7252154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[Andrew Chen, Andy Chow, Aaron Davidson, Arjun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DCunha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Ali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Ghodsi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Sue Ann Hong, Andy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Konwinski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Clemens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Mewald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Siddharth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Murching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Tomas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Nykodym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Paul Ogilvie, Mani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Parkhe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Avesh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Singh, Fen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Xie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Matei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Zaharia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Richard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Zang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Juntai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Zheng, Corey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Zumar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Developments in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MLflow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 System to Accelerate the Machine Learning Lifecycle.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DEEM@SIGMOD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65259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Tracking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TensorFlow</a:t>
            </a:r>
            <a:r>
              <a:rPr lang="en-US" dirty="0"/>
              <a:t>: </a:t>
            </a:r>
            <a:r>
              <a:rPr lang="en-US" dirty="0" err="1"/>
              <a:t>TensorBoard</a:t>
            </a:r>
            <a:endParaRPr lang="en-US" dirty="0"/>
          </a:p>
          <a:p>
            <a:pPr lvl="1"/>
            <a:r>
              <a:rPr lang="en-US" dirty="0"/>
              <a:t>Suite of visualization tools</a:t>
            </a:r>
          </a:p>
          <a:p>
            <a:pPr lvl="1"/>
            <a:r>
              <a:rPr lang="en-US" dirty="0"/>
              <a:t>Explicitly track and write </a:t>
            </a:r>
            <a:br>
              <a:rPr lang="en-US" dirty="0"/>
            </a:br>
            <a:r>
              <a:rPr lang="en-US" dirty="0"/>
              <a:t>summary statistics </a:t>
            </a:r>
          </a:p>
          <a:p>
            <a:pPr lvl="1"/>
            <a:r>
              <a:rPr lang="en-US" dirty="0"/>
              <a:t>Visualize behavior over</a:t>
            </a:r>
            <a:br>
              <a:rPr lang="en-US" dirty="0"/>
            </a:br>
            <a:r>
              <a:rPr lang="en-US" dirty="0"/>
              <a:t>time and across experiments</a:t>
            </a:r>
          </a:p>
          <a:p>
            <a:pPr lvl="1"/>
            <a:r>
              <a:rPr lang="en-US" dirty="0"/>
              <a:t>Different folders for </a:t>
            </a:r>
            <a:br>
              <a:rPr lang="en-US" dirty="0"/>
            </a:br>
            <a:r>
              <a:rPr lang="en-US" dirty="0"/>
              <a:t>model versioning? </a:t>
            </a:r>
          </a:p>
          <a:p>
            <a:pPr lvl="1"/>
            <a:endParaRPr lang="en-US" dirty="0"/>
          </a:p>
          <a:p>
            <a:r>
              <a:rPr lang="en-US" dirty="0"/>
              <a:t>Other Tools:</a:t>
            </a:r>
          </a:p>
          <a:p>
            <a:pPr lvl="1"/>
            <a:r>
              <a:rPr lang="en-US" dirty="0"/>
              <a:t>Integration w/ </a:t>
            </a:r>
            <a:r>
              <a:rPr lang="en-US" dirty="0" err="1"/>
              <a:t>TensorBoard</a:t>
            </a:r>
            <a:endParaRPr lang="en-US" dirty="0"/>
          </a:p>
          <a:p>
            <a:pPr lvl="1"/>
            <a:r>
              <a:rPr lang="en-US" dirty="0"/>
              <a:t>Lots of custom logging</a:t>
            </a:r>
            <a:br>
              <a:rPr lang="en-US" dirty="0"/>
            </a:br>
            <a:r>
              <a:rPr lang="en-US" dirty="0"/>
              <a:t>and plotting tools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Management &amp; Provenance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425" y="1426867"/>
            <a:ext cx="4559529" cy="36977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91472" y="5124608"/>
            <a:ext cx="3569724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https://www.tensorflow.org/guide/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summaries_and_tensorboard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914073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Lifecycle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Databricks</a:t>
            </a:r>
            <a:r>
              <a:rPr lang="en-US" dirty="0"/>
              <a:t> Machine Learning</a:t>
            </a:r>
          </a:p>
          <a:p>
            <a:pPr lvl="1"/>
            <a:r>
              <a:rPr lang="en-US" dirty="0" err="1"/>
              <a:t>MLOps</a:t>
            </a:r>
            <a:r>
              <a:rPr lang="en-US" dirty="0"/>
              <a:t>, Feature Store, </a:t>
            </a:r>
            <a:r>
              <a:rPr lang="en-US" dirty="0" err="1"/>
              <a:t>AutoML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Management &amp; Provenance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919" y="2847646"/>
            <a:ext cx="8350468" cy="3375857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200" y="765186"/>
            <a:ext cx="977187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473700" y="1351926"/>
            <a:ext cx="344168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[Clemens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Mewald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Announcing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Databricks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Machine Learning, Feature Store,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AutoML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Keynote Data+ AI Summit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02100" y="2312351"/>
            <a:ext cx="6336100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400" dirty="0" err="1">
                <a:latin typeface="Consolas" panose="020B0609020204030204" pitchFamily="49" charset="0"/>
                <a:cs typeface="Calibri" panose="020F0502020204030204" pitchFamily="34" charset="0"/>
              </a:rPr>
              <a:t>MLOps</a:t>
            </a:r>
            <a:r>
              <a:rPr lang="en-US" sz="2400" dirty="0">
                <a:latin typeface="Consolas" panose="020B0609020204030204" pitchFamily="49" charset="0"/>
                <a:cs typeface="Calibri" panose="020F0502020204030204" pitchFamily="34" charset="0"/>
              </a:rPr>
              <a:t> = </a:t>
            </a:r>
            <a:r>
              <a:rPr lang="en-US" sz="2400" dirty="0" err="1">
                <a:latin typeface="Consolas" panose="020B0609020204030204" pitchFamily="49" charset="0"/>
                <a:cs typeface="Calibri" panose="020F0502020204030204" pitchFamily="34" charset="0"/>
              </a:rPr>
              <a:t>DataOps</a:t>
            </a:r>
            <a:r>
              <a:rPr lang="en-US" sz="2400" dirty="0">
                <a:latin typeface="Consolas" panose="020B0609020204030204" pitchFamily="49" charset="0"/>
                <a:cs typeface="Calibri" panose="020F0502020204030204" pitchFamily="34" charset="0"/>
              </a:rPr>
              <a:t> + DevOps + </a:t>
            </a:r>
            <a:r>
              <a:rPr lang="en-US" sz="2400" dirty="0" err="1">
                <a:latin typeface="Consolas" panose="020B0609020204030204" pitchFamily="49" charset="0"/>
                <a:cs typeface="Calibri" panose="020F0502020204030204" pitchFamily="34" charset="0"/>
              </a:rPr>
              <a:t>ModelOps</a:t>
            </a:r>
            <a:endParaRPr lang="en-US" sz="24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704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Configuration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#1 ML Collections</a:t>
            </a:r>
          </a:p>
          <a:p>
            <a:pPr lvl="1"/>
            <a:r>
              <a:rPr lang="en-US" dirty="0"/>
              <a:t>Dictionary-like data structures for </a:t>
            </a:r>
            <a:br>
              <a:rPr lang="en-US" dirty="0"/>
            </a:br>
            <a:r>
              <a:rPr lang="en-US" dirty="0"/>
              <a:t>configurations of experiments and models</a:t>
            </a:r>
            <a:br>
              <a:rPr lang="en-US" dirty="0"/>
            </a:br>
            <a:r>
              <a:rPr lang="en-US" dirty="0"/>
              <a:t>(hyper-parameters, loss, optimizer)</a:t>
            </a:r>
          </a:p>
          <a:p>
            <a:pPr lvl="1"/>
            <a:r>
              <a:rPr lang="en-US" dirty="0" err="1">
                <a:latin typeface="Consolas" panose="020B0609020204030204" pitchFamily="49" charset="0"/>
              </a:rPr>
              <a:t>ConfigDict</a:t>
            </a:r>
            <a:r>
              <a:rPr lang="en-US" dirty="0"/>
              <a:t> and </a:t>
            </a:r>
            <a:r>
              <a:rPr lang="en-US" dirty="0" err="1">
                <a:latin typeface="Consolas" panose="020B0609020204030204" pitchFamily="49" charset="0"/>
              </a:rPr>
              <a:t>FrozenConfigDict</a:t>
            </a:r>
            <a:endParaRPr lang="en-US" dirty="0">
              <a:latin typeface="Consolas" panose="020B0609020204030204" pitchFamily="49" charset="0"/>
            </a:endParaRPr>
          </a:p>
          <a:p>
            <a:pPr lvl="1"/>
            <a:endParaRPr lang="en-US" dirty="0"/>
          </a:p>
          <a:p>
            <a:r>
              <a:rPr lang="en-US" dirty="0"/>
              <a:t>#2 Fiddle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Configurations for model training</a:t>
            </a:r>
            <a:br>
              <a:rPr lang="en-US" dirty="0"/>
            </a:br>
            <a:r>
              <a:rPr lang="en-US" dirty="0"/>
              <a:t>with </a:t>
            </a:r>
            <a:r>
              <a:rPr lang="en-US" dirty="0">
                <a:latin typeface="Consolas" panose="020B0609020204030204" pitchFamily="49" charset="0"/>
              </a:rPr>
              <a:t>build()</a:t>
            </a:r>
            <a:r>
              <a:rPr lang="en-US" dirty="0"/>
              <a:t> for creating training instances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Auto-</a:t>
            </a:r>
            <a:r>
              <a:rPr lang="en-US" b="1" dirty="0" err="1">
                <a:solidFill>
                  <a:srgbClr val="7889FB"/>
                </a:solidFill>
              </a:rPr>
              <a:t>config</a:t>
            </a:r>
            <a:r>
              <a:rPr lang="en-US" dirty="0"/>
              <a:t> for creating a </a:t>
            </a:r>
            <a:r>
              <a:rPr lang="en-US" dirty="0" err="1"/>
              <a:t>config</a:t>
            </a:r>
            <a:r>
              <a:rPr lang="en-US" dirty="0"/>
              <a:t> object</a:t>
            </a:r>
            <a:br>
              <a:rPr lang="en-US" dirty="0"/>
            </a:br>
            <a:r>
              <a:rPr lang="en-US" dirty="0"/>
              <a:t>from a (control-flow-free) function</a:t>
            </a:r>
          </a:p>
          <a:p>
            <a:pPr lvl="1"/>
            <a:r>
              <a:rPr lang="en-US" dirty="0"/>
              <a:t>Explain and visualization</a:t>
            </a:r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Management &amp; Provenance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89786" y="1446491"/>
            <a:ext cx="244174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https://github.com/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google/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ml_collections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186" y="2670802"/>
            <a:ext cx="3272059" cy="36240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65799" y="5346659"/>
            <a:ext cx="244548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https://github.com/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google/fiddle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735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Provenance for ML Pipelines </a:t>
            </a:r>
            <a:r>
              <a:rPr lang="en-US" sz="2400" dirty="0"/>
              <a:t>(</a:t>
            </a:r>
            <a:r>
              <a:rPr lang="en-US" sz="2400" dirty="0">
                <a:solidFill>
                  <a:schemeClr val="accent1"/>
                </a:solidFill>
              </a:rPr>
              <a:t>fine-grained</a:t>
            </a:r>
            <a:r>
              <a:rPr lang="en-US" sz="2400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DEX: Dataset Versioning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Versioning of datasets, stored with delta encoding</a:t>
            </a:r>
          </a:p>
          <a:p>
            <a:pPr lvl="1"/>
            <a:r>
              <a:rPr lang="en-US" dirty="0"/>
              <a:t>Checkout, intersection, union queries over deltas</a:t>
            </a:r>
          </a:p>
          <a:p>
            <a:pPr lvl="1"/>
            <a:r>
              <a:rPr lang="en-US" dirty="0"/>
              <a:t>Query optimization for finding efficient plans</a:t>
            </a:r>
          </a:p>
          <a:p>
            <a:pPr lvl="1"/>
            <a:endParaRPr lang="en-US" sz="300" dirty="0"/>
          </a:p>
          <a:p>
            <a:r>
              <a:rPr lang="en-US" dirty="0"/>
              <a:t>MISTIQUE: Intermediates of ML Pipelines</a:t>
            </a:r>
          </a:p>
          <a:p>
            <a:pPr lvl="1"/>
            <a:r>
              <a:rPr lang="en-US" dirty="0"/>
              <a:t>Capturing, storage, querying of intermediates</a:t>
            </a:r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Lossy</a:t>
            </a:r>
            <a:r>
              <a:rPr lang="en-US" b="1" dirty="0">
                <a:solidFill>
                  <a:srgbClr val="7889FB"/>
                </a:solidFill>
              </a:rPr>
              <a:t> deduplication and compression</a:t>
            </a:r>
          </a:p>
          <a:p>
            <a:pPr lvl="1"/>
            <a:r>
              <a:rPr lang="en-US" dirty="0"/>
              <a:t>Adaptive querying/materialization for finding efficient plans</a:t>
            </a:r>
          </a:p>
          <a:p>
            <a:pPr lvl="1"/>
            <a:endParaRPr lang="en-US" sz="300" dirty="0"/>
          </a:p>
          <a:p>
            <a:r>
              <a:rPr lang="en-US" dirty="0"/>
              <a:t>Linear Algebra Provenance</a:t>
            </a:r>
          </a:p>
          <a:p>
            <a:pPr lvl="1"/>
            <a:r>
              <a:rPr lang="en-US" dirty="0"/>
              <a:t>Provenance propagation by decomposition</a:t>
            </a:r>
          </a:p>
          <a:p>
            <a:pPr lvl="1"/>
            <a:r>
              <a:rPr lang="en-US" dirty="0"/>
              <a:t>Annotate parts w/ provenance polynomials</a:t>
            </a:r>
            <a:br>
              <a:rPr lang="en-US" dirty="0"/>
            </a:br>
            <a:r>
              <a:rPr lang="en-US" dirty="0"/>
              <a:t>(identifiers of contributing inputs + impact)</a:t>
            </a:r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Management &amp; Provenance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457011" y="5446209"/>
                <a:ext cx="4079631" cy="391261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𝐵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𝑢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𝐶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𝑣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𝐷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𝑢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𝐸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𝑣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011" y="5446209"/>
                <a:ext cx="4079631" cy="391261"/>
              </a:xfrm>
              <a:prstGeom prst="rect">
                <a:avLst/>
              </a:prstGeom>
              <a:blipFill>
                <a:blip r:embed="rId3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5596930" y="4340888"/>
            <a:ext cx="2972864" cy="2470535"/>
            <a:chOff x="5596930" y="4340888"/>
            <a:chExt cx="2972864" cy="2470535"/>
          </a:xfrm>
        </p:grpSpPr>
        <p:sp>
          <p:nvSpPr>
            <p:cNvPr id="6" name="Rectangle 5"/>
            <p:cNvSpPr/>
            <p:nvPr/>
          </p:nvSpPr>
          <p:spPr>
            <a:xfrm>
              <a:off x="6129494" y="4401178"/>
              <a:ext cx="813916" cy="47227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939285" y="4401177"/>
              <a:ext cx="556785" cy="47227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6131169" y="4875127"/>
              <a:ext cx="813916" cy="31987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6939285" y="4875126"/>
              <a:ext cx="556785" cy="31987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96930" y="4340888"/>
              <a:ext cx="411982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614198" y="4402852"/>
              <a:ext cx="471600" cy="47227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614198" y="4876801"/>
              <a:ext cx="471600" cy="31987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614198" y="4401177"/>
              <a:ext cx="471600" cy="472273"/>
            </a:xfrm>
            <a:prstGeom prst="line">
              <a:avLst/>
            </a:prstGeom>
            <a:ln w="2540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8228819" y="4404528"/>
              <a:ext cx="320400" cy="47227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228819" y="4868429"/>
              <a:ext cx="320400" cy="31987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8228819" y="4873451"/>
              <a:ext cx="320400" cy="283027"/>
            </a:xfrm>
            <a:prstGeom prst="line">
              <a:avLst/>
            </a:prstGeom>
            <a:ln w="2540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6131169" y="5337346"/>
              <a:ext cx="813916" cy="813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940960" y="5337345"/>
              <a:ext cx="556785" cy="813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132844" y="6253423"/>
              <a:ext cx="813916" cy="558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940960" y="6253422"/>
              <a:ext cx="556785" cy="558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6132844" y="5337346"/>
              <a:ext cx="806441" cy="813599"/>
            </a:xfrm>
            <a:prstGeom prst="line">
              <a:avLst/>
            </a:prstGeom>
            <a:ln w="2540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946760" y="6253423"/>
              <a:ext cx="549310" cy="557999"/>
            </a:xfrm>
            <a:prstGeom prst="line">
              <a:avLst/>
            </a:prstGeom>
            <a:ln w="2540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7686991" y="5206719"/>
              <a:ext cx="34856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en-US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endParaRPr lang="en-US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221227" y="5208393"/>
              <a:ext cx="34856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en-US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y</a:t>
              </a:r>
              <a:endParaRPr lang="en-US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527893" y="5720858"/>
              <a:ext cx="34856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US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u</a:t>
              </a:r>
              <a:endParaRPr lang="en-US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529569" y="6295289"/>
              <a:ext cx="34856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US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</a:t>
              </a:r>
              <a:endParaRPr lang="en-US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966" y="6037420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39" name="TextBox 38"/>
          <p:cNvSpPr txBox="1"/>
          <p:nvPr/>
        </p:nvSpPr>
        <p:spPr>
          <a:xfrm>
            <a:off x="1768510" y="5988128"/>
            <a:ext cx="294245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Zhepeng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Yan, Val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Tannen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Zachary G. Ives: Fine-grained Provenance for Linear Algebra Operators.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TaPP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9211" y="1642386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5702" y="2905426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42" name="TextBox 41"/>
          <p:cNvSpPr txBox="1"/>
          <p:nvPr/>
        </p:nvSpPr>
        <p:spPr>
          <a:xfrm>
            <a:off x="6561571" y="1396538"/>
            <a:ext cx="1729992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[Amit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Chavan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Amol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Deshpande: DEX: Query Execution in a Delta-based Storage System.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888334" y="2754702"/>
            <a:ext cx="2413277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Manasi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Vartak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MISTIQUE: A System to Store and Query Model Intermediates for Model Diagnosis.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03838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9" grpId="0"/>
      <p:bldP spid="4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Provenance for ML Pipelines </a:t>
            </a:r>
            <a:r>
              <a:rPr lang="en-US" sz="2400" dirty="0"/>
              <a:t>(</a:t>
            </a:r>
            <a:r>
              <a:rPr lang="en-US" sz="2400" dirty="0">
                <a:solidFill>
                  <a:schemeClr val="accent1"/>
                </a:solidFill>
              </a:rPr>
              <a:t>coarse-grained</a:t>
            </a:r>
            <a:r>
              <a:rPr lang="en-US" sz="2400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MLflow</a:t>
            </a:r>
            <a:endParaRPr lang="en-US" dirty="0"/>
          </a:p>
          <a:p>
            <a:pPr lvl="1"/>
            <a:r>
              <a:rPr lang="en-US" dirty="0"/>
              <a:t>Programmatic API for</a:t>
            </a:r>
            <a:br>
              <a:rPr lang="en-US" dirty="0"/>
            </a:br>
            <a:r>
              <a:rPr lang="en-US" dirty="0"/>
              <a:t>tracking parameters, </a:t>
            </a:r>
            <a:br>
              <a:rPr lang="en-US" dirty="0"/>
            </a:br>
            <a:r>
              <a:rPr lang="en-US" dirty="0"/>
              <a:t>experiments, and results</a:t>
            </a:r>
          </a:p>
          <a:p>
            <a:pPr lvl="1"/>
            <a:r>
              <a:rPr lang="en-US" b="1" dirty="0" err="1">
                <a:solidFill>
                  <a:schemeClr val="accent1"/>
                </a:solidFill>
                <a:latin typeface="Consolas" panose="020B0609020204030204" pitchFamily="49" charset="0"/>
              </a:rPr>
              <a:t>autolog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</a:rPr>
              <a:t>()</a:t>
            </a:r>
            <a:r>
              <a:rPr lang="en-US" dirty="0"/>
              <a:t> for specific </a:t>
            </a:r>
            <a:r>
              <a:rPr lang="en-US" dirty="0" err="1"/>
              <a:t>params</a:t>
            </a:r>
            <a:endParaRPr lang="en-US" dirty="0"/>
          </a:p>
          <a:p>
            <a:pPr lvl="1"/>
            <a:endParaRPr lang="en-US" sz="700" dirty="0"/>
          </a:p>
          <a:p>
            <a:r>
              <a:rPr lang="en-US" dirty="0"/>
              <a:t>Flor (on Ground)</a:t>
            </a:r>
          </a:p>
          <a:p>
            <a:pPr lvl="1"/>
            <a:r>
              <a:rPr lang="en-US" dirty="0"/>
              <a:t>DSL embedded in python for managing the </a:t>
            </a:r>
            <a:br>
              <a:rPr lang="en-US" dirty="0"/>
            </a:br>
            <a:r>
              <a:rPr lang="en-US" dirty="0"/>
              <a:t>workflow development phase of the ML lifecycle</a:t>
            </a:r>
          </a:p>
          <a:p>
            <a:pPr lvl="1"/>
            <a:r>
              <a:rPr lang="en-US" dirty="0"/>
              <a:t>DAGs of actions, artifacts, and literals</a:t>
            </a:r>
          </a:p>
          <a:p>
            <a:pPr lvl="1"/>
            <a:r>
              <a:rPr lang="en-US" dirty="0"/>
              <a:t>Data context generated by activities in Ground </a:t>
            </a:r>
          </a:p>
          <a:p>
            <a:pPr lvl="1"/>
            <a:endParaRPr lang="en-US" sz="700" dirty="0"/>
          </a:p>
          <a:p>
            <a:r>
              <a:rPr lang="en-US" dirty="0"/>
              <a:t>Dataset Relationship Management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Reuse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reveal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revise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retarget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reward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Code-to-data relationships (data provenance)</a:t>
            </a:r>
          </a:p>
          <a:p>
            <a:pPr lvl="1"/>
            <a:r>
              <a:rPr lang="en-US" dirty="0"/>
              <a:t>Data-to-code relationships (potential transforms)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Management &amp; Provenance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05375" y="1509451"/>
            <a:ext cx="4229726" cy="124649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500" b="1" dirty="0">
                <a:latin typeface="Consolas" panose="020B0609020204030204" pitchFamily="49" charset="0"/>
                <a:cs typeface="Calibri" panose="020F0502020204030204" pitchFamily="34" charset="0"/>
              </a:rPr>
              <a:t>import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mlflow</a:t>
            </a:r>
            <a:endParaRPr lang="en-US" sz="15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mlflow.log_param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("</a:t>
            </a:r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num_dimensions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", 8)</a:t>
            </a:r>
          </a:p>
          <a:p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mlflow.log_param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("regularization", 0.1)</a:t>
            </a:r>
          </a:p>
          <a:p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mlflow.log_metric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("accuracy", 0.1)</a:t>
            </a:r>
          </a:p>
          <a:p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mlflow.log_artifact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("roc.png")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23055" y="1215432"/>
            <a:ext cx="2471894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https://databricks.com/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blog/2018/06/05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]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85086" y="3029762"/>
            <a:ext cx="28584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[Credit: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https://rise.cs.berkeley.edu/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projects/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jarvis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/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]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1703" y="3704646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1703" y="5256122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6099347" y="3644358"/>
            <a:ext cx="2170444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[Joseph M.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Hellerstein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Ground: A Data Context Service.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CIDR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99346" y="5095349"/>
            <a:ext cx="2180492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[Zachary G. Ives, Yi Zhang,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Soonbo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Han, Nan Zheng,: Dataset Relationship Management.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CIDR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88486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5514" y="2847998"/>
            <a:ext cx="5019799" cy="27931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895487" y="3620345"/>
            <a:ext cx="561974" cy="933450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761137" y="3161395"/>
            <a:ext cx="125730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recompute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99494" y="2717567"/>
            <a:ext cx="81915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Provenance for ML Pipelines </a:t>
            </a:r>
            <a:r>
              <a:rPr lang="en-US" sz="2400" dirty="0"/>
              <a:t>(</a:t>
            </a:r>
            <a:r>
              <a:rPr lang="en-US" sz="2400" dirty="0">
                <a:solidFill>
                  <a:schemeClr val="accent1"/>
                </a:solidFill>
              </a:rPr>
              <a:t>coarse-grained</a:t>
            </a:r>
            <a:r>
              <a:rPr lang="en-US" sz="2400" dirty="0"/>
              <a:t>),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HELIX</a:t>
            </a:r>
          </a:p>
          <a:p>
            <a:pPr lvl="1"/>
            <a:r>
              <a:rPr lang="en-US" dirty="0"/>
              <a:t>Goal: focus on iterative development </a:t>
            </a:r>
            <a:br>
              <a:rPr lang="en-US" dirty="0"/>
            </a:br>
            <a:r>
              <a:rPr lang="en-US" dirty="0"/>
              <a:t>w/ small modifications (trial &amp; error)</a:t>
            </a:r>
          </a:p>
          <a:p>
            <a:pPr lvl="1"/>
            <a:r>
              <a:rPr lang="en-US" dirty="0"/>
              <a:t>Caching, reuse, and </a:t>
            </a:r>
            <a:r>
              <a:rPr lang="en-US" dirty="0" err="1"/>
              <a:t>recomputation</a:t>
            </a:r>
            <a:endParaRPr lang="en-US" dirty="0"/>
          </a:p>
          <a:p>
            <a:pPr lvl="1"/>
            <a:r>
              <a:rPr lang="en-US" dirty="0"/>
              <a:t>Reuse as </a:t>
            </a:r>
            <a:r>
              <a:rPr lang="en-US" b="1" dirty="0">
                <a:solidFill>
                  <a:srgbClr val="7889FB"/>
                </a:solidFill>
              </a:rPr>
              <a:t>Max-Flow problem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NP-hard</a:t>
            </a:r>
            <a:r>
              <a:rPr lang="en-US" dirty="0">
                <a:sym typeface="Wingdings" panose="05000000000000000000" pitchFamily="2" charset="2"/>
              </a:rPr>
              <a:t>  heuristics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Materialization to disk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for future reuse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sz="1000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Collaborative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Optimizer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Management &amp; Provenance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2616" y="1614485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341326" y="1349750"/>
            <a:ext cx="2971800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[Doris Xin, Stephen Macke,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Litian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Ma,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Jialin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Liu,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Shuchen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Song, Aditya G.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Parameswaran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Helix: Holistic Optimization for Accelerating Iterative Machine Learning.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6962" y="5466303"/>
            <a:ext cx="4817553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[Behrouz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Derakhshan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Alireza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Rezaei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Mahdiraji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Ziawasch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Abedjan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Tilmann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Rabl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Volker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Markl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Optimizing Machine Learning Workloads in Collaborative Environments.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412" y="5536641"/>
            <a:ext cx="49562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191307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Lineage Tracing &amp; Reuse in </a:t>
            </a:r>
            <a:r>
              <a:rPr lang="en-US" dirty="0" err="1"/>
              <a:t>SystemDS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Exploratory data science</a:t>
            </a:r>
            <a:r>
              <a:rPr lang="en-US" dirty="0"/>
              <a:t> (data preprocessing, model configurations)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Reproducibility</a:t>
            </a:r>
            <a:r>
              <a:rPr lang="en-US" dirty="0"/>
              <a:t> and </a:t>
            </a:r>
            <a:r>
              <a:rPr lang="en-US" b="1" dirty="0" err="1">
                <a:solidFill>
                  <a:schemeClr val="accent1"/>
                </a:solidFill>
              </a:rPr>
              <a:t>explainability</a:t>
            </a:r>
            <a:r>
              <a:rPr lang="en-US" dirty="0"/>
              <a:t> of trained models (data, parameters, prep)</a:t>
            </a:r>
          </a:p>
          <a:p>
            <a:pPr lvl="1">
              <a:buFont typeface="Wingdings" panose="05000000000000000000" pitchFamily="2" charset="2"/>
              <a:buChar char="è"/>
            </a:pP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Lineage/Provenance as Key Enabling Technique:</a:t>
            </a:r>
            <a:br>
              <a:rPr lang="en-US" dirty="0"/>
            </a:br>
            <a:r>
              <a:rPr lang="en-US" dirty="0"/>
              <a:t>M</a:t>
            </a:r>
            <a:r>
              <a:rPr lang="en-US" b="0" dirty="0"/>
              <a:t>odel versioning, reuse of intermediates, incremental maintenance,</a:t>
            </a:r>
            <a:br>
              <a:rPr lang="en-US" b="0" dirty="0"/>
            </a:br>
            <a:r>
              <a:rPr lang="en-US" b="0" dirty="0"/>
              <a:t>auto differentiation, and debugging (query processing over lineage)</a:t>
            </a:r>
          </a:p>
          <a:p>
            <a:pPr lvl="1">
              <a:buFont typeface="Wingdings" panose="05000000000000000000" pitchFamily="2" charset="2"/>
              <a:buChar char="è"/>
            </a:pPr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Efficient Lineage Tracing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Tracing of inputs, literals,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and </a:t>
            </a:r>
            <a:r>
              <a:rPr lang="en-US" b="1" dirty="0">
                <a:solidFill>
                  <a:schemeClr val="accent1"/>
                </a:solidFill>
              </a:rPr>
              <a:t>non-determinism</a:t>
            </a:r>
            <a:r>
              <a:rPr lang="en-US" dirty="0">
                <a:solidFill>
                  <a:schemeClr val="accent1"/>
                </a:solidFill>
              </a:rPr>
              <a:t>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Trace lineage of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b="1" dirty="0">
                <a:solidFill>
                  <a:srgbClr val="7889FB"/>
                </a:solidFill>
              </a:rPr>
              <a:t>logical operations</a:t>
            </a:r>
            <a:r>
              <a:rPr lang="en-US" dirty="0">
                <a:solidFill>
                  <a:srgbClr val="7889FB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Deduplication</a:t>
            </a:r>
            <a:r>
              <a:rPr lang="en-US" dirty="0">
                <a:solidFill>
                  <a:schemeClr val="tx1"/>
                </a:solidFill>
              </a:rPr>
              <a:t> for loops/functions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Program/output reconstruction</a:t>
            </a:r>
          </a:p>
          <a:p>
            <a:r>
              <a:rPr lang="en-US" dirty="0">
                <a:solidFill>
                  <a:schemeClr val="tx1"/>
                </a:solidFill>
              </a:rPr>
              <a:t>Lineage-Based Reuse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Management &amp; Provenance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4445" y="707056"/>
            <a:ext cx="666750" cy="876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1225" y="707056"/>
            <a:ext cx="805167" cy="8430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2536" y="3624865"/>
            <a:ext cx="4740987" cy="13723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2331" y="5204245"/>
            <a:ext cx="49562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506497" y="5046788"/>
            <a:ext cx="2778507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[Arnab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Phani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Benjamin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Rath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Matthias Boehm: LIMA: Fine-grained Lineage Tracing and Reuse in Machine Learning Systems,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72119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Similar to Software Testing </a:t>
            </a:r>
          </a:p>
          <a:p>
            <a:r>
              <a:rPr lang="en-US" dirty="0"/>
              <a:t>Focus on Benchmarks, Assessment, Monitoring, </a:t>
            </a:r>
            <a:br>
              <a:rPr lang="en-US" dirty="0"/>
            </a:br>
            <a:r>
              <a:rPr lang="en-US" dirty="0"/>
              <a:t>Model Improvements, Model Understanding</a:t>
            </a:r>
          </a:p>
        </p:txBody>
      </p:sp>
    </p:spTree>
    <p:extLst>
      <p:ext uri="{BB962C8B-B14F-4D97-AF65-F5344CB8AC3E}">
        <p14:creationId xmlns:p14="http://schemas.microsoft.com/office/powerpoint/2010/main" val="24531670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Model Debugging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#1 </a:t>
            </a:r>
            <a:r>
              <a:rPr lang="en-US" dirty="0">
                <a:solidFill>
                  <a:schemeClr val="accent1"/>
                </a:solidFill>
              </a:rPr>
              <a:t>Understanding via Visualization</a:t>
            </a:r>
          </a:p>
          <a:p>
            <a:pPr lvl="1"/>
            <a:r>
              <a:rPr lang="en-US" dirty="0"/>
              <a:t>Plotting of predictions / interactions</a:t>
            </a:r>
          </a:p>
          <a:p>
            <a:pPr lvl="1"/>
            <a:r>
              <a:rPr lang="en-US" dirty="0"/>
              <a:t>Combination with dimensionality </a:t>
            </a:r>
            <a:br>
              <a:rPr lang="en-US" dirty="0"/>
            </a:br>
            <a:r>
              <a:rPr lang="en-US" dirty="0"/>
              <a:t>reduction into 2D:</a:t>
            </a:r>
          </a:p>
          <a:p>
            <a:pPr lvl="2"/>
            <a:r>
              <a:rPr lang="en-US" b="1" dirty="0" err="1">
                <a:solidFill>
                  <a:srgbClr val="7889FB"/>
                </a:solidFill>
              </a:rPr>
              <a:t>Autoencoder</a:t>
            </a:r>
            <a:r>
              <a:rPr lang="en-US" b="1" dirty="0">
                <a:solidFill>
                  <a:srgbClr val="7889FB"/>
                </a:solidFill>
              </a:rPr>
              <a:t> </a:t>
            </a:r>
          </a:p>
          <a:p>
            <a:pPr lvl="2"/>
            <a:r>
              <a:rPr lang="en-US" b="1" dirty="0">
                <a:solidFill>
                  <a:srgbClr val="7889FB"/>
                </a:solidFill>
              </a:rPr>
              <a:t>PCA</a:t>
            </a:r>
            <a:r>
              <a:rPr lang="en-US" dirty="0"/>
              <a:t> (principal component analysis)</a:t>
            </a:r>
          </a:p>
          <a:p>
            <a:pPr lvl="2"/>
            <a:r>
              <a:rPr lang="en-US" b="1" dirty="0">
                <a:solidFill>
                  <a:srgbClr val="7889FB"/>
                </a:solidFill>
              </a:rPr>
              <a:t>t-SNE</a:t>
            </a:r>
            <a:r>
              <a:rPr lang="en-US" dirty="0"/>
              <a:t> (T-distributed Stochastic Neighbor Embedding)</a:t>
            </a:r>
          </a:p>
          <a:p>
            <a:pPr lvl="1"/>
            <a:r>
              <a:rPr lang="en-US" dirty="0"/>
              <a:t>Input, intermediate, and output layers of DNNs</a:t>
            </a:r>
          </a:p>
          <a:p>
            <a:pPr lvl="1"/>
            <a:endParaRPr lang="en-US" dirty="0"/>
          </a:p>
          <a:p>
            <a:pPr lvl="1"/>
            <a:endParaRPr lang="en-US" sz="700" dirty="0"/>
          </a:p>
          <a:p>
            <a:r>
              <a:rPr lang="en-US" dirty="0"/>
              <a:t>#2 </a:t>
            </a:r>
            <a:r>
              <a:rPr lang="en-US" dirty="0">
                <a:solidFill>
                  <a:schemeClr val="accent1"/>
                </a:solidFill>
              </a:rPr>
              <a:t>Validation, </a:t>
            </a:r>
            <a:r>
              <a:rPr lang="en-US" dirty="0" err="1">
                <a:solidFill>
                  <a:schemeClr val="accent1"/>
                </a:solidFill>
              </a:rPr>
              <a:t>Explainability</a:t>
            </a:r>
            <a:r>
              <a:rPr lang="en-US" dirty="0">
                <a:solidFill>
                  <a:schemeClr val="accent1"/>
                </a:solidFill>
              </a:rPr>
              <a:t>, Fairness </a:t>
            </a:r>
            <a:r>
              <a:rPr lang="en-US" dirty="0"/>
              <a:t>via Constraints</a:t>
            </a:r>
          </a:p>
          <a:p>
            <a:pPr lvl="1"/>
            <a:r>
              <a:rPr lang="en-US" dirty="0"/>
              <a:t>Establish assertions and thresholds for automatic validation and alerts </a:t>
            </a:r>
            <a:br>
              <a:rPr lang="en-US" dirty="0"/>
            </a:br>
            <a:r>
              <a:rPr lang="en-US" dirty="0"/>
              <a:t>w.r.t. </a:t>
            </a:r>
            <a:r>
              <a:rPr lang="en-US" b="1" dirty="0">
                <a:solidFill>
                  <a:srgbClr val="7889FB"/>
                </a:solidFill>
              </a:rPr>
              <a:t>accuracy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bias</a:t>
            </a:r>
            <a:r>
              <a:rPr lang="en-US" dirty="0"/>
              <a:t>, and other metrics  </a:t>
            </a:r>
          </a:p>
          <a:p>
            <a:pPr lvl="1"/>
            <a:r>
              <a:rPr lang="en-US" dirty="0"/>
              <a:t>Generate succinct representations (e.g., rules) as </a:t>
            </a:r>
            <a:r>
              <a:rPr lang="en-US" b="1" dirty="0">
                <a:solidFill>
                  <a:srgbClr val="7889FB"/>
                </a:solidFill>
              </a:rPr>
              <a:t>explanation</a:t>
            </a:r>
          </a:p>
          <a:p>
            <a:pPr lvl="1"/>
            <a:r>
              <a:rPr lang="en-US" dirty="0"/>
              <a:t>Impose constraints like monotonicity for ensuring </a:t>
            </a:r>
            <a:r>
              <a:rPr lang="en-US" b="1" dirty="0">
                <a:solidFill>
                  <a:srgbClr val="7889FB"/>
                </a:solidFill>
              </a:rPr>
              <a:t>fairness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2997" y="1311256"/>
            <a:ext cx="1960946" cy="15120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7512" y="914399"/>
            <a:ext cx="2703006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twitter.com/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tim_kraska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2304" y="1896452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144377" y="1235116"/>
            <a:ext cx="183609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[Andrew Crotty et al: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Vizdom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: Interactive Analytics through Pen and Touch.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PVLDB 2015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52009" y="3577217"/>
            <a:ext cx="2451798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nlml.github.io/in-raw-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numpy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/in-raw-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numpy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-t-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sne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/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83" y="2371265"/>
            <a:ext cx="1410591" cy="127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4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 Selection Techniques</a:t>
            </a:r>
          </a:p>
          <a:p>
            <a:r>
              <a:rPr lang="en-US" dirty="0"/>
              <a:t>Model Management &amp; Provenance</a:t>
            </a:r>
          </a:p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  <a:p>
            <a:r>
              <a:rPr lang="en-US" dirty="0"/>
              <a:t>Model Bias &amp; Fairness Constraints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2906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Model-Specific Statistics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Regression Statistics</a:t>
            </a:r>
          </a:p>
          <a:p>
            <a:pPr lvl="1"/>
            <a:r>
              <a:rPr lang="en-US" dirty="0"/>
              <a:t>Average response and </a:t>
            </a:r>
            <a:r>
              <a:rPr lang="en-US" dirty="0" err="1"/>
              <a:t>stddev</a:t>
            </a:r>
            <a:r>
              <a:rPr lang="en-US" dirty="0"/>
              <a:t>, average residuals </a:t>
            </a:r>
            <a:r>
              <a:rPr lang="en-US" dirty="0" err="1"/>
              <a:t>stddev</a:t>
            </a:r>
            <a:r>
              <a:rPr lang="en-US" dirty="0"/>
              <a:t> residuals</a:t>
            </a:r>
          </a:p>
          <a:p>
            <a:pPr lvl="1"/>
            <a:r>
              <a:rPr lang="en-US" dirty="0"/>
              <a:t>R2 (</a:t>
            </a:r>
            <a:r>
              <a:rPr lang="en-US" dirty="0" err="1"/>
              <a:t>coeff</a:t>
            </a:r>
            <a:r>
              <a:rPr lang="en-US" dirty="0"/>
              <a:t> of determination) with and without bias, </a:t>
            </a:r>
            <a:r>
              <a:rPr lang="en-US" dirty="0" err="1"/>
              <a:t>etc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Classification Statistics</a:t>
            </a:r>
          </a:p>
          <a:p>
            <a:pPr lvl="1"/>
            <a:r>
              <a:rPr lang="en-US" dirty="0"/>
              <a:t>Classical: recall, precision, F1-score</a:t>
            </a:r>
          </a:p>
          <a:p>
            <a:pPr lvl="1"/>
            <a:r>
              <a:rPr lang="en-US" dirty="0"/>
              <a:t>Visual: </a:t>
            </a:r>
            <a:r>
              <a:rPr lang="en-US" b="1" dirty="0">
                <a:solidFill>
                  <a:srgbClr val="7889FB"/>
                </a:solidFill>
              </a:rPr>
              <a:t>confusion matrix</a:t>
            </a:r>
            <a:br>
              <a:rPr lang="en-US" dirty="0"/>
            </a:br>
            <a:r>
              <a:rPr lang="en-US" dirty="0"/>
              <a:t>(correct vs predicated classes)</a:t>
            </a:r>
            <a:br>
              <a:rPr lang="en-US" dirty="0"/>
            </a:br>
            <a:r>
              <a:rPr lang="en-AT" dirty="0"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understand performance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 err="1">
                <a:sym typeface="Wingdings" panose="05000000000000000000" pitchFamily="2" charset="2"/>
              </a:rPr>
              <a:t>wrt</a:t>
            </a:r>
            <a:r>
              <a:rPr lang="en-US" dirty="0">
                <a:sym typeface="Wingdings" panose="05000000000000000000" pitchFamily="2" charset="2"/>
              </a:rPr>
              <a:t> individual classes /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bins of continuous vars</a:t>
            </a:r>
            <a:endParaRPr lang="en-US" dirty="0"/>
          </a:p>
          <a:p>
            <a:pPr lvl="1"/>
            <a:r>
              <a:rPr lang="en-US" dirty="0"/>
              <a:t>Example </a:t>
            </a:r>
            <a:r>
              <a:rPr lang="en-US" dirty="0" err="1"/>
              <a:t>Mnist</a:t>
            </a:r>
            <a:endParaRPr lang="en-US" dirty="0"/>
          </a:p>
          <a:p>
            <a:pPr lvl="1"/>
            <a:r>
              <a:rPr lang="en-US" dirty="0"/>
              <a:t>Mispredictions might</a:t>
            </a:r>
            <a:br>
              <a:rPr lang="en-US" dirty="0"/>
            </a:br>
            <a:r>
              <a:rPr lang="en-US" dirty="0"/>
              <a:t>also be visualized via</a:t>
            </a:r>
            <a:br>
              <a:rPr lang="en-US" dirty="0"/>
            </a:br>
            <a:r>
              <a:rPr lang="en-US" dirty="0"/>
              <a:t>dimensionality reduction</a:t>
            </a:r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285431" y="2994686"/>
          <a:ext cx="3745280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528">
                  <a:extLst>
                    <a:ext uri="{9D8B030D-6E8A-4147-A177-3AD203B41FA5}">
                      <a16:colId xmlns:a16="http://schemas.microsoft.com/office/drawing/2014/main" val="2611727202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2620802884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1531053324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2904379389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2140184301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1564652753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1692067848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1892250465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3452921915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583881607"/>
                    </a:ext>
                  </a:extLst>
                </a:gridCol>
              </a:tblGrid>
              <a:tr h="245702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8249596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55857739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11602330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26997630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76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98882948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15001636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79276600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94706793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82103850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651118889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105316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910374" y="3269008"/>
          <a:ext cx="374528" cy="2743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74528">
                  <a:extLst>
                    <a:ext uri="{9D8B030D-6E8A-4147-A177-3AD203B41FA5}">
                      <a16:colId xmlns:a16="http://schemas.microsoft.com/office/drawing/2014/main" val="3291118758"/>
                    </a:ext>
                  </a:extLst>
                </a:gridCol>
              </a:tblGrid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255601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746632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18602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8703595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7206160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322796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134960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669042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009664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78714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963604" y="4401179"/>
            <a:ext cx="83401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correct label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76885" y="2657643"/>
            <a:ext cx="156131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predicted label</a:t>
            </a:r>
          </a:p>
        </p:txBody>
      </p:sp>
    </p:spTree>
    <p:extLst>
      <p:ext uri="{BB962C8B-B14F-4D97-AF65-F5344CB8AC3E}">
        <p14:creationId xmlns:p14="http://schemas.microsoft.com/office/powerpoint/2010/main" val="331284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Excursus: DLR Earth Observation Use Case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and ML Pipelines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ESA Sentinel-1/2</a:t>
            </a:r>
            <a:r>
              <a:rPr lang="en-US" dirty="0"/>
              <a:t> datasets </a:t>
            </a:r>
            <a:r>
              <a:rPr lang="en-US" dirty="0">
                <a:sym typeface="Wingdings" panose="05000000000000000000" pitchFamily="2" charset="2"/>
              </a:rPr>
              <a:t> 4PB/year</a:t>
            </a:r>
            <a:endParaRPr lang="en-US" dirty="0"/>
          </a:p>
          <a:p>
            <a:pPr lvl="1"/>
            <a:r>
              <a:rPr lang="en-US" dirty="0"/>
              <a:t>Training of local climate zone classifiers on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So2Sat LCZ42</a:t>
            </a:r>
            <a:r>
              <a:rPr lang="en-US" dirty="0"/>
              <a:t> (15 experts, 400K instances,</a:t>
            </a:r>
            <a:br>
              <a:rPr lang="en-US" dirty="0"/>
            </a:br>
            <a:r>
              <a:rPr lang="en-US" dirty="0"/>
              <a:t>10 labels each, 85% confidence, ~55GB H5)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ML pipeline:</a:t>
            </a:r>
            <a:r>
              <a:rPr lang="en-US" dirty="0"/>
              <a:t> preprocessing, </a:t>
            </a:r>
            <a:r>
              <a:rPr lang="en-US" dirty="0">
                <a:sym typeface="Wingdings" panose="05000000000000000000" pitchFamily="2" charset="2"/>
              </a:rPr>
              <a:t>ResNet18,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climate models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Label Creation/ Validation</a:t>
            </a:r>
          </a:p>
          <a:p>
            <a:pPr lvl="1"/>
            <a:r>
              <a:rPr lang="en-US" dirty="0"/>
              <a:t>Team learning</a:t>
            </a:r>
          </a:p>
          <a:p>
            <a:pPr lvl="1"/>
            <a:r>
              <a:rPr lang="en-US" dirty="0"/>
              <a:t>Labeling w/ checks</a:t>
            </a:r>
          </a:p>
          <a:p>
            <a:pPr lvl="1"/>
            <a:r>
              <a:rPr lang="en-US" dirty="0"/>
              <a:t>Label validation</a:t>
            </a:r>
          </a:p>
          <a:p>
            <a:pPr lvl="1"/>
            <a:r>
              <a:rPr lang="en-US" dirty="0"/>
              <a:t>Quantitative </a:t>
            </a:r>
            <a:br>
              <a:rPr lang="en-US" dirty="0"/>
            </a:br>
            <a:r>
              <a:rPr lang="en-US" dirty="0"/>
              <a:t>validation w/ 10 </a:t>
            </a:r>
            <a:br>
              <a:rPr lang="en-US" dirty="0"/>
            </a:br>
            <a:r>
              <a:rPr lang="en-US" dirty="0"/>
              <a:t>expert votes on correctness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993249" y="1870969"/>
            <a:ext cx="31043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[So2Sat LC42 Dataset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https://mediatum.ub.tum.de/1454690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7114" y="1243373"/>
            <a:ext cx="47084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5215095" y="1167074"/>
            <a:ext cx="314352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[Xiao Xiang Zhu et al: So2Sat LCZ42: A Benchmark Dataset for the Classification of Global Local Climate Zones.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GRSM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921" y="2467253"/>
            <a:ext cx="2823622" cy="24922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0478" y="3258192"/>
            <a:ext cx="2855679" cy="12461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5324" y="5093064"/>
            <a:ext cx="5585049" cy="132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6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Confusion Matrices, cont.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  <a:p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21784" y="1311256"/>
            <a:ext cx="8196170" cy="4941101"/>
          </a:xfrm>
        </p:spPr>
        <p:txBody>
          <a:bodyPr/>
          <a:lstStyle/>
          <a:p>
            <a:r>
              <a:rPr lang="en-US" dirty="0"/>
              <a:t>Generalized Confusion Matrices</a:t>
            </a:r>
          </a:p>
          <a:p>
            <a:pPr lvl="1"/>
            <a:r>
              <a:rPr lang="en-US" dirty="0"/>
              <a:t>Hierarchical, Multi-label Data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Transform multi-label data: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conditioning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marginalization</a:t>
            </a:r>
            <a:r>
              <a:rPr lang="en-US" dirty="0"/>
              <a:t> (aggregation), and </a:t>
            </a:r>
            <a:r>
              <a:rPr lang="en-US" b="1" dirty="0">
                <a:solidFill>
                  <a:srgbClr val="7889FB"/>
                </a:solidFill>
              </a:rPr>
              <a:t>nesting</a:t>
            </a:r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03" y="2289382"/>
            <a:ext cx="8866992" cy="30286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19794" y="1334062"/>
            <a:ext cx="378823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Jochen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Görtler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</a:t>
            </a:r>
            <a:r>
              <a:rPr lang="en-US" sz="14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Neo: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Generalizing Confusion Matrix Visualization to Hierarchical and Multi-Output Labels.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CHI 2022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1/25 best papers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)]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0465" y="1385220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24926103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Excursus: </a:t>
            </a:r>
            <a:r>
              <a:rPr lang="en-US" dirty="0" err="1"/>
              <a:t>dabl.plot</a:t>
            </a:r>
            <a:r>
              <a:rPr lang="en-US" dirty="0"/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03868" y="1490103"/>
            <a:ext cx="5557664" cy="101566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B050"/>
                </a:solidFill>
                <a:latin typeface="Consolas" panose="020B0609020204030204" pitchFamily="49" charset="0"/>
              </a:rPr>
              <a:t># adult dataset (&gt;50K vs &lt;=50K income)</a:t>
            </a:r>
            <a:br>
              <a:rPr lang="en-US" sz="2000" dirty="0">
                <a:latin typeface="Consolas" panose="020B0609020204030204" pitchFamily="49" charset="0"/>
              </a:rPr>
            </a:br>
            <a:r>
              <a:rPr lang="en-US" sz="2000" dirty="0">
                <a:latin typeface="Consolas" panose="020B0609020204030204" pitchFamily="49" charset="0"/>
              </a:rPr>
              <a:t>data = </a:t>
            </a:r>
            <a:r>
              <a:rPr lang="en-US" sz="2000" dirty="0" err="1">
                <a:latin typeface="Consolas" panose="020B0609020204030204" pitchFamily="49" charset="0"/>
              </a:rPr>
              <a:t>pd.read_csv</a:t>
            </a:r>
            <a:r>
              <a:rPr lang="en-US" sz="2000" dirty="0">
                <a:latin typeface="Consolas" panose="020B0609020204030204" pitchFamily="49" charset="0"/>
              </a:rPr>
              <a:t>("adult.csv")</a:t>
            </a:r>
          </a:p>
          <a:p>
            <a:pPr marL="0" indent="0">
              <a:buNone/>
            </a:pPr>
            <a:r>
              <a:rPr lang="en-US" sz="2000" dirty="0">
                <a:latin typeface="Consolas" panose="020B0609020204030204" pitchFamily="49" charset="0"/>
              </a:rPr>
              <a:t>plot(data, "income")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42" y="2792517"/>
            <a:ext cx="2353831" cy="23538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264" y="5176492"/>
            <a:ext cx="2145328" cy="10726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494" y="1433558"/>
            <a:ext cx="2118869" cy="15891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36" y="2806002"/>
            <a:ext cx="5817996" cy="29089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43788" y="5807947"/>
            <a:ext cx="137662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(mosaic plots)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4444" y="5787851"/>
            <a:ext cx="42984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https://amueller.github.io/dabl/dev/auto_examples/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plot/plot_adult.html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0664" y="771171"/>
            <a:ext cx="977242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3858568" y="680739"/>
            <a:ext cx="395905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[Andreas Mueller: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dabl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– Taking the edge off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of data science with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dabl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Data Umbrella 2022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https://www.youtube.com/watch?v=h92RMJi4mRM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43038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Occlusion-Based Explanations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Occlusion Explanations</a:t>
            </a:r>
          </a:p>
          <a:p>
            <a:pPr lvl="1"/>
            <a:r>
              <a:rPr lang="en-US" dirty="0"/>
              <a:t>Slide gray square over inputs</a:t>
            </a:r>
          </a:p>
          <a:p>
            <a:pPr lvl="1"/>
            <a:r>
              <a:rPr lang="en-US" dirty="0"/>
              <a:t>Measure how feature maps</a:t>
            </a:r>
            <a:br>
              <a:rPr lang="en-US" dirty="0"/>
            </a:br>
            <a:r>
              <a:rPr lang="en-US" dirty="0"/>
              <a:t>and classifier output changes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Incremental Computation</a:t>
            </a:r>
            <a:br>
              <a:rPr lang="en-US" dirty="0"/>
            </a:br>
            <a:r>
              <a:rPr lang="en-US" dirty="0"/>
              <a:t>of Occlusion Explanations</a:t>
            </a:r>
          </a:p>
          <a:p>
            <a:pPr lvl="1"/>
            <a:r>
              <a:rPr lang="en-US" dirty="0"/>
              <a:t>View CNN as white-box operator </a:t>
            </a:r>
            <a:br>
              <a:rPr lang="en-US" dirty="0"/>
            </a:br>
            <a:r>
              <a:rPr lang="en-US" dirty="0"/>
              <a:t>graph and operators as views</a:t>
            </a:r>
          </a:p>
          <a:p>
            <a:pPr lvl="1"/>
            <a:r>
              <a:rPr lang="en-US" dirty="0"/>
              <a:t>Materialize intermediate tensors </a:t>
            </a:r>
            <a:br>
              <a:rPr lang="en-US" dirty="0"/>
            </a:br>
            <a:r>
              <a:rPr lang="en-US" dirty="0"/>
              <a:t>and apply </a:t>
            </a:r>
            <a:r>
              <a:rPr lang="en-US" b="1" dirty="0">
                <a:solidFill>
                  <a:srgbClr val="7889FB"/>
                </a:solidFill>
              </a:rPr>
              <a:t>incremental view maintenance</a:t>
            </a:r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372" y="1271641"/>
            <a:ext cx="4515953" cy="3381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718" y="2913874"/>
            <a:ext cx="425798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527351" y="2849862"/>
            <a:ext cx="2836684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[Matthew D.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Zeiler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Rob Fergus: Visualizing and Understanding Convolutional Networks.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ECCV 2014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1703" y="5073784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632287" y="4943158"/>
            <a:ext cx="3657600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Supun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Nakandala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Arun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Kumar, and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Yannis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Papakonstantinou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Incremental and Approximate Inference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forFaster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Occlusion-based Deep CNN Explanations,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15095" y="5836976"/>
            <a:ext cx="3092136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SIGMOD 2020 Research Highlight</a:t>
            </a:r>
          </a:p>
        </p:txBody>
      </p:sp>
    </p:spTree>
    <p:extLst>
      <p:ext uri="{BB962C8B-B14F-4D97-AF65-F5344CB8AC3E}">
        <p14:creationId xmlns:p14="http://schemas.microsoft.com/office/powerpoint/2010/main" val="207164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Model Anomalies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#1 Wolf Detection based on </a:t>
            </a:r>
            <a:r>
              <a:rPr lang="en-US" dirty="0">
                <a:solidFill>
                  <a:schemeClr val="accent1"/>
                </a:solidFill>
              </a:rPr>
              <a:t>snow cover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#2 Horse Detection </a:t>
            </a:r>
            <a:br>
              <a:rPr lang="en-US" dirty="0"/>
            </a:br>
            <a:r>
              <a:rPr lang="en-US" dirty="0"/>
              <a:t>based on </a:t>
            </a:r>
            <a:r>
              <a:rPr lang="en-US" dirty="0">
                <a:solidFill>
                  <a:schemeClr val="accent1"/>
                </a:solidFill>
              </a:rPr>
              <a:t>image watermarks</a:t>
            </a:r>
          </a:p>
          <a:p>
            <a:pPr lvl="1"/>
            <a:r>
              <a:rPr lang="en-US" dirty="0"/>
              <a:t>Layer-wise relevance propagation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#3 </a:t>
            </a:r>
            <a:r>
              <a:rPr lang="en-US" dirty="0">
                <a:solidFill>
                  <a:schemeClr val="accent1"/>
                </a:solidFill>
              </a:rPr>
              <a:t>Race-biased</a:t>
            </a:r>
            <a:r>
              <a:rPr lang="en-US" dirty="0"/>
              <a:t> Jail </a:t>
            </a:r>
            <a:br>
              <a:rPr lang="en-US" dirty="0"/>
            </a:br>
            <a:r>
              <a:rPr lang="en-US" dirty="0"/>
              <a:t>Risk Assessment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06497" y="713433"/>
            <a:ext cx="344382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“silent but severe problems”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275" y="3731567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3554" y="2753193"/>
            <a:ext cx="3906915" cy="19446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88123" y="3672227"/>
            <a:ext cx="286378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[Sebastian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Lapuschkin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al.: Analyzing Classifiers: Fisher Vectors and Deep Neural Networks,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CVPR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7082" y="4887091"/>
            <a:ext cx="2346332" cy="12060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34979" y="5291685"/>
            <a:ext cx="4471518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[Julia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Angwin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Machine Bias – There’s software used across the country to predict future criminals. And it’s biased against blacks,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https://www.propublica.org/article/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machine-bias-risk-assessments-in-criminal-sentencing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7612" y="1256591"/>
            <a:ext cx="2676363" cy="14018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1272" y="1759072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1688123" y="1698784"/>
            <a:ext cx="3818374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[Marco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Túlio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Ribeiro, Sameer Singh, and Carlos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Guestrin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Why Should I Trust You?: Explaining the Predictions of Any Classifier,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KDD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94958" y="1224610"/>
            <a:ext cx="869138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12/27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25/27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0013" y="4895744"/>
            <a:ext cx="2002569" cy="2849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76860" y="5141592"/>
            <a:ext cx="1273465" cy="108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19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245" y="4624986"/>
            <a:ext cx="4380620" cy="14502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SliceFinder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  <a:p>
            <a:pPr lvl="1"/>
            <a:r>
              <a:rPr lang="en-US" dirty="0"/>
              <a:t>Data slice: S</a:t>
            </a:r>
            <a:r>
              <a:rPr lang="en-US" baseline="30000" dirty="0"/>
              <a:t>DG</a:t>
            </a:r>
            <a:r>
              <a:rPr lang="en-US" dirty="0"/>
              <a:t> :=  D=PhD AND G=female (subsets of features)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Find top-k data slices where model performs worse </a:t>
            </a:r>
            <a:r>
              <a:rPr lang="en-US" dirty="0"/>
              <a:t>than average</a:t>
            </a:r>
          </a:p>
          <a:p>
            <a:pPr lvl="1"/>
            <a:r>
              <a:rPr lang="en-US" b="1" dirty="0"/>
              <a:t>Ordering by</a:t>
            </a:r>
          </a:p>
          <a:p>
            <a:pPr lvl="2"/>
            <a:r>
              <a:rPr lang="en-US" dirty="0"/>
              <a:t>I</a:t>
            </a:r>
            <a:r>
              <a:rPr lang="en-US" b="0" dirty="0"/>
              <a:t>ncreasing number of literals, </a:t>
            </a:r>
          </a:p>
          <a:p>
            <a:pPr lvl="2"/>
            <a:r>
              <a:rPr lang="en-US" dirty="0"/>
              <a:t>D</a:t>
            </a:r>
            <a:r>
              <a:rPr lang="en-US" b="0" dirty="0"/>
              <a:t>ecreasing slice size, and decreasing effect size (</a:t>
            </a:r>
            <a:r>
              <a:rPr lang="en-US" dirty="0"/>
              <a:t>difference 𝑆 vs ¬𝑆</a:t>
            </a:r>
            <a:r>
              <a:rPr lang="en-US" b="0" dirty="0"/>
              <a:t>)</a:t>
            </a:r>
          </a:p>
          <a:p>
            <a:pPr lvl="1"/>
            <a:r>
              <a:rPr lang="en-US" b="1" dirty="0"/>
              <a:t>Subject to:</a:t>
            </a:r>
            <a:r>
              <a:rPr lang="en-US" b="0" dirty="0"/>
              <a:t> minimum effect size threshold 𝑇, statistical significance (</a:t>
            </a:r>
            <a:r>
              <a:rPr lang="en-US" dirty="0"/>
              <a:t>Welch’s t-test</a:t>
            </a:r>
            <a:r>
              <a:rPr lang="en-US" b="0" dirty="0"/>
              <a:t>),</a:t>
            </a:r>
            <a:r>
              <a:rPr lang="en-US" dirty="0"/>
              <a:t> </a:t>
            </a:r>
            <a:r>
              <a:rPr lang="en-US" b="0" dirty="0"/>
              <a:t>a dominance constraint (no coarser slice satisfies 1 and 2) via</a:t>
            </a:r>
          </a:p>
          <a:p>
            <a:pPr lvl="1"/>
            <a:endParaRPr lang="en-US" sz="1200" dirty="0"/>
          </a:p>
          <a:p>
            <a:r>
              <a:rPr lang="en-US" dirty="0"/>
              <a:t>Existing Algorithms</a:t>
            </a:r>
          </a:p>
          <a:p>
            <a:pPr lvl="1"/>
            <a:r>
              <a:rPr lang="en-US" dirty="0"/>
              <a:t>Preparation: Binning + One-Hot Encoding</a:t>
            </a:r>
          </a:p>
          <a:p>
            <a:pPr lvl="1"/>
            <a:r>
              <a:rPr lang="en-US" b="1" dirty="0"/>
              <a:t>#1</a:t>
            </a:r>
            <a:r>
              <a:rPr lang="en-US" dirty="0"/>
              <a:t> Clustering </a:t>
            </a:r>
            <a:r>
              <a:rPr lang="en-US" dirty="0">
                <a:sym typeface="Wingdings" panose="05000000000000000000" pitchFamily="2" charset="2"/>
              </a:rPr>
              <a:t> slices</a:t>
            </a:r>
          </a:p>
          <a:p>
            <a:pPr lvl="1"/>
            <a:r>
              <a:rPr lang="en-US" b="1" dirty="0">
                <a:sym typeface="Wingdings" panose="05000000000000000000" pitchFamily="2" charset="2"/>
              </a:rPr>
              <a:t>#2</a:t>
            </a:r>
            <a:r>
              <a:rPr lang="en-US" dirty="0">
                <a:sym typeface="Wingdings" panose="05000000000000000000" pitchFamily="2" charset="2"/>
              </a:rPr>
              <a:t> Decision tree training</a:t>
            </a:r>
            <a:endParaRPr lang="en-US" dirty="0"/>
          </a:p>
          <a:p>
            <a:pPr lvl="1"/>
            <a:r>
              <a:rPr lang="en-US" b="1" dirty="0"/>
              <a:t>#3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Lattice search</a:t>
            </a:r>
            <a:r>
              <a:rPr lang="en-US" dirty="0"/>
              <a:t> with </a:t>
            </a:r>
            <a:br>
              <a:rPr lang="en-US" dirty="0"/>
            </a:br>
            <a:r>
              <a:rPr lang="en-US" dirty="0"/>
              <a:t>heuristic, level-wise termination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24175" y="2459263"/>
            <a:ext cx="383879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“find largest error vs find large slices”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4074" y="771809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129873" y="631134"/>
            <a:ext cx="4190162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Yeounoh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Chung, Tim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Kraska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Neoklis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Polyzotis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Ki Hyun Tae, Steven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Euijong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Whang: Automated Data Slicing for Model Validation: A Big Data - AI Integration Approach.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ICDE2019/TKDE2020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00842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SliceLine</a:t>
            </a:r>
            <a:r>
              <a:rPr lang="en-US" dirty="0"/>
              <a:t> for Model Debugging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Problem Formulation</a:t>
                </a:r>
              </a:p>
              <a:p>
                <a:pPr lvl="1"/>
                <a:r>
                  <a:rPr lang="en-US" b="1" dirty="0">
                    <a:solidFill>
                      <a:srgbClr val="7889FB"/>
                    </a:solidFill>
                  </a:rPr>
                  <a:t>Intuitive slice</a:t>
                </a:r>
                <a:br>
                  <a:rPr lang="en-US" b="1" dirty="0">
                    <a:solidFill>
                      <a:srgbClr val="7889FB"/>
                    </a:solidFill>
                  </a:rPr>
                </a:br>
                <a:r>
                  <a:rPr lang="en-US" b="1" dirty="0">
                    <a:solidFill>
                      <a:srgbClr val="7889FB"/>
                    </a:solidFill>
                  </a:rPr>
                  <a:t>scoring function</a:t>
                </a:r>
              </a:p>
              <a:p>
                <a:pPr lvl="1"/>
                <a:r>
                  <a:rPr lang="en-US" dirty="0"/>
                  <a:t>Exact top-k slice finding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𝑠𝑐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∈(0,1]</m:t>
                    </m:r>
                  </m:oMath>
                </a14:m>
                <a:endParaRPr lang="en-US" dirty="0"/>
              </a:p>
              <a:p>
                <a:pPr lvl="1"/>
                <a:endParaRPr lang="en-US" sz="1200" dirty="0"/>
              </a:p>
              <a:p>
                <a:r>
                  <a:rPr lang="en-US" dirty="0"/>
                  <a:t>Properties &amp; Pruning</a:t>
                </a:r>
              </a:p>
              <a:p>
                <a:pPr lvl="1"/>
                <a:r>
                  <a:rPr lang="en-US" dirty="0"/>
                  <a:t>Monotonicity of slice sizes, errors </a:t>
                </a:r>
              </a:p>
              <a:p>
                <a:pPr lvl="1"/>
                <a:r>
                  <a:rPr lang="en-US" b="1" dirty="0">
                    <a:solidFill>
                      <a:srgbClr val="7889FB"/>
                    </a:solidFill>
                  </a:rPr>
                  <a:t>Upper bound sizes/errors/scores </a:t>
                </a:r>
                <a:br>
                  <a:rPr lang="en-US" dirty="0"/>
                </a:br>
                <a:r>
                  <a:rPr lang="en-US" dirty="0">
                    <a:sym typeface="Wingdings" panose="05000000000000000000" pitchFamily="2" charset="2"/>
                  </a:rPr>
                  <a:t></a:t>
                </a:r>
                <a:r>
                  <a:rPr lang="en-US" dirty="0"/>
                  <a:t> pruning &amp; termination</a:t>
                </a:r>
              </a:p>
              <a:p>
                <a:pPr lvl="1"/>
                <a:endParaRPr lang="en-US" sz="1200" dirty="0"/>
              </a:p>
              <a:p>
                <a:r>
                  <a:rPr lang="en-US" dirty="0"/>
                  <a:t>Linear-Algebra-based Slice Finding</a:t>
                </a:r>
              </a:p>
              <a:p>
                <a:pPr lvl="1"/>
                <a:r>
                  <a:rPr lang="en-US" dirty="0"/>
                  <a:t>Recoded matrix </a:t>
                </a:r>
                <a:r>
                  <a:rPr lang="en-US" b="1" dirty="0"/>
                  <a:t>X</a:t>
                </a:r>
                <a:r>
                  <a:rPr lang="en-US" dirty="0"/>
                  <a:t>, error vector e</a:t>
                </a:r>
              </a:p>
              <a:p>
                <a:pPr lvl="1"/>
                <a:r>
                  <a:rPr lang="en-US" b="1" dirty="0" err="1">
                    <a:solidFill>
                      <a:srgbClr val="7889FB"/>
                    </a:solidFill>
                  </a:rPr>
                  <a:t>Vectorized</a:t>
                </a:r>
                <a:r>
                  <a:rPr lang="en-US" b="1" dirty="0">
                    <a:solidFill>
                      <a:srgbClr val="7889FB"/>
                    </a:solidFill>
                  </a:rPr>
                  <a:t> implementation in linear algebra</a:t>
                </a:r>
                <a:br>
                  <a:rPr lang="en-US" dirty="0"/>
                </a:br>
                <a:r>
                  <a:rPr lang="en-US" dirty="0"/>
                  <a:t>(join &amp; </a:t>
                </a:r>
                <a:r>
                  <a:rPr lang="en-US" dirty="0" err="1"/>
                  <a:t>eval</a:t>
                </a:r>
                <a:r>
                  <a:rPr lang="en-US" dirty="0"/>
                  <a:t> via sparse-sparse matrix multiply)</a:t>
                </a:r>
              </a:p>
              <a:p>
                <a:pPr lvl="1"/>
                <a:r>
                  <a:rPr lang="en-US" dirty="0"/>
                  <a:t>Local and distributed task/data-parallel execution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69" t="-735" b="-9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29295" y="1110811"/>
            <a:ext cx="163424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sliceline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Silicon Valley, HBO]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2" t="38340" r="18851" b="44978"/>
          <a:stretch/>
        </p:blipFill>
        <p:spPr>
          <a:xfrm>
            <a:off x="7099324" y="641330"/>
            <a:ext cx="1841273" cy="4957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8916" y="636224"/>
            <a:ext cx="695325" cy="876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182906" y="1663425"/>
                <a:ext cx="4756826" cy="1342996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𝑐</m:t>
                            </m:r>
                          </m:e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=</m:t>
                            </m:r>
                          </m:e>
                          <m:e>
                            <m:r>
                              <a:rPr lang="en-US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  <m:d>
                              <m:dPr>
                                <m:ctrlPr>
                                  <a:rPr lang="en-US" sz="16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acc>
                                      <m:accPr>
                                        <m:chr m:val="̅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</m:acc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acc>
                                      <m:accPr>
                                        <m:chr m:val="̅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</m:acc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den>
                                </m:f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  <m:r>
                              <a:rPr lang="en-US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rgbClr val="7889FB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</m:mr>
                        <m:mr>
                          <m:e/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=</m:t>
                            </m:r>
                          </m:e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n-US" sz="16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f>
                                  <m:fPr>
                                    <m:ctrlPr>
                                      <a:rPr lang="en-US" sz="16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nary>
                                      <m:naryPr>
                                        <m:chr m:val="∑"/>
                                        <m:limLoc m:val="subSup"/>
                                        <m:ctrlPr>
                                          <a:rPr lang="en-US" sz="160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m:rPr>
                                            <m:brk m:alnAt="25"/>
                                          </m:rP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=1</m:t>
                                        </m:r>
                                      </m:sub>
                                      <m:sup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</m:sup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nary>
                                  </m:num>
                                  <m:den>
                                    <m:nary>
                                      <m:naryPr>
                                        <m:chr m:val="∑"/>
                                        <m:limLoc m:val="subSup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m:rPr>
                                            <m:brk m:alnAt="25"/>
                                          </m:r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=1</m:t>
                                        </m:r>
                                      </m:sub>
                                      <m:sup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</m:sup>
                                      <m:e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nary>
                                  </m:den>
                                </m:f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rgbClr val="7889FB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2906" y="1663425"/>
                <a:ext cx="4756826" cy="13429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5369676" y="2976659"/>
            <a:ext cx="11381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slice error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89786" y="2983143"/>
            <a:ext cx="11381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slice size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3454" y="5116753"/>
            <a:ext cx="1971862" cy="15437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236" y="3497509"/>
            <a:ext cx="3440058" cy="141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9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SliceLine</a:t>
            </a:r>
            <a:r>
              <a:rPr lang="en-US" dirty="0"/>
              <a:t> – Experiments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Salaries 2x2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Adult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756" y="1793243"/>
            <a:ext cx="3850114" cy="22529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4740" y="1793243"/>
            <a:ext cx="2713059" cy="22529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230" y="4426085"/>
            <a:ext cx="3762718" cy="21945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74337" y="4338534"/>
            <a:ext cx="2526882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Effective Pruning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(#evaluated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close to #valid)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84005" y="5368870"/>
            <a:ext cx="2122660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Practical Performance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39s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until termination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at level 12)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1703" y="776443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461014" y="615529"/>
            <a:ext cx="2837309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[Svetlana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Sagadeeva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Matthias Boehm: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SliceLine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Fast, Linear-Algebra-based Slice Finding for ML Model Debugging,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46855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953" y="4457006"/>
            <a:ext cx="5856601" cy="1582600"/>
          </a:xfrm>
          <a:prstGeom prst="rect">
            <a:avLst/>
          </a:prstGeom>
        </p:spPr>
      </p:pic>
      <p:sp>
        <p:nvSpPr>
          <p:cNvPr id="10" name="Right Brace 9"/>
          <p:cNvSpPr/>
          <p:nvPr/>
        </p:nvSpPr>
        <p:spPr>
          <a:xfrm rot="16200000">
            <a:off x="3709606" y="3416224"/>
            <a:ext cx="226031" cy="2081561"/>
          </a:xfrm>
          <a:prstGeom prst="rightBrace">
            <a:avLst/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/>
          <p:cNvSpPr/>
          <p:nvPr/>
        </p:nvSpPr>
        <p:spPr>
          <a:xfrm rot="16200000">
            <a:off x="6519795" y="2990846"/>
            <a:ext cx="234405" cy="2923945"/>
          </a:xfrm>
          <a:prstGeom prst="rightBrace">
            <a:avLst/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160396" y="3868610"/>
            <a:ext cx="261257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Minimize total loss of slices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98609" y="3870286"/>
            <a:ext cx="307324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Penalize underperforming slices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87603" y="5869911"/>
            <a:ext cx="261257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Budget of acquisition costs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Slice Tuner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Root cause of unfairness: </a:t>
            </a:r>
            <a:r>
              <a:rPr lang="en-US" b="1" dirty="0">
                <a:solidFill>
                  <a:schemeClr val="accent1"/>
                </a:solidFill>
              </a:rPr>
              <a:t>bias in training data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Selective Data Acquisition</a:t>
            </a:r>
            <a:r>
              <a:rPr lang="en-US" dirty="0"/>
              <a:t> for </a:t>
            </a:r>
            <a:br>
              <a:rPr lang="en-US" dirty="0"/>
            </a:br>
            <a:r>
              <a:rPr lang="en-US" dirty="0"/>
              <a:t>model accuracy and fairness</a:t>
            </a:r>
          </a:p>
          <a:p>
            <a:pPr lvl="1"/>
            <a:r>
              <a:rPr lang="en-US" dirty="0"/>
              <a:t>Different slices w/ different learning curves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Learning curve fitting</a:t>
            </a:r>
            <a:endParaRPr lang="en-US" b="1" dirty="0">
              <a:solidFill>
                <a:srgbClr val="7889FB"/>
              </a:solidFill>
            </a:endParaRPr>
          </a:p>
          <a:p>
            <a:pPr lvl="1"/>
            <a:endParaRPr lang="en-US" sz="1200" dirty="0"/>
          </a:p>
          <a:p>
            <a:r>
              <a:rPr lang="en-US" dirty="0"/>
              <a:t>Problem Formulation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0054" y="774021"/>
            <a:ext cx="49790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391130" y="703685"/>
            <a:ext cx="391885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[Ki Hyun Tae, Steven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Euijong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Whang: Slice Tuner: A Selective Data Acquisition Framework for Accurate and Fair Machine Learning Models,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9010" y="1614999"/>
            <a:ext cx="2770589" cy="202553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64317" y="4894016"/>
            <a:ext cx="1521104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Convex optimization problem</a:t>
            </a:r>
          </a:p>
        </p:txBody>
      </p:sp>
    </p:spTree>
    <p:extLst>
      <p:ext uri="{BB962C8B-B14F-4D97-AF65-F5344CB8AC3E}">
        <p14:creationId xmlns:p14="http://schemas.microsoft.com/office/powerpoint/2010/main" val="1804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/>
      <p:bldP spid="14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Selection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59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Integration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System Architecture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ease.ml/ci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831" y="2464539"/>
            <a:ext cx="8125765" cy="36953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0245" y="1341395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039438" y="1190669"/>
            <a:ext cx="4260501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[Cedric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Renggli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Bojan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Karlaš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Bolin Ding, Feng Liu, Kevin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Schawinski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Wentao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Wu, Ce Zhang: Continuous Integration of Machine Learning Models with ease.ml/ci: Towards a Rigorous Yet Practical Treatment,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SysML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2788719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Explainability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Explain predictions via inputs for </a:t>
            </a:r>
            <a:r>
              <a:rPr lang="en-US" b="1" dirty="0">
                <a:solidFill>
                  <a:srgbClr val="7889FB"/>
                </a:solidFill>
              </a:rPr>
              <a:t>model understanding</a:t>
            </a:r>
            <a:r>
              <a:rPr lang="en-US" dirty="0"/>
              <a:t> &amp; </a:t>
            </a:r>
            <a:r>
              <a:rPr lang="en-US" b="1" dirty="0">
                <a:solidFill>
                  <a:srgbClr val="7889FB"/>
                </a:solidFill>
              </a:rPr>
              <a:t>transparency</a:t>
            </a:r>
          </a:p>
          <a:p>
            <a:pPr lvl="1"/>
            <a:r>
              <a:rPr lang="en-US" dirty="0"/>
              <a:t>Utilize model debugging and other tools</a:t>
            </a:r>
          </a:p>
          <a:p>
            <a:pPr lvl="1"/>
            <a:endParaRPr lang="en-US" sz="1200" dirty="0"/>
          </a:p>
          <a:p>
            <a:r>
              <a:rPr lang="en-US" dirty="0"/>
              <a:t>#1 </a:t>
            </a:r>
            <a:r>
              <a:rPr lang="en-US" dirty="0">
                <a:solidFill>
                  <a:srgbClr val="7889FB"/>
                </a:solidFill>
              </a:rPr>
              <a:t>Interpretable Models</a:t>
            </a:r>
          </a:p>
          <a:p>
            <a:pPr lvl="1"/>
            <a:r>
              <a:rPr lang="en-US" dirty="0"/>
              <a:t>Linear models, tree-based models, </a:t>
            </a:r>
            <a:br>
              <a:rPr lang="en-US" dirty="0"/>
            </a:br>
            <a:r>
              <a:rPr lang="en-US" dirty="0"/>
              <a:t>rule-based models</a:t>
            </a:r>
          </a:p>
          <a:p>
            <a:pPr lvl="1"/>
            <a:r>
              <a:rPr lang="en-US" dirty="0"/>
              <a:t>Weights and decision rules</a:t>
            </a:r>
          </a:p>
          <a:p>
            <a:pPr lvl="1"/>
            <a:endParaRPr lang="en-US" sz="700" dirty="0"/>
          </a:p>
          <a:p>
            <a:r>
              <a:rPr lang="en-US" dirty="0"/>
              <a:t>#2 </a:t>
            </a:r>
            <a:r>
              <a:rPr lang="en-US" dirty="0">
                <a:solidFill>
                  <a:srgbClr val="7889FB"/>
                </a:solidFill>
              </a:rPr>
              <a:t>Post-hoc Explanations</a:t>
            </a:r>
          </a:p>
          <a:p>
            <a:pPr lvl="1"/>
            <a:r>
              <a:rPr lang="en-US" dirty="0"/>
              <a:t>Complex deep neural networks or very large models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black box models</a:t>
            </a:r>
            <a:endParaRPr lang="en-US" dirty="0">
              <a:solidFill>
                <a:schemeClr val="accent1"/>
              </a:solidFill>
            </a:endParaRPr>
          </a:p>
          <a:p>
            <a:pPr lvl="1"/>
            <a:r>
              <a:rPr lang="en-US" dirty="0"/>
              <a:t>Build simple models for explaining </a:t>
            </a:r>
            <a:r>
              <a:rPr lang="en-US" b="1" dirty="0">
                <a:solidFill>
                  <a:srgbClr val="7889FB"/>
                </a:solidFill>
              </a:rPr>
              <a:t>any</a:t>
            </a:r>
            <a:r>
              <a:rPr lang="en-US" dirty="0"/>
              <a:t> complex models</a:t>
            </a:r>
          </a:p>
          <a:p>
            <a:pPr lvl="1"/>
            <a:endParaRPr lang="en-US" sz="1200" dirty="0"/>
          </a:p>
          <a:p>
            <a:r>
              <a:rPr lang="en-US" dirty="0"/>
              <a:t>Types of Explanations</a:t>
            </a:r>
          </a:p>
          <a:p>
            <a:pPr lvl="1"/>
            <a:r>
              <a:rPr lang="en-US" dirty="0"/>
              <a:t>Model parameters, example predictions, summarization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Most important features</a:t>
            </a:r>
            <a:r>
              <a:rPr lang="en-US" dirty="0"/>
              <a:t>/data, how to flip model predictions 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838" y="742520"/>
            <a:ext cx="974116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627455" y="622665"/>
            <a:ext cx="4200211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Hima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Lakkaraju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Julius Adebayo, Sameer Singh: Explaining Machine Learning Predictions: State-of-the-art, Challenges, and Opportunities,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Tutorial,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https://explainml-tutorial.github.io/neurips20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7" name="Rectangle 6"/>
          <p:cNvSpPr/>
          <p:nvPr/>
        </p:nvSpPr>
        <p:spPr>
          <a:xfrm>
            <a:off x="5848141" y="2963740"/>
            <a:ext cx="2512088" cy="71343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Prefer simpler models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if accuracy sufficient!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96929" y="2524079"/>
            <a:ext cx="293411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Interpretability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 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Accuracy</a:t>
            </a:r>
            <a:endParaRPr lang="en-US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04185" y="4922623"/>
            <a:ext cx="203981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Multi-modal Interpretability: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https://captum.ai/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964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LIME: Sparse, Linear Explanations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LIME Overview</a:t>
            </a:r>
          </a:p>
          <a:p>
            <a:pPr lvl="1"/>
            <a:r>
              <a:rPr lang="en-US" dirty="0"/>
              <a:t>Model agnostic explanations</a:t>
            </a:r>
          </a:p>
          <a:p>
            <a:pPr lvl="1"/>
            <a:r>
              <a:rPr lang="en-US" dirty="0"/>
              <a:t>Identify important dimension and </a:t>
            </a:r>
            <a:br>
              <a:rPr lang="en-US" dirty="0"/>
            </a:br>
            <a:r>
              <a:rPr lang="en-US" dirty="0"/>
              <a:t>present their relative importance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Sample perturbations</a:t>
            </a:r>
            <a:r>
              <a:rPr lang="en-US" dirty="0"/>
              <a:t> of prediction input</a:t>
            </a:r>
            <a:br>
              <a:rPr lang="en-US" dirty="0"/>
            </a:br>
            <a:r>
              <a:rPr lang="en-US" dirty="0"/>
              <a:t>(e.g., hide parts of image, attribute values)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Locally weighted regression</a:t>
            </a:r>
          </a:p>
          <a:p>
            <a:pPr lvl="1"/>
            <a:endParaRPr lang="en-US" dirty="0"/>
          </a:p>
          <a:p>
            <a:r>
              <a:rPr lang="en-US" dirty="0"/>
              <a:t>LIME Objective</a:t>
            </a:r>
          </a:p>
          <a:p>
            <a:pPr lvl="1"/>
            <a:r>
              <a:rPr lang="en-US" dirty="0"/>
              <a:t>Various hyper-parameters</a:t>
            </a:r>
          </a:p>
          <a:p>
            <a:pPr lvl="1"/>
            <a:r>
              <a:rPr lang="en-US" dirty="0"/>
              <a:t>Heuristics / </a:t>
            </a:r>
            <a:br>
              <a:rPr lang="en-US" dirty="0"/>
            </a:br>
            <a:r>
              <a:rPr lang="en-US" dirty="0"/>
              <a:t>HP optimization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962" y="2211186"/>
            <a:ext cx="2676363" cy="14018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1949" y="1339381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483844" y="1276961"/>
            <a:ext cx="3818374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[Marco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Túlio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Ribeiro, Sameer Singh, and Carlos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Guestrin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Why Should I Trust You?: Explaining the Predictions of Any Classifier,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KDD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5043" y="4708621"/>
            <a:ext cx="5134201" cy="733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73105" y="4270549"/>
            <a:ext cx="1678075" cy="38312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Loss Function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49953" y="5443325"/>
            <a:ext cx="1678075" cy="38312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Kernel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92205" y="5445000"/>
            <a:ext cx="1678075" cy="38312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Linear Models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219926" y="4571999"/>
            <a:ext cx="0" cy="25120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414599" y="4272225"/>
            <a:ext cx="1678075" cy="38312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Regularizer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8261420" y="4573675"/>
            <a:ext cx="0" cy="25120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7206337" y="5166526"/>
            <a:ext cx="0" cy="299776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64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SHAP: Shapley Additive Explanations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SHAP Overview</a:t>
            </a:r>
          </a:p>
          <a:p>
            <a:pPr lvl="1"/>
            <a:r>
              <a:rPr lang="en-US" dirty="0"/>
              <a:t>Additive feature importance (local accuracy)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Unification</a:t>
            </a:r>
            <a:r>
              <a:rPr lang="en-US" dirty="0"/>
              <a:t> of </a:t>
            </a:r>
            <a:r>
              <a:rPr lang="en-US" dirty="0">
                <a:solidFill>
                  <a:schemeClr val="accent1"/>
                </a:solidFill>
              </a:rPr>
              <a:t>LIME</a:t>
            </a:r>
            <a:r>
              <a:rPr lang="en-US" dirty="0"/>
              <a:t>, </a:t>
            </a:r>
            <a:r>
              <a:rPr lang="en-US" dirty="0">
                <a:solidFill>
                  <a:schemeClr val="accent1"/>
                </a:solidFill>
              </a:rPr>
              <a:t>Shapley </a:t>
            </a:r>
            <a:r>
              <a:rPr lang="en-US" dirty="0">
                <a:solidFill>
                  <a:schemeClr val="tx1"/>
                </a:solidFill>
              </a:rPr>
              <a:t>sampling/regression values</a:t>
            </a:r>
            <a:r>
              <a:rPr lang="en-US" dirty="0"/>
              <a:t>, QII, </a:t>
            </a:r>
            <a:br>
              <a:rPr lang="en-US" dirty="0"/>
            </a:br>
            <a:r>
              <a:rPr lang="en-US" dirty="0" err="1"/>
              <a:t>DeepLIFT</a:t>
            </a:r>
            <a:r>
              <a:rPr lang="en-US" dirty="0"/>
              <a:t>, layer-wise relevance propagation, tree interpreter</a:t>
            </a:r>
          </a:p>
          <a:p>
            <a:pPr lvl="1"/>
            <a:r>
              <a:rPr lang="en-US" dirty="0"/>
              <a:t>Estimate Shapley values using </a:t>
            </a:r>
            <a:r>
              <a:rPr lang="en-US" b="1" dirty="0">
                <a:solidFill>
                  <a:srgbClr val="7889FB"/>
                </a:solidFill>
              </a:rPr>
              <a:t>linear regression 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r>
              <a:rPr lang="en-US" dirty="0"/>
              <a:t>SHAP Tooling </a:t>
            </a:r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17"/>
          <a:stretch/>
        </p:blipFill>
        <p:spPr>
          <a:xfrm>
            <a:off x="1234995" y="3718264"/>
            <a:ext cx="7381413" cy="20667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2616" y="1276304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39" r="41623" b="70000"/>
          <a:stretch/>
        </p:blipFill>
        <p:spPr>
          <a:xfrm>
            <a:off x="4632421" y="3710855"/>
            <a:ext cx="586560" cy="6500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57703" y="1210478"/>
            <a:ext cx="255002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[Scott M. Lundberg, Su-In Lee: A Unified Approach to Interpreting Model Predictions.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NIPS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49658" y="2620817"/>
            <a:ext cx="2445488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[Scott M. Lundberg: Explainable AI for Science and Medicine,</a:t>
            </a:r>
          </a:p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https://www.youtube.com/watch?v=B-c8tIgchu0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41990" y="5890434"/>
            <a:ext cx="398721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https://shap.readthedocs.io/en/latest/index.html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09551" y="5465659"/>
            <a:ext cx="153108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Output)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88316" y="5841938"/>
            <a:ext cx="283087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Marginal contributions</a:t>
            </a:r>
          </a:p>
        </p:txBody>
      </p:sp>
    </p:spTree>
    <p:extLst>
      <p:ext uri="{BB962C8B-B14F-4D97-AF65-F5344CB8AC3E}">
        <p14:creationId xmlns:p14="http://schemas.microsoft.com/office/powerpoint/2010/main" val="64827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Model Bias &amp; Fairness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 on Applications, Fairness, Ethics, Responsibility </a:t>
            </a:r>
            <a:br>
              <a:rPr lang="en-US" dirty="0"/>
            </a:br>
            <a:r>
              <a:rPr lang="en-US" dirty="0"/>
              <a:t>Fairness Metrics and Constraints</a:t>
            </a:r>
          </a:p>
          <a:p>
            <a:r>
              <a:rPr lang="en-US" dirty="0"/>
              <a:t>Employs Model Debugging &amp; </a:t>
            </a:r>
            <a:r>
              <a:rPr lang="en-US" dirty="0" err="1"/>
              <a:t>Explainability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Techniques</a:t>
            </a:r>
          </a:p>
        </p:txBody>
      </p:sp>
    </p:spTree>
    <p:extLst>
      <p:ext uri="{BB962C8B-B14F-4D97-AF65-F5344CB8AC3E}">
        <p14:creationId xmlns:p14="http://schemas.microsoft.com/office/powerpoint/2010/main" val="20222435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of Bias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Environment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Selection Bias:</a:t>
            </a:r>
            <a:r>
              <a:rPr lang="en-US" dirty="0"/>
              <a:t> Differences in study participation, data availability, and measurement effort</a:t>
            </a:r>
          </a:p>
          <a:p>
            <a:pPr lvl="1"/>
            <a:r>
              <a:rPr lang="en-US" dirty="0"/>
              <a:t>Test environment, project team, cultural context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different context</a:t>
            </a:r>
            <a:endParaRPr lang="en-US" b="1" dirty="0">
              <a:solidFill>
                <a:schemeClr val="accent1"/>
              </a:solidFill>
            </a:endParaRPr>
          </a:p>
          <a:p>
            <a:pPr lvl="1"/>
            <a:endParaRPr lang="en-US" sz="1200" dirty="0"/>
          </a:p>
          <a:p>
            <a:r>
              <a:rPr lang="en-US" dirty="0"/>
              <a:t>Data Collection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Sample Bias:</a:t>
            </a:r>
            <a:r>
              <a:rPr lang="en-US" dirty="0"/>
              <a:t> collected data not representative of application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Observer Bias</a:t>
            </a:r>
            <a:r>
              <a:rPr lang="en-US" dirty="0"/>
              <a:t> / </a:t>
            </a:r>
            <a:r>
              <a:rPr lang="en-US" b="1" dirty="0">
                <a:solidFill>
                  <a:schemeClr val="accent1"/>
                </a:solidFill>
              </a:rPr>
              <a:t>Confirmation Bias:</a:t>
            </a:r>
            <a:r>
              <a:rPr lang="en-US" dirty="0"/>
              <a:t> subjective judgment leaks </a:t>
            </a:r>
            <a:br>
              <a:rPr lang="en-US" dirty="0"/>
            </a:br>
            <a:r>
              <a:rPr lang="en-US" dirty="0"/>
              <a:t>into measurement and analysis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transparency and critical feedback</a:t>
            </a:r>
            <a:endParaRPr lang="en-US" b="1" dirty="0">
              <a:solidFill>
                <a:srgbClr val="7889FB"/>
              </a:solidFill>
            </a:endParaRPr>
          </a:p>
          <a:p>
            <a:pPr lvl="1"/>
            <a:endParaRPr lang="en-US" sz="1200" dirty="0"/>
          </a:p>
          <a:p>
            <a:r>
              <a:rPr lang="en-US" dirty="0"/>
              <a:t>Training Dataset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Data Bias:</a:t>
            </a:r>
            <a:r>
              <a:rPr lang="en-US" dirty="0"/>
              <a:t> e.g., not missing at random (NMAR) values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Feature Selection Bias:</a:t>
            </a:r>
            <a:r>
              <a:rPr lang="en-US" dirty="0"/>
              <a:t> manual or automatic during data preparation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Bias &amp; Fairness</a:t>
            </a:r>
          </a:p>
        </p:txBody>
      </p:sp>
      <p:sp>
        <p:nvSpPr>
          <p:cNvPr id="8" name="Rectangle 7"/>
          <p:cNvSpPr/>
          <p:nvPr/>
        </p:nvSpPr>
        <p:spPr>
          <a:xfrm>
            <a:off x="803868" y="5737608"/>
            <a:ext cx="7686989" cy="432079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Design ML Systems &amp; applications w/ 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awareness of potential bias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46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Excursus: DLR Earth Observation Use Case, cont.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Bias &amp; Fairness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7018" y="1313712"/>
            <a:ext cx="47084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888335" y="1167075"/>
            <a:ext cx="2430095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[Xiao Xiang Zhu et al: So2Sat LCZ42: A Benchmark Dataset for the Classification of Global Local Climate Zones.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GRSM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31371"/>
          <a:stretch/>
        </p:blipFill>
        <p:spPr>
          <a:xfrm>
            <a:off x="917528" y="1423272"/>
            <a:ext cx="4729649" cy="31286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4065" y="2161374"/>
            <a:ext cx="4803112" cy="2440771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69474"/>
          <a:stretch/>
        </p:blipFill>
        <p:spPr>
          <a:xfrm>
            <a:off x="919203" y="4742822"/>
            <a:ext cx="4729649" cy="13916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45740" y="4702631"/>
            <a:ext cx="4803112" cy="1421764"/>
          </a:xfrm>
          <a:prstGeom prst="rect">
            <a:avLst/>
          </a:prstGeom>
          <a:noFill/>
          <a:ln w="25400">
            <a:solidFill>
              <a:srgbClr val="7889F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109399" y="3004459"/>
            <a:ext cx="2471895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Context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Biased Data Collection</a:t>
            </a:r>
            <a:endParaRPr lang="en-US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11074" y="4935421"/>
            <a:ext cx="247189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Awareness and </a:t>
            </a:r>
            <a:b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Conscious Bias Mitigation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Remaining Bias?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80378" y="1439867"/>
            <a:ext cx="1068474" cy="310510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97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/>
      <p:bldP spid="13" grpId="0"/>
      <p:bldP spid="1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Debugging Bias and Fairness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Fairness</a:t>
            </a:r>
          </a:p>
          <a:p>
            <a:pPr lvl="1"/>
            <a:r>
              <a:rPr lang="en-US" dirty="0"/>
              <a:t>Validate and ensure fairness with regard to sensitive features (unbiased)</a:t>
            </a:r>
          </a:p>
          <a:p>
            <a:pPr lvl="1"/>
            <a:r>
              <a:rPr lang="en-US" dirty="0"/>
              <a:t>Use </a:t>
            </a:r>
            <a:r>
              <a:rPr lang="en-US" b="1" dirty="0">
                <a:solidFill>
                  <a:srgbClr val="7889FB"/>
                </a:solidFill>
              </a:rPr>
              <a:t>occlusion and saliency maps </a:t>
            </a:r>
            <a:r>
              <a:rPr lang="en-US" dirty="0"/>
              <a:t>to characterize and compare groups</a:t>
            </a:r>
          </a:p>
          <a:p>
            <a:pPr lvl="1"/>
            <a:endParaRPr lang="en-US" dirty="0"/>
          </a:p>
          <a:p>
            <a:r>
              <a:rPr lang="en-US" dirty="0"/>
              <a:t>Enforcing Fairness</a:t>
            </a:r>
          </a:p>
          <a:p>
            <a:pPr lvl="1"/>
            <a:r>
              <a:rPr lang="en-US" dirty="0"/>
              <a:t>Use </a:t>
            </a:r>
            <a:r>
              <a:rPr lang="en-US" b="1" dirty="0">
                <a:solidFill>
                  <a:srgbClr val="F70146"/>
                </a:solidFill>
              </a:rPr>
              <a:t>constraints</a:t>
            </a:r>
            <a:r>
              <a:rPr lang="en-US" dirty="0"/>
              <a:t> to enforce certain properties (e.g., monotonicity, smoothness)</a:t>
            </a:r>
          </a:p>
          <a:p>
            <a:pPr lvl="1"/>
            <a:r>
              <a:rPr lang="en-US" dirty="0"/>
              <a:t>Example: late payment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credit score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Bias &amp; Fairness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243"/>
          <a:stretch/>
        </p:blipFill>
        <p:spPr>
          <a:xfrm>
            <a:off x="2783394" y="3780519"/>
            <a:ext cx="5996111" cy="22930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45995" y="5334920"/>
            <a:ext cx="142686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[Maya Gupta: How Do We Make AI Fair?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SysML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40935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Fairness Constraints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#1 Statistical Parity</a:t>
            </a:r>
          </a:p>
          <a:p>
            <a:pPr lvl="1"/>
            <a:r>
              <a:rPr lang="en-US" dirty="0"/>
              <a:t>Independence of model from groups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Equal probability outcome</a:t>
            </a:r>
            <a:r>
              <a:rPr lang="en-US" dirty="0"/>
              <a:t> across groups </a:t>
            </a:r>
          </a:p>
          <a:p>
            <a:pPr lvl="1"/>
            <a:endParaRPr lang="en-US" sz="1200" dirty="0"/>
          </a:p>
          <a:p>
            <a:r>
              <a:rPr lang="en-US" dirty="0"/>
              <a:t>#2 False Positive Rate Parity</a:t>
            </a:r>
          </a:p>
          <a:p>
            <a:pPr lvl="1"/>
            <a:r>
              <a:rPr lang="en-US" dirty="0"/>
              <a:t>Independence of model from groups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Conditioned on true label y=0</a:t>
            </a:r>
          </a:p>
          <a:p>
            <a:pPr lvl="1"/>
            <a:endParaRPr lang="en-US" sz="1200" dirty="0"/>
          </a:p>
          <a:p>
            <a:r>
              <a:rPr lang="en-US" dirty="0"/>
              <a:t>#3 False Negative Rate Parity</a:t>
            </a:r>
          </a:p>
          <a:p>
            <a:pPr lvl="1"/>
            <a:r>
              <a:rPr lang="en-US" dirty="0"/>
              <a:t>Independence of model from groups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Conditioned on true label y=1</a:t>
            </a:r>
          </a:p>
          <a:p>
            <a:pPr lvl="1"/>
            <a:endParaRPr lang="en-US" sz="1200" dirty="0"/>
          </a:p>
          <a:p>
            <a:r>
              <a:rPr lang="en-US" dirty="0"/>
              <a:t>#4 False Omission Rate Parity</a:t>
            </a:r>
          </a:p>
          <a:p>
            <a:pPr lvl="1"/>
            <a:r>
              <a:rPr lang="en-US" dirty="0"/>
              <a:t>Independence of true labels from groups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Conditioned on negative prediction h=0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Bias &amp; Fairness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176979" y="1650876"/>
                <a:ext cx="2776101" cy="690958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:</m:t>
                      </m:r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h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=1|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6979" y="1650876"/>
                <a:ext cx="2776101" cy="690958"/>
              </a:xfrm>
              <a:prstGeom prst="rect">
                <a:avLst/>
              </a:prstGeom>
              <a:blipFill>
                <a:blip r:embed="rId3"/>
                <a:stretch>
                  <a:fillRect l="-658" r="-1974" b="-35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189785" y="2587049"/>
                <a:ext cx="2219605" cy="961610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:</m:t>
                      </m:r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h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=0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=1|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=0)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9785" y="2587049"/>
                <a:ext cx="2219605" cy="961610"/>
              </a:xfrm>
              <a:prstGeom prst="rect">
                <a:avLst/>
              </a:prstGeom>
              <a:blipFill>
                <a:blip r:embed="rId4"/>
                <a:stretch>
                  <a:fillRect l="-275" r="-1648" b="-3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9461" y="778454"/>
            <a:ext cx="49849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416062" y="733920"/>
            <a:ext cx="2912942" cy="6924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[H. Zhang et al: </a:t>
            </a:r>
            <a:r>
              <a:rPr lang="en-US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OmniFair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: A Declarative System for Model-Agnostic Group Fairness in Machine Learning, </a:t>
            </a:r>
            <a:r>
              <a:rPr lang="en-US" sz="1300" b="1" dirty="0">
                <a:latin typeface="Calibri" panose="020F0502020204030204" pitchFamily="34" charset="0"/>
                <a:cs typeface="Calibri" panose="020F0502020204030204" pitchFamily="34" charset="0"/>
              </a:rPr>
              <a:t>SIGMOD 2021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191460" y="5100816"/>
                <a:ext cx="2219605" cy="961610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:</m:t>
                      </m:r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h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=0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=1|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=0)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460" y="5100816"/>
                <a:ext cx="2219605" cy="961610"/>
              </a:xfrm>
              <a:prstGeom prst="rect">
                <a:avLst/>
              </a:prstGeom>
              <a:blipFill>
                <a:blip r:embed="rId6"/>
                <a:stretch>
                  <a:fillRect l="-549" r="-1648" b="-3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191460" y="3844766"/>
                <a:ext cx="2219605" cy="961610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:</m:t>
                      </m:r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h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=0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=1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=0|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=1)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460" y="3844766"/>
                <a:ext cx="2219605" cy="961610"/>
              </a:xfrm>
              <a:prstGeom prst="rect">
                <a:avLst/>
              </a:prstGeom>
              <a:blipFill>
                <a:blip r:embed="rId7"/>
                <a:stretch>
                  <a:fillRect l="-549" r="-1648" b="-3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4878520" y="3290686"/>
            <a:ext cx="1215850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#2+#3 Equalized Odds</a:t>
            </a:r>
          </a:p>
        </p:txBody>
      </p:sp>
    </p:spTree>
    <p:extLst>
      <p:ext uri="{BB962C8B-B14F-4D97-AF65-F5344CB8AC3E}">
        <p14:creationId xmlns:p14="http://schemas.microsoft.com/office/powerpoint/2010/main" val="69369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Ensuring Fairness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  <a:p>
            <a:pPr lvl="1"/>
            <a:r>
              <a:rPr lang="en-US" b="0" dirty="0"/>
              <a:t>A </a:t>
            </a:r>
            <a:r>
              <a:rPr lang="en-US" b="1" dirty="0">
                <a:solidFill>
                  <a:schemeClr val="accent1"/>
                </a:solidFill>
              </a:rPr>
              <a:t>fairness specification</a:t>
            </a:r>
            <a:r>
              <a:rPr lang="en-US" b="0" dirty="0"/>
              <a:t> is given by a triplet (g, f, 𝜀) and induces </a:t>
            </a:r>
            <a:br>
              <a:rPr lang="en-US" b="0" dirty="0"/>
            </a:br>
            <a:r>
              <a:rPr lang="en-US" b="0" dirty="0"/>
              <a:t>(|g(D)|choose 2)</a:t>
            </a:r>
            <a:r>
              <a:rPr lang="en-US" dirty="0"/>
              <a:t> </a:t>
            </a:r>
            <a:r>
              <a:rPr lang="en-US" b="1" dirty="0">
                <a:solidFill>
                  <a:schemeClr val="accent1"/>
                </a:solidFill>
              </a:rPr>
              <a:t>fairness constraints</a:t>
            </a:r>
            <a:r>
              <a:rPr lang="en-US" b="0" dirty="0"/>
              <a:t> on pairs of groups</a:t>
            </a:r>
          </a:p>
          <a:p>
            <a:pPr lvl="1"/>
            <a:r>
              <a:rPr lang="en-US" b="0" dirty="0"/>
              <a:t>A fairness specification is satisfied by a classifier ℎ on 𝐷 </a:t>
            </a:r>
            <a:r>
              <a:rPr lang="en-US" b="0" dirty="0" err="1"/>
              <a:t>iff</a:t>
            </a:r>
            <a:r>
              <a:rPr lang="en-US" b="0" dirty="0"/>
              <a:t> all </a:t>
            </a:r>
            <a:br>
              <a:rPr lang="en-US" b="0" dirty="0"/>
            </a:br>
            <a:r>
              <a:rPr lang="en-US" b="0" dirty="0"/>
              <a:t>induced fairness constraints are satisfied, i.e., ∀</a:t>
            </a:r>
            <a:r>
              <a:rPr lang="en-US" b="0" dirty="0" err="1"/>
              <a:t>gi</a:t>
            </a:r>
            <a:r>
              <a:rPr lang="en-US" dirty="0" err="1"/>
              <a:t>,</a:t>
            </a:r>
            <a:r>
              <a:rPr lang="en-US" b="0" dirty="0" err="1"/>
              <a:t>gj</a:t>
            </a:r>
            <a:r>
              <a:rPr lang="en-US" b="0" dirty="0"/>
              <a:t> ∈ g(D), |f(</a:t>
            </a:r>
            <a:r>
              <a:rPr lang="en-US" b="0" dirty="0" err="1"/>
              <a:t>h,gi</a:t>
            </a:r>
            <a:r>
              <a:rPr lang="en-US" b="0" dirty="0"/>
              <a:t>)−f(</a:t>
            </a:r>
            <a:r>
              <a:rPr lang="en-US" b="0" dirty="0" err="1"/>
              <a:t>h,gj</a:t>
            </a:r>
            <a:r>
              <a:rPr lang="en-US" b="0" dirty="0"/>
              <a:t>)| ≤ 𝜀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Unconstrained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b="1" dirty="0">
                <a:solidFill>
                  <a:srgbClr val="7889FB"/>
                </a:solidFill>
              </a:rPr>
              <a:t>optimization problem</a:t>
            </a:r>
          </a:p>
          <a:p>
            <a:pPr lvl="1"/>
            <a:endParaRPr lang="en-US" b="1" dirty="0">
              <a:solidFill>
                <a:srgbClr val="7889FB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Results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Adult dataset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Model-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agnostic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Similar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Accuracy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Bias &amp; Fairness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9461" y="778454"/>
            <a:ext cx="49849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416062" y="733920"/>
            <a:ext cx="2912942" cy="6924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[H. Zhang et al: </a:t>
            </a:r>
            <a:r>
              <a:rPr lang="en-US" sz="13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OmniFair</a:t>
            </a:r>
            <a:r>
              <a:rPr lang="en-US" sz="13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A Declarative System for Model-Agnostic Group Fairness in Machine Learning, </a:t>
            </a:r>
            <a:r>
              <a:rPr lang="en-US" sz="1300" b="1" dirty="0">
                <a:latin typeface="Calibri" panose="020F0502020204030204" pitchFamily="34" charset="0"/>
                <a:cs typeface="Calibri" panose="020F0502020204030204" pitchFamily="34" charset="0"/>
              </a:rPr>
              <a:t>SIGMOD 2021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97308" y="2970371"/>
            <a:ext cx="166802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accuracy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s.t.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fairness</a:t>
            </a:r>
          </a:p>
        </p:txBody>
      </p:sp>
      <p:sp>
        <p:nvSpPr>
          <p:cNvPr id="8" name="Right Arrow 7"/>
          <p:cNvSpPr/>
          <p:nvPr/>
        </p:nvSpPr>
        <p:spPr>
          <a:xfrm>
            <a:off x="6175166" y="3133103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619668" y="2972045"/>
            <a:ext cx="166802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accuracy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fairness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935" y="3897064"/>
            <a:ext cx="5770983" cy="229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5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AutoML</a:t>
            </a:r>
            <a:r>
              <a:rPr lang="en-US" dirty="0"/>
              <a:t> Overview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#1 </a:t>
            </a:r>
            <a:r>
              <a:rPr lang="en-US" dirty="0">
                <a:solidFill>
                  <a:schemeClr val="accent1"/>
                </a:solidFill>
              </a:rPr>
              <a:t>Model Selection</a:t>
            </a:r>
          </a:p>
          <a:p>
            <a:pPr lvl="1"/>
            <a:r>
              <a:rPr lang="en-US" dirty="0"/>
              <a:t>Given a dataset and ML task </a:t>
            </a:r>
            <a:br>
              <a:rPr lang="en-US" dirty="0"/>
            </a:br>
            <a:r>
              <a:rPr lang="en-US" dirty="0"/>
              <a:t>(e.g., classification or regression) </a:t>
            </a:r>
          </a:p>
          <a:p>
            <a:pPr lvl="1"/>
            <a:r>
              <a:rPr lang="en-US" dirty="0"/>
              <a:t>Select the model (type) that performs best </a:t>
            </a:r>
            <a:br>
              <a:rPr lang="en-US" dirty="0"/>
            </a:br>
            <a:r>
              <a:rPr lang="en-US" dirty="0"/>
              <a:t>(e.g.: </a:t>
            </a:r>
            <a:r>
              <a:rPr lang="en-US" dirty="0" err="1"/>
              <a:t>LogReg</a:t>
            </a:r>
            <a:r>
              <a:rPr lang="en-US" dirty="0"/>
              <a:t>, Naïve Bayes, SVM, Decision Tree, Random Forest, DNN)</a:t>
            </a:r>
          </a:p>
          <a:p>
            <a:pPr lvl="1"/>
            <a:endParaRPr lang="en-US" sz="1000" dirty="0"/>
          </a:p>
          <a:p>
            <a:r>
              <a:rPr lang="en-US" dirty="0"/>
              <a:t>#2 </a:t>
            </a:r>
            <a:r>
              <a:rPr lang="en-US" dirty="0">
                <a:solidFill>
                  <a:schemeClr val="accent1"/>
                </a:solidFill>
              </a:rPr>
              <a:t>Hyper Parameter Tuning</a:t>
            </a:r>
          </a:p>
          <a:p>
            <a:pPr lvl="1"/>
            <a:r>
              <a:rPr lang="en-US" dirty="0"/>
              <a:t>Given a model and dataset, </a:t>
            </a:r>
            <a:br>
              <a:rPr lang="en-US" dirty="0"/>
            </a:br>
            <a:r>
              <a:rPr lang="en-US" dirty="0"/>
              <a:t>find best hyper parameter values </a:t>
            </a:r>
            <a:br>
              <a:rPr lang="en-US" dirty="0"/>
            </a:br>
            <a:r>
              <a:rPr lang="en-US" dirty="0"/>
              <a:t>(e.g., learning rate, regularization, kernels, kernel parameters, tree </a:t>
            </a:r>
            <a:r>
              <a:rPr lang="en-US" dirty="0" err="1"/>
              <a:t>params</a:t>
            </a:r>
            <a:r>
              <a:rPr lang="en-US" dirty="0"/>
              <a:t>)</a:t>
            </a:r>
          </a:p>
          <a:p>
            <a:pPr lvl="1"/>
            <a:endParaRPr lang="en-US" sz="1000" dirty="0"/>
          </a:p>
          <a:p>
            <a:r>
              <a:rPr lang="en-US" dirty="0"/>
              <a:t>Validation: Generalization Error</a:t>
            </a:r>
          </a:p>
          <a:p>
            <a:pPr lvl="1"/>
            <a:r>
              <a:rPr lang="en-US" dirty="0"/>
              <a:t>Goodness of fit to held-out data (e.g., 80-20 train/test)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Cross validation</a:t>
            </a:r>
            <a:r>
              <a:rPr lang="en-US" dirty="0"/>
              <a:t> (e.g., leave one out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k=5 runs w/ 80-20 train/test</a:t>
            </a:r>
            <a:r>
              <a:rPr lang="en-US" dirty="0"/>
              <a:t>)</a:t>
            </a:r>
          </a:p>
          <a:p>
            <a:pPr lvl="1"/>
            <a:endParaRPr lang="en-US" sz="1000" dirty="0"/>
          </a:p>
          <a:p>
            <a:pPr>
              <a:buFont typeface="Wingdings" panose="05000000000000000000" pitchFamily="2" charset="2"/>
              <a:buChar char="è"/>
            </a:pPr>
            <a:r>
              <a:rPr lang="en-US" dirty="0" err="1"/>
              <a:t>AutoML</a:t>
            </a:r>
            <a:r>
              <a:rPr lang="en-US" dirty="0"/>
              <a:t> Systems/Services</a:t>
            </a:r>
          </a:p>
          <a:p>
            <a:pPr lvl="1"/>
            <a:r>
              <a:rPr lang="en-US" dirty="0"/>
              <a:t>Often providing both </a:t>
            </a:r>
            <a:r>
              <a:rPr lang="en-US" b="1" dirty="0">
                <a:solidFill>
                  <a:srgbClr val="7889FB"/>
                </a:solidFill>
              </a:rPr>
              <a:t>model selection and hyper parameter search</a:t>
            </a:r>
          </a:p>
          <a:p>
            <a:pPr lvl="1"/>
            <a:r>
              <a:rPr lang="en-US" dirty="0"/>
              <a:t>Integrated ML system, often in distributed/cloud environments</a:t>
            </a:r>
          </a:p>
          <a:p>
            <a:pPr lvl="1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Selection Techniques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95" y="1684435"/>
            <a:ext cx="3090670" cy="5780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011" y="3127304"/>
            <a:ext cx="3898639" cy="605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0472" y="760824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876011" y="616381"/>
            <a:ext cx="3363637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[Chris Thornton, Frank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Hutter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Holger H.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Hoos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Kevin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Leyton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-Brown: Auto-WEKA: combined selection and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hyperparameter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optimization of classification algorithms.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KDD 2013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8807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Excursus: EU Policy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Bias &amp; Fairness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26" y="1653147"/>
            <a:ext cx="8187164" cy="37327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66576" y="4170066"/>
            <a:ext cx="7583749" cy="592853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13917" y="5546691"/>
            <a:ext cx="8056022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“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preferred option is option 3+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a regulatory framework for high-risk AI systems only, with the possibility for […] non-high-risk AI systems to follow a code of conduct.”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2635" y="767987"/>
            <a:ext cx="45525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491613" y="610973"/>
            <a:ext cx="3818374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[European Commission: LAYING DOWN HARMONISED RULES ON ARTIFICIAL INTELLIGENCE</a:t>
            </a:r>
          </a:p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(ARTIFICIAL INTELLIGENCE ACT) AND AMENDING CERTAIN UNION LEGISLATIVE ACTS,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04/2021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22072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</a:t>
            </a:r>
            <a:r>
              <a:rPr lang="en-US" dirty="0">
                <a:solidFill>
                  <a:schemeClr val="accent1"/>
                </a:solidFill>
              </a:rPr>
              <a:t>Q&amp;A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 Selection Techniques</a:t>
            </a:r>
          </a:p>
          <a:p>
            <a:r>
              <a:rPr lang="en-US" dirty="0"/>
              <a:t>Model Management &amp; Provenance</a:t>
            </a:r>
          </a:p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  <a:p>
            <a:r>
              <a:rPr lang="en-US" dirty="0"/>
              <a:t>Model Bias &amp; Fairness Constraints</a:t>
            </a:r>
          </a:p>
        </p:txBody>
      </p:sp>
    </p:spTree>
    <p:extLst>
      <p:ext uri="{BB962C8B-B14F-4D97-AF65-F5344CB8AC3E}">
        <p14:creationId xmlns:p14="http://schemas.microsoft.com/office/powerpoint/2010/main" val="36402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Grid Search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Basic Approach</a:t>
                </a:r>
              </a:p>
              <a:p>
                <a:pPr lvl="1"/>
                <a:r>
                  <a:rPr lang="en-US" dirty="0"/>
                  <a:t>Given n hyper parameters </a:t>
                </a:r>
                <a:r>
                  <a:rPr lang="el-GR" dirty="0"/>
                  <a:t>λ</a:t>
                </a:r>
                <a:r>
                  <a:rPr lang="en-US" dirty="0"/>
                  <a:t>1, </a:t>
                </a:r>
                <a:r>
                  <a:rPr lang="en-AT" dirty="0"/>
                  <a:t>…</a:t>
                </a:r>
                <a:r>
                  <a:rPr lang="en-US" dirty="0"/>
                  <a:t>, </a:t>
                </a:r>
                <a:r>
                  <a:rPr lang="el-GR" dirty="0"/>
                  <a:t>λ</a:t>
                </a:r>
                <a:r>
                  <a:rPr lang="en-US" dirty="0"/>
                  <a:t>n with domains </a:t>
                </a:r>
                <a:r>
                  <a:rPr lang="el-GR" dirty="0"/>
                  <a:t>Λ</a:t>
                </a:r>
                <a:r>
                  <a:rPr lang="en-US" dirty="0"/>
                  <a:t>1, </a:t>
                </a:r>
                <a:r>
                  <a:rPr lang="en-AT" dirty="0"/>
                  <a:t>…</a:t>
                </a:r>
                <a:r>
                  <a:rPr lang="en-US" dirty="0"/>
                  <a:t>, </a:t>
                </a:r>
                <a:r>
                  <a:rPr lang="el-GR" dirty="0"/>
                  <a:t>Λ</a:t>
                </a:r>
                <a:r>
                  <a:rPr lang="en-US" dirty="0"/>
                  <a:t>n</a:t>
                </a:r>
              </a:p>
              <a:p>
                <a:pPr lvl="1"/>
                <a:r>
                  <a:rPr lang="en-US" dirty="0"/>
                  <a:t>Enumerate and evaluate parameter space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A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… </m:t>
                    </m:r>
                    <m:r>
                      <a:rPr lang="en-A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(often strict subset due to dependency structure of parameters)</a:t>
                </a:r>
              </a:p>
              <a:p>
                <a:pPr lvl="1"/>
                <a:r>
                  <a:rPr lang="en-US" dirty="0"/>
                  <a:t>Continuous hyper parameters </a:t>
                </a:r>
                <a:r>
                  <a:rPr lang="en-AT" dirty="0">
                    <a:sym typeface="Wingdings" panose="05000000000000000000" pitchFamily="2" charset="2"/>
                  </a:rPr>
                  <a:t></a:t>
                </a:r>
                <a:r>
                  <a:rPr lang="en-US" dirty="0">
                    <a:sym typeface="Wingdings" panose="05000000000000000000" pitchFamily="2" charset="2"/>
                  </a:rPr>
                  <a:t> discretization</a:t>
                </a:r>
                <a:endParaRPr lang="en-US" dirty="0"/>
              </a:p>
              <a:p>
                <a:pPr lvl="2"/>
                <a:r>
                  <a:rPr lang="en-US" dirty="0" err="1">
                    <a:sym typeface="Wingdings" panose="05000000000000000000" pitchFamily="2" charset="2"/>
                  </a:rPr>
                  <a:t>Equi</a:t>
                </a:r>
                <a:r>
                  <a:rPr lang="en-US" dirty="0">
                    <a:sym typeface="Wingdings" panose="05000000000000000000" pitchFamily="2" charset="2"/>
                  </a:rPr>
                  <a:t>-width</a:t>
                </a:r>
              </a:p>
              <a:p>
                <a:pPr lvl="2"/>
                <a:r>
                  <a:rPr lang="en-US" dirty="0">
                    <a:sym typeface="Wingdings" panose="05000000000000000000" pitchFamily="2" charset="2"/>
                  </a:rPr>
                  <a:t>Exponential </a:t>
                </a:r>
                <a:br>
                  <a:rPr lang="en-US" dirty="0">
                    <a:sym typeface="Wingdings" panose="05000000000000000000" pitchFamily="2" charset="2"/>
                  </a:rPr>
                </a:br>
                <a:r>
                  <a:rPr lang="en-US" dirty="0">
                    <a:sym typeface="Wingdings" panose="05000000000000000000" pitchFamily="2" charset="2"/>
                  </a:rPr>
                  <a:t>(e.g., regularization</a:t>
                </a:r>
                <a:br>
                  <a:rPr lang="en-US" dirty="0">
                    <a:sym typeface="Wingdings" panose="05000000000000000000" pitchFamily="2" charset="2"/>
                  </a:rPr>
                </a:br>
                <a:r>
                  <a:rPr lang="en-US" dirty="0">
                    <a:sym typeface="Wingdings" panose="05000000000000000000" pitchFamily="2" charset="2"/>
                  </a:rPr>
                  <a:t>0.1, 0.01, 0.001, </a:t>
                </a:r>
                <a:r>
                  <a:rPr lang="en-US" dirty="0" err="1">
                    <a:sym typeface="Wingdings" panose="05000000000000000000" pitchFamily="2" charset="2"/>
                  </a:rPr>
                  <a:t>etc</a:t>
                </a:r>
                <a:r>
                  <a:rPr lang="en-US" dirty="0">
                    <a:sym typeface="Wingdings" panose="05000000000000000000" pitchFamily="2" charset="2"/>
                  </a:rPr>
                  <a:t>)</a:t>
                </a:r>
              </a:p>
              <a:p>
                <a:pPr lvl="1"/>
                <a:r>
                  <a:rPr lang="en-US" b="1" dirty="0">
                    <a:solidFill>
                      <a:schemeClr val="accent1"/>
                    </a:solidFill>
                    <a:sym typeface="Wingdings" panose="05000000000000000000" pitchFamily="2" charset="2"/>
                  </a:rPr>
                  <a:t>Problem:</a:t>
                </a:r>
                <a:r>
                  <a:rPr lang="en-US" dirty="0">
                    <a:sym typeface="Wingdings" panose="05000000000000000000" pitchFamily="2" charset="2"/>
                  </a:rPr>
                  <a:t> Only applicable </a:t>
                </a:r>
                <a:br>
                  <a:rPr lang="en-US" dirty="0">
                    <a:sym typeface="Wingdings" panose="05000000000000000000" pitchFamily="2" charset="2"/>
                  </a:rPr>
                </a:br>
                <a:r>
                  <a:rPr lang="en-US" dirty="0">
                    <a:sym typeface="Wingdings" panose="05000000000000000000" pitchFamily="2" charset="2"/>
                  </a:rPr>
                  <a:t>with small domains </a:t>
                </a:r>
              </a:p>
              <a:p>
                <a:pPr lvl="1"/>
                <a:endParaRPr lang="en-US" dirty="0">
                  <a:sym typeface="Wingdings" panose="05000000000000000000" pitchFamily="2" charset="2"/>
                </a:endParaRPr>
              </a:p>
              <a:p>
                <a:r>
                  <a:rPr lang="en-US" dirty="0">
                    <a:sym typeface="Wingdings" panose="05000000000000000000" pitchFamily="2" charset="2"/>
                  </a:rPr>
                  <a:t>Heuristic: Monte-Carlo</a:t>
                </a:r>
                <a:br>
                  <a:rPr lang="en-US" dirty="0">
                    <a:sym typeface="Wingdings" panose="05000000000000000000" pitchFamily="2" charset="2"/>
                  </a:rPr>
                </a:br>
                <a:r>
                  <a:rPr lang="en-US" dirty="0">
                    <a:sym typeface="Wingdings" panose="05000000000000000000" pitchFamily="2" charset="2"/>
                  </a:rPr>
                  <a:t>(random search, anytime)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69" t="-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Selection Techniques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4843310" y="3318912"/>
            <a:ext cx="3062790" cy="2438652"/>
            <a:chOff x="3999251" y="3308864"/>
            <a:chExt cx="3062790" cy="2438652"/>
          </a:xfrm>
        </p:grpSpPr>
        <p:cxnSp>
          <p:nvCxnSpPr>
            <p:cNvPr id="5" name="Gerade Verbindung mit Pfeil 4"/>
            <p:cNvCxnSpPr/>
            <p:nvPr/>
          </p:nvCxnSpPr>
          <p:spPr>
            <a:xfrm>
              <a:off x="4704595" y="5165458"/>
              <a:ext cx="2357446" cy="794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mit Pfeil 5"/>
            <p:cNvCxnSpPr/>
            <p:nvPr/>
          </p:nvCxnSpPr>
          <p:spPr>
            <a:xfrm rot="5400000" flipH="1" flipV="1">
              <a:off x="3775500" y="4237165"/>
              <a:ext cx="1857388" cy="786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8"/>
            <p:cNvCxnSpPr/>
            <p:nvPr/>
          </p:nvCxnSpPr>
          <p:spPr>
            <a:xfrm>
              <a:off x="4704587" y="4809062"/>
              <a:ext cx="2000264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9"/>
            <p:cNvCxnSpPr/>
            <p:nvPr/>
          </p:nvCxnSpPr>
          <p:spPr>
            <a:xfrm>
              <a:off x="4704587" y="4451872"/>
              <a:ext cx="2000264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0"/>
            <p:cNvCxnSpPr/>
            <p:nvPr/>
          </p:nvCxnSpPr>
          <p:spPr>
            <a:xfrm>
              <a:off x="4704587" y="4094682"/>
              <a:ext cx="2000264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1"/>
            <p:cNvCxnSpPr/>
            <p:nvPr/>
          </p:nvCxnSpPr>
          <p:spPr>
            <a:xfrm>
              <a:off x="4704587" y="3735904"/>
              <a:ext cx="2000264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/>
          </p:nvCxnSpPr>
          <p:spPr>
            <a:xfrm rot="5400000" flipH="1" flipV="1">
              <a:off x="5026058" y="4986863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 rot="5400000" flipH="1" flipV="1">
              <a:off x="4527580" y="498606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/>
          </p:nvCxnSpPr>
          <p:spPr>
            <a:xfrm rot="5400000" flipH="1" flipV="1">
              <a:off x="5526124" y="498606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/>
          </p:nvCxnSpPr>
          <p:spPr>
            <a:xfrm rot="5400000" flipH="1" flipV="1">
              <a:off x="6027778" y="498606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 flipH="1" flipV="1">
              <a:off x="6527844" y="498606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/>
          </p:nvCxnSpPr>
          <p:spPr>
            <a:xfrm rot="5400000" flipH="1" flipV="1">
              <a:off x="5027646" y="462887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 rot="5400000" flipH="1" flipV="1">
              <a:off x="5027646" y="4273277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rot="5400000" flipH="1" flipV="1">
              <a:off x="5027646" y="3916087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 flipH="1" flipV="1">
              <a:off x="5526124" y="462887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/>
          </p:nvCxnSpPr>
          <p:spPr>
            <a:xfrm rot="5400000" flipH="1" flipV="1">
              <a:off x="5526124" y="427168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 flipH="1" flipV="1">
              <a:off x="5527712" y="391449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/>
          </p:nvCxnSpPr>
          <p:spPr>
            <a:xfrm rot="5400000" flipH="1" flipV="1">
              <a:off x="6026190" y="462887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/>
          </p:nvCxnSpPr>
          <p:spPr>
            <a:xfrm rot="5400000" flipH="1" flipV="1">
              <a:off x="6026190" y="4273277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/>
          </p:nvCxnSpPr>
          <p:spPr>
            <a:xfrm rot="5400000" flipH="1" flipV="1">
              <a:off x="6027778" y="3916087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/>
          </p:nvCxnSpPr>
          <p:spPr>
            <a:xfrm rot="5400000" flipH="1" flipV="1">
              <a:off x="6526256" y="3914499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/>
          </p:nvCxnSpPr>
          <p:spPr>
            <a:xfrm rot="5400000" flipH="1" flipV="1">
              <a:off x="6527844" y="4273277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/>
          </p:nvCxnSpPr>
          <p:spPr>
            <a:xfrm rot="5400000" flipH="1" flipV="1">
              <a:off x="6527844" y="4630467"/>
              <a:ext cx="355602" cy="1588"/>
            </a:xfrm>
            <a:prstGeom prst="line">
              <a:avLst/>
            </a:prstGeom>
            <a:ln w="19050">
              <a:solidFill>
                <a:srgbClr val="7889FB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feld 29"/>
            <p:cNvSpPr txBox="1"/>
            <p:nvPr/>
          </p:nvSpPr>
          <p:spPr>
            <a:xfrm>
              <a:off x="4133083" y="5296986"/>
              <a:ext cx="428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133083" y="3523178"/>
              <a:ext cx="428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6490537" y="5296986"/>
              <a:ext cx="428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3" name="Rechteck 32"/>
            <p:cNvSpPr/>
            <p:nvPr/>
          </p:nvSpPr>
          <p:spPr>
            <a:xfrm>
              <a:off x="6061909" y="4666186"/>
              <a:ext cx="285752" cy="285752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520412" y="5378184"/>
              <a:ext cx="37178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l-GR" dirty="0">
                  <a:latin typeface="Calibri" panose="020F0502020204030204" pitchFamily="34" charset="0"/>
                  <a:cs typeface="Calibri" panose="020F0502020204030204" pitchFamily="34" charset="0"/>
                </a:rPr>
                <a:t>α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999251" y="4262435"/>
              <a:ext cx="512466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l-GR" dirty="0">
                  <a:latin typeface="Calibri" panose="020F0502020204030204" pitchFamily="34" charset="0"/>
                  <a:cs typeface="Calibri" panose="020F0502020204030204" pitchFamily="34" charset="0"/>
                </a:rPr>
                <a:t>β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6379545" y="2955051"/>
            <a:ext cx="259363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Non-convex or unknown parameter space 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4E957CD-C6DC-44A4-97FD-C06A4CC3D7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469" y="1001365"/>
            <a:ext cx="914434" cy="3314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89844" y="984745"/>
            <a:ext cx="1471401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gridSearch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261475" y="1277822"/>
            <a:ext cx="1780395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GridSearchCV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()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2" r="73979" b="17312"/>
          <a:stretch/>
        </p:blipFill>
        <p:spPr>
          <a:xfrm>
            <a:off x="7003553" y="640983"/>
            <a:ext cx="376333" cy="35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65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Grid Search,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783" y="1311256"/>
            <a:ext cx="8331781" cy="4941101"/>
          </a:xfrm>
        </p:spPr>
        <p:txBody>
          <a:bodyPr/>
          <a:lstStyle/>
          <a:p>
            <a:r>
              <a:rPr lang="en-US" dirty="0"/>
              <a:t>Example Adult Dataset </a:t>
            </a:r>
            <a:r>
              <a:rPr lang="en-US" b="0" dirty="0"/>
              <a:t>(train 32,561 x 14)</a:t>
            </a:r>
          </a:p>
          <a:p>
            <a:pPr lvl="1"/>
            <a:r>
              <a:rPr lang="en-US" dirty="0"/>
              <a:t>Binary classification (</a:t>
            </a:r>
            <a:r>
              <a:rPr lang="en-US" dirty="0">
                <a:sym typeface="Wingdings" panose="05000000000000000000" pitchFamily="2" charset="2"/>
              </a:rPr>
              <a:t>&gt;50K</a:t>
            </a:r>
            <a:r>
              <a:rPr lang="en-US" dirty="0"/>
              <a:t>), </a:t>
            </a:r>
            <a:r>
              <a:rPr lang="en-US" dirty="0">
                <a:hlinkClick r:id="rId3"/>
              </a:rPr>
              <a:t>https://archive.ics.uci.edu/ml/datasets/adult</a:t>
            </a:r>
            <a:r>
              <a:rPr lang="en-US" dirty="0"/>
              <a:t>  </a:t>
            </a:r>
          </a:p>
          <a:p>
            <a:pPr lvl="1"/>
            <a:r>
              <a:rPr lang="en-US" b="1" dirty="0"/>
              <a:t>#1</a:t>
            </a:r>
            <a:r>
              <a:rPr lang="en-US" dirty="0"/>
              <a:t> </a:t>
            </a:r>
            <a:r>
              <a:rPr lang="en-US" dirty="0" err="1"/>
              <a:t>MLogReg</a:t>
            </a:r>
            <a:r>
              <a:rPr lang="en-US" dirty="0"/>
              <a:t> defaults w/ one-hot </a:t>
            </a:r>
            <a:r>
              <a:rPr lang="en-US" dirty="0" err="1"/>
              <a:t>categoricals</a:t>
            </a:r>
            <a:r>
              <a:rPr lang="en-US" dirty="0"/>
              <a:t>			</a:t>
            </a:r>
            <a:r>
              <a:rPr lang="en-US" b="1" dirty="0">
                <a:solidFill>
                  <a:schemeClr val="accent1"/>
                </a:solidFill>
              </a:rPr>
              <a:t>Accuracy (%): 82.35</a:t>
            </a:r>
            <a:endParaRPr lang="en-US" dirty="0"/>
          </a:p>
          <a:p>
            <a:pPr lvl="1"/>
            <a:r>
              <a:rPr lang="en-US" b="1" dirty="0"/>
              <a:t>#2</a:t>
            </a:r>
            <a:r>
              <a:rPr lang="en-US" dirty="0"/>
              <a:t> </a:t>
            </a:r>
            <a:r>
              <a:rPr lang="en-US" dirty="0" err="1"/>
              <a:t>MLogReg</a:t>
            </a:r>
            <a:r>
              <a:rPr lang="en-US" dirty="0"/>
              <a:t> defaults w/ one-hot + binning			</a:t>
            </a:r>
            <a:r>
              <a:rPr lang="en-US" b="1" dirty="0">
                <a:solidFill>
                  <a:schemeClr val="accent1"/>
                </a:solidFill>
              </a:rPr>
              <a:t>Accuracy (%): 84.73</a:t>
            </a:r>
            <a:endParaRPr lang="en-US" dirty="0"/>
          </a:p>
          <a:p>
            <a:pPr lvl="1"/>
            <a:r>
              <a:rPr lang="en-US" b="1" dirty="0"/>
              <a:t>#3</a:t>
            </a:r>
            <a:r>
              <a:rPr lang="en-US" dirty="0"/>
              <a:t> </a:t>
            </a:r>
            <a:r>
              <a:rPr lang="en-US" dirty="0" err="1"/>
              <a:t>GridSearch</a:t>
            </a:r>
            <a:r>
              <a:rPr lang="en-US" dirty="0"/>
              <a:t> </a:t>
            </a:r>
            <a:r>
              <a:rPr lang="en-US" dirty="0" err="1"/>
              <a:t>MLogReg</a:t>
            </a:r>
            <a:r>
              <a:rPr lang="en-US" dirty="0"/>
              <a:t>:							</a:t>
            </a:r>
            <a:r>
              <a:rPr lang="en-US" b="1" dirty="0">
                <a:solidFill>
                  <a:schemeClr val="accent1"/>
                </a:solidFill>
              </a:rPr>
              <a:t>Accuracy (%): 90.07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pPr lvl="1"/>
            <a:endParaRPr lang="en-US" sz="1200" dirty="0"/>
          </a:p>
          <a:p>
            <a:r>
              <a:rPr lang="en-US" dirty="0"/>
              <a:t>Example </a:t>
            </a:r>
            <a:br>
              <a:rPr lang="en-US" dirty="0"/>
            </a:br>
            <a:r>
              <a:rPr lang="en-US" dirty="0" err="1"/>
              <a:t>SystemDS</a:t>
            </a:r>
            <a:r>
              <a:rPr lang="en-US" dirty="0"/>
              <a:t> </a:t>
            </a:r>
            <a:br>
              <a:rPr lang="en-US" dirty="0"/>
            </a:br>
            <a:r>
              <a:rPr lang="en-US" b="0" dirty="0" err="1">
                <a:latin typeface="Consolas" panose="020B0609020204030204" pitchFamily="49" charset="0"/>
              </a:rPr>
              <a:t>gridSearch</a:t>
            </a:r>
            <a:endParaRPr lang="en-US" b="0" dirty="0">
              <a:latin typeface="Consolas" panose="020B0609020204030204" pitchFamily="49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Selection Techniques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443384" y="3033450"/>
            <a:ext cx="72811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1600" dirty="0">
                <a:latin typeface="Consolas" panose="020B0609020204030204" pitchFamily="49" charset="0"/>
              </a:rPr>
              <a:t>params = </a:t>
            </a:r>
            <a:r>
              <a:rPr lang="nn-NO" sz="1600" b="1" dirty="0">
                <a:latin typeface="Consolas" panose="020B0609020204030204" pitchFamily="49" charset="0"/>
              </a:rPr>
              <a:t>list</a:t>
            </a:r>
            <a:r>
              <a:rPr lang="nn-NO" sz="1600" dirty="0">
                <a:latin typeface="Consolas" panose="020B0609020204030204" pitchFamily="49" charset="0"/>
              </a:rPr>
              <a:t>(</a:t>
            </a:r>
            <a:r>
              <a:rPr lang="nn-NO" sz="1600" b="1" dirty="0">
                <a:solidFill>
                  <a:srgbClr val="00B050"/>
                </a:solidFill>
                <a:latin typeface="Consolas" panose="020B0609020204030204" pitchFamily="49" charset="0"/>
              </a:rPr>
              <a:t>"icpt"</a:t>
            </a:r>
            <a:r>
              <a:rPr lang="nn-NO" sz="1600" dirty="0">
                <a:latin typeface="Consolas" panose="020B0609020204030204" pitchFamily="49" charset="0"/>
              </a:rPr>
              <a:t>, </a:t>
            </a:r>
            <a:r>
              <a:rPr lang="nn-NO" sz="1600" b="1" dirty="0">
                <a:solidFill>
                  <a:srgbClr val="00B050"/>
                </a:solidFill>
                <a:latin typeface="Consolas" panose="020B0609020204030204" pitchFamily="49" charset="0"/>
              </a:rPr>
              <a:t>"reg"</a:t>
            </a:r>
            <a:r>
              <a:rPr lang="nn-NO" sz="1600" dirty="0">
                <a:latin typeface="Consolas" panose="020B0609020204030204" pitchFamily="49" charset="0"/>
              </a:rPr>
              <a:t>, </a:t>
            </a:r>
            <a:r>
              <a:rPr lang="nn-NO" sz="1600" b="1" dirty="0">
                <a:solidFill>
                  <a:srgbClr val="00B050"/>
                </a:solidFill>
                <a:latin typeface="Consolas" panose="020B0609020204030204" pitchFamily="49" charset="0"/>
              </a:rPr>
              <a:t>"numBins"</a:t>
            </a:r>
            <a:r>
              <a:rPr lang="nn-NO" sz="1600" dirty="0">
                <a:latin typeface="Consolas" panose="020B0609020204030204" pitchFamily="49" charset="0"/>
              </a:rPr>
              <a:t>);</a:t>
            </a:r>
          </a:p>
          <a:p>
            <a:r>
              <a:rPr lang="en-US" sz="1600" dirty="0" err="1">
                <a:latin typeface="Consolas" panose="020B0609020204030204" pitchFamily="49" charset="0"/>
              </a:rPr>
              <a:t>paramRanges</a:t>
            </a:r>
            <a:r>
              <a:rPr lang="en-US" sz="1600" dirty="0">
                <a:latin typeface="Consolas" panose="020B0609020204030204" pitchFamily="49" charset="0"/>
              </a:rPr>
              <a:t> = </a:t>
            </a:r>
            <a:r>
              <a:rPr lang="en-US" sz="1600" b="1" dirty="0">
                <a:latin typeface="Consolas" panose="020B0609020204030204" pitchFamily="49" charset="0"/>
              </a:rPr>
              <a:t>list</a:t>
            </a:r>
            <a:r>
              <a:rPr lang="en-US" sz="1600" dirty="0">
                <a:latin typeface="Consolas" panose="020B0609020204030204" pitchFamily="49" charset="0"/>
              </a:rPr>
              <a:t>(</a:t>
            </a:r>
            <a:r>
              <a:rPr lang="en-US" sz="1600" b="1" dirty="0" err="1">
                <a:latin typeface="Consolas" panose="020B0609020204030204" pitchFamily="49" charset="0"/>
              </a:rPr>
              <a:t>seq</a:t>
            </a:r>
            <a:r>
              <a:rPr lang="en-US" sz="1600" dirty="0">
                <a:latin typeface="Consolas" panose="020B0609020204030204" pitchFamily="49" charset="0"/>
              </a:rPr>
              <a:t>(0,2), 10^</a:t>
            </a:r>
            <a:r>
              <a:rPr lang="en-US" sz="1600" b="1" dirty="0">
                <a:latin typeface="Consolas" panose="020B0609020204030204" pitchFamily="49" charset="0"/>
              </a:rPr>
              <a:t>seq</a:t>
            </a:r>
            <a:r>
              <a:rPr lang="en-US" sz="1600" dirty="0">
                <a:latin typeface="Consolas" panose="020B0609020204030204" pitchFamily="49" charset="0"/>
              </a:rPr>
              <a:t>(3,-6), 10^</a:t>
            </a:r>
            <a:r>
              <a:rPr lang="en-US" sz="1600" b="1" dirty="0">
                <a:latin typeface="Consolas" panose="020B0609020204030204" pitchFamily="49" charset="0"/>
              </a:rPr>
              <a:t>seq</a:t>
            </a:r>
            <a:r>
              <a:rPr lang="en-US" sz="1600" dirty="0">
                <a:latin typeface="Consolas" panose="020B0609020204030204" pitchFamily="49" charset="0"/>
              </a:rPr>
              <a:t>(1,4));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9075" y="4963214"/>
            <a:ext cx="4425630" cy="17441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9075" y="3914378"/>
            <a:ext cx="6088299" cy="88023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00968" y="5491185"/>
            <a:ext cx="2287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05 Data- and Task-Parallel Execution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06147" y="4067118"/>
            <a:ext cx="26452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# Materialize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Configs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2" r="73979" b="17312"/>
          <a:stretch/>
        </p:blipFill>
        <p:spPr>
          <a:xfrm>
            <a:off x="8348156" y="3914378"/>
            <a:ext cx="376333" cy="35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35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Iterative Algorithms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Simulated Annealing</a:t>
            </a:r>
          </a:p>
          <a:p>
            <a:pPr lvl="1"/>
            <a:r>
              <a:rPr lang="en-US" dirty="0"/>
              <a:t>Decaying temperature schedules: </a:t>
            </a:r>
            <a:r>
              <a:rPr lang="en-US" b="1" dirty="0">
                <a:solidFill>
                  <a:schemeClr val="accent1"/>
                </a:solidFill>
              </a:rPr>
              <a:t>T</a:t>
            </a:r>
            <a:r>
              <a:rPr lang="en-US" b="1" baseline="-25000" dirty="0">
                <a:solidFill>
                  <a:schemeClr val="accent1"/>
                </a:solidFill>
              </a:rPr>
              <a:t>k+1</a:t>
            </a:r>
            <a:r>
              <a:rPr lang="en-US" b="1" dirty="0">
                <a:solidFill>
                  <a:schemeClr val="accent1"/>
                </a:solidFill>
              </a:rPr>
              <a:t> = </a:t>
            </a:r>
            <a:r>
              <a:rPr lang="el-GR" b="1" dirty="0">
                <a:solidFill>
                  <a:schemeClr val="accent1"/>
                </a:solidFill>
              </a:rPr>
              <a:t>α ∙ </a:t>
            </a:r>
            <a:r>
              <a:rPr lang="en-US" b="1" dirty="0" err="1">
                <a:solidFill>
                  <a:schemeClr val="accent1"/>
                </a:solidFill>
              </a:rPr>
              <a:t>T</a:t>
            </a:r>
            <a:r>
              <a:rPr lang="en-US" b="1" baseline="-25000" dirty="0" err="1">
                <a:solidFill>
                  <a:schemeClr val="accent1"/>
                </a:solidFill>
              </a:rPr>
              <a:t>k</a:t>
            </a:r>
            <a:endParaRPr lang="en-US" b="1" baseline="-25000" dirty="0">
              <a:solidFill>
                <a:schemeClr val="accent1"/>
              </a:solidFill>
            </a:endParaRPr>
          </a:p>
          <a:p>
            <a:pPr lvl="1"/>
            <a:r>
              <a:rPr lang="en-US" b="1" dirty="0"/>
              <a:t>#1</a:t>
            </a:r>
            <a:r>
              <a:rPr lang="en-US" dirty="0"/>
              <a:t> Generate neighbor in </a:t>
            </a:r>
            <a:r>
              <a:rPr lang="el-GR" b="1" dirty="0">
                <a:solidFill>
                  <a:schemeClr val="accent1"/>
                </a:solidFill>
              </a:rPr>
              <a:t>ε</a:t>
            </a:r>
            <a:r>
              <a:rPr lang="en-US" b="1" dirty="0">
                <a:solidFill>
                  <a:schemeClr val="accent1"/>
                </a:solidFill>
              </a:rPr>
              <a:t>-</a:t>
            </a:r>
            <a:r>
              <a:rPr lang="en-US" b="1" dirty="0" err="1">
                <a:solidFill>
                  <a:schemeClr val="accent1"/>
                </a:solidFill>
              </a:rPr>
              <a:t>env</a:t>
            </a:r>
            <a:r>
              <a:rPr lang="en-US" dirty="0"/>
              <a:t> of old point</a:t>
            </a:r>
          </a:p>
          <a:p>
            <a:pPr lvl="1"/>
            <a:r>
              <a:rPr lang="en-US" b="1" dirty="0"/>
              <a:t>#2</a:t>
            </a:r>
            <a:r>
              <a:rPr lang="en-US" dirty="0"/>
              <a:t> Accept better points and worse points w/</a:t>
            </a:r>
          </a:p>
          <a:p>
            <a:pPr lvl="1"/>
            <a:endParaRPr lang="en-US" dirty="0"/>
          </a:p>
          <a:p>
            <a:r>
              <a:rPr lang="en-US" dirty="0"/>
              <a:t>Recursive Random Search</a:t>
            </a:r>
          </a:p>
          <a:p>
            <a:pPr lvl="1"/>
            <a:r>
              <a:rPr lang="en-US" dirty="0"/>
              <a:t>Repeated restart</a:t>
            </a:r>
          </a:p>
          <a:p>
            <a:pPr lvl="1"/>
            <a:r>
              <a:rPr lang="en-US" dirty="0"/>
              <a:t>Sample and evaluate points</a:t>
            </a:r>
          </a:p>
          <a:p>
            <a:pPr lvl="1"/>
            <a:r>
              <a:rPr lang="en-US" dirty="0"/>
              <a:t>Determine best and shrink </a:t>
            </a:r>
            <a:br>
              <a:rPr lang="en-US" dirty="0"/>
            </a:br>
            <a:r>
              <a:rPr lang="en-US" dirty="0"/>
              <a:t>area if optimum unchanged</a:t>
            </a:r>
          </a:p>
          <a:p>
            <a:pPr lvl="1"/>
            <a:r>
              <a:rPr lang="en-US" dirty="0"/>
              <a:t>Realign area if new </a:t>
            </a:r>
            <a:br>
              <a:rPr lang="en-US" dirty="0"/>
            </a:br>
            <a:r>
              <a:rPr lang="en-US" dirty="0"/>
              <a:t>optimum found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Selection Techniques</a:t>
            </a:r>
          </a:p>
        </p:txBody>
      </p:sp>
      <p:sp>
        <p:nvSpPr>
          <p:cNvPr id="5" name="Rectangle 4"/>
          <p:cNvSpPr/>
          <p:nvPr/>
        </p:nvSpPr>
        <p:spPr>
          <a:xfrm>
            <a:off x="6794707" y="1375211"/>
            <a:ext cx="18569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Exploration vs exploitation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757706" y="2160397"/>
                <a:ext cx="3205424" cy="661912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  <m:r>
                        <a:rPr lang="en-US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AT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exp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⁡((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)/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7706" y="2160397"/>
                <a:ext cx="3205424" cy="66191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4991367" y="3412175"/>
            <a:ext cx="1607127" cy="1330036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78503" y="3651166"/>
            <a:ext cx="1001336" cy="886690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Sun 13"/>
          <p:cNvSpPr/>
          <p:nvPr/>
        </p:nvSpPr>
        <p:spPr>
          <a:xfrm>
            <a:off x="5711803" y="4018658"/>
            <a:ext cx="133004" cy="133004"/>
          </a:xfrm>
          <a:prstGeom prst="sun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437185" y="3135084"/>
            <a:ext cx="4267200" cy="3048000"/>
            <a:chOff x="4437185" y="3135084"/>
            <a:chExt cx="4267200" cy="3048000"/>
          </a:xfrm>
        </p:grpSpPr>
        <p:sp>
          <p:nvSpPr>
            <p:cNvPr id="7" name="Rectangle 6"/>
            <p:cNvSpPr/>
            <p:nvPr/>
          </p:nvSpPr>
          <p:spPr>
            <a:xfrm>
              <a:off x="4437185" y="3135084"/>
              <a:ext cx="4267200" cy="3048000"/>
            </a:xfrm>
            <a:prstGeom prst="rect">
              <a:avLst/>
            </a:prstGeom>
            <a:noFill/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938577" y="5696603"/>
              <a:ext cx="2685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7889F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Parameter Space</a:t>
              </a:r>
            </a:p>
          </p:txBody>
        </p:sp>
        <p:sp>
          <p:nvSpPr>
            <p:cNvPr id="15" name="Sun 14"/>
            <p:cNvSpPr/>
            <p:nvPr/>
          </p:nvSpPr>
          <p:spPr>
            <a:xfrm>
              <a:off x="7983949" y="3689266"/>
              <a:ext cx="133004" cy="133004"/>
            </a:xfrm>
            <a:prstGeom prst="sun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6" name="Sun 15"/>
            <p:cNvSpPr/>
            <p:nvPr/>
          </p:nvSpPr>
          <p:spPr>
            <a:xfrm>
              <a:off x="6986421" y="4188029"/>
              <a:ext cx="133004" cy="133004"/>
            </a:xfrm>
            <a:prstGeom prst="sun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7" name="Sun 16"/>
            <p:cNvSpPr/>
            <p:nvPr/>
          </p:nvSpPr>
          <p:spPr>
            <a:xfrm>
              <a:off x="5046785" y="5477368"/>
              <a:ext cx="133004" cy="133004"/>
            </a:xfrm>
            <a:prstGeom prst="sun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8" name="Sun 17"/>
            <p:cNvSpPr/>
            <p:nvPr/>
          </p:nvSpPr>
          <p:spPr>
            <a:xfrm>
              <a:off x="6543076" y="5206339"/>
              <a:ext cx="133004" cy="133004"/>
            </a:xfrm>
            <a:prstGeom prst="sun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9" name="Sun 18"/>
            <p:cNvSpPr/>
            <p:nvPr/>
          </p:nvSpPr>
          <p:spPr>
            <a:xfrm>
              <a:off x="8371876" y="4797629"/>
              <a:ext cx="133004" cy="133004"/>
            </a:xfrm>
            <a:prstGeom prst="sun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0" name="Sun 19"/>
          <p:cNvSpPr/>
          <p:nvPr/>
        </p:nvSpPr>
        <p:spPr>
          <a:xfrm>
            <a:off x="5144633" y="3529073"/>
            <a:ext cx="133004" cy="133004"/>
          </a:xfrm>
          <a:prstGeom prst="sun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Sun 20"/>
          <p:cNvSpPr/>
          <p:nvPr/>
        </p:nvSpPr>
        <p:spPr>
          <a:xfrm>
            <a:off x="6075485" y="4172443"/>
            <a:ext cx="133004" cy="133004"/>
          </a:xfrm>
          <a:prstGeom prst="sun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Sun 23"/>
          <p:cNvSpPr/>
          <p:nvPr/>
        </p:nvSpPr>
        <p:spPr>
          <a:xfrm>
            <a:off x="5714315" y="4019496"/>
            <a:ext cx="133004" cy="133004"/>
          </a:xfrm>
          <a:prstGeom prst="sun">
            <a:avLst/>
          </a:prstGeom>
          <a:solidFill>
            <a:srgbClr val="7889FB"/>
          </a:solidFill>
          <a:ln w="63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Sun 26"/>
          <p:cNvSpPr/>
          <p:nvPr/>
        </p:nvSpPr>
        <p:spPr>
          <a:xfrm>
            <a:off x="5544332" y="4244118"/>
            <a:ext cx="133004" cy="133004"/>
          </a:xfrm>
          <a:prstGeom prst="sun">
            <a:avLst/>
          </a:prstGeom>
          <a:solidFill>
            <a:srgbClr val="7889FB"/>
          </a:solidFill>
          <a:ln w="63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135628" y="3851191"/>
            <a:ext cx="1001336" cy="886690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696" y="5462585"/>
            <a:ext cx="49790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1419748" y="5305572"/>
            <a:ext cx="2908847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[Tao Ye,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Shivkumar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Kalyanaraman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 recursive random search algorithm for large-scale network parameter configuration.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SIGMETRICS 2003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24294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4" grpId="0" animBg="1"/>
      <p:bldP spid="20" grpId="0" animBg="1"/>
      <p:bldP spid="21" grpId="0" animBg="1"/>
      <p:bldP spid="24" grpId="0" animBg="1"/>
      <p:bldP spid="24" grpId="1" animBg="1"/>
      <p:bldP spid="27" grpId="0" animBg="1"/>
      <p:bldP spid="28" grpId="0" animBg="1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 BO</a:t>
            </a:r>
          </a:p>
          <a:p>
            <a:pPr lvl="1"/>
            <a:r>
              <a:rPr lang="en-US" dirty="0"/>
              <a:t>Sequential Model-Based Optimization</a:t>
            </a:r>
          </a:p>
          <a:p>
            <a:pPr lvl="1"/>
            <a:r>
              <a:rPr lang="en-US" dirty="0"/>
              <a:t>Fit a probabilistic model based on the </a:t>
            </a:r>
            <a:br>
              <a:rPr lang="en-US" dirty="0"/>
            </a:br>
            <a:r>
              <a:rPr lang="en-US" dirty="0"/>
              <a:t>first n-1 evaluated hyper parameters</a:t>
            </a:r>
          </a:p>
          <a:p>
            <a:pPr lvl="1"/>
            <a:r>
              <a:rPr lang="en-US" dirty="0"/>
              <a:t>Use model to select next candidate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Gaussian process (GP)</a:t>
            </a:r>
            <a:r>
              <a:rPr lang="en-US" dirty="0"/>
              <a:t> models, or</a:t>
            </a:r>
            <a:br>
              <a:rPr lang="en-US" dirty="0"/>
            </a:br>
            <a:r>
              <a:rPr lang="en-US" dirty="0"/>
              <a:t>tree-based Bayesian Optimization</a:t>
            </a:r>
          </a:p>
          <a:p>
            <a:pPr lvl="1"/>
            <a:endParaRPr lang="en-US" dirty="0"/>
          </a:p>
          <a:p>
            <a:r>
              <a:rPr lang="en-US" dirty="0"/>
              <a:t>Underlying Foundations</a:t>
            </a:r>
          </a:p>
          <a:p>
            <a:pPr lvl="1"/>
            <a:r>
              <a:rPr lang="en-US" dirty="0"/>
              <a:t>The posterior probability of a model M given </a:t>
            </a:r>
            <a:br>
              <a:rPr lang="en-US" dirty="0"/>
            </a:br>
            <a:r>
              <a:rPr lang="en-US" dirty="0"/>
              <a:t>evidence E is proportional to the likelihood of </a:t>
            </a:r>
            <a:br>
              <a:rPr lang="en-US" dirty="0"/>
            </a:br>
            <a:r>
              <a:rPr lang="en-US" dirty="0"/>
              <a:t>E given M multiplied by prior probability of M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Prior knowledge:</a:t>
            </a:r>
            <a:r>
              <a:rPr lang="en-US" dirty="0"/>
              <a:t> e.g., smoothness, noise-free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Maximize acquisition function: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GP high objective (exploitation) and high prediction uncertainty (exploration)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Selection Techniques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948" y="1876825"/>
            <a:ext cx="3823377" cy="16300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2160" y="877805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712677" y="715168"/>
            <a:ext cx="3547068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[Chris Thornton, Frank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Hutter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Holger H.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Hoos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Kevin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Leyton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-Brown: Auto-WEKA: combined selection and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hyperparameter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optimization of classification algorithms.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KDD 2013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958673" y="4260502"/>
                <a:ext cx="3074796" cy="923330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𝑀</m:t>
                          </m:r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𝐸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𝐸</m:t>
                          </m:r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𝑀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𝑀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)/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AT" b="0" i="1" dirty="0">
                    <a:latin typeface="Cambria Math" panose="02040503050406030204" pitchFamily="18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</a:t>
                </a:r>
                <a:endParaRPr lang="en-US" b="0" i="1" dirty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𝑀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𝐸</m:t>
                          </m:r>
                        </m:e>
                      </m:d>
                      <m:r>
                        <a:rPr lang="en-A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∝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𝐸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𝑀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8673" y="4260502"/>
                <a:ext cx="3074796" cy="923330"/>
              </a:xfrm>
              <a:prstGeom prst="rect">
                <a:avLst/>
              </a:prstGeom>
              <a:blipFill>
                <a:blip r:embed="rId5"/>
                <a:stretch>
                  <a:fillRect l="-792" r="-1584" b="-4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8078878" y="5163736"/>
            <a:ext cx="73914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67120" y="5155362"/>
            <a:ext cx="73914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63964" y="5157039"/>
            <a:ext cx="73914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</a:t>
            </a:r>
          </a:p>
        </p:txBody>
      </p:sp>
    </p:spTree>
    <p:extLst>
      <p:ext uri="{BB962C8B-B14F-4D97-AF65-F5344CB8AC3E}">
        <p14:creationId xmlns:p14="http://schemas.microsoft.com/office/powerpoint/2010/main" val="361467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TU Graz Standard">
  <a:themeElements>
    <a:clrScheme name="Benutzerdefiniert 3">
      <a:dk1>
        <a:srgbClr val="0F0F0F"/>
      </a:dk1>
      <a:lt1>
        <a:srgbClr val="FFFFFF"/>
      </a:lt1>
      <a:dk2>
        <a:srgbClr val="3B5A70"/>
      </a:dk2>
      <a:lt2>
        <a:srgbClr val="EEECE1"/>
      </a:lt2>
      <a:accent1>
        <a:srgbClr val="F70146"/>
      </a:accent1>
      <a:accent2>
        <a:srgbClr val="5191C1"/>
      </a:accent2>
      <a:accent3>
        <a:srgbClr val="A5A5A5"/>
      </a:accent3>
      <a:accent4>
        <a:srgbClr val="285F82"/>
      </a:accent4>
      <a:accent5>
        <a:srgbClr val="78BE73"/>
      </a:accent5>
      <a:accent6>
        <a:srgbClr val="E59352"/>
      </a:accent6>
      <a:hlink>
        <a:srgbClr val="0066D8"/>
      </a:hlink>
      <a:folHlink>
        <a:srgbClr val="6C2F9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non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 algn="ctr">
          <a:defRPr dirty="0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U-Graz-Powerpoint-Standard-Juli2018-v4.potx" id="{4AC053B4-8322-43F5-A727-5B659888AAC6}" vid="{588F3A19-2155-4FC5-B6D9-DEED5DC30034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TU-Graz-Powerpoint-Standard-Juli2018-v4</Template>
  <TotalTime>0</TotalTime>
  <Words>5754</Words>
  <Application>Microsoft Office PowerPoint</Application>
  <PresentationFormat>On-screen Show (4:3)</PresentationFormat>
  <Paragraphs>773</Paragraphs>
  <Slides>51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Arial</vt:lpstr>
      <vt:lpstr>Calibri</vt:lpstr>
      <vt:lpstr>Cambria Math</vt:lpstr>
      <vt:lpstr>Consolas</vt:lpstr>
      <vt:lpstr>Wingdings</vt:lpstr>
      <vt:lpstr>TU Graz Standard</vt:lpstr>
      <vt:lpstr>Architecture of ML Systems* 03 Model Selection and Debugging</vt:lpstr>
      <vt:lpstr>Recap: The Data Science Lifecycle</vt:lpstr>
      <vt:lpstr>Agenda</vt:lpstr>
      <vt:lpstr>Model Selection Techniques</vt:lpstr>
      <vt:lpstr>AutoML Overview</vt:lpstr>
      <vt:lpstr>Basic Grid Search</vt:lpstr>
      <vt:lpstr>Basic Grid Search, cont.</vt:lpstr>
      <vt:lpstr>Basic Iterative Algorithms</vt:lpstr>
      <vt:lpstr>Bayesian Optimization</vt:lpstr>
      <vt:lpstr>Bayesian Optimization, cont</vt:lpstr>
      <vt:lpstr>Multi-armed Bandits and Hyperband</vt:lpstr>
      <vt:lpstr>Selected AutoML Systems</vt:lpstr>
      <vt:lpstr>Selected AutoML Systems, cont.</vt:lpstr>
      <vt:lpstr>Neural Architecture Search</vt:lpstr>
      <vt:lpstr>Neural Architecture Search, cont.</vt:lpstr>
      <vt:lpstr>Neural Architecture Search, cont.</vt:lpstr>
      <vt:lpstr>Model Management &amp; Provenance</vt:lpstr>
      <vt:lpstr>Overview Model Management</vt:lpstr>
      <vt:lpstr>Model Management Systems (MLOps)</vt:lpstr>
      <vt:lpstr>Model Management Systems (MLOps), cont.</vt:lpstr>
      <vt:lpstr>Experiment Tracking</vt:lpstr>
      <vt:lpstr>ML Lifecycle Management</vt:lpstr>
      <vt:lpstr>Configuration Management</vt:lpstr>
      <vt:lpstr>Provenance for ML Pipelines (fine-grained)</vt:lpstr>
      <vt:lpstr>Provenance for ML Pipelines (coarse-grained)</vt:lpstr>
      <vt:lpstr>Provenance for ML Pipelines (coarse-grained), cont.</vt:lpstr>
      <vt:lpstr>Lineage Tracing &amp; Reuse in SystemDS</vt:lpstr>
      <vt:lpstr>Model Debugging and Explainability</vt:lpstr>
      <vt:lpstr>Overview Model Debugging</vt:lpstr>
      <vt:lpstr>Basic Model-Specific Statistics</vt:lpstr>
      <vt:lpstr>Excursus: DLR Earth Observation Use Case</vt:lpstr>
      <vt:lpstr>Confusion Matrices, cont. </vt:lpstr>
      <vt:lpstr>Excursus: dabl.plot </vt:lpstr>
      <vt:lpstr>Occlusion-Based Explanations </vt:lpstr>
      <vt:lpstr>Example Model Anomalies</vt:lpstr>
      <vt:lpstr>SliceFinder</vt:lpstr>
      <vt:lpstr>SliceLine for Model Debugging</vt:lpstr>
      <vt:lpstr>SliceLine – Experiments </vt:lpstr>
      <vt:lpstr>Slice Tuner</vt:lpstr>
      <vt:lpstr>Continuous Integration</vt:lpstr>
      <vt:lpstr>Explainability </vt:lpstr>
      <vt:lpstr>LIME: Sparse, Linear Explanations</vt:lpstr>
      <vt:lpstr>SHAP: Shapley Additive Explanations</vt:lpstr>
      <vt:lpstr>Model Bias &amp; Fairness</vt:lpstr>
      <vt:lpstr>Sources of Bias</vt:lpstr>
      <vt:lpstr>Excursus: DLR Earth Observation Use Case, cont. </vt:lpstr>
      <vt:lpstr>Debugging Bias and Fairness</vt:lpstr>
      <vt:lpstr>Group Fairness Constraints</vt:lpstr>
      <vt:lpstr>Ensuring Fairness</vt:lpstr>
      <vt:lpstr>Excursus: EU Policy</vt:lpstr>
      <vt:lpstr>Summary and Q&amp;A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AMLS – 10 Model Selection and Management</dc:title>
  <dc:subject/>
  <dc:creator>mboehm</dc:creator>
  <cp:keywords/>
  <dc:description/>
  <cp:lastModifiedBy>Matthias Boehm</cp:lastModifiedBy>
  <cp:revision>1185</cp:revision>
  <cp:lastPrinted>2019-04-04T10:36:36Z</cp:lastPrinted>
  <dcterms:created xsi:type="dcterms:W3CDTF">2018-07-12T06:39:10Z</dcterms:created>
  <dcterms:modified xsi:type="dcterms:W3CDTF">2022-08-25T15:48:00Z</dcterms:modified>
  <cp:category/>
</cp:coreProperties>
</file>