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handoutMasterIdLst>
    <p:handoutMasterId r:id="rId59"/>
  </p:handoutMasterIdLst>
  <p:sldIdLst>
    <p:sldId id="288" r:id="rId2"/>
    <p:sldId id="289" r:id="rId3"/>
    <p:sldId id="290" r:id="rId4"/>
    <p:sldId id="313" r:id="rId5"/>
    <p:sldId id="349" r:id="rId6"/>
    <p:sldId id="356" r:id="rId7"/>
    <p:sldId id="323" r:id="rId8"/>
    <p:sldId id="351" r:id="rId9"/>
    <p:sldId id="321" r:id="rId10"/>
    <p:sldId id="342" r:id="rId11"/>
    <p:sldId id="359" r:id="rId12"/>
    <p:sldId id="354" r:id="rId13"/>
    <p:sldId id="341" r:id="rId14"/>
    <p:sldId id="343" r:id="rId15"/>
    <p:sldId id="344" r:id="rId16"/>
    <p:sldId id="346" r:id="rId17"/>
    <p:sldId id="348" r:id="rId18"/>
    <p:sldId id="322" r:id="rId19"/>
    <p:sldId id="325" r:id="rId20"/>
    <p:sldId id="331" r:id="rId21"/>
    <p:sldId id="332" r:id="rId22"/>
    <p:sldId id="328" r:id="rId23"/>
    <p:sldId id="361" r:id="rId24"/>
    <p:sldId id="362" r:id="rId25"/>
    <p:sldId id="364" r:id="rId26"/>
    <p:sldId id="327" r:id="rId27"/>
    <p:sldId id="358" r:id="rId28"/>
    <p:sldId id="335" r:id="rId29"/>
    <p:sldId id="330" r:id="rId30"/>
    <p:sldId id="353" r:id="rId31"/>
    <p:sldId id="336" r:id="rId32"/>
    <p:sldId id="326" r:id="rId33"/>
    <p:sldId id="339" r:id="rId34"/>
    <p:sldId id="368" r:id="rId35"/>
    <p:sldId id="352" r:id="rId36"/>
    <p:sldId id="369" r:id="rId37"/>
    <p:sldId id="370" r:id="rId38"/>
    <p:sldId id="355" r:id="rId39"/>
    <p:sldId id="324" r:id="rId40"/>
    <p:sldId id="371" r:id="rId41"/>
    <p:sldId id="329" r:id="rId42"/>
    <p:sldId id="372" r:id="rId43"/>
    <p:sldId id="373" r:id="rId44"/>
    <p:sldId id="374" r:id="rId45"/>
    <p:sldId id="357" r:id="rId46"/>
    <p:sldId id="375" r:id="rId47"/>
    <p:sldId id="345" r:id="rId48"/>
    <p:sldId id="377" r:id="rId49"/>
    <p:sldId id="333" r:id="rId50"/>
    <p:sldId id="378" r:id="rId51"/>
    <p:sldId id="379" r:id="rId52"/>
    <p:sldId id="380" r:id="rId53"/>
    <p:sldId id="383" r:id="rId54"/>
    <p:sldId id="384" r:id="rId55"/>
    <p:sldId id="385" r:id="rId56"/>
    <p:sldId id="388" r:id="rId57"/>
  </p:sldIdLst>
  <p:sldSz cx="9144000" cy="6858000" type="screen4x3"/>
  <p:notesSz cx="7315200" cy="9601200"/>
  <p:defaultTextStyle>
    <a:defPPr>
      <a:defRPr lang="de-DE"/>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a" initials="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89FB"/>
    <a:srgbClr val="133051"/>
    <a:srgbClr val="183D68"/>
    <a:srgbClr val="959595"/>
    <a:srgbClr val="ABABAB"/>
    <a:srgbClr val="989898"/>
    <a:srgbClr val="838383"/>
    <a:srgbClr val="878A8F"/>
    <a:srgbClr val="F701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83E6E3-FA7D-4D7B-A595-EF9225AFEA82}">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11" autoAdjust="0"/>
    <p:restoredTop sz="85835" autoAdjust="0"/>
  </p:normalViewPr>
  <p:slideViewPr>
    <p:cSldViewPr snapToGrid="0" snapToObjects="1">
      <p:cViewPr varScale="1">
        <p:scale>
          <a:sx n="75" d="100"/>
          <a:sy n="75" d="100"/>
        </p:scale>
        <p:origin x="1382" y="3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219" d="100"/>
        <a:sy n="219" d="100"/>
      </p:scale>
      <p:origin x="0" y="0"/>
    </p:cViewPr>
  </p:sorterViewPr>
  <p:notesViewPr>
    <p:cSldViewPr snapToGrid="0" snapToObjects="1">
      <p:cViewPr varScale="1">
        <p:scale>
          <a:sx n="67" d="100"/>
          <a:sy n="67" d="100"/>
        </p:scale>
        <p:origin x="3120" y="77"/>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smtClean="0">
                <a:latin typeface="Calibri" charset="0"/>
              </a:defRPr>
            </a:lvl1pPr>
          </a:lstStyle>
          <a:p>
            <a:pPr>
              <a:defRPr/>
            </a:pPr>
            <a:fld id="{600D62BF-BC3D-5643-8C6B-023F23C60991}" type="datetime1">
              <a:rPr lang="de-DE"/>
              <a:pPr>
                <a:defRPr/>
              </a:pPr>
              <a:t>25.08.2022</a:t>
            </a:fld>
            <a:endParaRPr lang="de-DE"/>
          </a:p>
        </p:txBody>
      </p:sp>
      <p:sp>
        <p:nvSpPr>
          <p:cNvPr id="4" name="Fußzeilenplatzhalt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de-DE"/>
          </a:p>
        </p:txBody>
      </p:sp>
      <p:sp>
        <p:nvSpPr>
          <p:cNvPr id="5" name="Foliennummernplatzhalt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smtClean="0">
                <a:latin typeface="Calibri" charset="0"/>
              </a:defRPr>
            </a:lvl1pPr>
          </a:lstStyle>
          <a:p>
            <a:pPr>
              <a:defRPr/>
            </a:pPr>
            <a:fld id="{893D5CDE-6566-B845-89DF-0B7264588353}" type="slidenum">
              <a:rPr lang="de-DE"/>
              <a:pPr>
                <a:defRPr/>
              </a:pPr>
              <a:t>‹#›</a:t>
            </a:fld>
            <a:endParaRPr lang="de-DE"/>
          </a:p>
        </p:txBody>
      </p:sp>
    </p:spTree>
    <p:extLst>
      <p:ext uri="{BB962C8B-B14F-4D97-AF65-F5344CB8AC3E}">
        <p14:creationId xmlns:p14="http://schemas.microsoft.com/office/powerpoint/2010/main" val="31958235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de-DE"/>
          </a:p>
        </p:txBody>
      </p:sp>
      <p:sp>
        <p:nvSpPr>
          <p:cNvPr id="3" name="Datumsplatzhalt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smtClean="0">
                <a:latin typeface="Calibri" charset="0"/>
              </a:defRPr>
            </a:lvl1pPr>
          </a:lstStyle>
          <a:p>
            <a:pPr>
              <a:defRPr/>
            </a:pPr>
            <a:fld id="{44DB3E88-E418-044F-AA16-C508DA6016E0}" type="datetime1">
              <a:rPr lang="de-DE"/>
              <a:pPr>
                <a:defRPr/>
              </a:pPr>
              <a:t>25.08.2022</a:t>
            </a:fld>
            <a:endParaRPr lang="de-DE"/>
          </a:p>
        </p:txBody>
      </p:sp>
      <p:sp>
        <p:nvSpPr>
          <p:cNvPr id="4" name="Folienbildplatzhalt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de-DE" noProof="0"/>
          </a:p>
        </p:txBody>
      </p:sp>
      <p:sp>
        <p:nvSpPr>
          <p:cNvPr id="5" name="Notizenplatzhalter 4"/>
          <p:cNvSpPr>
            <a:spLocks noGrp="1"/>
          </p:cNvSpPr>
          <p:nvPr>
            <p:ph type="body" sz="quarter" idx="3"/>
          </p:nvPr>
        </p:nvSpPr>
        <p:spPr>
          <a:xfrm>
            <a:off x="731520" y="4560570"/>
            <a:ext cx="5852160" cy="4320540"/>
          </a:xfrm>
          <a:prstGeom prst="rect">
            <a:avLst/>
          </a:prstGeom>
        </p:spPr>
        <p:txBody>
          <a:bodyPr vert="horz" wrap="square" lIns="96661" tIns="48331" rIns="96661" bIns="48331" numCol="1" anchor="t" anchorCtr="0" compatLnSpc="1">
            <a:prstTxWarp prst="textNoShape">
              <a:avLst/>
            </a:prstTxWarp>
            <a:normAutofit/>
          </a:bodyPr>
          <a:lstStyle/>
          <a:p>
            <a:pPr lvl="0"/>
            <a:r>
              <a:rPr lang="de-AT" noProof="0"/>
              <a:t>Mastertextformat bearbeiten</a:t>
            </a:r>
          </a:p>
          <a:p>
            <a:pPr lvl="1"/>
            <a:r>
              <a:rPr lang="de-AT" noProof="0"/>
              <a:t>Zweite Ebene</a:t>
            </a:r>
          </a:p>
          <a:p>
            <a:pPr lvl="2"/>
            <a:r>
              <a:rPr lang="de-AT" noProof="0"/>
              <a:t>Dritte Ebene</a:t>
            </a:r>
          </a:p>
          <a:p>
            <a:pPr lvl="3"/>
            <a:r>
              <a:rPr lang="de-AT" noProof="0"/>
              <a:t>Vierte Ebene</a:t>
            </a:r>
          </a:p>
          <a:p>
            <a:pPr lvl="4"/>
            <a:r>
              <a:rPr lang="de-AT" noProof="0"/>
              <a:t>Fünfte Ebene</a:t>
            </a:r>
            <a:endParaRPr lang="de-DE" noProof="0"/>
          </a:p>
        </p:txBody>
      </p:sp>
      <p:sp>
        <p:nvSpPr>
          <p:cNvPr id="6" name="Fußzeilenplatzhalt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smtClean="0">
                <a:latin typeface="Calibri" charset="0"/>
              </a:defRPr>
            </a:lvl1pPr>
          </a:lstStyle>
          <a:p>
            <a:pPr>
              <a:defRPr/>
            </a:pPr>
            <a:fld id="{792047E7-3E0C-6048-A5D9-00D467584168}" type="slidenum">
              <a:rPr lang="de-DE"/>
              <a:pPr>
                <a:defRPr/>
              </a:pPr>
              <a:t>‹#›</a:t>
            </a:fld>
            <a:endParaRPr lang="de-DE"/>
          </a:p>
        </p:txBody>
      </p:sp>
    </p:spTree>
    <p:extLst>
      <p:ext uri="{BB962C8B-B14F-4D97-AF65-F5344CB8AC3E}">
        <p14:creationId xmlns:p14="http://schemas.microsoft.com/office/powerpoint/2010/main" val="86727387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2</a:t>
            </a:fld>
            <a:endParaRPr lang="de-DE"/>
          </a:p>
        </p:txBody>
      </p:sp>
    </p:spTree>
    <p:extLst>
      <p:ext uri="{BB962C8B-B14F-4D97-AF65-F5344CB8AC3E}">
        <p14:creationId xmlns:p14="http://schemas.microsoft.com/office/powerpoint/2010/main" val="2345791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31</a:t>
            </a:fld>
            <a:endParaRPr lang="de-DE"/>
          </a:p>
        </p:txBody>
      </p:sp>
    </p:spTree>
    <p:extLst>
      <p:ext uri="{BB962C8B-B14F-4D97-AF65-F5344CB8AC3E}">
        <p14:creationId xmlns:p14="http://schemas.microsoft.com/office/powerpoint/2010/main" val="2059419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34</a:t>
            </a:fld>
            <a:endParaRPr lang="de-DE"/>
          </a:p>
        </p:txBody>
      </p:sp>
    </p:spTree>
    <p:extLst>
      <p:ext uri="{BB962C8B-B14F-4D97-AF65-F5344CB8AC3E}">
        <p14:creationId xmlns:p14="http://schemas.microsoft.com/office/powerpoint/2010/main" val="2707649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35</a:t>
            </a:fld>
            <a:endParaRPr lang="de-DE"/>
          </a:p>
        </p:txBody>
      </p:sp>
    </p:spTree>
    <p:extLst>
      <p:ext uri="{BB962C8B-B14F-4D97-AF65-F5344CB8AC3E}">
        <p14:creationId xmlns:p14="http://schemas.microsoft.com/office/powerpoint/2010/main" val="3048001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36</a:t>
            </a:fld>
            <a:endParaRPr lang="de-DE"/>
          </a:p>
        </p:txBody>
      </p:sp>
    </p:spTree>
    <p:extLst>
      <p:ext uri="{BB962C8B-B14F-4D97-AF65-F5344CB8AC3E}">
        <p14:creationId xmlns:p14="http://schemas.microsoft.com/office/powerpoint/2010/main" val="1855297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AIC .. Akaike Information Criterion</a:t>
            </a:r>
          </a:p>
          <a:p>
            <a:endParaRPr lang="en-US" dirty="0"/>
          </a:p>
        </p:txBody>
      </p:sp>
      <p:sp>
        <p:nvSpPr>
          <p:cNvPr id="4" name="Slide Number Placeholder 3"/>
          <p:cNvSpPr>
            <a:spLocks noGrp="1"/>
          </p:cNvSpPr>
          <p:nvPr>
            <p:ph type="sldNum" sz="quarter" idx="5"/>
          </p:nvPr>
        </p:nvSpPr>
        <p:spPr/>
        <p:txBody>
          <a:bodyPr/>
          <a:lstStyle/>
          <a:p>
            <a:pPr>
              <a:defRPr/>
            </a:pPr>
            <a:fld id="{792047E7-3E0C-6048-A5D9-00D467584168}" type="slidenum">
              <a:rPr lang="de-DE" smtClean="0"/>
              <a:pPr>
                <a:defRPr/>
              </a:pPr>
              <a:t>37</a:t>
            </a:fld>
            <a:endParaRPr lang="de-DE"/>
          </a:p>
        </p:txBody>
      </p:sp>
    </p:spTree>
    <p:extLst>
      <p:ext uri="{BB962C8B-B14F-4D97-AF65-F5344CB8AC3E}">
        <p14:creationId xmlns:p14="http://schemas.microsoft.com/office/powerpoint/2010/main" val="2612320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39</a:t>
            </a:fld>
            <a:endParaRPr lang="de-DE"/>
          </a:p>
        </p:txBody>
      </p:sp>
    </p:spTree>
    <p:extLst>
      <p:ext uri="{BB962C8B-B14F-4D97-AF65-F5344CB8AC3E}">
        <p14:creationId xmlns:p14="http://schemas.microsoft.com/office/powerpoint/2010/main" val="1940231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41</a:t>
            </a:fld>
            <a:endParaRPr lang="de-DE"/>
          </a:p>
        </p:txBody>
      </p:sp>
    </p:spTree>
    <p:extLst>
      <p:ext uri="{BB962C8B-B14F-4D97-AF65-F5344CB8AC3E}">
        <p14:creationId xmlns:p14="http://schemas.microsoft.com/office/powerpoint/2010/main" val="102601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42</a:t>
            </a:fld>
            <a:endParaRPr lang="de-DE"/>
          </a:p>
        </p:txBody>
      </p:sp>
    </p:spTree>
    <p:extLst>
      <p:ext uri="{BB962C8B-B14F-4D97-AF65-F5344CB8AC3E}">
        <p14:creationId xmlns:p14="http://schemas.microsoft.com/office/powerpoint/2010/main" val="2090334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tesla (P4 inference, V100 training)</a:t>
            </a:r>
            <a:r>
              <a:rPr lang="en-US" baseline="0" dirty="0"/>
              <a:t> -&gt; datacenter, drive -&gt; automotive; </a:t>
            </a:r>
            <a:r>
              <a:rPr lang="en-US" baseline="0" dirty="0" err="1"/>
              <a:t>jetson</a:t>
            </a:r>
            <a:r>
              <a:rPr lang="en-US" baseline="0" dirty="0"/>
              <a:t> -&gt; embedded (e.g., robotics)</a:t>
            </a:r>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45</a:t>
            </a:fld>
            <a:endParaRPr lang="de-DE"/>
          </a:p>
        </p:txBody>
      </p:sp>
    </p:spTree>
    <p:extLst>
      <p:ext uri="{BB962C8B-B14F-4D97-AF65-F5344CB8AC3E}">
        <p14:creationId xmlns:p14="http://schemas.microsoft.com/office/powerpoint/2010/main" val="858958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Micro Optimizations</a:t>
            </a:r>
          </a:p>
          <a:p>
            <a:pPr lvl="1"/>
            <a:r>
              <a:rPr lang="en-US" dirty="0"/>
              <a:t>Hybrid tile-at-a-time loop fusion, predication, and result allocation</a:t>
            </a:r>
          </a:p>
          <a:p>
            <a:pPr lvl="1"/>
            <a:r>
              <a:rPr lang="en-US" dirty="0"/>
              <a:t>Examples: </a:t>
            </a:r>
            <a:r>
              <a:rPr lang="en-US" b="1" dirty="0" err="1">
                <a:solidFill>
                  <a:srgbClr val="7889FB"/>
                </a:solidFill>
              </a:rPr>
              <a:t>Tupleware</a:t>
            </a:r>
            <a:endParaRPr lang="en-US" b="1" dirty="0">
              <a:solidFill>
                <a:srgbClr val="7889FB"/>
              </a:solidFill>
            </a:endParaRPr>
          </a:p>
          <a:p>
            <a:r>
              <a:rPr lang="en-US" dirty="0"/>
              <a:t>#2 Cross-Library Optimization</a:t>
            </a:r>
          </a:p>
          <a:p>
            <a:pPr lvl="1"/>
            <a:r>
              <a:rPr lang="en-US" dirty="0"/>
              <a:t>Generic IR based on parallel loops and builders</a:t>
            </a:r>
          </a:p>
          <a:p>
            <a:pPr lvl="1"/>
            <a:r>
              <a:rPr lang="en-US" dirty="0"/>
              <a:t>Examples: </a:t>
            </a:r>
            <a:r>
              <a:rPr lang="en-US" b="1" dirty="0">
                <a:solidFill>
                  <a:srgbClr val="7889FB"/>
                </a:solidFill>
              </a:rPr>
              <a:t>Weld</a:t>
            </a:r>
          </a:p>
          <a:p>
            <a:r>
              <a:rPr lang="en-US" dirty="0"/>
              <a:t>#3 Sparsity Exploitation</a:t>
            </a:r>
          </a:p>
          <a:p>
            <a:pPr lvl="1"/>
            <a:r>
              <a:rPr lang="en-US" dirty="0"/>
              <a:t>Exploit sparsity over chains of operations (compute, size of intermediates)</a:t>
            </a:r>
          </a:p>
          <a:p>
            <a:pPr lvl="1"/>
            <a:r>
              <a:rPr lang="en-US" dirty="0"/>
              <a:t>Examples: </a:t>
            </a:r>
            <a:r>
              <a:rPr lang="en-US" b="1" dirty="0" err="1">
                <a:solidFill>
                  <a:srgbClr val="7889FB"/>
                </a:solidFill>
              </a:rPr>
              <a:t>SystemML</a:t>
            </a:r>
            <a:endParaRPr lang="en-US" b="1" dirty="0">
              <a:solidFill>
                <a:srgbClr val="7889FB"/>
              </a:solidFill>
            </a:endParaRPr>
          </a:p>
          <a:p>
            <a:r>
              <a:rPr lang="en-US" dirty="0"/>
              <a:t>#4 Iteration Schedules</a:t>
            </a:r>
          </a:p>
          <a:p>
            <a:pPr lvl="1"/>
            <a:r>
              <a:rPr lang="en-US" dirty="0"/>
              <a:t>Decisions on loop ordering (e.g., tensor storage formats, join ordering)</a:t>
            </a:r>
          </a:p>
          <a:p>
            <a:pPr lvl="1"/>
            <a:r>
              <a:rPr lang="en-US" dirty="0"/>
              <a:t>Examples: </a:t>
            </a:r>
            <a:r>
              <a:rPr lang="en-US" b="1" dirty="0">
                <a:solidFill>
                  <a:srgbClr val="7889FB"/>
                </a:solidFill>
              </a:rPr>
              <a:t>Taco</a:t>
            </a:r>
            <a:r>
              <a:rPr lang="en-US" dirty="0"/>
              <a:t>, </a:t>
            </a:r>
            <a:r>
              <a:rPr lang="en-US" b="1" dirty="0">
                <a:solidFill>
                  <a:srgbClr val="7889FB"/>
                </a:solidFill>
              </a:rPr>
              <a:t>TVM</a:t>
            </a:r>
            <a:r>
              <a:rPr lang="en-US" dirty="0"/>
              <a:t>, </a:t>
            </a:r>
            <a:r>
              <a:rPr lang="en-US" b="1" dirty="0" err="1">
                <a:solidFill>
                  <a:srgbClr val="7889FB"/>
                </a:solidFill>
              </a:rPr>
              <a:t>Mateev</a:t>
            </a:r>
            <a:r>
              <a:rPr lang="en-US" b="1" dirty="0">
                <a:solidFill>
                  <a:srgbClr val="7889FB"/>
                </a:solidFill>
              </a:rPr>
              <a:t> et al</a:t>
            </a:r>
          </a:p>
          <a:p>
            <a:r>
              <a:rPr lang="en-US" dirty="0"/>
              <a:t>#5 </a:t>
            </a:r>
            <a:r>
              <a:rPr lang="en-US" dirty="0">
                <a:solidFill>
                  <a:schemeClr val="accent1"/>
                </a:solidFill>
              </a:rPr>
              <a:t>Optimizing Fusion Plans</a:t>
            </a:r>
          </a:p>
          <a:p>
            <a:pPr lvl="1"/>
            <a:r>
              <a:rPr lang="en-US" dirty="0"/>
              <a:t>Example: </a:t>
            </a:r>
            <a:r>
              <a:rPr lang="en-US" b="1" dirty="0" err="1">
                <a:solidFill>
                  <a:srgbClr val="7889FB"/>
                </a:solidFill>
              </a:rPr>
              <a:t>SystemML</a:t>
            </a:r>
            <a:endParaRPr lang="en-US" dirty="0"/>
          </a:p>
          <a:p>
            <a:r>
              <a:rPr lang="en-US" dirty="0"/>
              <a:t>#6 </a:t>
            </a:r>
            <a:r>
              <a:rPr lang="en-US" dirty="0" err="1"/>
              <a:t>Autodifferentiation</a:t>
            </a:r>
            <a:r>
              <a:rPr lang="en-US" baseline="0" dirty="0"/>
              <a:t> Native Python Code</a:t>
            </a:r>
          </a:p>
          <a:p>
            <a:r>
              <a:rPr lang="en-US" baseline="0" dirty="0"/>
              <a:t>	Example: JAX (</a:t>
            </a:r>
            <a:r>
              <a:rPr lang="en-US" baseline="0" dirty="0" err="1"/>
              <a:t>Autograd</a:t>
            </a:r>
            <a:r>
              <a:rPr lang="en-US" baseline="0" dirty="0"/>
              <a:t> + XLA JIT)</a:t>
            </a:r>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47</a:t>
            </a:fld>
            <a:endParaRPr lang="de-DE"/>
          </a:p>
        </p:txBody>
      </p:sp>
    </p:spTree>
    <p:extLst>
      <p:ext uri="{BB962C8B-B14F-4D97-AF65-F5344CB8AC3E}">
        <p14:creationId xmlns:p14="http://schemas.microsoft.com/office/powerpoint/2010/main" val="1604230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12</a:t>
            </a:fld>
            <a:endParaRPr lang="de-DE"/>
          </a:p>
        </p:txBody>
      </p:sp>
    </p:spTree>
    <p:extLst>
      <p:ext uri="{BB962C8B-B14F-4D97-AF65-F5344CB8AC3E}">
        <p14:creationId xmlns:p14="http://schemas.microsoft.com/office/powerpoint/2010/main" val="1553718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48</a:t>
            </a:fld>
            <a:endParaRPr lang="de-DE"/>
          </a:p>
        </p:txBody>
      </p:sp>
    </p:spTree>
    <p:extLst>
      <p:ext uri="{BB962C8B-B14F-4D97-AF65-F5344CB8AC3E}">
        <p14:creationId xmlns:p14="http://schemas.microsoft.com/office/powerpoint/2010/main" val="2724922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52</a:t>
            </a:fld>
            <a:endParaRPr lang="de-DE"/>
          </a:p>
        </p:txBody>
      </p:sp>
    </p:spTree>
    <p:extLst>
      <p:ext uri="{BB962C8B-B14F-4D97-AF65-F5344CB8AC3E}">
        <p14:creationId xmlns:p14="http://schemas.microsoft.com/office/powerpoint/2010/main" val="1716279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a:r>
            <a:r>
              <a:rPr lang="en-US" sz="1200" kern="1200" dirty="0">
                <a:solidFill>
                  <a:schemeClr val="tx1"/>
                </a:solidFill>
                <a:effectLst/>
                <a:latin typeface="+mn-lt"/>
                <a:ea typeface="ＭＳ Ｐゴシック" pitchFamily="-107" charset="-128"/>
                <a:cs typeface="ＭＳ Ｐゴシック" pitchFamily="-107" charset="-128"/>
              </a:rPr>
              <a:t>Regions consist of a CFG of blocks with arguments, blocks contain list of operations, ops can contain nested regions.</a:t>
            </a:r>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54</a:t>
            </a:fld>
            <a:endParaRPr lang="de-DE"/>
          </a:p>
        </p:txBody>
      </p:sp>
    </p:spTree>
    <p:extLst>
      <p:ext uri="{BB962C8B-B14F-4D97-AF65-F5344CB8AC3E}">
        <p14:creationId xmlns:p14="http://schemas.microsoft.com/office/powerpoint/2010/main" val="1263857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56</a:t>
            </a:fld>
            <a:endParaRPr lang="de-DE"/>
          </a:p>
        </p:txBody>
      </p:sp>
    </p:spTree>
    <p:extLst>
      <p:ext uri="{BB962C8B-B14F-4D97-AF65-F5344CB8AC3E}">
        <p14:creationId xmlns:p14="http://schemas.microsoft.com/office/powerpoint/2010/main" val="291228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17</a:t>
            </a:fld>
            <a:endParaRPr lang="de-DE"/>
          </a:p>
        </p:txBody>
      </p:sp>
    </p:spTree>
    <p:extLst>
      <p:ext uri="{BB962C8B-B14F-4D97-AF65-F5344CB8AC3E}">
        <p14:creationId xmlns:p14="http://schemas.microsoft.com/office/powerpoint/2010/main" val="3064494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20</a:t>
            </a:fld>
            <a:endParaRPr lang="de-DE"/>
          </a:p>
        </p:txBody>
      </p:sp>
    </p:spTree>
    <p:extLst>
      <p:ext uri="{BB962C8B-B14F-4D97-AF65-F5344CB8AC3E}">
        <p14:creationId xmlns:p14="http://schemas.microsoft.com/office/powerpoint/2010/main" val="1922189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22</a:t>
            </a:fld>
            <a:endParaRPr lang="de-DE"/>
          </a:p>
        </p:txBody>
      </p:sp>
    </p:spTree>
    <p:extLst>
      <p:ext uri="{BB962C8B-B14F-4D97-AF65-F5344CB8AC3E}">
        <p14:creationId xmlns:p14="http://schemas.microsoft.com/office/powerpoint/2010/main" val="960361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baseline="0" dirty="0" err="1"/>
              <a:t>MetaFlow</a:t>
            </a:r>
            <a:r>
              <a:rPr lang="en-US" baseline="0" dirty="0"/>
              <a:t> w/ backtracking search</a:t>
            </a:r>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24</a:t>
            </a:fld>
            <a:endParaRPr lang="de-DE"/>
          </a:p>
        </p:txBody>
      </p:sp>
    </p:spTree>
    <p:extLst>
      <p:ext uri="{BB962C8B-B14F-4D97-AF65-F5344CB8AC3E}">
        <p14:creationId xmlns:p14="http://schemas.microsoft.com/office/powerpoint/2010/main" val="2136468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a:r>
            <a:r>
              <a:rPr lang="en-US" sz="1200" b="0" i="0" u="none" strike="noStrike" kern="1200" baseline="0" dirty="0" err="1">
                <a:solidFill>
                  <a:schemeClr val="tx1"/>
                </a:solidFill>
                <a:latin typeface="+mn-lt"/>
                <a:ea typeface="ＭＳ Ｐゴシック" pitchFamily="-107" charset="-128"/>
                <a:cs typeface="ＭＳ Ｐゴシック" pitchFamily="-107" charset="-128"/>
              </a:rPr>
              <a:t>HedgeCut</a:t>
            </a:r>
            <a:r>
              <a:rPr lang="en-US" sz="1200" b="0" i="0" u="none" strike="noStrike" kern="1200" baseline="0" dirty="0">
                <a:solidFill>
                  <a:schemeClr val="tx1"/>
                </a:solidFill>
                <a:latin typeface="+mn-lt"/>
                <a:ea typeface="ＭＳ Ｐゴシック" pitchFamily="-107" charset="-128"/>
                <a:cs typeface="ＭＳ Ｐゴシック" pitchFamily="-107" charset="-128"/>
              </a:rPr>
              <a:t> is a variation of the well-established “Extremely </a:t>
            </a:r>
            <a:r>
              <a:rPr lang="en-US" sz="1200" b="0" i="0" u="none" strike="noStrike" kern="1200" baseline="0" dirty="0" err="1">
                <a:solidFill>
                  <a:schemeClr val="tx1"/>
                </a:solidFill>
                <a:latin typeface="+mn-lt"/>
                <a:ea typeface="ＭＳ Ｐゴシック" pitchFamily="-107" charset="-128"/>
                <a:cs typeface="ＭＳ Ｐゴシック" pitchFamily="-107" charset="-128"/>
              </a:rPr>
              <a:t>Randomised</a:t>
            </a:r>
            <a:r>
              <a:rPr lang="en-US" sz="1200" b="0" i="0" u="none" strike="noStrike" kern="1200" baseline="0" dirty="0">
                <a:solidFill>
                  <a:schemeClr val="tx1"/>
                </a:solidFill>
                <a:latin typeface="+mn-lt"/>
                <a:ea typeface="ＭＳ Ｐゴシック" pitchFamily="-107" charset="-128"/>
                <a:cs typeface="ＭＳ Ｐゴシック" pitchFamily="-107" charset="-128"/>
              </a:rPr>
              <a:t> Trees” (ERT) approach [17], which learns an ensemble of randomized decision trees where attributes and cut-off points to split the data are chosen at random.” ref bottom-right</a:t>
            </a:r>
          </a:p>
          <a:p>
            <a:endParaRPr lang="en-US" sz="1200" b="0" i="0" u="none" strike="noStrike" kern="1200" baseline="0" dirty="0">
              <a:solidFill>
                <a:schemeClr val="tx1"/>
              </a:solidFill>
              <a:latin typeface="+mn-lt"/>
              <a:ea typeface="ＭＳ Ｐゴシック" pitchFamily="-107" charset="-128"/>
            </a:endParaRPr>
          </a:p>
          <a:p>
            <a:r>
              <a:rPr lang="en-US" sz="1200" b="0" i="0" u="none" strike="noStrike" kern="1200" baseline="0" dirty="0">
                <a:solidFill>
                  <a:schemeClr val="tx1"/>
                </a:solidFill>
                <a:latin typeface="+mn-lt"/>
                <a:ea typeface="ＭＳ Ｐゴシック" pitchFamily="-107" charset="-128"/>
              </a:rPr>
              <a:t>“</a:t>
            </a:r>
            <a:r>
              <a:rPr lang="en-US" sz="1200" kern="1200" dirty="0">
                <a:solidFill>
                  <a:schemeClr val="tx1"/>
                </a:solidFill>
                <a:effectLst/>
                <a:latin typeface="+mn-lt"/>
                <a:ea typeface="ＭＳ Ｐゴシック" pitchFamily="-107" charset="-128"/>
                <a:cs typeface="ＭＳ Ｐゴシック" pitchFamily="-107" charset="-128"/>
              </a:rPr>
              <a:t>It essentially consists of randomizing strongly both attribute and cut-point choice while splitting a tree node. In the extreme case, it builds totally randomized trees whose structures are independent of the output values of the learning sample. The strength of the randomization can be tuned to problem specifics by the appropriate choice of a parameter.</a:t>
            </a:r>
            <a:r>
              <a:rPr lang="en-US" sz="1200" b="0" i="0" u="none" strike="noStrike" kern="1200" baseline="0" dirty="0">
                <a:solidFill>
                  <a:schemeClr val="tx1"/>
                </a:solidFill>
                <a:latin typeface="+mn-lt"/>
                <a:ea typeface="ＭＳ Ｐゴシック" pitchFamily="-107" charset="-128"/>
              </a:rPr>
              <a:t>”</a:t>
            </a:r>
          </a:p>
          <a:p>
            <a:r>
              <a:rPr lang="en-US" dirty="0"/>
              <a:t>https://orbi.uliege.be/bitstream/2268/9357/1/geurts-mlj-advance.pdf</a:t>
            </a:r>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26</a:t>
            </a:fld>
            <a:endParaRPr lang="de-DE"/>
          </a:p>
        </p:txBody>
      </p:sp>
    </p:spTree>
    <p:extLst>
      <p:ext uri="{BB962C8B-B14F-4D97-AF65-F5344CB8AC3E}">
        <p14:creationId xmlns:p14="http://schemas.microsoft.com/office/powerpoint/2010/main" val="4213049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27</a:t>
            </a:fld>
            <a:endParaRPr lang="de-DE"/>
          </a:p>
        </p:txBody>
      </p:sp>
    </p:spTree>
    <p:extLst>
      <p:ext uri="{BB962C8B-B14F-4D97-AF65-F5344CB8AC3E}">
        <p14:creationId xmlns:p14="http://schemas.microsoft.com/office/powerpoint/2010/main" val="424434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Ω</a:t>
            </a:r>
            <a:r>
              <a:rPr lang="en-US" dirty="0"/>
              <a:t> ..</a:t>
            </a:r>
            <a:r>
              <a:rPr lang="en-US" baseline="0" dirty="0"/>
              <a:t> Lower bound, </a:t>
            </a:r>
            <a:r>
              <a:rPr lang="el-GR" dirty="0"/>
              <a:t>Θ</a:t>
            </a:r>
            <a:r>
              <a:rPr lang="en-US" dirty="0"/>
              <a:t> tight bound, O upper bound</a:t>
            </a:r>
          </a:p>
        </p:txBody>
      </p:sp>
      <p:sp>
        <p:nvSpPr>
          <p:cNvPr id="4" name="Slide Number Placeholder 3"/>
          <p:cNvSpPr>
            <a:spLocks noGrp="1"/>
          </p:cNvSpPr>
          <p:nvPr>
            <p:ph type="sldNum" sz="quarter" idx="10"/>
          </p:nvPr>
        </p:nvSpPr>
        <p:spPr/>
        <p:txBody>
          <a:bodyPr/>
          <a:lstStyle/>
          <a:p>
            <a:pPr>
              <a:defRPr/>
            </a:pPr>
            <a:fld id="{792047E7-3E0C-6048-A5D9-00D467584168}" type="slidenum">
              <a:rPr lang="de-DE" smtClean="0"/>
              <a:pPr>
                <a:defRPr/>
              </a:pPr>
              <a:t>28</a:t>
            </a:fld>
            <a:endParaRPr lang="de-DE"/>
          </a:p>
        </p:txBody>
      </p:sp>
    </p:spTree>
    <p:extLst>
      <p:ext uri="{BB962C8B-B14F-4D97-AF65-F5344CB8AC3E}">
        <p14:creationId xmlns:p14="http://schemas.microsoft.com/office/powerpoint/2010/main" val="1620572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p:bg>
      <p:bgRef idx="1001">
        <a:schemeClr val="bg1"/>
      </p:bgRef>
    </p:bg>
    <p:spTree>
      <p:nvGrpSpPr>
        <p:cNvPr id="1" name=""/>
        <p:cNvGrpSpPr/>
        <p:nvPr/>
      </p:nvGrpSpPr>
      <p:grpSpPr>
        <a:xfrm>
          <a:off x="0" y="0"/>
          <a:ext cx="0" cy="0"/>
          <a:chOff x="0" y="0"/>
          <a:chExt cx="0" cy="0"/>
        </a:xfrm>
      </p:grpSpPr>
      <p:pic>
        <p:nvPicPr>
          <p:cNvPr id="11" name="Bild 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8460"/>
            <a:ext cx="9144000" cy="6355080"/>
          </a:xfrm>
          <a:prstGeom prst="rect">
            <a:avLst/>
          </a:prstGeom>
        </p:spPr>
      </p:pic>
      <p:sp>
        <p:nvSpPr>
          <p:cNvPr id="13" name="Titel 2"/>
          <p:cNvSpPr>
            <a:spLocks noGrp="1"/>
          </p:cNvSpPr>
          <p:nvPr>
            <p:ph type="title" hasCustomPrompt="1"/>
          </p:nvPr>
        </p:nvSpPr>
        <p:spPr>
          <a:xfrm>
            <a:off x="720726" y="1069200"/>
            <a:ext cx="7001102" cy="2489199"/>
          </a:xfrm>
          <a:prstGeom prst="rect">
            <a:avLst/>
          </a:prstGeom>
        </p:spPr>
        <p:txBody>
          <a:bodyPr anchor="b">
            <a:normAutofit/>
          </a:bodyPr>
          <a:lstStyle>
            <a:lvl1pPr marL="0" marR="0" indent="0" algn="l" defTabSz="457200" rtl="0" eaLnBrk="0" fontAlgn="base" latinLnBrk="0" hangingPunct="0">
              <a:lnSpc>
                <a:spcPct val="90000"/>
              </a:lnSpc>
              <a:spcBef>
                <a:spcPct val="0"/>
              </a:spcBef>
              <a:spcAft>
                <a:spcPct val="0"/>
              </a:spcAft>
              <a:buClrTx/>
              <a:buSzTx/>
              <a:buFontTx/>
              <a:buNone/>
              <a:tabLst/>
              <a:defRPr sz="4500" b="1" baseline="0">
                <a:solidFill>
                  <a:schemeClr val="accent1"/>
                </a:solidFill>
                <a:latin typeface="Calibri" panose="020F0502020204030204" pitchFamily="34" charset="0"/>
                <a:cs typeface="Calibri" panose="020F0502020204030204" pitchFamily="34" charset="0"/>
              </a:defRPr>
            </a:lvl1pPr>
          </a:lstStyle>
          <a:p>
            <a:r>
              <a:rPr lang="de-DE" dirty="0"/>
              <a:t>Click </a:t>
            </a:r>
            <a:r>
              <a:rPr lang="de-DE" dirty="0" err="1"/>
              <a:t>to</a:t>
            </a:r>
            <a:r>
              <a:rPr lang="de-DE" dirty="0"/>
              <a:t> </a:t>
            </a:r>
            <a:r>
              <a:rPr lang="de-DE" dirty="0" err="1"/>
              <a:t>add</a:t>
            </a:r>
            <a:r>
              <a:rPr lang="de-DE" dirty="0"/>
              <a:t> </a:t>
            </a:r>
            <a:br>
              <a:rPr lang="de-DE" dirty="0"/>
            </a:br>
            <a:r>
              <a:rPr lang="de-DE" dirty="0"/>
              <a:t>a </a:t>
            </a:r>
            <a:r>
              <a:rPr lang="de-DE" dirty="0" err="1"/>
              <a:t>cover</a:t>
            </a:r>
            <a:r>
              <a:rPr lang="de-DE" dirty="0"/>
              <a:t> </a:t>
            </a:r>
            <a:r>
              <a:rPr lang="de-DE" dirty="0" err="1"/>
              <a:t>slide</a:t>
            </a:r>
            <a:r>
              <a:rPr lang="de-DE" dirty="0"/>
              <a:t> </a:t>
            </a:r>
            <a:r>
              <a:rPr lang="de-DE" dirty="0" err="1"/>
              <a:t>headline</a:t>
            </a:r>
            <a:endParaRPr lang="de-DE" dirty="0"/>
          </a:p>
        </p:txBody>
      </p:sp>
      <p:sp>
        <p:nvSpPr>
          <p:cNvPr id="8" name="Datumsplatzhalter 3"/>
          <p:cNvSpPr>
            <a:spLocks noGrp="1"/>
          </p:cNvSpPr>
          <p:nvPr>
            <p:ph type="dt" sz="half" idx="10"/>
          </p:nvPr>
        </p:nvSpPr>
        <p:spPr>
          <a:xfrm>
            <a:off x="720725" y="4341600"/>
            <a:ext cx="7001102" cy="422824"/>
          </a:xfrm>
          <a:prstGeom prst="rect">
            <a:avLst/>
          </a:prstGeom>
        </p:spPr>
        <p:txBody>
          <a:bodyPr/>
          <a:lstStyle>
            <a:lvl1pPr>
              <a:defRPr sz="2000" smtClean="0">
                <a:latin typeface="Calibri" panose="020F0502020204030204" pitchFamily="34" charset="0"/>
                <a:cs typeface="Calibri" panose="020F0502020204030204" pitchFamily="34" charset="0"/>
              </a:defRPr>
            </a:lvl1pPr>
          </a:lstStyle>
          <a:p>
            <a:r>
              <a:rPr lang="en-GB"/>
              <a:t>Enter date also using menu item “Header and Footer” </a:t>
            </a:r>
            <a:endParaRPr lang="de-AT" dirty="0"/>
          </a:p>
        </p:txBody>
      </p:sp>
      <p:sp>
        <p:nvSpPr>
          <p:cNvPr id="9" name="Fußzeilenplatzhalter 4"/>
          <p:cNvSpPr>
            <a:spLocks noGrp="1"/>
          </p:cNvSpPr>
          <p:nvPr>
            <p:ph type="ftr" sz="quarter" idx="11"/>
          </p:nvPr>
        </p:nvSpPr>
        <p:spPr>
          <a:xfrm>
            <a:off x="720725" y="3560400"/>
            <a:ext cx="7001102" cy="652462"/>
          </a:xfrm>
          <a:prstGeom prst="rect">
            <a:avLst/>
          </a:prstGeom>
        </p:spPr>
        <p:txBody>
          <a:bodyPr anchor="b" anchorCtr="0"/>
          <a:lstStyle>
            <a:lvl1pPr algn="l">
              <a:defRPr sz="2000" b="0">
                <a:solidFill>
                  <a:srgbClr val="000000"/>
                </a:solidFill>
                <a:latin typeface="Calibri" panose="020F0502020204030204" pitchFamily="34" charset="0"/>
                <a:cs typeface="Calibri" panose="020F0502020204030204" pitchFamily="34" charset="0"/>
              </a:defRPr>
            </a:lvl1pPr>
          </a:lstStyle>
          <a:p>
            <a:pPr>
              <a:defRPr/>
            </a:pPr>
            <a:r>
              <a:rPr lang="en-GB"/>
              <a:t>Enter footer text using menu item “Header and Footer” </a:t>
            </a:r>
            <a:br>
              <a:rPr lang="en-GB"/>
            </a:br>
            <a:r>
              <a:rPr lang="en-GB"/>
              <a:t>and accept for all slides.</a:t>
            </a:r>
            <a:endParaRPr lang="de-AT" dirty="0"/>
          </a:p>
        </p:txBody>
      </p:sp>
      <p:sp>
        <p:nvSpPr>
          <p:cNvPr id="21" name="Textfeld 271"/>
          <p:cNvSpPr txBox="1">
            <a:spLocks noChangeArrowheads="1"/>
          </p:cNvSpPr>
          <p:nvPr userDrawn="1"/>
        </p:nvSpPr>
        <p:spPr bwMode="auto">
          <a:xfrm>
            <a:off x="7493906" y="856995"/>
            <a:ext cx="1440135"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de-DE" sz="1200" spc="90" baseline="0" dirty="0">
                <a:latin typeface="Calibri" panose="020F0502020204030204" pitchFamily="34" charset="0"/>
                <a:cs typeface="Calibri" panose="020F0502020204030204" pitchFamily="34" charset="0"/>
              </a:rPr>
              <a:t>SCIENCE</a:t>
            </a:r>
          </a:p>
          <a:p>
            <a:pPr algn="r" eaLnBrk="1" hangingPunct="1"/>
            <a:r>
              <a:rPr lang="de-DE" sz="1200" spc="90" baseline="0" dirty="0">
                <a:latin typeface="Calibri" panose="020F0502020204030204" pitchFamily="34" charset="0"/>
                <a:cs typeface="Calibri" panose="020F0502020204030204" pitchFamily="34" charset="0"/>
              </a:rPr>
              <a:t>PASSION</a:t>
            </a:r>
            <a:br>
              <a:rPr lang="de-DE" sz="1200" spc="90" baseline="0" dirty="0">
                <a:latin typeface="Calibri" panose="020F0502020204030204" pitchFamily="34" charset="0"/>
                <a:cs typeface="Calibri" panose="020F0502020204030204" pitchFamily="34" charset="0"/>
              </a:rPr>
            </a:br>
            <a:r>
              <a:rPr lang="de-DE" sz="1200" spc="90" baseline="0" dirty="0">
                <a:latin typeface="Calibri" panose="020F0502020204030204" pitchFamily="34" charset="0"/>
                <a:cs typeface="Calibri" panose="020F0502020204030204" pitchFamily="34" charset="0"/>
              </a:rPr>
              <a:t>TECHNOLOGY</a:t>
            </a:r>
          </a:p>
        </p:txBody>
      </p:sp>
      <p:grpSp>
        <p:nvGrpSpPr>
          <p:cNvPr id="7" name="Group 6"/>
          <p:cNvGrpSpPr/>
          <p:nvPr userDrawn="1"/>
        </p:nvGrpSpPr>
        <p:grpSpPr>
          <a:xfrm>
            <a:off x="0" y="2667000"/>
            <a:ext cx="6106116" cy="3696540"/>
            <a:chOff x="0" y="2667000"/>
            <a:chExt cx="6106116" cy="3696540"/>
          </a:xfrm>
        </p:grpSpPr>
        <p:pic>
          <p:nvPicPr>
            <p:cNvPr id="10" name="Bild 2"/>
            <p:cNvPicPr>
              <a:picLocks/>
            </p:cNvPicPr>
            <p:nvPr userDrawn="1"/>
          </p:nvPicPr>
          <p:blipFill rotWithShape="1">
            <a:blip r:embed="rId2">
              <a:extLst>
                <a:ext uri="{28A0092B-C50C-407E-A947-70E740481C1C}">
                  <a14:useLocalDpi xmlns:a14="http://schemas.microsoft.com/office/drawing/2010/main" val="0"/>
                </a:ext>
              </a:extLst>
            </a:blip>
            <a:srcRect t="41833" r="75648"/>
            <a:stretch/>
          </p:blipFill>
          <p:spPr>
            <a:xfrm>
              <a:off x="0" y="2667000"/>
              <a:ext cx="2226733" cy="3696540"/>
            </a:xfrm>
            <a:prstGeom prst="rect">
              <a:avLst/>
            </a:prstGeom>
          </p:spPr>
        </p:pic>
        <p:pic>
          <p:nvPicPr>
            <p:cNvPr id="12" name="Bild 2"/>
            <p:cNvPicPr>
              <a:picLocks/>
            </p:cNvPicPr>
            <p:nvPr userDrawn="1"/>
          </p:nvPicPr>
          <p:blipFill rotWithShape="1">
            <a:blip r:embed="rId2">
              <a:extLst>
                <a:ext uri="{28A0092B-C50C-407E-A947-70E740481C1C}">
                  <a14:useLocalDpi xmlns:a14="http://schemas.microsoft.com/office/drawing/2010/main" val="0"/>
                </a:ext>
              </a:extLst>
            </a:blip>
            <a:srcRect t="41833" r="75648"/>
            <a:stretch/>
          </p:blipFill>
          <p:spPr>
            <a:xfrm>
              <a:off x="2226733" y="2667000"/>
              <a:ext cx="2226733" cy="3696540"/>
            </a:xfrm>
            <a:prstGeom prst="rect">
              <a:avLst/>
            </a:prstGeom>
          </p:spPr>
        </p:pic>
        <p:pic>
          <p:nvPicPr>
            <p:cNvPr id="14" name="Bild 2"/>
            <p:cNvPicPr>
              <a:picLocks/>
            </p:cNvPicPr>
            <p:nvPr userDrawn="1"/>
          </p:nvPicPr>
          <p:blipFill rotWithShape="1">
            <a:blip r:embed="rId2">
              <a:extLst>
                <a:ext uri="{28A0092B-C50C-407E-A947-70E740481C1C}">
                  <a14:useLocalDpi xmlns:a14="http://schemas.microsoft.com/office/drawing/2010/main" val="0"/>
                </a:ext>
              </a:extLst>
            </a:blip>
            <a:srcRect t="47647" r="75648"/>
            <a:stretch/>
          </p:blipFill>
          <p:spPr>
            <a:xfrm>
              <a:off x="3879383" y="3036498"/>
              <a:ext cx="2226733" cy="3327042"/>
            </a:xfrm>
            <a:prstGeom prst="rect">
              <a:avLst/>
            </a:prstGeom>
          </p:spPr>
        </p:pic>
      </p:grpSp>
    </p:spTree>
    <p:extLst>
      <p:ext uri="{BB962C8B-B14F-4D97-AF65-F5344CB8AC3E}">
        <p14:creationId xmlns:p14="http://schemas.microsoft.com/office/powerpoint/2010/main" val="33782189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20726" y="577911"/>
            <a:ext cx="8197228" cy="761470"/>
          </a:xfrm>
          <a:prstGeom prst="rect">
            <a:avLst/>
          </a:prstGeom>
        </p:spPr>
        <p:txBody>
          <a:bodyPr/>
          <a:lstStyle>
            <a:lvl1pPr>
              <a:defRPr>
                <a:latin typeface="Calibri" panose="020F0502020204030204" pitchFamily="34" charset="0"/>
                <a:cs typeface="Calibri" panose="020F0502020204030204" pitchFamily="34" charset="0"/>
              </a:defRPr>
            </a:lvl1pPr>
          </a:lstStyle>
          <a:p>
            <a:r>
              <a:rPr lang="de-DE" dirty="0"/>
              <a:t>Titelmasterformat durch Klicken bearbeiten</a:t>
            </a:r>
          </a:p>
        </p:txBody>
      </p:sp>
      <p:sp>
        <p:nvSpPr>
          <p:cNvPr id="5" name="Content Placeholder 2"/>
          <p:cNvSpPr>
            <a:spLocks noGrp="1"/>
          </p:cNvSpPr>
          <p:nvPr>
            <p:ph idx="1"/>
          </p:nvPr>
        </p:nvSpPr>
        <p:spPr>
          <a:xfrm>
            <a:off x="721784" y="1311256"/>
            <a:ext cx="8196170" cy="4941101"/>
          </a:xfrm>
          <a:prstGeom prst="rect">
            <a:avLst/>
          </a:prstGeom>
        </p:spPr>
        <p:txBody>
          <a:bodyPr>
            <a:noAutofit/>
          </a:bodyPr>
          <a:lstStyle>
            <a:lvl1pPr marL="228600" indent="-228600">
              <a:buClr>
                <a:srgbClr val="F70146"/>
              </a:buClr>
              <a:buFont typeface="Wingdings" panose="05000000000000000000" pitchFamily="2" charset="2"/>
              <a:buChar char="§"/>
              <a:defRPr sz="2000" b="1">
                <a:latin typeface="Calibri" panose="020F0502020204030204" pitchFamily="34" charset="0"/>
                <a:cs typeface="Calibri" panose="020F0502020204030204" pitchFamily="34" charset="0"/>
              </a:defRPr>
            </a:lvl1pPr>
            <a:lvl2pPr marL="685800" indent="-228600">
              <a:buClr>
                <a:schemeClr val="tx1"/>
              </a:buClr>
              <a:buFont typeface="Wingdings" panose="05000000000000000000" pitchFamily="2" charset="2"/>
              <a:buChar char="§"/>
              <a:defRPr sz="1800">
                <a:latin typeface="Calibri" panose="020F0502020204030204" pitchFamily="34" charset="0"/>
                <a:cs typeface="Calibri" panose="020F0502020204030204" pitchFamily="34" charset="0"/>
              </a:defRPr>
            </a:lvl2pPr>
            <a:lvl3pPr marL="1143000" indent="-228600">
              <a:buClr>
                <a:schemeClr val="tx1"/>
              </a:buClr>
              <a:buFont typeface="Wingdings" panose="05000000000000000000" pitchFamily="2" charset="2"/>
              <a:buChar char="§"/>
              <a:defRPr sz="1800">
                <a:latin typeface="Calibri" panose="020F0502020204030204" pitchFamily="34" charset="0"/>
                <a:cs typeface="Calibri" panose="020F0502020204030204" pitchFamily="34" charset="0"/>
              </a:defRPr>
            </a:lvl3pPr>
            <a:lvl4pPr marL="1600200" indent="-228600">
              <a:buClr>
                <a:schemeClr val="tx1"/>
              </a:buClr>
              <a:buFont typeface="Wingdings" panose="05000000000000000000" pitchFamily="2" charset="2"/>
              <a:buChar char="§"/>
              <a:defRPr sz="1800">
                <a:latin typeface="Calibri" panose="020F0502020204030204" pitchFamily="34" charset="0"/>
                <a:cs typeface="Calibri" panose="020F0502020204030204" pitchFamily="34" charset="0"/>
              </a:defRPr>
            </a:lvl4pPr>
            <a:lvl5pPr marL="2057400" indent="-228600">
              <a:buClr>
                <a:schemeClr val="tx1"/>
              </a:buClr>
              <a:buFont typeface="Wingdings" panose="05000000000000000000" pitchFamily="2" charset="2"/>
              <a:buChar char="§"/>
              <a:defRPr sz="18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txBox="1">
            <a:spLocks/>
          </p:cNvSpPr>
          <p:nvPr userDrawn="1"/>
        </p:nvSpPr>
        <p:spPr>
          <a:xfrm>
            <a:off x="0" y="6358467"/>
            <a:ext cx="9144000" cy="498481"/>
          </a:xfrm>
          <a:prstGeom prst="rect">
            <a:avLst/>
          </a:prstGeom>
        </p:spPr>
        <p:txBody>
          <a:bodyPr vert="horz" lIns="0" tIns="0" rIns="0" bIns="0" rtlCol="0" anchor="ctr" anchorCtr="0"/>
          <a:lstStyle>
            <a:defPPr>
              <a:defRPr lang="de-DE"/>
            </a:defPPr>
            <a:lvl1pPr algn="l" defTabSz="457200" rtl="0" fontAlgn="auto">
              <a:spcBef>
                <a:spcPts val="0"/>
              </a:spcBef>
              <a:spcAft>
                <a:spcPts val="0"/>
              </a:spcAft>
              <a:defRPr sz="120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ctr"/>
            <a:r>
              <a:rPr lang="en-US" dirty="0">
                <a:latin typeface="Calibri" panose="020F0502020204030204" pitchFamily="34" charset="0"/>
                <a:cs typeface="Calibri" panose="020F0502020204030204" pitchFamily="34" charset="0"/>
              </a:rPr>
              <a:t>Architecture of Machine Learning Systems </a:t>
            </a:r>
            <a:r>
              <a:rPr lang="en-AT"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05 Compilation and Optimization</a:t>
            </a:r>
            <a:endParaRPr lang="en-US" baseline="0" dirty="0">
              <a:latin typeface="Calibri" panose="020F0502020204030204" pitchFamily="34" charset="0"/>
              <a:cs typeface="Calibri" panose="020F0502020204030204" pitchFamily="34" charset="0"/>
            </a:endParaRPr>
          </a:p>
          <a:p>
            <a:pPr algn="ctr"/>
            <a:r>
              <a:rPr lang="en-US" baseline="0" dirty="0">
                <a:latin typeface="Calibri" panose="020F0502020204030204" pitchFamily="34" charset="0"/>
                <a:cs typeface="Calibri" panose="020F0502020204030204" pitchFamily="34" charset="0"/>
              </a:rPr>
              <a:t>Matthias Boehm, Graz University of Technology, SS 2022</a:t>
            </a:r>
            <a:r>
              <a:rPr lang="en-US" dirty="0">
                <a:latin typeface="Calibri" panose="020F0502020204030204" pitchFamily="34" charset="0"/>
                <a:cs typeface="Calibri" panose="020F0502020204030204" pitchFamily="34" charset="0"/>
              </a:rPr>
              <a:t> </a:t>
            </a:r>
          </a:p>
        </p:txBody>
      </p:sp>
      <p:sp>
        <p:nvSpPr>
          <p:cNvPr id="11" name="Textplatzhalter 15"/>
          <p:cNvSpPr>
            <a:spLocks noGrp="1"/>
          </p:cNvSpPr>
          <p:nvPr>
            <p:ph type="body" sz="quarter" idx="14"/>
          </p:nvPr>
        </p:nvSpPr>
        <p:spPr>
          <a:xfrm>
            <a:off x="720725" y="190801"/>
            <a:ext cx="8229600" cy="332106"/>
          </a:xfrm>
          <a:prstGeom prst="rect">
            <a:avLst/>
          </a:prstGeom>
        </p:spPr>
        <p:txBody>
          <a:bodyPr>
            <a:normAutofit/>
          </a:bodyPr>
          <a:lstStyle>
            <a:lvl1pPr>
              <a:defRPr sz="1600">
                <a:latin typeface="Calibri" panose="020F0502020204030204" pitchFamily="34" charset="0"/>
                <a:cs typeface="Calibri" panose="020F0502020204030204" pitchFamily="34" charset="0"/>
              </a:defRPr>
            </a:lvl1pPr>
          </a:lstStyle>
          <a:p>
            <a:pPr lvl="0"/>
            <a:endParaRPr lang="de-DE" dirty="0"/>
          </a:p>
        </p:txBody>
      </p:sp>
    </p:spTree>
    <p:extLst>
      <p:ext uri="{BB962C8B-B14F-4D97-AF65-F5344CB8AC3E}">
        <p14:creationId xmlns:p14="http://schemas.microsoft.com/office/powerpoint/2010/main" val="158058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11" name="Titel 1"/>
          <p:cNvSpPr>
            <a:spLocks noGrp="1"/>
          </p:cNvSpPr>
          <p:nvPr>
            <p:ph type="title"/>
          </p:nvPr>
        </p:nvSpPr>
        <p:spPr>
          <a:xfrm>
            <a:off x="206748" y="2097090"/>
            <a:ext cx="8721352" cy="1299604"/>
          </a:xfrm>
          <a:prstGeom prst="rect">
            <a:avLst/>
          </a:prstGeom>
        </p:spPr>
        <p:txBody>
          <a:bodyPr anchor="b">
            <a:normAutofit/>
          </a:bodyPr>
          <a:lstStyle>
            <a:lvl1pPr algn="ctr">
              <a:defRPr sz="4400">
                <a:latin typeface="Calibri" panose="020F0502020204030204" pitchFamily="34" charset="0"/>
                <a:cs typeface="Calibri" panose="020F0502020204030204" pitchFamily="34" charset="0"/>
              </a:defRPr>
            </a:lvl1pPr>
          </a:lstStyle>
          <a:p>
            <a:r>
              <a:rPr lang="de-DE" dirty="0"/>
              <a:t>Titelmasterformat durch Klicken bearbeiten</a:t>
            </a:r>
          </a:p>
        </p:txBody>
      </p:sp>
      <p:sp>
        <p:nvSpPr>
          <p:cNvPr id="12" name="Inhaltsplatzhalter 2"/>
          <p:cNvSpPr>
            <a:spLocks noGrp="1"/>
          </p:cNvSpPr>
          <p:nvPr>
            <p:ph idx="1"/>
          </p:nvPr>
        </p:nvSpPr>
        <p:spPr>
          <a:xfrm>
            <a:off x="206748" y="3728980"/>
            <a:ext cx="8721352" cy="2596984"/>
          </a:xfrm>
          <a:prstGeom prst="rect">
            <a:avLst/>
          </a:prstGeom>
        </p:spPr>
        <p:txBody>
          <a:bodyPr/>
          <a:lstStyle>
            <a:lvl1pPr algn="ctr">
              <a:defRPr b="0">
                <a:latin typeface="Calibri" panose="020F0502020204030204" pitchFamily="34" charset="0"/>
                <a:cs typeface="Calibri" panose="020F0502020204030204" pitchFamily="34" charset="0"/>
              </a:defRPr>
            </a:lvl1pPr>
          </a:lstStyle>
          <a:p>
            <a:pPr lvl="0"/>
            <a:r>
              <a:rPr lang="de-DE"/>
              <a:t>Formatvorlagen des Textmasters bearbeiten</a:t>
            </a:r>
          </a:p>
        </p:txBody>
      </p:sp>
      <p:sp>
        <p:nvSpPr>
          <p:cNvPr id="17" name="Textplatzhalter 15"/>
          <p:cNvSpPr>
            <a:spLocks noGrp="1"/>
          </p:cNvSpPr>
          <p:nvPr>
            <p:ph type="body" sz="quarter" idx="14"/>
          </p:nvPr>
        </p:nvSpPr>
        <p:spPr>
          <a:xfrm>
            <a:off x="720725" y="190801"/>
            <a:ext cx="8229600" cy="253699"/>
          </a:xfrm>
          <a:prstGeom prst="rect">
            <a:avLst/>
          </a:prstGeom>
        </p:spPr>
        <p:txBody>
          <a:bodyPr>
            <a:normAutofit/>
          </a:bodyPr>
          <a:lstStyle>
            <a:lvl1pPr>
              <a:defRPr sz="1600">
                <a:latin typeface="Calibri" panose="020F0502020204030204" pitchFamily="34" charset="0"/>
                <a:cs typeface="Calibri" panose="020F0502020204030204" pitchFamily="34" charset="0"/>
              </a:defRPr>
            </a:lvl1pPr>
          </a:lstStyle>
          <a:p>
            <a:pPr lvl="0"/>
            <a:endParaRPr lang="de-DE" dirty="0"/>
          </a:p>
        </p:txBody>
      </p:sp>
      <p:sp>
        <p:nvSpPr>
          <p:cNvPr id="5" name="Footer Placeholder 4"/>
          <p:cNvSpPr txBox="1">
            <a:spLocks/>
          </p:cNvSpPr>
          <p:nvPr userDrawn="1"/>
        </p:nvSpPr>
        <p:spPr>
          <a:xfrm>
            <a:off x="0" y="6358467"/>
            <a:ext cx="9144000" cy="498481"/>
          </a:xfrm>
          <a:prstGeom prst="rect">
            <a:avLst/>
          </a:prstGeom>
        </p:spPr>
        <p:txBody>
          <a:bodyPr vert="horz" lIns="0" tIns="0" rIns="0" bIns="0" rtlCol="0" anchor="ctr" anchorCtr="0"/>
          <a:lstStyle>
            <a:defPPr>
              <a:defRPr lang="de-DE"/>
            </a:defPPr>
            <a:lvl1pPr algn="l" defTabSz="457200" rtl="0" fontAlgn="auto">
              <a:spcBef>
                <a:spcPts val="0"/>
              </a:spcBef>
              <a:spcAft>
                <a:spcPts val="0"/>
              </a:spcAft>
              <a:defRPr sz="120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ctr"/>
            <a:r>
              <a:rPr lang="en-US" dirty="0">
                <a:latin typeface="Calibri" panose="020F0502020204030204" pitchFamily="34" charset="0"/>
                <a:cs typeface="Calibri" panose="020F0502020204030204" pitchFamily="34" charset="0"/>
              </a:rPr>
              <a:t>Architecture of Machine Learning Systems </a:t>
            </a:r>
            <a:r>
              <a:rPr lang="en-AT"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05 Compilation and Optimization</a:t>
            </a:r>
            <a:endParaRPr lang="en-US" baseline="0" dirty="0">
              <a:latin typeface="Calibri" panose="020F0502020204030204" pitchFamily="34" charset="0"/>
              <a:cs typeface="Calibri" panose="020F0502020204030204" pitchFamily="34" charset="0"/>
            </a:endParaRPr>
          </a:p>
          <a:p>
            <a:pPr algn="ctr"/>
            <a:r>
              <a:rPr lang="en-US" baseline="0" dirty="0">
                <a:latin typeface="Calibri" panose="020F0502020204030204" pitchFamily="34" charset="0"/>
                <a:cs typeface="Calibri" panose="020F0502020204030204" pitchFamily="34" charset="0"/>
              </a:rPr>
              <a:t>Matthias Boehm, Graz University of Technology, SS 2022</a:t>
            </a:r>
            <a:r>
              <a:rPr lang="en-US"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580341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6354763"/>
            <a:ext cx="9144000" cy="5032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ＭＳ Ｐゴシック" pitchFamily="-105" charset="-128"/>
              <a:cs typeface="ＭＳ Ｐゴシック" pitchFamily="-105" charset="-128"/>
            </a:endParaRPr>
          </a:p>
        </p:txBody>
      </p:sp>
      <p:cxnSp>
        <p:nvCxnSpPr>
          <p:cNvPr id="8" name="Gerade Verbindung 7"/>
          <p:cNvCxnSpPr/>
          <p:nvPr userDrawn="1"/>
        </p:nvCxnSpPr>
        <p:spPr bwMode="auto">
          <a:xfrm>
            <a:off x="720725" y="503238"/>
            <a:ext cx="8207375" cy="1587"/>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Rechteck 8"/>
          <p:cNvSpPr/>
          <p:nvPr userDrawn="1"/>
        </p:nvSpPr>
        <p:spPr>
          <a:xfrm>
            <a:off x="0" y="503238"/>
            <a:ext cx="503238" cy="504825"/>
          </a:xfrm>
          <a:prstGeom prst="rect">
            <a:avLst/>
          </a:prstGeom>
          <a:solidFill>
            <a:srgbClr val="F7014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ＭＳ Ｐゴシック" pitchFamily="-105" charset="-128"/>
              <a:cs typeface="ＭＳ Ｐゴシック" pitchFamily="-105" charset="-128"/>
            </a:endParaRPr>
          </a:p>
        </p:txBody>
      </p:sp>
      <p:sp>
        <p:nvSpPr>
          <p:cNvPr id="11" name="Foliennummernplatzhalter 5"/>
          <p:cNvSpPr txBox="1">
            <a:spLocks/>
          </p:cNvSpPr>
          <p:nvPr userDrawn="1"/>
        </p:nvSpPr>
        <p:spPr>
          <a:xfrm>
            <a:off x="0" y="582613"/>
            <a:ext cx="503238" cy="365125"/>
          </a:xfrm>
          <a:prstGeom prst="rect">
            <a:avLst/>
          </a:prstGeom>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341491D6-FCB3-AA48-877A-0FB5E714E925}" type="slidenum">
              <a:rPr lang="de-DE" sz="1200" smtClean="0">
                <a:solidFill>
                  <a:schemeClr val="bg1"/>
                </a:solidFill>
              </a:rPr>
              <a:pPr algn="ctr" eaLnBrk="1" hangingPunct="1">
                <a:defRPr/>
              </a:pPr>
              <a:t>‹#›</a:t>
            </a:fld>
            <a:endParaRPr lang="de-DE" sz="1200">
              <a:solidFill>
                <a:schemeClr val="bg1"/>
              </a:solidFill>
            </a:endParaRPr>
          </a:p>
        </p:txBody>
      </p:sp>
      <p:pic>
        <p:nvPicPr>
          <p:cNvPr id="16" name="Bildplatzhalter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auto">
          <a:xfrm>
            <a:off x="8051284" y="97928"/>
            <a:ext cx="871105"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pic>
        <p:nvPicPr>
          <p:cNvPr id="10" name="Grafik 10"/>
          <p:cNvPicPr>
            <a:picLocks noChangeAspect="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68321" y="6498439"/>
            <a:ext cx="777237" cy="245261"/>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04" r:id="rId2"/>
    <p:sldLayoutId id="2147483707" r:id="rId3"/>
  </p:sldLayoutIdLst>
  <p:hf sldNum="0" hdr="0"/>
  <p:txStyles>
    <p:titleStyle>
      <a:lvl1pPr algn="l" defTabSz="457200" rtl="0" eaLnBrk="1" fontAlgn="base" hangingPunct="1">
        <a:spcBef>
          <a:spcPct val="0"/>
        </a:spcBef>
        <a:spcAft>
          <a:spcPct val="0"/>
        </a:spcAft>
        <a:defRPr sz="3200" kern="1200">
          <a:solidFill>
            <a:srgbClr val="000000"/>
          </a:solidFill>
          <a:latin typeface="+mj-lt"/>
          <a:ea typeface="ＭＳ Ｐゴシック" pitchFamily="-107" charset="-128"/>
          <a:cs typeface="ＭＳ Ｐゴシック" pitchFamily="-107" charset="-128"/>
        </a:defRPr>
      </a:lvl1pPr>
      <a:lvl2pPr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2pPr>
      <a:lvl3pPr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3pPr>
      <a:lvl4pPr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4pPr>
      <a:lvl5pPr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5pPr>
      <a:lvl6pPr marL="457200"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6pPr>
      <a:lvl7pPr marL="914400"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7pPr>
      <a:lvl8pPr marL="1371600"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8pPr>
      <a:lvl9pPr marL="1828800" algn="l" defTabSz="457200" rtl="0" eaLnBrk="1" fontAlgn="base" hangingPunct="1">
        <a:spcBef>
          <a:spcPct val="0"/>
        </a:spcBef>
        <a:spcAft>
          <a:spcPct val="0"/>
        </a:spcAft>
        <a:defRPr sz="3200">
          <a:solidFill>
            <a:srgbClr val="595959"/>
          </a:solidFill>
          <a:latin typeface="Arial" pitchFamily="-107" charset="0"/>
          <a:ea typeface="ＭＳ Ｐゴシック" pitchFamily="-107" charset="-128"/>
          <a:cs typeface="ＭＳ Ｐゴシック" pitchFamily="-107" charset="-128"/>
        </a:defRPr>
      </a:lvl9pPr>
    </p:titleStyle>
    <p:bodyStyle>
      <a:lvl1pPr algn="l" defTabSz="457200" rtl="0" eaLnBrk="1" fontAlgn="base" hangingPunct="1">
        <a:spcBef>
          <a:spcPct val="20000"/>
        </a:spcBef>
        <a:spcAft>
          <a:spcPct val="0"/>
        </a:spcAft>
        <a:buFont typeface="Arial" charset="0"/>
        <a:defRPr sz="2600" kern="1200">
          <a:solidFill>
            <a:srgbClr val="000000"/>
          </a:solidFill>
          <a:latin typeface="+mn-lt"/>
          <a:ea typeface="ＭＳ Ｐゴシック" pitchFamily="-107" charset="-128"/>
          <a:cs typeface="ＭＳ Ｐゴシック" pitchFamily="-107" charset="-128"/>
        </a:defRPr>
      </a:lvl1pPr>
      <a:lvl2pPr marL="342900" indent="-342900" algn="l" defTabSz="457200" rtl="0" eaLnBrk="1" fontAlgn="base" hangingPunct="1">
        <a:spcBef>
          <a:spcPct val="20000"/>
        </a:spcBef>
        <a:spcAft>
          <a:spcPct val="0"/>
        </a:spcAft>
        <a:buClr>
          <a:schemeClr val="accent1"/>
        </a:buClr>
        <a:buFont typeface="Wingdings" panose="05000000000000000000" pitchFamily="2" charset="2"/>
        <a:buChar char="§"/>
        <a:defRPr sz="2400" kern="1200">
          <a:solidFill>
            <a:srgbClr val="000000"/>
          </a:solidFill>
          <a:latin typeface="+mn-lt"/>
          <a:ea typeface="ＭＳ Ｐゴシック" pitchFamily="-107" charset="-128"/>
          <a:cs typeface="+mn-cs"/>
        </a:defRPr>
      </a:lvl2pPr>
      <a:lvl3pPr marL="808038" indent="-271463" algn="l" defTabSz="457200" rtl="0" eaLnBrk="1" fontAlgn="base" hangingPunct="1">
        <a:spcBef>
          <a:spcPct val="20000"/>
        </a:spcBef>
        <a:spcAft>
          <a:spcPct val="0"/>
        </a:spcAft>
        <a:buFont typeface="Wingdings" charset="0"/>
        <a:buChar char="§"/>
        <a:defRPr sz="2000" kern="1200">
          <a:solidFill>
            <a:srgbClr val="000000"/>
          </a:solidFill>
          <a:latin typeface="+mn-lt"/>
          <a:ea typeface="ＭＳ Ｐゴシック" pitchFamily="-107" charset="-128"/>
          <a:cs typeface="+mn-cs"/>
        </a:defRPr>
      </a:lvl3pPr>
      <a:lvl4pPr marL="1438275" indent="-185738" algn="l" defTabSz="457200" rtl="0" eaLnBrk="1" fontAlgn="base" hangingPunct="1">
        <a:spcBef>
          <a:spcPct val="20000"/>
        </a:spcBef>
        <a:spcAft>
          <a:spcPct val="0"/>
        </a:spcAft>
        <a:buClr>
          <a:srgbClr val="A6A6A6"/>
        </a:buClr>
        <a:buFont typeface="Wingdings" charset="0"/>
        <a:buChar char="§"/>
        <a:defRPr sz="2000" kern="1200">
          <a:solidFill>
            <a:srgbClr val="000000"/>
          </a:solidFill>
          <a:latin typeface="+mn-lt"/>
          <a:ea typeface="ＭＳ Ｐゴシック" pitchFamily="-107" charset="-128"/>
          <a:cs typeface="+mn-cs"/>
        </a:defRPr>
      </a:lvl4pPr>
      <a:lvl5pPr marL="1588" indent="0" algn="l" defTabSz="457200" rtl="0" eaLnBrk="1" fontAlgn="base" hangingPunct="1">
        <a:spcBef>
          <a:spcPts val="0"/>
        </a:spcBef>
        <a:spcAft>
          <a:spcPct val="0"/>
        </a:spcAft>
        <a:buFontTx/>
        <a:buNone/>
        <a:defRPr sz="2000" kern="1200">
          <a:solidFill>
            <a:srgbClr val="000000"/>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www.youtube.com/watch?v=qjx65mD6nrc"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8.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_rels/slide25.xml.rels><?xml version="1.0" encoding="UTF-8" standalone="yes"?>
<Relationships xmlns="http://schemas.openxmlformats.org/package/2006/relationships"><Relationship Id="rId3" Type="http://schemas.openxmlformats.org/officeDocument/2006/relationships/hyperlink" Target="https://github.com/pytorch/pytorch/blob/master/torch/csrc/jit/passes/subgraph_rewrite.cpp"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8.emf"/><Relationship Id="rId7" Type="http://schemas.openxmlformats.org/officeDocument/2006/relationships/image" Target="../media/image42.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 Id="rId9" Type="http://schemas.openxmlformats.org/officeDocument/2006/relationships/image" Target="../media/image44.emf"/></Relationships>
</file>

<file path=ppt/slides/_rels/slide2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6.emf"/><Relationship Id="rId4" Type="http://schemas.openxmlformats.org/officeDocument/2006/relationships/image" Target="../media/image26.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png"/><Relationship Id="rId7" Type="http://schemas.openxmlformats.org/officeDocument/2006/relationships/image" Target="../media/image49.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6.png"/><Relationship Id="rId9" Type="http://schemas.openxmlformats.org/officeDocument/2006/relationships/image" Target="../media/image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51.jpg"/><Relationship Id="rId11" Type="http://schemas.openxmlformats.org/officeDocument/2006/relationships/image" Target="../media/image54.png"/><Relationship Id="rId5" Type="http://schemas.openxmlformats.org/officeDocument/2006/relationships/image" Target="../media/image50.jpg"/><Relationship Id="rId10" Type="http://schemas.openxmlformats.org/officeDocument/2006/relationships/image" Target="../media/image53.png"/><Relationship Id="rId4" Type="http://schemas.openxmlformats.org/officeDocument/2006/relationships/image" Target="../media/image5.png"/><Relationship Id="rId9"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emf"/><Relationship Id="rId5" Type="http://schemas.openxmlformats.org/officeDocument/2006/relationships/image" Target="../media/image58.png"/><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xml"/><Relationship Id="rId5" Type="http://schemas.openxmlformats.org/officeDocument/2006/relationships/image" Target="../media/image63.emf"/><Relationship Id="rId4" Type="http://schemas.openxmlformats.org/officeDocument/2006/relationships/image" Target="../media/image62.emf"/></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docs.nvidia.com/deeplearning/sdk/tensorrt-developer-guide/index.html"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s://software.intel.com/en-us/articles/memory-performance-in-a-nutshel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6.png"/></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52.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0.png"/><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4.emf"/></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75.emf"/><Relationship Id="rId4" Type="http://schemas.openxmlformats.org/officeDocument/2006/relationships/image" Target="../media/image52.png"/></Relationships>
</file>

<file path=ppt/slides/_rels/slide54.xml.rels><?xml version="1.0" encoding="UTF-8" standalone="yes"?>
<Relationships xmlns="http://schemas.openxmlformats.org/package/2006/relationships"><Relationship Id="rId8" Type="http://schemas.openxmlformats.org/officeDocument/2006/relationships/hyperlink" Target="https://github.com/llvm/torch-mlir" TargetMode="External"/><Relationship Id="rId3" Type="http://schemas.openxmlformats.org/officeDocument/2006/relationships/image" Target="../media/image6.png"/><Relationship Id="rId7" Type="http://schemas.openxmlformats.org/officeDocument/2006/relationships/hyperlink" Target="https://arxiv.org/pdf/2002.11054.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7.emf"/><Relationship Id="rId5" Type="http://schemas.openxmlformats.org/officeDocument/2006/relationships/image" Target="../media/image76.emf"/><Relationship Id="rId4" Type="http://schemas.openxmlformats.org/officeDocument/2006/relationships/image" Target="../media/image31.emf"/><Relationship Id="rId9" Type="http://schemas.openxmlformats.org/officeDocument/2006/relationships/image" Target="../media/image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kAOanJczHA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github.com/tensorflow/tensorboard/blob/master/docs/r1/graphs.md" TargetMode="External"/><Relationship Id="rId5" Type="http://schemas.openxmlformats.org/officeDocument/2006/relationships/image" Target="../media/image6.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720725" y="1069200"/>
            <a:ext cx="8121349" cy="2489199"/>
          </a:xfrm>
        </p:spPr>
        <p:txBody>
          <a:bodyPr/>
          <a:lstStyle/>
          <a:p>
            <a:r>
              <a:rPr lang="de-DE" b="1" dirty="0"/>
              <a:t>Architecture of ML Systems*</a:t>
            </a:r>
            <a:br>
              <a:rPr lang="de-DE" b="1" dirty="0"/>
            </a:br>
            <a:r>
              <a:rPr lang="de-DE" sz="4000" b="1" dirty="0"/>
              <a:t>05 Compilation and Optimization</a:t>
            </a:r>
          </a:p>
        </p:txBody>
      </p:sp>
      <p:sp>
        <p:nvSpPr>
          <p:cNvPr id="4" name="Fußzeilenplatzhalter 3"/>
          <p:cNvSpPr>
            <a:spLocks noGrp="1"/>
          </p:cNvSpPr>
          <p:nvPr>
            <p:ph type="ftr" sz="quarter" idx="11"/>
          </p:nvPr>
        </p:nvSpPr>
        <p:spPr>
          <a:xfrm>
            <a:off x="720725" y="3836432"/>
            <a:ext cx="7001102" cy="1632702"/>
          </a:xfrm>
        </p:spPr>
        <p:txBody>
          <a:bodyPr anchor="t"/>
          <a:lstStyle/>
          <a:p>
            <a:r>
              <a:rPr lang="en-GB" b="1" dirty="0"/>
              <a:t>Matthias Boehm</a:t>
            </a:r>
          </a:p>
          <a:p>
            <a:endParaRPr lang="en-GB" sz="1000" dirty="0"/>
          </a:p>
          <a:p>
            <a:r>
              <a:rPr lang="en-GB" dirty="0"/>
              <a:t>Graz University of Technology, Austria</a:t>
            </a:r>
            <a:br>
              <a:rPr lang="en-GB" dirty="0"/>
            </a:br>
            <a:r>
              <a:rPr lang="en-US" dirty="0"/>
              <a:t>Computer Science and Biomedical Engineering</a:t>
            </a:r>
            <a:endParaRPr lang="en-GB" dirty="0"/>
          </a:p>
          <a:p>
            <a:r>
              <a:rPr lang="en-GB" dirty="0"/>
              <a:t>Institute of Interactive Systems and Data Science</a:t>
            </a:r>
          </a:p>
          <a:p>
            <a:r>
              <a:rPr lang="de-AT" dirty="0"/>
              <a:t>BMK endowed chair for Data Management</a:t>
            </a:r>
            <a:endParaRPr lang="en-GB" dirty="0"/>
          </a:p>
        </p:txBody>
      </p:sp>
      <p:sp>
        <p:nvSpPr>
          <p:cNvPr id="2" name="TextBox 1"/>
          <p:cNvSpPr txBox="1"/>
          <p:nvPr/>
        </p:nvSpPr>
        <p:spPr>
          <a:xfrm>
            <a:off x="813915" y="6420899"/>
            <a:ext cx="2622621" cy="369332"/>
          </a:xfrm>
          <a:prstGeom prst="rect">
            <a:avLst/>
          </a:prstGeom>
          <a:noFill/>
        </p:spPr>
        <p:txBody>
          <a:bodyPr wrap="square" lIns="0" rIns="0" rtlCol="0">
            <a:spAutoFit/>
          </a:bodyPr>
          <a:lstStyle/>
          <a:p>
            <a:r>
              <a:rPr lang="en-US" dirty="0">
                <a:solidFill>
                  <a:schemeClr val="accent1"/>
                </a:solidFill>
                <a:latin typeface="Calibri" panose="020F0502020204030204" pitchFamily="34" charset="0"/>
                <a:cs typeface="Calibri" panose="020F0502020204030204" pitchFamily="34" charset="0"/>
              </a:rPr>
              <a:t>Last update: Aug 25, 2022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265" y="5785289"/>
            <a:ext cx="853163" cy="301451"/>
          </a:xfrm>
          <a:prstGeom prst="rect">
            <a:avLst/>
          </a:prstGeom>
        </p:spPr>
      </p:pic>
    </p:spTree>
    <p:extLst>
      <p:ext uri="{BB962C8B-B14F-4D97-AF65-F5344CB8AC3E}">
        <p14:creationId xmlns:p14="http://schemas.microsoft.com/office/powerpoint/2010/main" val="588093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Constant and Size Propagation</a:t>
            </a:r>
          </a:p>
        </p:txBody>
      </p:sp>
      <p:sp>
        <p:nvSpPr>
          <p:cNvPr id="3" name="Content Placeholder 2"/>
          <p:cNvSpPr>
            <a:spLocks noGrp="1"/>
          </p:cNvSpPr>
          <p:nvPr>
            <p:ph idx="1"/>
          </p:nvPr>
        </p:nvSpPr>
        <p:spPr/>
        <p:txBody>
          <a:bodyPr/>
          <a:lstStyle/>
          <a:p>
            <a:r>
              <a:rPr lang="en-US" dirty="0">
                <a:solidFill>
                  <a:schemeClr val="tx1"/>
                </a:solidFill>
              </a:rPr>
              <a:t>Size Information</a:t>
            </a:r>
          </a:p>
          <a:p>
            <a:pPr lvl="1"/>
            <a:r>
              <a:rPr lang="en-US" dirty="0"/>
              <a:t>Dimensions (#rows, #columns)</a:t>
            </a:r>
          </a:p>
          <a:p>
            <a:pPr lvl="1"/>
            <a:r>
              <a:rPr lang="en-US" dirty="0"/>
              <a:t>Sparsity (#</a:t>
            </a:r>
            <a:r>
              <a:rPr lang="en-US" dirty="0" err="1"/>
              <a:t>nnz</a:t>
            </a:r>
            <a:r>
              <a:rPr lang="en-US" dirty="0"/>
              <a:t>/(#rows * #columns))</a:t>
            </a:r>
          </a:p>
          <a:p>
            <a:pPr marL="457200" lvl="1" indent="0">
              <a:buNone/>
            </a:pPr>
            <a:r>
              <a:rPr lang="en-AT" b="1" dirty="0">
                <a:solidFill>
                  <a:srgbClr val="7889FB"/>
                </a:solidFill>
                <a:sym typeface="Wingdings" panose="05000000000000000000" pitchFamily="2" charset="2"/>
              </a:rPr>
              <a:t></a:t>
            </a:r>
            <a:r>
              <a:rPr lang="en-US" b="1" dirty="0">
                <a:solidFill>
                  <a:srgbClr val="7889FB"/>
                </a:solidFill>
                <a:sym typeface="Wingdings" panose="05000000000000000000" pitchFamily="2" charset="2"/>
              </a:rPr>
              <a:t> memory estimates and costs</a:t>
            </a:r>
            <a:endParaRPr lang="en-US" b="1" dirty="0">
              <a:solidFill>
                <a:srgbClr val="7889FB"/>
              </a:solidFill>
            </a:endParaRPr>
          </a:p>
          <a:p>
            <a:pPr lvl="1"/>
            <a:endParaRPr lang="en-US" sz="1200" dirty="0"/>
          </a:p>
          <a:p>
            <a:r>
              <a:rPr lang="en-US" dirty="0">
                <a:solidFill>
                  <a:schemeClr val="accent1"/>
                </a:solidFill>
              </a:rPr>
              <a:t>Principle:</a:t>
            </a:r>
            <a:r>
              <a:rPr lang="en-US" dirty="0"/>
              <a:t> Worst-case Assumption</a:t>
            </a:r>
            <a:endParaRPr lang="en-US" b="0" dirty="0"/>
          </a:p>
          <a:p>
            <a:pPr lvl="1"/>
            <a:r>
              <a:rPr lang="en-US" dirty="0"/>
              <a:t>Necessary for guarantees (memory)</a:t>
            </a:r>
          </a:p>
          <a:p>
            <a:pPr lvl="1"/>
            <a:endParaRPr lang="en-US" sz="1200" dirty="0"/>
          </a:p>
          <a:p>
            <a:r>
              <a:rPr lang="en-US" dirty="0"/>
              <a:t>DAG-level Size Propagation</a:t>
            </a:r>
          </a:p>
          <a:p>
            <a:pPr lvl="1"/>
            <a:r>
              <a:rPr lang="en-US" b="1" dirty="0">
                <a:solidFill>
                  <a:schemeClr val="tx1"/>
                </a:solidFill>
              </a:rPr>
              <a:t>Input:</a:t>
            </a:r>
            <a:r>
              <a:rPr lang="en-US" dirty="0"/>
              <a:t> Size information for leaves</a:t>
            </a:r>
          </a:p>
          <a:p>
            <a:pPr lvl="1"/>
            <a:r>
              <a:rPr lang="en-US" b="1" dirty="0"/>
              <a:t>Output:</a:t>
            </a:r>
            <a:r>
              <a:rPr lang="en-US" dirty="0"/>
              <a:t> size information for </a:t>
            </a:r>
            <a:br>
              <a:rPr lang="en-US" dirty="0"/>
            </a:br>
            <a:r>
              <a:rPr lang="en-US" dirty="0"/>
              <a:t>all operators, -1 if still unknown</a:t>
            </a:r>
          </a:p>
          <a:p>
            <a:pPr lvl="1"/>
            <a:r>
              <a:rPr lang="en-US" b="1" dirty="0">
                <a:solidFill>
                  <a:srgbClr val="7889FB"/>
                </a:solidFill>
              </a:rPr>
              <a:t>Propagation based on </a:t>
            </a:r>
            <a:br>
              <a:rPr lang="en-US" b="1" dirty="0">
                <a:solidFill>
                  <a:srgbClr val="7889FB"/>
                </a:solidFill>
              </a:rPr>
            </a:br>
            <a:r>
              <a:rPr lang="en-US" b="1" dirty="0">
                <a:solidFill>
                  <a:srgbClr val="7889FB"/>
                </a:solidFill>
              </a:rPr>
              <a:t>operation semantics</a:t>
            </a:r>
            <a:r>
              <a:rPr lang="en-US" dirty="0"/>
              <a:t> (single </a:t>
            </a:r>
            <a:br>
              <a:rPr lang="en-US" dirty="0"/>
            </a:br>
            <a:r>
              <a:rPr lang="en-US" dirty="0"/>
              <a:t>bottom-up pass  over DAG)</a:t>
            </a:r>
          </a:p>
        </p:txBody>
      </p:sp>
      <p:sp>
        <p:nvSpPr>
          <p:cNvPr id="4" name="Text Placeholder 3"/>
          <p:cNvSpPr>
            <a:spLocks noGrp="1"/>
          </p:cNvSpPr>
          <p:nvPr>
            <p:ph type="body" sz="quarter" idx="14"/>
          </p:nvPr>
        </p:nvSpPr>
        <p:spPr/>
        <p:txBody>
          <a:bodyPr>
            <a:normAutofit lnSpcReduction="10000"/>
          </a:bodyPr>
          <a:lstStyle/>
          <a:p>
            <a:r>
              <a:rPr lang="en-US" dirty="0"/>
              <a:t>Size Inference and Cost Estimation</a:t>
            </a:r>
          </a:p>
        </p:txBody>
      </p:sp>
      <p:sp>
        <p:nvSpPr>
          <p:cNvPr id="6" name="TextBox 5"/>
          <p:cNvSpPr txBox="1"/>
          <p:nvPr/>
        </p:nvSpPr>
        <p:spPr>
          <a:xfrm>
            <a:off x="5737609" y="1321493"/>
            <a:ext cx="3381310" cy="1384995"/>
          </a:xfrm>
          <a:prstGeom prst="rect">
            <a:avLst/>
          </a:prstGeom>
          <a:noFill/>
          <a:ln w="12700">
            <a:noFill/>
          </a:ln>
        </p:spPr>
        <p:txBody>
          <a:bodyPr wrap="square" rtlCol="0">
            <a:spAutoFit/>
          </a:bodyPr>
          <a:lstStyle/>
          <a:p>
            <a:r>
              <a:rPr lang="en-US" sz="1400" dirty="0">
                <a:latin typeface="Consolas" panose="020B0609020204030204" pitchFamily="49" charset="0"/>
                <a:cs typeface="Courier New" pitchFamily="49" charset="0"/>
              </a:rPr>
              <a:t>X = </a:t>
            </a:r>
            <a:r>
              <a:rPr lang="en-US" sz="1400" b="1" dirty="0">
                <a:latin typeface="Consolas" panose="020B0609020204030204" pitchFamily="49" charset="0"/>
                <a:cs typeface="Courier New" pitchFamily="49" charset="0"/>
              </a:rPr>
              <a:t>read</a:t>
            </a:r>
            <a:r>
              <a:rPr lang="en-US" sz="1400" dirty="0">
                <a:latin typeface="Consolas" panose="020B0609020204030204" pitchFamily="49" charset="0"/>
                <a:cs typeface="Courier New" pitchFamily="49" charset="0"/>
              </a:rPr>
              <a:t>(</a:t>
            </a:r>
            <a:r>
              <a:rPr lang="en-US" sz="1400" b="1" dirty="0">
                <a:latin typeface="Consolas" panose="020B0609020204030204" pitchFamily="49" charset="0"/>
                <a:cs typeface="Courier New" pitchFamily="49" charset="0"/>
              </a:rPr>
              <a:t>$1</a:t>
            </a:r>
            <a:r>
              <a:rPr lang="en-US" sz="1400" dirty="0">
                <a:latin typeface="Consolas" panose="020B0609020204030204" pitchFamily="49" charset="0"/>
                <a:cs typeface="Courier New" pitchFamily="49" charset="0"/>
              </a:rPr>
              <a:t>);</a:t>
            </a:r>
          </a:p>
          <a:p>
            <a:r>
              <a:rPr lang="en-US" sz="1400" dirty="0">
                <a:latin typeface="Consolas" panose="020B0609020204030204" pitchFamily="49" charset="0"/>
                <a:cs typeface="Courier New" pitchFamily="49" charset="0"/>
              </a:rPr>
              <a:t>y = </a:t>
            </a:r>
            <a:r>
              <a:rPr lang="en-US" sz="1400" b="1" dirty="0">
                <a:latin typeface="Consolas" panose="020B0609020204030204" pitchFamily="49" charset="0"/>
                <a:cs typeface="Courier New" pitchFamily="49" charset="0"/>
              </a:rPr>
              <a:t>read</a:t>
            </a:r>
            <a:r>
              <a:rPr lang="en-US" sz="1400" dirty="0">
                <a:latin typeface="Consolas" panose="020B0609020204030204" pitchFamily="49" charset="0"/>
                <a:cs typeface="Courier New" pitchFamily="49" charset="0"/>
              </a:rPr>
              <a:t>(</a:t>
            </a:r>
            <a:r>
              <a:rPr lang="en-US" sz="1400" b="1" dirty="0">
                <a:latin typeface="Consolas" panose="020B0609020204030204" pitchFamily="49" charset="0"/>
                <a:cs typeface="Courier New" pitchFamily="49" charset="0"/>
              </a:rPr>
              <a:t>$2</a:t>
            </a:r>
            <a:r>
              <a:rPr lang="en-US" sz="1400" dirty="0">
                <a:latin typeface="Consolas" panose="020B0609020204030204" pitchFamily="49" charset="0"/>
                <a:cs typeface="Courier New" pitchFamily="49" charset="0"/>
              </a:rPr>
              <a:t>);</a:t>
            </a:r>
          </a:p>
          <a:p>
            <a:r>
              <a:rPr lang="en-US" sz="1400" dirty="0">
                <a:latin typeface="Consolas" panose="020B0609020204030204" pitchFamily="49" charset="0"/>
                <a:cs typeface="Courier New" pitchFamily="49" charset="0"/>
              </a:rPr>
              <a:t>I = </a:t>
            </a:r>
            <a:r>
              <a:rPr lang="en-US" sz="1400" b="1" dirty="0">
                <a:latin typeface="Consolas" panose="020B0609020204030204" pitchFamily="49" charset="0"/>
                <a:cs typeface="Courier New" pitchFamily="49" charset="0"/>
              </a:rPr>
              <a:t>matrix</a:t>
            </a:r>
            <a:r>
              <a:rPr lang="en-US" sz="1400" dirty="0">
                <a:latin typeface="Consolas" panose="020B0609020204030204" pitchFamily="49" charset="0"/>
                <a:cs typeface="Courier New" pitchFamily="49" charset="0"/>
              </a:rPr>
              <a:t>(0.001, </a:t>
            </a:r>
            <a:r>
              <a:rPr lang="en-US" sz="1400" b="1" dirty="0" err="1">
                <a:latin typeface="Consolas" panose="020B0609020204030204" pitchFamily="49" charset="0"/>
                <a:cs typeface="Courier New" pitchFamily="49" charset="0"/>
              </a:rPr>
              <a:t>ncol</a:t>
            </a:r>
            <a:r>
              <a:rPr lang="en-US" sz="1400" dirty="0">
                <a:latin typeface="Consolas" panose="020B0609020204030204" pitchFamily="49" charset="0"/>
                <a:cs typeface="Courier New" pitchFamily="49" charset="0"/>
              </a:rPr>
              <a:t>(X), 1);</a:t>
            </a:r>
          </a:p>
          <a:p>
            <a:r>
              <a:rPr lang="en-US" sz="1400" dirty="0">
                <a:latin typeface="Consolas" panose="020B0609020204030204" pitchFamily="49" charset="0"/>
                <a:cs typeface="Courier New" pitchFamily="49" charset="0"/>
              </a:rPr>
              <a:t>A = </a:t>
            </a:r>
            <a:r>
              <a:rPr lang="en-US" sz="1400" b="1" dirty="0">
                <a:latin typeface="Consolas" panose="020B0609020204030204" pitchFamily="49" charset="0"/>
                <a:cs typeface="Courier New" pitchFamily="49" charset="0"/>
              </a:rPr>
              <a:t>t</a:t>
            </a:r>
            <a:r>
              <a:rPr lang="en-US" sz="1400" dirty="0">
                <a:latin typeface="Consolas" panose="020B0609020204030204" pitchFamily="49" charset="0"/>
                <a:cs typeface="Courier New" pitchFamily="49" charset="0"/>
              </a:rPr>
              <a:t>(X) %*% X + </a:t>
            </a:r>
            <a:r>
              <a:rPr lang="en-US" sz="1400" b="1" dirty="0" err="1">
                <a:latin typeface="Consolas" panose="020B0609020204030204" pitchFamily="49" charset="0"/>
                <a:cs typeface="Courier New" pitchFamily="49" charset="0"/>
              </a:rPr>
              <a:t>diag</a:t>
            </a:r>
            <a:r>
              <a:rPr lang="en-US" sz="1400" dirty="0">
                <a:latin typeface="Consolas" panose="020B0609020204030204" pitchFamily="49" charset="0"/>
                <a:cs typeface="Courier New" pitchFamily="49" charset="0"/>
              </a:rPr>
              <a:t>(I);</a:t>
            </a:r>
          </a:p>
          <a:p>
            <a:r>
              <a:rPr lang="en-US" sz="1400" dirty="0">
                <a:latin typeface="Consolas" panose="020B0609020204030204" pitchFamily="49" charset="0"/>
                <a:cs typeface="Courier New" pitchFamily="49" charset="0"/>
              </a:rPr>
              <a:t>b = </a:t>
            </a:r>
            <a:r>
              <a:rPr lang="en-US" sz="1400" b="1" dirty="0">
                <a:latin typeface="Consolas" panose="020B0609020204030204" pitchFamily="49" charset="0"/>
                <a:cs typeface="Courier New" pitchFamily="49" charset="0"/>
              </a:rPr>
              <a:t>t</a:t>
            </a:r>
            <a:r>
              <a:rPr lang="en-US" sz="1400" dirty="0">
                <a:latin typeface="Consolas" panose="020B0609020204030204" pitchFamily="49" charset="0"/>
                <a:cs typeface="Courier New" pitchFamily="49" charset="0"/>
              </a:rPr>
              <a:t>(X) %*% y;</a:t>
            </a:r>
          </a:p>
          <a:p>
            <a:r>
              <a:rPr lang="en-US" sz="1400" dirty="0">
                <a:latin typeface="Consolas" panose="020B0609020204030204" pitchFamily="49" charset="0"/>
                <a:cs typeface="Courier New" pitchFamily="49" charset="0"/>
              </a:rPr>
              <a:t>beta = </a:t>
            </a:r>
            <a:r>
              <a:rPr lang="en-US" sz="1400" b="1" dirty="0">
                <a:latin typeface="Consolas" panose="020B0609020204030204" pitchFamily="49" charset="0"/>
                <a:cs typeface="Courier New" pitchFamily="49" charset="0"/>
              </a:rPr>
              <a:t>solve</a:t>
            </a:r>
            <a:r>
              <a:rPr lang="en-US" sz="1400" dirty="0">
                <a:latin typeface="Consolas" panose="020B0609020204030204" pitchFamily="49" charset="0"/>
                <a:cs typeface="Courier New" pitchFamily="49" charset="0"/>
              </a:rPr>
              <a:t>(A, b);</a:t>
            </a:r>
          </a:p>
        </p:txBody>
      </p:sp>
      <p:sp>
        <p:nvSpPr>
          <p:cNvPr id="9" name="TextBox 8"/>
          <p:cNvSpPr txBox="1"/>
          <p:nvPr/>
        </p:nvSpPr>
        <p:spPr>
          <a:xfrm>
            <a:off x="5194475" y="4983592"/>
            <a:ext cx="12954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dg(rand)</a:t>
            </a:r>
            <a:endParaRPr lang="en-US" sz="1200" dirty="0">
              <a:latin typeface="Consolas" panose="020B0609020204030204" pitchFamily="49" charset="0"/>
              <a:cs typeface="Courier New" pitchFamily="49" charset="0"/>
            </a:endParaRPr>
          </a:p>
        </p:txBody>
      </p:sp>
      <p:cxnSp>
        <p:nvCxnSpPr>
          <p:cNvPr id="10" name="Straight Arrow Connector 9"/>
          <p:cNvCxnSpPr>
            <a:stCxn id="9" idx="0"/>
            <a:endCxn id="11" idx="2"/>
          </p:cNvCxnSpPr>
          <p:nvPr/>
        </p:nvCxnSpPr>
        <p:spPr>
          <a:xfrm flipV="1">
            <a:off x="5842175" y="4450352"/>
            <a:ext cx="0" cy="53324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46875" y="4173353"/>
            <a:ext cx="9906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r(</a:t>
            </a:r>
            <a:r>
              <a:rPr lang="en-US" sz="1200" b="1" dirty="0" err="1">
                <a:latin typeface="Consolas" panose="020B0609020204030204" pitchFamily="49" charset="0"/>
                <a:cs typeface="Courier New" pitchFamily="49" charset="0"/>
              </a:rPr>
              <a:t>diag</a:t>
            </a:r>
            <a:r>
              <a:rPr lang="en-US" sz="1200" b="1" dirty="0">
                <a:latin typeface="Consolas" panose="020B0609020204030204" pitchFamily="49" charset="0"/>
                <a:cs typeface="Courier New" pitchFamily="49" charset="0"/>
              </a:rPr>
              <a:t>)</a:t>
            </a:r>
          </a:p>
        </p:txBody>
      </p:sp>
      <p:sp>
        <p:nvSpPr>
          <p:cNvPr id="12" name="TextBox 11"/>
          <p:cNvSpPr txBox="1"/>
          <p:nvPr/>
        </p:nvSpPr>
        <p:spPr>
          <a:xfrm>
            <a:off x="6261275" y="5757312"/>
            <a:ext cx="1447800" cy="492443"/>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X</a:t>
            </a:r>
          </a:p>
          <a:p>
            <a:pPr algn="ctr"/>
            <a:r>
              <a:rPr lang="en-US" sz="1400" b="1" dirty="0">
                <a:solidFill>
                  <a:schemeClr val="accent1"/>
                </a:solidFill>
                <a:latin typeface="Consolas" panose="020B0609020204030204" pitchFamily="49" charset="0"/>
                <a:cs typeface="Courier New" pitchFamily="49" charset="0"/>
              </a:rPr>
              <a:t>(10</a:t>
            </a:r>
            <a:r>
              <a:rPr lang="en-US" sz="1400" b="1" baseline="30000" dirty="0">
                <a:solidFill>
                  <a:schemeClr val="accent1"/>
                </a:solidFill>
                <a:latin typeface="Consolas" panose="020B0609020204030204" pitchFamily="49" charset="0"/>
                <a:cs typeface="Courier New" pitchFamily="49" charset="0"/>
              </a:rPr>
              <a:t>8</a:t>
            </a:r>
            <a:r>
              <a:rPr lang="en-US" sz="1400" b="1" dirty="0">
                <a:solidFill>
                  <a:schemeClr val="accent1"/>
                </a:solidFill>
                <a:latin typeface="Consolas" panose="020B0609020204030204" pitchFamily="49" charset="0"/>
                <a:cs typeface="Courier New" pitchFamily="49" charset="0"/>
              </a:rPr>
              <a:t>x10</a:t>
            </a:r>
            <a:r>
              <a:rPr lang="en-US" sz="1400" b="1" baseline="30000" dirty="0">
                <a:solidFill>
                  <a:schemeClr val="accent1"/>
                </a:solidFill>
                <a:latin typeface="Consolas" panose="020B0609020204030204" pitchFamily="49" charset="0"/>
                <a:cs typeface="Courier New" pitchFamily="49" charset="0"/>
              </a:rPr>
              <a:t>3</a:t>
            </a:r>
            <a:r>
              <a:rPr lang="en-US" sz="1400" b="1" dirty="0">
                <a:solidFill>
                  <a:schemeClr val="accent1"/>
                </a:solidFill>
                <a:latin typeface="Consolas" panose="020B0609020204030204" pitchFamily="49" charset="0"/>
                <a:cs typeface="Courier New" pitchFamily="49" charset="0"/>
              </a:rPr>
              <a:t>,10</a:t>
            </a:r>
            <a:r>
              <a:rPr lang="en-US" sz="1400" b="1" baseline="30000" dirty="0">
                <a:solidFill>
                  <a:schemeClr val="accent1"/>
                </a:solidFill>
                <a:latin typeface="Consolas" panose="020B0609020204030204" pitchFamily="49" charset="0"/>
                <a:cs typeface="Courier New" pitchFamily="49" charset="0"/>
              </a:rPr>
              <a:t>11</a:t>
            </a:r>
            <a:r>
              <a:rPr lang="en-US" sz="1400" b="1" dirty="0">
                <a:solidFill>
                  <a:schemeClr val="accent1"/>
                </a:solidFill>
                <a:latin typeface="Consolas" panose="020B0609020204030204" pitchFamily="49" charset="0"/>
                <a:cs typeface="Courier New" pitchFamily="49" charset="0"/>
              </a:rPr>
              <a:t>)</a:t>
            </a:r>
          </a:p>
        </p:txBody>
      </p:sp>
      <p:sp>
        <p:nvSpPr>
          <p:cNvPr id="13" name="TextBox 12"/>
          <p:cNvSpPr txBox="1"/>
          <p:nvPr/>
        </p:nvSpPr>
        <p:spPr>
          <a:xfrm>
            <a:off x="7436660" y="5071613"/>
            <a:ext cx="1383030" cy="492443"/>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y</a:t>
            </a:r>
            <a:br>
              <a:rPr lang="en-US" sz="1200" b="1" dirty="0">
                <a:latin typeface="Consolas" panose="020B0609020204030204" pitchFamily="49" charset="0"/>
                <a:cs typeface="Courier New" pitchFamily="49" charset="0"/>
              </a:rPr>
            </a:br>
            <a:r>
              <a:rPr lang="en-US" sz="1400" b="1" dirty="0">
                <a:solidFill>
                  <a:schemeClr val="accent1"/>
                </a:solidFill>
                <a:latin typeface="Consolas" panose="020B0609020204030204" pitchFamily="49" charset="0"/>
                <a:cs typeface="Courier New" pitchFamily="49" charset="0"/>
              </a:rPr>
              <a:t>(10</a:t>
            </a:r>
            <a:r>
              <a:rPr lang="en-US" sz="1400" b="1" baseline="30000" dirty="0">
                <a:solidFill>
                  <a:schemeClr val="accent1"/>
                </a:solidFill>
                <a:latin typeface="Consolas" panose="020B0609020204030204" pitchFamily="49" charset="0"/>
                <a:cs typeface="Courier New" pitchFamily="49" charset="0"/>
              </a:rPr>
              <a:t>8</a:t>
            </a:r>
            <a:r>
              <a:rPr lang="en-US" sz="1400" b="1" dirty="0">
                <a:solidFill>
                  <a:schemeClr val="accent1"/>
                </a:solidFill>
                <a:latin typeface="Consolas" panose="020B0609020204030204" pitchFamily="49" charset="0"/>
                <a:cs typeface="Courier New" pitchFamily="49" charset="0"/>
              </a:rPr>
              <a:t>x1,10</a:t>
            </a:r>
            <a:r>
              <a:rPr lang="en-US" sz="1400" b="1" baseline="30000" dirty="0">
                <a:solidFill>
                  <a:schemeClr val="accent1"/>
                </a:solidFill>
                <a:latin typeface="Consolas" panose="020B0609020204030204" pitchFamily="49" charset="0"/>
                <a:cs typeface="Courier New" pitchFamily="49" charset="0"/>
              </a:rPr>
              <a:t>8</a:t>
            </a:r>
            <a:r>
              <a:rPr lang="en-US" sz="1400" b="1" dirty="0">
                <a:solidFill>
                  <a:schemeClr val="accent1"/>
                </a:solidFill>
                <a:latin typeface="Consolas" panose="020B0609020204030204" pitchFamily="49" charset="0"/>
                <a:cs typeface="Courier New" pitchFamily="49" charset="0"/>
              </a:rPr>
              <a:t>)</a:t>
            </a:r>
          </a:p>
        </p:txBody>
      </p:sp>
      <p:sp>
        <p:nvSpPr>
          <p:cNvPr id="14" name="TextBox 13"/>
          <p:cNvSpPr txBox="1"/>
          <p:nvPr/>
        </p:nvSpPr>
        <p:spPr>
          <a:xfrm>
            <a:off x="6489875" y="4173353"/>
            <a:ext cx="990600" cy="276999"/>
          </a:xfrm>
          <a:prstGeom prst="rect">
            <a:avLst/>
          </a:prstGeom>
          <a:noFill/>
        </p:spPr>
        <p:txBody>
          <a:bodyPr wrap="square" rtlCol="0">
            <a:spAutoFit/>
          </a:bodyPr>
          <a:lstStyle/>
          <a:p>
            <a:pPr algn="ctr"/>
            <a:r>
              <a:rPr lang="en-US" sz="1200" b="1" dirty="0" err="1">
                <a:latin typeface="Consolas" panose="020B0609020204030204" pitchFamily="49" charset="0"/>
                <a:cs typeface="Courier New" pitchFamily="49" charset="0"/>
              </a:rPr>
              <a:t>ba</a:t>
            </a:r>
            <a:r>
              <a:rPr lang="en-US" sz="1200" b="1" dirty="0">
                <a:latin typeface="Consolas" panose="020B0609020204030204" pitchFamily="49" charset="0"/>
                <a:cs typeface="Courier New" pitchFamily="49" charset="0"/>
              </a:rPr>
              <a:t>(+*)</a:t>
            </a:r>
          </a:p>
        </p:txBody>
      </p:sp>
      <p:sp>
        <p:nvSpPr>
          <p:cNvPr id="15" name="TextBox 14"/>
          <p:cNvSpPr txBox="1"/>
          <p:nvPr/>
        </p:nvSpPr>
        <p:spPr>
          <a:xfrm>
            <a:off x="7632875" y="4173353"/>
            <a:ext cx="990600" cy="276999"/>
          </a:xfrm>
          <a:prstGeom prst="rect">
            <a:avLst/>
          </a:prstGeom>
          <a:noFill/>
        </p:spPr>
        <p:txBody>
          <a:bodyPr wrap="square" rtlCol="0">
            <a:spAutoFit/>
          </a:bodyPr>
          <a:lstStyle/>
          <a:p>
            <a:pPr algn="ctr"/>
            <a:r>
              <a:rPr lang="en-US" sz="1200" b="1" dirty="0" err="1">
                <a:latin typeface="Consolas" panose="020B0609020204030204" pitchFamily="49" charset="0"/>
                <a:cs typeface="Courier New" pitchFamily="49" charset="0"/>
              </a:rPr>
              <a:t>ba</a:t>
            </a:r>
            <a:r>
              <a:rPr lang="en-US" sz="1200" b="1" dirty="0">
                <a:latin typeface="Consolas" panose="020B0609020204030204" pitchFamily="49" charset="0"/>
                <a:cs typeface="Courier New" pitchFamily="49" charset="0"/>
              </a:rPr>
              <a:t>(+*)</a:t>
            </a:r>
          </a:p>
        </p:txBody>
      </p:sp>
      <p:sp>
        <p:nvSpPr>
          <p:cNvPr id="16" name="TextBox 15"/>
          <p:cNvSpPr txBox="1"/>
          <p:nvPr/>
        </p:nvSpPr>
        <p:spPr>
          <a:xfrm>
            <a:off x="6108875" y="4650991"/>
            <a:ext cx="9906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r(t)</a:t>
            </a:r>
          </a:p>
        </p:txBody>
      </p:sp>
      <p:cxnSp>
        <p:nvCxnSpPr>
          <p:cNvPr id="17" name="Straight Arrow Connector 16"/>
          <p:cNvCxnSpPr>
            <a:stCxn id="12" idx="0"/>
          </p:cNvCxnSpPr>
          <p:nvPr/>
        </p:nvCxnSpPr>
        <p:spPr>
          <a:xfrm flipH="1" flipV="1">
            <a:off x="6604175" y="4900030"/>
            <a:ext cx="381000" cy="857282"/>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2" idx="0"/>
            <a:endCxn id="14" idx="2"/>
          </p:cNvCxnSpPr>
          <p:nvPr/>
        </p:nvCxnSpPr>
        <p:spPr>
          <a:xfrm flipV="1">
            <a:off x="6985175" y="4450352"/>
            <a:ext cx="0" cy="130696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6" idx="0"/>
          </p:cNvCxnSpPr>
          <p:nvPr/>
        </p:nvCxnSpPr>
        <p:spPr>
          <a:xfrm rot="5400000" flipH="1" flipV="1">
            <a:off x="6574906" y="4431222"/>
            <a:ext cx="249038" cy="1905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806399" y="4422391"/>
            <a:ext cx="1131276" cy="3311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0"/>
            <a:endCxn id="15" idx="2"/>
          </p:cNvCxnSpPr>
          <p:nvPr/>
        </p:nvCxnSpPr>
        <p:spPr>
          <a:xfrm flipV="1">
            <a:off x="8128175" y="4450352"/>
            <a:ext cx="0" cy="621261"/>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032675" y="3812791"/>
            <a:ext cx="8382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b(+)</a:t>
            </a:r>
          </a:p>
        </p:txBody>
      </p:sp>
      <p:cxnSp>
        <p:nvCxnSpPr>
          <p:cNvPr id="23" name="Straight Arrow Connector 22"/>
          <p:cNvCxnSpPr>
            <a:stCxn id="11" idx="0"/>
          </p:cNvCxnSpPr>
          <p:nvPr/>
        </p:nvCxnSpPr>
        <p:spPr>
          <a:xfrm rot="5400000" flipH="1" flipV="1">
            <a:off x="5985744" y="3897822"/>
            <a:ext cx="131962" cy="4191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 idx="0"/>
          </p:cNvCxnSpPr>
          <p:nvPr/>
        </p:nvCxnSpPr>
        <p:spPr>
          <a:xfrm rot="16200000" flipV="1">
            <a:off x="6709644" y="3897822"/>
            <a:ext cx="131962" cy="4191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70875" y="3584191"/>
            <a:ext cx="9906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b(solve)</a:t>
            </a:r>
          </a:p>
        </p:txBody>
      </p:sp>
      <p:cxnSp>
        <p:nvCxnSpPr>
          <p:cNvPr id="26" name="Straight Arrow Connector 25"/>
          <p:cNvCxnSpPr/>
          <p:nvPr/>
        </p:nvCxnSpPr>
        <p:spPr>
          <a:xfrm flipV="1">
            <a:off x="6642275" y="3812791"/>
            <a:ext cx="457200" cy="762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5" idx="0"/>
          </p:cNvCxnSpPr>
          <p:nvPr/>
        </p:nvCxnSpPr>
        <p:spPr>
          <a:xfrm rot="16200000" flipV="1">
            <a:off x="7624044" y="3669222"/>
            <a:ext cx="360562" cy="6477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870875" y="3154792"/>
            <a:ext cx="9906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write</a:t>
            </a:r>
          </a:p>
        </p:txBody>
      </p:sp>
      <p:cxnSp>
        <p:nvCxnSpPr>
          <p:cNvPr id="29" name="Straight Arrow Connector 28"/>
          <p:cNvCxnSpPr>
            <a:stCxn id="25" idx="0"/>
            <a:endCxn id="28" idx="2"/>
          </p:cNvCxnSpPr>
          <p:nvPr/>
        </p:nvCxnSpPr>
        <p:spPr>
          <a:xfrm rot="5400000" flipH="1" flipV="1">
            <a:off x="7289975" y="3507991"/>
            <a:ext cx="152400" cy="1588"/>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683558" y="3885563"/>
            <a:ext cx="1395590" cy="307777"/>
          </a:xfrm>
          <a:prstGeom prst="rect">
            <a:avLst/>
          </a:prstGeom>
          <a:noFill/>
        </p:spPr>
        <p:txBody>
          <a:bodyPr wrap="square" lIns="0" rIns="0" rtlCol="0">
            <a:spAutoFit/>
          </a:bodyPr>
          <a:lstStyle/>
          <a:p>
            <a:pPr algn="ctr"/>
            <a:r>
              <a:rPr lang="en-US" sz="1400" b="1" dirty="0">
                <a:solidFill>
                  <a:srgbClr val="7889FB"/>
                </a:solidFill>
                <a:latin typeface="Consolas" panose="020B0609020204030204" pitchFamily="49" charset="0"/>
                <a:cs typeface="Calibri" panose="020F0502020204030204" pitchFamily="34" charset="0"/>
              </a:rPr>
              <a:t>(10</a:t>
            </a:r>
            <a:r>
              <a:rPr lang="en-US" sz="1400" b="1" baseline="30000" dirty="0">
                <a:solidFill>
                  <a:srgbClr val="7889FB"/>
                </a:solidFill>
                <a:latin typeface="Consolas" panose="020B0609020204030204" pitchFamily="49" charset="0"/>
                <a:cs typeface="Calibri" panose="020F0502020204030204" pitchFamily="34" charset="0"/>
              </a:rPr>
              <a:t>3</a:t>
            </a:r>
            <a:r>
              <a:rPr lang="en-US" sz="1400" b="1" dirty="0">
                <a:solidFill>
                  <a:srgbClr val="7889FB"/>
                </a:solidFill>
                <a:latin typeface="Consolas" panose="020B0609020204030204" pitchFamily="49" charset="0"/>
                <a:cs typeface="Calibri" panose="020F0502020204030204" pitchFamily="34" charset="0"/>
              </a:rPr>
              <a:t>x10</a:t>
            </a:r>
            <a:r>
              <a:rPr lang="en-US" sz="1400" b="1" baseline="30000" dirty="0">
                <a:solidFill>
                  <a:srgbClr val="7889FB"/>
                </a:solidFill>
                <a:latin typeface="Consolas" panose="020B0609020204030204" pitchFamily="49" charset="0"/>
                <a:cs typeface="Calibri" panose="020F0502020204030204" pitchFamily="34" charset="0"/>
              </a:rPr>
              <a:t>3</a:t>
            </a:r>
            <a:r>
              <a:rPr lang="en-US" sz="1400" b="1" dirty="0">
                <a:solidFill>
                  <a:srgbClr val="7889FB"/>
                </a:solidFill>
                <a:latin typeface="Consolas" panose="020B0609020204030204" pitchFamily="49" charset="0"/>
                <a:cs typeface="Calibri" panose="020F0502020204030204" pitchFamily="34" charset="0"/>
              </a:rPr>
              <a:t>,10</a:t>
            </a:r>
            <a:r>
              <a:rPr lang="en-US" sz="1400" b="1" baseline="30000" dirty="0">
                <a:solidFill>
                  <a:srgbClr val="7889FB"/>
                </a:solidFill>
                <a:latin typeface="Consolas" panose="020B0609020204030204" pitchFamily="49" charset="0"/>
                <a:cs typeface="Calibri" panose="020F0502020204030204" pitchFamily="34" charset="0"/>
              </a:rPr>
              <a:t>3</a:t>
            </a:r>
            <a:r>
              <a:rPr lang="en-US" sz="1400" b="1" dirty="0">
                <a:solidFill>
                  <a:srgbClr val="7889FB"/>
                </a:solidFill>
                <a:latin typeface="Consolas" panose="020B0609020204030204" pitchFamily="49" charset="0"/>
                <a:cs typeface="Calibri" panose="020F0502020204030204" pitchFamily="34" charset="0"/>
              </a:rPr>
              <a:t>)</a:t>
            </a:r>
          </a:p>
        </p:txBody>
      </p:sp>
      <p:sp>
        <p:nvSpPr>
          <p:cNvPr id="51" name="TextBox 50"/>
          <p:cNvSpPr txBox="1"/>
          <p:nvPr/>
        </p:nvSpPr>
        <p:spPr>
          <a:xfrm>
            <a:off x="5935268" y="4378699"/>
            <a:ext cx="914671" cy="523220"/>
          </a:xfrm>
          <a:prstGeom prst="rect">
            <a:avLst/>
          </a:prstGeom>
          <a:noFill/>
        </p:spPr>
        <p:txBody>
          <a:bodyPr wrap="square" lIns="0" rIns="0" rtlCol="0">
            <a:spAutoFit/>
          </a:bodyPr>
          <a:lstStyle/>
          <a:p>
            <a:r>
              <a:rPr lang="en-US" sz="1400" b="1" dirty="0">
                <a:solidFill>
                  <a:srgbClr val="7889FB"/>
                </a:solidFill>
                <a:latin typeface="Consolas" panose="020B0609020204030204" pitchFamily="49" charset="0"/>
                <a:cs typeface="Calibri" panose="020F0502020204030204" pitchFamily="34" charset="0"/>
              </a:rPr>
              <a:t>(10</a:t>
            </a:r>
            <a:r>
              <a:rPr lang="en-US" sz="1400" b="1" baseline="30000" dirty="0">
                <a:solidFill>
                  <a:srgbClr val="7889FB"/>
                </a:solidFill>
                <a:latin typeface="Consolas" panose="020B0609020204030204" pitchFamily="49" charset="0"/>
                <a:cs typeface="Calibri" panose="020F0502020204030204" pitchFamily="34" charset="0"/>
              </a:rPr>
              <a:t>3</a:t>
            </a:r>
            <a:r>
              <a:rPr lang="en-US" sz="1400" b="1" dirty="0">
                <a:solidFill>
                  <a:srgbClr val="7889FB"/>
                </a:solidFill>
                <a:latin typeface="Consolas" panose="020B0609020204030204" pitchFamily="49" charset="0"/>
                <a:cs typeface="Calibri" panose="020F0502020204030204" pitchFamily="34" charset="0"/>
              </a:rPr>
              <a:t>x10</a:t>
            </a:r>
            <a:r>
              <a:rPr lang="en-US" sz="1400" b="1" baseline="30000" dirty="0">
                <a:solidFill>
                  <a:srgbClr val="7889FB"/>
                </a:solidFill>
                <a:latin typeface="Consolas" panose="020B0609020204030204" pitchFamily="49" charset="0"/>
                <a:cs typeface="Calibri" panose="020F0502020204030204" pitchFamily="34" charset="0"/>
              </a:rPr>
              <a:t>8</a:t>
            </a:r>
            <a:r>
              <a:rPr lang="en-US" sz="1400" b="1" dirty="0">
                <a:solidFill>
                  <a:srgbClr val="7889FB"/>
                </a:solidFill>
                <a:latin typeface="Consolas" panose="020B0609020204030204" pitchFamily="49" charset="0"/>
                <a:cs typeface="Calibri" panose="020F0502020204030204" pitchFamily="34" charset="0"/>
              </a:rPr>
              <a:t>,</a:t>
            </a:r>
            <a:br>
              <a:rPr lang="en-US" sz="1400" b="1" dirty="0">
                <a:solidFill>
                  <a:srgbClr val="7889FB"/>
                </a:solidFill>
                <a:latin typeface="Consolas" panose="020B0609020204030204" pitchFamily="49" charset="0"/>
                <a:cs typeface="Calibri" panose="020F0502020204030204" pitchFamily="34" charset="0"/>
              </a:rPr>
            </a:br>
            <a:r>
              <a:rPr lang="en-US" sz="1400" b="1" dirty="0">
                <a:solidFill>
                  <a:srgbClr val="7889FB"/>
                </a:solidFill>
                <a:latin typeface="Consolas" panose="020B0609020204030204" pitchFamily="49" charset="0"/>
                <a:cs typeface="Calibri" panose="020F0502020204030204" pitchFamily="34" charset="0"/>
              </a:rPr>
              <a:t>10</a:t>
            </a:r>
            <a:r>
              <a:rPr lang="en-US" sz="1400" b="1" baseline="30000" dirty="0">
                <a:solidFill>
                  <a:srgbClr val="7889FB"/>
                </a:solidFill>
                <a:latin typeface="Consolas" panose="020B0609020204030204" pitchFamily="49" charset="0"/>
                <a:cs typeface="Calibri" panose="020F0502020204030204" pitchFamily="34" charset="0"/>
              </a:rPr>
              <a:t>11</a:t>
            </a:r>
            <a:r>
              <a:rPr lang="en-US" sz="1400" b="1" dirty="0">
                <a:solidFill>
                  <a:srgbClr val="7889FB"/>
                </a:solidFill>
                <a:latin typeface="Consolas" panose="020B0609020204030204" pitchFamily="49" charset="0"/>
                <a:cs typeface="Calibri" panose="020F0502020204030204" pitchFamily="34" charset="0"/>
              </a:rPr>
              <a:t>)</a:t>
            </a:r>
          </a:p>
        </p:txBody>
      </p:sp>
      <p:sp>
        <p:nvSpPr>
          <p:cNvPr id="52" name="TextBox 51"/>
          <p:cNvSpPr txBox="1"/>
          <p:nvPr/>
        </p:nvSpPr>
        <p:spPr>
          <a:xfrm>
            <a:off x="5358471" y="3555642"/>
            <a:ext cx="1395590" cy="307777"/>
          </a:xfrm>
          <a:prstGeom prst="rect">
            <a:avLst/>
          </a:prstGeom>
          <a:noFill/>
        </p:spPr>
        <p:txBody>
          <a:bodyPr wrap="square" lIns="0" rIns="0" rtlCol="0">
            <a:spAutoFit/>
          </a:bodyPr>
          <a:lstStyle/>
          <a:p>
            <a:pPr algn="ctr"/>
            <a:r>
              <a:rPr lang="en-US" sz="1400" b="1" dirty="0">
                <a:solidFill>
                  <a:srgbClr val="7889FB"/>
                </a:solidFill>
                <a:latin typeface="Consolas" panose="020B0609020204030204" pitchFamily="49" charset="0"/>
                <a:cs typeface="Calibri" panose="020F0502020204030204" pitchFamily="34" charset="0"/>
              </a:rPr>
              <a:t>(10</a:t>
            </a:r>
            <a:r>
              <a:rPr lang="en-US" sz="1400" b="1" baseline="30000" dirty="0">
                <a:solidFill>
                  <a:srgbClr val="7889FB"/>
                </a:solidFill>
                <a:latin typeface="Consolas" panose="020B0609020204030204" pitchFamily="49" charset="0"/>
                <a:cs typeface="Calibri" panose="020F0502020204030204" pitchFamily="34" charset="0"/>
              </a:rPr>
              <a:t>3</a:t>
            </a:r>
            <a:r>
              <a:rPr lang="en-US" sz="1400" b="1" dirty="0">
                <a:solidFill>
                  <a:srgbClr val="7889FB"/>
                </a:solidFill>
                <a:latin typeface="Consolas" panose="020B0609020204030204" pitchFamily="49" charset="0"/>
                <a:cs typeface="Calibri" panose="020F0502020204030204" pitchFamily="34" charset="0"/>
              </a:rPr>
              <a:t>x10</a:t>
            </a:r>
            <a:r>
              <a:rPr lang="en-US" sz="1400" b="1" baseline="30000" dirty="0">
                <a:solidFill>
                  <a:srgbClr val="7889FB"/>
                </a:solidFill>
                <a:latin typeface="Consolas" panose="020B0609020204030204" pitchFamily="49" charset="0"/>
                <a:cs typeface="Calibri" panose="020F0502020204030204" pitchFamily="34" charset="0"/>
              </a:rPr>
              <a:t>3</a:t>
            </a:r>
            <a:r>
              <a:rPr lang="en-US" sz="1400" b="1" dirty="0">
                <a:solidFill>
                  <a:srgbClr val="7889FB"/>
                </a:solidFill>
                <a:latin typeface="Consolas" panose="020B0609020204030204" pitchFamily="49" charset="0"/>
                <a:cs typeface="Calibri" panose="020F0502020204030204" pitchFamily="34" charset="0"/>
              </a:rPr>
              <a:t>,</a:t>
            </a:r>
            <a:r>
              <a:rPr lang="en-US" sz="1400" b="1" dirty="0">
                <a:solidFill>
                  <a:schemeClr val="accent1"/>
                </a:solidFill>
                <a:latin typeface="Consolas" panose="020B0609020204030204" pitchFamily="49" charset="0"/>
                <a:cs typeface="Calibri" panose="020F0502020204030204" pitchFamily="34" charset="0"/>
              </a:rPr>
              <a:t>-1</a:t>
            </a:r>
            <a:r>
              <a:rPr lang="en-US" sz="1400" b="1" dirty="0">
                <a:solidFill>
                  <a:srgbClr val="7889FB"/>
                </a:solidFill>
                <a:latin typeface="Consolas" panose="020B0609020204030204" pitchFamily="49" charset="0"/>
                <a:cs typeface="Calibri" panose="020F0502020204030204" pitchFamily="34" charset="0"/>
              </a:rPr>
              <a:t>)</a:t>
            </a:r>
          </a:p>
        </p:txBody>
      </p:sp>
      <p:sp>
        <p:nvSpPr>
          <p:cNvPr id="53" name="TextBox 52"/>
          <p:cNvSpPr txBox="1"/>
          <p:nvPr/>
        </p:nvSpPr>
        <p:spPr>
          <a:xfrm>
            <a:off x="7289431" y="3326207"/>
            <a:ext cx="1395590" cy="307777"/>
          </a:xfrm>
          <a:prstGeom prst="rect">
            <a:avLst/>
          </a:prstGeom>
          <a:noFill/>
        </p:spPr>
        <p:txBody>
          <a:bodyPr wrap="square" lIns="0" rIns="0" rtlCol="0">
            <a:spAutoFit/>
          </a:bodyPr>
          <a:lstStyle/>
          <a:p>
            <a:pPr algn="ctr"/>
            <a:r>
              <a:rPr lang="en-US" sz="1400" b="1" dirty="0">
                <a:solidFill>
                  <a:srgbClr val="7889FB"/>
                </a:solidFill>
                <a:latin typeface="Consolas" panose="020B0609020204030204" pitchFamily="49" charset="0"/>
                <a:cs typeface="Calibri" panose="020F0502020204030204" pitchFamily="34" charset="0"/>
              </a:rPr>
              <a:t>(10</a:t>
            </a:r>
            <a:r>
              <a:rPr lang="en-US" sz="1400" b="1" baseline="30000" dirty="0">
                <a:solidFill>
                  <a:srgbClr val="7889FB"/>
                </a:solidFill>
                <a:latin typeface="Consolas" panose="020B0609020204030204" pitchFamily="49" charset="0"/>
                <a:cs typeface="Calibri" panose="020F0502020204030204" pitchFamily="34" charset="0"/>
              </a:rPr>
              <a:t>3</a:t>
            </a:r>
            <a:r>
              <a:rPr lang="en-US" sz="1400" b="1" dirty="0">
                <a:solidFill>
                  <a:srgbClr val="7889FB"/>
                </a:solidFill>
                <a:latin typeface="Consolas" panose="020B0609020204030204" pitchFamily="49" charset="0"/>
                <a:cs typeface="Calibri" panose="020F0502020204030204" pitchFamily="34" charset="0"/>
              </a:rPr>
              <a:t>x1,</a:t>
            </a:r>
            <a:r>
              <a:rPr lang="en-US" sz="1400" b="1" dirty="0">
                <a:solidFill>
                  <a:schemeClr val="accent1"/>
                </a:solidFill>
                <a:latin typeface="Consolas" panose="020B0609020204030204" pitchFamily="49" charset="0"/>
                <a:cs typeface="Calibri" panose="020F0502020204030204" pitchFamily="34" charset="0"/>
              </a:rPr>
              <a:t>-1</a:t>
            </a:r>
            <a:r>
              <a:rPr lang="en-US" sz="1400" b="1" dirty="0">
                <a:solidFill>
                  <a:srgbClr val="7889FB"/>
                </a:solidFill>
                <a:latin typeface="Consolas" panose="020B0609020204030204" pitchFamily="49" charset="0"/>
                <a:cs typeface="Calibri" panose="020F0502020204030204" pitchFamily="34" charset="0"/>
              </a:rPr>
              <a:t>)</a:t>
            </a:r>
          </a:p>
        </p:txBody>
      </p:sp>
      <p:sp>
        <p:nvSpPr>
          <p:cNvPr id="54" name="TextBox 53"/>
          <p:cNvSpPr txBox="1"/>
          <p:nvPr/>
        </p:nvSpPr>
        <p:spPr>
          <a:xfrm>
            <a:off x="6692119" y="2925776"/>
            <a:ext cx="1395590" cy="307777"/>
          </a:xfrm>
          <a:prstGeom prst="rect">
            <a:avLst/>
          </a:prstGeom>
          <a:noFill/>
        </p:spPr>
        <p:txBody>
          <a:bodyPr wrap="square" lIns="0" rIns="0" rtlCol="0">
            <a:spAutoFit/>
          </a:bodyPr>
          <a:lstStyle/>
          <a:p>
            <a:pPr algn="ctr"/>
            <a:r>
              <a:rPr lang="en-US" sz="1400" b="1" dirty="0">
                <a:solidFill>
                  <a:srgbClr val="7889FB"/>
                </a:solidFill>
                <a:latin typeface="Consolas" panose="020B0609020204030204" pitchFamily="49" charset="0"/>
                <a:cs typeface="Calibri" panose="020F0502020204030204" pitchFamily="34" charset="0"/>
              </a:rPr>
              <a:t>(10</a:t>
            </a:r>
            <a:r>
              <a:rPr lang="en-US" sz="1400" b="1" baseline="30000" dirty="0">
                <a:solidFill>
                  <a:srgbClr val="7889FB"/>
                </a:solidFill>
                <a:latin typeface="Consolas" panose="020B0609020204030204" pitchFamily="49" charset="0"/>
                <a:cs typeface="Calibri" panose="020F0502020204030204" pitchFamily="34" charset="0"/>
              </a:rPr>
              <a:t>3</a:t>
            </a:r>
            <a:r>
              <a:rPr lang="en-US" sz="1400" b="1" dirty="0">
                <a:solidFill>
                  <a:srgbClr val="7889FB"/>
                </a:solidFill>
                <a:latin typeface="Consolas" panose="020B0609020204030204" pitchFamily="49" charset="0"/>
                <a:cs typeface="Calibri" panose="020F0502020204030204" pitchFamily="34" charset="0"/>
              </a:rPr>
              <a:t>x1,</a:t>
            </a:r>
            <a:r>
              <a:rPr lang="en-US" sz="1400" b="1" dirty="0">
                <a:solidFill>
                  <a:schemeClr val="accent1"/>
                </a:solidFill>
                <a:latin typeface="Consolas" panose="020B0609020204030204" pitchFamily="49" charset="0"/>
                <a:cs typeface="Calibri" panose="020F0502020204030204" pitchFamily="34" charset="0"/>
              </a:rPr>
              <a:t>-1</a:t>
            </a:r>
            <a:r>
              <a:rPr lang="en-US" sz="1400" b="1" dirty="0">
                <a:solidFill>
                  <a:srgbClr val="7889FB"/>
                </a:solidFill>
                <a:latin typeface="Consolas" panose="020B0609020204030204" pitchFamily="49" charset="0"/>
                <a:cs typeface="Calibri" panose="020F0502020204030204" pitchFamily="34" charset="0"/>
              </a:rPr>
              <a:t>)</a:t>
            </a:r>
          </a:p>
        </p:txBody>
      </p:sp>
      <p:sp>
        <p:nvSpPr>
          <p:cNvPr id="55" name="TextBox 54"/>
          <p:cNvSpPr txBox="1"/>
          <p:nvPr/>
        </p:nvSpPr>
        <p:spPr>
          <a:xfrm>
            <a:off x="6683726" y="3838675"/>
            <a:ext cx="895975" cy="523220"/>
          </a:xfrm>
          <a:prstGeom prst="rect">
            <a:avLst/>
          </a:prstGeom>
          <a:noFill/>
        </p:spPr>
        <p:txBody>
          <a:bodyPr wrap="square" lIns="0" rIns="0" rtlCol="0">
            <a:spAutoFit/>
          </a:bodyPr>
          <a:lstStyle/>
          <a:p>
            <a:pPr algn="r"/>
            <a:r>
              <a:rPr lang="en-US" sz="1400" b="1" dirty="0">
                <a:solidFill>
                  <a:srgbClr val="7889FB"/>
                </a:solidFill>
                <a:latin typeface="Consolas" panose="020B0609020204030204" pitchFamily="49" charset="0"/>
                <a:cs typeface="Calibri" panose="020F0502020204030204" pitchFamily="34" charset="0"/>
              </a:rPr>
              <a:t>(10</a:t>
            </a:r>
            <a:r>
              <a:rPr lang="en-US" sz="1400" b="1" baseline="30000" dirty="0">
                <a:solidFill>
                  <a:srgbClr val="7889FB"/>
                </a:solidFill>
                <a:latin typeface="Consolas" panose="020B0609020204030204" pitchFamily="49" charset="0"/>
                <a:cs typeface="Calibri" panose="020F0502020204030204" pitchFamily="34" charset="0"/>
              </a:rPr>
              <a:t>3</a:t>
            </a:r>
            <a:r>
              <a:rPr lang="en-US" sz="1400" b="1" dirty="0">
                <a:solidFill>
                  <a:srgbClr val="7889FB"/>
                </a:solidFill>
                <a:latin typeface="Consolas" panose="020B0609020204030204" pitchFamily="49" charset="0"/>
                <a:cs typeface="Calibri" panose="020F0502020204030204" pitchFamily="34" charset="0"/>
              </a:rPr>
              <a:t>x10</a:t>
            </a:r>
            <a:r>
              <a:rPr lang="en-US" sz="1400" b="1" baseline="30000" dirty="0">
                <a:solidFill>
                  <a:srgbClr val="7889FB"/>
                </a:solidFill>
                <a:latin typeface="Consolas" panose="020B0609020204030204" pitchFamily="49" charset="0"/>
                <a:cs typeface="Calibri" panose="020F0502020204030204" pitchFamily="34" charset="0"/>
              </a:rPr>
              <a:t>3</a:t>
            </a:r>
            <a:r>
              <a:rPr lang="en-US" sz="1400" b="1" dirty="0">
                <a:solidFill>
                  <a:srgbClr val="7889FB"/>
                </a:solidFill>
                <a:latin typeface="Consolas" panose="020B0609020204030204" pitchFamily="49" charset="0"/>
                <a:cs typeface="Calibri" panose="020F0502020204030204" pitchFamily="34" charset="0"/>
              </a:rPr>
              <a:t>,</a:t>
            </a:r>
            <a:br>
              <a:rPr lang="en-US" sz="1400" b="1" dirty="0">
                <a:solidFill>
                  <a:srgbClr val="7889FB"/>
                </a:solidFill>
                <a:latin typeface="Consolas" panose="020B0609020204030204" pitchFamily="49" charset="0"/>
                <a:cs typeface="Calibri" panose="020F0502020204030204" pitchFamily="34" charset="0"/>
              </a:rPr>
            </a:br>
            <a:r>
              <a:rPr lang="en-US" sz="1400" b="1" dirty="0">
                <a:solidFill>
                  <a:schemeClr val="accent1"/>
                </a:solidFill>
                <a:latin typeface="Consolas" panose="020B0609020204030204" pitchFamily="49" charset="0"/>
                <a:cs typeface="Calibri" panose="020F0502020204030204" pitchFamily="34" charset="0"/>
              </a:rPr>
              <a:t>-1</a:t>
            </a:r>
            <a:r>
              <a:rPr lang="en-US" sz="1400" b="1" dirty="0">
                <a:solidFill>
                  <a:srgbClr val="7889FB"/>
                </a:solidFill>
                <a:latin typeface="Consolas" panose="020B0609020204030204" pitchFamily="49" charset="0"/>
                <a:cs typeface="Calibri" panose="020F0502020204030204" pitchFamily="34" charset="0"/>
              </a:rPr>
              <a:t>)</a:t>
            </a:r>
          </a:p>
        </p:txBody>
      </p:sp>
      <p:sp>
        <p:nvSpPr>
          <p:cNvPr id="56" name="TextBox 55"/>
          <p:cNvSpPr txBox="1"/>
          <p:nvPr/>
        </p:nvSpPr>
        <p:spPr>
          <a:xfrm>
            <a:off x="7840957" y="3870494"/>
            <a:ext cx="895975" cy="523220"/>
          </a:xfrm>
          <a:prstGeom prst="rect">
            <a:avLst/>
          </a:prstGeom>
          <a:noFill/>
        </p:spPr>
        <p:txBody>
          <a:bodyPr wrap="square" lIns="0" rIns="0" rtlCol="0">
            <a:spAutoFit/>
          </a:bodyPr>
          <a:lstStyle/>
          <a:p>
            <a:pPr algn="r"/>
            <a:r>
              <a:rPr lang="en-US" sz="1400" b="1" dirty="0">
                <a:solidFill>
                  <a:srgbClr val="7889FB"/>
                </a:solidFill>
                <a:latin typeface="Consolas" panose="020B0609020204030204" pitchFamily="49" charset="0"/>
                <a:cs typeface="Calibri" panose="020F0502020204030204" pitchFamily="34" charset="0"/>
              </a:rPr>
              <a:t>(10</a:t>
            </a:r>
            <a:r>
              <a:rPr lang="en-US" sz="1400" b="1" baseline="30000" dirty="0">
                <a:solidFill>
                  <a:srgbClr val="7889FB"/>
                </a:solidFill>
                <a:latin typeface="Consolas" panose="020B0609020204030204" pitchFamily="49" charset="0"/>
                <a:cs typeface="Calibri" panose="020F0502020204030204" pitchFamily="34" charset="0"/>
              </a:rPr>
              <a:t>3</a:t>
            </a:r>
            <a:r>
              <a:rPr lang="en-US" sz="1400" b="1" dirty="0">
                <a:solidFill>
                  <a:srgbClr val="7889FB"/>
                </a:solidFill>
                <a:latin typeface="Consolas" panose="020B0609020204030204" pitchFamily="49" charset="0"/>
                <a:cs typeface="Calibri" panose="020F0502020204030204" pitchFamily="34" charset="0"/>
              </a:rPr>
              <a:t>x1,</a:t>
            </a:r>
            <a:br>
              <a:rPr lang="en-US" sz="1400" b="1" dirty="0">
                <a:solidFill>
                  <a:srgbClr val="7889FB"/>
                </a:solidFill>
                <a:latin typeface="Consolas" panose="020B0609020204030204" pitchFamily="49" charset="0"/>
                <a:cs typeface="Calibri" panose="020F0502020204030204" pitchFamily="34" charset="0"/>
              </a:rPr>
            </a:br>
            <a:r>
              <a:rPr lang="en-US" sz="1400" b="1" dirty="0">
                <a:solidFill>
                  <a:schemeClr val="accent1"/>
                </a:solidFill>
                <a:latin typeface="Consolas" panose="020B0609020204030204" pitchFamily="49" charset="0"/>
                <a:cs typeface="Calibri" panose="020F0502020204030204" pitchFamily="34" charset="0"/>
              </a:rPr>
              <a:t>-1</a:t>
            </a:r>
            <a:r>
              <a:rPr lang="en-US" sz="1400" b="1" dirty="0">
                <a:solidFill>
                  <a:srgbClr val="7889FB"/>
                </a:solidFill>
                <a:latin typeface="Consolas" panose="020B0609020204030204" pitchFamily="49" charset="0"/>
                <a:cs typeface="Calibri" panose="020F0502020204030204" pitchFamily="34" charset="0"/>
              </a:rPr>
              <a:t>)</a:t>
            </a:r>
          </a:p>
        </p:txBody>
      </p:sp>
      <p:sp>
        <p:nvSpPr>
          <p:cNvPr id="58" name="TextBox 57"/>
          <p:cNvSpPr txBox="1"/>
          <p:nvPr/>
        </p:nvSpPr>
        <p:spPr>
          <a:xfrm>
            <a:off x="5599756" y="5355022"/>
            <a:ext cx="12954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u(</a:t>
            </a:r>
            <a:r>
              <a:rPr lang="en-US" sz="1200" b="1" dirty="0" err="1">
                <a:latin typeface="Consolas" panose="020B0609020204030204" pitchFamily="49" charset="0"/>
                <a:cs typeface="Courier New" pitchFamily="49" charset="0"/>
              </a:rPr>
              <a:t>ncol</a:t>
            </a:r>
            <a:r>
              <a:rPr lang="en-US" sz="1200" b="1" dirty="0">
                <a:latin typeface="Consolas" panose="020B0609020204030204" pitchFamily="49" charset="0"/>
                <a:cs typeface="Courier New" pitchFamily="49" charset="0"/>
              </a:rPr>
              <a:t>)</a:t>
            </a:r>
            <a:endParaRPr lang="en-US" sz="1200" dirty="0">
              <a:latin typeface="Consolas" panose="020B0609020204030204" pitchFamily="49" charset="0"/>
              <a:cs typeface="Courier New" pitchFamily="49" charset="0"/>
            </a:endParaRPr>
          </a:p>
        </p:txBody>
      </p:sp>
      <p:cxnSp>
        <p:nvCxnSpPr>
          <p:cNvPr id="59" name="Straight Arrow Connector 58"/>
          <p:cNvCxnSpPr>
            <a:stCxn id="12" idx="0"/>
          </p:cNvCxnSpPr>
          <p:nvPr/>
        </p:nvCxnSpPr>
        <p:spPr>
          <a:xfrm flipH="1" flipV="1">
            <a:off x="6566075" y="5576402"/>
            <a:ext cx="419100" cy="18091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9" idx="2"/>
          </p:cNvCxnSpPr>
          <p:nvPr/>
        </p:nvCxnSpPr>
        <p:spPr>
          <a:xfrm flipH="1" flipV="1">
            <a:off x="5842175" y="5260591"/>
            <a:ext cx="266700" cy="10131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4746805" y="4722635"/>
            <a:ext cx="1120810" cy="307777"/>
          </a:xfrm>
          <a:prstGeom prst="rect">
            <a:avLst/>
          </a:prstGeom>
          <a:noFill/>
        </p:spPr>
        <p:txBody>
          <a:bodyPr wrap="square" lIns="0" rIns="0" rtlCol="0">
            <a:spAutoFit/>
          </a:bodyPr>
          <a:lstStyle/>
          <a:p>
            <a:pPr algn="ctr"/>
            <a:r>
              <a:rPr lang="en-US" sz="1400" b="1" dirty="0">
                <a:solidFill>
                  <a:srgbClr val="7889FB"/>
                </a:solidFill>
                <a:latin typeface="Consolas" panose="020B0609020204030204" pitchFamily="49" charset="0"/>
                <a:cs typeface="Calibri" panose="020F0502020204030204" pitchFamily="34" charset="0"/>
              </a:rPr>
              <a:t>(10</a:t>
            </a:r>
            <a:r>
              <a:rPr lang="en-US" sz="1400" b="1" baseline="30000" dirty="0">
                <a:solidFill>
                  <a:srgbClr val="7889FB"/>
                </a:solidFill>
                <a:latin typeface="Consolas" panose="020B0609020204030204" pitchFamily="49" charset="0"/>
                <a:cs typeface="Calibri" panose="020F0502020204030204" pitchFamily="34" charset="0"/>
              </a:rPr>
              <a:t>3</a:t>
            </a:r>
            <a:r>
              <a:rPr lang="en-US" sz="1400" b="1" dirty="0">
                <a:solidFill>
                  <a:srgbClr val="7889FB"/>
                </a:solidFill>
                <a:latin typeface="Consolas" panose="020B0609020204030204" pitchFamily="49" charset="0"/>
                <a:cs typeface="Calibri" panose="020F0502020204030204" pitchFamily="34" charset="0"/>
              </a:rPr>
              <a:t>x1,10</a:t>
            </a:r>
            <a:r>
              <a:rPr lang="en-US" sz="1400" b="1" baseline="30000" dirty="0">
                <a:solidFill>
                  <a:srgbClr val="7889FB"/>
                </a:solidFill>
                <a:latin typeface="Consolas" panose="020B0609020204030204" pitchFamily="49" charset="0"/>
                <a:cs typeface="Calibri" panose="020F0502020204030204" pitchFamily="34" charset="0"/>
              </a:rPr>
              <a:t>3</a:t>
            </a:r>
            <a:r>
              <a:rPr lang="en-US" sz="1400" b="1" dirty="0">
                <a:solidFill>
                  <a:srgbClr val="7889FB"/>
                </a:solidFill>
                <a:latin typeface="Consolas" panose="020B0609020204030204" pitchFamily="49" charset="0"/>
                <a:cs typeface="Calibri" panose="020F0502020204030204" pitchFamily="34" charset="0"/>
              </a:rPr>
              <a:t>)</a:t>
            </a:r>
          </a:p>
        </p:txBody>
      </p:sp>
      <p:sp>
        <p:nvSpPr>
          <p:cNvPr id="70" name="TextBox 69"/>
          <p:cNvSpPr txBox="1"/>
          <p:nvPr/>
        </p:nvSpPr>
        <p:spPr>
          <a:xfrm>
            <a:off x="5050351" y="5361901"/>
            <a:ext cx="862482"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0.001</a:t>
            </a:r>
            <a:endParaRPr lang="en-US" sz="1200" dirty="0">
              <a:latin typeface="Consolas" panose="020B0609020204030204" pitchFamily="49" charset="0"/>
              <a:cs typeface="Courier New" pitchFamily="49" charset="0"/>
            </a:endParaRPr>
          </a:p>
        </p:txBody>
      </p:sp>
      <p:cxnSp>
        <p:nvCxnSpPr>
          <p:cNvPr id="71" name="Straight Arrow Connector 70"/>
          <p:cNvCxnSpPr>
            <a:endCxn id="9" idx="2"/>
          </p:cNvCxnSpPr>
          <p:nvPr/>
        </p:nvCxnSpPr>
        <p:spPr>
          <a:xfrm flipV="1">
            <a:off x="5599756" y="5260591"/>
            <a:ext cx="242419" cy="112653"/>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02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
                                            <p:txEl>
                                              <p:pRg st="11" end="11"/>
                                            </p:tx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16" grpId="0"/>
      <p:bldP spid="22" grpId="0"/>
      <p:bldP spid="25" grpId="0"/>
      <p:bldP spid="28" grpId="0"/>
      <p:bldP spid="50" grpId="0"/>
      <p:bldP spid="51" grpId="0"/>
      <p:bldP spid="52" grpId="0"/>
      <p:bldP spid="53" grpId="0"/>
      <p:bldP spid="54" grpId="0"/>
      <p:bldP spid="55" grpId="0"/>
      <p:bldP spid="56" grpId="0"/>
      <p:bldP spid="5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Constant and Size Propagation, cont.</a:t>
            </a:r>
          </a:p>
        </p:txBody>
      </p:sp>
      <p:sp>
        <p:nvSpPr>
          <p:cNvPr id="3" name="Content Placeholder 2"/>
          <p:cNvSpPr>
            <a:spLocks noGrp="1"/>
          </p:cNvSpPr>
          <p:nvPr>
            <p:ph idx="1"/>
          </p:nvPr>
        </p:nvSpPr>
        <p:spPr/>
        <p:txBody>
          <a:bodyPr/>
          <a:lstStyle/>
          <a:p>
            <a:r>
              <a:rPr lang="en-US" dirty="0"/>
              <a:t>Example </a:t>
            </a:r>
            <a:r>
              <a:rPr lang="en-US" dirty="0" err="1">
                <a:solidFill>
                  <a:srgbClr val="7889FB"/>
                </a:solidFill>
              </a:rPr>
              <a:t>SystemDS</a:t>
            </a:r>
            <a:endParaRPr lang="en-US" dirty="0">
              <a:solidFill>
                <a:srgbClr val="7889FB"/>
              </a:solidFill>
            </a:endParaRPr>
          </a:p>
          <a:p>
            <a:pPr lvl="1"/>
            <a:r>
              <a:rPr lang="en-US" dirty="0"/>
              <a:t>Hop </a:t>
            </a:r>
            <a:r>
              <a:rPr lang="en-US" dirty="0" err="1">
                <a:latin typeface="Consolas" panose="020B0609020204030204" pitchFamily="49" charset="0"/>
              </a:rPr>
              <a:t>refreshSizeInformation</a:t>
            </a:r>
            <a:r>
              <a:rPr lang="en-US" dirty="0">
                <a:latin typeface="Consolas" panose="020B0609020204030204" pitchFamily="49" charset="0"/>
              </a:rPr>
              <a:t>()</a:t>
            </a:r>
            <a:r>
              <a:rPr lang="en-US" dirty="0"/>
              <a:t> (exact)</a:t>
            </a:r>
          </a:p>
          <a:p>
            <a:pPr lvl="1"/>
            <a:r>
              <a:rPr lang="en-US" dirty="0"/>
              <a:t>Hop </a:t>
            </a:r>
            <a:r>
              <a:rPr lang="en-US" dirty="0" err="1">
                <a:latin typeface="Consolas" panose="020B0609020204030204" pitchFamily="49" charset="0"/>
              </a:rPr>
              <a:t>inferOutputCharacteristics</a:t>
            </a:r>
            <a:r>
              <a:rPr lang="en-US" dirty="0">
                <a:latin typeface="Consolas" panose="020B0609020204030204" pitchFamily="49" charset="0"/>
              </a:rPr>
              <a:t>()</a:t>
            </a:r>
            <a:endParaRPr lang="en-US" dirty="0"/>
          </a:p>
          <a:p>
            <a:pPr lvl="1"/>
            <a:r>
              <a:rPr lang="en-US" dirty="0"/>
              <a:t>Compiler explicitly differentiates between</a:t>
            </a:r>
            <a:br>
              <a:rPr lang="en-US" dirty="0"/>
            </a:br>
            <a:r>
              <a:rPr lang="en-US" dirty="0"/>
              <a:t>exact and other size information</a:t>
            </a:r>
          </a:p>
          <a:p>
            <a:pPr lvl="1"/>
            <a:r>
              <a:rPr lang="en-US" b="1" dirty="0"/>
              <a:t>Note: </a:t>
            </a:r>
            <a:r>
              <a:rPr lang="en-US" dirty="0"/>
              <a:t>ops like aggregate, </a:t>
            </a:r>
            <a:r>
              <a:rPr lang="en-US" dirty="0" err="1"/>
              <a:t>ctable</a:t>
            </a:r>
            <a:r>
              <a:rPr lang="en-US" dirty="0"/>
              <a:t>, </a:t>
            </a:r>
            <a:r>
              <a:rPr lang="en-US" dirty="0" err="1"/>
              <a:t>rmEmpty</a:t>
            </a:r>
            <a:br>
              <a:rPr lang="en-US" dirty="0"/>
            </a:br>
            <a:r>
              <a:rPr lang="en-US" dirty="0"/>
              <a:t>challenging but w/ upper bounds</a:t>
            </a:r>
          </a:p>
          <a:p>
            <a:pPr lvl="1"/>
            <a:endParaRPr lang="en-US" dirty="0"/>
          </a:p>
          <a:p>
            <a:r>
              <a:rPr lang="en-US" dirty="0"/>
              <a:t>Example </a:t>
            </a:r>
            <a:r>
              <a:rPr lang="en-US" dirty="0" err="1">
                <a:solidFill>
                  <a:srgbClr val="7889FB"/>
                </a:solidFill>
              </a:rPr>
              <a:t>TensorFlow</a:t>
            </a:r>
            <a:r>
              <a:rPr lang="en-US" dirty="0"/>
              <a:t> </a:t>
            </a:r>
          </a:p>
          <a:p>
            <a:pPr lvl="1"/>
            <a:r>
              <a:rPr lang="en-US" dirty="0"/>
              <a:t>Operator registrations</a:t>
            </a:r>
          </a:p>
          <a:p>
            <a:pPr lvl="1"/>
            <a:r>
              <a:rPr lang="en-US" dirty="0"/>
              <a:t>Shape inference functions</a:t>
            </a:r>
          </a:p>
        </p:txBody>
      </p:sp>
      <p:sp>
        <p:nvSpPr>
          <p:cNvPr id="4" name="Text Placeholder 3"/>
          <p:cNvSpPr>
            <a:spLocks noGrp="1"/>
          </p:cNvSpPr>
          <p:nvPr>
            <p:ph type="body" sz="quarter" idx="14"/>
          </p:nvPr>
        </p:nvSpPr>
        <p:spPr/>
        <p:txBody>
          <a:bodyPr>
            <a:normAutofit lnSpcReduction="10000"/>
          </a:bodyPr>
          <a:lstStyle/>
          <a:p>
            <a:r>
              <a:rPr lang="en-US" dirty="0"/>
              <a:t>Size Inference and Cost Estimation</a:t>
            </a:r>
          </a:p>
          <a:p>
            <a:endParaRPr lang="en-US" dirty="0"/>
          </a:p>
        </p:txBody>
      </p:sp>
      <p:sp>
        <p:nvSpPr>
          <p:cNvPr id="5" name="TextBox 4"/>
          <p:cNvSpPr txBox="1"/>
          <p:nvPr/>
        </p:nvSpPr>
        <p:spPr>
          <a:xfrm>
            <a:off x="6461090" y="1291160"/>
            <a:ext cx="2200589" cy="646331"/>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Example </a:t>
            </a:r>
            <a:r>
              <a:rPr lang="en-US" b="1" dirty="0" err="1">
                <a:latin typeface="Calibri" panose="020F0502020204030204" pitchFamily="34" charset="0"/>
                <a:cs typeface="Calibri" panose="020F0502020204030204" pitchFamily="34" charset="0"/>
              </a:rPr>
              <a:t>Relu</a:t>
            </a:r>
            <a:r>
              <a:rPr lang="en-US" b="1" dirty="0">
                <a:latin typeface="Calibri" panose="020F0502020204030204" pitchFamily="34" charset="0"/>
                <a:cs typeface="Calibri" panose="020F0502020204030204" pitchFamily="34" charset="0"/>
              </a:rPr>
              <a:t>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(rectified linear unit)</a:t>
            </a:r>
          </a:p>
        </p:txBody>
      </p:sp>
      <p:sp>
        <p:nvSpPr>
          <p:cNvPr id="6" name="TextBox 5"/>
          <p:cNvSpPr txBox="1"/>
          <p:nvPr/>
        </p:nvSpPr>
        <p:spPr>
          <a:xfrm>
            <a:off x="4032132" y="3906073"/>
            <a:ext cx="5041529" cy="1754326"/>
          </a:xfrm>
          <a:prstGeom prst="rect">
            <a:avLst/>
          </a:prstGeom>
          <a:noFill/>
        </p:spPr>
        <p:txBody>
          <a:bodyPr wrap="square" lIns="0" rIns="0" rtlCol="0">
            <a:spAutoFit/>
          </a:bodyPr>
          <a:lstStyle/>
          <a:p>
            <a:r>
              <a:rPr lang="en-US" b="1" dirty="0">
                <a:latin typeface="Consolas" panose="020B0609020204030204" pitchFamily="49" charset="0"/>
                <a:cs typeface="Calibri" panose="020F0502020204030204" pitchFamily="34" charset="0"/>
              </a:rPr>
              <a:t>REGISTER_OP</a:t>
            </a:r>
            <a:r>
              <a:rPr lang="en-US" dirty="0">
                <a:latin typeface="Consolas" panose="020B0609020204030204" pitchFamily="49" charset="0"/>
                <a:cs typeface="Calibri" panose="020F0502020204030204" pitchFamily="34" charset="0"/>
              </a:rPr>
              <a:t>(</a:t>
            </a:r>
            <a:r>
              <a:rPr lang="en-US" b="1" dirty="0">
                <a:solidFill>
                  <a:srgbClr val="00B050"/>
                </a:solidFill>
                <a:latin typeface="Consolas" panose="020B0609020204030204" pitchFamily="49" charset="0"/>
                <a:cs typeface="Calibri" panose="020F0502020204030204" pitchFamily="34" charset="0"/>
              </a:rPr>
              <a:t>“</a:t>
            </a:r>
            <a:r>
              <a:rPr lang="en-US" b="1" dirty="0" err="1">
                <a:solidFill>
                  <a:srgbClr val="00B050"/>
                </a:solidFill>
                <a:latin typeface="Consolas" panose="020B0609020204030204" pitchFamily="49" charset="0"/>
                <a:cs typeface="Calibri" panose="020F0502020204030204" pitchFamily="34" charset="0"/>
              </a:rPr>
              <a:t>Relu</a:t>
            </a:r>
            <a:r>
              <a:rPr lang="en-US" b="1" dirty="0">
                <a:solidFill>
                  <a:srgbClr val="00B050"/>
                </a:solidFill>
                <a:latin typeface="Consolas" panose="020B0609020204030204" pitchFamily="49" charset="0"/>
                <a:cs typeface="Calibri" panose="020F0502020204030204" pitchFamily="34" charset="0"/>
              </a:rPr>
              <a:t>”</a:t>
            </a:r>
            <a:r>
              <a:rPr lang="en-US" dirty="0">
                <a:latin typeface="Consolas" panose="020B0609020204030204" pitchFamily="49" charset="0"/>
                <a:cs typeface="Calibri" panose="020F0502020204030204" pitchFamily="34" charset="0"/>
              </a:rPr>
              <a:t>)</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Input</a:t>
            </a:r>
            <a:r>
              <a:rPr lang="en-US" dirty="0">
                <a:latin typeface="Consolas" panose="020B0609020204030204" pitchFamily="49" charset="0"/>
                <a:cs typeface="Calibri" panose="020F0502020204030204" pitchFamily="34" charset="0"/>
              </a:rPr>
              <a:t>(</a:t>
            </a:r>
            <a:r>
              <a:rPr lang="en-US" b="1" dirty="0">
                <a:solidFill>
                  <a:srgbClr val="00B050"/>
                </a:solidFill>
                <a:latin typeface="Consolas" panose="020B0609020204030204" pitchFamily="49" charset="0"/>
                <a:cs typeface="Calibri" panose="020F0502020204030204" pitchFamily="34" charset="0"/>
              </a:rPr>
              <a:t>“features: T”</a:t>
            </a:r>
            <a:r>
              <a:rPr lang="en-US" dirty="0">
                <a:latin typeface="Consolas" panose="020B0609020204030204" pitchFamily="49" charset="0"/>
                <a:cs typeface="Calibri" panose="020F0502020204030204" pitchFamily="34" charset="0"/>
              </a:rPr>
              <a:t>)</a:t>
            </a:r>
          </a:p>
          <a:p>
            <a:r>
              <a:rPr lang="en-US" dirty="0">
                <a:latin typeface="Consolas" panose="020B0609020204030204" pitchFamily="49" charset="0"/>
                <a:cs typeface="Calibri" panose="020F0502020204030204" pitchFamily="34" charset="0"/>
              </a:rPr>
              <a:t>    .</a:t>
            </a:r>
            <a:r>
              <a:rPr lang="en-US" b="1" dirty="0">
                <a:latin typeface="Consolas" panose="020B0609020204030204" pitchFamily="49" charset="0"/>
                <a:cs typeface="Calibri" panose="020F0502020204030204" pitchFamily="34" charset="0"/>
              </a:rPr>
              <a:t>Output</a:t>
            </a:r>
            <a:r>
              <a:rPr lang="en-US" dirty="0">
                <a:latin typeface="Consolas" panose="020B0609020204030204" pitchFamily="49" charset="0"/>
                <a:cs typeface="Calibri" panose="020F0502020204030204" pitchFamily="34" charset="0"/>
              </a:rPr>
              <a:t>(</a:t>
            </a:r>
            <a:r>
              <a:rPr lang="en-US" b="1" dirty="0">
                <a:solidFill>
                  <a:srgbClr val="00B050"/>
                </a:solidFill>
                <a:latin typeface="Consolas" panose="020B0609020204030204" pitchFamily="49" charset="0"/>
                <a:cs typeface="Calibri" panose="020F0502020204030204" pitchFamily="34" charset="0"/>
              </a:rPr>
              <a:t>“activations: T”</a:t>
            </a:r>
            <a:r>
              <a:rPr lang="en-US" dirty="0">
                <a:latin typeface="Consolas" panose="020B0609020204030204" pitchFamily="49" charset="0"/>
                <a:cs typeface="Calibri" panose="020F0502020204030204" pitchFamily="34" charset="0"/>
              </a:rPr>
              <a:t>)</a:t>
            </a:r>
          </a:p>
          <a:p>
            <a:r>
              <a:rPr lang="en-US" dirty="0">
                <a:latin typeface="Consolas" panose="020B0609020204030204" pitchFamily="49" charset="0"/>
                <a:cs typeface="Calibri" panose="020F0502020204030204" pitchFamily="34" charset="0"/>
              </a:rPr>
              <a:t>    .</a:t>
            </a:r>
            <a:r>
              <a:rPr lang="en-US" b="1" dirty="0" err="1">
                <a:latin typeface="Consolas" panose="020B0609020204030204" pitchFamily="49" charset="0"/>
                <a:cs typeface="Calibri" panose="020F0502020204030204" pitchFamily="34" charset="0"/>
              </a:rPr>
              <a:t>Attr</a:t>
            </a:r>
            <a:r>
              <a:rPr lang="en-US" dirty="0">
                <a:latin typeface="Consolas" panose="020B0609020204030204" pitchFamily="49" charset="0"/>
                <a:cs typeface="Calibri" panose="020F0502020204030204" pitchFamily="34" charset="0"/>
              </a:rPr>
              <a:t>(</a:t>
            </a:r>
            <a:r>
              <a:rPr lang="en-US" b="1" dirty="0">
                <a:solidFill>
                  <a:srgbClr val="00B050"/>
                </a:solidFill>
                <a:latin typeface="Consolas" panose="020B0609020204030204" pitchFamily="49" charset="0"/>
                <a:cs typeface="Calibri" panose="020F0502020204030204" pitchFamily="34" charset="0"/>
              </a:rPr>
              <a:t>“T: {</a:t>
            </a:r>
            <a:r>
              <a:rPr lang="en-US" b="1" dirty="0" err="1">
                <a:solidFill>
                  <a:srgbClr val="00B050"/>
                </a:solidFill>
                <a:latin typeface="Consolas" panose="020B0609020204030204" pitchFamily="49" charset="0"/>
                <a:cs typeface="Calibri" panose="020F0502020204030204" pitchFamily="34" charset="0"/>
              </a:rPr>
              <a:t>realnumbertype</a:t>
            </a:r>
            <a:r>
              <a:rPr lang="en-US" b="1" dirty="0">
                <a:solidFill>
                  <a:srgbClr val="00B050"/>
                </a:solidFill>
                <a:latin typeface="Consolas" panose="020B0609020204030204" pitchFamily="49" charset="0"/>
                <a:cs typeface="Calibri" panose="020F0502020204030204" pitchFamily="34" charset="0"/>
              </a:rPr>
              <a:t>, qint8}”</a:t>
            </a:r>
            <a:r>
              <a:rPr lang="en-US" dirty="0">
                <a:latin typeface="Consolas" panose="020B0609020204030204" pitchFamily="49" charset="0"/>
                <a:cs typeface="Calibri" panose="020F0502020204030204" pitchFamily="34" charset="0"/>
              </a:rPr>
              <a:t>)</a:t>
            </a:r>
          </a:p>
          <a:p>
            <a:r>
              <a:rPr lang="en-US" dirty="0">
                <a:latin typeface="Consolas" panose="020B0609020204030204" pitchFamily="49" charset="0"/>
                <a:cs typeface="Calibri" panose="020F0502020204030204" pitchFamily="34" charset="0"/>
              </a:rPr>
              <a:t>    .</a:t>
            </a:r>
            <a:r>
              <a:rPr lang="en-US" b="1" dirty="0" err="1">
                <a:solidFill>
                  <a:schemeClr val="accent1"/>
                </a:solidFill>
                <a:latin typeface="Consolas" panose="020B0609020204030204" pitchFamily="49" charset="0"/>
                <a:cs typeface="Calibri" panose="020F0502020204030204" pitchFamily="34" charset="0"/>
              </a:rPr>
              <a:t>SetShapeFn</a:t>
            </a:r>
            <a:r>
              <a:rPr lang="en-US" dirty="0">
                <a:latin typeface="Consolas" panose="020B0609020204030204" pitchFamily="49" charset="0"/>
                <a:cs typeface="Calibri" panose="020F0502020204030204" pitchFamily="34" charset="0"/>
              </a:rPr>
              <a:t>(</a:t>
            </a:r>
            <a:br>
              <a:rPr lang="en-US" dirty="0">
                <a:latin typeface="Consolas" panose="020B0609020204030204" pitchFamily="49" charset="0"/>
                <a:cs typeface="Calibri" panose="020F0502020204030204" pitchFamily="34" charset="0"/>
              </a:rPr>
            </a:br>
            <a:r>
              <a:rPr lang="en-US" dirty="0">
                <a:latin typeface="Consolas" panose="020B0609020204030204" pitchFamily="49" charset="0"/>
                <a:cs typeface="Calibri" panose="020F0502020204030204" pitchFamily="34" charset="0"/>
              </a:rPr>
              <a:t>      </a:t>
            </a:r>
            <a:r>
              <a:rPr lang="en-US" dirty="0" err="1">
                <a:latin typeface="Consolas" panose="020B0609020204030204" pitchFamily="49" charset="0"/>
                <a:cs typeface="Calibri" panose="020F0502020204030204" pitchFamily="34" charset="0"/>
              </a:rPr>
              <a:t>shape_inference</a:t>
            </a:r>
            <a:r>
              <a:rPr lang="en-US" dirty="0">
                <a:latin typeface="Consolas" panose="020B0609020204030204" pitchFamily="49" charset="0"/>
                <a:cs typeface="Calibri" panose="020F0502020204030204" pitchFamily="34" charset="0"/>
              </a:rPr>
              <a:t>::</a:t>
            </a:r>
            <a:r>
              <a:rPr lang="en-US" b="1" dirty="0" err="1">
                <a:solidFill>
                  <a:srgbClr val="7889FB"/>
                </a:solidFill>
                <a:latin typeface="Consolas" panose="020B0609020204030204" pitchFamily="49" charset="0"/>
                <a:cs typeface="Calibri" panose="020F0502020204030204" pitchFamily="34" charset="0"/>
              </a:rPr>
              <a:t>UnchangedShape</a:t>
            </a:r>
            <a:r>
              <a:rPr lang="en-US" dirty="0">
                <a:latin typeface="Consolas" panose="020B0609020204030204" pitchFamily="49" charset="0"/>
                <a:cs typeface="Calibri" panose="020F0502020204030204" pitchFamily="34" charset="0"/>
              </a:rPr>
              <a:t>)</a:t>
            </a:r>
          </a:p>
        </p:txBody>
      </p:sp>
      <p:sp>
        <p:nvSpPr>
          <p:cNvPr id="9" name="TextBox 8"/>
          <p:cNvSpPr txBox="1"/>
          <p:nvPr/>
        </p:nvSpPr>
        <p:spPr>
          <a:xfrm>
            <a:off x="6970538" y="3198498"/>
            <a:ext cx="387116" cy="338554"/>
          </a:xfrm>
          <a:prstGeom prst="rect">
            <a:avLst/>
          </a:prstGeom>
          <a:noFill/>
        </p:spPr>
        <p:txBody>
          <a:bodyPr wrap="square" rtlCol="0">
            <a:spAutoFit/>
          </a:bodyPr>
          <a:lstStyle/>
          <a:p>
            <a:pPr algn="ctr"/>
            <a:r>
              <a:rPr lang="en-US" sz="1600" b="1" dirty="0">
                <a:latin typeface="Consolas" panose="020B0609020204030204" pitchFamily="49" charset="0"/>
                <a:cs typeface="Calibri" panose="020F0502020204030204" pitchFamily="34" charset="0"/>
              </a:rPr>
              <a:t>X</a:t>
            </a:r>
            <a:endParaRPr lang="en-US" sz="1600" dirty="0">
              <a:latin typeface="Consolas" panose="020B0609020204030204" pitchFamily="49" charset="0"/>
              <a:cs typeface="Calibri" panose="020F0502020204030204" pitchFamily="34" charset="0"/>
            </a:endParaRPr>
          </a:p>
        </p:txBody>
      </p:sp>
      <p:cxnSp>
        <p:nvCxnSpPr>
          <p:cNvPr id="10" name="Straight Arrow Connector 9"/>
          <p:cNvCxnSpPr>
            <a:stCxn id="13" idx="0"/>
          </p:cNvCxnSpPr>
          <p:nvPr/>
        </p:nvCxnSpPr>
        <p:spPr>
          <a:xfrm flipV="1">
            <a:off x="7793542" y="2422178"/>
            <a:ext cx="0" cy="27025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315199" y="2692428"/>
            <a:ext cx="956686"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solidFill>
                  <a:schemeClr val="tx1"/>
                </a:solidFill>
                <a:latin typeface="Consolas" panose="020B0609020204030204" pitchFamily="49" charset="0"/>
                <a:cs typeface="Calibri" panose="020F0502020204030204" pitchFamily="34" charset="0"/>
              </a:rPr>
              <a:t>b(max)</a:t>
            </a:r>
          </a:p>
        </p:txBody>
      </p:sp>
      <p:cxnSp>
        <p:nvCxnSpPr>
          <p:cNvPr id="20" name="Straight Arrow Connector 19"/>
          <p:cNvCxnSpPr>
            <a:stCxn id="9" idx="0"/>
            <a:endCxn id="13" idx="3"/>
          </p:cNvCxnSpPr>
          <p:nvPr/>
        </p:nvCxnSpPr>
        <p:spPr>
          <a:xfrm flipV="1">
            <a:off x="7164096" y="3017632"/>
            <a:ext cx="291206" cy="180866"/>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228256" y="3210222"/>
            <a:ext cx="387116" cy="338554"/>
          </a:xfrm>
          <a:prstGeom prst="rect">
            <a:avLst/>
          </a:prstGeom>
          <a:noFill/>
        </p:spPr>
        <p:txBody>
          <a:bodyPr wrap="square" rtlCol="0">
            <a:spAutoFit/>
          </a:bodyPr>
          <a:lstStyle/>
          <a:p>
            <a:pPr algn="ctr"/>
            <a:r>
              <a:rPr lang="en-US" sz="1600" dirty="0">
                <a:latin typeface="Consolas" panose="020B0609020204030204" pitchFamily="49" charset="0"/>
                <a:cs typeface="Calibri" panose="020F0502020204030204" pitchFamily="34" charset="0"/>
              </a:rPr>
              <a:t>0</a:t>
            </a:r>
          </a:p>
        </p:txBody>
      </p:sp>
      <p:cxnSp>
        <p:nvCxnSpPr>
          <p:cNvPr id="31" name="Straight Arrow Connector 30"/>
          <p:cNvCxnSpPr>
            <a:stCxn id="30" idx="0"/>
            <a:endCxn id="13" idx="5"/>
          </p:cNvCxnSpPr>
          <p:nvPr/>
        </p:nvCxnSpPr>
        <p:spPr>
          <a:xfrm flipH="1" flipV="1">
            <a:off x="8131782" y="3017632"/>
            <a:ext cx="290032" cy="19259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838089" y="2924067"/>
            <a:ext cx="1386673" cy="584775"/>
          </a:xfrm>
          <a:prstGeom prst="rect">
            <a:avLst/>
          </a:prstGeom>
          <a:noFill/>
        </p:spPr>
        <p:txBody>
          <a:bodyPr wrap="square" lIns="0" rIns="0" rtlCol="0">
            <a:spAutoFit/>
          </a:bodyPr>
          <a:lstStyle/>
          <a:p>
            <a:pPr algn="ctr"/>
            <a:r>
              <a:rPr lang="en-US" sz="1600" dirty="0">
                <a:latin typeface="Calibri" panose="020F0502020204030204" pitchFamily="34" charset="0"/>
                <a:cs typeface="Calibri" panose="020F0502020204030204" pitchFamily="34" charset="0"/>
              </a:rPr>
              <a:t>[</a:t>
            </a:r>
            <a:r>
              <a:rPr lang="en-US" sz="1600" b="1" dirty="0">
                <a:solidFill>
                  <a:srgbClr val="7889FB"/>
                </a:solidFill>
                <a:latin typeface="Calibri" panose="020F0502020204030204" pitchFamily="34" charset="0"/>
                <a:cs typeface="Calibri" panose="020F0502020204030204" pitchFamily="34" charset="0"/>
              </a:rPr>
              <a:t>32 x 1024</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nnz</a:t>
            </a:r>
            <a:r>
              <a:rPr lang="en-US" sz="1600" dirty="0">
                <a:latin typeface="Calibri" panose="020F0502020204030204" pitchFamily="34" charset="0"/>
                <a:cs typeface="Calibri" panose="020F0502020204030204" pitchFamily="34" charset="0"/>
              </a:rPr>
              <a:t>=7645]</a:t>
            </a:r>
          </a:p>
        </p:txBody>
      </p:sp>
      <mc:AlternateContent xmlns:mc="http://schemas.openxmlformats.org/markup-compatibility/2006" xmlns:a14="http://schemas.microsoft.com/office/drawing/2010/main">
        <mc:Choice Requires="a14">
          <p:sp>
            <p:nvSpPr>
              <p:cNvPr id="35" name="TextBox 34"/>
              <p:cNvSpPr txBox="1"/>
              <p:nvPr/>
            </p:nvSpPr>
            <p:spPr>
              <a:xfrm>
                <a:off x="6665326" y="2111828"/>
                <a:ext cx="1041828" cy="606576"/>
              </a:xfrm>
              <a:prstGeom prst="rect">
                <a:avLst/>
              </a:prstGeom>
              <a:noFill/>
            </p:spPr>
            <p:txBody>
              <a:bodyPr wrap="square" lIns="0" rIns="0" rtlCol="0">
                <a:spAutoFit/>
              </a:bodyPr>
              <a:lstStyle/>
              <a:p>
                <a:pPr algn="ctr"/>
                <a:r>
                  <a:rPr lang="en-US" sz="1600" dirty="0">
                    <a:latin typeface="Calibri" panose="020F0502020204030204" pitchFamily="34" charset="0"/>
                    <a:cs typeface="Calibri" panose="020F0502020204030204" pitchFamily="34" charset="0"/>
                  </a:rPr>
                  <a:t>[</a:t>
                </a:r>
                <a:r>
                  <a:rPr lang="en-US" sz="1600" b="1" dirty="0">
                    <a:solidFill>
                      <a:srgbClr val="7889FB"/>
                    </a:solidFill>
                    <a:latin typeface="Calibri" panose="020F0502020204030204" pitchFamily="34" charset="0"/>
                    <a:cs typeface="Calibri" panose="020F0502020204030204" pitchFamily="34" charset="0"/>
                  </a:rPr>
                  <a:t>32 x 1024</a:t>
                </a:r>
                <a:r>
                  <a:rPr lang="en-US" sz="1600" dirty="0">
                    <a:latin typeface="Calibri" panose="020F0502020204030204" pitchFamily="34" charset="0"/>
                    <a:cs typeface="Calibri" panose="020F0502020204030204" pitchFamily="34" charset="0"/>
                  </a:rPr>
                  <a:t>, </a:t>
                </a:r>
                <a14:m>
                  <m:oMath xmlns:m="http://schemas.openxmlformats.org/officeDocument/2006/math">
                    <m:acc>
                      <m:accPr>
                        <m:chr m:val="̅"/>
                        <m:ctrlPr>
                          <a:rPr lang="en-US" sz="1600" b="1" i="1" dirty="0" smtClean="0">
                            <a:solidFill>
                              <a:schemeClr val="accent1"/>
                            </a:solidFill>
                            <a:latin typeface="Cambria Math" panose="02040503050406030204" pitchFamily="18" charset="0"/>
                            <a:cs typeface="Calibri" panose="020F0502020204030204" pitchFamily="34" charset="0"/>
                          </a:rPr>
                        </m:ctrlPr>
                      </m:accPr>
                      <m:e>
                        <m:r>
                          <a:rPr lang="en-US" sz="1600" b="1" i="0" dirty="0" smtClean="0">
                            <a:solidFill>
                              <a:schemeClr val="accent1"/>
                            </a:solidFill>
                            <a:latin typeface="Cambria Math" panose="02040503050406030204" pitchFamily="18" charset="0"/>
                            <a:cs typeface="Calibri" panose="020F0502020204030204" pitchFamily="34" charset="0"/>
                          </a:rPr>
                          <m:t>𝐧𝐧𝐳</m:t>
                        </m:r>
                      </m:e>
                    </m:acc>
                  </m:oMath>
                </a14:m>
                <a:r>
                  <a:rPr lang="en-US" sz="1600" b="1" dirty="0">
                    <a:solidFill>
                      <a:schemeClr val="accent1"/>
                    </a:solidFill>
                    <a:latin typeface="Calibri" panose="020F0502020204030204" pitchFamily="34" charset="0"/>
                    <a:cs typeface="Calibri" panose="020F0502020204030204" pitchFamily="34" charset="0"/>
                  </a:rPr>
                  <a:t>=7645</a:t>
                </a:r>
                <a:r>
                  <a:rPr lang="en-US" sz="1600" dirty="0">
                    <a:latin typeface="Calibri" panose="020F0502020204030204" pitchFamily="34" charset="0"/>
                    <a:cs typeface="Calibri" panose="020F0502020204030204" pitchFamily="34" charset="0"/>
                  </a:rPr>
                  <a:t>]</a:t>
                </a:r>
              </a:p>
            </p:txBody>
          </p:sp>
        </mc:Choice>
        <mc:Fallback xmlns="">
          <p:sp>
            <p:nvSpPr>
              <p:cNvPr id="35" name="TextBox 34"/>
              <p:cNvSpPr txBox="1">
                <a:spLocks noRot="1" noChangeAspect="1" noMove="1" noResize="1" noEditPoints="1" noAdjustHandles="1" noChangeArrowheads="1" noChangeShapeType="1" noTextEdit="1"/>
              </p:cNvSpPr>
              <p:nvPr/>
            </p:nvSpPr>
            <p:spPr>
              <a:xfrm>
                <a:off x="6665326" y="2111828"/>
                <a:ext cx="1041828" cy="606576"/>
              </a:xfrm>
              <a:prstGeom prst="rect">
                <a:avLst/>
              </a:prstGeom>
              <a:blipFill>
                <a:blip r:embed="rId2"/>
                <a:stretch>
                  <a:fillRect l="-5848" t="-3000" r="-10526" b="-8000"/>
                </a:stretch>
              </a:blipFill>
            </p:spPr>
            <p:txBody>
              <a:bodyPr/>
              <a:lstStyle/>
              <a:p>
                <a:r>
                  <a:rPr lang="en-US">
                    <a:noFill/>
                  </a:rPr>
                  <a:t> </a:t>
                </a:r>
              </a:p>
            </p:txBody>
          </p:sp>
        </mc:Fallback>
      </mc:AlternateContent>
      <p:pic>
        <p:nvPicPr>
          <p:cNvPr id="39" name="Picture 38">
            <a:extLst>
              <a:ext uri="{FF2B5EF4-FFF2-40B4-BE49-F238E27FC236}">
                <a16:creationId xmlns:a16="http://schemas.microsoft.com/office/drawing/2014/main" id="{4BA8E35E-73C7-40FA-9FB0-814BABB7F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272" y="5098430"/>
            <a:ext cx="659373" cy="561969"/>
          </a:xfrm>
          <a:prstGeom prst="rect">
            <a:avLst/>
          </a:prstGeom>
        </p:spPr>
      </p:pic>
      <p:sp>
        <p:nvSpPr>
          <p:cNvPr id="7" name="TextBox 6"/>
          <p:cNvSpPr txBox="1"/>
          <p:nvPr/>
        </p:nvSpPr>
        <p:spPr>
          <a:xfrm>
            <a:off x="4052229" y="5760882"/>
            <a:ext cx="4885822" cy="523220"/>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[Alex </a:t>
            </a:r>
            <a:r>
              <a:rPr lang="en-US" sz="1400" dirty="0" err="1">
                <a:latin typeface="Calibri" panose="020F0502020204030204" pitchFamily="34" charset="0"/>
                <a:cs typeface="Calibri" panose="020F0502020204030204" pitchFamily="34" charset="0"/>
              </a:rPr>
              <a:t>Passos</a:t>
            </a:r>
            <a:r>
              <a:rPr lang="en-US" sz="1400" dirty="0">
                <a:latin typeface="Calibri" panose="020F0502020204030204" pitchFamily="34" charset="0"/>
                <a:cs typeface="Calibri" panose="020F0502020204030204" pitchFamily="34" charset="0"/>
              </a:rPr>
              <a:t>: Inside </a:t>
            </a:r>
            <a:r>
              <a:rPr lang="en-US" sz="1400" dirty="0" err="1">
                <a:latin typeface="Calibri" panose="020F0502020204030204" pitchFamily="34" charset="0"/>
                <a:cs typeface="Calibri" panose="020F0502020204030204" pitchFamily="34" charset="0"/>
              </a:rPr>
              <a:t>TensorFlow</a:t>
            </a:r>
            <a:r>
              <a:rPr lang="en-US" sz="1400" dirty="0">
                <a:latin typeface="Calibri" panose="020F0502020204030204" pitchFamily="34" charset="0"/>
                <a:cs typeface="Calibri" panose="020F0502020204030204" pitchFamily="34" charset="0"/>
              </a:rPr>
              <a:t> – Eager execution runtime, </a:t>
            </a:r>
            <a:r>
              <a:rPr lang="en-US" sz="1400" dirty="0">
                <a:latin typeface="Calibri" panose="020F0502020204030204" pitchFamily="34" charset="0"/>
                <a:cs typeface="Calibri" panose="020F0502020204030204" pitchFamily="34" charset="0"/>
                <a:hlinkClick r:id="rId4"/>
              </a:rPr>
              <a:t>https://www.youtube.com/watch?v=qjx65mD6nrc</a:t>
            </a:r>
            <a:r>
              <a:rPr lang="en-US" sz="1400" dirty="0">
                <a:latin typeface="Calibri" panose="020F0502020204030204" pitchFamily="34" charset="0"/>
                <a:cs typeface="Calibri" panose="020F0502020204030204" pitchFamily="34" charset="0"/>
              </a:rPr>
              <a:t>, Dec 2019]</a:t>
            </a:r>
          </a:p>
        </p:txBody>
      </p:sp>
    </p:spTree>
    <p:extLst>
      <p:ext uri="{BB962C8B-B14F-4D97-AF65-F5344CB8AC3E}">
        <p14:creationId xmlns:p14="http://schemas.microsoft.com/office/powerpoint/2010/main" val="301460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Constant and Size Propagation, cont. </a:t>
            </a:r>
          </a:p>
        </p:txBody>
      </p:sp>
      <p:sp>
        <p:nvSpPr>
          <p:cNvPr id="3" name="Content Placeholder 2"/>
          <p:cNvSpPr>
            <a:spLocks noGrp="1"/>
          </p:cNvSpPr>
          <p:nvPr>
            <p:ph idx="1"/>
          </p:nvPr>
        </p:nvSpPr>
        <p:spPr/>
        <p:txBody>
          <a:bodyPr/>
          <a:lstStyle/>
          <a:p>
            <a:r>
              <a:rPr lang="en-US" dirty="0"/>
              <a:t>Constant Propagation</a:t>
            </a:r>
          </a:p>
          <a:p>
            <a:pPr lvl="1"/>
            <a:r>
              <a:rPr lang="en-US" dirty="0"/>
              <a:t>Relies on live variable analysis</a:t>
            </a:r>
          </a:p>
          <a:p>
            <a:pPr lvl="1"/>
            <a:r>
              <a:rPr lang="en-US" dirty="0"/>
              <a:t>Propagate constant literals into</a:t>
            </a:r>
            <a:br>
              <a:rPr lang="en-US" dirty="0"/>
            </a:br>
            <a:r>
              <a:rPr lang="en-US" dirty="0"/>
              <a:t>read-only statement blocks</a:t>
            </a:r>
          </a:p>
          <a:p>
            <a:pPr lvl="1"/>
            <a:endParaRPr lang="en-US" dirty="0"/>
          </a:p>
          <a:p>
            <a:r>
              <a:rPr lang="en-US" dirty="0"/>
              <a:t>Program-level Size Propagation</a:t>
            </a:r>
          </a:p>
          <a:p>
            <a:pPr lvl="1"/>
            <a:r>
              <a:rPr lang="en-US" dirty="0"/>
              <a:t>Relies on </a:t>
            </a:r>
            <a:r>
              <a:rPr lang="en-US" b="1" dirty="0">
                <a:solidFill>
                  <a:schemeClr val="accent1"/>
                </a:solidFill>
              </a:rPr>
              <a:t>constant propagation</a:t>
            </a:r>
            <a:br>
              <a:rPr lang="en-US" dirty="0"/>
            </a:br>
            <a:r>
              <a:rPr lang="en-US" dirty="0"/>
              <a:t>and </a:t>
            </a:r>
            <a:r>
              <a:rPr lang="en-US" b="1" dirty="0">
                <a:solidFill>
                  <a:schemeClr val="accent1"/>
                </a:solidFill>
              </a:rPr>
              <a:t>DAG-level size propagation</a:t>
            </a:r>
          </a:p>
          <a:p>
            <a:pPr lvl="1"/>
            <a:r>
              <a:rPr lang="en-US" b="1" dirty="0">
                <a:solidFill>
                  <a:srgbClr val="7889FB"/>
                </a:solidFill>
              </a:rPr>
              <a:t>Propagate size information across</a:t>
            </a:r>
            <a:br>
              <a:rPr lang="en-US" b="1" dirty="0">
                <a:solidFill>
                  <a:srgbClr val="7889FB"/>
                </a:solidFill>
              </a:rPr>
            </a:br>
            <a:r>
              <a:rPr lang="en-US" b="1" dirty="0">
                <a:solidFill>
                  <a:srgbClr val="7889FB"/>
                </a:solidFill>
              </a:rPr>
              <a:t>conditional control flow:</a:t>
            </a:r>
            <a:r>
              <a:rPr lang="en-US" dirty="0"/>
              <a:t> size in leafs,</a:t>
            </a:r>
            <a:br>
              <a:rPr lang="en-US" dirty="0"/>
            </a:br>
            <a:r>
              <a:rPr lang="en-US" dirty="0"/>
              <a:t>DAG-level prop, extract roots </a:t>
            </a:r>
          </a:p>
          <a:p>
            <a:pPr lvl="1"/>
            <a:r>
              <a:rPr lang="en-US" b="1" dirty="0">
                <a:solidFill>
                  <a:schemeClr val="accent1"/>
                </a:solidFill>
              </a:rPr>
              <a:t>if: </a:t>
            </a:r>
            <a:r>
              <a:rPr lang="en-US" dirty="0"/>
              <a:t>reconcile if and else branch outputs</a:t>
            </a:r>
          </a:p>
          <a:p>
            <a:pPr lvl="1"/>
            <a:r>
              <a:rPr lang="en-US" b="1" dirty="0">
                <a:solidFill>
                  <a:schemeClr val="accent1"/>
                </a:solidFill>
              </a:rPr>
              <a:t>while/for:</a:t>
            </a:r>
            <a:r>
              <a:rPr lang="en-US" dirty="0"/>
              <a:t> reconcile pre and post loop,</a:t>
            </a:r>
            <a:br>
              <a:rPr lang="en-US" dirty="0"/>
            </a:br>
            <a:r>
              <a:rPr lang="en-US" dirty="0"/>
              <a:t>reset if pre/post different </a:t>
            </a:r>
          </a:p>
          <a:p>
            <a:pPr lvl="1"/>
            <a:endParaRPr lang="en-US" dirty="0"/>
          </a:p>
        </p:txBody>
      </p:sp>
      <p:sp>
        <p:nvSpPr>
          <p:cNvPr id="4" name="Text Placeholder 3"/>
          <p:cNvSpPr>
            <a:spLocks noGrp="1"/>
          </p:cNvSpPr>
          <p:nvPr>
            <p:ph type="body" sz="quarter" idx="14"/>
          </p:nvPr>
        </p:nvSpPr>
        <p:spPr/>
        <p:txBody>
          <a:bodyPr>
            <a:normAutofit lnSpcReduction="10000"/>
          </a:bodyPr>
          <a:lstStyle/>
          <a:p>
            <a:r>
              <a:rPr lang="en-US" dirty="0"/>
              <a:t>Size Inference and Cost Estimation</a:t>
            </a:r>
          </a:p>
        </p:txBody>
      </p:sp>
      <p:sp>
        <p:nvSpPr>
          <p:cNvPr id="5" name="TextBox 4"/>
          <p:cNvSpPr txBox="1"/>
          <p:nvPr/>
        </p:nvSpPr>
        <p:spPr>
          <a:xfrm>
            <a:off x="5390898" y="1348489"/>
            <a:ext cx="3712910" cy="4616648"/>
          </a:xfrm>
          <a:prstGeom prst="rect">
            <a:avLst/>
          </a:prstGeom>
          <a:noFill/>
        </p:spPr>
        <p:txBody>
          <a:bodyPr wrap="square" rtlCol="0">
            <a:spAutoFit/>
          </a:bodyPr>
          <a:lstStyle/>
          <a:p>
            <a:r>
              <a:rPr lang="en-US" sz="1400" dirty="0">
                <a:latin typeface="Consolas" panose="020B0609020204030204" pitchFamily="49" charset="0"/>
                <a:cs typeface="Calibri" panose="020F0502020204030204" pitchFamily="34" charset="0"/>
              </a:rPr>
              <a:t>X = </a:t>
            </a:r>
            <a:r>
              <a:rPr lang="en-US" sz="1400" b="1" dirty="0">
                <a:latin typeface="Consolas" panose="020B0609020204030204" pitchFamily="49" charset="0"/>
                <a:cs typeface="Calibri" panose="020F0502020204030204" pitchFamily="34" charset="0"/>
              </a:rPr>
              <a:t>read</a:t>
            </a:r>
            <a:r>
              <a:rPr lang="en-US" sz="1400" dirty="0">
                <a:latin typeface="Consolas" panose="020B0609020204030204" pitchFamily="49" charset="0"/>
                <a:cs typeface="Calibri" panose="020F0502020204030204" pitchFamily="34" charset="0"/>
              </a:rPr>
              <a:t>(</a:t>
            </a:r>
            <a:r>
              <a:rPr lang="en-US" sz="1400" b="1" dirty="0">
                <a:latin typeface="Consolas" panose="020B0609020204030204" pitchFamily="49" charset="0"/>
                <a:cs typeface="Calibri" panose="020F0502020204030204" pitchFamily="34" charset="0"/>
              </a:rPr>
              <a:t>$1</a:t>
            </a:r>
            <a:r>
              <a:rPr lang="en-US" sz="1400" dirty="0">
                <a:latin typeface="Consolas" panose="020B0609020204030204" pitchFamily="49" charset="0"/>
                <a:cs typeface="Calibri" panose="020F0502020204030204" pitchFamily="34" charset="0"/>
              </a:rPr>
              <a:t>); # n x m matrix</a:t>
            </a:r>
          </a:p>
          <a:p>
            <a:r>
              <a:rPr lang="es-ES" sz="1400" dirty="0">
                <a:latin typeface="Consolas" panose="020B0609020204030204" pitchFamily="49" charset="0"/>
                <a:cs typeface="Calibri" panose="020F0502020204030204" pitchFamily="34" charset="0"/>
              </a:rPr>
              <a:t>y = </a:t>
            </a:r>
            <a:r>
              <a:rPr lang="es-ES" sz="1400" b="1" dirty="0" err="1">
                <a:latin typeface="Consolas" panose="020B0609020204030204" pitchFamily="49" charset="0"/>
                <a:cs typeface="Calibri" panose="020F0502020204030204" pitchFamily="34" charset="0"/>
              </a:rPr>
              <a:t>read</a:t>
            </a:r>
            <a:r>
              <a:rPr lang="es-ES" sz="1400" dirty="0">
                <a:latin typeface="Consolas" panose="020B0609020204030204" pitchFamily="49" charset="0"/>
                <a:cs typeface="Calibri" panose="020F0502020204030204" pitchFamily="34" charset="0"/>
              </a:rPr>
              <a:t>(</a:t>
            </a:r>
            <a:r>
              <a:rPr lang="es-ES" sz="1400" b="1" dirty="0">
                <a:latin typeface="Consolas" panose="020B0609020204030204" pitchFamily="49" charset="0"/>
                <a:cs typeface="Calibri" panose="020F0502020204030204" pitchFamily="34" charset="0"/>
              </a:rPr>
              <a:t>$2</a:t>
            </a:r>
            <a:r>
              <a:rPr lang="es-ES" sz="1400" dirty="0">
                <a:latin typeface="Consolas" panose="020B0609020204030204" pitchFamily="49" charset="0"/>
                <a:cs typeface="Calibri" panose="020F0502020204030204" pitchFamily="34" charset="0"/>
              </a:rPr>
              <a:t>); # n x 1 vector</a:t>
            </a:r>
          </a:p>
          <a:p>
            <a:r>
              <a:rPr lang="en-US" sz="1400" b="1" dirty="0">
                <a:solidFill>
                  <a:schemeClr val="accent1"/>
                </a:solidFill>
                <a:latin typeface="Consolas" panose="020B0609020204030204" pitchFamily="49" charset="0"/>
                <a:cs typeface="Calibri" panose="020F0502020204030204" pitchFamily="34" charset="0"/>
              </a:rPr>
              <a:t>maxi = 50; lambda = 0.001</a:t>
            </a:r>
            <a:r>
              <a:rPr lang="en-US" sz="1400" dirty="0">
                <a:latin typeface="Consolas" panose="020B0609020204030204" pitchFamily="49" charset="0"/>
                <a:cs typeface="Calibri" panose="020F0502020204030204" pitchFamily="34" charset="0"/>
              </a:rPr>
              <a:t>; </a:t>
            </a:r>
            <a:br>
              <a:rPr lang="en-US" sz="1400" dirty="0">
                <a:latin typeface="Consolas" panose="020B0609020204030204" pitchFamily="49" charset="0"/>
                <a:cs typeface="Calibri" panose="020F0502020204030204" pitchFamily="34" charset="0"/>
              </a:rPr>
            </a:br>
            <a:r>
              <a:rPr lang="en-US" sz="1400" b="1" dirty="0">
                <a:latin typeface="Consolas" panose="020B0609020204030204" pitchFamily="49" charset="0"/>
                <a:cs typeface="Calibri" panose="020F0502020204030204" pitchFamily="34" charset="0"/>
              </a:rPr>
              <a:t>if</a:t>
            </a:r>
            <a:r>
              <a:rPr lang="en-US" sz="1400" dirty="0">
                <a:latin typeface="Consolas" panose="020B0609020204030204" pitchFamily="49" charset="0"/>
                <a:cs typeface="Calibri" panose="020F0502020204030204" pitchFamily="34" charset="0"/>
              </a:rPr>
              <a:t>(...){ }</a:t>
            </a:r>
          </a:p>
          <a:p>
            <a:r>
              <a:rPr lang="fr-FR" sz="1400" dirty="0">
                <a:latin typeface="Consolas" panose="020B0609020204030204" pitchFamily="49" charset="0"/>
                <a:cs typeface="Calibri" panose="020F0502020204030204" pitchFamily="34" charset="0"/>
              </a:rPr>
              <a:t>r = -(</a:t>
            </a:r>
            <a:r>
              <a:rPr lang="fr-FR" sz="1400" b="1" dirty="0">
                <a:latin typeface="Consolas" panose="020B0609020204030204" pitchFamily="49" charset="0"/>
                <a:cs typeface="Calibri" panose="020F0502020204030204" pitchFamily="34" charset="0"/>
              </a:rPr>
              <a:t>t</a:t>
            </a:r>
            <a:r>
              <a:rPr lang="fr-FR" sz="1400" dirty="0">
                <a:latin typeface="Consolas" panose="020B0609020204030204" pitchFamily="49" charset="0"/>
                <a:cs typeface="Calibri" panose="020F0502020204030204" pitchFamily="34" charset="0"/>
              </a:rPr>
              <a:t>(X) %*% y); </a:t>
            </a:r>
          </a:p>
          <a:p>
            <a:r>
              <a:rPr lang="pt-BR" sz="1400" dirty="0">
                <a:latin typeface="Consolas" panose="020B0609020204030204" pitchFamily="49" charset="0"/>
                <a:cs typeface="Calibri" panose="020F0502020204030204" pitchFamily="34" charset="0"/>
              </a:rPr>
              <a:t>r2 = </a:t>
            </a:r>
            <a:r>
              <a:rPr lang="pt-BR" sz="1400" b="1" dirty="0">
                <a:latin typeface="Consolas" panose="020B0609020204030204" pitchFamily="49" charset="0"/>
                <a:cs typeface="Calibri" panose="020F0502020204030204" pitchFamily="34" charset="0"/>
              </a:rPr>
              <a:t>sum</a:t>
            </a:r>
            <a:r>
              <a:rPr lang="pt-BR" sz="1400" dirty="0">
                <a:latin typeface="Consolas" panose="020B0609020204030204" pitchFamily="49" charset="0"/>
                <a:cs typeface="Calibri" panose="020F0502020204030204" pitchFamily="34" charset="0"/>
              </a:rPr>
              <a:t>(r * r); </a:t>
            </a:r>
            <a:br>
              <a:rPr lang="pt-BR" sz="1400" dirty="0">
                <a:latin typeface="Consolas" panose="020B0609020204030204" pitchFamily="49" charset="0"/>
                <a:cs typeface="Calibri" panose="020F0502020204030204" pitchFamily="34" charset="0"/>
              </a:rPr>
            </a:br>
            <a:r>
              <a:rPr lang="pt-BR" sz="1400" dirty="0">
                <a:latin typeface="Consolas" panose="020B0609020204030204" pitchFamily="49" charset="0"/>
                <a:cs typeface="Calibri" panose="020F0502020204030204" pitchFamily="34" charset="0"/>
              </a:rPr>
              <a:t>p = -r;                     </a:t>
            </a:r>
            <a:endParaRPr lang="pt-BR" sz="1400" b="1" dirty="0">
              <a:solidFill>
                <a:schemeClr val="accent1"/>
              </a:solidFill>
              <a:latin typeface="Consolas" panose="020B0609020204030204" pitchFamily="49" charset="0"/>
              <a:cs typeface="Calibri" panose="020F0502020204030204" pitchFamily="34" charset="0"/>
            </a:endParaRPr>
          </a:p>
          <a:p>
            <a:r>
              <a:rPr lang="pl-PL" sz="1400" dirty="0">
                <a:latin typeface="Consolas" panose="020B0609020204030204" pitchFamily="49" charset="0"/>
                <a:cs typeface="Calibri" panose="020F0502020204030204" pitchFamily="34" charset="0"/>
              </a:rPr>
              <a:t>w = </a:t>
            </a:r>
            <a:r>
              <a:rPr lang="pl-PL" sz="1400" b="1" dirty="0">
                <a:latin typeface="Consolas" panose="020B0609020204030204" pitchFamily="49" charset="0"/>
                <a:cs typeface="Calibri" panose="020F0502020204030204" pitchFamily="34" charset="0"/>
              </a:rPr>
              <a:t>matrix</a:t>
            </a:r>
            <a:r>
              <a:rPr lang="pl-PL" sz="1400" dirty="0">
                <a:latin typeface="Consolas" panose="020B0609020204030204" pitchFamily="49" charset="0"/>
                <a:cs typeface="Calibri" panose="020F0502020204030204" pitchFamily="34" charset="0"/>
              </a:rPr>
              <a:t>(0, </a:t>
            </a:r>
            <a:r>
              <a:rPr lang="pl-PL" sz="1400" b="1" dirty="0">
                <a:solidFill>
                  <a:srgbClr val="7889FB"/>
                </a:solidFill>
                <a:latin typeface="Consolas" panose="020B0609020204030204" pitchFamily="49" charset="0"/>
                <a:cs typeface="Calibri" panose="020F0502020204030204" pitchFamily="34" charset="0"/>
              </a:rPr>
              <a:t>ncol(X)</a:t>
            </a:r>
            <a:r>
              <a:rPr lang="pl-PL" sz="1400" dirty="0">
                <a:latin typeface="Consolas" panose="020B0609020204030204" pitchFamily="49" charset="0"/>
                <a:cs typeface="Calibri" panose="020F0502020204030204" pitchFamily="34" charset="0"/>
              </a:rPr>
              <a:t>, 1); </a:t>
            </a:r>
            <a:r>
              <a:rPr lang="en-US" sz="1400" dirty="0">
                <a:latin typeface="Consolas" panose="020B0609020204030204" pitchFamily="49" charset="0"/>
                <a:cs typeface="Calibri" panose="020F0502020204030204" pitchFamily="34" charset="0"/>
              </a:rPr>
              <a:t> </a:t>
            </a:r>
            <a:br>
              <a:rPr lang="en-US" sz="1400" dirty="0">
                <a:latin typeface="Consolas" panose="020B0609020204030204" pitchFamily="49" charset="0"/>
                <a:cs typeface="Calibri" panose="020F0502020204030204" pitchFamily="34" charset="0"/>
              </a:rPr>
            </a:br>
            <a:r>
              <a:rPr lang="pl-PL" sz="1400" b="1" dirty="0">
                <a:solidFill>
                  <a:schemeClr val="accent1"/>
                </a:solidFill>
                <a:latin typeface="Consolas" panose="020B0609020204030204" pitchFamily="49" charset="0"/>
                <a:cs typeface="Calibri" panose="020F0502020204030204" pitchFamily="34" charset="0"/>
              </a:rPr>
              <a:t>i = 0</a:t>
            </a:r>
            <a:r>
              <a:rPr lang="pl-PL" sz="1400" dirty="0">
                <a:latin typeface="Consolas" panose="020B0609020204030204" pitchFamily="49" charset="0"/>
                <a:cs typeface="Calibri" panose="020F0502020204030204" pitchFamily="34" charset="0"/>
              </a:rPr>
              <a:t>;</a:t>
            </a:r>
          </a:p>
          <a:p>
            <a:r>
              <a:rPr lang="pt-BR" sz="1400" b="1" dirty="0">
                <a:latin typeface="Consolas" panose="020B0609020204030204" pitchFamily="49" charset="0"/>
                <a:cs typeface="Calibri" panose="020F0502020204030204" pitchFamily="34" charset="0"/>
              </a:rPr>
              <a:t>while</a:t>
            </a:r>
            <a:r>
              <a:rPr lang="pt-BR" sz="1400" dirty="0">
                <a:latin typeface="Consolas" panose="020B0609020204030204" pitchFamily="49" charset="0"/>
                <a:cs typeface="Calibri" panose="020F0502020204030204" pitchFamily="34" charset="0"/>
              </a:rPr>
              <a:t>(</a:t>
            </a:r>
            <a:r>
              <a:rPr lang="pt-BR" sz="1400" b="1" dirty="0">
                <a:solidFill>
                  <a:srgbClr val="7889FB"/>
                </a:solidFill>
                <a:latin typeface="Consolas" panose="020B0609020204030204" pitchFamily="49" charset="0"/>
                <a:cs typeface="Calibri" panose="020F0502020204030204" pitchFamily="34" charset="0"/>
              </a:rPr>
              <a:t>i</a:t>
            </a:r>
            <a:r>
              <a:rPr lang="pt-BR" sz="1400" dirty="0">
                <a:latin typeface="Consolas" panose="020B0609020204030204" pitchFamily="49" charset="0"/>
                <a:cs typeface="Calibri" panose="020F0502020204030204" pitchFamily="34" charset="0"/>
              </a:rPr>
              <a:t>&lt;</a:t>
            </a:r>
            <a:r>
              <a:rPr lang="pt-BR" sz="1400" b="1" dirty="0">
                <a:solidFill>
                  <a:srgbClr val="7889FB"/>
                </a:solidFill>
                <a:latin typeface="Consolas" panose="020B0609020204030204" pitchFamily="49" charset="0"/>
                <a:cs typeface="Calibri" panose="020F0502020204030204" pitchFamily="34" charset="0"/>
              </a:rPr>
              <a:t>maxi</a:t>
            </a:r>
            <a:r>
              <a:rPr lang="pt-BR" sz="1400" dirty="0">
                <a:latin typeface="Consolas" panose="020B0609020204030204" pitchFamily="49" charset="0"/>
                <a:cs typeface="Calibri" panose="020F0502020204030204" pitchFamily="34" charset="0"/>
              </a:rPr>
              <a:t> &amp; r2&gt;r2_trgt) {</a:t>
            </a:r>
          </a:p>
          <a:p>
            <a:r>
              <a:rPr lang="fr-FR" sz="1400" dirty="0">
                <a:latin typeface="Consolas" panose="020B0609020204030204" pitchFamily="49" charset="0"/>
                <a:cs typeface="Calibri" panose="020F0502020204030204" pitchFamily="34" charset="0"/>
              </a:rPr>
              <a:t>   q = (</a:t>
            </a:r>
            <a:r>
              <a:rPr lang="fr-FR" sz="1400" b="1" dirty="0">
                <a:latin typeface="Consolas" panose="020B0609020204030204" pitchFamily="49" charset="0"/>
                <a:cs typeface="Calibri" panose="020F0502020204030204" pitchFamily="34" charset="0"/>
              </a:rPr>
              <a:t>t</a:t>
            </a:r>
            <a:r>
              <a:rPr lang="fr-FR" sz="1400" dirty="0">
                <a:latin typeface="Consolas" panose="020B0609020204030204" pitchFamily="49" charset="0"/>
                <a:cs typeface="Calibri" panose="020F0502020204030204" pitchFamily="34" charset="0"/>
              </a:rPr>
              <a:t>(X) %*% X %*% p)+</a:t>
            </a:r>
            <a:r>
              <a:rPr lang="fr-FR" sz="1400" b="1" dirty="0">
                <a:solidFill>
                  <a:srgbClr val="7889FB"/>
                </a:solidFill>
                <a:latin typeface="Consolas" panose="020B0609020204030204" pitchFamily="49" charset="0"/>
                <a:cs typeface="Calibri" panose="020F0502020204030204" pitchFamily="34" charset="0"/>
              </a:rPr>
              <a:t>lambda</a:t>
            </a:r>
            <a:r>
              <a:rPr lang="fr-FR" sz="1400" dirty="0">
                <a:latin typeface="Consolas" panose="020B0609020204030204" pitchFamily="49" charset="0"/>
                <a:cs typeface="Calibri" panose="020F0502020204030204" pitchFamily="34" charset="0"/>
              </a:rPr>
              <a:t>*p;</a:t>
            </a:r>
          </a:p>
          <a:p>
            <a:r>
              <a:rPr lang="pt-BR" sz="1400" dirty="0">
                <a:latin typeface="Consolas" panose="020B0609020204030204" pitchFamily="49" charset="0"/>
                <a:cs typeface="Calibri" panose="020F0502020204030204" pitchFamily="34" charset="0"/>
              </a:rPr>
              <a:t>   alpha = norm_r2 / </a:t>
            </a:r>
            <a:r>
              <a:rPr lang="pt-BR" sz="1400" b="1" dirty="0">
                <a:latin typeface="Consolas" panose="020B0609020204030204" pitchFamily="49" charset="0"/>
                <a:cs typeface="Calibri" panose="020F0502020204030204" pitchFamily="34" charset="0"/>
              </a:rPr>
              <a:t>sum</a:t>
            </a:r>
            <a:r>
              <a:rPr lang="pt-BR" sz="1400" dirty="0">
                <a:latin typeface="Consolas" panose="020B0609020204030204" pitchFamily="49" charset="0"/>
                <a:cs typeface="Calibri" panose="020F0502020204030204" pitchFamily="34" charset="0"/>
              </a:rPr>
              <a:t>(p * q);</a:t>
            </a:r>
          </a:p>
          <a:p>
            <a:r>
              <a:rPr lang="en-US" sz="1400" dirty="0">
                <a:latin typeface="Consolas" panose="020B0609020204030204" pitchFamily="49" charset="0"/>
                <a:cs typeface="Calibri" panose="020F0502020204030204" pitchFamily="34" charset="0"/>
              </a:rPr>
              <a:t>   </a:t>
            </a:r>
            <a:r>
              <a:rPr lang="pl-PL" sz="1400" dirty="0">
                <a:latin typeface="Consolas" panose="020B0609020204030204" pitchFamily="49" charset="0"/>
                <a:cs typeface="Calibri" panose="020F0502020204030204" pitchFamily="34" charset="0"/>
              </a:rPr>
              <a:t>w = w + alpha * p;</a:t>
            </a:r>
            <a:r>
              <a:rPr lang="en-US" sz="1400" dirty="0">
                <a:latin typeface="Consolas" panose="020B0609020204030204" pitchFamily="49" charset="0"/>
                <a:cs typeface="Calibri" panose="020F0502020204030204" pitchFamily="34" charset="0"/>
              </a:rPr>
              <a:t> </a:t>
            </a:r>
            <a:endParaRPr lang="pl-PL" sz="1400" dirty="0">
              <a:latin typeface="Consolas" panose="020B0609020204030204" pitchFamily="49" charset="0"/>
              <a:cs typeface="Calibri" panose="020F0502020204030204" pitchFamily="34" charset="0"/>
            </a:endParaRPr>
          </a:p>
          <a:p>
            <a:r>
              <a:rPr lang="en-US" sz="1400" dirty="0">
                <a:latin typeface="Consolas" panose="020B0609020204030204" pitchFamily="49" charset="0"/>
                <a:cs typeface="Calibri" panose="020F0502020204030204" pitchFamily="34" charset="0"/>
              </a:rPr>
              <a:t>   old_norm_r2 = norm_r2;</a:t>
            </a:r>
          </a:p>
          <a:p>
            <a:r>
              <a:rPr lang="pt-BR" sz="1400" dirty="0">
                <a:latin typeface="Consolas" panose="020B0609020204030204" pitchFamily="49" charset="0"/>
                <a:cs typeface="Calibri" panose="020F0502020204030204" pitchFamily="34" charset="0"/>
              </a:rPr>
              <a:t>   r = r + alpha * q;</a:t>
            </a:r>
          </a:p>
          <a:p>
            <a:r>
              <a:rPr lang="en-US" sz="1400" dirty="0">
                <a:latin typeface="Consolas" panose="020B0609020204030204" pitchFamily="49" charset="0"/>
                <a:cs typeface="Calibri" panose="020F0502020204030204" pitchFamily="34" charset="0"/>
              </a:rPr>
              <a:t>   r2 = </a:t>
            </a:r>
            <a:r>
              <a:rPr lang="en-US" sz="1400" b="1" dirty="0">
                <a:latin typeface="Consolas" panose="020B0609020204030204" pitchFamily="49" charset="0"/>
                <a:cs typeface="Calibri" panose="020F0502020204030204" pitchFamily="34" charset="0"/>
              </a:rPr>
              <a:t>sum</a:t>
            </a:r>
            <a:r>
              <a:rPr lang="en-US" sz="1400" dirty="0">
                <a:latin typeface="Consolas" panose="020B0609020204030204" pitchFamily="49" charset="0"/>
                <a:cs typeface="Calibri" panose="020F0502020204030204" pitchFamily="34" charset="0"/>
              </a:rPr>
              <a:t>(r * r);</a:t>
            </a:r>
          </a:p>
          <a:p>
            <a:r>
              <a:rPr lang="en-US" sz="1400" b="1" dirty="0">
                <a:latin typeface="Consolas" panose="020B0609020204030204" pitchFamily="49" charset="0"/>
                <a:cs typeface="Calibri" panose="020F0502020204030204" pitchFamily="34" charset="0"/>
              </a:rPr>
              <a:t>   </a:t>
            </a:r>
            <a:r>
              <a:rPr lang="en-US" sz="1400" dirty="0">
                <a:latin typeface="Consolas" panose="020B0609020204030204" pitchFamily="49" charset="0"/>
                <a:cs typeface="Calibri" panose="020F0502020204030204" pitchFamily="34" charset="0"/>
              </a:rPr>
              <a:t>beta = norm_r2 / old_norm_r2;</a:t>
            </a:r>
          </a:p>
          <a:p>
            <a:r>
              <a:rPr lang="en-US" sz="1400" b="1" dirty="0">
                <a:latin typeface="Consolas" panose="020B0609020204030204" pitchFamily="49" charset="0"/>
                <a:cs typeface="Calibri" panose="020F0502020204030204" pitchFamily="34" charset="0"/>
              </a:rPr>
              <a:t>   </a:t>
            </a:r>
            <a:r>
              <a:rPr lang="en-US" sz="1400" dirty="0">
                <a:latin typeface="Consolas" panose="020B0609020204030204" pitchFamily="49" charset="0"/>
                <a:cs typeface="Calibri" panose="020F0502020204030204" pitchFamily="34" charset="0"/>
              </a:rPr>
              <a:t>p = -r + beta * p;</a:t>
            </a:r>
          </a:p>
          <a:p>
            <a:r>
              <a:rPr lang="en-US" sz="1400" dirty="0">
                <a:latin typeface="Consolas" panose="020B0609020204030204" pitchFamily="49" charset="0"/>
                <a:cs typeface="Calibri" panose="020F0502020204030204" pitchFamily="34" charset="0"/>
              </a:rPr>
              <a:t>   </a:t>
            </a:r>
            <a:r>
              <a:rPr lang="en-US" sz="1400" b="1" dirty="0" err="1">
                <a:solidFill>
                  <a:srgbClr val="7889FB"/>
                </a:solidFill>
                <a:latin typeface="Consolas" panose="020B0609020204030204" pitchFamily="49" charset="0"/>
                <a:cs typeface="Calibri" panose="020F0502020204030204" pitchFamily="34" charset="0"/>
              </a:rPr>
              <a:t>i</a:t>
            </a:r>
            <a:r>
              <a:rPr lang="en-US" sz="1400" b="1" dirty="0">
                <a:solidFill>
                  <a:srgbClr val="7889FB"/>
                </a:solidFill>
                <a:latin typeface="Consolas" panose="020B0609020204030204" pitchFamily="49" charset="0"/>
                <a:cs typeface="Calibri" panose="020F0502020204030204" pitchFamily="34" charset="0"/>
              </a:rPr>
              <a:t> = </a:t>
            </a:r>
            <a:r>
              <a:rPr lang="en-US" sz="1400" b="1" dirty="0" err="1">
                <a:solidFill>
                  <a:srgbClr val="7889FB"/>
                </a:solidFill>
                <a:latin typeface="Consolas" panose="020B0609020204030204" pitchFamily="49" charset="0"/>
                <a:cs typeface="Calibri" panose="020F0502020204030204" pitchFamily="34" charset="0"/>
              </a:rPr>
              <a:t>i</a:t>
            </a:r>
            <a:r>
              <a:rPr lang="en-US" sz="1400" b="1" dirty="0">
                <a:solidFill>
                  <a:srgbClr val="7889FB"/>
                </a:solidFill>
                <a:latin typeface="Consolas" panose="020B0609020204030204" pitchFamily="49" charset="0"/>
                <a:cs typeface="Calibri" panose="020F0502020204030204" pitchFamily="34" charset="0"/>
              </a:rPr>
              <a:t> + 1; </a:t>
            </a:r>
          </a:p>
          <a:p>
            <a:r>
              <a:rPr lang="en-US" sz="1400" dirty="0">
                <a:latin typeface="Consolas" panose="020B0609020204030204" pitchFamily="49" charset="0"/>
                <a:cs typeface="Calibri" panose="020F0502020204030204" pitchFamily="34" charset="0"/>
              </a:rPr>
              <a:t>}</a:t>
            </a:r>
          </a:p>
          <a:p>
            <a:r>
              <a:rPr lang="en-US" sz="1400" b="1" dirty="0">
                <a:latin typeface="Consolas" panose="020B0609020204030204" pitchFamily="49" charset="0"/>
                <a:cs typeface="Calibri" panose="020F0502020204030204" pitchFamily="34" charset="0"/>
              </a:rPr>
              <a:t>write</a:t>
            </a:r>
            <a:r>
              <a:rPr lang="en-US" sz="1400" dirty="0">
                <a:latin typeface="Consolas" panose="020B0609020204030204" pitchFamily="49" charset="0"/>
                <a:cs typeface="Calibri" panose="020F0502020204030204" pitchFamily="34" charset="0"/>
              </a:rPr>
              <a:t>(w, </a:t>
            </a:r>
            <a:r>
              <a:rPr lang="en-US" sz="1400" b="1" dirty="0">
                <a:latin typeface="Consolas" panose="020B0609020204030204" pitchFamily="49" charset="0"/>
                <a:cs typeface="Calibri" panose="020F0502020204030204" pitchFamily="34" charset="0"/>
              </a:rPr>
              <a:t>$4</a:t>
            </a:r>
            <a:r>
              <a:rPr lang="en-US" sz="1400" dirty="0">
                <a:latin typeface="Consolas" panose="020B0609020204030204" pitchFamily="49" charset="0"/>
                <a:cs typeface="Calibri" panose="020F0502020204030204" pitchFamily="34" charset="0"/>
              </a:rPr>
              <a:t>, format="text");</a:t>
            </a:r>
          </a:p>
        </p:txBody>
      </p:sp>
      <p:sp>
        <p:nvSpPr>
          <p:cNvPr id="6" name="Rectangle 5">
            <a:extLst>
              <a:ext uri="{FF2B5EF4-FFF2-40B4-BE49-F238E27FC236}">
                <a16:creationId xmlns:a16="http://schemas.microsoft.com/office/drawing/2014/main" id="{FAF958DE-B5A3-4444-A79A-B4070DECBE70}"/>
              </a:ext>
            </a:extLst>
          </p:cNvPr>
          <p:cNvSpPr/>
          <p:nvPr/>
        </p:nvSpPr>
        <p:spPr>
          <a:xfrm>
            <a:off x="8151627" y="2615297"/>
            <a:ext cx="880369" cy="307777"/>
          </a:xfrm>
          <a:prstGeom prst="rect">
            <a:avLst/>
          </a:prstGeom>
        </p:spPr>
        <p:txBody>
          <a:bodyPr wrap="none">
            <a:spAutoFit/>
          </a:bodyPr>
          <a:lstStyle/>
          <a:p>
            <a:r>
              <a:rPr lang="pt-BR" sz="1400" b="1" dirty="0">
                <a:solidFill>
                  <a:schemeClr val="accent1"/>
                </a:solidFill>
                <a:latin typeface="Consolas" panose="020B0609020204030204" pitchFamily="49" charset="0"/>
                <a:cs typeface="Calibri" panose="020F0502020204030204" pitchFamily="34" charset="0"/>
              </a:rPr>
              <a:t># m x 1</a:t>
            </a:r>
            <a:endParaRPr lang="en-US" sz="1400" dirty="0"/>
          </a:p>
        </p:txBody>
      </p:sp>
      <p:sp>
        <p:nvSpPr>
          <p:cNvPr id="7" name="Rectangle 6">
            <a:extLst>
              <a:ext uri="{FF2B5EF4-FFF2-40B4-BE49-F238E27FC236}">
                <a16:creationId xmlns:a16="http://schemas.microsoft.com/office/drawing/2014/main" id="{65096B68-F8B9-43DA-B74E-03D25B745315}"/>
              </a:ext>
            </a:extLst>
          </p:cNvPr>
          <p:cNvSpPr/>
          <p:nvPr/>
        </p:nvSpPr>
        <p:spPr>
          <a:xfrm>
            <a:off x="8151627" y="2818497"/>
            <a:ext cx="880369" cy="307777"/>
          </a:xfrm>
          <a:prstGeom prst="rect">
            <a:avLst/>
          </a:prstGeom>
        </p:spPr>
        <p:txBody>
          <a:bodyPr wrap="none">
            <a:spAutoFit/>
          </a:bodyPr>
          <a:lstStyle/>
          <a:p>
            <a:r>
              <a:rPr lang="pt-BR" sz="1400" b="1" dirty="0">
                <a:solidFill>
                  <a:schemeClr val="accent1"/>
                </a:solidFill>
                <a:latin typeface="Consolas" panose="020B0609020204030204" pitchFamily="49" charset="0"/>
                <a:cs typeface="Calibri" panose="020F0502020204030204" pitchFamily="34" charset="0"/>
              </a:rPr>
              <a:t># m x 1</a:t>
            </a:r>
            <a:endParaRPr lang="en-US" sz="1400" dirty="0"/>
          </a:p>
        </p:txBody>
      </p:sp>
      <p:sp>
        <p:nvSpPr>
          <p:cNvPr id="8" name="Rectangle 7">
            <a:extLst>
              <a:ext uri="{FF2B5EF4-FFF2-40B4-BE49-F238E27FC236}">
                <a16:creationId xmlns:a16="http://schemas.microsoft.com/office/drawing/2014/main" id="{95EAE154-A811-4BE4-A841-0E95C270BB0C}"/>
              </a:ext>
            </a:extLst>
          </p:cNvPr>
          <p:cNvSpPr/>
          <p:nvPr/>
        </p:nvSpPr>
        <p:spPr>
          <a:xfrm>
            <a:off x="8150502" y="3914607"/>
            <a:ext cx="880369" cy="307777"/>
          </a:xfrm>
          <a:prstGeom prst="rect">
            <a:avLst/>
          </a:prstGeom>
        </p:spPr>
        <p:txBody>
          <a:bodyPr wrap="none">
            <a:spAutoFit/>
          </a:bodyPr>
          <a:lstStyle/>
          <a:p>
            <a:r>
              <a:rPr lang="pt-BR" sz="1400" b="1" dirty="0">
                <a:solidFill>
                  <a:schemeClr val="accent1"/>
                </a:solidFill>
                <a:latin typeface="Consolas" panose="020B0609020204030204" pitchFamily="49" charset="0"/>
                <a:cs typeface="Calibri" panose="020F0502020204030204" pitchFamily="34" charset="0"/>
              </a:rPr>
              <a:t># m x 1</a:t>
            </a:r>
            <a:endParaRPr lang="en-US" sz="1400" dirty="0"/>
          </a:p>
        </p:txBody>
      </p:sp>
      <p:sp>
        <p:nvSpPr>
          <p:cNvPr id="9" name="Rectangle 8">
            <a:extLst>
              <a:ext uri="{FF2B5EF4-FFF2-40B4-BE49-F238E27FC236}">
                <a16:creationId xmlns:a16="http://schemas.microsoft.com/office/drawing/2014/main" id="{3A901A01-D65B-43B6-B376-C13C2171C5CB}"/>
              </a:ext>
            </a:extLst>
          </p:cNvPr>
          <p:cNvSpPr/>
          <p:nvPr/>
        </p:nvSpPr>
        <p:spPr>
          <a:xfrm>
            <a:off x="8150502" y="4961087"/>
            <a:ext cx="880369" cy="307777"/>
          </a:xfrm>
          <a:prstGeom prst="rect">
            <a:avLst/>
          </a:prstGeom>
        </p:spPr>
        <p:txBody>
          <a:bodyPr wrap="none">
            <a:spAutoFit/>
          </a:bodyPr>
          <a:lstStyle/>
          <a:p>
            <a:r>
              <a:rPr lang="pt-BR" sz="1400" b="1" dirty="0">
                <a:solidFill>
                  <a:schemeClr val="accent1"/>
                </a:solidFill>
                <a:latin typeface="Consolas" panose="020B0609020204030204" pitchFamily="49" charset="0"/>
                <a:cs typeface="Calibri" panose="020F0502020204030204" pitchFamily="34" charset="0"/>
              </a:rPr>
              <a:t># m x 1</a:t>
            </a:r>
            <a:endParaRPr lang="en-US" sz="1400" dirty="0"/>
          </a:p>
        </p:txBody>
      </p:sp>
      <p:sp>
        <p:nvSpPr>
          <p:cNvPr id="10" name="Rectangle 9">
            <a:extLst>
              <a:ext uri="{FF2B5EF4-FFF2-40B4-BE49-F238E27FC236}">
                <a16:creationId xmlns:a16="http://schemas.microsoft.com/office/drawing/2014/main" id="{F63AB1ED-DC6D-4587-866C-2ED98E5FBFA8}"/>
              </a:ext>
            </a:extLst>
          </p:cNvPr>
          <p:cNvSpPr/>
          <p:nvPr/>
        </p:nvSpPr>
        <p:spPr>
          <a:xfrm>
            <a:off x="5334036" y="1381368"/>
            <a:ext cx="2996740" cy="467752"/>
          </a:xfrm>
          <a:prstGeom prst="rect">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703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Inter-Procedural Analysis</a:t>
            </a:r>
          </a:p>
        </p:txBody>
      </p:sp>
      <p:sp>
        <p:nvSpPr>
          <p:cNvPr id="3" name="Content Placeholder 2"/>
          <p:cNvSpPr>
            <a:spLocks noGrp="1"/>
          </p:cNvSpPr>
          <p:nvPr>
            <p:ph idx="1"/>
          </p:nvPr>
        </p:nvSpPr>
        <p:spPr/>
        <p:txBody>
          <a:bodyPr/>
          <a:lstStyle/>
          <a:p>
            <a:r>
              <a:rPr lang="en-US" dirty="0"/>
              <a:t>Intra/Inter-Procedural Analysis (IPA)</a:t>
            </a:r>
          </a:p>
          <a:p>
            <a:pPr lvl="1"/>
            <a:r>
              <a:rPr lang="en-US" dirty="0"/>
              <a:t>Integrates all size propagation techniques (</a:t>
            </a:r>
            <a:r>
              <a:rPr lang="en-US" b="1" dirty="0" err="1">
                <a:solidFill>
                  <a:schemeClr val="accent1"/>
                </a:solidFill>
              </a:rPr>
              <a:t>DAG+program</a:t>
            </a:r>
            <a:r>
              <a:rPr lang="en-US" dirty="0"/>
              <a:t>, </a:t>
            </a:r>
            <a:r>
              <a:rPr lang="en-US" b="1" dirty="0" err="1">
                <a:solidFill>
                  <a:schemeClr val="accent1"/>
                </a:solidFill>
              </a:rPr>
              <a:t>size+constants</a:t>
            </a:r>
            <a:r>
              <a:rPr lang="en-US" dirty="0"/>
              <a:t>)</a:t>
            </a:r>
          </a:p>
          <a:p>
            <a:pPr lvl="1"/>
            <a:r>
              <a:rPr lang="en-US" dirty="0"/>
              <a:t>Intra-function and inter-function size propagation </a:t>
            </a:r>
            <a:br>
              <a:rPr lang="en-US" dirty="0"/>
            </a:br>
            <a:r>
              <a:rPr lang="en-US" dirty="0"/>
              <a:t>(</a:t>
            </a:r>
            <a:r>
              <a:rPr lang="en-US" b="1" dirty="0">
                <a:solidFill>
                  <a:srgbClr val="7889FB"/>
                </a:solidFill>
              </a:rPr>
              <a:t>called once</a:t>
            </a:r>
            <a:r>
              <a:rPr lang="en-US" dirty="0"/>
              <a:t>, </a:t>
            </a:r>
            <a:r>
              <a:rPr lang="en-US" b="1" dirty="0">
                <a:solidFill>
                  <a:srgbClr val="7889FB"/>
                </a:solidFill>
              </a:rPr>
              <a:t>consistent sizes</a:t>
            </a:r>
            <a:r>
              <a:rPr lang="en-US" dirty="0"/>
              <a:t>, </a:t>
            </a:r>
            <a:r>
              <a:rPr lang="en-US" b="1" dirty="0">
                <a:solidFill>
                  <a:srgbClr val="7889FB"/>
                </a:solidFill>
              </a:rPr>
              <a:t>consistent literals</a:t>
            </a:r>
            <a:r>
              <a:rPr lang="en-US" dirty="0"/>
              <a:t>)</a:t>
            </a:r>
          </a:p>
          <a:p>
            <a:endParaRPr lang="en-US" dirty="0"/>
          </a:p>
          <a:p>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Additional IPA Passes (selection)</a:t>
            </a:r>
          </a:p>
          <a:p>
            <a:pPr lvl="1"/>
            <a:r>
              <a:rPr lang="en-US" b="1" dirty="0">
                <a:solidFill>
                  <a:schemeClr val="accent1"/>
                </a:solidFill>
              </a:rPr>
              <a:t>Inline functions</a:t>
            </a:r>
            <a:r>
              <a:rPr lang="en-US" dirty="0"/>
              <a:t> (single statement block, small)</a:t>
            </a:r>
          </a:p>
          <a:p>
            <a:pPr lvl="1"/>
            <a:r>
              <a:rPr lang="en-US" b="1" dirty="0">
                <a:solidFill>
                  <a:schemeClr val="accent1"/>
                </a:solidFill>
              </a:rPr>
              <a:t>Dead code elimination</a:t>
            </a:r>
            <a:r>
              <a:rPr lang="en-US" dirty="0"/>
              <a:t> and simplification rewrites</a:t>
            </a:r>
          </a:p>
          <a:p>
            <a:pPr lvl="1"/>
            <a:r>
              <a:rPr lang="en-US" dirty="0"/>
              <a:t>Remove unused functions &amp; flag recompile-once </a:t>
            </a:r>
          </a:p>
        </p:txBody>
      </p:sp>
      <p:sp>
        <p:nvSpPr>
          <p:cNvPr id="4" name="Text Placeholder 3"/>
          <p:cNvSpPr>
            <a:spLocks noGrp="1"/>
          </p:cNvSpPr>
          <p:nvPr>
            <p:ph type="body" sz="quarter" idx="14"/>
          </p:nvPr>
        </p:nvSpPr>
        <p:spPr/>
        <p:txBody>
          <a:bodyPr>
            <a:normAutofit lnSpcReduction="10000"/>
          </a:bodyPr>
          <a:lstStyle/>
          <a:p>
            <a:r>
              <a:rPr lang="en-US" dirty="0"/>
              <a:t>Size Inference and Cost Estimation</a:t>
            </a:r>
          </a:p>
        </p:txBody>
      </p:sp>
      <p:sp>
        <p:nvSpPr>
          <p:cNvPr id="5" name="TextBox 4"/>
          <p:cNvSpPr txBox="1"/>
          <p:nvPr/>
        </p:nvSpPr>
        <p:spPr>
          <a:xfrm>
            <a:off x="1437745" y="2771663"/>
            <a:ext cx="3124200" cy="2062103"/>
          </a:xfrm>
          <a:prstGeom prst="rect">
            <a:avLst/>
          </a:prstGeom>
          <a:noFill/>
        </p:spPr>
        <p:txBody>
          <a:bodyPr wrap="square" rtlCol="0">
            <a:spAutoFit/>
          </a:bodyPr>
          <a:lstStyle/>
          <a:p>
            <a:r>
              <a:rPr lang="en-US" sz="1600" dirty="0">
                <a:latin typeface="Consolas" pitchFamily="49" charset="0"/>
                <a:cs typeface="Consolas" pitchFamily="49" charset="0"/>
              </a:rPr>
              <a:t>X = </a:t>
            </a:r>
            <a:r>
              <a:rPr lang="en-US" sz="1600" b="1" dirty="0">
                <a:latin typeface="Consolas" pitchFamily="49" charset="0"/>
                <a:cs typeface="Consolas" pitchFamily="49" charset="0"/>
              </a:rPr>
              <a:t>read</a:t>
            </a:r>
            <a:r>
              <a:rPr lang="en-US" sz="1600" dirty="0">
                <a:latin typeface="Consolas" pitchFamily="49" charset="0"/>
                <a:cs typeface="Consolas" pitchFamily="49" charset="0"/>
              </a:rPr>
              <a:t>(</a:t>
            </a:r>
            <a:r>
              <a:rPr lang="en-US" sz="1600" b="1" dirty="0">
                <a:latin typeface="Consolas" pitchFamily="49" charset="0"/>
                <a:cs typeface="Consolas" pitchFamily="49" charset="0"/>
              </a:rPr>
              <a:t>$X1</a:t>
            </a:r>
            <a:r>
              <a:rPr lang="en-US" sz="1600" dirty="0">
                <a:latin typeface="Consolas" pitchFamily="49" charset="0"/>
                <a:cs typeface="Consolas" pitchFamily="49" charset="0"/>
              </a:rPr>
              <a:t>)</a:t>
            </a:r>
          </a:p>
          <a:p>
            <a:r>
              <a:rPr lang="en-US" sz="1600" dirty="0">
                <a:latin typeface="Consolas" pitchFamily="49" charset="0"/>
                <a:cs typeface="Consolas" pitchFamily="49" charset="0"/>
              </a:rPr>
              <a:t>X = </a:t>
            </a:r>
            <a:r>
              <a:rPr lang="en-US" sz="1600" b="1" dirty="0" err="1">
                <a:solidFill>
                  <a:schemeClr val="accent1"/>
                </a:solidFill>
                <a:latin typeface="Consolas" pitchFamily="49" charset="0"/>
                <a:cs typeface="Consolas" pitchFamily="49" charset="0"/>
              </a:rPr>
              <a:t>foo</a:t>
            </a:r>
            <a:r>
              <a:rPr lang="en-US" sz="1600" dirty="0">
                <a:latin typeface="Consolas" pitchFamily="49" charset="0"/>
                <a:cs typeface="Consolas" pitchFamily="49" charset="0"/>
              </a:rPr>
              <a:t>(X);</a:t>
            </a:r>
          </a:p>
          <a:p>
            <a:r>
              <a:rPr lang="en-US" sz="1600" b="1" dirty="0">
                <a:latin typeface="Consolas" pitchFamily="49" charset="0"/>
                <a:cs typeface="Consolas" pitchFamily="49" charset="0"/>
              </a:rPr>
              <a:t>if</a:t>
            </a:r>
            <a:r>
              <a:rPr lang="en-US" sz="1600" dirty="0">
                <a:latin typeface="Consolas" pitchFamily="49" charset="0"/>
                <a:cs typeface="Consolas" pitchFamily="49" charset="0"/>
              </a:rPr>
              <a:t>( </a:t>
            </a:r>
            <a:r>
              <a:rPr lang="en-US" sz="1600" b="1" dirty="0">
                <a:latin typeface="Consolas" pitchFamily="49" charset="0"/>
                <a:cs typeface="Consolas" pitchFamily="49" charset="0"/>
              </a:rPr>
              <a:t>$X2</a:t>
            </a:r>
            <a:r>
              <a:rPr lang="en-US" sz="1600" dirty="0">
                <a:latin typeface="Consolas" pitchFamily="49" charset="0"/>
                <a:cs typeface="Consolas" pitchFamily="49" charset="0"/>
              </a:rPr>
              <a:t> != “ ” ) {</a:t>
            </a:r>
          </a:p>
          <a:p>
            <a:r>
              <a:rPr lang="en-US" sz="1600" dirty="0">
                <a:latin typeface="Consolas" pitchFamily="49" charset="0"/>
                <a:cs typeface="Consolas" pitchFamily="49" charset="0"/>
              </a:rPr>
              <a:t>  X2 = </a:t>
            </a:r>
            <a:r>
              <a:rPr lang="en-US" sz="1600" b="1" dirty="0" err="1">
                <a:latin typeface="Consolas" pitchFamily="49" charset="0"/>
                <a:cs typeface="Consolas" pitchFamily="49" charset="0"/>
              </a:rPr>
              <a:t>cbind</a:t>
            </a:r>
            <a:r>
              <a:rPr lang="en-US" sz="1600" dirty="0">
                <a:latin typeface="Consolas" pitchFamily="49" charset="0"/>
                <a:cs typeface="Consolas" pitchFamily="49" charset="0"/>
              </a:rPr>
              <a:t>(X,   </a:t>
            </a:r>
            <a:br>
              <a:rPr lang="en-US" sz="1600" dirty="0">
                <a:latin typeface="Consolas" pitchFamily="49" charset="0"/>
                <a:cs typeface="Consolas" pitchFamily="49" charset="0"/>
              </a:rPr>
            </a:br>
            <a:r>
              <a:rPr lang="en-US" sz="1600" dirty="0">
                <a:latin typeface="Consolas" pitchFamily="49" charset="0"/>
                <a:cs typeface="Consolas" pitchFamily="49" charset="0"/>
              </a:rPr>
              <a:t>    </a:t>
            </a:r>
            <a:r>
              <a:rPr lang="en-US" sz="1600" b="1" dirty="0">
                <a:latin typeface="Consolas" pitchFamily="49" charset="0"/>
                <a:cs typeface="Consolas" pitchFamily="49" charset="0"/>
              </a:rPr>
              <a:t>matrix</a:t>
            </a:r>
            <a:r>
              <a:rPr lang="en-US" sz="1600" dirty="0">
                <a:latin typeface="Consolas" pitchFamily="49" charset="0"/>
                <a:cs typeface="Consolas" pitchFamily="49" charset="0"/>
              </a:rPr>
              <a:t>(1,n,1));</a:t>
            </a:r>
          </a:p>
          <a:p>
            <a:r>
              <a:rPr lang="en-US" sz="1600" dirty="0">
                <a:latin typeface="Consolas" pitchFamily="49" charset="0"/>
                <a:cs typeface="Consolas" pitchFamily="49" charset="0"/>
              </a:rPr>
              <a:t>  X2 = </a:t>
            </a:r>
            <a:r>
              <a:rPr lang="en-US" sz="1600" b="1" dirty="0">
                <a:solidFill>
                  <a:schemeClr val="accent1"/>
                </a:solidFill>
                <a:latin typeface="Consolas" pitchFamily="49" charset="0"/>
                <a:cs typeface="Consolas" pitchFamily="49" charset="0"/>
              </a:rPr>
              <a:t>foo</a:t>
            </a:r>
            <a:r>
              <a:rPr lang="en-US" sz="1600" dirty="0">
                <a:latin typeface="Consolas" pitchFamily="49" charset="0"/>
                <a:cs typeface="Consolas" pitchFamily="49" charset="0"/>
              </a:rPr>
              <a:t>(X2);</a:t>
            </a:r>
          </a:p>
          <a:p>
            <a:r>
              <a:rPr lang="en-US" sz="1600" dirty="0">
                <a:latin typeface="Consolas" pitchFamily="49" charset="0"/>
                <a:cs typeface="Consolas" pitchFamily="49" charset="0"/>
              </a:rPr>
              <a:t>}...</a:t>
            </a:r>
          </a:p>
          <a:p>
            <a:r>
              <a:rPr lang="en-US" sz="1600" b="1" dirty="0" err="1">
                <a:latin typeface="Consolas" pitchFamily="49" charset="0"/>
                <a:cs typeface="Consolas" pitchFamily="49" charset="0"/>
              </a:rPr>
              <a:t>eval</a:t>
            </a:r>
            <a:r>
              <a:rPr lang="en-US" sz="1600" dirty="0">
                <a:latin typeface="Consolas" pitchFamily="49" charset="0"/>
                <a:cs typeface="Consolas" pitchFamily="49" charset="0"/>
              </a:rPr>
              <a:t>(</a:t>
            </a:r>
            <a:r>
              <a:rPr lang="en-US" sz="1600" b="1" dirty="0">
                <a:solidFill>
                  <a:schemeClr val="accent1"/>
                </a:solidFill>
                <a:latin typeface="Consolas" pitchFamily="49" charset="0"/>
                <a:cs typeface="Consolas" pitchFamily="49" charset="0"/>
              </a:rPr>
              <a:t>“foo”</a:t>
            </a:r>
            <a:r>
              <a:rPr lang="en-US" sz="1600" dirty="0">
                <a:latin typeface="Consolas" pitchFamily="49" charset="0"/>
                <a:cs typeface="Consolas" pitchFamily="49" charset="0"/>
              </a:rPr>
              <a:t>, X)</a:t>
            </a:r>
          </a:p>
        </p:txBody>
      </p:sp>
      <p:sp>
        <p:nvSpPr>
          <p:cNvPr id="6" name="TextBox 5"/>
          <p:cNvSpPr txBox="1"/>
          <p:nvPr/>
        </p:nvSpPr>
        <p:spPr>
          <a:xfrm>
            <a:off x="4803943" y="2771663"/>
            <a:ext cx="4440534" cy="1815882"/>
          </a:xfrm>
          <a:prstGeom prst="rect">
            <a:avLst/>
          </a:prstGeom>
          <a:noFill/>
        </p:spPr>
        <p:txBody>
          <a:bodyPr wrap="square" rtlCol="0">
            <a:spAutoFit/>
          </a:bodyPr>
          <a:lstStyle/>
          <a:p>
            <a:r>
              <a:rPr lang="en-US" sz="1600" dirty="0" err="1">
                <a:latin typeface="Consolas" pitchFamily="49" charset="0"/>
                <a:cs typeface="Consolas" pitchFamily="49" charset="0"/>
              </a:rPr>
              <a:t>foo</a:t>
            </a:r>
            <a:r>
              <a:rPr lang="en-US" sz="1600" dirty="0">
                <a:latin typeface="Consolas" pitchFamily="49" charset="0"/>
                <a:cs typeface="Consolas" pitchFamily="49" charset="0"/>
              </a:rPr>
              <a:t> = </a:t>
            </a:r>
            <a:r>
              <a:rPr lang="en-US" sz="1600" b="1" dirty="0">
                <a:latin typeface="Consolas" pitchFamily="49" charset="0"/>
                <a:cs typeface="Consolas" pitchFamily="49" charset="0"/>
              </a:rPr>
              <a:t>function </a:t>
            </a:r>
            <a:r>
              <a:rPr lang="en-US" sz="1600" dirty="0">
                <a:latin typeface="Consolas" pitchFamily="49" charset="0"/>
                <a:cs typeface="Consolas" pitchFamily="49" charset="0"/>
              </a:rPr>
              <a:t>(</a:t>
            </a:r>
            <a:r>
              <a:rPr lang="en-US" sz="1600" b="1" dirty="0">
                <a:latin typeface="Consolas" pitchFamily="49" charset="0"/>
                <a:cs typeface="Consolas" pitchFamily="49" charset="0"/>
              </a:rPr>
              <a:t>Matrix</a:t>
            </a:r>
            <a:r>
              <a:rPr lang="en-US" sz="1600" dirty="0">
                <a:latin typeface="Consolas" pitchFamily="49" charset="0"/>
                <a:cs typeface="Consolas" pitchFamily="49" charset="0"/>
              </a:rPr>
              <a:t>[</a:t>
            </a:r>
            <a:r>
              <a:rPr lang="en-US" sz="1600" b="1" dirty="0">
                <a:latin typeface="Consolas" pitchFamily="49" charset="0"/>
                <a:cs typeface="Consolas" pitchFamily="49" charset="0"/>
              </a:rPr>
              <a:t>Double</a:t>
            </a:r>
            <a:r>
              <a:rPr lang="en-US" sz="1600" dirty="0">
                <a:latin typeface="Consolas" pitchFamily="49" charset="0"/>
                <a:cs typeface="Consolas" pitchFamily="49" charset="0"/>
              </a:rPr>
              <a:t>] A) </a:t>
            </a:r>
          </a:p>
          <a:p>
            <a:r>
              <a:rPr lang="en-US" sz="1600" dirty="0">
                <a:latin typeface="Consolas" pitchFamily="49" charset="0"/>
                <a:cs typeface="Consolas" pitchFamily="49" charset="0"/>
              </a:rPr>
              <a:t>    </a:t>
            </a:r>
            <a:r>
              <a:rPr lang="en-US" sz="1600" b="1" dirty="0">
                <a:latin typeface="Consolas" pitchFamily="49" charset="0"/>
                <a:cs typeface="Consolas" pitchFamily="49" charset="0"/>
              </a:rPr>
              <a:t>return</a:t>
            </a:r>
            <a:r>
              <a:rPr lang="en-US" sz="1600" dirty="0">
                <a:latin typeface="Consolas" pitchFamily="49" charset="0"/>
                <a:cs typeface="Consolas" pitchFamily="49" charset="0"/>
              </a:rPr>
              <a:t> (</a:t>
            </a:r>
            <a:r>
              <a:rPr lang="en-US" sz="1600" b="1" dirty="0">
                <a:latin typeface="Consolas" pitchFamily="49" charset="0"/>
                <a:cs typeface="Consolas" pitchFamily="49" charset="0"/>
              </a:rPr>
              <a:t>Matrix</a:t>
            </a:r>
            <a:r>
              <a:rPr lang="en-US" sz="1600" dirty="0">
                <a:latin typeface="Consolas" pitchFamily="49" charset="0"/>
                <a:cs typeface="Consolas" pitchFamily="49" charset="0"/>
              </a:rPr>
              <a:t>[</a:t>
            </a:r>
            <a:r>
              <a:rPr lang="en-US" sz="1600" b="1" dirty="0">
                <a:latin typeface="Consolas" pitchFamily="49" charset="0"/>
                <a:cs typeface="Consolas" pitchFamily="49" charset="0"/>
              </a:rPr>
              <a:t>Double</a:t>
            </a:r>
            <a:r>
              <a:rPr lang="en-US" sz="1600" dirty="0">
                <a:latin typeface="Consolas" pitchFamily="49" charset="0"/>
                <a:cs typeface="Consolas" pitchFamily="49" charset="0"/>
              </a:rPr>
              <a:t>] B)</a:t>
            </a:r>
          </a:p>
          <a:p>
            <a:r>
              <a:rPr lang="en-US" sz="1600" dirty="0">
                <a:latin typeface="Consolas" pitchFamily="49" charset="0"/>
                <a:cs typeface="Consolas" pitchFamily="49" charset="0"/>
              </a:rPr>
              <a:t>{</a:t>
            </a:r>
          </a:p>
          <a:p>
            <a:r>
              <a:rPr lang="en-US" sz="1600" dirty="0">
                <a:latin typeface="Consolas" pitchFamily="49" charset="0"/>
                <a:cs typeface="Consolas" pitchFamily="49" charset="0"/>
              </a:rPr>
              <a:t>  B = A – </a:t>
            </a:r>
            <a:r>
              <a:rPr lang="en-US" sz="1600" b="1" dirty="0" err="1">
                <a:latin typeface="Consolas" pitchFamily="49" charset="0"/>
                <a:cs typeface="Consolas" pitchFamily="49" charset="0"/>
              </a:rPr>
              <a:t>colSums</a:t>
            </a:r>
            <a:r>
              <a:rPr lang="en-US" sz="1600" dirty="0">
                <a:latin typeface="Consolas" pitchFamily="49" charset="0"/>
                <a:cs typeface="Consolas" pitchFamily="49" charset="0"/>
              </a:rPr>
              <a:t>(A);</a:t>
            </a:r>
          </a:p>
          <a:p>
            <a:r>
              <a:rPr lang="en-US" sz="1600" b="1" dirty="0">
                <a:latin typeface="Consolas" pitchFamily="49" charset="0"/>
                <a:cs typeface="Consolas" pitchFamily="49" charset="0"/>
              </a:rPr>
              <a:t>  if</a:t>
            </a:r>
            <a:r>
              <a:rPr lang="en-US" sz="1600" dirty="0">
                <a:latin typeface="Consolas" pitchFamily="49" charset="0"/>
                <a:cs typeface="Consolas" pitchFamily="49" charset="0"/>
              </a:rPr>
              <a:t>( </a:t>
            </a:r>
            <a:r>
              <a:rPr lang="en-US" sz="1600" b="1" dirty="0">
                <a:latin typeface="Consolas" pitchFamily="49" charset="0"/>
                <a:cs typeface="Consolas" pitchFamily="49" charset="0"/>
              </a:rPr>
              <a:t>sum</a:t>
            </a:r>
            <a:r>
              <a:rPr lang="en-US" sz="1600" dirty="0">
                <a:latin typeface="Consolas" pitchFamily="49" charset="0"/>
                <a:cs typeface="Consolas" pitchFamily="49" charset="0"/>
              </a:rPr>
              <a:t>(B!=B)&gt;0 )</a:t>
            </a:r>
          </a:p>
          <a:p>
            <a:r>
              <a:rPr lang="en-US" sz="1600" dirty="0">
                <a:latin typeface="Consolas" pitchFamily="49" charset="0"/>
                <a:cs typeface="Consolas" pitchFamily="49" charset="0"/>
              </a:rPr>
              <a:t>    </a:t>
            </a:r>
            <a:r>
              <a:rPr lang="en-US" sz="1600" b="1" dirty="0">
                <a:latin typeface="Consolas" pitchFamily="49" charset="0"/>
                <a:cs typeface="Consolas" pitchFamily="49" charset="0"/>
              </a:rPr>
              <a:t>print</a:t>
            </a:r>
            <a:r>
              <a:rPr lang="en-US" sz="1600" dirty="0">
                <a:latin typeface="Consolas" pitchFamily="49" charset="0"/>
                <a:cs typeface="Consolas" pitchFamily="49" charset="0"/>
              </a:rPr>
              <a:t>(“</a:t>
            </a:r>
            <a:r>
              <a:rPr lang="en-US" sz="1600" dirty="0" err="1">
                <a:latin typeface="Consolas" pitchFamily="49" charset="0"/>
                <a:cs typeface="Consolas" pitchFamily="49" charset="0"/>
              </a:rPr>
              <a:t>NaNs</a:t>
            </a:r>
            <a:r>
              <a:rPr lang="en-US" sz="1600" dirty="0">
                <a:latin typeface="Consolas" pitchFamily="49" charset="0"/>
                <a:cs typeface="Consolas" pitchFamily="49" charset="0"/>
              </a:rPr>
              <a:t> encountered.”); </a:t>
            </a:r>
          </a:p>
          <a:p>
            <a:r>
              <a:rPr lang="en-US" sz="1600" dirty="0">
                <a:latin typeface="Consolas" pitchFamily="49" charset="0"/>
                <a:cs typeface="Consolas" pitchFamily="49" charset="0"/>
              </a:rPr>
              <a:t>}</a:t>
            </a:r>
          </a:p>
        </p:txBody>
      </p:sp>
      <p:cxnSp>
        <p:nvCxnSpPr>
          <p:cNvPr id="7" name="Straight Arrow Connector 6"/>
          <p:cNvCxnSpPr/>
          <p:nvPr/>
        </p:nvCxnSpPr>
        <p:spPr>
          <a:xfrm flipV="1">
            <a:off x="2926578" y="2947284"/>
            <a:ext cx="1877365" cy="223471"/>
          </a:xfrm>
          <a:prstGeom prst="straightConnector1">
            <a:avLst/>
          </a:prstGeom>
          <a:ln w="12700">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421878" y="3076463"/>
            <a:ext cx="1382065" cy="1109121"/>
          </a:xfrm>
          <a:prstGeom prst="straightConnector1">
            <a:avLst/>
          </a:prstGeom>
          <a:ln w="12700">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38559" y="2695463"/>
            <a:ext cx="9906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1M x 1</a:t>
            </a:r>
          </a:p>
        </p:txBody>
      </p:sp>
      <p:sp>
        <p:nvSpPr>
          <p:cNvPr id="10" name="TextBox 9"/>
          <p:cNvSpPr txBox="1"/>
          <p:nvPr/>
        </p:nvSpPr>
        <p:spPr>
          <a:xfrm>
            <a:off x="3632893" y="3164331"/>
            <a:ext cx="9906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1M x 2</a:t>
            </a:r>
          </a:p>
        </p:txBody>
      </p:sp>
      <p:pic>
        <p:nvPicPr>
          <p:cNvPr id="13" name="Picture 12"/>
          <p:cNvPicPr>
            <a:picLocks noChangeAspect="1"/>
          </p:cNvPicPr>
          <p:nvPr/>
        </p:nvPicPr>
        <p:blipFill>
          <a:blip r:embed="rId2"/>
          <a:stretch>
            <a:fillRect/>
          </a:stretch>
        </p:blipFill>
        <p:spPr>
          <a:xfrm>
            <a:off x="6540937" y="4989441"/>
            <a:ext cx="2377017" cy="1246049"/>
          </a:xfrm>
          <a:prstGeom prst="rect">
            <a:avLst/>
          </a:prstGeom>
          <a:ln w="25400">
            <a:solidFill>
              <a:srgbClr val="7889FB"/>
            </a:solidFill>
          </a:ln>
        </p:spPr>
      </p:pic>
      <p:cxnSp>
        <p:nvCxnSpPr>
          <p:cNvPr id="12" name="Straight Arrow Connector 11"/>
          <p:cNvCxnSpPr/>
          <p:nvPr/>
        </p:nvCxnSpPr>
        <p:spPr>
          <a:xfrm flipV="1">
            <a:off x="3423553" y="3170756"/>
            <a:ext cx="1382065" cy="1488834"/>
          </a:xfrm>
          <a:prstGeom prst="straightConnector1">
            <a:avLst/>
          </a:prstGeom>
          <a:ln w="12700">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84874" y="4351813"/>
            <a:ext cx="70924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 x ?</a:t>
            </a:r>
          </a:p>
        </p:txBody>
      </p:sp>
    </p:spTree>
    <p:extLst>
      <p:ext uri="{BB962C8B-B14F-4D97-AF65-F5344CB8AC3E}">
        <p14:creationId xmlns:p14="http://schemas.microsoft.com/office/powerpoint/2010/main" val="276544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32463" y="1226305"/>
            <a:ext cx="4505587" cy="2444637"/>
          </a:xfrm>
          <a:prstGeom prst="rect">
            <a:avLst/>
          </a:prstGeom>
        </p:spPr>
      </p:pic>
      <p:sp>
        <p:nvSpPr>
          <p:cNvPr id="2" name="Title 1"/>
          <p:cNvSpPr>
            <a:spLocks noGrp="1"/>
          </p:cNvSpPr>
          <p:nvPr>
            <p:ph type="title"/>
          </p:nvPr>
        </p:nvSpPr>
        <p:spPr/>
        <p:txBody>
          <a:bodyPr/>
          <a:lstStyle/>
          <a:p>
            <a:r>
              <a:rPr lang="en-US" dirty="0"/>
              <a:t>Sparsity Estimation Overview</a:t>
            </a:r>
          </a:p>
        </p:txBody>
      </p:sp>
      <p:sp>
        <p:nvSpPr>
          <p:cNvPr id="3" name="Content Placeholder 2"/>
          <p:cNvSpPr>
            <a:spLocks noGrp="1"/>
          </p:cNvSpPr>
          <p:nvPr>
            <p:ph idx="1"/>
          </p:nvPr>
        </p:nvSpPr>
        <p:spPr/>
        <p:txBody>
          <a:bodyPr/>
          <a:lstStyle/>
          <a:p>
            <a:r>
              <a:rPr lang="en-US" dirty="0"/>
              <a:t>Motivation</a:t>
            </a:r>
          </a:p>
          <a:p>
            <a:pPr lvl="1"/>
            <a:r>
              <a:rPr lang="en-US" b="1" dirty="0">
                <a:solidFill>
                  <a:srgbClr val="7889FB"/>
                </a:solidFill>
              </a:rPr>
              <a:t>Sparse input matrices</a:t>
            </a:r>
            <a:r>
              <a:rPr lang="en-US" dirty="0"/>
              <a:t> from NLP, </a:t>
            </a:r>
            <a:br>
              <a:rPr lang="en-US" dirty="0"/>
            </a:br>
            <a:r>
              <a:rPr lang="en-US" dirty="0"/>
              <a:t>graph analytics, recommender </a:t>
            </a:r>
            <a:br>
              <a:rPr lang="en-US" dirty="0"/>
            </a:br>
            <a:r>
              <a:rPr lang="en-US" dirty="0"/>
              <a:t>systems, scientific computing</a:t>
            </a:r>
          </a:p>
          <a:p>
            <a:pPr lvl="1"/>
            <a:r>
              <a:rPr lang="en-US" b="1" dirty="0">
                <a:solidFill>
                  <a:srgbClr val="7889FB"/>
                </a:solidFill>
              </a:rPr>
              <a:t>Sparse intermediates</a:t>
            </a:r>
            <a:r>
              <a:rPr lang="en-US" dirty="0"/>
              <a:t> </a:t>
            </a:r>
            <a:br>
              <a:rPr lang="en-US" dirty="0"/>
            </a:br>
            <a:r>
              <a:rPr lang="en-US" dirty="0"/>
              <a:t>(transform, selection, dropout)</a:t>
            </a:r>
          </a:p>
          <a:p>
            <a:pPr lvl="1"/>
            <a:r>
              <a:rPr lang="en-US" b="1" dirty="0">
                <a:solidFill>
                  <a:srgbClr val="7889FB"/>
                </a:solidFill>
              </a:rPr>
              <a:t>Selection/permutation matrices</a:t>
            </a:r>
          </a:p>
          <a:p>
            <a:pPr lvl="1"/>
            <a:endParaRPr lang="en-US" dirty="0"/>
          </a:p>
          <a:p>
            <a:r>
              <a:rPr lang="en-US" dirty="0"/>
              <a:t>Problem Definition</a:t>
            </a:r>
          </a:p>
          <a:p>
            <a:pPr lvl="1"/>
            <a:r>
              <a:rPr lang="en-US" dirty="0"/>
              <a:t>Sparsity estimates used for </a:t>
            </a:r>
            <a:r>
              <a:rPr lang="en-US" b="1" dirty="0">
                <a:solidFill>
                  <a:schemeClr val="accent1"/>
                </a:solidFill>
              </a:rPr>
              <a:t>format decisions</a:t>
            </a:r>
            <a:r>
              <a:rPr lang="en-US" dirty="0"/>
              <a:t>, </a:t>
            </a:r>
            <a:r>
              <a:rPr lang="en-US" b="1" dirty="0">
                <a:solidFill>
                  <a:schemeClr val="accent1"/>
                </a:solidFill>
              </a:rPr>
              <a:t>output allocation</a:t>
            </a:r>
            <a:r>
              <a:rPr lang="en-US" dirty="0"/>
              <a:t>, </a:t>
            </a:r>
            <a:r>
              <a:rPr lang="en-US" b="1" dirty="0">
                <a:solidFill>
                  <a:schemeClr val="accent1"/>
                </a:solidFill>
              </a:rPr>
              <a:t>cost estimates</a:t>
            </a:r>
          </a:p>
          <a:p>
            <a:pPr lvl="1"/>
            <a:r>
              <a:rPr lang="en-US" dirty="0"/>
              <a:t>Matrix A with sparsity </a:t>
            </a:r>
            <a:r>
              <a:rPr lang="en-US" dirty="0" err="1"/>
              <a:t>s</a:t>
            </a:r>
            <a:r>
              <a:rPr lang="en-US" baseline="-25000" dirty="0" err="1"/>
              <a:t>A</a:t>
            </a:r>
            <a:r>
              <a:rPr lang="en-US" dirty="0"/>
              <a:t> = </a:t>
            </a:r>
            <a:r>
              <a:rPr lang="en-US" dirty="0" err="1"/>
              <a:t>nnz</a:t>
            </a:r>
            <a:r>
              <a:rPr lang="en-US" dirty="0"/>
              <a:t>(A)/(</a:t>
            </a:r>
            <a:r>
              <a:rPr lang="en-US" dirty="0" err="1"/>
              <a:t>mn</a:t>
            </a:r>
            <a:r>
              <a:rPr lang="en-US" dirty="0"/>
              <a:t>) and matrix B with </a:t>
            </a:r>
            <a:r>
              <a:rPr lang="en-US" dirty="0" err="1"/>
              <a:t>s</a:t>
            </a:r>
            <a:r>
              <a:rPr lang="en-US" baseline="-25000" dirty="0" err="1"/>
              <a:t>B</a:t>
            </a:r>
            <a:r>
              <a:rPr lang="en-US" dirty="0"/>
              <a:t> = </a:t>
            </a:r>
            <a:r>
              <a:rPr lang="en-US" dirty="0" err="1"/>
              <a:t>nnz</a:t>
            </a:r>
            <a:r>
              <a:rPr lang="en-US" dirty="0"/>
              <a:t>(B)/(</a:t>
            </a:r>
            <a:r>
              <a:rPr lang="en-US" dirty="0" err="1"/>
              <a:t>nl</a:t>
            </a:r>
            <a:r>
              <a:rPr lang="en-US" dirty="0"/>
              <a:t>)</a:t>
            </a:r>
          </a:p>
          <a:p>
            <a:pPr lvl="1"/>
            <a:r>
              <a:rPr lang="en-US" dirty="0"/>
              <a:t>Estimate sparsity </a:t>
            </a:r>
            <a:r>
              <a:rPr lang="en-US" dirty="0" err="1"/>
              <a:t>s</a:t>
            </a:r>
            <a:r>
              <a:rPr lang="en-US" baseline="-25000" dirty="0" err="1"/>
              <a:t>C</a:t>
            </a:r>
            <a:r>
              <a:rPr lang="en-US" dirty="0"/>
              <a:t> = </a:t>
            </a:r>
            <a:r>
              <a:rPr lang="en-US" dirty="0" err="1"/>
              <a:t>nnz</a:t>
            </a:r>
            <a:r>
              <a:rPr lang="en-US" dirty="0"/>
              <a:t>(C)/(ml) of matrix product C = A B; d=max(</a:t>
            </a:r>
            <a:r>
              <a:rPr lang="en-US" dirty="0" err="1"/>
              <a:t>m,n,l</a:t>
            </a:r>
            <a:r>
              <a:rPr lang="en-US" dirty="0"/>
              <a:t>)</a:t>
            </a:r>
          </a:p>
          <a:p>
            <a:pPr lvl="1"/>
            <a:r>
              <a:rPr lang="en-US" b="1" dirty="0"/>
              <a:t>Assumptions</a:t>
            </a:r>
          </a:p>
          <a:p>
            <a:pPr lvl="2"/>
            <a:r>
              <a:rPr lang="en-US" b="1" dirty="0">
                <a:solidFill>
                  <a:schemeClr val="accent1"/>
                </a:solidFill>
              </a:rPr>
              <a:t>A1:</a:t>
            </a:r>
            <a:r>
              <a:rPr lang="en-US" dirty="0"/>
              <a:t> No cancellation errors</a:t>
            </a:r>
          </a:p>
          <a:p>
            <a:pPr lvl="2"/>
            <a:r>
              <a:rPr lang="en-US" b="1" dirty="0">
                <a:solidFill>
                  <a:schemeClr val="accent1"/>
                </a:solidFill>
              </a:rPr>
              <a:t>A2:</a:t>
            </a:r>
            <a:r>
              <a:rPr lang="en-US" dirty="0"/>
              <a:t> No not-a-number (</a:t>
            </a:r>
            <a:r>
              <a:rPr lang="en-US" dirty="0" err="1"/>
              <a:t>NaN</a:t>
            </a:r>
            <a:r>
              <a:rPr lang="en-US" dirty="0"/>
              <a:t>)</a:t>
            </a:r>
          </a:p>
        </p:txBody>
      </p:sp>
      <p:sp>
        <p:nvSpPr>
          <p:cNvPr id="4" name="Text Placeholder 3"/>
          <p:cNvSpPr>
            <a:spLocks noGrp="1"/>
          </p:cNvSpPr>
          <p:nvPr>
            <p:ph type="body" sz="quarter" idx="14"/>
          </p:nvPr>
        </p:nvSpPr>
        <p:spPr/>
        <p:txBody>
          <a:bodyPr>
            <a:normAutofit lnSpcReduction="10000"/>
          </a:bodyPr>
          <a:lstStyle/>
          <a:p>
            <a:r>
              <a:rPr lang="en-US" dirty="0"/>
              <a:t>Size Inference and Cost Estimation</a:t>
            </a:r>
          </a:p>
        </p:txBody>
      </p:sp>
      <p:sp>
        <p:nvSpPr>
          <p:cNvPr id="6" name="TextBox 5"/>
          <p:cNvSpPr txBox="1"/>
          <p:nvPr/>
        </p:nvSpPr>
        <p:spPr>
          <a:xfrm>
            <a:off x="7345346" y="1537401"/>
            <a:ext cx="1567543"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NLP Example</a:t>
            </a:r>
            <a:br>
              <a:rPr lang="en-US" b="1" dirty="0">
                <a:solidFill>
                  <a:schemeClr val="accent1"/>
                </a:solidFill>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SentenceCNN</a:t>
            </a:r>
            <a:r>
              <a:rPr lang="en-US" dirty="0">
                <a:latin typeface="Calibri" panose="020F0502020204030204" pitchFamily="34" charset="0"/>
                <a:cs typeface="Calibri" panose="020F0502020204030204" pitchFamily="34" charset="0"/>
              </a:rPr>
              <a:t>)</a:t>
            </a:r>
          </a:p>
        </p:txBody>
      </p:sp>
      <p:sp>
        <p:nvSpPr>
          <p:cNvPr id="7" name="Right Brace 6"/>
          <p:cNvSpPr/>
          <p:nvPr/>
        </p:nvSpPr>
        <p:spPr>
          <a:xfrm>
            <a:off x="5486513" y="5312033"/>
            <a:ext cx="157316" cy="845574"/>
          </a:xfrm>
          <a:prstGeom prst="rightBrace">
            <a:avLst/>
          </a:prstGeom>
          <a:ln w="19050">
            <a:solidFill>
              <a:srgbClr val="7889F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5808985" y="5414476"/>
            <a:ext cx="3068775" cy="646331"/>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Common assumptions</a:t>
            </a:r>
            <a:br>
              <a:rPr lang="en-US" dirty="0">
                <a:latin typeface="Calibri" panose="020F0502020204030204" pitchFamily="34" charset="0"/>
                <a:cs typeface="Calibri" panose="020F0502020204030204" pitchFamily="34" charset="0"/>
              </a:rPr>
            </a:br>
            <a:r>
              <a:rPr lang="en-AT" b="1" dirty="0">
                <a:solidFill>
                  <a:srgbClr val="F70146"/>
                </a:solidFill>
                <a:latin typeface="Calibri" panose="020F0502020204030204" pitchFamily="34" charset="0"/>
                <a:cs typeface="Calibri" panose="020F0502020204030204" pitchFamily="34" charset="0"/>
                <a:sym typeface="Wingdings" panose="05000000000000000000" pitchFamily="2" charset="2"/>
              </a:rPr>
              <a:t></a:t>
            </a:r>
            <a:r>
              <a:rPr lang="en-US" b="1" dirty="0">
                <a:solidFill>
                  <a:srgbClr val="F70146"/>
                </a:solidFill>
                <a:latin typeface="Calibri" panose="020F0502020204030204" pitchFamily="34" charset="0"/>
                <a:cs typeface="Calibri" panose="020F0502020204030204" pitchFamily="34" charset="0"/>
                <a:sym typeface="Wingdings" panose="05000000000000000000" pitchFamily="2" charset="2"/>
              </a:rPr>
              <a:t> Boolean matrix product</a:t>
            </a:r>
            <a:endParaRPr lang="en-US" b="1" dirty="0">
              <a:solidFill>
                <a:srgbClr val="7889FB"/>
              </a:solidFill>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8777" y="708278"/>
            <a:ext cx="852414" cy="635174"/>
          </a:xfrm>
          <a:prstGeom prst="rect">
            <a:avLst/>
          </a:prstGeom>
        </p:spPr>
      </p:pic>
    </p:spTree>
    <p:extLst>
      <p:ext uri="{BB962C8B-B14F-4D97-AF65-F5344CB8AC3E}">
        <p14:creationId xmlns:p14="http://schemas.microsoft.com/office/powerpoint/2010/main" val="154513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Sparsity Estimation </a:t>
            </a:r>
            <a:r>
              <a:rPr lang="en-AT" dirty="0"/>
              <a:t>–</a:t>
            </a:r>
            <a:r>
              <a:rPr lang="en-US" dirty="0"/>
              <a:t> Estimators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#1 Naïve Metadata Estimators</a:t>
                </a:r>
              </a:p>
              <a:p>
                <a:pPr lvl="1"/>
                <a:r>
                  <a:rPr lang="en-US" dirty="0"/>
                  <a:t>Derive the output sparsity solely</a:t>
                </a:r>
                <a:br>
                  <a:rPr lang="en-US" dirty="0"/>
                </a:br>
                <a:r>
                  <a:rPr lang="en-US" dirty="0"/>
                  <a:t>from the sparsity of inputs (e.g., </a:t>
                </a:r>
                <a:r>
                  <a:rPr lang="en-US" b="1" dirty="0" err="1">
                    <a:solidFill>
                      <a:srgbClr val="7889FB"/>
                    </a:solidFill>
                  </a:rPr>
                  <a:t>SystemDS</a:t>
                </a:r>
                <a:r>
                  <a:rPr lang="en-US" dirty="0"/>
                  <a:t>)</a:t>
                </a:r>
              </a:p>
              <a:p>
                <a:pPr lvl="1"/>
                <a:endParaRPr lang="en-US" sz="700" dirty="0"/>
              </a:p>
              <a:p>
                <a:r>
                  <a:rPr lang="en-US" dirty="0"/>
                  <a:t>#2 Naïve </a:t>
                </a:r>
                <a:r>
                  <a:rPr lang="en-US" dirty="0" err="1"/>
                  <a:t>Bitset</a:t>
                </a:r>
                <a:r>
                  <a:rPr lang="en-US" dirty="0"/>
                  <a:t> Estimator</a:t>
                </a:r>
              </a:p>
              <a:p>
                <a:pPr lvl="1"/>
                <a:r>
                  <a:rPr lang="en-US" dirty="0"/>
                  <a:t>Convert inputs to </a:t>
                </a:r>
                <a:r>
                  <a:rPr lang="en-US" dirty="0" err="1"/>
                  <a:t>bitsets</a:t>
                </a:r>
                <a:r>
                  <a:rPr lang="en-US" dirty="0"/>
                  <a:t>, perform Boolean mm (per row)  </a:t>
                </a:r>
              </a:p>
              <a:p>
                <a:pPr lvl="1"/>
                <a:r>
                  <a:rPr lang="en-US" dirty="0"/>
                  <a:t>Examples: </a:t>
                </a:r>
                <a:r>
                  <a:rPr lang="en-US" b="1" dirty="0" err="1">
                    <a:solidFill>
                      <a:srgbClr val="7889FB"/>
                    </a:solidFill>
                  </a:rPr>
                  <a:t>SciDB</a:t>
                </a:r>
                <a:r>
                  <a:rPr lang="en-US" dirty="0"/>
                  <a:t> [SSDBM’11], </a:t>
                </a:r>
                <a:r>
                  <a:rPr lang="en-US" b="1" dirty="0">
                    <a:solidFill>
                      <a:srgbClr val="7889FB"/>
                    </a:solidFill>
                  </a:rPr>
                  <a:t>NVIDIA </a:t>
                </a:r>
                <a:r>
                  <a:rPr lang="en-US" b="1" dirty="0" err="1">
                    <a:solidFill>
                      <a:srgbClr val="7889FB"/>
                    </a:solidFill>
                  </a:rPr>
                  <a:t>cuSparse</a:t>
                </a:r>
                <a:r>
                  <a:rPr lang="en-US" dirty="0"/>
                  <a:t>, </a:t>
                </a:r>
                <a:r>
                  <a:rPr lang="en-US" b="1" dirty="0">
                    <a:solidFill>
                      <a:srgbClr val="7889FB"/>
                    </a:solidFill>
                  </a:rPr>
                  <a:t>Intel MKL</a:t>
                </a:r>
                <a:r>
                  <a:rPr lang="en-US" dirty="0"/>
                  <a:t> </a:t>
                </a:r>
              </a:p>
              <a:p>
                <a:pPr lvl="1"/>
                <a:endParaRPr lang="en-US" sz="700" dirty="0"/>
              </a:p>
              <a:p>
                <a:r>
                  <a:rPr lang="en-US" dirty="0"/>
                  <a:t>#3 Sampling</a:t>
                </a:r>
              </a:p>
              <a:p>
                <a:pPr lvl="1"/>
                <a:r>
                  <a:rPr lang="en-US" dirty="0"/>
                  <a:t>Take a sample of aligned columns of A and rows of B</a:t>
                </a:r>
              </a:p>
              <a:p>
                <a:pPr lvl="1"/>
                <a:r>
                  <a:rPr lang="en-US" dirty="0"/>
                  <a:t>Sparsity estimated via max of count-products </a:t>
                </a:r>
              </a:p>
              <a:p>
                <a:pPr lvl="1"/>
                <a:r>
                  <a:rPr lang="en-US" dirty="0"/>
                  <a:t>Examples: </a:t>
                </a:r>
                <a:r>
                  <a:rPr lang="en-US" b="1" dirty="0" err="1">
                    <a:solidFill>
                      <a:srgbClr val="7889FB"/>
                    </a:solidFill>
                  </a:rPr>
                  <a:t>MatFast</a:t>
                </a:r>
                <a:r>
                  <a:rPr lang="en-US" dirty="0"/>
                  <a:t> [ICDE’17], improvements in paper</a:t>
                </a:r>
              </a:p>
              <a:p>
                <a:pPr lvl="1"/>
                <a:endParaRPr lang="en-US" sz="700" dirty="0"/>
              </a:p>
              <a:p>
                <a:r>
                  <a:rPr lang="en-US" dirty="0"/>
                  <a:t>#4 Density Map</a:t>
                </a:r>
              </a:p>
              <a:p>
                <a:pPr lvl="1"/>
                <a:r>
                  <a:rPr lang="en-US" dirty="0"/>
                  <a:t>Store sparsity per b x b block (default b = 256)</a:t>
                </a:r>
              </a:p>
              <a:p>
                <a:pPr lvl="1"/>
                <a:r>
                  <a:rPr lang="en-US" dirty="0"/>
                  <a:t>MM-like estimator (average case estimator for *,</a:t>
                </a:r>
                <a:br>
                  <a:rPr lang="en-US" dirty="0"/>
                </a:br>
                <a:r>
                  <a:rPr lang="en-US" dirty="0"/>
                  <a:t>probabilistic propagation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𝐴</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𝐵</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𝐴</m:t>
                        </m:r>
                      </m:sub>
                    </m:sSub>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𝐵</m:t>
                        </m:r>
                      </m:sub>
                    </m:sSub>
                  </m:oMath>
                </a14:m>
                <a:r>
                  <a:rPr lang="en-US" i="1" dirty="0">
                    <a:latin typeface="Cambria" panose="02040503050406030204" pitchFamily="18" charset="0"/>
                    <a:ea typeface="Cambria" panose="02040503050406030204" pitchFamily="18" charset="0"/>
                  </a:rPr>
                  <a:t> </a:t>
                </a:r>
                <a:r>
                  <a:rPr lang="en-US" dirty="0"/>
                  <a:t>for +) </a:t>
                </a:r>
              </a:p>
              <a:p>
                <a:pPr lvl="1"/>
                <a:r>
                  <a:rPr lang="en-US" dirty="0"/>
                  <a:t>Example: </a:t>
                </a:r>
                <a:r>
                  <a:rPr lang="en-US" b="1" dirty="0" err="1">
                    <a:solidFill>
                      <a:srgbClr val="7889FB"/>
                    </a:solidFill>
                  </a:rPr>
                  <a:t>SpMacho</a:t>
                </a:r>
                <a:r>
                  <a:rPr lang="en-US" dirty="0"/>
                  <a:t> [EDBT’15], </a:t>
                </a:r>
                <a:r>
                  <a:rPr lang="en-US" b="1" dirty="0">
                    <a:solidFill>
                      <a:srgbClr val="7889FB"/>
                    </a:solidFill>
                  </a:rPr>
                  <a:t>AT Matrix</a:t>
                </a:r>
                <a:r>
                  <a:rPr lang="en-US" dirty="0"/>
                  <a:t> [ICDE’16]</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69" t="-617" b="-10974"/>
                </a:stretch>
              </a:blipFill>
            </p:spPr>
            <p:txBody>
              <a:bodyPr/>
              <a:lstStyle/>
              <a:p>
                <a:r>
                  <a:rPr lang="en-US">
                    <a:noFill/>
                  </a:rPr>
                  <a:t> </a:t>
                </a:r>
              </a:p>
            </p:txBody>
          </p:sp>
        </mc:Fallback>
      </mc:AlternateContent>
      <p:sp>
        <p:nvSpPr>
          <p:cNvPr id="4" name="Text Placeholder 3"/>
          <p:cNvSpPr>
            <a:spLocks noGrp="1"/>
          </p:cNvSpPr>
          <p:nvPr>
            <p:ph type="body" sz="quarter" idx="14"/>
          </p:nvPr>
        </p:nvSpPr>
        <p:spPr/>
        <p:txBody>
          <a:bodyPr>
            <a:normAutofit lnSpcReduction="10000"/>
          </a:bodyPr>
          <a:lstStyle/>
          <a:p>
            <a:r>
              <a:rPr lang="en-US" dirty="0"/>
              <a:t>Size Inference and Cost Estimation</a:t>
            </a:r>
          </a:p>
        </p:txBody>
      </p:sp>
      <mc:AlternateContent xmlns:mc="http://schemas.openxmlformats.org/markup-compatibility/2006" xmlns:a14="http://schemas.microsoft.com/office/drawing/2010/main">
        <mc:Choice Requires="a14">
          <p:sp>
            <p:nvSpPr>
              <p:cNvPr id="17" name="TextBox 16"/>
              <p:cNvSpPr txBox="1"/>
              <p:nvPr/>
            </p:nvSpPr>
            <p:spPr>
              <a:xfrm>
                <a:off x="6396762" y="1622026"/>
                <a:ext cx="211641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𝑠</m:t>
                              </m:r>
                            </m:e>
                          </m:acc>
                        </m:e>
                        <m:sub>
                          <m:r>
                            <a:rPr lang="en-US" b="0" i="1" smtClean="0">
                              <a:latin typeface="Cambria Math" panose="02040503050406030204" pitchFamily="18" charset="0"/>
                            </a:rPr>
                            <m:t>𝑐</m:t>
                          </m:r>
                        </m:sub>
                      </m:sSub>
                      <m:r>
                        <a:rPr lang="en-US" b="0" i="1" smtClean="0">
                          <a:latin typeface="Cambria Math" panose="02040503050406030204" pitchFamily="18" charset="0"/>
                        </a:rPr>
                        <m:t>=1−</m:t>
                      </m:r>
                      <m:sSup>
                        <m:sSupPr>
                          <m:ctrlPr>
                            <a:rPr lang="en-AT" b="0" i="1" smtClean="0">
                              <a:latin typeface="Cambria Math" panose="02040503050406030204" pitchFamily="18" charset="0"/>
                            </a:rPr>
                          </m:ctrlPr>
                        </m:sSupPr>
                        <m:e>
                          <m:r>
                            <a:rPr lang="en-US" i="1">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𝐴</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𝐵</m:t>
                              </m:r>
                            </m:sub>
                          </m:sSub>
                          <m:r>
                            <a:rPr lang="en-US" i="1">
                              <a:latin typeface="Cambria Math" panose="02040503050406030204" pitchFamily="18" charset="0"/>
                            </a:rPr>
                            <m:t>)</m:t>
                          </m:r>
                        </m:e>
                        <m:sup>
                          <m:r>
                            <a:rPr lang="en-US" b="0" i="1" smtClean="0">
                              <a:latin typeface="Cambria Math" panose="02040503050406030204" pitchFamily="18" charset="0"/>
                            </a:rPr>
                            <m:t>𝑛</m:t>
                          </m:r>
                        </m:sup>
                      </m:sSup>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6396762" y="1622026"/>
                <a:ext cx="2116412" cy="276999"/>
              </a:xfrm>
              <a:prstGeom prst="rect">
                <a:avLst/>
              </a:prstGeom>
              <a:blipFill>
                <a:blip r:embed="rId3"/>
                <a:stretch>
                  <a:fillRect l="-1149" t="-21739"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978889" y="1899223"/>
                <a:ext cx="302005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𝑠</m:t>
                              </m:r>
                            </m:e>
                          </m:acc>
                        </m:e>
                        <m:sub>
                          <m:r>
                            <a:rPr lang="en-US" b="0" i="1" smtClean="0">
                              <a:latin typeface="Cambria Math" panose="02040503050406030204" pitchFamily="18" charset="0"/>
                            </a:rPr>
                            <m:t>𝑐</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𝐴</m:t>
                                  </m:r>
                                </m:sub>
                              </m:sSub>
                              <m:r>
                                <a:rPr lang="en-US" b="0" i="1" smtClean="0">
                                  <a:latin typeface="Cambria Math" panose="02040503050406030204" pitchFamily="18" charset="0"/>
                                </a:rPr>
                                <m:t>𝑛</m:t>
                              </m:r>
                            </m:e>
                          </m:d>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r>
                            <a:rPr lang="en-US" b="0" i="1" smtClean="0">
                              <a:latin typeface="Cambria Math" panose="02040503050406030204" pitchFamily="18" charset="0"/>
                            </a:rPr>
                            <m:t>(1, 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𝐵</m:t>
                              </m:r>
                            </m:sub>
                          </m:sSub>
                          <m:r>
                            <a:rPr lang="en-US" b="0" i="1" smtClean="0">
                              <a:latin typeface="Cambria Math" panose="02040503050406030204" pitchFamily="18" charset="0"/>
                            </a:rPr>
                            <m:t>𝑛</m:t>
                          </m:r>
                          <m:r>
                            <a:rPr lang="en-US" b="0" i="1" smtClean="0">
                              <a:latin typeface="Cambria Math" panose="02040503050406030204" pitchFamily="18" charset="0"/>
                            </a:rPr>
                            <m:t>)</m:t>
                          </m:r>
                        </m:e>
                      </m:func>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5978889" y="1899223"/>
                <a:ext cx="3020058" cy="276999"/>
              </a:xfrm>
              <a:prstGeom prst="rect">
                <a:avLst/>
              </a:prstGeom>
              <a:blipFill>
                <a:blip r:embed="rId4"/>
                <a:stretch>
                  <a:fillRect l="-606" t="-24444" r="-2424" b="-37778"/>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F474A896-AB3C-427D-926C-600BADCB4B63}"/>
              </a:ext>
            </a:extLst>
          </p:cNvPr>
          <p:cNvPicPr>
            <a:picLocks noChangeAspect="1"/>
          </p:cNvPicPr>
          <p:nvPr/>
        </p:nvPicPr>
        <p:blipFill>
          <a:blip r:embed="rId5"/>
          <a:stretch>
            <a:fillRect/>
          </a:stretch>
        </p:blipFill>
        <p:spPr>
          <a:xfrm>
            <a:off x="7151894" y="2277046"/>
            <a:ext cx="1697736" cy="1453896"/>
          </a:xfrm>
          <a:prstGeom prst="rect">
            <a:avLst/>
          </a:prstGeom>
        </p:spPr>
      </p:pic>
      <p:pic>
        <p:nvPicPr>
          <p:cNvPr id="20" name="Picture 19">
            <a:extLst>
              <a:ext uri="{FF2B5EF4-FFF2-40B4-BE49-F238E27FC236}">
                <a16:creationId xmlns:a16="http://schemas.microsoft.com/office/drawing/2014/main" id="{C591F242-87E4-4FF3-B582-E25846FE89AC}"/>
              </a:ext>
            </a:extLst>
          </p:cNvPr>
          <p:cNvPicPr>
            <a:picLocks noChangeAspect="1"/>
          </p:cNvPicPr>
          <p:nvPr/>
        </p:nvPicPr>
        <p:blipFill>
          <a:blip r:embed="rId6"/>
          <a:stretch>
            <a:fillRect/>
          </a:stretch>
        </p:blipFill>
        <p:spPr>
          <a:xfrm>
            <a:off x="7151894" y="3762515"/>
            <a:ext cx="1871472" cy="1447800"/>
          </a:xfrm>
          <a:prstGeom prst="rect">
            <a:avLst/>
          </a:prstGeom>
        </p:spPr>
      </p:pic>
      <p:pic>
        <p:nvPicPr>
          <p:cNvPr id="21" name="Picture 20">
            <a:extLst>
              <a:ext uri="{FF2B5EF4-FFF2-40B4-BE49-F238E27FC236}">
                <a16:creationId xmlns:a16="http://schemas.microsoft.com/office/drawing/2014/main" id="{8B3E7FB6-D110-44A6-A4B7-79B6011DF89C}"/>
              </a:ext>
            </a:extLst>
          </p:cNvPr>
          <p:cNvPicPr>
            <a:picLocks noChangeAspect="1"/>
          </p:cNvPicPr>
          <p:nvPr/>
        </p:nvPicPr>
        <p:blipFill>
          <a:blip r:embed="rId7"/>
          <a:stretch>
            <a:fillRect/>
          </a:stretch>
        </p:blipFill>
        <p:spPr>
          <a:xfrm>
            <a:off x="7151894" y="5336191"/>
            <a:ext cx="1682496" cy="1371600"/>
          </a:xfrm>
          <a:prstGeom prst="rect">
            <a:avLst/>
          </a:prstGeom>
        </p:spPr>
      </p:pic>
      <p:pic>
        <p:nvPicPr>
          <p:cNvPr id="22" name="Picture 21">
            <a:extLst>
              <a:ext uri="{FF2B5EF4-FFF2-40B4-BE49-F238E27FC236}">
                <a16:creationId xmlns:a16="http://schemas.microsoft.com/office/drawing/2014/main" id="{32FA4429-8704-48DF-9F64-296A8E99AF69}"/>
              </a:ext>
            </a:extLst>
          </p:cNvPr>
          <p:cNvPicPr>
            <a:picLocks noChangeAspect="1"/>
          </p:cNvPicPr>
          <p:nvPr/>
        </p:nvPicPr>
        <p:blipFill>
          <a:blip r:embed="rId8"/>
          <a:stretch>
            <a:fillRect/>
          </a:stretch>
        </p:blipFill>
        <p:spPr>
          <a:xfrm>
            <a:off x="6386714" y="604997"/>
            <a:ext cx="2573927" cy="1031839"/>
          </a:xfrm>
          <a:prstGeom prst="rect">
            <a:avLst/>
          </a:prstGeom>
        </p:spPr>
      </p:pic>
      <p:sp>
        <p:nvSpPr>
          <p:cNvPr id="23" name="TextBox 22"/>
          <p:cNvSpPr txBox="1"/>
          <p:nvPr/>
        </p:nvSpPr>
        <p:spPr>
          <a:xfrm>
            <a:off x="7767374" y="725579"/>
            <a:ext cx="1125417" cy="369332"/>
          </a:xfrm>
          <a:prstGeom prst="rect">
            <a:avLst/>
          </a:prstGeom>
          <a:solidFill>
            <a:schemeClr val="bg1"/>
          </a:solid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Tradeoffs</a:t>
            </a:r>
          </a:p>
        </p:txBody>
      </p:sp>
    </p:spTree>
    <p:extLst>
      <p:ext uri="{BB962C8B-B14F-4D97-AF65-F5344CB8AC3E}">
        <p14:creationId xmlns:p14="http://schemas.microsoft.com/office/powerpoint/2010/main" val="319398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Sparsity Estimation </a:t>
            </a:r>
            <a:r>
              <a:rPr lang="en-AT" dirty="0"/>
              <a:t>–</a:t>
            </a:r>
            <a:r>
              <a:rPr lang="en-US" dirty="0"/>
              <a:t> Estimators, cont.</a:t>
            </a:r>
          </a:p>
        </p:txBody>
      </p:sp>
      <p:sp>
        <p:nvSpPr>
          <p:cNvPr id="3" name="Content Placeholder 2"/>
          <p:cNvSpPr>
            <a:spLocks noGrp="1"/>
          </p:cNvSpPr>
          <p:nvPr>
            <p:ph idx="1"/>
          </p:nvPr>
        </p:nvSpPr>
        <p:spPr/>
        <p:txBody>
          <a:bodyPr/>
          <a:lstStyle/>
          <a:p>
            <a:r>
              <a:rPr lang="en-US" dirty="0"/>
              <a:t>#5 Layered Graph </a:t>
            </a:r>
            <a:r>
              <a:rPr lang="en-US" b="0" dirty="0"/>
              <a:t>[J.Comb.Opt.’98]</a:t>
            </a:r>
          </a:p>
          <a:p>
            <a:pPr lvl="1"/>
            <a:r>
              <a:rPr lang="en-US" b="1" dirty="0">
                <a:solidFill>
                  <a:srgbClr val="7889FB"/>
                </a:solidFill>
              </a:rPr>
              <a:t>Nodes:</a:t>
            </a:r>
            <a:r>
              <a:rPr lang="en-US" dirty="0"/>
              <a:t> rows/columns in mm chain</a:t>
            </a:r>
          </a:p>
          <a:p>
            <a:pPr lvl="1"/>
            <a:r>
              <a:rPr lang="en-US" b="1" dirty="0">
                <a:solidFill>
                  <a:srgbClr val="7889FB"/>
                </a:solidFill>
              </a:rPr>
              <a:t>Edges:</a:t>
            </a:r>
            <a:r>
              <a:rPr lang="en-US" dirty="0"/>
              <a:t> non-zeros connecting rows/columns</a:t>
            </a:r>
          </a:p>
          <a:p>
            <a:pPr lvl="1"/>
            <a:r>
              <a:rPr lang="en-US" dirty="0"/>
              <a:t>Assign r-vectors ~ </a:t>
            </a:r>
            <a:r>
              <a:rPr lang="en-US" dirty="0" err="1"/>
              <a:t>exp</a:t>
            </a:r>
            <a:r>
              <a:rPr lang="en-US" dirty="0"/>
              <a:t> and propagate via min</a:t>
            </a:r>
          </a:p>
          <a:p>
            <a:pPr lvl="1"/>
            <a:r>
              <a:rPr lang="en-US" dirty="0"/>
              <a:t>Estimate over roots (output columns)</a:t>
            </a:r>
          </a:p>
          <a:p>
            <a:pPr lvl="1"/>
            <a:endParaRPr lang="en-US" sz="700" dirty="0"/>
          </a:p>
          <a:p>
            <a:r>
              <a:rPr lang="en-US" dirty="0"/>
              <a:t>#6 MNC Sketch </a:t>
            </a:r>
            <a:r>
              <a:rPr lang="en-US" b="0" dirty="0"/>
              <a:t>(Matrix Non-zero Count)</a:t>
            </a:r>
          </a:p>
          <a:p>
            <a:pPr lvl="1"/>
            <a:r>
              <a:rPr lang="en-US" dirty="0"/>
              <a:t>Create MNC sketch for inputs A and B</a:t>
            </a:r>
          </a:p>
          <a:p>
            <a:pPr lvl="1"/>
            <a:r>
              <a:rPr lang="en-US" b="1" dirty="0">
                <a:solidFill>
                  <a:srgbClr val="7889FB"/>
                </a:solidFill>
              </a:rPr>
              <a:t>Exploitation of structural properties</a:t>
            </a:r>
            <a:r>
              <a:rPr lang="en-US" dirty="0"/>
              <a:t> </a:t>
            </a:r>
            <a:br>
              <a:rPr lang="en-US" dirty="0"/>
            </a:br>
            <a:r>
              <a:rPr lang="en-US" dirty="0"/>
              <a:t>(e.g., 1 non-zero per row, row sparsity)</a:t>
            </a:r>
          </a:p>
          <a:p>
            <a:pPr lvl="1"/>
            <a:r>
              <a:rPr lang="en-US" b="1" dirty="0">
                <a:solidFill>
                  <a:srgbClr val="7889FB"/>
                </a:solidFill>
              </a:rPr>
              <a:t>Support for matrix expressions</a:t>
            </a:r>
            <a:br>
              <a:rPr lang="en-US" b="1" dirty="0">
                <a:solidFill>
                  <a:srgbClr val="F70146"/>
                </a:solidFill>
              </a:rPr>
            </a:br>
            <a:r>
              <a:rPr lang="en-US" dirty="0">
                <a:solidFill>
                  <a:schemeClr val="tx1"/>
                </a:solidFill>
              </a:rPr>
              <a:t>(reorganizations, elementwise ops)</a:t>
            </a:r>
          </a:p>
          <a:p>
            <a:pPr lvl="1"/>
            <a:r>
              <a:rPr lang="en-US" dirty="0">
                <a:solidFill>
                  <a:schemeClr val="tx1"/>
                </a:solidFill>
              </a:rPr>
              <a:t>Sketch propagation and estimation</a:t>
            </a:r>
          </a:p>
          <a:p>
            <a:pPr marL="685800" lvl="2">
              <a:buClr>
                <a:srgbClr val="F70146"/>
              </a:buClr>
            </a:pPr>
            <a:endParaRPr lang="en-US" dirty="0"/>
          </a:p>
          <a:p>
            <a:endParaRPr lang="en-US" b="0" dirty="0"/>
          </a:p>
        </p:txBody>
      </p:sp>
      <p:sp>
        <p:nvSpPr>
          <p:cNvPr id="4" name="Text Placeholder 3"/>
          <p:cNvSpPr>
            <a:spLocks noGrp="1"/>
          </p:cNvSpPr>
          <p:nvPr>
            <p:ph type="body" sz="quarter" idx="14"/>
          </p:nvPr>
        </p:nvSpPr>
        <p:spPr/>
        <p:txBody>
          <a:bodyPr>
            <a:normAutofit lnSpcReduction="10000"/>
          </a:bodyPr>
          <a:lstStyle/>
          <a:p>
            <a:r>
              <a:rPr lang="en-US" dirty="0"/>
              <a:t>Size Inference and Cost Estimation</a:t>
            </a:r>
          </a:p>
        </p:txBody>
      </p:sp>
      <p:pic>
        <p:nvPicPr>
          <p:cNvPr id="10" name="Picture 9">
            <a:extLst>
              <a:ext uri="{FF2B5EF4-FFF2-40B4-BE49-F238E27FC236}">
                <a16:creationId xmlns:a16="http://schemas.microsoft.com/office/drawing/2014/main" id="{D2239CCB-E206-4BBB-91B6-2DD275017B8A}"/>
              </a:ext>
            </a:extLst>
          </p:cNvPr>
          <p:cNvPicPr>
            <a:picLocks noChangeAspect="1"/>
          </p:cNvPicPr>
          <p:nvPr/>
        </p:nvPicPr>
        <p:blipFill>
          <a:blip r:embed="rId2"/>
          <a:stretch>
            <a:fillRect/>
          </a:stretch>
        </p:blipFill>
        <p:spPr>
          <a:xfrm>
            <a:off x="5770245" y="1194474"/>
            <a:ext cx="3181807" cy="1485290"/>
          </a:xfrm>
          <a:prstGeom prst="rect">
            <a:avLst/>
          </a:prstGeom>
        </p:spPr>
      </p:pic>
      <p:pic>
        <p:nvPicPr>
          <p:cNvPr id="11" name="Picture 10"/>
          <p:cNvPicPr>
            <a:picLocks noChangeAspect="1"/>
          </p:cNvPicPr>
          <p:nvPr/>
        </p:nvPicPr>
        <p:blipFill>
          <a:blip r:embed="rId3"/>
          <a:stretch>
            <a:fillRect/>
          </a:stretch>
        </p:blipFill>
        <p:spPr>
          <a:xfrm>
            <a:off x="6066617" y="2614143"/>
            <a:ext cx="2296200" cy="591867"/>
          </a:xfrm>
          <a:prstGeom prst="rect">
            <a:avLst/>
          </a:prstGeom>
        </p:spPr>
      </p:pic>
      <p:pic>
        <p:nvPicPr>
          <p:cNvPr id="12" name="Picture 11">
            <a:extLst>
              <a:ext uri="{FF2B5EF4-FFF2-40B4-BE49-F238E27FC236}">
                <a16:creationId xmlns:a16="http://schemas.microsoft.com/office/drawing/2014/main" id="{AF9AD31D-61FE-47F2-96C0-BA30703ED805}"/>
              </a:ext>
            </a:extLst>
          </p:cNvPr>
          <p:cNvPicPr>
            <a:picLocks noChangeAspect="1"/>
          </p:cNvPicPr>
          <p:nvPr/>
        </p:nvPicPr>
        <p:blipFill rotWithShape="1">
          <a:blip r:embed="rId4"/>
          <a:srcRect r="46398"/>
          <a:stretch/>
        </p:blipFill>
        <p:spPr>
          <a:xfrm>
            <a:off x="5652735" y="3336519"/>
            <a:ext cx="3174783" cy="2310655"/>
          </a:xfrm>
          <a:prstGeom prst="rect">
            <a:avLst/>
          </a:prstGeom>
        </p:spPr>
      </p:pic>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9FFF367-4E56-47AB-9DA5-DE543FB20F66}"/>
                  </a:ext>
                </a:extLst>
              </p:cNvPr>
              <p:cNvSpPr/>
              <p:nvPr/>
            </p:nvSpPr>
            <p:spPr>
              <a:xfrm>
                <a:off x="5647877" y="5585930"/>
                <a:ext cx="3426542" cy="646331"/>
              </a:xfrm>
              <a:prstGeom prst="rect">
                <a:avLst/>
              </a:prstGeom>
            </p:spPr>
            <p:txBody>
              <a:bodyPr wrap="square">
                <a:spAutoFit/>
              </a:bodyPr>
              <a:lstStyle/>
              <a:p>
                <a14:m>
                  <m:oMath xmlns:m="http://schemas.openxmlformats.org/officeDocument/2006/math">
                    <m:sSub>
                      <m:sSubPr>
                        <m:ctrlPr>
                          <a:rPr lang="en-US" i="1" smtClean="0">
                            <a:solidFill>
                              <a:srgbClr val="F70146"/>
                            </a:solidFill>
                            <a:latin typeface="Cambria Math" panose="02040503050406030204" pitchFamily="18" charset="0"/>
                          </a:rPr>
                        </m:ctrlPr>
                      </m:sSubPr>
                      <m:e>
                        <m:r>
                          <a:rPr lang="en-US" i="1">
                            <a:solidFill>
                              <a:srgbClr val="F70146"/>
                            </a:solidFill>
                            <a:latin typeface="Cambria Math" panose="02040503050406030204" pitchFamily="18" charset="0"/>
                          </a:rPr>
                          <m:t>𝑠</m:t>
                        </m:r>
                      </m:e>
                      <m:sub>
                        <m:r>
                          <a:rPr lang="en-US" i="1">
                            <a:solidFill>
                              <a:srgbClr val="F70146"/>
                            </a:solidFill>
                            <a:latin typeface="Cambria Math" panose="02040503050406030204" pitchFamily="18" charset="0"/>
                          </a:rPr>
                          <m:t>𝐶</m:t>
                        </m:r>
                      </m:sub>
                    </m:sSub>
                    <m:r>
                      <a:rPr lang="en-US" i="1">
                        <a:solidFill>
                          <a:srgbClr val="F70146"/>
                        </a:solidFill>
                        <a:latin typeface="Cambria Math" panose="02040503050406030204" pitchFamily="18" charset="0"/>
                      </a:rPr>
                      <m:t>=</m:t>
                    </m:r>
                    <m:sSub>
                      <m:sSubPr>
                        <m:ctrlPr>
                          <a:rPr lang="en-US" i="1">
                            <a:solidFill>
                              <a:srgbClr val="F70146"/>
                            </a:solidFill>
                            <a:latin typeface="Cambria Math" panose="02040503050406030204" pitchFamily="18" charset="0"/>
                          </a:rPr>
                        </m:ctrlPr>
                      </m:sSubPr>
                      <m:e>
                        <m:acc>
                          <m:accPr>
                            <m:chr m:val="̂"/>
                            <m:ctrlPr>
                              <a:rPr lang="en-US" i="1">
                                <a:solidFill>
                                  <a:srgbClr val="F70146"/>
                                </a:solidFill>
                                <a:latin typeface="Cambria Math" panose="02040503050406030204" pitchFamily="18" charset="0"/>
                              </a:rPr>
                            </m:ctrlPr>
                          </m:accPr>
                          <m:e>
                            <m:r>
                              <a:rPr lang="en-US" i="1">
                                <a:solidFill>
                                  <a:srgbClr val="F70146"/>
                                </a:solidFill>
                                <a:latin typeface="Cambria Math" panose="02040503050406030204" pitchFamily="18" charset="0"/>
                              </a:rPr>
                              <m:t>𝑠</m:t>
                            </m:r>
                          </m:e>
                        </m:acc>
                      </m:e>
                      <m:sub>
                        <m:r>
                          <a:rPr lang="en-US" i="1">
                            <a:solidFill>
                              <a:srgbClr val="F70146"/>
                            </a:solidFill>
                            <a:latin typeface="Cambria Math" panose="02040503050406030204" pitchFamily="18" charset="0"/>
                          </a:rPr>
                          <m:t>𝐶</m:t>
                        </m:r>
                      </m:sub>
                    </m:sSub>
                    <m:r>
                      <a:rPr lang="en-US" i="1">
                        <a:solidFill>
                          <a:srgbClr val="F70146"/>
                        </a:solidFill>
                        <a:latin typeface="Cambria Math" panose="02040503050406030204" pitchFamily="18" charset="0"/>
                      </a:rPr>
                      <m:t>=</m:t>
                    </m:r>
                    <m:sSubSup>
                      <m:sSubSupPr>
                        <m:ctrlPr>
                          <a:rPr lang="en-AT" i="1">
                            <a:solidFill>
                              <a:srgbClr val="F70146"/>
                            </a:solidFill>
                            <a:latin typeface="Cambria Math" panose="02040503050406030204" pitchFamily="18" charset="0"/>
                          </a:rPr>
                        </m:ctrlPr>
                      </m:sSubSupPr>
                      <m:e>
                        <m:r>
                          <a:rPr lang="en-US" i="1">
                            <a:solidFill>
                              <a:srgbClr val="F70146"/>
                            </a:solidFill>
                            <a:latin typeface="Cambria Math" panose="02040503050406030204" pitchFamily="18" charset="0"/>
                          </a:rPr>
                          <m:t>h</m:t>
                        </m:r>
                      </m:e>
                      <m:sub>
                        <m:r>
                          <a:rPr lang="en-US" i="1">
                            <a:solidFill>
                              <a:srgbClr val="F70146"/>
                            </a:solidFill>
                            <a:latin typeface="Cambria Math" panose="02040503050406030204" pitchFamily="18" charset="0"/>
                          </a:rPr>
                          <m:t>𝐴</m:t>
                        </m:r>
                      </m:sub>
                      <m:sup>
                        <m:r>
                          <a:rPr lang="en-US" i="1">
                            <a:solidFill>
                              <a:srgbClr val="F70146"/>
                            </a:solidFill>
                            <a:latin typeface="Cambria Math" panose="02040503050406030204" pitchFamily="18" charset="0"/>
                          </a:rPr>
                          <m:t>𝑐</m:t>
                        </m:r>
                      </m:sup>
                    </m:sSubSup>
                    <m:sSubSup>
                      <m:sSubSupPr>
                        <m:ctrlPr>
                          <a:rPr lang="en-AT" i="1">
                            <a:solidFill>
                              <a:srgbClr val="F70146"/>
                            </a:solidFill>
                            <a:latin typeface="Cambria Math" panose="02040503050406030204" pitchFamily="18" charset="0"/>
                          </a:rPr>
                        </m:ctrlPr>
                      </m:sSubSupPr>
                      <m:e>
                        <m:r>
                          <a:rPr lang="en-US" i="1">
                            <a:solidFill>
                              <a:srgbClr val="F70146"/>
                            </a:solidFill>
                            <a:latin typeface="Cambria Math" panose="02040503050406030204" pitchFamily="18" charset="0"/>
                          </a:rPr>
                          <m:t>h</m:t>
                        </m:r>
                      </m:e>
                      <m:sub>
                        <m:r>
                          <a:rPr lang="en-US" i="1">
                            <a:solidFill>
                              <a:srgbClr val="F70146"/>
                            </a:solidFill>
                            <a:latin typeface="Cambria Math" panose="02040503050406030204" pitchFamily="18" charset="0"/>
                          </a:rPr>
                          <m:t>𝐵</m:t>
                        </m:r>
                      </m:sub>
                      <m:sup>
                        <m:r>
                          <a:rPr lang="en-US" i="1">
                            <a:solidFill>
                              <a:srgbClr val="F70146"/>
                            </a:solidFill>
                            <a:latin typeface="Cambria Math" panose="02040503050406030204" pitchFamily="18" charset="0"/>
                          </a:rPr>
                          <m:t>𝑟</m:t>
                        </m:r>
                      </m:sup>
                    </m:sSubSup>
                    <m:r>
                      <a:rPr lang="en-US" i="1">
                        <a:solidFill>
                          <a:srgbClr val="F70146"/>
                        </a:solidFill>
                        <a:latin typeface="Cambria Math" panose="02040503050406030204" pitchFamily="18" charset="0"/>
                      </a:rPr>
                      <m:t>/(</m:t>
                    </m:r>
                    <m:r>
                      <a:rPr lang="en-US" i="1">
                        <a:solidFill>
                          <a:srgbClr val="F70146"/>
                        </a:solidFill>
                        <a:latin typeface="Cambria Math" panose="02040503050406030204" pitchFamily="18" charset="0"/>
                      </a:rPr>
                      <m:t>𝑚𝑙</m:t>
                    </m:r>
                    <m:r>
                      <a:rPr lang="en-US" i="1">
                        <a:solidFill>
                          <a:srgbClr val="F70146"/>
                        </a:solidFill>
                        <a:latin typeface="Cambria Math" panose="02040503050406030204" pitchFamily="18" charset="0"/>
                      </a:rPr>
                      <m:t>)</m:t>
                    </m:r>
                  </m:oMath>
                </a14:m>
                <a:r>
                  <a:rPr lang="en-US" dirty="0"/>
                  <a:t> </a:t>
                </a:r>
                <a:br>
                  <a:rPr lang="en-US" dirty="0"/>
                </a:br>
                <a:r>
                  <a:rPr lang="en-US" dirty="0"/>
                  <a:t>   if </a:t>
                </a:r>
                <a14:m>
                  <m:oMath xmlns:m="http://schemas.openxmlformats.org/officeDocument/2006/math">
                    <m:r>
                      <m:rPr>
                        <m:sty m:val="p"/>
                      </m:rPr>
                      <a:rPr lang="en-US">
                        <a:latin typeface="Cambria Math" panose="02040503050406030204" pitchFamily="18" charset="0"/>
                      </a:rPr>
                      <m:t>max</m:t>
                    </m:r>
                    <m:d>
                      <m:dPr>
                        <m:ctrlPr>
                          <a:rPr lang="en-US" i="1">
                            <a:latin typeface="Cambria Math" panose="02040503050406030204" pitchFamily="18" charset="0"/>
                          </a:rPr>
                        </m:ctrlPr>
                      </m:dPr>
                      <m:e>
                        <m:sSubSup>
                          <m:sSubSupPr>
                            <m:ctrlPr>
                              <a:rPr lang="en-AT"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𝐴</m:t>
                            </m:r>
                          </m:sub>
                          <m:sup>
                            <m:r>
                              <a:rPr lang="en-US" i="1">
                                <a:latin typeface="Cambria Math" panose="02040503050406030204" pitchFamily="18" charset="0"/>
                              </a:rPr>
                              <m:t>𝑟</m:t>
                            </m:r>
                          </m:sup>
                        </m:sSubSup>
                      </m:e>
                    </m:d>
                    <m:r>
                      <a:rPr lang="en-US" i="1">
                        <a:latin typeface="Cambria Math" panose="02040503050406030204" pitchFamily="18" charset="0"/>
                      </a:rPr>
                      <m:t>≤1∨</m:t>
                    </m:r>
                    <m:func>
                      <m:funcPr>
                        <m:ctrlPr>
                          <a:rPr lang="en-US" i="1">
                            <a:latin typeface="Cambria Math" panose="02040503050406030204" pitchFamily="18" charset="0"/>
                          </a:rPr>
                        </m:ctrlPr>
                      </m:funcPr>
                      <m:fName>
                        <m:r>
                          <m:rPr>
                            <m:sty m:val="p"/>
                          </m:rPr>
                          <a:rPr lang="en-US">
                            <a:latin typeface="Cambria Math" panose="02040503050406030204" pitchFamily="18" charset="0"/>
                          </a:rPr>
                          <m:t>max</m:t>
                        </m:r>
                      </m:fName>
                      <m:e>
                        <m:d>
                          <m:dPr>
                            <m:ctrlPr>
                              <a:rPr lang="en-US" i="1">
                                <a:latin typeface="Cambria Math" panose="02040503050406030204" pitchFamily="18" charset="0"/>
                              </a:rPr>
                            </m:ctrlPr>
                          </m:dPr>
                          <m:e>
                            <m:sSubSup>
                              <m:sSubSupPr>
                                <m:ctrlPr>
                                  <a:rPr lang="en-AT"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𝐵</m:t>
                                </m:r>
                              </m:sub>
                              <m:sup>
                                <m:r>
                                  <a:rPr lang="en-US" i="1">
                                    <a:latin typeface="Cambria Math" panose="02040503050406030204" pitchFamily="18" charset="0"/>
                                  </a:rPr>
                                  <m:t>𝑐</m:t>
                                </m:r>
                              </m:sup>
                            </m:sSubSup>
                          </m:e>
                        </m:d>
                      </m:e>
                    </m:func>
                    <m:r>
                      <a:rPr lang="en-US" b="0" i="1" smtClean="0">
                        <a:latin typeface="Cambria Math" panose="02040503050406030204" pitchFamily="18" charset="0"/>
                      </a:rPr>
                      <m:t>≤1</m:t>
                    </m:r>
                  </m:oMath>
                </a14:m>
                <a:endParaRPr lang="en-US" dirty="0"/>
              </a:p>
            </p:txBody>
          </p:sp>
        </mc:Choice>
        <mc:Fallback xmlns="">
          <p:sp>
            <p:nvSpPr>
              <p:cNvPr id="14" name="Rectangle 13">
                <a:extLst>
                  <a:ext uri="{FF2B5EF4-FFF2-40B4-BE49-F238E27FC236}">
                    <a16:creationId xmlns:a16="http://schemas.microsoft.com/office/drawing/2014/main" id="{09FFF367-4E56-47AB-9DA5-DE543FB20F66}"/>
                  </a:ext>
                </a:extLst>
              </p:cNvPr>
              <p:cNvSpPr>
                <a:spLocks noRot="1" noChangeAspect="1" noMove="1" noResize="1" noEditPoints="1" noAdjustHandles="1" noChangeArrowheads="1" noChangeShapeType="1" noTextEdit="1"/>
              </p:cNvSpPr>
              <p:nvPr/>
            </p:nvSpPr>
            <p:spPr>
              <a:xfrm>
                <a:off x="5647877" y="5585930"/>
                <a:ext cx="3426542" cy="646331"/>
              </a:xfrm>
              <a:prstGeom prst="rect">
                <a:avLst/>
              </a:prstGeom>
              <a:blipFill>
                <a:blip r:embed="rId5"/>
                <a:stretch>
                  <a:fillRect t="-2830" b="-14151"/>
                </a:stretch>
              </a:blipFill>
            </p:spPr>
            <p:txBody>
              <a:bodyPr/>
              <a:lstStyle/>
              <a:p>
                <a:r>
                  <a:rPr lang="en-US">
                    <a:noFill/>
                  </a:rPr>
                  <a:t> </a:t>
                </a:r>
              </a:p>
            </p:txBody>
          </p:sp>
        </mc:Fallback>
      </mc:AlternateContent>
      <p:sp>
        <p:nvSpPr>
          <p:cNvPr id="15" name="Rectangle 14"/>
          <p:cNvSpPr/>
          <p:nvPr/>
        </p:nvSpPr>
        <p:spPr>
          <a:xfrm>
            <a:off x="928847" y="5494448"/>
            <a:ext cx="4715570" cy="738664"/>
          </a:xfrm>
          <a:prstGeom prst="rect">
            <a:avLst/>
          </a:prstGeom>
        </p:spPr>
        <p:txBody>
          <a:bodyPr wrap="square">
            <a:spAutoFit/>
          </a:bodyPr>
          <a:lstStyle/>
          <a:p>
            <a:r>
              <a:rPr lang="en-US" sz="1400" dirty="0">
                <a:latin typeface="Calibri" panose="020F0502020204030204" pitchFamily="34" charset="0"/>
                <a:cs typeface="Calibri" panose="020F0502020204030204" pitchFamily="34" charset="0"/>
              </a:rPr>
              <a:t>[Johanna </a:t>
            </a:r>
            <a:r>
              <a:rPr lang="en-US" sz="1400" dirty="0" err="1">
                <a:latin typeface="Calibri" panose="020F0502020204030204" pitchFamily="34" charset="0"/>
                <a:cs typeface="Calibri" panose="020F0502020204030204" pitchFamily="34" charset="0"/>
              </a:rPr>
              <a:t>Sommer</a:t>
            </a:r>
            <a:r>
              <a:rPr lang="en-US" sz="1400" dirty="0">
                <a:latin typeface="Calibri" panose="020F0502020204030204" pitchFamily="34" charset="0"/>
                <a:cs typeface="Calibri" panose="020F0502020204030204" pitchFamily="34" charset="0"/>
              </a:rPr>
              <a:t>, Matthias Boehm, Alexandre V. </a:t>
            </a:r>
            <a:r>
              <a:rPr lang="en-US" sz="1400" dirty="0" err="1">
                <a:latin typeface="Calibri" panose="020F0502020204030204" pitchFamily="34" charset="0"/>
                <a:cs typeface="Calibri" panose="020F0502020204030204" pitchFamily="34" charset="0"/>
              </a:rPr>
              <a:t>Evfimievski</a:t>
            </a:r>
            <a:r>
              <a:rPr lang="en-US" sz="1400" dirty="0">
                <a:latin typeface="Calibri" panose="020F0502020204030204" pitchFamily="34" charset="0"/>
                <a:cs typeface="Calibri" panose="020F0502020204030204" pitchFamily="34" charset="0"/>
              </a:rPr>
              <a:t>, Berthold </a:t>
            </a:r>
            <a:r>
              <a:rPr lang="en-US" sz="1400" dirty="0" err="1">
                <a:latin typeface="Calibri" panose="020F0502020204030204" pitchFamily="34" charset="0"/>
                <a:cs typeface="Calibri" panose="020F0502020204030204" pitchFamily="34" charset="0"/>
              </a:rPr>
              <a:t>Reinwald</a:t>
            </a:r>
            <a:r>
              <a:rPr lang="en-US" sz="1400" dirty="0">
                <a:latin typeface="Calibri" panose="020F0502020204030204" pitchFamily="34" charset="0"/>
                <a:cs typeface="Calibri" panose="020F0502020204030204" pitchFamily="34" charset="0"/>
              </a:rPr>
              <a:t>, Peter J. Haas: </a:t>
            </a:r>
            <a:r>
              <a:rPr lang="en-US" sz="1400" b="1" dirty="0">
                <a:solidFill>
                  <a:schemeClr val="accent1"/>
                </a:solidFill>
                <a:latin typeface="Calibri" panose="020F0502020204030204" pitchFamily="34" charset="0"/>
                <a:cs typeface="Calibri" panose="020F0502020204030204" pitchFamily="34" charset="0"/>
              </a:rPr>
              <a:t>MNC:</a:t>
            </a:r>
            <a:r>
              <a:rPr lang="en-US" sz="1400" dirty="0">
                <a:latin typeface="Calibri" panose="020F0502020204030204" pitchFamily="34" charset="0"/>
                <a:cs typeface="Calibri" panose="020F0502020204030204" pitchFamily="34" charset="0"/>
              </a:rPr>
              <a:t> Structure-Exploiting Sparsity Estimation for Matrix Expressions. </a:t>
            </a:r>
            <a:r>
              <a:rPr lang="en-US" sz="1400" b="1" dirty="0">
                <a:latin typeface="Calibri" panose="020F0502020204030204" pitchFamily="34" charset="0"/>
                <a:cs typeface="Calibri" panose="020F0502020204030204" pitchFamily="34" charset="0"/>
              </a:rPr>
              <a:t>SIGMOD 2019</a:t>
            </a:r>
            <a:r>
              <a:rPr lang="en-US" sz="1400" dirty="0">
                <a:latin typeface="Calibri" panose="020F0502020204030204" pitchFamily="34" charset="0"/>
                <a:cs typeface="Calibri" panose="020F0502020204030204" pitchFamily="34" charset="0"/>
              </a:rPr>
              <a:t>]</a:t>
            </a:r>
          </a:p>
        </p:txBody>
      </p:sp>
      <p:pic>
        <p:nvPicPr>
          <p:cNvPr id="16" name="Picture 15"/>
          <p:cNvPicPr>
            <a:picLocks noChangeAspect="1"/>
          </p:cNvPicPr>
          <p:nvPr/>
        </p:nvPicPr>
        <p:blipFill>
          <a:blip r:embed="rId6"/>
          <a:stretch>
            <a:fillRect/>
          </a:stretch>
        </p:blipFill>
        <p:spPr>
          <a:xfrm>
            <a:off x="386125" y="5539314"/>
            <a:ext cx="498371" cy="640080"/>
          </a:xfrm>
          <a:prstGeom prst="rect">
            <a:avLst/>
          </a:prstGeom>
          <a:ln w="25400">
            <a:solidFill>
              <a:srgbClr val="7889FB"/>
            </a:solidFill>
          </a:ln>
        </p:spPr>
      </p:pic>
    </p:spTree>
    <p:extLst>
      <p:ext uri="{BB962C8B-B14F-4D97-AF65-F5344CB8AC3E}">
        <p14:creationId xmlns:p14="http://schemas.microsoft.com/office/powerpoint/2010/main" val="65830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Estimates and Costing</a:t>
            </a:r>
          </a:p>
        </p:txBody>
      </p:sp>
      <p:sp>
        <p:nvSpPr>
          <p:cNvPr id="3" name="Content Placeholder 2"/>
          <p:cNvSpPr>
            <a:spLocks noGrp="1"/>
          </p:cNvSpPr>
          <p:nvPr>
            <p:ph idx="1"/>
          </p:nvPr>
        </p:nvSpPr>
        <p:spPr/>
        <p:txBody>
          <a:bodyPr/>
          <a:lstStyle/>
          <a:p>
            <a:r>
              <a:rPr lang="en-US" dirty="0"/>
              <a:t>Memory Estimates</a:t>
            </a:r>
          </a:p>
          <a:p>
            <a:pPr lvl="1"/>
            <a:r>
              <a:rPr lang="en-US" b="1" dirty="0">
                <a:solidFill>
                  <a:srgbClr val="7889FB"/>
                </a:solidFill>
              </a:rPr>
              <a:t>Matrix memory estimate := </a:t>
            </a:r>
            <a:r>
              <a:rPr lang="en-US" dirty="0"/>
              <a:t>based on the dimensions and sparsity, decide the format (sparse, dense) and estimate the size in memory</a:t>
            </a:r>
          </a:p>
          <a:p>
            <a:pPr lvl="1"/>
            <a:r>
              <a:rPr lang="en-US" b="1" dirty="0">
                <a:solidFill>
                  <a:srgbClr val="7889FB"/>
                </a:solidFill>
              </a:rPr>
              <a:t>Operation memory estimate :=</a:t>
            </a:r>
            <a:r>
              <a:rPr lang="en-US" dirty="0"/>
              <a:t> input, intermediates, output</a:t>
            </a:r>
          </a:p>
          <a:p>
            <a:pPr lvl="1"/>
            <a:r>
              <a:rPr lang="en-US" b="1" dirty="0">
                <a:solidFill>
                  <a:srgbClr val="7889FB"/>
                </a:solidFill>
              </a:rPr>
              <a:t>Worst-case sparsity estimates</a:t>
            </a:r>
            <a:r>
              <a:rPr lang="en-US" dirty="0"/>
              <a:t> (</a:t>
            </a:r>
            <a:r>
              <a:rPr lang="en-US" b="1" dirty="0">
                <a:solidFill>
                  <a:schemeClr val="accent1"/>
                </a:solidFill>
              </a:rPr>
              <a:t>upper bound</a:t>
            </a:r>
            <a:r>
              <a:rPr lang="en-US" dirty="0"/>
              <a:t>)</a:t>
            </a:r>
          </a:p>
          <a:p>
            <a:pPr lvl="1"/>
            <a:endParaRPr lang="en-US" sz="700" dirty="0"/>
          </a:p>
          <a:p>
            <a:r>
              <a:rPr lang="en-US" dirty="0"/>
              <a:t>#1 Costing at Logical vs Physical Level</a:t>
            </a:r>
          </a:p>
          <a:p>
            <a:pPr lvl="1"/>
            <a:r>
              <a:rPr lang="en-US" dirty="0"/>
              <a:t>Costing at physical level takes physical ops </a:t>
            </a:r>
            <a:br>
              <a:rPr lang="en-US" dirty="0"/>
            </a:br>
            <a:r>
              <a:rPr lang="en-US" dirty="0"/>
              <a:t>and rewrites into account but is much more costly</a:t>
            </a:r>
          </a:p>
          <a:p>
            <a:pPr lvl="1"/>
            <a:endParaRPr lang="en-US" sz="700" dirty="0"/>
          </a:p>
          <a:p>
            <a:r>
              <a:rPr lang="en-US" dirty="0"/>
              <a:t>#2 Costing Operators/Graphs vs Plans </a:t>
            </a:r>
          </a:p>
          <a:p>
            <a:pPr lvl="1"/>
            <a:r>
              <a:rPr lang="en-US" dirty="0"/>
              <a:t>Costing plans requires heuristics for </a:t>
            </a:r>
            <a:br>
              <a:rPr lang="en-US" dirty="0"/>
            </a:br>
            <a:r>
              <a:rPr lang="en-US" b="1" dirty="0">
                <a:solidFill>
                  <a:schemeClr val="accent1"/>
                </a:solidFill>
              </a:rPr>
              <a:t># iterations</a:t>
            </a:r>
            <a:r>
              <a:rPr lang="en-US" dirty="0"/>
              <a:t>, </a:t>
            </a:r>
            <a:r>
              <a:rPr lang="en-US" b="1" dirty="0">
                <a:solidFill>
                  <a:schemeClr val="accent1"/>
                </a:solidFill>
              </a:rPr>
              <a:t>branches</a:t>
            </a:r>
            <a:r>
              <a:rPr lang="en-US" dirty="0"/>
              <a:t> in general</a:t>
            </a:r>
          </a:p>
          <a:p>
            <a:pPr lvl="1"/>
            <a:endParaRPr lang="en-US" sz="700" dirty="0"/>
          </a:p>
          <a:p>
            <a:r>
              <a:rPr lang="en-US" dirty="0"/>
              <a:t>#3 Analytical vs Trained Cost Models</a:t>
            </a:r>
          </a:p>
          <a:p>
            <a:pPr lvl="1"/>
            <a:r>
              <a:rPr lang="en-US" dirty="0"/>
              <a:t>Analytical: </a:t>
            </a:r>
            <a:r>
              <a:rPr lang="en-US" b="1" dirty="0">
                <a:solidFill>
                  <a:srgbClr val="7889FB"/>
                </a:solidFill>
              </a:rPr>
              <a:t>estimate I/O and compute workload</a:t>
            </a:r>
          </a:p>
          <a:p>
            <a:pPr lvl="1"/>
            <a:r>
              <a:rPr lang="en-US" dirty="0"/>
              <a:t>Training: </a:t>
            </a:r>
            <a:r>
              <a:rPr lang="en-US" b="1" dirty="0">
                <a:solidFill>
                  <a:schemeClr val="accent1"/>
                </a:solidFill>
              </a:rPr>
              <a:t>build regression models </a:t>
            </a:r>
            <a:r>
              <a:rPr lang="en-US" dirty="0"/>
              <a:t>for individual ops</a:t>
            </a:r>
          </a:p>
        </p:txBody>
      </p:sp>
      <p:sp>
        <p:nvSpPr>
          <p:cNvPr id="4" name="Text Placeholder 3"/>
          <p:cNvSpPr>
            <a:spLocks noGrp="1"/>
          </p:cNvSpPr>
          <p:nvPr>
            <p:ph type="body" sz="quarter" idx="14"/>
          </p:nvPr>
        </p:nvSpPr>
        <p:spPr/>
        <p:txBody>
          <a:bodyPr>
            <a:normAutofit lnSpcReduction="10000"/>
          </a:bodyPr>
          <a:lstStyle/>
          <a:p>
            <a:r>
              <a:rPr lang="en-US" dirty="0"/>
              <a:t>Size Inference and Cost Estimation</a:t>
            </a:r>
          </a:p>
        </p:txBody>
      </p:sp>
      <p:cxnSp>
        <p:nvCxnSpPr>
          <p:cNvPr id="6" name="Straight Connector 5"/>
          <p:cNvCxnSpPr/>
          <p:nvPr/>
        </p:nvCxnSpPr>
        <p:spPr>
          <a:xfrm>
            <a:off x="6551525" y="3195374"/>
            <a:ext cx="0" cy="3014506"/>
          </a:xfrm>
          <a:prstGeom prst="line">
            <a:avLst/>
          </a:prstGeom>
          <a:ln w="25400">
            <a:solidFill>
              <a:schemeClr val="tx1"/>
            </a:solidFill>
            <a:prstDash val="dash"/>
            <a:tailEnd type="none"/>
          </a:ln>
          <a:effectLst/>
        </p:spPr>
        <p:style>
          <a:lnRef idx="2">
            <a:schemeClr val="accent1"/>
          </a:lnRef>
          <a:fillRef idx="0">
            <a:schemeClr val="accent1"/>
          </a:fillRef>
          <a:effectRef idx="1">
            <a:schemeClr val="accent1"/>
          </a:effectRef>
          <a:fontRef idx="minor">
            <a:schemeClr val="tx1"/>
          </a:fontRef>
        </p:style>
      </p:cxnSp>
      <p:sp>
        <p:nvSpPr>
          <p:cNvPr id="8" name="Right Arrow 7"/>
          <p:cNvSpPr/>
          <p:nvPr/>
        </p:nvSpPr>
        <p:spPr>
          <a:xfrm rot="5400000">
            <a:off x="7325996" y="3950378"/>
            <a:ext cx="321547" cy="356460"/>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0" name="TextBox 9"/>
          <p:cNvSpPr txBox="1"/>
          <p:nvPr/>
        </p:nvSpPr>
        <p:spPr>
          <a:xfrm>
            <a:off x="6643218" y="3193280"/>
            <a:ext cx="1709065" cy="738664"/>
          </a:xfrm>
          <a:prstGeom prst="rect">
            <a:avLst/>
          </a:prstGeom>
          <a:noFill/>
        </p:spPr>
        <p:txBody>
          <a:bodyPr wrap="square" lIns="0" rIns="0" rtlCol="0">
            <a:spAutoFit/>
          </a:bodyPr>
          <a:lstStyle/>
          <a:p>
            <a:pPr algn="ctr"/>
            <a:r>
              <a:rPr lang="en-US" sz="1400" dirty="0">
                <a:latin typeface="Calibri" panose="020F0502020204030204" pitchFamily="34" charset="0"/>
                <a:cs typeface="Calibri" panose="020F0502020204030204" pitchFamily="34" charset="0"/>
              </a:rPr>
              <a:t>Physical, Plans, </a:t>
            </a:r>
            <a:br>
              <a:rPr lang="en-US" sz="1400" dirty="0">
                <a:latin typeface="Calibri" panose="020F0502020204030204" pitchFamily="34" charset="0"/>
                <a:cs typeface="Calibri" panose="020F0502020204030204" pitchFamily="34" charset="0"/>
              </a:rPr>
            </a:br>
            <a:r>
              <a:rPr lang="en-US" sz="1400" b="1" dirty="0">
                <a:solidFill>
                  <a:srgbClr val="7889FB"/>
                </a:solidFill>
                <a:latin typeface="Calibri" panose="020F0502020204030204" pitchFamily="34" charset="0"/>
                <a:cs typeface="Calibri" panose="020F0502020204030204" pitchFamily="34" charset="0"/>
              </a:rPr>
              <a:t>Trained</a:t>
            </a:r>
          </a:p>
          <a:p>
            <a:pPr algn="ctr"/>
            <a:r>
              <a:rPr lang="en-US" sz="1400" dirty="0">
                <a:latin typeface="Calibri" panose="020F0502020204030204" pitchFamily="34" charset="0"/>
                <a:cs typeface="Calibri" panose="020F0502020204030204" pitchFamily="34" charset="0"/>
              </a:rPr>
              <a:t>[</a:t>
            </a:r>
            <a:r>
              <a:rPr lang="en-US" sz="1400" b="1" dirty="0">
                <a:latin typeface="Calibri" panose="020F0502020204030204" pitchFamily="34" charset="0"/>
                <a:cs typeface="Calibri" panose="020F0502020204030204" pitchFamily="34" charset="0"/>
              </a:rPr>
              <a:t>PVLDB </a:t>
            </a:r>
            <a:r>
              <a:rPr lang="en-US" sz="1400" b="1" dirty="0">
                <a:solidFill>
                  <a:schemeClr val="accent1"/>
                </a:solidFill>
                <a:latin typeface="Calibri" panose="020F0502020204030204" pitchFamily="34" charset="0"/>
                <a:cs typeface="Calibri" panose="020F0502020204030204" pitchFamily="34" charset="0"/>
              </a:rPr>
              <a:t>2014</a:t>
            </a:r>
            <a:r>
              <a:rPr lang="en-US" sz="1400" dirty="0">
                <a:latin typeface="Calibri" panose="020F0502020204030204" pitchFamily="34" charset="0"/>
                <a:cs typeface="Calibri" panose="020F0502020204030204" pitchFamily="34" charset="0"/>
              </a:rPr>
              <a:t>]</a:t>
            </a:r>
          </a:p>
        </p:txBody>
      </p:sp>
      <p:pic>
        <p:nvPicPr>
          <p:cNvPr id="11" name="Picture 10"/>
          <p:cNvPicPr>
            <a:picLocks noChangeAspect="1"/>
          </p:cNvPicPr>
          <p:nvPr/>
        </p:nvPicPr>
        <p:blipFill>
          <a:blip r:embed="rId3"/>
          <a:stretch>
            <a:fillRect/>
          </a:stretch>
        </p:blipFill>
        <p:spPr>
          <a:xfrm>
            <a:off x="8452766" y="3249776"/>
            <a:ext cx="497559" cy="640080"/>
          </a:xfrm>
          <a:prstGeom prst="rect">
            <a:avLst/>
          </a:prstGeom>
          <a:ln w="25400">
            <a:solidFill>
              <a:srgbClr val="7889FB"/>
            </a:solidFill>
          </a:ln>
        </p:spPr>
      </p:pic>
      <p:pic>
        <p:nvPicPr>
          <p:cNvPr id="12" name="Picture 11"/>
          <p:cNvPicPr>
            <a:picLocks noChangeAspect="1"/>
          </p:cNvPicPr>
          <p:nvPr/>
        </p:nvPicPr>
        <p:blipFill>
          <a:blip r:embed="rId4"/>
          <a:stretch>
            <a:fillRect/>
          </a:stretch>
        </p:blipFill>
        <p:spPr>
          <a:xfrm>
            <a:off x="8452766" y="4377780"/>
            <a:ext cx="497559" cy="640080"/>
          </a:xfrm>
          <a:prstGeom prst="rect">
            <a:avLst/>
          </a:prstGeom>
          <a:ln w="25400">
            <a:solidFill>
              <a:srgbClr val="7889FB"/>
            </a:solidFill>
          </a:ln>
        </p:spPr>
      </p:pic>
      <p:sp>
        <p:nvSpPr>
          <p:cNvPr id="13" name="TextBox 12"/>
          <p:cNvSpPr txBox="1"/>
          <p:nvPr/>
        </p:nvSpPr>
        <p:spPr>
          <a:xfrm>
            <a:off x="6508520" y="4327165"/>
            <a:ext cx="1956493" cy="738664"/>
          </a:xfrm>
          <a:prstGeom prst="rect">
            <a:avLst/>
          </a:prstGeom>
          <a:noFill/>
        </p:spPr>
        <p:txBody>
          <a:bodyPr wrap="square" lIns="0" rIns="0" rtlCol="0">
            <a:spAutoFit/>
          </a:bodyPr>
          <a:lstStyle/>
          <a:p>
            <a:pPr algn="ctr"/>
            <a:r>
              <a:rPr lang="en-US" sz="1400" dirty="0">
                <a:latin typeface="Calibri" panose="020F0502020204030204" pitchFamily="34" charset="0"/>
                <a:cs typeface="Calibri" panose="020F0502020204030204" pitchFamily="34" charset="0"/>
              </a:rPr>
              <a:t>Physical, Plans,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Analytical</a:t>
            </a:r>
          </a:p>
          <a:p>
            <a:pPr algn="ctr"/>
            <a:r>
              <a:rPr lang="en-US" sz="1400" dirty="0">
                <a:latin typeface="Calibri" panose="020F0502020204030204" pitchFamily="34" charset="0"/>
                <a:cs typeface="Calibri" panose="020F0502020204030204" pitchFamily="34" charset="0"/>
              </a:rPr>
              <a:t>[</a:t>
            </a:r>
            <a:r>
              <a:rPr lang="en-US" sz="1400" b="1" dirty="0">
                <a:latin typeface="Calibri" panose="020F0502020204030204" pitchFamily="34" charset="0"/>
                <a:cs typeface="Calibri" panose="020F0502020204030204" pitchFamily="34" charset="0"/>
              </a:rPr>
              <a:t>SIGMOD </a:t>
            </a:r>
            <a:r>
              <a:rPr lang="en-US" sz="1400" b="1" dirty="0">
                <a:solidFill>
                  <a:schemeClr val="accent1"/>
                </a:solidFill>
                <a:latin typeface="Calibri" panose="020F0502020204030204" pitchFamily="34" charset="0"/>
                <a:cs typeface="Calibri" panose="020F0502020204030204" pitchFamily="34" charset="0"/>
              </a:rPr>
              <a:t>2015</a:t>
            </a:r>
            <a:r>
              <a:rPr lang="en-US" sz="1400" dirty="0">
                <a:latin typeface="Calibri" panose="020F0502020204030204" pitchFamily="34" charset="0"/>
                <a:cs typeface="Calibri" panose="020F0502020204030204" pitchFamily="34" charset="0"/>
              </a:rPr>
              <a:t>]</a:t>
            </a:r>
          </a:p>
        </p:txBody>
      </p:sp>
      <p:sp>
        <p:nvSpPr>
          <p:cNvPr id="14" name="TextBox 13"/>
          <p:cNvSpPr txBox="1"/>
          <p:nvPr/>
        </p:nvSpPr>
        <p:spPr>
          <a:xfrm>
            <a:off x="6782639" y="2785347"/>
            <a:ext cx="2137542" cy="369332"/>
          </a:xfrm>
          <a:prstGeom prst="rect">
            <a:avLst/>
          </a:prstGeom>
          <a:noFill/>
        </p:spPr>
        <p:txBody>
          <a:bodyPr wrap="square" lIns="0" rIns="0" rtlCol="0">
            <a:spAutoFit/>
          </a:bodyPr>
          <a:lstStyle/>
          <a:p>
            <a:pPr algn="ctr"/>
            <a:r>
              <a:rPr lang="en-US" b="1" i="1" dirty="0">
                <a:latin typeface="Calibri" panose="020F0502020204030204" pitchFamily="34" charset="0"/>
                <a:cs typeface="Calibri" panose="020F0502020204030204" pitchFamily="34" charset="0"/>
              </a:rPr>
              <a:t>A Personal War Story</a:t>
            </a:r>
          </a:p>
        </p:txBody>
      </p:sp>
      <p:sp>
        <p:nvSpPr>
          <p:cNvPr id="15" name="Right Arrow 14"/>
          <p:cNvSpPr/>
          <p:nvPr/>
        </p:nvSpPr>
        <p:spPr>
          <a:xfrm rot="5400000">
            <a:off x="7325995" y="5109077"/>
            <a:ext cx="321547" cy="356460"/>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6" name="TextBox 15"/>
          <p:cNvSpPr txBox="1"/>
          <p:nvPr/>
        </p:nvSpPr>
        <p:spPr>
          <a:xfrm>
            <a:off x="6735325" y="5467681"/>
            <a:ext cx="1502881" cy="738664"/>
          </a:xfrm>
          <a:prstGeom prst="rect">
            <a:avLst/>
          </a:prstGeom>
          <a:noFill/>
        </p:spPr>
        <p:txBody>
          <a:bodyPr wrap="square" lIns="0" rIns="0" rtlCol="0">
            <a:spAutoFit/>
          </a:bodyPr>
          <a:lstStyle/>
          <a:p>
            <a:pPr algn="ctr"/>
            <a:r>
              <a:rPr lang="en-US" sz="1400" dirty="0">
                <a:latin typeface="Calibri" panose="020F0502020204030204" pitchFamily="34" charset="0"/>
                <a:cs typeface="Calibri" panose="020F0502020204030204" pitchFamily="34" charset="0"/>
              </a:rPr>
              <a:t>Logical, Graphs, Analytical</a:t>
            </a:r>
          </a:p>
          <a:p>
            <a:pPr algn="ctr"/>
            <a:r>
              <a:rPr lang="en-US" sz="1400" dirty="0">
                <a:latin typeface="Calibri" panose="020F0502020204030204" pitchFamily="34" charset="0"/>
                <a:cs typeface="Calibri" panose="020F0502020204030204" pitchFamily="34" charset="0"/>
              </a:rPr>
              <a:t>[</a:t>
            </a:r>
            <a:r>
              <a:rPr lang="en-US" sz="1400" b="1" dirty="0">
                <a:latin typeface="Calibri" panose="020F0502020204030204" pitchFamily="34" charset="0"/>
                <a:cs typeface="Calibri" panose="020F0502020204030204" pitchFamily="34" charset="0"/>
              </a:rPr>
              <a:t>PVDLB </a:t>
            </a:r>
            <a:r>
              <a:rPr lang="en-US" sz="1400" b="1" dirty="0">
                <a:solidFill>
                  <a:schemeClr val="accent1"/>
                </a:solidFill>
                <a:latin typeface="Calibri" panose="020F0502020204030204" pitchFamily="34" charset="0"/>
                <a:cs typeface="Calibri" panose="020F0502020204030204" pitchFamily="34" charset="0"/>
              </a:rPr>
              <a:t>2018</a:t>
            </a:r>
            <a:r>
              <a:rPr lang="en-US" sz="1400" dirty="0">
                <a:latin typeface="Calibri" panose="020F0502020204030204" pitchFamily="34" charset="0"/>
                <a:cs typeface="Calibri" panose="020F0502020204030204" pitchFamily="34" charset="0"/>
              </a:rPr>
              <a:t>]</a:t>
            </a:r>
          </a:p>
        </p:txBody>
      </p:sp>
      <p:pic>
        <p:nvPicPr>
          <p:cNvPr id="17" name="Picture 16"/>
          <p:cNvPicPr>
            <a:picLocks noChangeAspect="1"/>
          </p:cNvPicPr>
          <p:nvPr/>
        </p:nvPicPr>
        <p:blipFill>
          <a:blip r:embed="rId5"/>
          <a:stretch>
            <a:fillRect/>
          </a:stretch>
        </p:blipFill>
        <p:spPr>
          <a:xfrm>
            <a:off x="8452765" y="5530452"/>
            <a:ext cx="497559" cy="640080"/>
          </a:xfrm>
          <a:prstGeom prst="rect">
            <a:avLst/>
          </a:prstGeom>
          <a:ln w="25400">
            <a:solidFill>
              <a:srgbClr val="7889FB"/>
            </a:solidFill>
          </a:ln>
        </p:spPr>
      </p:pic>
    </p:spTree>
    <p:extLst>
      <p:ext uri="{BB962C8B-B14F-4D97-AF65-F5344CB8AC3E}">
        <p14:creationId xmlns:p14="http://schemas.microsoft.com/office/powerpoint/2010/main" val="384295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3" grpId="0"/>
      <p:bldP spid="14" grpId="0"/>
      <p:bldP spid="15"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Rewrites and Operator Selection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77468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Traditional PL Rewrites</a:t>
            </a:r>
          </a:p>
        </p:txBody>
      </p:sp>
      <p:sp>
        <p:nvSpPr>
          <p:cNvPr id="6" name="Content Placeholder 5"/>
          <p:cNvSpPr>
            <a:spLocks noGrp="1"/>
          </p:cNvSpPr>
          <p:nvPr>
            <p:ph idx="1"/>
          </p:nvPr>
        </p:nvSpPr>
        <p:spPr/>
        <p:txBody>
          <a:bodyPr/>
          <a:lstStyle/>
          <a:p>
            <a:r>
              <a:rPr lang="en-US" dirty="0"/>
              <a:t>#1 Common Subexpression Elimination (CSE)</a:t>
            </a:r>
          </a:p>
          <a:p>
            <a:pPr lvl="1"/>
            <a:r>
              <a:rPr lang="en-US" b="1" dirty="0">
                <a:solidFill>
                  <a:schemeClr val="accent1"/>
                </a:solidFill>
              </a:rPr>
              <a:t>Step 1:</a:t>
            </a:r>
            <a:r>
              <a:rPr lang="en-US" dirty="0"/>
              <a:t> Collect and </a:t>
            </a:r>
            <a:r>
              <a:rPr lang="en-US" b="1" dirty="0">
                <a:solidFill>
                  <a:srgbClr val="7889FB"/>
                </a:solidFill>
              </a:rPr>
              <a:t>replace leaf nodes</a:t>
            </a:r>
            <a:r>
              <a:rPr lang="en-US" dirty="0"/>
              <a:t> (variable reads and literals)</a:t>
            </a:r>
          </a:p>
          <a:p>
            <a:pPr lvl="1"/>
            <a:r>
              <a:rPr lang="en-US" b="1" dirty="0">
                <a:solidFill>
                  <a:schemeClr val="accent1"/>
                </a:solidFill>
              </a:rPr>
              <a:t>Step 2:</a:t>
            </a:r>
            <a:r>
              <a:rPr lang="en-US" dirty="0"/>
              <a:t> recursively </a:t>
            </a:r>
            <a:r>
              <a:rPr lang="en-US" b="1" dirty="0">
                <a:solidFill>
                  <a:srgbClr val="7889FB"/>
                </a:solidFill>
              </a:rPr>
              <a:t>remove CSEs bottom-up</a:t>
            </a:r>
            <a:r>
              <a:rPr lang="en-US" dirty="0"/>
              <a:t> starting at the leafs</a:t>
            </a:r>
            <a:br>
              <a:rPr lang="en-US" dirty="0"/>
            </a:br>
            <a:r>
              <a:rPr lang="en-US" dirty="0"/>
              <a:t>by merging nodes with same inputs (</a:t>
            </a:r>
            <a:r>
              <a:rPr lang="en-US" b="1" dirty="0">
                <a:solidFill>
                  <a:schemeClr val="accent1"/>
                </a:solidFill>
              </a:rPr>
              <a:t>beware non-determinism</a:t>
            </a:r>
            <a:r>
              <a:rPr lang="en-US" dirty="0"/>
              <a:t>)</a:t>
            </a:r>
          </a:p>
          <a:p>
            <a:pPr lvl="1"/>
            <a:r>
              <a:rPr lang="en-US" b="1" dirty="0"/>
              <a:t>Example:</a:t>
            </a:r>
          </a:p>
        </p:txBody>
      </p:sp>
      <p:sp>
        <p:nvSpPr>
          <p:cNvPr id="7" name="Text Placeholder 6"/>
          <p:cNvSpPr>
            <a:spLocks noGrp="1"/>
          </p:cNvSpPr>
          <p:nvPr>
            <p:ph type="body" sz="quarter" idx="14"/>
          </p:nvPr>
        </p:nvSpPr>
        <p:spPr/>
        <p:txBody>
          <a:bodyPr>
            <a:normAutofit lnSpcReduction="10000"/>
          </a:bodyPr>
          <a:lstStyle/>
          <a:p>
            <a:r>
              <a:rPr lang="en-US" dirty="0"/>
              <a:t>Rewrites and Operator Selection</a:t>
            </a:r>
          </a:p>
        </p:txBody>
      </p:sp>
      <p:sp>
        <p:nvSpPr>
          <p:cNvPr id="10" name="Rectangle 9"/>
          <p:cNvSpPr/>
          <p:nvPr/>
        </p:nvSpPr>
        <p:spPr>
          <a:xfrm>
            <a:off x="3109972" y="2728197"/>
            <a:ext cx="3203751" cy="646331"/>
          </a:xfrm>
          <a:prstGeom prst="rect">
            <a:avLst/>
          </a:prstGeom>
          <a:ln w="19050">
            <a:noFill/>
          </a:ln>
        </p:spPr>
        <p:txBody>
          <a:bodyPr wrap="square">
            <a:spAutoFit/>
          </a:bodyPr>
          <a:lstStyle/>
          <a:p>
            <a:r>
              <a:rPr lang="en-US" dirty="0">
                <a:latin typeface="Consolas" panose="020B0609020204030204" pitchFamily="49" charset="0"/>
              </a:rPr>
              <a:t>R1 = 7 </a:t>
            </a:r>
            <a:r>
              <a:rPr lang="en-AT" dirty="0">
                <a:latin typeface="Consolas" panose="020B0609020204030204" pitchFamily="49" charset="0"/>
              </a:rPr>
              <a:t>–</a:t>
            </a:r>
            <a:r>
              <a:rPr lang="en-US" dirty="0">
                <a:latin typeface="Consolas" panose="020B0609020204030204" pitchFamily="49" charset="0"/>
              </a:rPr>
              <a:t> </a:t>
            </a:r>
            <a:r>
              <a:rPr lang="en-US" b="1" dirty="0">
                <a:solidFill>
                  <a:schemeClr val="accent1"/>
                </a:solidFill>
                <a:latin typeface="Consolas" panose="020B0609020204030204" pitchFamily="49" charset="0"/>
              </a:rPr>
              <a:t>abs(A * B)</a:t>
            </a:r>
          </a:p>
          <a:p>
            <a:r>
              <a:rPr lang="en-US" dirty="0">
                <a:latin typeface="Consolas" panose="020B0609020204030204" pitchFamily="49" charset="0"/>
              </a:rPr>
              <a:t>R2 = </a:t>
            </a:r>
            <a:r>
              <a:rPr lang="en-US" b="1" dirty="0">
                <a:solidFill>
                  <a:schemeClr val="accent1"/>
                </a:solidFill>
                <a:latin typeface="Consolas" panose="020B0609020204030204" pitchFamily="49" charset="0"/>
              </a:rPr>
              <a:t>abs(A * B) </a:t>
            </a:r>
            <a:r>
              <a:rPr lang="en-US" dirty="0">
                <a:latin typeface="Consolas" panose="020B0609020204030204" pitchFamily="49" charset="0"/>
              </a:rPr>
              <a:t>+ rand()</a:t>
            </a:r>
          </a:p>
        </p:txBody>
      </p:sp>
      <p:sp>
        <p:nvSpPr>
          <p:cNvPr id="148" name="Right Arrow 147"/>
          <p:cNvSpPr/>
          <p:nvPr/>
        </p:nvSpPr>
        <p:spPr>
          <a:xfrm>
            <a:off x="3094413" y="3934454"/>
            <a:ext cx="321547" cy="356460"/>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2" name="Group 1"/>
          <p:cNvGrpSpPr/>
          <p:nvPr/>
        </p:nvGrpSpPr>
        <p:grpSpPr>
          <a:xfrm>
            <a:off x="184228" y="3704500"/>
            <a:ext cx="2829201" cy="2339579"/>
            <a:chOff x="123940" y="3644211"/>
            <a:chExt cx="2829201" cy="2339579"/>
          </a:xfrm>
        </p:grpSpPr>
        <p:sp>
          <p:nvSpPr>
            <p:cNvPr id="13" name="Rounded Rectangle 12"/>
            <p:cNvSpPr/>
            <p:nvPr/>
          </p:nvSpPr>
          <p:spPr>
            <a:xfrm>
              <a:off x="123940" y="4645693"/>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7</a:t>
              </a:r>
            </a:p>
          </p:txBody>
        </p:sp>
        <p:sp>
          <p:nvSpPr>
            <p:cNvPr id="16" name="Rounded Rectangle 15"/>
            <p:cNvSpPr/>
            <p:nvPr/>
          </p:nvSpPr>
          <p:spPr>
            <a:xfrm>
              <a:off x="447163" y="4195194"/>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cxnSp>
          <p:nvCxnSpPr>
            <p:cNvPr id="22" name="Straight Connector 21"/>
            <p:cNvCxnSpPr>
              <a:stCxn id="13" idx="0"/>
              <a:endCxn id="16" idx="2"/>
            </p:cNvCxnSpPr>
            <p:nvPr/>
          </p:nvCxnSpPr>
          <p:spPr>
            <a:xfrm flipV="1">
              <a:off x="378498" y="4526790"/>
              <a:ext cx="323223" cy="118903"/>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62" idx="0"/>
              <a:endCxn id="16" idx="2"/>
            </p:cNvCxnSpPr>
            <p:nvPr/>
          </p:nvCxnSpPr>
          <p:spPr>
            <a:xfrm flipH="1" flipV="1">
              <a:off x="701721" y="4526790"/>
              <a:ext cx="304512" cy="138165"/>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6" idx="0"/>
              <a:endCxn id="32" idx="2"/>
            </p:cNvCxnSpPr>
            <p:nvPr/>
          </p:nvCxnSpPr>
          <p:spPr>
            <a:xfrm flipV="1">
              <a:off x="701721" y="3975807"/>
              <a:ext cx="1674" cy="21938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32" name="Rounded Rectangle 31"/>
            <p:cNvSpPr/>
            <p:nvPr/>
          </p:nvSpPr>
          <p:spPr>
            <a:xfrm>
              <a:off x="448837" y="3644211"/>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R1</a:t>
              </a:r>
            </a:p>
          </p:txBody>
        </p:sp>
        <p:sp>
          <p:nvSpPr>
            <p:cNvPr id="158" name="Rounded Rectangle 157"/>
            <p:cNvSpPr/>
            <p:nvPr/>
          </p:nvSpPr>
          <p:spPr>
            <a:xfrm>
              <a:off x="535898" y="5650518"/>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onsolas" panose="020B0609020204030204" pitchFamily="49" charset="0"/>
                </a:rPr>
                <a:t>A</a:t>
              </a:r>
            </a:p>
          </p:txBody>
        </p:sp>
        <p:sp>
          <p:nvSpPr>
            <p:cNvPr id="159" name="Rounded Rectangle 158"/>
            <p:cNvSpPr/>
            <p:nvPr/>
          </p:nvSpPr>
          <p:spPr>
            <a:xfrm>
              <a:off x="1090237" y="5652194"/>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onsolas" panose="020B0609020204030204" pitchFamily="49" charset="0"/>
                </a:rPr>
                <a:t>B</a:t>
              </a:r>
            </a:p>
          </p:txBody>
        </p:sp>
        <p:cxnSp>
          <p:nvCxnSpPr>
            <p:cNvPr id="160" name="Straight Connector 159"/>
            <p:cNvCxnSpPr>
              <a:stCxn id="158" idx="0"/>
              <a:endCxn id="163" idx="2"/>
            </p:cNvCxnSpPr>
            <p:nvPr/>
          </p:nvCxnSpPr>
          <p:spPr>
            <a:xfrm flipV="1">
              <a:off x="716769" y="5531617"/>
              <a:ext cx="286327" cy="118901"/>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a:stCxn id="159" idx="0"/>
              <a:endCxn id="163" idx="2"/>
            </p:cNvCxnSpPr>
            <p:nvPr/>
          </p:nvCxnSpPr>
          <p:spPr>
            <a:xfrm flipH="1" flipV="1">
              <a:off x="1003096" y="5531617"/>
              <a:ext cx="268012" cy="12057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162" name="Rounded Rectangle 161"/>
            <p:cNvSpPr/>
            <p:nvPr/>
          </p:nvSpPr>
          <p:spPr>
            <a:xfrm>
              <a:off x="698217" y="4664955"/>
              <a:ext cx="61603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abs</a:t>
              </a:r>
            </a:p>
          </p:txBody>
        </p:sp>
        <p:sp>
          <p:nvSpPr>
            <p:cNvPr id="163" name="Rounded Rectangle 162"/>
            <p:cNvSpPr/>
            <p:nvPr/>
          </p:nvSpPr>
          <p:spPr>
            <a:xfrm>
              <a:off x="748538" y="5200021"/>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cxnSp>
          <p:nvCxnSpPr>
            <p:cNvPr id="164" name="Straight Connector 163"/>
            <p:cNvCxnSpPr>
              <a:stCxn id="163" idx="0"/>
              <a:endCxn id="162" idx="2"/>
            </p:cNvCxnSpPr>
            <p:nvPr/>
          </p:nvCxnSpPr>
          <p:spPr>
            <a:xfrm flipV="1">
              <a:off x="1003096" y="4996551"/>
              <a:ext cx="3137" cy="203470"/>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166" name="Rounded Rectangle 165"/>
            <p:cNvSpPr/>
            <p:nvPr/>
          </p:nvSpPr>
          <p:spPr>
            <a:xfrm>
              <a:off x="1516983" y="5647170"/>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onsolas" panose="020B0609020204030204" pitchFamily="49" charset="0"/>
                </a:rPr>
                <a:t>A</a:t>
              </a:r>
            </a:p>
          </p:txBody>
        </p:sp>
        <p:sp>
          <p:nvSpPr>
            <p:cNvPr id="167" name="Rounded Rectangle 166"/>
            <p:cNvSpPr/>
            <p:nvPr/>
          </p:nvSpPr>
          <p:spPr>
            <a:xfrm>
              <a:off x="2071322" y="5648846"/>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onsolas" panose="020B0609020204030204" pitchFamily="49" charset="0"/>
                </a:rPr>
                <a:t>B</a:t>
              </a:r>
            </a:p>
          </p:txBody>
        </p:sp>
        <p:cxnSp>
          <p:nvCxnSpPr>
            <p:cNvPr id="168" name="Straight Connector 167"/>
            <p:cNvCxnSpPr>
              <a:stCxn id="166" idx="0"/>
              <a:endCxn id="177" idx="2"/>
            </p:cNvCxnSpPr>
            <p:nvPr/>
          </p:nvCxnSpPr>
          <p:spPr>
            <a:xfrm flipV="1">
              <a:off x="1697854" y="5528269"/>
              <a:ext cx="286327" cy="118901"/>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a:stCxn id="167" idx="0"/>
              <a:endCxn id="177" idx="2"/>
            </p:cNvCxnSpPr>
            <p:nvPr/>
          </p:nvCxnSpPr>
          <p:spPr>
            <a:xfrm flipH="1" flipV="1">
              <a:off x="1984181" y="5528269"/>
              <a:ext cx="268012" cy="12057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170" name="Rounded Rectangle 169"/>
            <p:cNvSpPr/>
            <p:nvPr/>
          </p:nvSpPr>
          <p:spPr>
            <a:xfrm>
              <a:off x="2094768" y="4195194"/>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sp>
          <p:nvSpPr>
            <p:cNvPr id="171" name="Rounded Rectangle 170"/>
            <p:cNvSpPr/>
            <p:nvPr/>
          </p:nvSpPr>
          <p:spPr>
            <a:xfrm>
              <a:off x="2207744" y="4647367"/>
              <a:ext cx="745397"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rand</a:t>
              </a:r>
            </a:p>
          </p:txBody>
        </p:sp>
        <p:cxnSp>
          <p:nvCxnSpPr>
            <p:cNvPr id="172" name="Straight Connector 171"/>
            <p:cNvCxnSpPr>
              <a:stCxn id="176" idx="0"/>
              <a:endCxn id="170" idx="2"/>
            </p:cNvCxnSpPr>
            <p:nvPr/>
          </p:nvCxnSpPr>
          <p:spPr>
            <a:xfrm flipV="1">
              <a:off x="1987318" y="4526790"/>
              <a:ext cx="362008" cy="13481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a:stCxn id="171" idx="0"/>
              <a:endCxn id="170" idx="2"/>
            </p:cNvCxnSpPr>
            <p:nvPr/>
          </p:nvCxnSpPr>
          <p:spPr>
            <a:xfrm flipH="1" flipV="1">
              <a:off x="2349326" y="4526790"/>
              <a:ext cx="231117" cy="12057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70" idx="0"/>
              <a:endCxn id="175" idx="2"/>
            </p:cNvCxnSpPr>
            <p:nvPr/>
          </p:nvCxnSpPr>
          <p:spPr>
            <a:xfrm flipV="1">
              <a:off x="2349326" y="3975807"/>
              <a:ext cx="1674" cy="21938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175" name="Rounded Rectangle 174"/>
            <p:cNvSpPr/>
            <p:nvPr/>
          </p:nvSpPr>
          <p:spPr>
            <a:xfrm>
              <a:off x="2096442" y="3644211"/>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R2</a:t>
              </a:r>
            </a:p>
          </p:txBody>
        </p:sp>
        <p:sp>
          <p:nvSpPr>
            <p:cNvPr id="176" name="Rounded Rectangle 175"/>
            <p:cNvSpPr/>
            <p:nvPr/>
          </p:nvSpPr>
          <p:spPr>
            <a:xfrm>
              <a:off x="1679302" y="4661607"/>
              <a:ext cx="61603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abs</a:t>
              </a:r>
            </a:p>
          </p:txBody>
        </p:sp>
        <p:sp>
          <p:nvSpPr>
            <p:cNvPr id="177" name="Rounded Rectangle 176"/>
            <p:cNvSpPr/>
            <p:nvPr/>
          </p:nvSpPr>
          <p:spPr>
            <a:xfrm>
              <a:off x="1729623" y="5196673"/>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cxnSp>
          <p:nvCxnSpPr>
            <p:cNvPr id="178" name="Straight Connector 177"/>
            <p:cNvCxnSpPr>
              <a:stCxn id="177" idx="0"/>
              <a:endCxn id="176" idx="2"/>
            </p:cNvCxnSpPr>
            <p:nvPr/>
          </p:nvCxnSpPr>
          <p:spPr>
            <a:xfrm flipV="1">
              <a:off x="1984181" y="4993203"/>
              <a:ext cx="3137" cy="203470"/>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3481764" y="3706176"/>
            <a:ext cx="2829201" cy="2336231"/>
            <a:chOff x="3421476" y="3645887"/>
            <a:chExt cx="2829201" cy="2336231"/>
          </a:xfrm>
        </p:grpSpPr>
        <p:sp>
          <p:nvSpPr>
            <p:cNvPr id="179" name="Rounded Rectangle 178"/>
            <p:cNvSpPr/>
            <p:nvPr/>
          </p:nvSpPr>
          <p:spPr>
            <a:xfrm>
              <a:off x="3421476" y="4647369"/>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7</a:t>
              </a:r>
            </a:p>
          </p:txBody>
        </p:sp>
        <p:sp>
          <p:nvSpPr>
            <p:cNvPr id="180" name="Rounded Rectangle 179"/>
            <p:cNvSpPr/>
            <p:nvPr/>
          </p:nvSpPr>
          <p:spPr>
            <a:xfrm>
              <a:off x="3744699" y="4196870"/>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cxnSp>
          <p:nvCxnSpPr>
            <p:cNvPr id="181" name="Straight Connector 180"/>
            <p:cNvCxnSpPr>
              <a:stCxn id="179" idx="0"/>
              <a:endCxn id="180" idx="2"/>
            </p:cNvCxnSpPr>
            <p:nvPr/>
          </p:nvCxnSpPr>
          <p:spPr>
            <a:xfrm flipV="1">
              <a:off x="3676034" y="4528466"/>
              <a:ext cx="323223" cy="118903"/>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p:cNvCxnSpPr>
              <a:stCxn id="189" idx="0"/>
              <a:endCxn id="180" idx="2"/>
            </p:cNvCxnSpPr>
            <p:nvPr/>
          </p:nvCxnSpPr>
          <p:spPr>
            <a:xfrm flipH="1" flipV="1">
              <a:off x="3999257" y="4528466"/>
              <a:ext cx="304512" cy="138165"/>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a:stCxn id="180" idx="0"/>
              <a:endCxn id="184" idx="2"/>
            </p:cNvCxnSpPr>
            <p:nvPr/>
          </p:nvCxnSpPr>
          <p:spPr>
            <a:xfrm flipV="1">
              <a:off x="3999257" y="3977483"/>
              <a:ext cx="1674" cy="21938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184" name="Rounded Rectangle 183"/>
            <p:cNvSpPr/>
            <p:nvPr/>
          </p:nvSpPr>
          <p:spPr>
            <a:xfrm>
              <a:off x="3746373" y="3645887"/>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R1</a:t>
              </a:r>
            </a:p>
          </p:txBody>
        </p:sp>
        <p:sp>
          <p:nvSpPr>
            <p:cNvPr id="189" name="Rounded Rectangle 188"/>
            <p:cNvSpPr/>
            <p:nvPr/>
          </p:nvSpPr>
          <p:spPr>
            <a:xfrm>
              <a:off x="3995753" y="4666631"/>
              <a:ext cx="61603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abs</a:t>
              </a:r>
            </a:p>
          </p:txBody>
        </p:sp>
        <p:sp>
          <p:nvSpPr>
            <p:cNvPr id="190" name="Rounded Rectangle 189"/>
            <p:cNvSpPr/>
            <p:nvPr/>
          </p:nvSpPr>
          <p:spPr>
            <a:xfrm>
              <a:off x="4046074" y="5201697"/>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cxnSp>
          <p:nvCxnSpPr>
            <p:cNvPr id="191" name="Straight Connector 190"/>
            <p:cNvCxnSpPr>
              <a:stCxn id="190" idx="0"/>
              <a:endCxn id="189" idx="2"/>
            </p:cNvCxnSpPr>
            <p:nvPr/>
          </p:nvCxnSpPr>
          <p:spPr>
            <a:xfrm flipV="1">
              <a:off x="4300632" y="4998227"/>
              <a:ext cx="3137" cy="203470"/>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192" name="Rounded Rectangle 191"/>
            <p:cNvSpPr/>
            <p:nvPr/>
          </p:nvSpPr>
          <p:spPr>
            <a:xfrm>
              <a:off x="4372394" y="5648846"/>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A</a:t>
              </a:r>
            </a:p>
          </p:txBody>
        </p:sp>
        <p:sp>
          <p:nvSpPr>
            <p:cNvPr id="193" name="Rounded Rectangle 192"/>
            <p:cNvSpPr/>
            <p:nvPr/>
          </p:nvSpPr>
          <p:spPr>
            <a:xfrm>
              <a:off x="4926733" y="5650522"/>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B</a:t>
              </a:r>
            </a:p>
          </p:txBody>
        </p:sp>
        <p:cxnSp>
          <p:nvCxnSpPr>
            <p:cNvPr id="194" name="Straight Connector 193"/>
            <p:cNvCxnSpPr>
              <a:stCxn id="192" idx="0"/>
              <a:endCxn id="190" idx="2"/>
            </p:cNvCxnSpPr>
            <p:nvPr/>
          </p:nvCxnSpPr>
          <p:spPr>
            <a:xfrm flipH="1" flipV="1">
              <a:off x="4300632" y="5533293"/>
              <a:ext cx="252633" cy="115553"/>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p:cNvCxnSpPr>
              <a:stCxn id="193" idx="0"/>
              <a:endCxn id="190" idx="2"/>
            </p:cNvCxnSpPr>
            <p:nvPr/>
          </p:nvCxnSpPr>
          <p:spPr>
            <a:xfrm flipH="1" flipV="1">
              <a:off x="4300632" y="5533293"/>
              <a:ext cx="806972" cy="117229"/>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196" name="Rounded Rectangle 195"/>
            <p:cNvSpPr/>
            <p:nvPr/>
          </p:nvSpPr>
          <p:spPr>
            <a:xfrm>
              <a:off x="5392304" y="4196870"/>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sp>
          <p:nvSpPr>
            <p:cNvPr id="197" name="Rounded Rectangle 196"/>
            <p:cNvSpPr/>
            <p:nvPr/>
          </p:nvSpPr>
          <p:spPr>
            <a:xfrm>
              <a:off x="5505280" y="4649043"/>
              <a:ext cx="745397"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rand</a:t>
              </a:r>
            </a:p>
          </p:txBody>
        </p:sp>
        <p:cxnSp>
          <p:nvCxnSpPr>
            <p:cNvPr id="198" name="Straight Connector 197"/>
            <p:cNvCxnSpPr>
              <a:stCxn id="202" idx="0"/>
              <a:endCxn id="196" idx="2"/>
            </p:cNvCxnSpPr>
            <p:nvPr/>
          </p:nvCxnSpPr>
          <p:spPr>
            <a:xfrm flipV="1">
              <a:off x="5284854" y="4528466"/>
              <a:ext cx="362008" cy="13481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p:cNvCxnSpPr>
              <a:stCxn id="197" idx="0"/>
              <a:endCxn id="196" idx="2"/>
            </p:cNvCxnSpPr>
            <p:nvPr/>
          </p:nvCxnSpPr>
          <p:spPr>
            <a:xfrm flipH="1" flipV="1">
              <a:off x="5646862" y="4528466"/>
              <a:ext cx="231117" cy="12057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00" name="Straight Connector 199"/>
            <p:cNvCxnSpPr>
              <a:stCxn id="196" idx="0"/>
              <a:endCxn id="201" idx="2"/>
            </p:cNvCxnSpPr>
            <p:nvPr/>
          </p:nvCxnSpPr>
          <p:spPr>
            <a:xfrm flipV="1">
              <a:off x="5646862" y="3977483"/>
              <a:ext cx="1674" cy="21938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201" name="Rounded Rectangle 200"/>
            <p:cNvSpPr/>
            <p:nvPr/>
          </p:nvSpPr>
          <p:spPr>
            <a:xfrm>
              <a:off x="5393978" y="3645887"/>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R2</a:t>
              </a:r>
            </a:p>
          </p:txBody>
        </p:sp>
        <p:sp>
          <p:nvSpPr>
            <p:cNvPr id="202" name="Rounded Rectangle 201"/>
            <p:cNvSpPr/>
            <p:nvPr/>
          </p:nvSpPr>
          <p:spPr>
            <a:xfrm>
              <a:off x="4976838" y="4663283"/>
              <a:ext cx="61603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abs</a:t>
              </a:r>
            </a:p>
          </p:txBody>
        </p:sp>
        <p:sp>
          <p:nvSpPr>
            <p:cNvPr id="203" name="Rounded Rectangle 202"/>
            <p:cNvSpPr/>
            <p:nvPr/>
          </p:nvSpPr>
          <p:spPr>
            <a:xfrm>
              <a:off x="5027159" y="5198349"/>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cxnSp>
          <p:nvCxnSpPr>
            <p:cNvPr id="204" name="Straight Connector 203"/>
            <p:cNvCxnSpPr>
              <a:stCxn id="203" idx="0"/>
              <a:endCxn id="202" idx="2"/>
            </p:cNvCxnSpPr>
            <p:nvPr/>
          </p:nvCxnSpPr>
          <p:spPr>
            <a:xfrm flipV="1">
              <a:off x="5281717" y="4994879"/>
              <a:ext cx="3137" cy="203470"/>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a:stCxn id="193" idx="0"/>
              <a:endCxn id="203" idx="2"/>
            </p:cNvCxnSpPr>
            <p:nvPr/>
          </p:nvCxnSpPr>
          <p:spPr>
            <a:xfrm flipV="1">
              <a:off x="5107604" y="5529945"/>
              <a:ext cx="174113" cy="12057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p:cNvCxnSpPr>
              <a:stCxn id="192" idx="0"/>
              <a:endCxn id="203" idx="2"/>
            </p:cNvCxnSpPr>
            <p:nvPr/>
          </p:nvCxnSpPr>
          <p:spPr>
            <a:xfrm flipV="1">
              <a:off x="4553265" y="5529945"/>
              <a:ext cx="728452" cy="118901"/>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grpSp>
      <p:sp>
        <p:nvSpPr>
          <p:cNvPr id="213" name="Right Arrow 212"/>
          <p:cNvSpPr/>
          <p:nvPr/>
        </p:nvSpPr>
        <p:spPr>
          <a:xfrm>
            <a:off x="6434429" y="3984967"/>
            <a:ext cx="321547" cy="356460"/>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8" name="Group 7"/>
          <p:cNvGrpSpPr/>
          <p:nvPr/>
        </p:nvGrpSpPr>
        <p:grpSpPr>
          <a:xfrm>
            <a:off x="6919981" y="3717900"/>
            <a:ext cx="1894707" cy="2324507"/>
            <a:chOff x="6919981" y="3717900"/>
            <a:chExt cx="1894707" cy="2324507"/>
          </a:xfrm>
        </p:grpSpPr>
        <p:sp>
          <p:nvSpPr>
            <p:cNvPr id="214" name="Rounded Rectangle 213"/>
            <p:cNvSpPr/>
            <p:nvPr/>
          </p:nvSpPr>
          <p:spPr>
            <a:xfrm>
              <a:off x="6919981" y="4719382"/>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onsolas" panose="020B0609020204030204" pitchFamily="49" charset="0"/>
                </a:rPr>
                <a:t>7</a:t>
              </a:r>
            </a:p>
          </p:txBody>
        </p:sp>
        <p:grpSp>
          <p:nvGrpSpPr>
            <p:cNvPr id="4" name="Group 3"/>
            <p:cNvGrpSpPr/>
            <p:nvPr/>
          </p:nvGrpSpPr>
          <p:grpSpPr>
            <a:xfrm>
              <a:off x="7184587" y="3717900"/>
              <a:ext cx="1630101" cy="2324507"/>
              <a:chOff x="7124299" y="3657611"/>
              <a:chExt cx="1630101" cy="2324507"/>
            </a:xfrm>
          </p:grpSpPr>
          <p:sp>
            <p:nvSpPr>
              <p:cNvPr id="215" name="Rounded Rectangle 214"/>
              <p:cNvSpPr/>
              <p:nvPr/>
            </p:nvSpPr>
            <p:spPr>
              <a:xfrm>
                <a:off x="7182916" y="4208594"/>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cxnSp>
            <p:nvCxnSpPr>
              <p:cNvPr id="216" name="Straight Connector 215"/>
              <p:cNvCxnSpPr>
                <a:stCxn id="214" idx="0"/>
                <a:endCxn id="215" idx="2"/>
              </p:cNvCxnSpPr>
              <p:nvPr/>
            </p:nvCxnSpPr>
            <p:spPr>
              <a:xfrm flipV="1">
                <a:off x="7124299" y="4540190"/>
                <a:ext cx="313175" cy="118903"/>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p:cNvCxnSpPr>
                <a:stCxn id="242" idx="0"/>
                <a:endCxn id="215" idx="2"/>
              </p:cNvCxnSpPr>
              <p:nvPr/>
            </p:nvCxnSpPr>
            <p:spPr>
              <a:xfrm flipH="1" flipV="1">
                <a:off x="7437474" y="4540190"/>
                <a:ext cx="370261" cy="123093"/>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a:stCxn id="215" idx="0"/>
                <a:endCxn id="219" idx="2"/>
              </p:cNvCxnSpPr>
              <p:nvPr/>
            </p:nvCxnSpPr>
            <p:spPr>
              <a:xfrm flipV="1">
                <a:off x="7437474" y="3989207"/>
                <a:ext cx="1674" cy="21938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219" name="Rounded Rectangle 218"/>
              <p:cNvSpPr/>
              <p:nvPr/>
            </p:nvSpPr>
            <p:spPr>
              <a:xfrm>
                <a:off x="7184590" y="3657611"/>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R1</a:t>
                </a:r>
              </a:p>
            </p:txBody>
          </p:sp>
          <p:sp>
            <p:nvSpPr>
              <p:cNvPr id="227" name="Rounded Rectangle 226"/>
              <p:cNvSpPr/>
              <p:nvPr/>
            </p:nvSpPr>
            <p:spPr>
              <a:xfrm>
                <a:off x="7896027" y="4208594"/>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sp>
            <p:nvSpPr>
              <p:cNvPr id="228" name="Rounded Rectangle 227"/>
              <p:cNvSpPr/>
              <p:nvPr/>
            </p:nvSpPr>
            <p:spPr>
              <a:xfrm>
                <a:off x="8009003" y="4660767"/>
                <a:ext cx="745397"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7889FB"/>
                    </a:solidFill>
                    <a:latin typeface="Consolas" panose="020B0609020204030204" pitchFamily="49" charset="0"/>
                  </a:rPr>
                  <a:t>rand</a:t>
                </a:r>
              </a:p>
            </p:txBody>
          </p:sp>
          <p:cxnSp>
            <p:nvCxnSpPr>
              <p:cNvPr id="229" name="Straight Connector 228"/>
              <p:cNvCxnSpPr>
                <a:stCxn id="242" idx="0"/>
                <a:endCxn id="227" idx="2"/>
              </p:cNvCxnSpPr>
              <p:nvPr/>
            </p:nvCxnSpPr>
            <p:spPr>
              <a:xfrm flipV="1">
                <a:off x="7807735" y="4540190"/>
                <a:ext cx="342850" cy="123093"/>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a:stCxn id="228" idx="0"/>
                <a:endCxn id="227" idx="2"/>
              </p:cNvCxnSpPr>
              <p:nvPr/>
            </p:nvCxnSpPr>
            <p:spPr>
              <a:xfrm flipH="1" flipV="1">
                <a:off x="8150585" y="4540190"/>
                <a:ext cx="231117" cy="12057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a:stCxn id="227" idx="0"/>
                <a:endCxn id="232" idx="2"/>
              </p:cNvCxnSpPr>
              <p:nvPr/>
            </p:nvCxnSpPr>
            <p:spPr>
              <a:xfrm flipV="1">
                <a:off x="8150585" y="3989207"/>
                <a:ext cx="1674" cy="21938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232" name="Rounded Rectangle 231"/>
              <p:cNvSpPr/>
              <p:nvPr/>
            </p:nvSpPr>
            <p:spPr>
              <a:xfrm>
                <a:off x="7897701" y="3657611"/>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R2</a:t>
                </a:r>
              </a:p>
            </p:txBody>
          </p:sp>
          <p:sp>
            <p:nvSpPr>
              <p:cNvPr id="238" name="Rounded Rectangle 237"/>
              <p:cNvSpPr/>
              <p:nvPr/>
            </p:nvSpPr>
            <p:spPr>
              <a:xfrm>
                <a:off x="7337400" y="5648846"/>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A</a:t>
                </a:r>
              </a:p>
            </p:txBody>
          </p:sp>
          <p:sp>
            <p:nvSpPr>
              <p:cNvPr id="239" name="Rounded Rectangle 238"/>
              <p:cNvSpPr/>
              <p:nvPr/>
            </p:nvSpPr>
            <p:spPr>
              <a:xfrm>
                <a:off x="7891739" y="5650522"/>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B</a:t>
                </a:r>
              </a:p>
            </p:txBody>
          </p:sp>
          <p:cxnSp>
            <p:nvCxnSpPr>
              <p:cNvPr id="240" name="Straight Connector 239"/>
              <p:cNvCxnSpPr>
                <a:stCxn id="238" idx="0"/>
                <a:endCxn id="243" idx="2"/>
              </p:cNvCxnSpPr>
              <p:nvPr/>
            </p:nvCxnSpPr>
            <p:spPr>
              <a:xfrm flipV="1">
                <a:off x="7518271" y="5529945"/>
                <a:ext cx="286327" cy="118901"/>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39" idx="0"/>
                <a:endCxn id="243" idx="2"/>
              </p:cNvCxnSpPr>
              <p:nvPr/>
            </p:nvCxnSpPr>
            <p:spPr>
              <a:xfrm flipH="1" flipV="1">
                <a:off x="7804598" y="5529945"/>
                <a:ext cx="268012" cy="12057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242" name="Rounded Rectangle 241"/>
              <p:cNvSpPr/>
              <p:nvPr/>
            </p:nvSpPr>
            <p:spPr>
              <a:xfrm>
                <a:off x="7499719" y="4663283"/>
                <a:ext cx="61603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abs</a:t>
                </a:r>
              </a:p>
            </p:txBody>
          </p:sp>
          <p:sp>
            <p:nvSpPr>
              <p:cNvPr id="243" name="Rounded Rectangle 242"/>
              <p:cNvSpPr/>
              <p:nvPr/>
            </p:nvSpPr>
            <p:spPr>
              <a:xfrm>
                <a:off x="7550040" y="5198349"/>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a:t>
                </a:r>
              </a:p>
            </p:txBody>
          </p:sp>
          <p:cxnSp>
            <p:nvCxnSpPr>
              <p:cNvPr id="244" name="Straight Connector 243"/>
              <p:cNvCxnSpPr>
                <a:stCxn id="243" idx="0"/>
                <a:endCxn id="242" idx="2"/>
              </p:cNvCxnSpPr>
              <p:nvPr/>
            </p:nvCxnSpPr>
            <p:spPr>
              <a:xfrm flipV="1">
                <a:off x="7804598" y="4994879"/>
                <a:ext cx="3137" cy="203470"/>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52519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8" grpId="0" animBg="1"/>
      <p:bldP spid="2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Content Placeholder 3"/>
          <p:cNvSpPr>
            <a:spLocks noGrp="1"/>
          </p:cNvSpPr>
          <p:nvPr>
            <p:ph idx="1"/>
          </p:nvPr>
        </p:nvSpPr>
        <p:spPr/>
        <p:txBody>
          <a:bodyPr/>
          <a:lstStyle/>
          <a:p>
            <a:r>
              <a:rPr lang="en-US" dirty="0"/>
              <a:t>Compilation Overview</a:t>
            </a:r>
          </a:p>
          <a:p>
            <a:r>
              <a:rPr lang="en-US" dirty="0"/>
              <a:t>Size Inference and Cost Estimation</a:t>
            </a:r>
          </a:p>
          <a:p>
            <a:r>
              <a:rPr lang="en-US" dirty="0"/>
              <a:t>Rewrites (and Operator Selection)</a:t>
            </a:r>
          </a:p>
          <a:p>
            <a:r>
              <a:rPr lang="en-US" dirty="0"/>
              <a:t>Runtime Adaptation</a:t>
            </a:r>
          </a:p>
          <a:p>
            <a:r>
              <a:rPr lang="en-US" dirty="0"/>
              <a:t>Operator Fusion &amp; JIT Compilation</a:t>
            </a:r>
          </a:p>
          <a:p>
            <a:endParaRPr lang="en-US" dirty="0"/>
          </a:p>
        </p:txBody>
      </p:sp>
      <p:pic>
        <p:nvPicPr>
          <p:cNvPr id="5" name="Picture 4"/>
          <p:cNvPicPr>
            <a:picLocks noChangeAspect="1"/>
          </p:cNvPicPr>
          <p:nvPr/>
        </p:nvPicPr>
        <p:blipFill>
          <a:blip r:embed="rId3"/>
          <a:stretch>
            <a:fillRect/>
          </a:stretch>
        </p:blipFill>
        <p:spPr>
          <a:xfrm>
            <a:off x="5844571" y="1272297"/>
            <a:ext cx="1388669" cy="403871"/>
          </a:xfrm>
          <a:prstGeom prst="rect">
            <a:avLst/>
          </a:prstGeom>
        </p:spPr>
      </p:pic>
      <p:pic>
        <p:nvPicPr>
          <p:cNvPr id="6" name="Picture 5">
            <a:extLst>
              <a:ext uri="{FF2B5EF4-FFF2-40B4-BE49-F238E27FC236}">
                <a16:creationId xmlns:a16="http://schemas.microsoft.com/office/drawing/2014/main" id="{4BA8E35E-73C7-40FA-9FB0-814BABB7F5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923" y="1180630"/>
            <a:ext cx="659373" cy="561969"/>
          </a:xfrm>
          <a:prstGeom prst="rect">
            <a:avLst/>
          </a:prstGeom>
        </p:spPr>
      </p:pic>
      <p:sp>
        <p:nvSpPr>
          <p:cNvPr id="3" name="TextBox 2"/>
          <p:cNvSpPr txBox="1"/>
          <p:nvPr/>
        </p:nvSpPr>
        <p:spPr>
          <a:xfrm>
            <a:off x="5858189" y="1762695"/>
            <a:ext cx="2301072" cy="646331"/>
          </a:xfrm>
          <a:prstGeom prst="rect">
            <a:avLst/>
          </a:prstGeom>
          <a:noFill/>
        </p:spPr>
        <p:txBody>
          <a:bodyPr wrap="square" lIns="0" rIns="0" rtlCol="0">
            <a:spAutoFit/>
          </a:bodyPr>
          <a:lstStyle/>
          <a:p>
            <a:pPr algn="ctr"/>
            <a:r>
              <a:rPr lang="en-US" b="1" dirty="0" err="1">
                <a:solidFill>
                  <a:schemeClr val="accent1"/>
                </a:solidFill>
                <a:latin typeface="Calibri" panose="020F0502020204030204" pitchFamily="34" charset="0"/>
                <a:cs typeface="Calibri" panose="020F0502020204030204" pitchFamily="34" charset="0"/>
              </a:rPr>
              <a:t>SystemDS</a:t>
            </a:r>
            <a:r>
              <a:rPr lang="en-US" dirty="0">
                <a:latin typeface="Calibri" panose="020F0502020204030204" pitchFamily="34" charset="0"/>
                <a:cs typeface="Calibri" panose="020F0502020204030204" pitchFamily="34" charset="0"/>
              </a:rPr>
              <a:t>, and several other ML systems</a:t>
            </a:r>
          </a:p>
        </p:txBody>
      </p:sp>
      <p:pic>
        <p:nvPicPr>
          <p:cNvPr id="7" name="Picture 6">
            <a:extLst>
              <a:ext uri="{FF2B5EF4-FFF2-40B4-BE49-F238E27FC236}">
                <a16:creationId xmlns:a16="http://schemas.microsoft.com/office/drawing/2014/main" id="{D8C6360D-46D3-4969-8621-0C7A6D30F1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819" y="934339"/>
            <a:ext cx="1027585" cy="213035"/>
          </a:xfrm>
          <a:prstGeom prst="rect">
            <a:avLst/>
          </a:prstGeom>
        </p:spPr>
      </p:pic>
    </p:spTree>
    <p:extLst>
      <p:ext uri="{BB962C8B-B14F-4D97-AF65-F5344CB8AC3E}">
        <p14:creationId xmlns:p14="http://schemas.microsoft.com/office/powerpoint/2010/main" val="4276290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PL Rewrites, cont.</a:t>
            </a:r>
          </a:p>
        </p:txBody>
      </p:sp>
      <p:sp>
        <p:nvSpPr>
          <p:cNvPr id="3" name="Content Placeholder 2"/>
          <p:cNvSpPr>
            <a:spLocks noGrp="1"/>
          </p:cNvSpPr>
          <p:nvPr>
            <p:ph idx="1"/>
          </p:nvPr>
        </p:nvSpPr>
        <p:spPr/>
        <p:txBody>
          <a:bodyPr/>
          <a:lstStyle/>
          <a:p>
            <a:r>
              <a:rPr lang="en-US" dirty="0"/>
              <a:t>#2 Constant Folding</a:t>
            </a:r>
          </a:p>
          <a:p>
            <a:pPr lvl="1"/>
            <a:r>
              <a:rPr lang="en-US" b="1" dirty="0">
                <a:solidFill>
                  <a:srgbClr val="7889FB"/>
                </a:solidFill>
              </a:rPr>
              <a:t>After constant propagation</a:t>
            </a:r>
            <a:r>
              <a:rPr lang="en-US" dirty="0">
                <a:solidFill>
                  <a:schemeClr val="tx1"/>
                </a:solidFill>
              </a:rPr>
              <a:t>, </a:t>
            </a:r>
            <a:r>
              <a:rPr lang="en-US" dirty="0"/>
              <a:t>fold sub-DAGs over literals into a single literal</a:t>
            </a:r>
          </a:p>
          <a:p>
            <a:pPr lvl="1"/>
            <a:r>
              <a:rPr lang="en-US" b="1" dirty="0"/>
              <a:t>Approach:</a:t>
            </a:r>
            <a:r>
              <a:rPr lang="en-US" dirty="0"/>
              <a:t> </a:t>
            </a:r>
            <a:r>
              <a:rPr lang="en-US" b="1" dirty="0">
                <a:solidFill>
                  <a:schemeClr val="accent1"/>
                </a:solidFill>
              </a:rPr>
              <a:t>recursively</a:t>
            </a:r>
            <a:r>
              <a:rPr lang="en-US" dirty="0"/>
              <a:t> compile and </a:t>
            </a:r>
            <a:br>
              <a:rPr lang="en-US" dirty="0"/>
            </a:br>
            <a:r>
              <a:rPr lang="en-US" b="1" dirty="0">
                <a:solidFill>
                  <a:srgbClr val="7889FB"/>
                </a:solidFill>
              </a:rPr>
              <a:t>execute runtime instructions</a:t>
            </a:r>
            <a:r>
              <a:rPr lang="en-US" dirty="0"/>
              <a:t> with </a:t>
            </a:r>
            <a:br>
              <a:rPr lang="en-US" dirty="0"/>
            </a:br>
            <a:r>
              <a:rPr lang="en-US" dirty="0"/>
              <a:t>special handling of one-side constants</a:t>
            </a:r>
          </a:p>
          <a:p>
            <a:pPr lvl="1"/>
            <a:r>
              <a:rPr lang="en-US" b="1" dirty="0"/>
              <a:t>Example </a:t>
            </a:r>
            <a:r>
              <a:rPr lang="en-US" dirty="0"/>
              <a:t>(GLM </a:t>
            </a:r>
            <a:br>
              <a:rPr lang="en-US" dirty="0"/>
            </a:br>
            <a:r>
              <a:rPr lang="en-US" dirty="0"/>
              <a:t>Binomial </a:t>
            </a:r>
            <a:r>
              <a:rPr lang="en-US" dirty="0" err="1"/>
              <a:t>probit</a:t>
            </a:r>
            <a:r>
              <a:rPr lang="en-US" dirty="0"/>
              <a:t>):</a:t>
            </a:r>
          </a:p>
        </p:txBody>
      </p:sp>
      <p:sp>
        <p:nvSpPr>
          <p:cNvPr id="4" name="Text Placeholder 3"/>
          <p:cNvSpPr>
            <a:spLocks noGrp="1"/>
          </p:cNvSpPr>
          <p:nvPr>
            <p:ph type="body" sz="quarter" idx="14"/>
          </p:nvPr>
        </p:nvSpPr>
        <p:spPr/>
        <p:txBody>
          <a:bodyPr>
            <a:normAutofit lnSpcReduction="10000"/>
          </a:bodyPr>
          <a:lstStyle/>
          <a:p>
            <a:r>
              <a:rPr lang="en-US" dirty="0"/>
              <a:t>Rewrites and Operator Selection</a:t>
            </a:r>
          </a:p>
        </p:txBody>
      </p:sp>
      <p:sp>
        <p:nvSpPr>
          <p:cNvPr id="5" name="Rectangle 4"/>
          <p:cNvSpPr/>
          <p:nvPr/>
        </p:nvSpPr>
        <p:spPr>
          <a:xfrm>
            <a:off x="3537025" y="2904224"/>
            <a:ext cx="4205236" cy="584775"/>
          </a:xfrm>
          <a:prstGeom prst="rect">
            <a:avLst/>
          </a:prstGeom>
        </p:spPr>
        <p:txBody>
          <a:bodyPr wrap="square">
            <a:spAutoFit/>
          </a:bodyPr>
          <a:lstStyle/>
          <a:p>
            <a:r>
              <a:rPr lang="en-US" sz="1600" dirty="0" err="1">
                <a:latin typeface="Consolas" panose="020B0609020204030204" pitchFamily="49" charset="0"/>
              </a:rPr>
              <a:t>ncol_y</a:t>
            </a:r>
            <a:r>
              <a:rPr lang="en-US" sz="1600" dirty="0">
                <a:latin typeface="Consolas" panose="020B0609020204030204" pitchFamily="49" charset="0"/>
              </a:rPr>
              <a:t> == 2 &amp; </a:t>
            </a:r>
            <a:r>
              <a:rPr lang="en-US" sz="1600" dirty="0" err="1">
                <a:latin typeface="Consolas" panose="020B0609020204030204" pitchFamily="49" charset="0"/>
              </a:rPr>
              <a:t>dist_type</a:t>
            </a:r>
            <a:r>
              <a:rPr lang="en-US" sz="1600" dirty="0">
                <a:latin typeface="Consolas" panose="020B0609020204030204" pitchFamily="49" charset="0"/>
              </a:rPr>
              <a:t> == 2 </a:t>
            </a:r>
            <a:br>
              <a:rPr lang="en-US" sz="1600" dirty="0">
                <a:latin typeface="Consolas" panose="020B0609020204030204" pitchFamily="49" charset="0"/>
              </a:rPr>
            </a:br>
            <a:r>
              <a:rPr lang="en-US" sz="1600" dirty="0">
                <a:latin typeface="Consolas" panose="020B0609020204030204" pitchFamily="49" charset="0"/>
              </a:rPr>
              <a:t>  &amp; </a:t>
            </a:r>
            <a:r>
              <a:rPr lang="en-US" sz="1600" dirty="0" err="1">
                <a:latin typeface="Consolas" panose="020B0609020204030204" pitchFamily="49" charset="0"/>
              </a:rPr>
              <a:t>link_type</a:t>
            </a:r>
            <a:r>
              <a:rPr lang="en-US" sz="1600" dirty="0">
                <a:latin typeface="Consolas" panose="020B0609020204030204" pitchFamily="49" charset="0"/>
              </a:rPr>
              <a:t> &gt;= 1 &amp; </a:t>
            </a:r>
            <a:r>
              <a:rPr lang="en-US" sz="1600" dirty="0" err="1">
                <a:latin typeface="Consolas" panose="020B0609020204030204" pitchFamily="49" charset="0"/>
              </a:rPr>
              <a:t>link_type</a:t>
            </a:r>
            <a:r>
              <a:rPr lang="en-US" sz="1600" dirty="0">
                <a:latin typeface="Consolas" panose="020B0609020204030204" pitchFamily="49" charset="0"/>
              </a:rPr>
              <a:t> &lt;= 5</a:t>
            </a:r>
          </a:p>
        </p:txBody>
      </p:sp>
      <p:sp>
        <p:nvSpPr>
          <p:cNvPr id="7" name="Rectangle 6"/>
          <p:cNvSpPr/>
          <p:nvPr/>
        </p:nvSpPr>
        <p:spPr>
          <a:xfrm>
            <a:off x="3473392" y="3563403"/>
            <a:ext cx="4213609" cy="338554"/>
          </a:xfrm>
          <a:prstGeom prst="rect">
            <a:avLst/>
          </a:prstGeom>
        </p:spPr>
        <p:txBody>
          <a:bodyPr wrap="square">
            <a:spAutoFit/>
          </a:bodyPr>
          <a:lstStyle/>
          <a:p>
            <a:pPr algn="ctr"/>
            <a:r>
              <a:rPr lang="en-US" sz="1600" b="1" dirty="0">
                <a:solidFill>
                  <a:schemeClr val="accent1"/>
                </a:solidFill>
                <a:latin typeface="Consolas" panose="020B0609020204030204" pitchFamily="49" charset="0"/>
              </a:rPr>
              <a:t>2</a:t>
            </a:r>
            <a:r>
              <a:rPr lang="en-US" sz="1600" dirty="0">
                <a:latin typeface="Consolas" panose="020B0609020204030204" pitchFamily="49" charset="0"/>
              </a:rPr>
              <a:t> == 2 &amp; </a:t>
            </a:r>
            <a:r>
              <a:rPr lang="en-US" sz="1600" b="1" dirty="0">
                <a:solidFill>
                  <a:schemeClr val="accent1"/>
                </a:solidFill>
                <a:latin typeface="Consolas" panose="020B0609020204030204" pitchFamily="49" charset="0"/>
              </a:rPr>
              <a:t>2</a:t>
            </a:r>
            <a:r>
              <a:rPr lang="en-US" sz="1600" dirty="0">
                <a:latin typeface="Consolas" panose="020B0609020204030204" pitchFamily="49" charset="0"/>
              </a:rPr>
              <a:t> == 2 &amp; </a:t>
            </a:r>
            <a:r>
              <a:rPr lang="en-US" sz="1600" b="1" dirty="0">
                <a:solidFill>
                  <a:schemeClr val="accent1"/>
                </a:solidFill>
                <a:latin typeface="Consolas" panose="020B0609020204030204" pitchFamily="49" charset="0"/>
              </a:rPr>
              <a:t>3</a:t>
            </a:r>
            <a:r>
              <a:rPr lang="en-US" sz="1600" dirty="0">
                <a:latin typeface="Consolas" panose="020B0609020204030204" pitchFamily="49" charset="0"/>
              </a:rPr>
              <a:t> &gt;= 1 &amp; </a:t>
            </a:r>
            <a:r>
              <a:rPr lang="en-US" sz="1600" b="1" dirty="0">
                <a:solidFill>
                  <a:schemeClr val="accent1"/>
                </a:solidFill>
                <a:latin typeface="Consolas" panose="020B0609020204030204" pitchFamily="49" charset="0"/>
              </a:rPr>
              <a:t>3</a:t>
            </a:r>
            <a:r>
              <a:rPr lang="en-US" sz="1600" dirty="0">
                <a:latin typeface="Consolas" panose="020B0609020204030204" pitchFamily="49" charset="0"/>
              </a:rPr>
              <a:t> &lt;= 5</a:t>
            </a:r>
          </a:p>
        </p:txBody>
      </p:sp>
      <p:sp>
        <p:nvSpPr>
          <p:cNvPr id="8" name="Right Arrow 7"/>
          <p:cNvSpPr/>
          <p:nvPr/>
        </p:nvSpPr>
        <p:spPr>
          <a:xfrm rot="7648258">
            <a:off x="3101757" y="3588298"/>
            <a:ext cx="321547" cy="356460"/>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16" name="Group 15"/>
          <p:cNvGrpSpPr/>
          <p:nvPr/>
        </p:nvGrpSpPr>
        <p:grpSpPr>
          <a:xfrm>
            <a:off x="733532" y="3890237"/>
            <a:ext cx="4237054" cy="2413426"/>
            <a:chOff x="733532" y="3829948"/>
            <a:chExt cx="4237054" cy="2413426"/>
          </a:xfrm>
        </p:grpSpPr>
        <p:sp>
          <p:nvSpPr>
            <p:cNvPr id="9" name="Rounded Rectangle 8"/>
            <p:cNvSpPr/>
            <p:nvPr/>
          </p:nvSpPr>
          <p:spPr>
            <a:xfrm>
              <a:off x="733532" y="5908428"/>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2</a:t>
              </a:r>
            </a:p>
          </p:txBody>
        </p:sp>
        <p:sp>
          <p:nvSpPr>
            <p:cNvPr id="10" name="Rounded Rectangle 9"/>
            <p:cNvSpPr/>
            <p:nvPr/>
          </p:nvSpPr>
          <p:spPr>
            <a:xfrm>
              <a:off x="1438591" y="5910104"/>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2</a:t>
              </a:r>
            </a:p>
          </p:txBody>
        </p:sp>
        <p:sp>
          <p:nvSpPr>
            <p:cNvPr id="11" name="Rounded Rectangle 10"/>
            <p:cNvSpPr/>
            <p:nvPr/>
          </p:nvSpPr>
          <p:spPr>
            <a:xfrm>
              <a:off x="1038334" y="5479702"/>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cxnSp>
          <p:nvCxnSpPr>
            <p:cNvPr id="13" name="Straight Connector 12"/>
            <p:cNvCxnSpPr>
              <a:stCxn id="9" idx="0"/>
              <a:endCxn id="11" idx="2"/>
            </p:cNvCxnSpPr>
            <p:nvPr/>
          </p:nvCxnSpPr>
          <p:spPr>
            <a:xfrm flipV="1">
              <a:off x="914403" y="5811298"/>
              <a:ext cx="378489" cy="97130"/>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10" idx="0"/>
              <a:endCxn id="11" idx="2"/>
            </p:cNvCxnSpPr>
            <p:nvPr/>
          </p:nvCxnSpPr>
          <p:spPr>
            <a:xfrm flipH="1" flipV="1">
              <a:off x="1292892" y="5811298"/>
              <a:ext cx="326570" cy="98806"/>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17" name="Rounded Rectangle 16"/>
            <p:cNvSpPr/>
            <p:nvPr/>
          </p:nvSpPr>
          <p:spPr>
            <a:xfrm>
              <a:off x="1652957" y="5029203"/>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&amp;</a:t>
              </a:r>
            </a:p>
          </p:txBody>
        </p:sp>
        <p:sp>
          <p:nvSpPr>
            <p:cNvPr id="18" name="Rounded Rectangle 17"/>
            <p:cNvSpPr/>
            <p:nvPr/>
          </p:nvSpPr>
          <p:spPr>
            <a:xfrm>
              <a:off x="1971154" y="5910102"/>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2</a:t>
              </a:r>
            </a:p>
          </p:txBody>
        </p:sp>
        <p:sp>
          <p:nvSpPr>
            <p:cNvPr id="19" name="Rounded Rectangle 18"/>
            <p:cNvSpPr/>
            <p:nvPr/>
          </p:nvSpPr>
          <p:spPr>
            <a:xfrm>
              <a:off x="2676213" y="5911778"/>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2</a:t>
              </a:r>
            </a:p>
          </p:txBody>
        </p:sp>
        <p:sp>
          <p:nvSpPr>
            <p:cNvPr id="20" name="Rounded Rectangle 19"/>
            <p:cNvSpPr/>
            <p:nvPr/>
          </p:nvSpPr>
          <p:spPr>
            <a:xfrm>
              <a:off x="2275956" y="5481376"/>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cxnSp>
          <p:nvCxnSpPr>
            <p:cNvPr id="21" name="Straight Connector 20"/>
            <p:cNvCxnSpPr>
              <a:stCxn id="18" idx="0"/>
              <a:endCxn id="20" idx="2"/>
            </p:cNvCxnSpPr>
            <p:nvPr/>
          </p:nvCxnSpPr>
          <p:spPr>
            <a:xfrm flipV="1">
              <a:off x="2152025" y="5812972"/>
              <a:ext cx="378489" cy="97130"/>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9" idx="0"/>
              <a:endCxn id="20" idx="2"/>
            </p:cNvCxnSpPr>
            <p:nvPr/>
          </p:nvCxnSpPr>
          <p:spPr>
            <a:xfrm flipH="1" flipV="1">
              <a:off x="2530514" y="5812972"/>
              <a:ext cx="326570" cy="98806"/>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3007810" y="5449554"/>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3</a:t>
              </a:r>
            </a:p>
          </p:txBody>
        </p:sp>
        <p:sp>
          <p:nvSpPr>
            <p:cNvPr id="24" name="Rounded Rectangle 23"/>
            <p:cNvSpPr/>
            <p:nvPr/>
          </p:nvSpPr>
          <p:spPr>
            <a:xfrm>
              <a:off x="3712869" y="5451230"/>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1</a:t>
              </a:r>
            </a:p>
          </p:txBody>
        </p:sp>
        <p:sp>
          <p:nvSpPr>
            <p:cNvPr id="25" name="Rounded Rectangle 24"/>
            <p:cNvSpPr/>
            <p:nvPr/>
          </p:nvSpPr>
          <p:spPr>
            <a:xfrm>
              <a:off x="3312612" y="5020828"/>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&gt;=</a:t>
              </a:r>
            </a:p>
          </p:txBody>
        </p:sp>
        <p:cxnSp>
          <p:nvCxnSpPr>
            <p:cNvPr id="26" name="Straight Connector 25"/>
            <p:cNvCxnSpPr>
              <a:stCxn id="23" idx="0"/>
              <a:endCxn id="25" idx="2"/>
            </p:cNvCxnSpPr>
            <p:nvPr/>
          </p:nvCxnSpPr>
          <p:spPr>
            <a:xfrm flipV="1">
              <a:off x="3188681" y="5352424"/>
              <a:ext cx="378489" cy="97130"/>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24" idx="0"/>
              <a:endCxn id="25" idx="2"/>
            </p:cNvCxnSpPr>
            <p:nvPr/>
          </p:nvCxnSpPr>
          <p:spPr>
            <a:xfrm flipH="1" flipV="1">
              <a:off x="3567170" y="5352424"/>
              <a:ext cx="326570" cy="98806"/>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28" name="Rounded Rectangle 27"/>
            <p:cNvSpPr/>
            <p:nvPr/>
          </p:nvSpPr>
          <p:spPr>
            <a:xfrm>
              <a:off x="3903786" y="4828233"/>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3</a:t>
              </a:r>
            </a:p>
          </p:txBody>
        </p:sp>
        <p:sp>
          <p:nvSpPr>
            <p:cNvPr id="29" name="Rounded Rectangle 28"/>
            <p:cNvSpPr/>
            <p:nvPr/>
          </p:nvSpPr>
          <p:spPr>
            <a:xfrm>
              <a:off x="4608845" y="4829909"/>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5</a:t>
              </a:r>
            </a:p>
          </p:txBody>
        </p:sp>
        <p:sp>
          <p:nvSpPr>
            <p:cNvPr id="30" name="Rounded Rectangle 29"/>
            <p:cNvSpPr/>
            <p:nvPr/>
          </p:nvSpPr>
          <p:spPr>
            <a:xfrm>
              <a:off x="4208588" y="4399507"/>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&lt;=</a:t>
              </a:r>
            </a:p>
          </p:txBody>
        </p:sp>
        <p:cxnSp>
          <p:nvCxnSpPr>
            <p:cNvPr id="31" name="Straight Connector 30"/>
            <p:cNvCxnSpPr>
              <a:stCxn id="28" idx="0"/>
              <a:endCxn id="30" idx="2"/>
            </p:cNvCxnSpPr>
            <p:nvPr/>
          </p:nvCxnSpPr>
          <p:spPr>
            <a:xfrm flipV="1">
              <a:off x="4084657" y="4731103"/>
              <a:ext cx="378489" cy="97130"/>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29" idx="0"/>
              <a:endCxn id="30" idx="2"/>
            </p:cNvCxnSpPr>
            <p:nvPr/>
          </p:nvCxnSpPr>
          <p:spPr>
            <a:xfrm flipH="1" flipV="1">
              <a:off x="4463146" y="4731103"/>
              <a:ext cx="326570" cy="98806"/>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33" name="Rounded Rectangle 32"/>
            <p:cNvSpPr/>
            <p:nvPr/>
          </p:nvSpPr>
          <p:spPr>
            <a:xfrm>
              <a:off x="2532187" y="4412295"/>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&amp;</a:t>
              </a:r>
            </a:p>
          </p:txBody>
        </p:sp>
        <p:sp>
          <p:nvSpPr>
            <p:cNvPr id="34" name="Rounded Rectangle 33"/>
            <p:cNvSpPr/>
            <p:nvPr/>
          </p:nvSpPr>
          <p:spPr>
            <a:xfrm>
              <a:off x="3429842" y="3829948"/>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&amp;</a:t>
              </a:r>
            </a:p>
          </p:txBody>
        </p:sp>
        <p:cxnSp>
          <p:nvCxnSpPr>
            <p:cNvPr id="35" name="Straight Connector 34"/>
            <p:cNvCxnSpPr>
              <a:stCxn id="11" idx="0"/>
              <a:endCxn id="17" idx="2"/>
            </p:cNvCxnSpPr>
            <p:nvPr/>
          </p:nvCxnSpPr>
          <p:spPr>
            <a:xfrm flipV="1">
              <a:off x="1292892" y="5360799"/>
              <a:ext cx="614623" cy="118903"/>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20" idx="0"/>
              <a:endCxn id="17" idx="2"/>
            </p:cNvCxnSpPr>
            <p:nvPr/>
          </p:nvCxnSpPr>
          <p:spPr>
            <a:xfrm flipH="1" flipV="1">
              <a:off x="1907515" y="5360799"/>
              <a:ext cx="622999" cy="12057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17" idx="0"/>
              <a:endCxn id="33" idx="2"/>
            </p:cNvCxnSpPr>
            <p:nvPr/>
          </p:nvCxnSpPr>
          <p:spPr>
            <a:xfrm flipV="1">
              <a:off x="1907515" y="4743891"/>
              <a:ext cx="879230" cy="285312"/>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25" idx="0"/>
              <a:endCxn id="33" idx="2"/>
            </p:cNvCxnSpPr>
            <p:nvPr/>
          </p:nvCxnSpPr>
          <p:spPr>
            <a:xfrm flipH="1" flipV="1">
              <a:off x="2786745" y="4743891"/>
              <a:ext cx="780425" cy="27693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33" idx="0"/>
              <a:endCxn id="34" idx="2"/>
            </p:cNvCxnSpPr>
            <p:nvPr/>
          </p:nvCxnSpPr>
          <p:spPr>
            <a:xfrm flipV="1">
              <a:off x="2786745" y="4161544"/>
              <a:ext cx="897655" cy="250751"/>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30" idx="0"/>
              <a:endCxn id="34" idx="2"/>
            </p:cNvCxnSpPr>
            <p:nvPr/>
          </p:nvCxnSpPr>
          <p:spPr>
            <a:xfrm flipH="1" flipV="1">
              <a:off x="3684400" y="4161544"/>
              <a:ext cx="778746" cy="237963"/>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4921119" y="4263700"/>
            <a:ext cx="2368213" cy="1983024"/>
            <a:chOff x="4921119" y="3871818"/>
            <a:chExt cx="2368213" cy="1983024"/>
          </a:xfrm>
        </p:grpSpPr>
        <p:sp>
          <p:nvSpPr>
            <p:cNvPr id="55" name="Rounded Rectangle 54"/>
            <p:cNvSpPr/>
            <p:nvPr/>
          </p:nvSpPr>
          <p:spPr>
            <a:xfrm>
              <a:off x="4921119" y="5521572"/>
              <a:ext cx="745397"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TRUE</a:t>
              </a:r>
            </a:p>
          </p:txBody>
        </p:sp>
        <p:sp>
          <p:nvSpPr>
            <p:cNvPr id="58" name="Rounded Rectangle 57"/>
            <p:cNvSpPr/>
            <p:nvPr/>
          </p:nvSpPr>
          <p:spPr>
            <a:xfrm>
              <a:off x="5382578" y="5071073"/>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&amp;</a:t>
              </a:r>
            </a:p>
          </p:txBody>
        </p:sp>
        <p:sp>
          <p:nvSpPr>
            <p:cNvPr id="61" name="Rounded Rectangle 60"/>
            <p:cNvSpPr/>
            <p:nvPr/>
          </p:nvSpPr>
          <p:spPr>
            <a:xfrm>
              <a:off x="5616133" y="5523246"/>
              <a:ext cx="745397"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TRUE</a:t>
              </a:r>
            </a:p>
          </p:txBody>
        </p:sp>
        <p:sp>
          <p:nvSpPr>
            <p:cNvPr id="66" name="Rounded Rectangle 65"/>
            <p:cNvSpPr/>
            <p:nvPr/>
          </p:nvSpPr>
          <p:spPr>
            <a:xfrm>
              <a:off x="6190567" y="5062698"/>
              <a:ext cx="745397"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TRUE</a:t>
              </a:r>
            </a:p>
          </p:txBody>
        </p:sp>
        <p:sp>
          <p:nvSpPr>
            <p:cNvPr id="71" name="Rounded Rectangle 70"/>
            <p:cNvSpPr/>
            <p:nvPr/>
          </p:nvSpPr>
          <p:spPr>
            <a:xfrm>
              <a:off x="6543935" y="4441377"/>
              <a:ext cx="745397"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TRUE</a:t>
              </a:r>
            </a:p>
          </p:txBody>
        </p:sp>
        <p:sp>
          <p:nvSpPr>
            <p:cNvPr id="74" name="Rounded Rectangle 73"/>
            <p:cNvSpPr/>
            <p:nvPr/>
          </p:nvSpPr>
          <p:spPr>
            <a:xfrm>
              <a:off x="5839779" y="4454165"/>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&amp;</a:t>
              </a:r>
            </a:p>
          </p:txBody>
        </p:sp>
        <p:sp>
          <p:nvSpPr>
            <p:cNvPr id="75" name="Rounded Rectangle 74"/>
            <p:cNvSpPr/>
            <p:nvPr/>
          </p:nvSpPr>
          <p:spPr>
            <a:xfrm>
              <a:off x="6245067" y="3871818"/>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&amp;</a:t>
              </a:r>
            </a:p>
          </p:txBody>
        </p:sp>
        <p:cxnSp>
          <p:nvCxnSpPr>
            <p:cNvPr id="76" name="Straight Connector 75"/>
            <p:cNvCxnSpPr>
              <a:stCxn id="55" idx="0"/>
              <a:endCxn id="58" idx="2"/>
            </p:cNvCxnSpPr>
            <p:nvPr/>
          </p:nvCxnSpPr>
          <p:spPr>
            <a:xfrm flipV="1">
              <a:off x="5293818" y="5402669"/>
              <a:ext cx="343318" cy="118903"/>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61" idx="0"/>
              <a:endCxn id="58" idx="2"/>
            </p:cNvCxnSpPr>
            <p:nvPr/>
          </p:nvCxnSpPr>
          <p:spPr>
            <a:xfrm flipH="1" flipV="1">
              <a:off x="5637136" y="5402669"/>
              <a:ext cx="351696" cy="12057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58" idx="0"/>
              <a:endCxn id="74" idx="2"/>
            </p:cNvCxnSpPr>
            <p:nvPr/>
          </p:nvCxnSpPr>
          <p:spPr>
            <a:xfrm flipV="1">
              <a:off x="5637136" y="4785761"/>
              <a:ext cx="457201" cy="285312"/>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66" idx="0"/>
              <a:endCxn id="74" idx="2"/>
            </p:cNvCxnSpPr>
            <p:nvPr/>
          </p:nvCxnSpPr>
          <p:spPr>
            <a:xfrm flipH="1" flipV="1">
              <a:off x="6094337" y="4785761"/>
              <a:ext cx="468929" cy="27693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74" idx="0"/>
              <a:endCxn id="75" idx="2"/>
            </p:cNvCxnSpPr>
            <p:nvPr/>
          </p:nvCxnSpPr>
          <p:spPr>
            <a:xfrm flipV="1">
              <a:off x="6094337" y="4203414"/>
              <a:ext cx="405288" cy="250751"/>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71" idx="0"/>
              <a:endCxn id="75" idx="2"/>
            </p:cNvCxnSpPr>
            <p:nvPr/>
          </p:nvCxnSpPr>
          <p:spPr>
            <a:xfrm flipH="1" flipV="1">
              <a:off x="6499625" y="4203414"/>
              <a:ext cx="417009" cy="237963"/>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grpSp>
      <p:sp>
        <p:nvSpPr>
          <p:cNvPr id="82" name="Rounded Rectangle 81"/>
          <p:cNvSpPr/>
          <p:nvPr/>
        </p:nvSpPr>
        <p:spPr>
          <a:xfrm>
            <a:off x="8093051" y="4302374"/>
            <a:ext cx="745397"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latin typeface="Consolas" panose="020B0609020204030204" pitchFamily="49" charset="0"/>
              </a:rPr>
              <a:t>TRUE</a:t>
            </a:r>
          </a:p>
        </p:txBody>
      </p:sp>
      <p:sp>
        <p:nvSpPr>
          <p:cNvPr id="57" name="Right Arrow 56"/>
          <p:cNvSpPr/>
          <p:nvPr/>
        </p:nvSpPr>
        <p:spPr>
          <a:xfrm>
            <a:off x="5342356" y="4291105"/>
            <a:ext cx="321547" cy="356460"/>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59" name="Right Arrow 58"/>
          <p:cNvSpPr/>
          <p:nvPr/>
        </p:nvSpPr>
        <p:spPr>
          <a:xfrm>
            <a:off x="7454183" y="4282730"/>
            <a:ext cx="321547" cy="356460"/>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0231" y="2111440"/>
            <a:ext cx="422910" cy="640080"/>
          </a:xfrm>
          <a:prstGeom prst="rect">
            <a:avLst/>
          </a:prstGeom>
          <a:ln w="25400">
            <a:solidFill>
              <a:srgbClr val="7889FB"/>
            </a:solidFill>
          </a:ln>
        </p:spPr>
      </p:pic>
      <p:sp>
        <p:nvSpPr>
          <p:cNvPr id="37" name="TextBox 36"/>
          <p:cNvSpPr txBox="1"/>
          <p:nvPr/>
        </p:nvSpPr>
        <p:spPr>
          <a:xfrm>
            <a:off x="5240233" y="2041104"/>
            <a:ext cx="3160195"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 V. </a:t>
            </a:r>
            <a:r>
              <a:rPr lang="en-US" sz="1400" dirty="0" err="1">
                <a:latin typeface="Calibri" panose="020F0502020204030204" pitchFamily="34" charset="0"/>
                <a:cs typeface="Calibri" panose="020F0502020204030204" pitchFamily="34" charset="0"/>
              </a:rPr>
              <a:t>Aho</a:t>
            </a:r>
            <a:r>
              <a:rPr lang="en-US" sz="1400" dirty="0">
                <a:latin typeface="Calibri" panose="020F0502020204030204" pitchFamily="34" charset="0"/>
                <a:cs typeface="Calibri" panose="020F0502020204030204" pitchFamily="34" charset="0"/>
              </a:rPr>
              <a:t>, M. S. Lam, R. </a:t>
            </a:r>
            <a:r>
              <a:rPr lang="en-US" sz="1400" dirty="0" err="1">
                <a:latin typeface="Calibri" panose="020F0502020204030204" pitchFamily="34" charset="0"/>
                <a:cs typeface="Calibri" panose="020F0502020204030204" pitchFamily="34" charset="0"/>
              </a:rPr>
              <a:t>Sethi</a:t>
            </a:r>
            <a:r>
              <a:rPr lang="en-US" sz="1400" dirty="0">
                <a:latin typeface="Calibri" panose="020F0502020204030204" pitchFamily="34" charset="0"/>
                <a:cs typeface="Calibri" panose="020F0502020204030204" pitchFamily="34" charset="0"/>
              </a:rPr>
              <a:t>, and J. D. Ullman. Compilers – Principles, Techniques, &amp; Tools. Addison-Wesley, 2007]</a:t>
            </a:r>
          </a:p>
        </p:txBody>
      </p:sp>
      <p:sp>
        <p:nvSpPr>
          <p:cNvPr id="6" name="TextBox 5"/>
          <p:cNvSpPr txBox="1"/>
          <p:nvPr/>
        </p:nvSpPr>
        <p:spPr>
          <a:xfrm>
            <a:off x="7325247" y="2756586"/>
            <a:ext cx="1697382" cy="369332"/>
          </a:xfrm>
          <a:prstGeom prst="rect">
            <a:avLst/>
          </a:prstGeom>
          <a:noFill/>
        </p:spPr>
        <p:txBody>
          <a:bodyPr wrap="square" lIns="0" rIns="0" rtlCol="0">
            <a:spAutoFit/>
          </a:bodyPr>
          <a:lstStyle/>
          <a:p>
            <a:pPr algn="ctr"/>
            <a:r>
              <a:rPr lang="en-US" b="1" dirty="0">
                <a:solidFill>
                  <a:srgbClr val="7889FB"/>
                </a:solidFill>
                <a:latin typeface="Calibri" panose="020F0502020204030204" pitchFamily="34" charset="0"/>
                <a:cs typeface="Calibri" panose="020F0502020204030204" pitchFamily="34" charset="0"/>
              </a:rPr>
              <a:t>Turing Award ‘20</a:t>
            </a:r>
          </a:p>
        </p:txBody>
      </p:sp>
    </p:spTree>
    <p:extLst>
      <p:ext uri="{BB962C8B-B14F-4D97-AF65-F5344CB8AC3E}">
        <p14:creationId xmlns:p14="http://schemas.microsoft.com/office/powerpoint/2010/main" val="319438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82" grpId="0"/>
      <p:bldP spid="57" grpId="0" animBg="1"/>
      <p:bldP spid="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PL Rewrites, cont.</a:t>
            </a:r>
          </a:p>
        </p:txBody>
      </p:sp>
      <p:sp>
        <p:nvSpPr>
          <p:cNvPr id="3" name="Content Placeholder 2"/>
          <p:cNvSpPr>
            <a:spLocks noGrp="1"/>
          </p:cNvSpPr>
          <p:nvPr>
            <p:ph idx="1"/>
          </p:nvPr>
        </p:nvSpPr>
        <p:spPr/>
        <p:txBody>
          <a:bodyPr/>
          <a:lstStyle/>
          <a:p>
            <a:r>
              <a:rPr lang="en-US" dirty="0"/>
              <a:t>#3 Branch Removal</a:t>
            </a:r>
          </a:p>
          <a:p>
            <a:pPr lvl="1"/>
            <a:r>
              <a:rPr lang="en-US" dirty="0"/>
              <a:t>Applied after </a:t>
            </a:r>
            <a:r>
              <a:rPr lang="en-US" b="1" dirty="0">
                <a:solidFill>
                  <a:schemeClr val="accent1"/>
                </a:solidFill>
              </a:rPr>
              <a:t>constant propagation</a:t>
            </a:r>
            <a:br>
              <a:rPr lang="en-US" dirty="0"/>
            </a:br>
            <a:r>
              <a:rPr lang="en-US" dirty="0"/>
              <a:t>and </a:t>
            </a:r>
            <a:r>
              <a:rPr lang="en-US" b="1" dirty="0">
                <a:solidFill>
                  <a:schemeClr val="accent1"/>
                </a:solidFill>
              </a:rPr>
              <a:t>constant folding</a:t>
            </a:r>
          </a:p>
          <a:p>
            <a:pPr lvl="1"/>
            <a:r>
              <a:rPr lang="en-US" b="1" dirty="0">
                <a:solidFill>
                  <a:srgbClr val="7889FB"/>
                </a:solidFill>
              </a:rPr>
              <a:t>True</a:t>
            </a:r>
            <a:r>
              <a:rPr lang="en-US" dirty="0"/>
              <a:t> </a:t>
            </a:r>
            <a:r>
              <a:rPr lang="en-US" b="1" dirty="0">
                <a:solidFill>
                  <a:srgbClr val="7889FB"/>
                </a:solidFill>
              </a:rPr>
              <a:t>predicate:</a:t>
            </a:r>
            <a:r>
              <a:rPr lang="en-US" dirty="0"/>
              <a:t> replace if  statement </a:t>
            </a:r>
            <a:br>
              <a:rPr lang="en-US" dirty="0"/>
            </a:br>
            <a:r>
              <a:rPr lang="en-US" dirty="0"/>
              <a:t>block with if-body blocks</a:t>
            </a:r>
          </a:p>
          <a:p>
            <a:pPr lvl="1"/>
            <a:r>
              <a:rPr lang="en-US" b="1" dirty="0">
                <a:solidFill>
                  <a:srgbClr val="7889FB"/>
                </a:solidFill>
              </a:rPr>
              <a:t>False</a:t>
            </a:r>
            <a:r>
              <a:rPr lang="en-US" dirty="0"/>
              <a:t> </a:t>
            </a:r>
            <a:r>
              <a:rPr lang="en-US" b="1" dirty="0">
                <a:solidFill>
                  <a:srgbClr val="7889FB"/>
                </a:solidFill>
              </a:rPr>
              <a:t>predicate:</a:t>
            </a:r>
            <a:r>
              <a:rPr lang="en-US" dirty="0"/>
              <a:t> replace if statement </a:t>
            </a:r>
            <a:br>
              <a:rPr lang="en-US" dirty="0"/>
            </a:br>
            <a:r>
              <a:rPr lang="en-US" dirty="0"/>
              <a:t>block with else-body block, or remove</a:t>
            </a:r>
          </a:p>
          <a:p>
            <a:pPr lvl="1"/>
            <a:endParaRPr lang="en-US" dirty="0"/>
          </a:p>
          <a:p>
            <a:r>
              <a:rPr lang="en-US" dirty="0"/>
              <a:t>#4 Merge of Statement Blocks</a:t>
            </a:r>
          </a:p>
          <a:p>
            <a:pPr lvl="1"/>
            <a:r>
              <a:rPr lang="en-US" b="1" dirty="0">
                <a:solidFill>
                  <a:schemeClr val="accent1"/>
                </a:solidFill>
              </a:rPr>
              <a:t>Merge sequences of unconditional</a:t>
            </a:r>
            <a:br>
              <a:rPr lang="en-US" b="1" dirty="0">
                <a:solidFill>
                  <a:schemeClr val="accent1"/>
                </a:solidFill>
              </a:rPr>
            </a:br>
            <a:r>
              <a:rPr lang="en-US" b="1" dirty="0">
                <a:solidFill>
                  <a:schemeClr val="accent1"/>
                </a:solidFill>
              </a:rPr>
              <a:t>blocks</a:t>
            </a:r>
            <a:r>
              <a:rPr lang="en-US" dirty="0"/>
              <a:t> (s1,s2) into a single block</a:t>
            </a:r>
          </a:p>
          <a:p>
            <a:pPr lvl="1"/>
            <a:r>
              <a:rPr lang="en-US" dirty="0"/>
              <a:t>Connect matching DAG roots of s1</a:t>
            </a:r>
            <a:br>
              <a:rPr lang="en-US" dirty="0"/>
            </a:br>
            <a:r>
              <a:rPr lang="en-US" dirty="0"/>
              <a:t>with DAG inputs of s2</a:t>
            </a:r>
          </a:p>
        </p:txBody>
      </p:sp>
      <p:sp>
        <p:nvSpPr>
          <p:cNvPr id="4" name="Text Placeholder 3"/>
          <p:cNvSpPr>
            <a:spLocks noGrp="1"/>
          </p:cNvSpPr>
          <p:nvPr>
            <p:ph type="body" sz="quarter" idx="14"/>
          </p:nvPr>
        </p:nvSpPr>
        <p:spPr/>
        <p:txBody>
          <a:bodyPr>
            <a:normAutofit lnSpcReduction="10000"/>
          </a:bodyPr>
          <a:lstStyle/>
          <a:p>
            <a:r>
              <a:rPr lang="en-US" dirty="0"/>
              <a:t>Rewrites and Operator Selection</a:t>
            </a:r>
          </a:p>
        </p:txBody>
      </p:sp>
      <p:sp>
        <p:nvSpPr>
          <p:cNvPr id="5" name="TextBox 4"/>
          <p:cNvSpPr txBox="1"/>
          <p:nvPr/>
        </p:nvSpPr>
        <p:spPr>
          <a:xfrm>
            <a:off x="5393036" y="1336700"/>
            <a:ext cx="3469612" cy="3708708"/>
          </a:xfrm>
          <a:prstGeom prst="rect">
            <a:avLst/>
          </a:prstGeom>
          <a:noFill/>
          <a:ln w="12700">
            <a:noFill/>
          </a:ln>
        </p:spPr>
        <p:txBody>
          <a:bodyPr wrap="square" rtlCol="0">
            <a:spAutoFit/>
          </a:bodyPr>
          <a:lstStyle/>
          <a:p>
            <a:r>
              <a:rPr lang="en-US" b="1" dirty="0" err="1">
                <a:latin typeface="Calibri" panose="020F0502020204030204" pitchFamily="34" charset="0"/>
                <a:cs typeface="Calibri" panose="020F0502020204030204" pitchFamily="34" charset="0"/>
              </a:rPr>
              <a:t>LinregDS</a:t>
            </a:r>
            <a:r>
              <a:rPr lang="en-US" b="1" dirty="0">
                <a:latin typeface="Calibri" panose="020F0502020204030204" pitchFamily="34" charset="0"/>
                <a:cs typeface="Calibri" panose="020F0502020204030204" pitchFamily="34" charset="0"/>
              </a:rPr>
              <a:t> (Direct Solve)</a:t>
            </a:r>
            <a:endParaRPr lang="en-US" dirty="0">
              <a:latin typeface="Calibri" panose="020F0502020204030204" pitchFamily="34" charset="0"/>
              <a:cs typeface="Calibri" panose="020F0502020204030204" pitchFamily="34" charset="0"/>
            </a:endParaRPr>
          </a:p>
          <a:p>
            <a:endParaRPr lang="en-US" sz="700" dirty="0">
              <a:latin typeface="Consolas" panose="020B0609020204030204" pitchFamily="49" charset="0"/>
              <a:cs typeface="Courier New" pitchFamily="49" charset="0"/>
            </a:endParaRPr>
          </a:p>
          <a:p>
            <a:r>
              <a:rPr lang="en-US" sz="1400" dirty="0">
                <a:latin typeface="Consolas" panose="020B0609020204030204" pitchFamily="49" charset="0"/>
                <a:cs typeface="Courier New" pitchFamily="49" charset="0"/>
              </a:rPr>
              <a:t>X = </a:t>
            </a:r>
            <a:r>
              <a:rPr lang="en-US" sz="1400" b="1" dirty="0">
                <a:latin typeface="Consolas" panose="020B0609020204030204" pitchFamily="49" charset="0"/>
                <a:cs typeface="Courier New" pitchFamily="49" charset="0"/>
              </a:rPr>
              <a:t>read</a:t>
            </a:r>
            <a:r>
              <a:rPr lang="en-US" sz="1400" dirty="0">
                <a:latin typeface="Consolas" panose="020B0609020204030204" pitchFamily="49" charset="0"/>
                <a:cs typeface="Courier New" pitchFamily="49" charset="0"/>
              </a:rPr>
              <a:t>(</a:t>
            </a:r>
            <a:r>
              <a:rPr lang="en-US" sz="1400" b="1" dirty="0">
                <a:latin typeface="Consolas" panose="020B0609020204030204" pitchFamily="49" charset="0"/>
                <a:cs typeface="Courier New" pitchFamily="49" charset="0"/>
              </a:rPr>
              <a:t>$1</a:t>
            </a:r>
            <a:r>
              <a:rPr lang="en-US" sz="1400" dirty="0">
                <a:latin typeface="Consolas" panose="020B0609020204030204" pitchFamily="49" charset="0"/>
                <a:cs typeface="Courier New" pitchFamily="49" charset="0"/>
              </a:rPr>
              <a:t>);</a:t>
            </a:r>
          </a:p>
          <a:p>
            <a:r>
              <a:rPr lang="en-US" sz="1400" dirty="0">
                <a:latin typeface="Consolas" panose="020B0609020204030204" pitchFamily="49" charset="0"/>
                <a:cs typeface="Courier New" pitchFamily="49" charset="0"/>
              </a:rPr>
              <a:t>y = </a:t>
            </a:r>
            <a:r>
              <a:rPr lang="en-US" sz="1400" b="1" dirty="0">
                <a:latin typeface="Consolas" panose="020B0609020204030204" pitchFamily="49" charset="0"/>
                <a:cs typeface="Courier New" pitchFamily="49" charset="0"/>
              </a:rPr>
              <a:t>read</a:t>
            </a:r>
            <a:r>
              <a:rPr lang="en-US" sz="1400" dirty="0">
                <a:latin typeface="Consolas" panose="020B0609020204030204" pitchFamily="49" charset="0"/>
                <a:cs typeface="Courier New" pitchFamily="49" charset="0"/>
              </a:rPr>
              <a:t>(</a:t>
            </a:r>
            <a:r>
              <a:rPr lang="en-US" sz="1400" b="1" dirty="0">
                <a:latin typeface="Consolas" panose="020B0609020204030204" pitchFamily="49" charset="0"/>
                <a:cs typeface="Courier New" pitchFamily="49" charset="0"/>
              </a:rPr>
              <a:t>$2</a:t>
            </a:r>
            <a:r>
              <a:rPr lang="en-US" sz="1400" dirty="0">
                <a:latin typeface="Consolas" panose="020B0609020204030204" pitchFamily="49" charset="0"/>
                <a:cs typeface="Courier New" pitchFamily="49" charset="0"/>
              </a:rPr>
              <a:t>);</a:t>
            </a:r>
          </a:p>
          <a:p>
            <a:r>
              <a:rPr lang="en-US" sz="1400" b="1" dirty="0">
                <a:solidFill>
                  <a:schemeClr val="accent1"/>
                </a:solidFill>
                <a:latin typeface="Consolas" panose="020B0609020204030204" pitchFamily="49" charset="0"/>
                <a:cs typeface="Courier New" pitchFamily="49" charset="0"/>
              </a:rPr>
              <a:t>intercept = 0</a:t>
            </a:r>
            <a:r>
              <a:rPr lang="en-US" sz="1400" dirty="0">
                <a:latin typeface="Consolas" panose="020B0609020204030204" pitchFamily="49" charset="0"/>
                <a:cs typeface="Courier New" pitchFamily="49" charset="0"/>
              </a:rPr>
              <a:t>; </a:t>
            </a:r>
          </a:p>
          <a:p>
            <a:r>
              <a:rPr lang="en-US" sz="1400" dirty="0">
                <a:latin typeface="Consolas" panose="020B0609020204030204" pitchFamily="49" charset="0"/>
                <a:cs typeface="Courier New" pitchFamily="49" charset="0"/>
              </a:rPr>
              <a:t>lambda = 0.001;</a:t>
            </a:r>
          </a:p>
          <a:p>
            <a:r>
              <a:rPr lang="en-US" sz="1400" dirty="0">
                <a:latin typeface="Consolas" panose="020B0609020204030204" pitchFamily="49" charset="0"/>
                <a:cs typeface="Courier New" pitchFamily="49" charset="0"/>
              </a:rPr>
              <a:t>...</a:t>
            </a:r>
            <a:endParaRPr lang="en-US" sz="1400" b="1" dirty="0">
              <a:latin typeface="Consolas" panose="020B0609020204030204" pitchFamily="49" charset="0"/>
              <a:cs typeface="Courier New" pitchFamily="49" charset="0"/>
            </a:endParaRPr>
          </a:p>
          <a:p>
            <a:r>
              <a:rPr lang="en-US" sz="1400" b="1" dirty="0">
                <a:latin typeface="Consolas" panose="020B0609020204030204" pitchFamily="49" charset="0"/>
                <a:cs typeface="Courier New" pitchFamily="49" charset="0"/>
              </a:rPr>
              <a:t>if</a:t>
            </a:r>
            <a:r>
              <a:rPr lang="en-US" sz="1400" dirty="0">
                <a:latin typeface="Consolas" panose="020B0609020204030204" pitchFamily="49" charset="0"/>
                <a:cs typeface="Courier New" pitchFamily="49" charset="0"/>
              </a:rPr>
              <a:t>( </a:t>
            </a:r>
            <a:r>
              <a:rPr lang="en-US" sz="1400" dirty="0">
                <a:solidFill>
                  <a:schemeClr val="accent1"/>
                </a:solidFill>
                <a:latin typeface="Consolas" panose="020B0609020204030204" pitchFamily="49" charset="0"/>
                <a:cs typeface="Courier New" pitchFamily="49" charset="0"/>
              </a:rPr>
              <a:t>intercept</a:t>
            </a:r>
            <a:r>
              <a:rPr lang="en-US" sz="1400" dirty="0">
                <a:latin typeface="Consolas" panose="020B0609020204030204" pitchFamily="49" charset="0"/>
                <a:cs typeface="Courier New" pitchFamily="49" charset="0"/>
              </a:rPr>
              <a:t> == 1 ) {</a:t>
            </a:r>
          </a:p>
          <a:p>
            <a:r>
              <a:rPr lang="en-US" sz="1400" dirty="0">
                <a:latin typeface="Consolas" panose="020B0609020204030204" pitchFamily="49" charset="0"/>
                <a:cs typeface="Courier New" pitchFamily="49" charset="0"/>
              </a:rPr>
              <a:t>  ones = </a:t>
            </a:r>
            <a:r>
              <a:rPr lang="en-US" sz="1400" b="1" dirty="0">
                <a:latin typeface="Consolas" panose="020B0609020204030204" pitchFamily="49" charset="0"/>
                <a:cs typeface="Courier New" pitchFamily="49" charset="0"/>
              </a:rPr>
              <a:t>matrix</a:t>
            </a:r>
            <a:r>
              <a:rPr lang="en-US" sz="1400" dirty="0">
                <a:latin typeface="Consolas" panose="020B0609020204030204" pitchFamily="49" charset="0"/>
                <a:cs typeface="Courier New" pitchFamily="49" charset="0"/>
              </a:rPr>
              <a:t>(1, </a:t>
            </a:r>
            <a:r>
              <a:rPr lang="en-US" sz="1400" b="1" dirty="0" err="1">
                <a:latin typeface="Consolas" panose="020B0609020204030204" pitchFamily="49" charset="0"/>
                <a:cs typeface="Courier New" pitchFamily="49" charset="0"/>
              </a:rPr>
              <a:t>nrow</a:t>
            </a:r>
            <a:r>
              <a:rPr lang="en-US" sz="1400" dirty="0">
                <a:latin typeface="Consolas" panose="020B0609020204030204" pitchFamily="49" charset="0"/>
                <a:cs typeface="Courier New" pitchFamily="49" charset="0"/>
              </a:rPr>
              <a:t>(X), 1); </a:t>
            </a:r>
          </a:p>
          <a:p>
            <a:r>
              <a:rPr lang="en-US" sz="1400" dirty="0">
                <a:latin typeface="Consolas" panose="020B0609020204030204" pitchFamily="49" charset="0"/>
                <a:cs typeface="Courier New" pitchFamily="49" charset="0"/>
              </a:rPr>
              <a:t>  X = </a:t>
            </a:r>
            <a:r>
              <a:rPr lang="en-US" sz="1400" b="1" dirty="0" err="1">
                <a:latin typeface="Consolas" panose="020B0609020204030204" pitchFamily="49" charset="0"/>
                <a:cs typeface="Courier New" pitchFamily="49" charset="0"/>
              </a:rPr>
              <a:t>cbind</a:t>
            </a:r>
            <a:r>
              <a:rPr lang="en-US" sz="1400" dirty="0">
                <a:latin typeface="Consolas" panose="020B0609020204030204" pitchFamily="49" charset="0"/>
                <a:cs typeface="Courier New" pitchFamily="49" charset="0"/>
              </a:rPr>
              <a:t>(X, ones);</a:t>
            </a:r>
          </a:p>
          <a:p>
            <a:r>
              <a:rPr lang="en-US" sz="1400" dirty="0">
                <a:latin typeface="Consolas" panose="020B0609020204030204" pitchFamily="49" charset="0"/>
                <a:cs typeface="Courier New" pitchFamily="49" charset="0"/>
              </a:rPr>
              <a:t>}</a:t>
            </a:r>
          </a:p>
          <a:p>
            <a:r>
              <a:rPr lang="en-US" sz="1400" dirty="0">
                <a:latin typeface="Consolas" panose="020B0609020204030204" pitchFamily="49" charset="0"/>
                <a:cs typeface="Courier New" pitchFamily="49" charset="0"/>
              </a:rPr>
              <a:t>I = </a:t>
            </a:r>
            <a:r>
              <a:rPr lang="en-US" sz="1400" b="1" dirty="0">
                <a:latin typeface="Consolas" panose="020B0609020204030204" pitchFamily="49" charset="0"/>
                <a:cs typeface="Courier New" pitchFamily="49" charset="0"/>
              </a:rPr>
              <a:t>matrix</a:t>
            </a:r>
            <a:r>
              <a:rPr lang="en-US" sz="1400" dirty="0">
                <a:latin typeface="Consolas" panose="020B0609020204030204" pitchFamily="49" charset="0"/>
                <a:cs typeface="Courier New" pitchFamily="49" charset="0"/>
              </a:rPr>
              <a:t>(1, </a:t>
            </a:r>
            <a:r>
              <a:rPr lang="en-US" sz="1400" b="1" dirty="0" err="1">
                <a:latin typeface="Consolas" panose="020B0609020204030204" pitchFamily="49" charset="0"/>
                <a:cs typeface="Courier New" pitchFamily="49" charset="0"/>
              </a:rPr>
              <a:t>ncol</a:t>
            </a:r>
            <a:r>
              <a:rPr lang="en-US" sz="1400" dirty="0">
                <a:latin typeface="Consolas" panose="020B0609020204030204" pitchFamily="49" charset="0"/>
                <a:cs typeface="Courier New" pitchFamily="49" charset="0"/>
              </a:rPr>
              <a:t>(X), 1);</a:t>
            </a:r>
          </a:p>
          <a:p>
            <a:r>
              <a:rPr lang="en-US" sz="1400" dirty="0">
                <a:latin typeface="Consolas" panose="020B0609020204030204" pitchFamily="49" charset="0"/>
                <a:cs typeface="Courier New" pitchFamily="49" charset="0"/>
              </a:rPr>
              <a:t>A = </a:t>
            </a:r>
            <a:r>
              <a:rPr lang="en-US" sz="1400" b="1" dirty="0">
                <a:latin typeface="Consolas" panose="020B0609020204030204" pitchFamily="49" charset="0"/>
                <a:cs typeface="Courier New" pitchFamily="49" charset="0"/>
              </a:rPr>
              <a:t>t</a:t>
            </a:r>
            <a:r>
              <a:rPr lang="en-US" sz="1400" dirty="0">
                <a:latin typeface="Consolas" panose="020B0609020204030204" pitchFamily="49" charset="0"/>
                <a:cs typeface="Courier New" pitchFamily="49" charset="0"/>
              </a:rPr>
              <a:t>(X) %*% X + </a:t>
            </a:r>
            <a:r>
              <a:rPr lang="en-US" sz="1400" b="1" dirty="0" err="1">
                <a:latin typeface="Consolas" panose="020B0609020204030204" pitchFamily="49" charset="0"/>
                <a:cs typeface="Courier New" pitchFamily="49" charset="0"/>
              </a:rPr>
              <a:t>diag</a:t>
            </a:r>
            <a:r>
              <a:rPr lang="en-US" sz="1400" dirty="0">
                <a:latin typeface="Consolas" panose="020B0609020204030204" pitchFamily="49" charset="0"/>
                <a:cs typeface="Courier New" pitchFamily="49" charset="0"/>
              </a:rPr>
              <a:t>(I)*lambda;</a:t>
            </a:r>
          </a:p>
          <a:p>
            <a:r>
              <a:rPr lang="en-US" sz="1400" dirty="0">
                <a:latin typeface="Consolas" panose="020B0609020204030204" pitchFamily="49" charset="0"/>
                <a:cs typeface="Courier New" pitchFamily="49" charset="0"/>
              </a:rPr>
              <a:t>b = </a:t>
            </a:r>
            <a:r>
              <a:rPr lang="en-US" sz="1400" b="1" dirty="0">
                <a:latin typeface="Consolas" panose="020B0609020204030204" pitchFamily="49" charset="0"/>
                <a:cs typeface="Courier New" pitchFamily="49" charset="0"/>
              </a:rPr>
              <a:t>t</a:t>
            </a:r>
            <a:r>
              <a:rPr lang="en-US" sz="1400" dirty="0">
                <a:latin typeface="Consolas" panose="020B0609020204030204" pitchFamily="49" charset="0"/>
                <a:cs typeface="Courier New" pitchFamily="49" charset="0"/>
              </a:rPr>
              <a:t>(X) %*% y;</a:t>
            </a:r>
          </a:p>
          <a:p>
            <a:r>
              <a:rPr lang="en-US" sz="1400" dirty="0">
                <a:latin typeface="Consolas" panose="020B0609020204030204" pitchFamily="49" charset="0"/>
                <a:cs typeface="Courier New" pitchFamily="49" charset="0"/>
              </a:rPr>
              <a:t>beta = </a:t>
            </a:r>
            <a:r>
              <a:rPr lang="en-US" sz="1400" b="1" dirty="0">
                <a:latin typeface="Consolas" panose="020B0609020204030204" pitchFamily="49" charset="0"/>
                <a:cs typeface="Courier New" pitchFamily="49" charset="0"/>
              </a:rPr>
              <a:t>solve</a:t>
            </a:r>
            <a:r>
              <a:rPr lang="en-US" sz="1400" dirty="0">
                <a:latin typeface="Consolas" panose="020B0609020204030204" pitchFamily="49" charset="0"/>
                <a:cs typeface="Courier New" pitchFamily="49" charset="0"/>
              </a:rPr>
              <a:t>(A, b);</a:t>
            </a:r>
            <a:br>
              <a:rPr lang="en-US" sz="1400" dirty="0">
                <a:latin typeface="Consolas" panose="020B0609020204030204" pitchFamily="49" charset="0"/>
                <a:cs typeface="Courier New" pitchFamily="49" charset="0"/>
              </a:rPr>
            </a:br>
            <a:r>
              <a:rPr lang="en-US" sz="1400" dirty="0">
                <a:latin typeface="Consolas" panose="020B0609020204030204" pitchFamily="49" charset="0"/>
                <a:cs typeface="Courier New" pitchFamily="49" charset="0"/>
              </a:rPr>
              <a:t>...</a:t>
            </a:r>
          </a:p>
          <a:p>
            <a:r>
              <a:rPr lang="en-US" sz="1400" b="1" dirty="0">
                <a:latin typeface="Consolas" panose="020B0609020204030204" pitchFamily="49" charset="0"/>
                <a:cs typeface="Courier New" pitchFamily="49" charset="0"/>
              </a:rPr>
              <a:t>write</a:t>
            </a:r>
            <a:r>
              <a:rPr lang="en-US" sz="1400" dirty="0">
                <a:latin typeface="Consolas" panose="020B0609020204030204" pitchFamily="49" charset="0"/>
                <a:cs typeface="Courier New" pitchFamily="49" charset="0"/>
              </a:rPr>
              <a:t>(beta, </a:t>
            </a:r>
            <a:r>
              <a:rPr lang="en-US" sz="1400" b="1" dirty="0">
                <a:latin typeface="Consolas" panose="020B0609020204030204" pitchFamily="49" charset="0"/>
                <a:cs typeface="Courier New" pitchFamily="49" charset="0"/>
              </a:rPr>
              <a:t>$4</a:t>
            </a:r>
            <a:r>
              <a:rPr lang="en-US" sz="1400" dirty="0">
                <a:latin typeface="Consolas" panose="020B0609020204030204" pitchFamily="49" charset="0"/>
                <a:cs typeface="Courier New" pitchFamily="49" charset="0"/>
              </a:rPr>
              <a:t>);</a:t>
            </a:r>
          </a:p>
        </p:txBody>
      </p:sp>
      <p:sp>
        <p:nvSpPr>
          <p:cNvPr id="6" name="TextBox 5"/>
          <p:cNvSpPr txBox="1"/>
          <p:nvPr/>
        </p:nvSpPr>
        <p:spPr>
          <a:xfrm>
            <a:off x="6129494" y="2615663"/>
            <a:ext cx="894303" cy="338554"/>
          </a:xfrm>
          <a:prstGeom prst="rect">
            <a:avLst/>
          </a:prstGeom>
          <a:noFill/>
        </p:spPr>
        <p:txBody>
          <a:bodyPr wrap="square" lIns="0" rIns="0" rtlCol="0">
            <a:spAutoFit/>
          </a:bodyPr>
          <a:lstStyle/>
          <a:p>
            <a:pPr algn="ctr"/>
            <a:r>
              <a:rPr lang="en-US" sz="1600" b="1" dirty="0">
                <a:solidFill>
                  <a:srgbClr val="7889FB"/>
                </a:solidFill>
                <a:latin typeface="Calibri" panose="020F0502020204030204" pitchFamily="34" charset="0"/>
                <a:cs typeface="Calibri" panose="020F0502020204030204" pitchFamily="34" charset="0"/>
              </a:rPr>
              <a:t>FALSE</a:t>
            </a:r>
          </a:p>
        </p:txBody>
      </p:sp>
      <p:sp>
        <p:nvSpPr>
          <p:cNvPr id="7" name="Rectangle 6"/>
          <p:cNvSpPr/>
          <p:nvPr/>
        </p:nvSpPr>
        <p:spPr>
          <a:xfrm>
            <a:off x="5393036" y="2639859"/>
            <a:ext cx="3198305" cy="1047704"/>
          </a:xfrm>
          <a:prstGeom prst="rect">
            <a:avLst/>
          </a:pr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9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Static/Dynamic Simplification Rewrites</a:t>
            </a:r>
          </a:p>
        </p:txBody>
      </p:sp>
      <p:sp>
        <p:nvSpPr>
          <p:cNvPr id="3" name="Content Placeholder 2"/>
          <p:cNvSpPr>
            <a:spLocks noGrp="1"/>
          </p:cNvSpPr>
          <p:nvPr>
            <p:ph idx="1"/>
          </p:nvPr>
        </p:nvSpPr>
        <p:spPr>
          <a:xfrm>
            <a:off x="721784" y="1311256"/>
            <a:ext cx="8422216" cy="4941101"/>
          </a:xfrm>
        </p:spPr>
        <p:txBody>
          <a:bodyPr/>
          <a:lstStyle/>
          <a:p>
            <a:r>
              <a:rPr lang="en-US" b="1" dirty="0"/>
              <a:t>Examples of Static Rewrites</a:t>
            </a:r>
          </a:p>
          <a:p>
            <a:pPr lvl="1"/>
            <a:r>
              <a:rPr lang="en-US" b="1" dirty="0">
                <a:latin typeface="Consolas" panose="020B0609020204030204" pitchFamily="49" charset="0"/>
                <a:sym typeface="Wingdings" panose="05000000000000000000" pitchFamily="2" charset="2"/>
              </a:rPr>
              <a:t>trace</a:t>
            </a:r>
            <a:r>
              <a:rPr lang="en-US" dirty="0">
                <a:latin typeface="Consolas" panose="020B0609020204030204" pitchFamily="49" charset="0"/>
                <a:sym typeface="Wingdings" panose="05000000000000000000" pitchFamily="2" charset="2"/>
              </a:rPr>
              <a:t>(X%*%Y)   </a:t>
            </a:r>
            <a:r>
              <a:rPr lang="en-US" b="1" dirty="0">
                <a:latin typeface="Consolas" panose="020B0609020204030204" pitchFamily="49" charset="0"/>
                <a:sym typeface="Wingdings" panose="05000000000000000000" pitchFamily="2" charset="2"/>
              </a:rPr>
              <a:t>sum</a:t>
            </a:r>
            <a:r>
              <a:rPr lang="en-US" dirty="0">
                <a:latin typeface="Consolas" panose="020B0609020204030204" pitchFamily="49" charset="0"/>
                <a:sym typeface="Wingdings" panose="05000000000000000000" pitchFamily="2" charset="2"/>
              </a:rPr>
              <a:t>(X*</a:t>
            </a:r>
            <a:r>
              <a:rPr lang="en-US" b="1" dirty="0">
                <a:latin typeface="Consolas" panose="020B0609020204030204" pitchFamily="49" charset="0"/>
                <a:sym typeface="Wingdings" panose="05000000000000000000" pitchFamily="2" charset="2"/>
              </a:rPr>
              <a:t>t</a:t>
            </a:r>
            <a:r>
              <a:rPr lang="en-US" dirty="0">
                <a:latin typeface="Consolas" panose="020B0609020204030204" pitchFamily="49" charset="0"/>
                <a:sym typeface="Wingdings" panose="05000000000000000000" pitchFamily="2" charset="2"/>
              </a:rPr>
              <a:t>(Y))</a:t>
            </a:r>
            <a:endParaRPr lang="en-US" dirty="0">
              <a:latin typeface="Consolas" panose="020B0609020204030204" pitchFamily="49" charset="0"/>
            </a:endParaRPr>
          </a:p>
          <a:p>
            <a:pPr lvl="1"/>
            <a:r>
              <a:rPr lang="en-US" b="1" dirty="0">
                <a:latin typeface="Consolas" panose="020B0609020204030204" pitchFamily="49" charset="0"/>
                <a:cs typeface="Consolas" panose="020B0609020204030204" pitchFamily="49" charset="0"/>
              </a:rPr>
              <a:t>sum</a:t>
            </a:r>
            <a:r>
              <a:rPr lang="en-US" dirty="0">
                <a:latin typeface="Consolas" panose="020B0609020204030204" pitchFamily="49" charset="0"/>
                <a:cs typeface="Consolas" panose="020B0609020204030204" pitchFamily="49" charset="0"/>
              </a:rPr>
              <a:t>(X+Y)      </a:t>
            </a:r>
            <a:r>
              <a:rPr lang="en-AT" dirty="0">
                <a:latin typeface="Consolas" panose="020B0609020204030204" pitchFamily="49" charset="0"/>
                <a:cs typeface="Consolas" panose="020B0609020204030204" pitchFamily="49" charset="0"/>
                <a:sym typeface="Wingdings" panose="05000000000000000000" pitchFamily="2" charset="2"/>
              </a:rPr>
              <a:t></a:t>
            </a:r>
            <a:r>
              <a:rPr lang="en-US" dirty="0">
                <a:latin typeface="Consolas" panose="020B0609020204030204" pitchFamily="49" charset="0"/>
                <a:cs typeface="Consolas" panose="020B0609020204030204" pitchFamily="49" charset="0"/>
                <a:sym typeface="Wingdings" panose="05000000000000000000" pitchFamily="2" charset="2"/>
              </a:rPr>
              <a:t> </a:t>
            </a:r>
            <a:r>
              <a:rPr lang="en-US" b="1" dirty="0">
                <a:latin typeface="Consolas" panose="020B0609020204030204" pitchFamily="49" charset="0"/>
                <a:cs typeface="Consolas" panose="020B0609020204030204" pitchFamily="49" charset="0"/>
              </a:rPr>
              <a:t>sum</a:t>
            </a:r>
            <a:r>
              <a:rPr lang="en-US" dirty="0">
                <a:latin typeface="Consolas" panose="020B0609020204030204" pitchFamily="49" charset="0"/>
                <a:cs typeface="Consolas" panose="020B0609020204030204" pitchFamily="49" charset="0"/>
              </a:rPr>
              <a:t>(X)+</a:t>
            </a:r>
            <a:r>
              <a:rPr lang="en-US" b="1" dirty="0">
                <a:latin typeface="Consolas" panose="020B0609020204030204" pitchFamily="49" charset="0"/>
                <a:cs typeface="Consolas" panose="020B0609020204030204" pitchFamily="49" charset="0"/>
              </a:rPr>
              <a:t>sum</a:t>
            </a:r>
            <a:r>
              <a:rPr lang="en-US" dirty="0">
                <a:latin typeface="Consolas" panose="020B0609020204030204" pitchFamily="49" charset="0"/>
                <a:cs typeface="Consolas" panose="020B0609020204030204" pitchFamily="49" charset="0"/>
              </a:rPr>
              <a:t>(Y)</a:t>
            </a:r>
          </a:p>
          <a:p>
            <a:pPr lvl="1"/>
            <a:r>
              <a:rPr lang="en-US" dirty="0">
                <a:latin typeface="Consolas" panose="020B0609020204030204" pitchFamily="49" charset="0"/>
                <a:sym typeface="Wingdings" panose="05000000000000000000" pitchFamily="2" charset="2"/>
              </a:rPr>
              <a:t>(X%*%Y)[7,3]  </a:t>
            </a:r>
            <a:r>
              <a:rPr lang="en-AT" dirty="0">
                <a:latin typeface="Consolas" panose="020B0609020204030204" pitchFamily="49" charset="0"/>
                <a:sym typeface="Wingdings" panose="05000000000000000000" pitchFamily="2" charset="2"/>
              </a:rPr>
              <a:t></a:t>
            </a:r>
            <a:r>
              <a:rPr lang="en-US" dirty="0">
                <a:latin typeface="Consolas" panose="020B0609020204030204" pitchFamily="49" charset="0"/>
                <a:sym typeface="Wingdings" panose="05000000000000000000" pitchFamily="2" charset="2"/>
              </a:rPr>
              <a:t> X[7,]%*%Y[,3]</a:t>
            </a:r>
            <a:endParaRPr lang="en-US" b="1" dirty="0"/>
          </a:p>
          <a:p>
            <a:pPr lvl="1"/>
            <a:r>
              <a:rPr lang="en-US" b="1" dirty="0">
                <a:latin typeface="Consolas" pitchFamily="49" charset="0"/>
                <a:sym typeface="Wingdings" panose="05000000000000000000" pitchFamily="2" charset="2"/>
              </a:rPr>
              <a:t>sum</a:t>
            </a:r>
            <a:r>
              <a:rPr lang="en-US" dirty="0">
                <a:latin typeface="Consolas" pitchFamily="49" charset="0"/>
                <a:sym typeface="Wingdings" panose="05000000000000000000" pitchFamily="2" charset="2"/>
              </a:rPr>
              <a:t>(</a:t>
            </a:r>
            <a:r>
              <a:rPr lang="en-US" b="1" dirty="0">
                <a:latin typeface="Consolas" pitchFamily="49" charset="0"/>
                <a:sym typeface="Wingdings" panose="05000000000000000000" pitchFamily="2" charset="2"/>
              </a:rPr>
              <a:t>t</a:t>
            </a:r>
            <a:r>
              <a:rPr lang="en-US" dirty="0">
                <a:latin typeface="Consolas" pitchFamily="49" charset="0"/>
                <a:sym typeface="Wingdings" panose="05000000000000000000" pitchFamily="2" charset="2"/>
              </a:rPr>
              <a:t>(X))     </a:t>
            </a:r>
            <a:r>
              <a:rPr lang="en-AT" dirty="0">
                <a:latin typeface="Consolas" pitchFamily="49" charset="0"/>
                <a:sym typeface="Wingdings" panose="05000000000000000000" pitchFamily="2" charset="2"/>
              </a:rPr>
              <a:t></a:t>
            </a:r>
            <a:r>
              <a:rPr lang="en-US" dirty="0">
                <a:latin typeface="Consolas" pitchFamily="49" charset="0"/>
                <a:sym typeface="Wingdings" panose="05000000000000000000" pitchFamily="2" charset="2"/>
              </a:rPr>
              <a:t> </a:t>
            </a:r>
            <a:r>
              <a:rPr lang="en-US" b="1" dirty="0">
                <a:latin typeface="Consolas" pitchFamily="49" charset="0"/>
                <a:sym typeface="Wingdings" panose="05000000000000000000" pitchFamily="2" charset="2"/>
              </a:rPr>
              <a:t>sum</a:t>
            </a:r>
            <a:r>
              <a:rPr lang="en-US" dirty="0">
                <a:latin typeface="Consolas" pitchFamily="49" charset="0"/>
                <a:sym typeface="Wingdings" panose="05000000000000000000" pitchFamily="2" charset="2"/>
              </a:rPr>
              <a:t>(X)</a:t>
            </a:r>
            <a:endParaRPr lang="en-US" dirty="0">
              <a:latin typeface="Consolas" panose="020B0609020204030204" pitchFamily="49" charset="0"/>
            </a:endParaRPr>
          </a:p>
          <a:p>
            <a:pPr lvl="1"/>
            <a:r>
              <a:rPr lang="en-US" b="1" dirty="0">
                <a:latin typeface="Consolas" pitchFamily="49" charset="0"/>
                <a:cs typeface="Consolas" pitchFamily="49" charset="0"/>
                <a:sym typeface="Wingdings" pitchFamily="2" charset="2"/>
              </a:rPr>
              <a:t>rand</a:t>
            </a:r>
            <a:r>
              <a:rPr lang="en-US" dirty="0">
                <a:latin typeface="Consolas" pitchFamily="49" charset="0"/>
                <a:cs typeface="Consolas" pitchFamily="49" charset="0"/>
                <a:sym typeface="Wingdings" pitchFamily="2" charset="2"/>
              </a:rPr>
              <a:t>()*7      </a:t>
            </a:r>
            <a:r>
              <a:rPr lang="en-AT" dirty="0">
                <a:latin typeface="Consolas" pitchFamily="49" charset="0"/>
                <a:cs typeface="Consolas" pitchFamily="49" charset="0"/>
                <a:sym typeface="Wingdings" panose="05000000000000000000" pitchFamily="2" charset="2"/>
              </a:rPr>
              <a:t></a:t>
            </a:r>
            <a:r>
              <a:rPr lang="en-US" dirty="0">
                <a:latin typeface="Consolas" pitchFamily="49" charset="0"/>
                <a:cs typeface="Consolas" pitchFamily="49" charset="0"/>
                <a:sym typeface="Wingdings" panose="05000000000000000000" pitchFamily="2" charset="2"/>
              </a:rPr>
              <a:t> </a:t>
            </a:r>
            <a:r>
              <a:rPr lang="en-US" b="1" dirty="0">
                <a:latin typeface="Consolas" pitchFamily="49" charset="0"/>
                <a:cs typeface="Consolas" pitchFamily="49" charset="0"/>
                <a:sym typeface="Wingdings" panose="05000000000000000000" pitchFamily="2" charset="2"/>
              </a:rPr>
              <a:t>rand</a:t>
            </a:r>
            <a:r>
              <a:rPr lang="en-US" dirty="0">
                <a:latin typeface="Consolas" pitchFamily="49" charset="0"/>
                <a:cs typeface="Consolas" pitchFamily="49" charset="0"/>
                <a:sym typeface="Wingdings" panose="05000000000000000000" pitchFamily="2" charset="2"/>
              </a:rPr>
              <a:t>(,min=0,max=7)</a:t>
            </a:r>
          </a:p>
          <a:p>
            <a:pPr lvl="1"/>
            <a:r>
              <a:rPr lang="en-US" b="1" dirty="0">
                <a:latin typeface="Consolas" pitchFamily="49" charset="0"/>
                <a:sym typeface="Wingdings" panose="05000000000000000000" pitchFamily="2" charset="2"/>
              </a:rPr>
              <a:t>sum</a:t>
            </a:r>
            <a:r>
              <a:rPr lang="en-US" dirty="0">
                <a:latin typeface="Consolas" pitchFamily="49" charset="0"/>
                <a:sym typeface="Wingdings" panose="05000000000000000000" pitchFamily="2" charset="2"/>
              </a:rPr>
              <a:t>(lambda*X) </a:t>
            </a:r>
            <a:r>
              <a:rPr lang="en-AT" dirty="0">
                <a:latin typeface="Consolas" pitchFamily="49" charset="0"/>
                <a:sym typeface="Wingdings" panose="05000000000000000000" pitchFamily="2" charset="2"/>
              </a:rPr>
              <a:t></a:t>
            </a:r>
            <a:r>
              <a:rPr lang="en-US" dirty="0">
                <a:latin typeface="Consolas" pitchFamily="49" charset="0"/>
                <a:sym typeface="Wingdings" panose="05000000000000000000" pitchFamily="2" charset="2"/>
              </a:rPr>
              <a:t> lambda * </a:t>
            </a:r>
            <a:r>
              <a:rPr lang="en-US" b="1" dirty="0">
                <a:latin typeface="Consolas" pitchFamily="49" charset="0"/>
                <a:sym typeface="Wingdings" panose="05000000000000000000" pitchFamily="2" charset="2"/>
              </a:rPr>
              <a:t>sum</a:t>
            </a:r>
            <a:r>
              <a:rPr lang="en-US" dirty="0">
                <a:latin typeface="Consolas" pitchFamily="49" charset="0"/>
                <a:sym typeface="Wingdings" panose="05000000000000000000" pitchFamily="2" charset="2"/>
              </a:rPr>
              <a:t>(X); </a:t>
            </a:r>
          </a:p>
          <a:p>
            <a:pPr lvl="1"/>
            <a:endParaRPr lang="en-US" b="1" dirty="0"/>
          </a:p>
          <a:p>
            <a:r>
              <a:rPr lang="en-US" dirty="0"/>
              <a:t>Examples of Dynamic Rewrites</a:t>
            </a:r>
          </a:p>
          <a:p>
            <a:pPr lvl="1"/>
            <a:r>
              <a:rPr lang="en-US" b="1" dirty="0">
                <a:latin typeface="Consolas" panose="020B0609020204030204" pitchFamily="49" charset="0"/>
                <a:cs typeface="Consolas" panose="020B0609020204030204" pitchFamily="49" charset="0"/>
              </a:rPr>
              <a:t>t</a:t>
            </a:r>
            <a:r>
              <a:rPr lang="en-US" dirty="0">
                <a:latin typeface="Consolas" panose="020B0609020204030204" pitchFamily="49" charset="0"/>
                <a:cs typeface="Consolas" panose="020B0609020204030204" pitchFamily="49" charset="0"/>
              </a:rPr>
              <a:t>(X) %*% y    </a:t>
            </a:r>
            <a:r>
              <a:rPr lang="en-AT" dirty="0">
                <a:latin typeface="Consolas" panose="020B0609020204030204" pitchFamily="49" charset="0"/>
                <a:cs typeface="Consolas" panose="020B0609020204030204" pitchFamily="49" charset="0"/>
                <a:sym typeface="Wingdings" panose="05000000000000000000" pitchFamily="2" charset="2"/>
              </a:rPr>
              <a:t></a:t>
            </a:r>
            <a:r>
              <a:rPr lang="en-US" dirty="0">
                <a:latin typeface="Consolas" panose="020B0609020204030204" pitchFamily="49" charset="0"/>
                <a:cs typeface="Consolas" panose="020B0609020204030204" pitchFamily="49" charset="0"/>
                <a:sym typeface="Wingdings" panose="05000000000000000000" pitchFamily="2" charset="2"/>
              </a:rPr>
              <a:t> </a:t>
            </a:r>
            <a:r>
              <a:rPr lang="en-US" b="1" dirty="0">
                <a:latin typeface="Consolas" panose="020B0609020204030204" pitchFamily="49" charset="0"/>
                <a:cs typeface="Consolas" panose="020B0609020204030204" pitchFamily="49" charset="0"/>
              </a:rPr>
              <a:t>t</a:t>
            </a:r>
            <a:r>
              <a:rPr lang="en-US" dirty="0">
                <a:latin typeface="Consolas" panose="020B0609020204030204" pitchFamily="49" charset="0"/>
                <a:cs typeface="Consolas" panose="020B0609020204030204" pitchFamily="49" charset="0"/>
              </a:rPr>
              <a:t>(</a:t>
            </a:r>
            <a:r>
              <a:rPr lang="en-US" b="1" dirty="0">
                <a:latin typeface="Consolas" panose="020B0609020204030204" pitchFamily="49" charset="0"/>
                <a:cs typeface="Consolas" panose="020B0609020204030204" pitchFamily="49" charset="0"/>
              </a:rPr>
              <a:t>t</a:t>
            </a:r>
            <a:r>
              <a:rPr lang="en-US" dirty="0">
                <a:latin typeface="Consolas" panose="020B0609020204030204" pitchFamily="49" charset="0"/>
                <a:cs typeface="Consolas" panose="020B0609020204030204" pitchFamily="49" charset="0"/>
              </a:rPr>
              <a:t>(y) %*% X) </a:t>
            </a:r>
            <a:r>
              <a:rPr lang="en-US" b="1" dirty="0" err="1">
                <a:solidFill>
                  <a:schemeClr val="accent1"/>
                </a:solidFill>
                <a:latin typeface="Consolas" panose="020B0609020204030204" pitchFamily="49" charset="0"/>
                <a:cs typeface="Consolas" panose="020B0609020204030204" pitchFamily="49" charset="0"/>
              </a:rPr>
              <a:t>s.t.</a:t>
            </a:r>
            <a:r>
              <a:rPr lang="en-US" b="1" dirty="0">
                <a:solidFill>
                  <a:schemeClr val="accent1"/>
                </a:solidFill>
                <a:latin typeface="Consolas" panose="020B0609020204030204" pitchFamily="49" charset="0"/>
                <a:cs typeface="Consolas" panose="020B0609020204030204" pitchFamily="49" charset="0"/>
              </a:rPr>
              <a:t> costs</a:t>
            </a:r>
            <a:endParaRPr lang="en-US" b="1" dirty="0">
              <a:solidFill>
                <a:schemeClr val="accent1"/>
              </a:solidFill>
              <a:latin typeface="Consolas" panose="020B0609020204030204" pitchFamily="49" charset="0"/>
              <a:sym typeface="Wingdings" panose="05000000000000000000" pitchFamily="2" charset="2"/>
            </a:endParaRPr>
          </a:p>
          <a:p>
            <a:pPr lvl="1"/>
            <a:r>
              <a:rPr lang="en-US" dirty="0">
                <a:latin typeface="Consolas" panose="020B0609020204030204" pitchFamily="49" charset="0"/>
              </a:rPr>
              <a:t>X[</a:t>
            </a:r>
            <a:r>
              <a:rPr lang="en-US" dirty="0" err="1">
                <a:latin typeface="Consolas" panose="020B0609020204030204" pitchFamily="49" charset="0"/>
              </a:rPr>
              <a:t>a:b,c:d</a:t>
            </a:r>
            <a:r>
              <a:rPr lang="en-US" dirty="0">
                <a:latin typeface="Consolas" panose="020B0609020204030204" pitchFamily="49" charset="0"/>
              </a:rPr>
              <a:t>]=Y </a:t>
            </a:r>
            <a:r>
              <a:rPr lang="en-AT" dirty="0">
                <a:latin typeface="Consolas" panose="020B0609020204030204" pitchFamily="49" charset="0"/>
                <a:sym typeface="Wingdings" panose="05000000000000000000" pitchFamily="2" charset="2"/>
              </a:rPr>
              <a:t></a:t>
            </a:r>
            <a:r>
              <a:rPr lang="en-US" dirty="0">
                <a:latin typeface="Consolas" panose="020B0609020204030204" pitchFamily="49" charset="0"/>
                <a:sym typeface="Wingdings" panose="05000000000000000000" pitchFamily="2" charset="2"/>
              </a:rPr>
              <a:t> X = Y </a:t>
            </a:r>
            <a:r>
              <a:rPr lang="en-US" dirty="0" err="1">
                <a:solidFill>
                  <a:schemeClr val="accent1"/>
                </a:solidFill>
                <a:latin typeface="Consolas" panose="020B0609020204030204" pitchFamily="49" charset="0"/>
                <a:sym typeface="Wingdings" panose="05000000000000000000" pitchFamily="2" charset="2"/>
              </a:rPr>
              <a:t>iff</a:t>
            </a:r>
            <a:r>
              <a:rPr lang="en-US" dirty="0">
                <a:solidFill>
                  <a:schemeClr val="accent1"/>
                </a:solidFill>
                <a:latin typeface="Consolas" panose="020B0609020204030204" pitchFamily="49" charset="0"/>
                <a:sym typeface="Wingdings" panose="05000000000000000000" pitchFamily="2" charset="2"/>
              </a:rPr>
              <a:t> </a:t>
            </a:r>
            <a:r>
              <a:rPr lang="en-US" b="1" dirty="0">
                <a:solidFill>
                  <a:schemeClr val="accent1"/>
                </a:solidFill>
                <a:latin typeface="Consolas" panose="020B0609020204030204" pitchFamily="49" charset="0"/>
                <a:sym typeface="Wingdings" panose="05000000000000000000" pitchFamily="2" charset="2"/>
              </a:rPr>
              <a:t>dims</a:t>
            </a:r>
            <a:r>
              <a:rPr lang="en-US" dirty="0">
                <a:solidFill>
                  <a:schemeClr val="accent1"/>
                </a:solidFill>
                <a:latin typeface="Consolas" panose="020B0609020204030204" pitchFamily="49" charset="0"/>
                <a:sym typeface="Wingdings" panose="05000000000000000000" pitchFamily="2" charset="2"/>
              </a:rPr>
              <a:t>(X)=</a:t>
            </a:r>
            <a:r>
              <a:rPr lang="en-US" b="1" dirty="0">
                <a:solidFill>
                  <a:schemeClr val="accent1"/>
                </a:solidFill>
                <a:latin typeface="Consolas" panose="020B0609020204030204" pitchFamily="49" charset="0"/>
                <a:sym typeface="Wingdings" panose="05000000000000000000" pitchFamily="2" charset="2"/>
              </a:rPr>
              <a:t>dims</a:t>
            </a:r>
            <a:r>
              <a:rPr lang="en-US" dirty="0">
                <a:solidFill>
                  <a:schemeClr val="accent1"/>
                </a:solidFill>
                <a:latin typeface="Consolas" panose="020B0609020204030204" pitchFamily="49" charset="0"/>
                <a:sym typeface="Wingdings" panose="05000000000000000000" pitchFamily="2" charset="2"/>
              </a:rPr>
              <a:t>(Y)</a:t>
            </a:r>
          </a:p>
          <a:p>
            <a:pPr lvl="1"/>
            <a:r>
              <a:rPr lang="en-US" dirty="0">
                <a:latin typeface="Consolas" panose="020B0609020204030204" pitchFamily="49" charset="0"/>
                <a:sym typeface="Wingdings" panose="05000000000000000000" pitchFamily="2" charset="2"/>
              </a:rPr>
              <a:t>(...) * X 	</a:t>
            </a:r>
            <a:r>
              <a:rPr lang="en-AT" dirty="0">
                <a:latin typeface="Consolas" panose="020B0609020204030204" pitchFamily="49" charset="0"/>
                <a:sym typeface="Wingdings" panose="05000000000000000000" pitchFamily="2" charset="2"/>
              </a:rPr>
              <a:t></a:t>
            </a:r>
            <a:r>
              <a:rPr lang="en-US" dirty="0">
                <a:latin typeface="Consolas" panose="020B0609020204030204" pitchFamily="49" charset="0"/>
                <a:sym typeface="Wingdings" panose="05000000000000000000" pitchFamily="2" charset="2"/>
              </a:rPr>
              <a:t> </a:t>
            </a:r>
            <a:r>
              <a:rPr lang="en-US" b="1" dirty="0">
                <a:latin typeface="Consolas" panose="020B0609020204030204" pitchFamily="49" charset="0"/>
                <a:sym typeface="Wingdings" panose="05000000000000000000" pitchFamily="2" charset="2"/>
              </a:rPr>
              <a:t>matrix</a:t>
            </a:r>
            <a:r>
              <a:rPr lang="en-US" dirty="0">
                <a:latin typeface="Consolas" panose="020B0609020204030204" pitchFamily="49" charset="0"/>
                <a:sym typeface="Wingdings" panose="05000000000000000000" pitchFamily="2" charset="2"/>
              </a:rPr>
              <a:t>(0, </a:t>
            </a:r>
            <a:r>
              <a:rPr lang="en-US" b="1" dirty="0" err="1">
                <a:latin typeface="Consolas" panose="020B0609020204030204" pitchFamily="49" charset="0"/>
                <a:sym typeface="Wingdings" panose="05000000000000000000" pitchFamily="2" charset="2"/>
              </a:rPr>
              <a:t>nrow</a:t>
            </a:r>
            <a:r>
              <a:rPr lang="en-US" dirty="0">
                <a:latin typeface="Consolas" panose="020B0609020204030204" pitchFamily="49" charset="0"/>
                <a:sym typeface="Wingdings" panose="05000000000000000000" pitchFamily="2" charset="2"/>
              </a:rPr>
              <a:t>(X), </a:t>
            </a:r>
            <a:r>
              <a:rPr lang="en-US" b="1" dirty="0" err="1">
                <a:latin typeface="Consolas" panose="020B0609020204030204" pitchFamily="49" charset="0"/>
                <a:sym typeface="Wingdings" panose="05000000000000000000" pitchFamily="2" charset="2"/>
              </a:rPr>
              <a:t>ncol</a:t>
            </a:r>
            <a:r>
              <a:rPr lang="en-US" dirty="0">
                <a:latin typeface="Consolas" panose="020B0609020204030204" pitchFamily="49" charset="0"/>
                <a:sym typeface="Wingdings" panose="05000000000000000000" pitchFamily="2" charset="2"/>
              </a:rPr>
              <a:t>(X)) </a:t>
            </a:r>
            <a:r>
              <a:rPr lang="en-US" dirty="0" err="1">
                <a:solidFill>
                  <a:schemeClr val="accent1"/>
                </a:solidFill>
                <a:latin typeface="Consolas" panose="020B0609020204030204" pitchFamily="49" charset="0"/>
                <a:sym typeface="Wingdings" panose="05000000000000000000" pitchFamily="2" charset="2"/>
              </a:rPr>
              <a:t>iff</a:t>
            </a:r>
            <a:r>
              <a:rPr lang="en-US" dirty="0">
                <a:solidFill>
                  <a:schemeClr val="accent1"/>
                </a:solidFill>
                <a:latin typeface="Consolas" panose="020B0609020204030204" pitchFamily="49" charset="0"/>
                <a:sym typeface="Wingdings" panose="05000000000000000000" pitchFamily="2" charset="2"/>
              </a:rPr>
              <a:t> </a:t>
            </a:r>
            <a:r>
              <a:rPr lang="en-US" b="1" dirty="0" err="1">
                <a:solidFill>
                  <a:schemeClr val="accent1"/>
                </a:solidFill>
                <a:latin typeface="Consolas" panose="020B0609020204030204" pitchFamily="49" charset="0"/>
                <a:sym typeface="Wingdings" panose="05000000000000000000" pitchFamily="2" charset="2"/>
              </a:rPr>
              <a:t>nnz</a:t>
            </a:r>
            <a:r>
              <a:rPr lang="en-US" dirty="0">
                <a:solidFill>
                  <a:schemeClr val="accent1"/>
                </a:solidFill>
                <a:latin typeface="Consolas" panose="020B0609020204030204" pitchFamily="49" charset="0"/>
                <a:sym typeface="Wingdings" panose="05000000000000000000" pitchFamily="2" charset="2"/>
              </a:rPr>
              <a:t>(X)=0</a:t>
            </a:r>
          </a:p>
          <a:p>
            <a:pPr lvl="1"/>
            <a:r>
              <a:rPr lang="en-US" b="1" dirty="0">
                <a:latin typeface="Consolas" panose="020B0609020204030204" pitchFamily="49" charset="0"/>
                <a:sym typeface="Wingdings" panose="05000000000000000000" pitchFamily="2" charset="2"/>
              </a:rPr>
              <a:t>sum</a:t>
            </a:r>
            <a:r>
              <a:rPr lang="en-US" dirty="0">
                <a:latin typeface="Consolas" panose="020B0609020204030204" pitchFamily="49" charset="0"/>
                <a:sym typeface="Wingdings" panose="05000000000000000000" pitchFamily="2" charset="2"/>
              </a:rPr>
              <a:t>(X^2)      </a:t>
            </a:r>
            <a:r>
              <a:rPr lang="en-US" b="1" dirty="0">
                <a:latin typeface="Consolas" panose="020B0609020204030204" pitchFamily="49" charset="0"/>
                <a:sym typeface="Wingdings" panose="05000000000000000000" pitchFamily="2" charset="2"/>
              </a:rPr>
              <a:t>t</a:t>
            </a:r>
            <a:r>
              <a:rPr lang="en-US" dirty="0">
                <a:latin typeface="Consolas" panose="020B0609020204030204" pitchFamily="49" charset="0"/>
                <a:sym typeface="Wingdings" panose="05000000000000000000" pitchFamily="2" charset="2"/>
              </a:rPr>
              <a:t>(X)%*%X; </a:t>
            </a:r>
            <a:r>
              <a:rPr lang="en-US" b="1" dirty="0" err="1">
                <a:latin typeface="Consolas" panose="020B0609020204030204" pitchFamily="49" charset="0"/>
                <a:sym typeface="Wingdings" panose="05000000000000000000" pitchFamily="2" charset="2"/>
              </a:rPr>
              <a:t>rowSums</a:t>
            </a:r>
            <a:r>
              <a:rPr lang="en-US" dirty="0">
                <a:latin typeface="Consolas" panose="020B0609020204030204" pitchFamily="49" charset="0"/>
                <a:sym typeface="Wingdings" panose="05000000000000000000" pitchFamily="2" charset="2"/>
              </a:rPr>
              <a:t>(X)  X </a:t>
            </a:r>
            <a:r>
              <a:rPr lang="en-US" dirty="0" err="1">
                <a:solidFill>
                  <a:srgbClr val="FF0000"/>
                </a:solidFill>
                <a:latin typeface="Consolas" panose="020B0609020204030204" pitchFamily="49" charset="0"/>
                <a:sym typeface="Wingdings" panose="05000000000000000000" pitchFamily="2" charset="2"/>
              </a:rPr>
              <a:t>iff</a:t>
            </a:r>
            <a:r>
              <a:rPr lang="en-US" dirty="0">
                <a:solidFill>
                  <a:srgbClr val="FF0000"/>
                </a:solidFill>
                <a:latin typeface="Consolas" panose="020B0609020204030204" pitchFamily="49" charset="0"/>
                <a:sym typeface="Wingdings" panose="05000000000000000000" pitchFamily="2" charset="2"/>
              </a:rPr>
              <a:t> </a:t>
            </a:r>
            <a:r>
              <a:rPr lang="en-US" b="1" dirty="0" err="1">
                <a:solidFill>
                  <a:srgbClr val="FF0000"/>
                </a:solidFill>
                <a:latin typeface="Consolas" panose="020B0609020204030204" pitchFamily="49" charset="0"/>
                <a:sym typeface="Wingdings" panose="05000000000000000000" pitchFamily="2" charset="2"/>
              </a:rPr>
              <a:t>ncol</a:t>
            </a:r>
            <a:r>
              <a:rPr lang="en-US" dirty="0">
                <a:solidFill>
                  <a:srgbClr val="FF0000"/>
                </a:solidFill>
                <a:latin typeface="Consolas" panose="020B0609020204030204" pitchFamily="49" charset="0"/>
                <a:sym typeface="Wingdings" panose="05000000000000000000" pitchFamily="2" charset="2"/>
              </a:rPr>
              <a:t>(X)=1</a:t>
            </a:r>
            <a:endParaRPr lang="en-US" dirty="0">
              <a:latin typeface="Consolas" panose="020B0609020204030204" pitchFamily="49" charset="0"/>
              <a:sym typeface="Wingdings" panose="05000000000000000000" pitchFamily="2" charset="2"/>
            </a:endParaRPr>
          </a:p>
          <a:p>
            <a:pPr lvl="1"/>
            <a:r>
              <a:rPr lang="en-US" b="1" dirty="0">
                <a:latin typeface="Consolas" panose="020B0609020204030204" pitchFamily="49" charset="0"/>
              </a:rPr>
              <a:t>sum</a:t>
            </a:r>
            <a:r>
              <a:rPr lang="en-US" dirty="0">
                <a:latin typeface="Consolas" panose="020B0609020204030204" pitchFamily="49" charset="0"/>
              </a:rPr>
              <a:t>(X%*%Y)   </a:t>
            </a:r>
            <a:r>
              <a:rPr lang="en-AT" dirty="0">
                <a:latin typeface="Consolas" panose="020B0609020204030204" pitchFamily="49" charset="0"/>
                <a:sym typeface="Wingdings" panose="05000000000000000000" pitchFamily="2" charset="2"/>
              </a:rPr>
              <a:t></a:t>
            </a:r>
            <a:r>
              <a:rPr lang="en-US" dirty="0">
                <a:latin typeface="Consolas" panose="020B0609020204030204" pitchFamily="49" charset="0"/>
              </a:rPr>
              <a:t> </a:t>
            </a:r>
            <a:r>
              <a:rPr lang="en-US" b="1" dirty="0">
                <a:latin typeface="Consolas" panose="020B0609020204030204" pitchFamily="49" charset="0"/>
              </a:rPr>
              <a:t>sum</a:t>
            </a:r>
            <a:r>
              <a:rPr lang="en-US" dirty="0">
                <a:latin typeface="Consolas" panose="020B0609020204030204" pitchFamily="49" charset="0"/>
              </a:rPr>
              <a:t>(</a:t>
            </a:r>
            <a:r>
              <a:rPr lang="en-US" b="1" dirty="0">
                <a:latin typeface="Consolas" panose="020B0609020204030204" pitchFamily="49" charset="0"/>
              </a:rPr>
              <a:t>t</a:t>
            </a:r>
            <a:r>
              <a:rPr lang="en-US" dirty="0">
                <a:latin typeface="Consolas" panose="020B0609020204030204" pitchFamily="49" charset="0"/>
              </a:rPr>
              <a:t>(</a:t>
            </a:r>
            <a:r>
              <a:rPr lang="en-US" b="1" dirty="0" err="1">
                <a:latin typeface="Consolas" panose="020B0609020204030204" pitchFamily="49" charset="0"/>
              </a:rPr>
              <a:t>colSums</a:t>
            </a:r>
            <a:r>
              <a:rPr lang="en-US" dirty="0">
                <a:latin typeface="Consolas" panose="020B0609020204030204" pitchFamily="49" charset="0"/>
              </a:rPr>
              <a:t>(X))*</a:t>
            </a:r>
            <a:r>
              <a:rPr lang="en-US" b="1" dirty="0" err="1">
                <a:latin typeface="Consolas" panose="020B0609020204030204" pitchFamily="49" charset="0"/>
              </a:rPr>
              <a:t>rowSums</a:t>
            </a:r>
            <a:r>
              <a:rPr lang="en-US" dirty="0">
                <a:latin typeface="Consolas" panose="020B0609020204030204" pitchFamily="49" charset="0"/>
              </a:rPr>
              <a:t>(Y)) </a:t>
            </a:r>
            <a:r>
              <a:rPr lang="en-US" dirty="0" err="1">
                <a:solidFill>
                  <a:schemeClr val="accent1"/>
                </a:solidFill>
                <a:latin typeface="Consolas" panose="020B0609020204030204" pitchFamily="49" charset="0"/>
              </a:rPr>
              <a:t>iff</a:t>
            </a:r>
            <a:r>
              <a:rPr lang="en-US" dirty="0">
                <a:solidFill>
                  <a:schemeClr val="accent1"/>
                </a:solidFill>
                <a:latin typeface="Consolas" panose="020B0609020204030204" pitchFamily="49" charset="0"/>
              </a:rPr>
              <a:t> </a:t>
            </a:r>
            <a:r>
              <a:rPr lang="en-US" b="1" dirty="0" err="1">
                <a:solidFill>
                  <a:schemeClr val="accent1"/>
                </a:solidFill>
                <a:latin typeface="Consolas" panose="020B0609020204030204" pitchFamily="49" charset="0"/>
              </a:rPr>
              <a:t>ncol</a:t>
            </a:r>
            <a:r>
              <a:rPr lang="en-US" dirty="0">
                <a:solidFill>
                  <a:schemeClr val="accent1"/>
                </a:solidFill>
                <a:latin typeface="Consolas" panose="020B0609020204030204" pitchFamily="49" charset="0"/>
              </a:rPr>
              <a:t>(X)&gt;t</a:t>
            </a:r>
          </a:p>
        </p:txBody>
      </p:sp>
      <p:sp>
        <p:nvSpPr>
          <p:cNvPr id="4" name="Text Placeholder 3"/>
          <p:cNvSpPr>
            <a:spLocks noGrp="1"/>
          </p:cNvSpPr>
          <p:nvPr>
            <p:ph type="body" sz="quarter" idx="14"/>
          </p:nvPr>
        </p:nvSpPr>
        <p:spPr/>
        <p:txBody>
          <a:bodyPr>
            <a:normAutofit lnSpcReduction="10000"/>
          </a:bodyPr>
          <a:lstStyle/>
          <a:p>
            <a:r>
              <a:rPr lang="en-US" dirty="0"/>
              <a:t>Rewrites and Operator Selection</a:t>
            </a:r>
          </a:p>
        </p:txBody>
      </p:sp>
      <p:grpSp>
        <p:nvGrpSpPr>
          <p:cNvPr id="11" name="Group 10"/>
          <p:cNvGrpSpPr/>
          <p:nvPr/>
        </p:nvGrpSpPr>
        <p:grpSpPr>
          <a:xfrm>
            <a:off x="5438880" y="1470440"/>
            <a:ext cx="3504994" cy="1362524"/>
            <a:chOff x="5421298" y="1888925"/>
            <a:chExt cx="3504994" cy="1362524"/>
          </a:xfrm>
        </p:grpSpPr>
        <p:sp>
          <p:nvSpPr>
            <p:cNvPr id="12" name="Rectangle 11"/>
            <p:cNvSpPr>
              <a:spLocks/>
            </p:cNvSpPr>
            <p:nvPr/>
          </p:nvSpPr>
          <p:spPr>
            <a:xfrm>
              <a:off x="5452910" y="2580749"/>
              <a:ext cx="666538" cy="667512"/>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X</a:t>
              </a:r>
              <a:endParaRPr lang="en-US" dirty="0">
                <a:latin typeface="Calibri" panose="020F0502020204030204" pitchFamily="34" charset="0"/>
                <a:cs typeface="Calibri" panose="020F0502020204030204" pitchFamily="34" charset="0"/>
              </a:endParaRPr>
            </a:p>
          </p:txBody>
        </p:sp>
        <p:sp>
          <p:nvSpPr>
            <p:cNvPr id="13" name="Rectangle 12"/>
            <p:cNvSpPr>
              <a:spLocks/>
            </p:cNvSpPr>
            <p:nvPr/>
          </p:nvSpPr>
          <p:spPr>
            <a:xfrm>
              <a:off x="6137876" y="1888925"/>
              <a:ext cx="666538" cy="667512"/>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Y</a:t>
              </a:r>
              <a:endParaRPr lang="en-US" dirty="0">
                <a:latin typeface="Calibri" panose="020F0502020204030204" pitchFamily="34" charset="0"/>
                <a:cs typeface="Calibri" panose="020F0502020204030204" pitchFamily="34" charset="0"/>
              </a:endParaRPr>
            </a:p>
          </p:txBody>
        </p:sp>
        <p:sp>
          <p:nvSpPr>
            <p:cNvPr id="14" name="Rectangle 13"/>
            <p:cNvSpPr>
              <a:spLocks/>
            </p:cNvSpPr>
            <p:nvPr/>
          </p:nvSpPr>
          <p:spPr>
            <a:xfrm>
              <a:off x="6137876" y="2580749"/>
              <a:ext cx="666538" cy="6675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cxnSp>
          <p:nvCxnSpPr>
            <p:cNvPr id="15" name="Straight Connector 14"/>
            <p:cNvCxnSpPr/>
            <p:nvPr/>
          </p:nvCxnSpPr>
          <p:spPr>
            <a:xfrm>
              <a:off x="6137876" y="2580749"/>
              <a:ext cx="666538" cy="667512"/>
            </a:xfrm>
            <a:prstGeom prst="line">
              <a:avLst/>
            </a:prstGeom>
            <a:ln w="25400">
              <a:solidFill>
                <a:srgbClr val="7889FB"/>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nvSpPr>
          <p:spPr>
            <a:xfrm>
              <a:off x="7393915" y="2582424"/>
              <a:ext cx="666538" cy="667512"/>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X</a:t>
              </a:r>
              <a:endParaRPr lang="en-US" dirty="0">
                <a:latin typeface="Calibri" panose="020F0502020204030204" pitchFamily="34" charset="0"/>
                <a:cs typeface="Calibri" panose="020F0502020204030204" pitchFamily="34" charset="0"/>
              </a:endParaRPr>
            </a:p>
          </p:txBody>
        </p:sp>
        <p:sp>
          <p:nvSpPr>
            <p:cNvPr id="17" name="TextBox 16"/>
            <p:cNvSpPr txBox="1"/>
            <p:nvPr/>
          </p:nvSpPr>
          <p:spPr>
            <a:xfrm>
              <a:off x="6843770" y="2723104"/>
              <a:ext cx="533400"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sym typeface="Wingdings" panose="05000000000000000000" pitchFamily="2" charset="2"/>
                </a:rPr>
                <a:t></a:t>
              </a:r>
              <a:endParaRPr lang="en-US" dirty="0">
                <a:latin typeface="Calibri" panose="020F0502020204030204" pitchFamily="34" charset="0"/>
                <a:cs typeface="Calibri" panose="020F0502020204030204" pitchFamily="34" charset="0"/>
              </a:endParaRPr>
            </a:p>
          </p:txBody>
        </p:sp>
        <p:sp>
          <p:nvSpPr>
            <p:cNvPr id="18" name="Rectangle 17"/>
            <p:cNvSpPr>
              <a:spLocks/>
            </p:cNvSpPr>
            <p:nvPr/>
          </p:nvSpPr>
          <p:spPr>
            <a:xfrm>
              <a:off x="8259754" y="2583937"/>
              <a:ext cx="666538" cy="667512"/>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Y</a:t>
              </a:r>
              <a:r>
                <a:rPr lang="en-US" baseline="60000" dirty="0">
                  <a:latin typeface="Calibri" panose="020F0502020204030204" pitchFamily="34" charset="0"/>
                  <a:cs typeface="Calibri" panose="020F0502020204030204" pitchFamily="34" charset="0"/>
                  <a:sym typeface="Wingdings" panose="05000000000000000000" pitchFamily="2" charset="2"/>
                </a:rPr>
                <a:t> ┬</a:t>
              </a:r>
              <a:endParaRPr lang="en-US" dirty="0">
                <a:latin typeface="Calibri" panose="020F0502020204030204" pitchFamily="34" charset="0"/>
                <a:cs typeface="Calibri" panose="020F0502020204030204" pitchFamily="34" charset="0"/>
              </a:endParaRPr>
            </a:p>
          </p:txBody>
        </p:sp>
        <p:sp>
          <p:nvSpPr>
            <p:cNvPr id="19" name="TextBox 18"/>
            <p:cNvSpPr txBox="1"/>
            <p:nvPr/>
          </p:nvSpPr>
          <p:spPr>
            <a:xfrm>
              <a:off x="7880423" y="2724781"/>
              <a:ext cx="553703"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sym typeface="Wingdings" panose="05000000000000000000" pitchFamily="2" charset="2"/>
                </a:rPr>
                <a:t>*</a:t>
              </a:r>
              <a:endParaRPr lang="en-US" dirty="0">
                <a:latin typeface="Calibri" panose="020F0502020204030204" pitchFamily="34" charset="0"/>
                <a:cs typeface="Calibri" panose="020F0502020204030204" pitchFamily="34" charset="0"/>
              </a:endParaRPr>
            </a:p>
          </p:txBody>
        </p:sp>
        <p:sp>
          <p:nvSpPr>
            <p:cNvPr id="21" name="TextBox 20"/>
            <p:cNvSpPr txBox="1"/>
            <p:nvPr/>
          </p:nvSpPr>
          <p:spPr>
            <a:xfrm>
              <a:off x="5421298" y="2168243"/>
              <a:ext cx="800100" cy="369332"/>
            </a:xfrm>
            <a:prstGeom prst="rect">
              <a:avLst/>
            </a:prstGeom>
            <a:noFill/>
          </p:spPr>
          <p:txBody>
            <a:bodyPr wrap="square" rtlCol="0">
              <a:spAutoFit/>
            </a:bodyPr>
            <a:lstStyle/>
            <a:p>
              <a:pPr algn="ctr"/>
              <a:r>
                <a:rPr lang="en-US" b="1" dirty="0">
                  <a:solidFill>
                    <a:srgbClr val="FF0000"/>
                  </a:solidFill>
                  <a:latin typeface="Calibri" panose="020F0502020204030204" pitchFamily="34" charset="0"/>
                  <a:cs typeface="Calibri" panose="020F0502020204030204" pitchFamily="34" charset="0"/>
                </a:rPr>
                <a:t>O(n</a:t>
              </a:r>
              <a:r>
                <a:rPr lang="en-US" b="1" baseline="30000" dirty="0">
                  <a:solidFill>
                    <a:srgbClr val="FF0000"/>
                  </a:solidFill>
                  <a:latin typeface="Calibri" panose="020F0502020204030204" pitchFamily="34" charset="0"/>
                  <a:cs typeface="Calibri" panose="020F0502020204030204" pitchFamily="34" charset="0"/>
                </a:rPr>
                <a:t>3</a:t>
              </a:r>
              <a:r>
                <a:rPr lang="en-US" b="1" dirty="0">
                  <a:solidFill>
                    <a:srgbClr val="FF0000"/>
                  </a:solidFill>
                  <a:latin typeface="Calibri" panose="020F0502020204030204" pitchFamily="34" charset="0"/>
                  <a:cs typeface="Calibri" panose="020F0502020204030204" pitchFamily="34" charset="0"/>
                </a:rPr>
                <a:t>)</a:t>
              </a:r>
            </a:p>
          </p:txBody>
        </p:sp>
        <p:sp>
          <p:nvSpPr>
            <p:cNvPr id="22" name="TextBox 21"/>
            <p:cNvSpPr txBox="1"/>
            <p:nvPr/>
          </p:nvSpPr>
          <p:spPr>
            <a:xfrm>
              <a:off x="7774290" y="2169919"/>
              <a:ext cx="800100" cy="369332"/>
            </a:xfrm>
            <a:prstGeom prst="rect">
              <a:avLst/>
            </a:prstGeom>
            <a:noFill/>
          </p:spPr>
          <p:txBody>
            <a:bodyPr wrap="square" rtlCol="0">
              <a:spAutoFit/>
            </a:bodyPr>
            <a:lstStyle/>
            <a:p>
              <a:pPr algn="ctr"/>
              <a:r>
                <a:rPr lang="en-US" b="1" dirty="0">
                  <a:solidFill>
                    <a:srgbClr val="FF0000"/>
                  </a:solidFill>
                  <a:latin typeface="Calibri" panose="020F0502020204030204" pitchFamily="34" charset="0"/>
                  <a:cs typeface="Calibri" panose="020F0502020204030204" pitchFamily="34" charset="0"/>
                </a:rPr>
                <a:t>O(n</a:t>
              </a:r>
              <a:r>
                <a:rPr lang="en-US" b="1" baseline="30000" dirty="0">
                  <a:solidFill>
                    <a:srgbClr val="FF0000"/>
                  </a:solidFill>
                  <a:latin typeface="Calibri" panose="020F0502020204030204" pitchFamily="34" charset="0"/>
                  <a:cs typeface="Calibri" panose="020F0502020204030204" pitchFamily="34" charset="0"/>
                </a:rPr>
                <a:t>2</a:t>
              </a:r>
              <a:r>
                <a:rPr lang="en-US" b="1" dirty="0">
                  <a:solidFill>
                    <a:srgbClr val="FF0000"/>
                  </a:solidFill>
                  <a:latin typeface="Calibri" panose="020F0502020204030204" pitchFamily="34" charset="0"/>
                  <a:cs typeface="Calibri" panose="020F0502020204030204" pitchFamily="34" charset="0"/>
                </a:rPr>
                <a:t>)</a:t>
              </a:r>
            </a:p>
          </p:txBody>
        </p:sp>
      </p:grpSp>
      <p:sp>
        <p:nvSpPr>
          <p:cNvPr id="20" name="TextBox 19"/>
          <p:cNvSpPr txBox="1"/>
          <p:nvPr/>
        </p:nvSpPr>
        <p:spPr>
          <a:xfrm>
            <a:off x="5848141" y="3121229"/>
            <a:ext cx="2444945" cy="1169551"/>
          </a:xfrm>
          <a:prstGeom prst="rect">
            <a:avLst/>
          </a:prstGeom>
          <a:noFill/>
        </p:spPr>
        <p:txBody>
          <a:bodyPr wrap="square" rtlCol="0">
            <a:spAutoFit/>
          </a:bodyPr>
          <a:lstStyle/>
          <a:p>
            <a:pPr algn="r"/>
            <a:r>
              <a:rPr lang="en-US" sz="1400" dirty="0">
                <a:latin typeface="Calibri" panose="020F0502020204030204" pitchFamily="34" charset="0"/>
                <a:cs typeface="Calibri" panose="020F0502020204030204" pitchFamily="34" charset="0"/>
              </a:rPr>
              <a:t>[Matthias Boehm et al: </a:t>
            </a:r>
            <a:r>
              <a:rPr lang="en-US" sz="1400" dirty="0" err="1">
                <a:latin typeface="Calibri" panose="020F0502020204030204" pitchFamily="34" charset="0"/>
                <a:cs typeface="Calibri" panose="020F0502020204030204" pitchFamily="34" charset="0"/>
              </a:rPr>
              <a:t>SystemML's</a:t>
            </a:r>
            <a:r>
              <a:rPr lang="en-US" sz="1400" dirty="0">
                <a:latin typeface="Calibri" panose="020F0502020204030204" pitchFamily="34" charset="0"/>
                <a:cs typeface="Calibri" panose="020F0502020204030204" pitchFamily="34" charset="0"/>
              </a:rPr>
              <a:t> Optimizer: Plan Generation for Large-Scale Machine Learning Programs. </a:t>
            </a:r>
            <a:r>
              <a:rPr lang="en-US" sz="1400" b="1" dirty="0">
                <a:latin typeface="Calibri" panose="020F0502020204030204" pitchFamily="34" charset="0"/>
                <a:cs typeface="Calibri" panose="020F0502020204030204" pitchFamily="34" charset="0"/>
              </a:rPr>
              <a:t>IEEE Data Eng. Bull 2014</a:t>
            </a:r>
            <a:r>
              <a:rPr lang="en-US" sz="1400" dirty="0">
                <a:latin typeface="Calibri" panose="020F0502020204030204" pitchFamily="34" charset="0"/>
                <a:cs typeface="Calibri" panose="020F0502020204030204" pitchFamily="34" charset="0"/>
              </a:rPr>
              <a:t>]</a:t>
            </a:r>
          </a:p>
        </p:txBody>
      </p:sp>
      <p:pic>
        <p:nvPicPr>
          <p:cNvPr id="23" name="Picture 22"/>
          <p:cNvPicPr>
            <a:picLocks noChangeAspect="1"/>
          </p:cNvPicPr>
          <p:nvPr/>
        </p:nvPicPr>
        <p:blipFill>
          <a:blip r:embed="rId3"/>
          <a:stretch>
            <a:fillRect/>
          </a:stretch>
        </p:blipFill>
        <p:spPr>
          <a:xfrm>
            <a:off x="8421949" y="3404774"/>
            <a:ext cx="496005" cy="640080"/>
          </a:xfrm>
          <a:prstGeom prst="rect">
            <a:avLst/>
          </a:prstGeom>
          <a:ln w="25400">
            <a:solidFill>
              <a:srgbClr val="7889FB"/>
            </a:solidFill>
          </a:ln>
        </p:spPr>
      </p:pic>
    </p:spTree>
    <p:extLst>
      <p:ext uri="{BB962C8B-B14F-4D97-AF65-F5344CB8AC3E}">
        <p14:creationId xmlns:p14="http://schemas.microsoft.com/office/powerpoint/2010/main" val="336885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Static/Dynamic Simplification Rewrites, cont.</a:t>
            </a:r>
          </a:p>
        </p:txBody>
      </p:sp>
      <p:sp>
        <p:nvSpPr>
          <p:cNvPr id="3" name="Content Placeholder 2"/>
          <p:cNvSpPr>
            <a:spLocks noGrp="1"/>
          </p:cNvSpPr>
          <p:nvPr>
            <p:ph idx="1"/>
          </p:nvPr>
        </p:nvSpPr>
        <p:spPr/>
        <p:txBody>
          <a:bodyPr/>
          <a:lstStyle/>
          <a:p>
            <a:r>
              <a:rPr lang="en-US" dirty="0"/>
              <a:t>TF Constant Push-Down</a:t>
            </a:r>
          </a:p>
          <a:p>
            <a:pPr lvl="1"/>
            <a:r>
              <a:rPr lang="en-US" b="1" dirty="0">
                <a:solidFill>
                  <a:srgbClr val="7889FB"/>
                </a:solidFill>
                <a:latin typeface="Consolas" panose="020B0609020204030204" pitchFamily="49" charset="0"/>
              </a:rPr>
              <a:t>Add</a:t>
            </a:r>
            <a:r>
              <a:rPr lang="en-US" b="0" dirty="0">
                <a:latin typeface="Consolas" panose="020B0609020204030204" pitchFamily="49" charset="0"/>
              </a:rPr>
              <a:t>(c1,</a:t>
            </a:r>
            <a:r>
              <a:rPr lang="en-US" b="1" dirty="0">
                <a:solidFill>
                  <a:srgbClr val="7889FB"/>
                </a:solidFill>
                <a:latin typeface="Consolas" panose="020B0609020204030204" pitchFamily="49" charset="0"/>
              </a:rPr>
              <a:t>Add</a:t>
            </a:r>
            <a:r>
              <a:rPr lang="en-US" b="0" dirty="0">
                <a:latin typeface="Consolas" panose="020B0609020204030204" pitchFamily="49" charset="0"/>
              </a:rPr>
              <a:t>(x,c2)) </a:t>
            </a:r>
            <a:r>
              <a:rPr lang="en-US" dirty="0">
                <a:latin typeface="Consolas" panose="020B0609020204030204" pitchFamily="49" charset="0"/>
                <a:sym typeface="Wingdings" panose="05000000000000000000" pitchFamily="2" charset="2"/>
              </a:rPr>
              <a:t></a:t>
            </a:r>
            <a:r>
              <a:rPr lang="en-US" b="0" dirty="0">
                <a:latin typeface="Consolas" panose="020B0609020204030204" pitchFamily="49" charset="0"/>
              </a:rPr>
              <a:t> </a:t>
            </a:r>
            <a:r>
              <a:rPr lang="en-US" b="1" dirty="0">
                <a:solidFill>
                  <a:srgbClr val="7889FB"/>
                </a:solidFill>
                <a:latin typeface="Consolas" panose="020B0609020204030204" pitchFamily="49" charset="0"/>
              </a:rPr>
              <a:t>Add</a:t>
            </a:r>
            <a:r>
              <a:rPr lang="en-US" b="0" dirty="0">
                <a:latin typeface="Consolas" panose="020B0609020204030204" pitchFamily="49" charset="0"/>
              </a:rPr>
              <a:t>(x,c1+c2)</a:t>
            </a:r>
          </a:p>
          <a:p>
            <a:pPr lvl="1"/>
            <a:r>
              <a:rPr lang="en-US" b="1" dirty="0" err="1">
                <a:solidFill>
                  <a:srgbClr val="7889FB"/>
                </a:solidFill>
                <a:latin typeface="Consolas" panose="020B0609020204030204" pitchFamily="49" charset="0"/>
              </a:rPr>
              <a:t>ConvND</a:t>
            </a:r>
            <a:r>
              <a:rPr lang="en-US" b="0" dirty="0">
                <a:latin typeface="Consolas" panose="020B0609020204030204" pitchFamily="49" charset="0"/>
              </a:rPr>
              <a:t>(c1*x,c2) </a:t>
            </a:r>
            <a:r>
              <a:rPr lang="en-US" dirty="0">
                <a:latin typeface="Consolas" panose="020B0609020204030204" pitchFamily="49" charset="0"/>
                <a:sym typeface="Wingdings" panose="05000000000000000000" pitchFamily="2" charset="2"/>
              </a:rPr>
              <a:t></a:t>
            </a:r>
            <a:r>
              <a:rPr lang="en-US" b="0" dirty="0">
                <a:latin typeface="Consolas" panose="020B0609020204030204" pitchFamily="49" charset="0"/>
              </a:rPr>
              <a:t> </a:t>
            </a:r>
            <a:r>
              <a:rPr lang="en-US" b="1" dirty="0" err="1">
                <a:solidFill>
                  <a:srgbClr val="7889FB"/>
                </a:solidFill>
                <a:latin typeface="Consolas" panose="020B0609020204030204" pitchFamily="49" charset="0"/>
              </a:rPr>
              <a:t>ConvND</a:t>
            </a:r>
            <a:r>
              <a:rPr lang="en-US" b="0" dirty="0">
                <a:latin typeface="Consolas" panose="020B0609020204030204" pitchFamily="49" charset="0"/>
              </a:rPr>
              <a:t>(x,c1*c2)</a:t>
            </a:r>
            <a:endParaRPr lang="en-US" dirty="0">
              <a:latin typeface="Consolas" panose="020B0609020204030204" pitchFamily="49" charset="0"/>
            </a:endParaRPr>
          </a:p>
          <a:p>
            <a:pPr lvl="1"/>
            <a:endParaRPr lang="en-US" sz="700" dirty="0"/>
          </a:p>
          <a:p>
            <a:r>
              <a:rPr lang="en-US" dirty="0"/>
              <a:t>TF Arithmetic Simplifications</a:t>
            </a:r>
          </a:p>
          <a:p>
            <a:pPr lvl="1"/>
            <a:r>
              <a:rPr lang="en-US" b="0" dirty="0"/>
              <a:t>Flattening: </a:t>
            </a:r>
            <a:r>
              <a:rPr lang="en-US" b="0" dirty="0" err="1">
                <a:latin typeface="Consolas" panose="020B0609020204030204" pitchFamily="49" charset="0"/>
              </a:rPr>
              <a:t>a+b+c+d</a:t>
            </a:r>
            <a:r>
              <a:rPr lang="en-US" b="0" dirty="0">
                <a:latin typeface="Consolas" panose="020B0609020204030204" pitchFamily="49" charset="0"/>
              </a:rPr>
              <a:t> </a:t>
            </a:r>
            <a:r>
              <a:rPr lang="en-US" dirty="0">
                <a:latin typeface="Consolas" panose="020B0609020204030204" pitchFamily="49" charset="0"/>
                <a:sym typeface="Wingdings" panose="05000000000000000000" pitchFamily="2" charset="2"/>
              </a:rPr>
              <a:t></a:t>
            </a:r>
            <a:r>
              <a:rPr lang="en-US" b="0" dirty="0">
                <a:latin typeface="Consolas" panose="020B0609020204030204" pitchFamily="49" charset="0"/>
              </a:rPr>
              <a:t> </a:t>
            </a:r>
            <a:r>
              <a:rPr lang="en-US" b="1" dirty="0" err="1">
                <a:solidFill>
                  <a:srgbClr val="7889FB"/>
                </a:solidFill>
                <a:latin typeface="Consolas" panose="020B0609020204030204" pitchFamily="49" charset="0"/>
              </a:rPr>
              <a:t>AddN</a:t>
            </a:r>
            <a:r>
              <a:rPr lang="en-US" b="0" dirty="0">
                <a:latin typeface="Consolas" panose="020B0609020204030204" pitchFamily="49" charset="0"/>
              </a:rPr>
              <a:t>(a, b, c, d)</a:t>
            </a:r>
          </a:p>
          <a:p>
            <a:pPr lvl="1"/>
            <a:r>
              <a:rPr lang="en-US" b="0" dirty="0"/>
              <a:t>Hoisting: </a:t>
            </a:r>
            <a:r>
              <a:rPr lang="en-US" b="1" dirty="0" err="1">
                <a:solidFill>
                  <a:srgbClr val="7889FB"/>
                </a:solidFill>
                <a:latin typeface="Consolas" panose="020B0609020204030204" pitchFamily="49" charset="0"/>
              </a:rPr>
              <a:t>AddN</a:t>
            </a:r>
            <a:r>
              <a:rPr lang="en-US" b="0" dirty="0">
                <a:latin typeface="Consolas" panose="020B0609020204030204" pitchFamily="49" charset="0"/>
              </a:rPr>
              <a:t>(x * a, b * x, x * c) </a:t>
            </a:r>
            <a:r>
              <a:rPr lang="en-US" dirty="0">
                <a:latin typeface="Consolas" panose="020B0609020204030204" pitchFamily="49" charset="0"/>
                <a:sym typeface="Wingdings" panose="05000000000000000000" pitchFamily="2" charset="2"/>
              </a:rPr>
              <a:t></a:t>
            </a:r>
            <a:r>
              <a:rPr lang="en-US" b="0" dirty="0">
                <a:latin typeface="Consolas" panose="020B0609020204030204" pitchFamily="49" charset="0"/>
              </a:rPr>
              <a:t> x * </a:t>
            </a:r>
            <a:r>
              <a:rPr lang="en-US" b="1" dirty="0" err="1">
                <a:solidFill>
                  <a:srgbClr val="7889FB"/>
                </a:solidFill>
                <a:latin typeface="Consolas" panose="020B0609020204030204" pitchFamily="49" charset="0"/>
              </a:rPr>
              <a:t>AddN</a:t>
            </a:r>
            <a:r>
              <a:rPr lang="en-US" b="0" dirty="0">
                <a:latin typeface="Consolas" panose="020B0609020204030204" pitchFamily="49" charset="0"/>
              </a:rPr>
              <a:t>(</a:t>
            </a:r>
            <a:r>
              <a:rPr lang="en-US" b="0" dirty="0" err="1">
                <a:latin typeface="Consolas" panose="020B0609020204030204" pitchFamily="49" charset="0"/>
              </a:rPr>
              <a:t>a+b+c</a:t>
            </a:r>
            <a:r>
              <a:rPr lang="en-US" b="0" dirty="0">
                <a:latin typeface="Consolas" panose="020B0609020204030204" pitchFamily="49" charset="0"/>
              </a:rPr>
              <a:t>)</a:t>
            </a:r>
          </a:p>
          <a:p>
            <a:pPr lvl="1"/>
            <a:r>
              <a:rPr lang="en-US" b="0" dirty="0"/>
              <a:t>Reduce Nodes Numeric: </a:t>
            </a:r>
            <a:r>
              <a:rPr lang="en-US" b="0" dirty="0" err="1">
                <a:latin typeface="Consolas" panose="020B0609020204030204" pitchFamily="49" charset="0"/>
              </a:rPr>
              <a:t>x+x+x</a:t>
            </a:r>
            <a:r>
              <a:rPr lang="en-US" b="0" dirty="0">
                <a:latin typeface="Consolas" panose="020B0609020204030204" pitchFamily="49" charset="0"/>
              </a:rPr>
              <a:t> </a:t>
            </a:r>
            <a:r>
              <a:rPr lang="en-US" dirty="0">
                <a:latin typeface="Consolas" panose="020B0609020204030204" pitchFamily="49" charset="0"/>
                <a:sym typeface="Wingdings" panose="05000000000000000000" pitchFamily="2" charset="2"/>
              </a:rPr>
              <a:t></a:t>
            </a:r>
            <a:r>
              <a:rPr lang="en-US" b="0" dirty="0">
                <a:latin typeface="Consolas" panose="020B0609020204030204" pitchFamily="49" charset="0"/>
              </a:rPr>
              <a:t> 3*x</a:t>
            </a:r>
          </a:p>
          <a:p>
            <a:pPr lvl="1"/>
            <a:r>
              <a:rPr lang="es-ES" b="0" dirty="0"/>
              <a:t>Reduce </a:t>
            </a:r>
            <a:r>
              <a:rPr lang="es-ES" b="0" dirty="0" err="1"/>
              <a:t>Nodes</a:t>
            </a:r>
            <a:r>
              <a:rPr lang="es-ES" b="0" dirty="0"/>
              <a:t> Logicial: </a:t>
            </a:r>
            <a:r>
              <a:rPr lang="es-ES" b="0" dirty="0">
                <a:latin typeface="Consolas" panose="020B0609020204030204" pitchFamily="49" charset="0"/>
              </a:rPr>
              <a:t>!(x &gt; y) </a:t>
            </a:r>
            <a:r>
              <a:rPr lang="es-ES" dirty="0">
                <a:latin typeface="Consolas" panose="020B0609020204030204" pitchFamily="49" charset="0"/>
                <a:sym typeface="Wingdings" panose="05000000000000000000" pitchFamily="2" charset="2"/>
              </a:rPr>
              <a:t></a:t>
            </a:r>
            <a:r>
              <a:rPr lang="es-ES" b="0" dirty="0">
                <a:latin typeface="Consolas" panose="020B0609020204030204" pitchFamily="49" charset="0"/>
              </a:rPr>
              <a:t> x &lt;= y</a:t>
            </a:r>
            <a:endParaRPr lang="en-US" dirty="0">
              <a:latin typeface="Consolas" panose="020B0609020204030204" pitchFamily="49" charset="0"/>
            </a:endParaRPr>
          </a:p>
          <a:p>
            <a:pPr lvl="1"/>
            <a:endParaRPr lang="en-US" sz="700" dirty="0"/>
          </a:p>
          <a:p>
            <a:r>
              <a:rPr lang="en-US" dirty="0"/>
              <a:t>TF Broadcast Minimization</a:t>
            </a:r>
          </a:p>
          <a:p>
            <a:pPr lvl="1"/>
            <a:r>
              <a:rPr lang="fr-FR" b="0" dirty="0">
                <a:latin typeface="Consolas" panose="020B0609020204030204" pitchFamily="49" charset="0"/>
              </a:rPr>
              <a:t>(M1+s1) + (M2+s2) </a:t>
            </a:r>
            <a:r>
              <a:rPr lang="fr-FR" dirty="0">
                <a:latin typeface="Consolas" panose="020B0609020204030204" pitchFamily="49" charset="0"/>
                <a:sym typeface="Wingdings" panose="05000000000000000000" pitchFamily="2" charset="2"/>
              </a:rPr>
              <a:t></a:t>
            </a:r>
            <a:r>
              <a:rPr lang="fr-FR" b="0" dirty="0">
                <a:latin typeface="Consolas" panose="020B0609020204030204" pitchFamily="49" charset="0"/>
              </a:rPr>
              <a:t> (M1+M2) + (s1+s2)</a:t>
            </a:r>
          </a:p>
          <a:p>
            <a:pPr lvl="1"/>
            <a:endParaRPr lang="fr-FR" sz="700" b="0" dirty="0"/>
          </a:p>
          <a:p>
            <a:r>
              <a:rPr lang="en-US" dirty="0"/>
              <a:t>TF Better use of </a:t>
            </a:r>
            <a:r>
              <a:rPr lang="en-US" dirty="0" err="1"/>
              <a:t>I</a:t>
            </a:r>
            <a:r>
              <a:rPr lang="en-US"/>
              <a:t>ntrinsics</a:t>
            </a:r>
            <a:endParaRPr lang="en-US" dirty="0"/>
          </a:p>
          <a:p>
            <a:pPr lvl="1"/>
            <a:r>
              <a:rPr lang="es-ES" b="1" dirty="0" err="1">
                <a:solidFill>
                  <a:srgbClr val="7889FB"/>
                </a:solidFill>
                <a:latin typeface="Consolas" panose="020B0609020204030204" pitchFamily="49" charset="0"/>
              </a:rPr>
              <a:t>Matmul</a:t>
            </a:r>
            <a:r>
              <a:rPr lang="es-ES" b="0" dirty="0">
                <a:latin typeface="Consolas" panose="020B0609020204030204" pitchFamily="49" charset="0"/>
              </a:rPr>
              <a:t>(</a:t>
            </a:r>
            <a:r>
              <a:rPr lang="es-ES" b="1" dirty="0" err="1">
                <a:solidFill>
                  <a:srgbClr val="7889FB"/>
                </a:solidFill>
                <a:latin typeface="Consolas" panose="020B0609020204030204" pitchFamily="49" charset="0"/>
              </a:rPr>
              <a:t>Transpose</a:t>
            </a:r>
            <a:r>
              <a:rPr lang="es-ES" b="0" dirty="0">
                <a:latin typeface="Consolas" panose="020B0609020204030204" pitchFamily="49" charset="0"/>
              </a:rPr>
              <a:t>(X), </a:t>
            </a:r>
            <a:r>
              <a:rPr lang="es-ES" dirty="0">
                <a:latin typeface="Consolas" panose="020B0609020204030204" pitchFamily="49" charset="0"/>
              </a:rPr>
              <a:t>Y</a:t>
            </a:r>
            <a:r>
              <a:rPr lang="es-ES" b="0" dirty="0">
                <a:latin typeface="Consolas" panose="020B0609020204030204" pitchFamily="49" charset="0"/>
              </a:rPr>
              <a:t>) </a:t>
            </a:r>
            <a:r>
              <a:rPr lang="es-ES" dirty="0">
                <a:latin typeface="Consolas" panose="020B0609020204030204" pitchFamily="49" charset="0"/>
                <a:sym typeface="Wingdings" panose="05000000000000000000" pitchFamily="2" charset="2"/>
              </a:rPr>
              <a:t></a:t>
            </a:r>
            <a:r>
              <a:rPr lang="es-ES" b="0" dirty="0">
                <a:latin typeface="Consolas" panose="020B0609020204030204" pitchFamily="49" charset="0"/>
              </a:rPr>
              <a:t> </a:t>
            </a:r>
            <a:r>
              <a:rPr lang="es-ES" b="1" dirty="0" err="1">
                <a:solidFill>
                  <a:srgbClr val="7889FB"/>
                </a:solidFill>
                <a:latin typeface="Consolas" panose="020B0609020204030204" pitchFamily="49" charset="0"/>
              </a:rPr>
              <a:t>Matmul</a:t>
            </a:r>
            <a:r>
              <a:rPr lang="es-ES" b="0" dirty="0">
                <a:latin typeface="Consolas" panose="020B0609020204030204" pitchFamily="49" charset="0"/>
              </a:rPr>
              <a:t>(X, </a:t>
            </a:r>
            <a:r>
              <a:rPr lang="es-ES" dirty="0">
                <a:latin typeface="Consolas" panose="020B0609020204030204" pitchFamily="49" charset="0"/>
              </a:rPr>
              <a:t>Y</a:t>
            </a:r>
            <a:r>
              <a:rPr lang="es-ES" b="0" dirty="0">
                <a:latin typeface="Consolas" panose="020B0609020204030204" pitchFamily="49" charset="0"/>
              </a:rPr>
              <a:t>, </a:t>
            </a:r>
            <a:r>
              <a:rPr lang="es-ES" b="0" dirty="0" err="1">
                <a:latin typeface="Consolas" panose="020B0609020204030204" pitchFamily="49" charset="0"/>
              </a:rPr>
              <a:t>transpose_x</a:t>
            </a:r>
            <a:r>
              <a:rPr lang="es-ES" b="0" dirty="0">
                <a:latin typeface="Consolas" panose="020B0609020204030204" pitchFamily="49" charset="0"/>
              </a:rPr>
              <a:t>=True)</a:t>
            </a:r>
            <a:endParaRPr lang="en-US" dirty="0">
              <a:latin typeface="Consolas" panose="020B0609020204030204" pitchFamily="49" charset="0"/>
            </a:endParaRPr>
          </a:p>
        </p:txBody>
      </p:sp>
      <p:sp>
        <p:nvSpPr>
          <p:cNvPr id="4" name="Text Placeholder 3"/>
          <p:cNvSpPr>
            <a:spLocks noGrp="1"/>
          </p:cNvSpPr>
          <p:nvPr>
            <p:ph type="body" sz="quarter" idx="14"/>
          </p:nvPr>
        </p:nvSpPr>
        <p:spPr/>
        <p:txBody>
          <a:bodyPr>
            <a:normAutofit lnSpcReduction="10000"/>
          </a:bodyPr>
          <a:lstStyle/>
          <a:p>
            <a:r>
              <a:rPr lang="en-US" dirty="0"/>
              <a:t>Rewrites and Operator Selection</a:t>
            </a:r>
          </a:p>
          <a:p>
            <a:endParaRPr lang="en-US" dirty="0"/>
          </a:p>
        </p:txBody>
      </p:sp>
      <p:sp>
        <p:nvSpPr>
          <p:cNvPr id="7" name="TextBox 6"/>
          <p:cNvSpPr txBox="1"/>
          <p:nvPr/>
        </p:nvSpPr>
        <p:spPr>
          <a:xfrm>
            <a:off x="6508579" y="3791854"/>
            <a:ext cx="2441746" cy="1354217"/>
          </a:xfrm>
          <a:prstGeom prst="rect">
            <a:avLst/>
          </a:prstGeom>
          <a:noFill/>
        </p:spPr>
        <p:txBody>
          <a:bodyPr wrap="square" lIns="0" rIns="0" rtlCol="0">
            <a:spAutoFit/>
          </a:bodyPr>
          <a:lstStyle/>
          <a:p>
            <a:pPr algn="ctr"/>
            <a:r>
              <a:rPr lang="en-US" b="1" dirty="0" err="1">
                <a:solidFill>
                  <a:schemeClr val="accent1"/>
                </a:solidFill>
                <a:latin typeface="Calibri" panose="020F0502020204030204" pitchFamily="34" charset="0"/>
                <a:cs typeface="Calibri" panose="020F0502020204030204" pitchFamily="34" charset="0"/>
              </a:rPr>
              <a:t>SystemML</a:t>
            </a:r>
            <a:r>
              <a:rPr lang="en-US" b="1" dirty="0">
                <a:solidFill>
                  <a:schemeClr val="accent1"/>
                </a:solidFill>
                <a:latin typeface="Calibri" panose="020F0502020204030204" pitchFamily="34" charset="0"/>
                <a:cs typeface="Calibri" panose="020F0502020204030204" pitchFamily="34" charset="0"/>
              </a:rPr>
              <a:t>/</a:t>
            </a:r>
            <a:r>
              <a:rPr lang="en-US" b="1" dirty="0" err="1">
                <a:solidFill>
                  <a:schemeClr val="accent1"/>
                </a:solidFill>
                <a:latin typeface="Calibri" panose="020F0502020204030204" pitchFamily="34" charset="0"/>
                <a:cs typeface="Calibri" panose="020F0502020204030204" pitchFamily="34" charset="0"/>
              </a:rPr>
              <a:t>SystemDS</a:t>
            </a:r>
            <a:br>
              <a:rPr lang="en-US" dirty="0">
                <a:latin typeface="Calibri" panose="020F0502020204030204" pitchFamily="34" charset="0"/>
                <a:cs typeface="Calibri" panose="020F0502020204030204" pitchFamily="34" charset="0"/>
              </a:rPr>
            </a:br>
            <a:r>
              <a:rPr lang="en-US" sz="1600" dirty="0" err="1">
                <a:latin typeface="Consolas" panose="020B0609020204030204" pitchFamily="49" charset="0"/>
              </a:rPr>
              <a:t>RewriteElementwise-MultChainOptimization</a:t>
            </a:r>
            <a:br>
              <a:rPr lang="en-US" sz="1600" dirty="0">
                <a:latin typeface="Consolas" panose="020B0609020204030204" pitchFamily="49" charset="0"/>
              </a:rPr>
            </a:br>
            <a:r>
              <a:rPr lang="en-US" sz="1600" dirty="0">
                <a:latin typeface="Calibri" panose="020F0502020204030204" pitchFamily="34" charset="0"/>
                <a:cs typeface="Calibri" panose="020F0502020204030204" pitchFamily="34" charset="0"/>
              </a:rPr>
              <a:t>(orders and collapses matrix, vector, scalar op chains)</a:t>
            </a:r>
          </a:p>
        </p:txBody>
      </p:sp>
      <p:pic>
        <p:nvPicPr>
          <p:cNvPr id="9" name="Picture 8"/>
          <p:cNvPicPr>
            <a:picLocks noChangeAspect="1"/>
          </p:cNvPicPr>
          <p:nvPr/>
        </p:nvPicPr>
        <p:blipFill>
          <a:blip r:embed="rId2"/>
          <a:stretch>
            <a:fillRect/>
          </a:stretch>
        </p:blipFill>
        <p:spPr>
          <a:xfrm>
            <a:off x="7776592" y="2135923"/>
            <a:ext cx="1141362" cy="640080"/>
          </a:xfrm>
          <a:prstGeom prst="rect">
            <a:avLst/>
          </a:prstGeom>
          <a:ln w="25400">
            <a:solidFill>
              <a:srgbClr val="7889FB"/>
            </a:solidFill>
          </a:ln>
        </p:spPr>
      </p:pic>
      <p:sp>
        <p:nvSpPr>
          <p:cNvPr id="10" name="TextBox 9"/>
          <p:cNvSpPr txBox="1"/>
          <p:nvPr/>
        </p:nvSpPr>
        <p:spPr>
          <a:xfrm>
            <a:off x="5717512" y="1316335"/>
            <a:ext cx="3200442"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Rasmus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Munk</a:t>
            </a:r>
            <a:r>
              <a:rPr lang="en-US" sz="1400" dirty="0">
                <a:latin typeface="Calibri" panose="020F0502020204030204" pitchFamily="34" charset="0"/>
                <a:cs typeface="Calibri" panose="020F0502020204030204" pitchFamily="34" charset="0"/>
              </a:rPr>
              <a:t> Larsen, Tatiana </a:t>
            </a:r>
            <a:r>
              <a:rPr lang="en-US" sz="1400" dirty="0" err="1">
                <a:latin typeface="Calibri" panose="020F0502020204030204" pitchFamily="34" charset="0"/>
                <a:cs typeface="Calibri" panose="020F0502020204030204" pitchFamily="34" charset="0"/>
              </a:rPr>
              <a:t>Shpeisman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TensorFlow</a:t>
            </a:r>
            <a:r>
              <a:rPr lang="en-US" sz="1400" dirty="0">
                <a:latin typeface="Calibri" panose="020F0502020204030204" pitchFamily="34" charset="0"/>
                <a:cs typeface="Calibri" panose="020F0502020204030204" pitchFamily="34" charset="0"/>
              </a:rPr>
              <a:t> Graph Optimizations, </a:t>
            </a:r>
          </a:p>
          <a:p>
            <a:pPr algn="r"/>
            <a:r>
              <a:rPr lang="en-US" sz="1400" b="1" dirty="0">
                <a:latin typeface="Calibri" panose="020F0502020204030204" pitchFamily="34" charset="0"/>
                <a:cs typeface="Calibri" panose="020F0502020204030204" pitchFamily="34" charset="0"/>
              </a:rPr>
              <a:t>Guest Lecture Stanford 2019</a:t>
            </a:r>
            <a:r>
              <a:rPr lang="en-US" sz="1400" dirty="0">
                <a:latin typeface="Calibri" panose="020F0502020204030204" pitchFamily="34" charset="0"/>
                <a:cs typeface="Calibri" panose="020F0502020204030204" pitchFamily="34" charset="0"/>
              </a:rPr>
              <a:t>]</a:t>
            </a:r>
            <a:endParaRPr lang="en-US" b="1" dirty="0">
              <a:solidFill>
                <a:schemeClr val="accent1"/>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4BA8E35E-73C7-40FA-9FB0-814BABB7F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1981" y="708358"/>
            <a:ext cx="659373" cy="561969"/>
          </a:xfrm>
          <a:prstGeom prst="rect">
            <a:avLst/>
          </a:prstGeom>
        </p:spPr>
      </p:pic>
    </p:spTree>
    <p:extLst>
      <p:ext uri="{BB962C8B-B14F-4D97-AF65-F5344CB8AC3E}">
        <p14:creationId xmlns:p14="http://schemas.microsoft.com/office/powerpoint/2010/main" val="415167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Static/Dynamic Simplification Rewrites, cont.</a:t>
            </a:r>
          </a:p>
        </p:txBody>
      </p:sp>
      <p:sp>
        <p:nvSpPr>
          <p:cNvPr id="3" name="Content Placeholder 2"/>
          <p:cNvSpPr>
            <a:spLocks noGrp="1"/>
          </p:cNvSpPr>
          <p:nvPr>
            <p:ph idx="1"/>
          </p:nvPr>
        </p:nvSpPr>
        <p:spPr/>
        <p:txBody>
          <a:bodyPr/>
          <a:lstStyle/>
          <a:p>
            <a:r>
              <a:rPr lang="en-US" dirty="0"/>
              <a:t>Relaxed DNN Graph Substitutions </a:t>
            </a:r>
          </a:p>
          <a:p>
            <a:pPr lvl="1"/>
            <a:r>
              <a:rPr lang="en-US" dirty="0"/>
              <a:t>Allow substitutions that preserve </a:t>
            </a:r>
            <a:br>
              <a:rPr lang="en-US" dirty="0"/>
            </a:br>
            <a:r>
              <a:rPr lang="en-US" dirty="0"/>
              <a:t>semantics, no matter if </a:t>
            </a:r>
            <a:r>
              <a:rPr lang="en-US" b="1" dirty="0">
                <a:solidFill>
                  <a:srgbClr val="7889FB"/>
                </a:solidFill>
              </a:rPr>
              <a:t>faster</a:t>
            </a:r>
            <a:r>
              <a:rPr lang="en-US" dirty="0"/>
              <a:t>/</a:t>
            </a:r>
            <a:r>
              <a:rPr lang="en-US" b="1" dirty="0">
                <a:solidFill>
                  <a:schemeClr val="accent1"/>
                </a:solidFill>
              </a:rPr>
              <a:t>slower</a:t>
            </a:r>
          </a:p>
          <a:p>
            <a:pPr lvl="1"/>
            <a:r>
              <a:rPr lang="en-US" dirty="0"/>
              <a:t>Backtracking search</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Additional Algorithms</a:t>
            </a:r>
          </a:p>
          <a:p>
            <a:pPr lvl="1"/>
            <a:r>
              <a:rPr lang="en-US" dirty="0"/>
              <a:t>Partial order of substitutions w/ pruning</a:t>
            </a:r>
          </a:p>
          <a:p>
            <a:pPr lvl="1"/>
            <a:r>
              <a:rPr lang="en-US" dirty="0"/>
              <a:t>Dynamic programming </a:t>
            </a:r>
            <a:r>
              <a:rPr lang="en-US" dirty="0">
                <a:sym typeface="Wingdings" panose="05000000000000000000" pitchFamily="2" charset="2"/>
              </a:rPr>
              <a:t> substitutions</a:t>
            </a:r>
            <a:endParaRPr lang="en-US" dirty="0"/>
          </a:p>
          <a:p>
            <a:endParaRPr lang="en-US" dirty="0"/>
          </a:p>
          <a:p>
            <a:endParaRPr lang="en-US" dirty="0"/>
          </a:p>
          <a:p>
            <a:endParaRPr lang="en-US" dirty="0"/>
          </a:p>
          <a:p>
            <a:endParaRPr lang="en-US" dirty="0"/>
          </a:p>
        </p:txBody>
      </p:sp>
      <p:sp>
        <p:nvSpPr>
          <p:cNvPr id="4" name="Text Placeholder 3"/>
          <p:cNvSpPr>
            <a:spLocks noGrp="1"/>
          </p:cNvSpPr>
          <p:nvPr>
            <p:ph type="body" sz="quarter" idx="14"/>
          </p:nvPr>
        </p:nvSpPr>
        <p:spPr/>
        <p:txBody>
          <a:bodyPr>
            <a:normAutofit lnSpcReduction="10000"/>
          </a:bodyPr>
          <a:lstStyle/>
          <a:p>
            <a:r>
              <a:rPr lang="en-US" dirty="0"/>
              <a:t>Rewrites and Operator Selection</a:t>
            </a:r>
          </a:p>
          <a:p>
            <a:endParaRPr lang="en-US" dirty="0"/>
          </a:p>
        </p:txBody>
      </p:sp>
      <p:pic>
        <p:nvPicPr>
          <p:cNvPr id="5" name="Picture 4"/>
          <p:cNvPicPr>
            <a:picLocks noChangeAspect="1"/>
          </p:cNvPicPr>
          <p:nvPr/>
        </p:nvPicPr>
        <p:blipFill>
          <a:blip r:embed="rId3"/>
          <a:stretch>
            <a:fillRect/>
          </a:stretch>
        </p:blipFill>
        <p:spPr>
          <a:xfrm>
            <a:off x="913273" y="2664385"/>
            <a:ext cx="7808696" cy="2520311"/>
          </a:xfrm>
          <a:prstGeom prst="rect">
            <a:avLst/>
          </a:prstGeom>
        </p:spPr>
      </p:pic>
      <p:sp>
        <p:nvSpPr>
          <p:cNvPr id="6" name="TextBox 5"/>
          <p:cNvSpPr txBox="1"/>
          <p:nvPr/>
        </p:nvSpPr>
        <p:spPr>
          <a:xfrm>
            <a:off x="461096" y="4039434"/>
            <a:ext cx="964642" cy="646331"/>
          </a:xfrm>
          <a:prstGeom prst="rect">
            <a:avLst/>
          </a:prstGeom>
          <a:noFill/>
        </p:spPr>
        <p:txBody>
          <a:bodyPr wrap="square" lIns="0" rIns="0" rtlCol="0">
            <a:spAutoFit/>
          </a:bodyPr>
          <a:lstStyle/>
          <a:p>
            <a:pPr algn="ctr"/>
            <a:r>
              <a:rPr lang="en-US" b="1" dirty="0" err="1">
                <a:latin typeface="Calibri" panose="020F0502020204030204" pitchFamily="34" charset="0"/>
                <a:cs typeface="Calibri" panose="020F0502020204030204" pitchFamily="34" charset="0"/>
              </a:rPr>
              <a:t>ResNet</a:t>
            </a:r>
            <a:r>
              <a:rPr lang="en-US" b="1" dirty="0">
                <a:latin typeface="Calibri" panose="020F0502020204030204" pitchFamily="34" charset="0"/>
                <a:cs typeface="Calibri" panose="020F0502020204030204" pitchFamily="34" charset="0"/>
              </a:rPr>
              <a:t> module</a:t>
            </a:r>
          </a:p>
        </p:txBody>
      </p:sp>
      <p:sp>
        <p:nvSpPr>
          <p:cNvPr id="7" name="TextBox 6"/>
          <p:cNvSpPr txBox="1"/>
          <p:nvPr/>
        </p:nvSpPr>
        <p:spPr>
          <a:xfrm>
            <a:off x="2181036" y="3830598"/>
            <a:ext cx="1124871" cy="1200329"/>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Increased conv2d</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kernel size via </a:t>
            </a:r>
            <a:r>
              <a:rPr lang="en-US" b="1" dirty="0">
                <a:solidFill>
                  <a:schemeClr val="accent1"/>
                </a:solidFill>
                <a:latin typeface="Calibri" panose="020F0502020204030204" pitchFamily="34" charset="0"/>
                <a:cs typeface="Calibri" panose="020F0502020204030204" pitchFamily="34" charset="0"/>
              </a:rPr>
              <a:t>padding </a:t>
            </a:r>
          </a:p>
        </p:txBody>
      </p:sp>
      <p:sp>
        <p:nvSpPr>
          <p:cNvPr id="8" name="TextBox 7"/>
          <p:cNvSpPr txBox="1"/>
          <p:nvPr/>
        </p:nvSpPr>
        <p:spPr>
          <a:xfrm>
            <a:off x="7506118" y="4441371"/>
            <a:ext cx="1426866" cy="646331"/>
          </a:xfrm>
          <a:prstGeom prst="rect">
            <a:avLst/>
          </a:prstGeom>
          <a:noFill/>
        </p:spPr>
        <p:txBody>
          <a:bodyPr wrap="square" lIns="0" rIns="0" rtlCol="0">
            <a:spAutoFit/>
          </a:bodyPr>
          <a:lstStyle/>
          <a:p>
            <a:pPr algn="ctr"/>
            <a:r>
              <a:rPr lang="en-US" b="1" dirty="0">
                <a:solidFill>
                  <a:srgbClr val="7889FB"/>
                </a:solidFill>
                <a:latin typeface="Calibri" panose="020F0502020204030204" pitchFamily="34" charset="0"/>
                <a:cs typeface="Calibri" panose="020F0502020204030204" pitchFamily="34" charset="0"/>
              </a:rPr>
              <a:t>1.3x</a:t>
            </a:r>
            <a:r>
              <a:rPr lang="en-US" dirty="0">
                <a:latin typeface="Calibri" panose="020F0502020204030204" pitchFamily="34" charset="0"/>
                <a:cs typeface="Calibri" panose="020F0502020204030204" pitchFamily="34" charset="0"/>
              </a:rPr>
              <a:t> faster on V100 GPUs</a:t>
            </a:r>
          </a:p>
        </p:txBody>
      </p:sp>
      <p:pic>
        <p:nvPicPr>
          <p:cNvPr id="9" name="Picture 8"/>
          <p:cNvPicPr>
            <a:picLocks noChangeAspect="1"/>
          </p:cNvPicPr>
          <p:nvPr/>
        </p:nvPicPr>
        <p:blipFill>
          <a:blip r:embed="rId4"/>
          <a:stretch>
            <a:fillRect/>
          </a:stretch>
        </p:blipFill>
        <p:spPr>
          <a:xfrm>
            <a:off x="8452836" y="1510462"/>
            <a:ext cx="497489" cy="640080"/>
          </a:xfrm>
          <a:prstGeom prst="rect">
            <a:avLst/>
          </a:prstGeom>
          <a:ln w="25400">
            <a:solidFill>
              <a:srgbClr val="7889FB"/>
            </a:solidFill>
          </a:ln>
        </p:spPr>
      </p:pic>
      <p:sp>
        <p:nvSpPr>
          <p:cNvPr id="10" name="TextBox 9"/>
          <p:cNvSpPr txBox="1"/>
          <p:nvPr/>
        </p:nvSpPr>
        <p:spPr>
          <a:xfrm>
            <a:off x="4883500" y="1369786"/>
            <a:ext cx="3466681"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Zhihao</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Jia</a:t>
            </a:r>
            <a:r>
              <a:rPr lang="en-US" sz="1400" dirty="0">
                <a:latin typeface="Calibri" panose="020F0502020204030204" pitchFamily="34" charset="0"/>
                <a:cs typeface="Calibri" panose="020F0502020204030204" pitchFamily="34" charset="0"/>
              </a:rPr>
              <a:t>, James J. Thomas, Todd </a:t>
            </a:r>
            <a:r>
              <a:rPr lang="en-US" sz="1400" dirty="0" err="1">
                <a:latin typeface="Calibri" panose="020F0502020204030204" pitchFamily="34" charset="0"/>
                <a:cs typeface="Calibri" panose="020F0502020204030204" pitchFamily="34" charset="0"/>
              </a:rPr>
              <a:t>Warszawski</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Mingyu</a:t>
            </a:r>
            <a:r>
              <a:rPr lang="en-US" sz="1400" dirty="0">
                <a:latin typeface="Calibri" panose="020F0502020204030204" pitchFamily="34" charset="0"/>
                <a:cs typeface="Calibri" panose="020F0502020204030204" pitchFamily="34" charset="0"/>
              </a:rPr>
              <a:t> Gao, </a:t>
            </a:r>
            <a:r>
              <a:rPr lang="en-US" sz="1400" dirty="0" err="1">
                <a:latin typeface="Calibri" panose="020F0502020204030204" pitchFamily="34" charset="0"/>
                <a:cs typeface="Calibri" panose="020F0502020204030204" pitchFamily="34" charset="0"/>
              </a:rPr>
              <a:t>Matei</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Zaharia</a:t>
            </a:r>
            <a:r>
              <a:rPr lang="en-US" sz="1400" dirty="0">
                <a:latin typeface="Calibri" panose="020F0502020204030204" pitchFamily="34" charset="0"/>
                <a:cs typeface="Calibri" panose="020F0502020204030204" pitchFamily="34" charset="0"/>
              </a:rPr>
              <a:t>, Alex Aiken: Optimizing DNN Computation with Relaxed Graph Substitutions. </a:t>
            </a:r>
            <a:r>
              <a:rPr lang="en-US" sz="1400" b="1" dirty="0" err="1">
                <a:latin typeface="Calibri" panose="020F0502020204030204" pitchFamily="34" charset="0"/>
                <a:cs typeface="Calibri" panose="020F0502020204030204" pitchFamily="34" charset="0"/>
              </a:rPr>
              <a:t>MLSys</a:t>
            </a:r>
            <a:r>
              <a:rPr lang="en-US" sz="1400" b="1" dirty="0">
                <a:latin typeface="Calibri" panose="020F0502020204030204" pitchFamily="34" charset="0"/>
                <a:cs typeface="Calibri" panose="020F0502020204030204" pitchFamily="34" charset="0"/>
              </a:rPr>
              <a:t> 2019</a:t>
            </a:r>
            <a:r>
              <a:rPr lang="en-US" sz="1400" dirty="0">
                <a:latin typeface="Calibri" panose="020F0502020204030204" pitchFamily="34" charset="0"/>
                <a:cs typeface="Calibri" panose="020F0502020204030204" pitchFamily="34" charset="0"/>
              </a:rPr>
              <a:t>]</a:t>
            </a:r>
          </a:p>
        </p:txBody>
      </p:sp>
      <p:pic>
        <p:nvPicPr>
          <p:cNvPr id="11" name="Picture 10"/>
          <p:cNvPicPr>
            <a:picLocks noChangeAspect="1"/>
          </p:cNvPicPr>
          <p:nvPr/>
        </p:nvPicPr>
        <p:blipFill>
          <a:blip r:embed="rId5"/>
          <a:stretch>
            <a:fillRect/>
          </a:stretch>
        </p:blipFill>
        <p:spPr>
          <a:xfrm>
            <a:off x="8454320" y="5509015"/>
            <a:ext cx="496005" cy="640080"/>
          </a:xfrm>
          <a:prstGeom prst="rect">
            <a:avLst/>
          </a:prstGeom>
          <a:ln w="25400">
            <a:solidFill>
              <a:srgbClr val="7889FB"/>
            </a:solidFill>
          </a:ln>
        </p:spPr>
      </p:pic>
      <p:sp>
        <p:nvSpPr>
          <p:cNvPr id="12" name="TextBox 11"/>
          <p:cNvSpPr txBox="1"/>
          <p:nvPr/>
        </p:nvSpPr>
        <p:spPr>
          <a:xfrm>
            <a:off x="5476352" y="5348244"/>
            <a:ext cx="2873829"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Jingzhi</a:t>
            </a:r>
            <a:r>
              <a:rPr lang="en-US" sz="1400" dirty="0">
                <a:latin typeface="Calibri" panose="020F0502020204030204" pitchFamily="34" charset="0"/>
                <a:cs typeface="Calibri" panose="020F0502020204030204" pitchFamily="34" charset="0"/>
              </a:rPr>
              <a:t> Fang, </a:t>
            </a:r>
            <a:r>
              <a:rPr lang="en-US" sz="1400" dirty="0" err="1">
                <a:latin typeface="Calibri" panose="020F0502020204030204" pitchFamily="34" charset="0"/>
                <a:cs typeface="Calibri" panose="020F0502020204030204" pitchFamily="34" charset="0"/>
              </a:rPr>
              <a:t>Yanyan</a:t>
            </a:r>
            <a:r>
              <a:rPr lang="en-US" sz="1400" dirty="0">
                <a:latin typeface="Calibri" panose="020F0502020204030204" pitchFamily="34" charset="0"/>
                <a:cs typeface="Calibri" panose="020F0502020204030204" pitchFamily="34" charset="0"/>
              </a:rPr>
              <a:t> Shen, Yue Wang, Lei Chen: Optimizing DNN Computation Graph using Graph Substitutions. </a:t>
            </a:r>
            <a:r>
              <a:rPr lang="en-US" sz="1400" b="1" dirty="0">
                <a:latin typeface="Calibri" panose="020F0502020204030204" pitchFamily="34" charset="0"/>
                <a:cs typeface="Calibri" panose="020F0502020204030204" pitchFamily="34" charset="0"/>
              </a:rPr>
              <a:t>PVLDB 13(11) 2020</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0009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Static/Dynamic Simplification Rewrites, cont.</a:t>
            </a:r>
          </a:p>
        </p:txBody>
      </p:sp>
      <p:sp>
        <p:nvSpPr>
          <p:cNvPr id="3" name="Content Placeholder 2"/>
          <p:cNvSpPr>
            <a:spLocks noGrp="1"/>
          </p:cNvSpPr>
          <p:nvPr>
            <p:ph idx="1"/>
          </p:nvPr>
        </p:nvSpPr>
        <p:spPr/>
        <p:txBody>
          <a:bodyPr/>
          <a:lstStyle/>
          <a:p>
            <a:r>
              <a:rPr lang="en-US" dirty="0"/>
              <a:t>Rewrites in </a:t>
            </a:r>
            <a:r>
              <a:rPr lang="en-US" dirty="0" err="1"/>
              <a:t>PyTorch</a:t>
            </a:r>
            <a:r>
              <a:rPr lang="en-US" dirty="0"/>
              <a:t> </a:t>
            </a:r>
            <a:r>
              <a:rPr lang="en-US" b="0" dirty="0"/>
              <a:t>(Torch Script JIT)</a:t>
            </a:r>
          </a:p>
          <a:p>
            <a:pPr lvl="1"/>
            <a:r>
              <a:rPr lang="en-US" dirty="0" err="1"/>
              <a:t>Misc</a:t>
            </a:r>
            <a:r>
              <a:rPr lang="en-US" dirty="0"/>
              <a:t>: Canonicalization, </a:t>
            </a:r>
            <a:br>
              <a:rPr lang="en-US" dirty="0"/>
            </a:br>
            <a:r>
              <a:rPr lang="en-US" dirty="0"/>
              <a:t>erase number types and no-ops</a:t>
            </a:r>
          </a:p>
          <a:p>
            <a:pPr lvl="1"/>
            <a:r>
              <a:rPr lang="en-US" dirty="0"/>
              <a:t>Fuse linear, fuse </a:t>
            </a:r>
            <a:r>
              <a:rPr lang="en-US" dirty="0" err="1"/>
              <a:t>relu</a:t>
            </a:r>
            <a:r>
              <a:rPr lang="en-US" dirty="0"/>
              <a:t>, fuse graph pipeline</a:t>
            </a:r>
          </a:p>
          <a:p>
            <a:pPr lvl="1"/>
            <a:r>
              <a:rPr lang="en-US" dirty="0"/>
              <a:t>Peephole simplifications</a:t>
            </a:r>
            <a:br>
              <a:rPr lang="en-US" dirty="0"/>
            </a:br>
            <a:r>
              <a:rPr lang="en-US" dirty="0"/>
              <a:t>(e.g., for </a:t>
            </a:r>
            <a:r>
              <a:rPr lang="en-US" dirty="0" err="1"/>
              <a:t>dtype</a:t>
            </a:r>
            <a:r>
              <a:rPr lang="en-US" dirty="0"/>
              <a:t> management)</a:t>
            </a:r>
          </a:p>
          <a:p>
            <a:pPr lvl="1"/>
            <a:r>
              <a:rPr lang="en-US" dirty="0" err="1"/>
              <a:t>Inlining</a:t>
            </a:r>
            <a:r>
              <a:rPr lang="en-US" dirty="0"/>
              <a:t> and loop unrolling</a:t>
            </a:r>
          </a:p>
          <a:p>
            <a:pPr lvl="1"/>
            <a:r>
              <a:rPr lang="en-US" dirty="0"/>
              <a:t>Concatenation and fusion</a:t>
            </a:r>
            <a:br>
              <a:rPr lang="en-US" dirty="0"/>
            </a:br>
            <a:r>
              <a:rPr lang="en-US" dirty="0"/>
              <a:t>rewrites:</a:t>
            </a:r>
          </a:p>
        </p:txBody>
      </p:sp>
      <p:sp>
        <p:nvSpPr>
          <p:cNvPr id="4" name="Text Placeholder 3"/>
          <p:cNvSpPr>
            <a:spLocks noGrp="1"/>
          </p:cNvSpPr>
          <p:nvPr>
            <p:ph type="body" sz="quarter" idx="14"/>
          </p:nvPr>
        </p:nvSpPr>
        <p:spPr/>
        <p:txBody>
          <a:bodyPr>
            <a:normAutofit lnSpcReduction="10000"/>
          </a:bodyPr>
          <a:lstStyle/>
          <a:p>
            <a:r>
              <a:rPr lang="en-US" dirty="0"/>
              <a:t>Rewrites and Operator Selection</a:t>
            </a:r>
          </a:p>
          <a:p>
            <a:endParaRPr lang="en-US" dirty="0"/>
          </a:p>
        </p:txBody>
      </p:sp>
      <p:pic>
        <p:nvPicPr>
          <p:cNvPr id="5" name="Picture 4">
            <a:extLst>
              <a:ext uri="{FF2B5EF4-FFF2-40B4-BE49-F238E27FC236}">
                <a16:creationId xmlns:a16="http://schemas.microsoft.com/office/drawing/2014/main" id="{D8C6360D-46D3-4969-8621-0C7A6D30F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0369" y="1232865"/>
            <a:ext cx="1027585" cy="213035"/>
          </a:xfrm>
          <a:prstGeom prst="rect">
            <a:avLst/>
          </a:prstGeom>
        </p:spPr>
      </p:pic>
      <p:sp>
        <p:nvSpPr>
          <p:cNvPr id="6" name="TextBox 5"/>
          <p:cNvSpPr txBox="1"/>
          <p:nvPr/>
        </p:nvSpPr>
        <p:spPr>
          <a:xfrm>
            <a:off x="5280451" y="1577634"/>
            <a:ext cx="3637503" cy="523220"/>
          </a:xfrm>
          <a:prstGeom prst="rect">
            <a:avLst/>
          </a:prstGeom>
          <a:noFill/>
        </p:spPr>
        <p:txBody>
          <a:bodyPr wrap="square" lIns="0" rIns="0" rtlCol="0">
            <a:spAutoFit/>
          </a:bodyPr>
          <a:lstStyle/>
          <a:p>
            <a:pPr algn="ctr"/>
            <a:r>
              <a:rPr lang="en-US" sz="1400" dirty="0">
                <a:latin typeface="Calibri" panose="020F0502020204030204" pitchFamily="34" charset="0"/>
                <a:cs typeface="Calibri" panose="020F0502020204030204" pitchFamily="34" charset="0"/>
              </a:rPr>
              <a:t>[</a:t>
            </a:r>
            <a:r>
              <a:rPr lang="en-US" sz="1400" dirty="0">
                <a:latin typeface="Calibri" panose="020F0502020204030204" pitchFamily="34" charset="0"/>
                <a:cs typeface="Calibri" panose="020F0502020204030204" pitchFamily="34" charset="0"/>
                <a:hlinkClick r:id="rId3"/>
              </a:rPr>
              <a:t>https://github.com/pytorch/pytorch/blob/master/torch/csrc/jit/passes/subgraph_rewrite.cpp</a:t>
            </a:r>
            <a:r>
              <a:rPr lang="en-US" sz="1400" dirty="0">
                <a:latin typeface="Calibri" panose="020F0502020204030204" pitchFamily="34" charset="0"/>
                <a:cs typeface="Calibri" panose="020F0502020204030204" pitchFamily="34" charset="0"/>
              </a:rPr>
              <a:t>]</a:t>
            </a:r>
          </a:p>
        </p:txBody>
      </p:sp>
      <p:pic>
        <p:nvPicPr>
          <p:cNvPr id="7" name="Picture 6"/>
          <p:cNvPicPr>
            <a:picLocks noChangeAspect="1"/>
          </p:cNvPicPr>
          <p:nvPr/>
        </p:nvPicPr>
        <p:blipFill>
          <a:blip r:embed="rId4"/>
          <a:stretch>
            <a:fillRect/>
          </a:stretch>
        </p:blipFill>
        <p:spPr>
          <a:xfrm>
            <a:off x="4436611" y="2692214"/>
            <a:ext cx="4375796" cy="3223073"/>
          </a:xfrm>
          <a:prstGeom prst="rect">
            <a:avLst/>
          </a:prstGeom>
        </p:spPr>
      </p:pic>
      <p:sp>
        <p:nvSpPr>
          <p:cNvPr id="8" name="TextBox 7"/>
          <p:cNvSpPr txBox="1"/>
          <p:nvPr/>
        </p:nvSpPr>
        <p:spPr>
          <a:xfrm>
            <a:off x="6641962" y="5339293"/>
            <a:ext cx="2391506" cy="584775"/>
          </a:xfrm>
          <a:prstGeom prst="rect">
            <a:avLst/>
          </a:prstGeom>
          <a:noFill/>
        </p:spPr>
        <p:txBody>
          <a:bodyPr wrap="square" lIns="0" rIns="0" rtlCol="0">
            <a:spAutoFit/>
          </a:bodyPr>
          <a:lstStyle/>
          <a:p>
            <a:pPr algn="ctr"/>
            <a:r>
              <a:rPr lang="en-US" sz="1600" dirty="0">
                <a:latin typeface="Consolas" panose="020B0609020204030204" pitchFamily="49" charset="0"/>
                <a:cs typeface="Calibri" panose="020F0502020204030204" pitchFamily="34" charset="0"/>
              </a:rPr>
              <a:t>subgraph_rewrite.cpp </a:t>
            </a:r>
            <a:r>
              <a:rPr lang="en-US" sz="1600" dirty="0">
                <a:latin typeface="Calibri" panose="020F0502020204030204" pitchFamily="34" charset="0"/>
                <a:cs typeface="Calibri" panose="020F0502020204030204" pitchFamily="34" charset="0"/>
              </a:rPr>
              <a:t>(extracted Mar 17, 2022)</a:t>
            </a:r>
          </a:p>
        </p:txBody>
      </p:sp>
    </p:spTree>
    <p:extLst>
      <p:ext uri="{BB962C8B-B14F-4D97-AF65-F5344CB8AC3E}">
        <p14:creationId xmlns:p14="http://schemas.microsoft.com/office/powerpoint/2010/main" val="155676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Vectorization and Incremental Computation</a:t>
            </a:r>
          </a:p>
        </p:txBody>
      </p:sp>
      <p:sp>
        <p:nvSpPr>
          <p:cNvPr id="3" name="Content Placeholder 2"/>
          <p:cNvSpPr>
            <a:spLocks noGrp="1"/>
          </p:cNvSpPr>
          <p:nvPr>
            <p:ph idx="1"/>
          </p:nvPr>
        </p:nvSpPr>
        <p:spPr/>
        <p:txBody>
          <a:bodyPr/>
          <a:lstStyle/>
          <a:p>
            <a:r>
              <a:rPr lang="en-US" dirty="0"/>
              <a:t>Loop Transformations</a:t>
            </a:r>
            <a:br>
              <a:rPr lang="en-US" dirty="0"/>
            </a:br>
            <a:r>
              <a:rPr lang="en-US" b="0" dirty="0"/>
              <a:t>(e.g., </a:t>
            </a:r>
            <a:r>
              <a:rPr lang="en-US" dirty="0" err="1">
                <a:solidFill>
                  <a:srgbClr val="7889FB"/>
                </a:solidFill>
              </a:rPr>
              <a:t>OptiML</a:t>
            </a:r>
            <a:r>
              <a:rPr lang="en-US" b="0" dirty="0"/>
              <a:t>, </a:t>
            </a:r>
            <a:r>
              <a:rPr lang="en-US" dirty="0" err="1">
                <a:solidFill>
                  <a:srgbClr val="7889FB"/>
                </a:solidFill>
              </a:rPr>
              <a:t>SystemML</a:t>
            </a:r>
            <a:r>
              <a:rPr lang="en-US" b="0" dirty="0"/>
              <a:t>)</a:t>
            </a:r>
          </a:p>
          <a:p>
            <a:pPr lvl="1"/>
            <a:r>
              <a:rPr lang="en-US" b="1" dirty="0">
                <a:solidFill>
                  <a:schemeClr val="accent1"/>
                </a:solidFill>
              </a:rPr>
              <a:t>Loop vectorization</a:t>
            </a:r>
          </a:p>
          <a:p>
            <a:pPr lvl="1"/>
            <a:r>
              <a:rPr lang="en-US" b="0" dirty="0"/>
              <a:t>Loop hoisting</a:t>
            </a:r>
          </a:p>
          <a:p>
            <a:pPr lvl="1"/>
            <a:endParaRPr lang="en-US" sz="1200" dirty="0"/>
          </a:p>
          <a:p>
            <a:r>
              <a:rPr lang="en-US" dirty="0"/>
              <a:t>Incremental Computations</a:t>
            </a:r>
          </a:p>
          <a:p>
            <a:pPr lvl="1"/>
            <a:r>
              <a:rPr lang="en-US" b="1" dirty="0">
                <a:solidFill>
                  <a:schemeClr val="accent1"/>
                </a:solidFill>
              </a:rPr>
              <a:t>Delta update rules</a:t>
            </a:r>
            <a:r>
              <a:rPr lang="en-US" dirty="0"/>
              <a:t> (e.g., </a:t>
            </a:r>
            <a:r>
              <a:rPr lang="en-US" b="1" dirty="0">
                <a:solidFill>
                  <a:srgbClr val="7889FB"/>
                </a:solidFill>
              </a:rPr>
              <a:t>LINVIEW</a:t>
            </a:r>
            <a:r>
              <a:rPr lang="en-US" dirty="0">
                <a:solidFill>
                  <a:schemeClr val="tx1"/>
                </a:solidFill>
              </a:rPr>
              <a:t>,</a:t>
            </a:r>
            <a:r>
              <a:rPr lang="en-US" dirty="0"/>
              <a:t> </a:t>
            </a:r>
            <a:r>
              <a:rPr lang="en-US" b="1" dirty="0">
                <a:solidFill>
                  <a:srgbClr val="7889FB"/>
                </a:solidFill>
              </a:rPr>
              <a:t>factorized</a:t>
            </a:r>
            <a:r>
              <a:rPr lang="en-US" dirty="0"/>
              <a:t>)</a:t>
            </a:r>
          </a:p>
          <a:p>
            <a:pPr lvl="1"/>
            <a:r>
              <a:rPr lang="en-US" dirty="0"/>
              <a:t>Incremental iterations (e.g., </a:t>
            </a:r>
            <a:r>
              <a:rPr lang="en-US" b="1" dirty="0" err="1">
                <a:solidFill>
                  <a:srgbClr val="7889FB"/>
                </a:solidFill>
              </a:rPr>
              <a:t>Flink</a:t>
            </a:r>
            <a:r>
              <a:rPr lang="en-US" dirty="0"/>
              <a:t>)</a:t>
            </a:r>
          </a:p>
          <a:p>
            <a:pPr lvl="1"/>
            <a:endParaRPr lang="en-US" dirty="0"/>
          </a:p>
          <a:p>
            <a:pPr lvl="1"/>
            <a:endParaRPr lang="en-US" dirty="0"/>
          </a:p>
          <a:p>
            <a:pPr lvl="1"/>
            <a:endParaRPr lang="en-US" sz="2200" dirty="0"/>
          </a:p>
          <a:p>
            <a:r>
              <a:rPr lang="en-US" dirty="0"/>
              <a:t>Update In-Place</a:t>
            </a:r>
          </a:p>
          <a:p>
            <a:pPr lvl="1"/>
            <a:r>
              <a:rPr lang="en-US" b="1" dirty="0" err="1">
                <a:solidFill>
                  <a:srgbClr val="7889FB"/>
                </a:solidFill>
              </a:rPr>
              <a:t>SystemDS</a:t>
            </a:r>
            <a:r>
              <a:rPr lang="en-US" b="1" dirty="0">
                <a:solidFill>
                  <a:srgbClr val="7889FB"/>
                </a:solidFill>
              </a:rPr>
              <a:t>: </a:t>
            </a:r>
            <a:r>
              <a:rPr lang="en-US" dirty="0"/>
              <a:t>via rewrites (</a:t>
            </a:r>
            <a:r>
              <a:rPr lang="en-US" b="1" dirty="0">
                <a:solidFill>
                  <a:srgbClr val="7889FB"/>
                </a:solidFill>
              </a:rPr>
              <a:t>guaranteed applicability</a:t>
            </a:r>
            <a:r>
              <a:rPr lang="en-US" dirty="0"/>
              <a:t>)</a:t>
            </a:r>
          </a:p>
          <a:p>
            <a:pPr lvl="1"/>
            <a:r>
              <a:rPr lang="en-US" b="1" dirty="0">
                <a:solidFill>
                  <a:srgbClr val="7889FB"/>
                </a:solidFill>
              </a:rPr>
              <a:t>R:</a:t>
            </a:r>
            <a:r>
              <a:rPr lang="en-US" dirty="0"/>
              <a:t> via reference counting</a:t>
            </a:r>
          </a:p>
          <a:p>
            <a:pPr lvl="1"/>
            <a:r>
              <a:rPr lang="en-US" b="1" dirty="0">
                <a:solidFill>
                  <a:srgbClr val="7889FB"/>
                </a:solidFill>
              </a:rPr>
              <a:t>Julia:</a:t>
            </a:r>
            <a:r>
              <a:rPr lang="en-US" dirty="0"/>
              <a:t> by default, otherwise explicit </a:t>
            </a:r>
            <a:r>
              <a:rPr lang="en-US" b="1" dirty="0">
                <a:solidFill>
                  <a:schemeClr val="accent1"/>
                </a:solidFill>
              </a:rPr>
              <a:t>B = copy(A)</a:t>
            </a:r>
            <a:r>
              <a:rPr lang="en-US" dirty="0"/>
              <a:t> necessary</a:t>
            </a:r>
          </a:p>
          <a:p>
            <a:endParaRPr lang="en-US" b="0" dirty="0"/>
          </a:p>
        </p:txBody>
      </p:sp>
      <p:sp>
        <p:nvSpPr>
          <p:cNvPr id="4" name="Text Placeholder 3"/>
          <p:cNvSpPr>
            <a:spLocks noGrp="1"/>
          </p:cNvSpPr>
          <p:nvPr>
            <p:ph type="body" sz="quarter" idx="14"/>
          </p:nvPr>
        </p:nvSpPr>
        <p:spPr/>
        <p:txBody>
          <a:bodyPr>
            <a:normAutofit lnSpcReduction="10000"/>
          </a:bodyPr>
          <a:lstStyle/>
          <a:p>
            <a:r>
              <a:rPr lang="en-US" dirty="0"/>
              <a:t>Rewrites and Operator Selection</a:t>
            </a:r>
          </a:p>
        </p:txBody>
      </p:sp>
      <p:grpSp>
        <p:nvGrpSpPr>
          <p:cNvPr id="5" name="Group 4"/>
          <p:cNvGrpSpPr/>
          <p:nvPr/>
        </p:nvGrpSpPr>
        <p:grpSpPr>
          <a:xfrm>
            <a:off x="4359547" y="1394386"/>
            <a:ext cx="4553343" cy="1154549"/>
            <a:chOff x="330372" y="4460032"/>
            <a:chExt cx="4553343" cy="1154549"/>
          </a:xfrm>
        </p:grpSpPr>
        <p:sp>
          <p:nvSpPr>
            <p:cNvPr id="6" name="TextBox 5"/>
            <p:cNvSpPr txBox="1"/>
            <p:nvPr/>
          </p:nvSpPr>
          <p:spPr>
            <a:xfrm>
              <a:off x="830422" y="4460032"/>
              <a:ext cx="4012163" cy="646331"/>
            </a:xfrm>
            <a:prstGeom prst="rect">
              <a:avLst/>
            </a:prstGeom>
            <a:noFill/>
          </p:spPr>
          <p:txBody>
            <a:bodyPr wrap="square" rtlCol="0">
              <a:spAutoFit/>
            </a:bodyPr>
            <a:lstStyle/>
            <a:p>
              <a:r>
                <a:rPr lang="pl-PL" b="1" dirty="0">
                  <a:latin typeface="Consolas" panose="020B0609020204030204" pitchFamily="49" charset="0"/>
                  <a:cs typeface="Consolas" panose="020B0609020204030204" pitchFamily="49" charset="0"/>
                </a:rPr>
                <a:t>for</a:t>
              </a:r>
              <a:r>
                <a:rPr lang="pl-PL" dirty="0">
                  <a:latin typeface="Consolas" panose="020B0609020204030204" pitchFamily="49" charset="0"/>
                  <a:cs typeface="Consolas" panose="020B0609020204030204" pitchFamily="49" charset="0"/>
                </a:rPr>
                <a:t>(</a:t>
              </a:r>
              <a:r>
                <a:rPr lang="pl-PL" b="1" dirty="0">
                  <a:solidFill>
                    <a:schemeClr val="accent1"/>
                  </a:solidFill>
                  <a:latin typeface="Consolas" panose="020B0609020204030204" pitchFamily="49" charset="0"/>
                  <a:cs typeface="Consolas" panose="020B0609020204030204" pitchFamily="49" charset="0"/>
                </a:rPr>
                <a:t>i</a:t>
              </a:r>
              <a:r>
                <a:rPr lang="pl-PL" dirty="0">
                  <a:latin typeface="Consolas" panose="020B0609020204030204" pitchFamily="49" charset="0"/>
                  <a:cs typeface="Consolas" panose="020B0609020204030204" pitchFamily="49" charset="0"/>
                </a:rPr>
                <a:t> </a:t>
              </a:r>
              <a:r>
                <a:rPr lang="pl-PL" b="1" dirty="0">
                  <a:latin typeface="Consolas" panose="020B0609020204030204" pitchFamily="49" charset="0"/>
                  <a:cs typeface="Consolas" panose="020B0609020204030204" pitchFamily="49" charset="0"/>
                </a:rPr>
                <a:t>in</a:t>
              </a:r>
              <a:r>
                <a:rPr lang="pl-PL" dirty="0">
                  <a:latin typeface="Consolas" panose="020B0609020204030204" pitchFamily="49" charset="0"/>
                  <a:cs typeface="Consolas" panose="020B0609020204030204" pitchFamily="49" charset="0"/>
                </a:rPr>
                <a:t> </a:t>
              </a:r>
              <a:r>
                <a:rPr lang="pl-PL" b="1" dirty="0">
                  <a:solidFill>
                    <a:schemeClr val="accent1"/>
                  </a:solidFill>
                  <a:latin typeface="Consolas" panose="020B0609020204030204" pitchFamily="49" charset="0"/>
                  <a:cs typeface="Consolas" panose="020B0609020204030204" pitchFamily="49" charset="0"/>
                </a:rPr>
                <a:t>a:b</a:t>
              </a:r>
              <a:r>
                <a:rPr lang="pl-PL" dirty="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a:t>
              </a:r>
              <a:r>
                <a:rPr lang="pl-PL" dirty="0">
                  <a:latin typeface="Consolas" panose="020B0609020204030204" pitchFamily="49" charset="0"/>
                  <a:cs typeface="Consolas" panose="020B0609020204030204" pitchFamily="49" charset="0"/>
                </a:rPr>
                <a:t>X[</a:t>
              </a:r>
              <a:r>
                <a:rPr lang="pl-PL" b="1" dirty="0">
                  <a:solidFill>
                    <a:schemeClr val="accent1"/>
                  </a:solidFill>
                  <a:latin typeface="Consolas" panose="020B0609020204030204" pitchFamily="49" charset="0"/>
                  <a:cs typeface="Consolas" panose="020B0609020204030204" pitchFamily="49" charset="0"/>
                </a:rPr>
                <a:t>i</a:t>
              </a:r>
              <a:r>
                <a:rPr lang="pl-PL" dirty="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1</a:t>
              </a:r>
              <a:r>
                <a:rPr lang="pl-PL" dirty="0">
                  <a:latin typeface="Consolas" panose="020B0609020204030204" pitchFamily="49" charset="0"/>
                  <a:cs typeface="Consolas" panose="020B0609020204030204" pitchFamily="49" charset="0"/>
                </a:rPr>
                <a:t>] = Y[</a:t>
              </a:r>
              <a:r>
                <a:rPr lang="pl-PL" b="1" dirty="0">
                  <a:solidFill>
                    <a:schemeClr val="accent1"/>
                  </a:solidFill>
                  <a:latin typeface="Consolas" panose="020B0609020204030204" pitchFamily="49" charset="0"/>
                  <a:cs typeface="Consolas" panose="020B0609020204030204" pitchFamily="49" charset="0"/>
                </a:rPr>
                <a:t>i</a:t>
              </a:r>
              <a:r>
                <a:rPr lang="pl-PL" dirty="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2</a:t>
              </a:r>
              <a:r>
                <a:rPr lang="pl-PL" dirty="0">
                  <a:latin typeface="Consolas" panose="020B0609020204030204" pitchFamily="49" charset="0"/>
                  <a:cs typeface="Consolas" panose="020B0609020204030204" pitchFamily="49" charset="0"/>
                </a:rPr>
                <a:t>] + Z[</a:t>
              </a:r>
              <a:r>
                <a:rPr lang="pl-PL" b="1" dirty="0">
                  <a:solidFill>
                    <a:schemeClr val="accent1"/>
                  </a:solidFill>
                  <a:latin typeface="Consolas" panose="020B0609020204030204" pitchFamily="49" charset="0"/>
                  <a:cs typeface="Consolas" panose="020B0609020204030204" pitchFamily="49" charset="0"/>
                </a:rPr>
                <a:t>i</a:t>
              </a:r>
              <a:r>
                <a:rPr lang="pl-PL" dirty="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1</a:t>
              </a:r>
              <a:r>
                <a:rPr lang="pl-PL" dirty="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p:txBody>
        </p:sp>
        <p:cxnSp>
          <p:nvCxnSpPr>
            <p:cNvPr id="7" name="Straight Arrow Connector 6"/>
            <p:cNvCxnSpPr/>
            <p:nvPr/>
          </p:nvCxnSpPr>
          <p:spPr>
            <a:xfrm flipH="1">
              <a:off x="330372" y="5425351"/>
              <a:ext cx="371668" cy="0"/>
            </a:xfrm>
            <a:prstGeom prst="straightConnector1">
              <a:avLst/>
            </a:prstGeom>
            <a:ln w="19050">
              <a:solidFill>
                <a:srgbClr val="FF0000"/>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64162" y="5245249"/>
              <a:ext cx="4019553" cy="369332"/>
            </a:xfrm>
            <a:prstGeom prst="rect">
              <a:avLst/>
            </a:prstGeom>
            <a:noFill/>
          </p:spPr>
          <p:txBody>
            <a:bodyPr wrap="square" rtlCol="0">
              <a:spAutoFit/>
            </a:bodyPr>
            <a:lstStyle/>
            <a:p>
              <a:r>
                <a:rPr lang="pl-PL" dirty="0">
                  <a:latin typeface="Consolas" panose="020B0609020204030204" pitchFamily="49" charset="0"/>
                  <a:cs typeface="Consolas" panose="020B0609020204030204" pitchFamily="49" charset="0"/>
                </a:rPr>
                <a:t>X[</a:t>
              </a:r>
              <a:r>
                <a:rPr lang="en-US" b="1" dirty="0">
                  <a:solidFill>
                    <a:srgbClr val="7889FB"/>
                  </a:solidFill>
                  <a:latin typeface="Consolas" panose="020B0609020204030204" pitchFamily="49" charset="0"/>
                  <a:cs typeface="Consolas" panose="020B0609020204030204" pitchFamily="49" charset="0"/>
                </a:rPr>
                <a:t>a:b</a:t>
              </a:r>
              <a:r>
                <a:rPr lang="pl-PL" dirty="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1</a:t>
              </a:r>
              <a:r>
                <a:rPr lang="pl-PL" dirty="0">
                  <a:latin typeface="Consolas" panose="020B0609020204030204" pitchFamily="49" charset="0"/>
                  <a:cs typeface="Consolas" panose="020B0609020204030204" pitchFamily="49" charset="0"/>
                </a:rPr>
                <a:t>] = Y[</a:t>
              </a:r>
              <a:r>
                <a:rPr lang="en-US" b="1" dirty="0">
                  <a:solidFill>
                    <a:srgbClr val="7889FB"/>
                  </a:solidFill>
                  <a:latin typeface="Consolas" panose="020B0609020204030204" pitchFamily="49" charset="0"/>
                  <a:cs typeface="Consolas" panose="020B0609020204030204" pitchFamily="49" charset="0"/>
                </a:rPr>
                <a:t>a:b</a:t>
              </a:r>
              <a:r>
                <a:rPr lang="pl-PL" dirty="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2</a:t>
              </a:r>
              <a:r>
                <a:rPr lang="pl-PL" dirty="0">
                  <a:latin typeface="Consolas" panose="020B0609020204030204" pitchFamily="49" charset="0"/>
                  <a:cs typeface="Consolas" panose="020B0609020204030204" pitchFamily="49" charset="0"/>
                </a:rPr>
                <a:t>] + Z[</a:t>
              </a:r>
              <a:r>
                <a:rPr lang="en-US" b="1" dirty="0">
                  <a:solidFill>
                    <a:srgbClr val="7889FB"/>
                  </a:solidFill>
                  <a:latin typeface="Consolas" panose="020B0609020204030204" pitchFamily="49" charset="0"/>
                  <a:cs typeface="Consolas" panose="020B0609020204030204" pitchFamily="49" charset="0"/>
                </a:rPr>
                <a:t>a:b</a:t>
              </a:r>
              <a:r>
                <a:rPr lang="pl-PL" dirty="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1</a:t>
              </a:r>
              <a:r>
                <a:rPr lang="pl-PL" dirty="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p:txBody>
        </p:sp>
      </p:grpSp>
      <p:sp>
        <p:nvSpPr>
          <p:cNvPr id="9" name="TextBox 8"/>
          <p:cNvSpPr txBox="1"/>
          <p:nvPr/>
        </p:nvSpPr>
        <p:spPr>
          <a:xfrm>
            <a:off x="960960" y="3932053"/>
            <a:ext cx="3951125" cy="646331"/>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A = t(X) %*% X </a:t>
            </a:r>
            <a:r>
              <a:rPr lang="en-US" b="1" dirty="0">
                <a:solidFill>
                  <a:schemeClr val="accent1"/>
                </a:solidFill>
                <a:latin typeface="Consolas" panose="020B0609020204030204" pitchFamily="49" charset="0"/>
                <a:cs typeface="Consolas" panose="020B0609020204030204" pitchFamily="49" charset="0"/>
              </a:rPr>
              <a:t>+ t(∆X) %*% ∆X </a:t>
            </a:r>
          </a:p>
          <a:p>
            <a:r>
              <a:rPr lang="en-US" dirty="0">
                <a:latin typeface="Consolas" panose="020B0609020204030204" pitchFamily="49" charset="0"/>
                <a:cs typeface="Consolas" panose="020B0609020204030204" pitchFamily="49" charset="0"/>
              </a:rPr>
              <a:t>b = t(X) %*% y </a:t>
            </a:r>
            <a:r>
              <a:rPr lang="en-US" b="1" dirty="0">
                <a:solidFill>
                  <a:schemeClr val="accent1"/>
                </a:solidFill>
                <a:latin typeface="Consolas" panose="020B0609020204030204" pitchFamily="49" charset="0"/>
                <a:cs typeface="Consolas" panose="020B0609020204030204" pitchFamily="49" charset="0"/>
              </a:rPr>
              <a:t>+ t(∆X) %*% ∆y</a:t>
            </a:r>
          </a:p>
        </p:txBody>
      </p:sp>
      <p:sp>
        <p:nvSpPr>
          <p:cNvPr id="10" name="Rectangle 9"/>
          <p:cNvSpPr/>
          <p:nvPr/>
        </p:nvSpPr>
        <p:spPr>
          <a:xfrm>
            <a:off x="7164474" y="2653356"/>
            <a:ext cx="783772" cy="1376624"/>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X</a:t>
            </a:r>
          </a:p>
        </p:txBody>
      </p:sp>
      <p:sp>
        <p:nvSpPr>
          <p:cNvPr id="11" name="Rectangle 10"/>
          <p:cNvSpPr/>
          <p:nvPr/>
        </p:nvSpPr>
        <p:spPr>
          <a:xfrm rot="16200000">
            <a:off x="5548167" y="4177232"/>
            <a:ext cx="783772" cy="1376624"/>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b="1" dirty="0">
                <a:latin typeface="Calibri" panose="020F0502020204030204" pitchFamily="34" charset="0"/>
                <a:cs typeface="Calibri" panose="020F0502020204030204" pitchFamily="34" charset="0"/>
              </a:rPr>
              <a:t>t(X)</a:t>
            </a:r>
          </a:p>
        </p:txBody>
      </p:sp>
      <p:sp>
        <p:nvSpPr>
          <p:cNvPr id="12" name="Rectangle 11"/>
          <p:cNvSpPr/>
          <p:nvPr/>
        </p:nvSpPr>
        <p:spPr>
          <a:xfrm>
            <a:off x="8201987" y="2653356"/>
            <a:ext cx="288870" cy="1376624"/>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y</a:t>
            </a:r>
          </a:p>
        </p:txBody>
      </p:sp>
      <p:sp>
        <p:nvSpPr>
          <p:cNvPr id="13" name="Rectangle 12"/>
          <p:cNvSpPr/>
          <p:nvPr/>
        </p:nvSpPr>
        <p:spPr>
          <a:xfrm>
            <a:off x="7164474" y="4054890"/>
            <a:ext cx="783772" cy="2881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Calibri" panose="020F0502020204030204" pitchFamily="34" charset="0"/>
              <a:cs typeface="Calibri" panose="020F0502020204030204" pitchFamily="34" charset="0"/>
            </a:endParaRPr>
          </a:p>
        </p:txBody>
      </p:sp>
      <p:sp>
        <p:nvSpPr>
          <p:cNvPr id="14" name="Rectangle 13"/>
          <p:cNvSpPr/>
          <p:nvPr/>
        </p:nvSpPr>
        <p:spPr>
          <a:xfrm>
            <a:off x="8201987" y="4054890"/>
            <a:ext cx="288870" cy="2881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Calibri" panose="020F0502020204030204" pitchFamily="34" charset="0"/>
              <a:cs typeface="Calibri" panose="020F0502020204030204" pitchFamily="34" charset="0"/>
            </a:endParaRPr>
          </a:p>
        </p:txBody>
      </p:sp>
      <p:sp>
        <p:nvSpPr>
          <p:cNvPr id="15" name="Rectangle 14"/>
          <p:cNvSpPr/>
          <p:nvPr/>
        </p:nvSpPr>
        <p:spPr>
          <a:xfrm rot="16200000">
            <a:off x="6419122" y="4721474"/>
            <a:ext cx="783772" cy="2881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Calibri" panose="020F0502020204030204" pitchFamily="34" charset="0"/>
              <a:cs typeface="Calibri" panose="020F0502020204030204" pitchFamily="34" charset="0"/>
            </a:endParaRPr>
          </a:p>
        </p:txBody>
      </p:sp>
      <p:sp>
        <p:nvSpPr>
          <p:cNvPr id="16" name="Rectangle 15"/>
          <p:cNvSpPr/>
          <p:nvPr/>
        </p:nvSpPr>
        <p:spPr>
          <a:xfrm>
            <a:off x="7164474" y="4467233"/>
            <a:ext cx="783772" cy="783773"/>
          </a:xfrm>
          <a:prstGeom prst="rect">
            <a:avLst/>
          </a:prstGeom>
          <a:noFill/>
          <a:ln w="2540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Calibri" panose="020F0502020204030204" pitchFamily="34" charset="0"/>
              <a:cs typeface="Calibri" panose="020F0502020204030204" pitchFamily="34" charset="0"/>
            </a:endParaRPr>
          </a:p>
        </p:txBody>
      </p:sp>
      <p:sp>
        <p:nvSpPr>
          <p:cNvPr id="17" name="Rectangle 16"/>
          <p:cNvSpPr/>
          <p:nvPr/>
        </p:nvSpPr>
        <p:spPr>
          <a:xfrm>
            <a:off x="7206342" y="4509103"/>
            <a:ext cx="783772" cy="783773"/>
          </a:xfrm>
          <a:prstGeom prst="rect">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Calibri" panose="020F0502020204030204" pitchFamily="34" charset="0"/>
              <a:cs typeface="Calibri" panose="020F0502020204030204" pitchFamily="34" charset="0"/>
            </a:endParaRPr>
          </a:p>
        </p:txBody>
      </p:sp>
      <p:sp>
        <p:nvSpPr>
          <p:cNvPr id="18" name="Rectangle 17"/>
          <p:cNvSpPr/>
          <p:nvPr/>
        </p:nvSpPr>
        <p:spPr>
          <a:xfrm>
            <a:off x="8221224" y="4458860"/>
            <a:ext cx="263131" cy="783773"/>
          </a:xfrm>
          <a:prstGeom prst="rect">
            <a:avLst/>
          </a:prstGeom>
          <a:noFill/>
          <a:ln w="25400">
            <a:solidFill>
              <a:srgbClr val="7889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Calibri" panose="020F0502020204030204" pitchFamily="34" charset="0"/>
              <a:cs typeface="Calibri" panose="020F0502020204030204" pitchFamily="34" charset="0"/>
            </a:endParaRPr>
          </a:p>
        </p:txBody>
      </p:sp>
      <p:sp>
        <p:nvSpPr>
          <p:cNvPr id="19" name="Rectangle 18"/>
          <p:cNvSpPr/>
          <p:nvPr/>
        </p:nvSpPr>
        <p:spPr>
          <a:xfrm>
            <a:off x="8263092" y="4500730"/>
            <a:ext cx="263131" cy="783773"/>
          </a:xfrm>
          <a:prstGeom prst="rect">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Calibri" panose="020F0502020204030204" pitchFamily="34" charset="0"/>
              <a:cs typeface="Calibri" panose="020F0502020204030204" pitchFamily="34" charset="0"/>
            </a:endParaRPr>
          </a:p>
        </p:txBody>
      </p:sp>
      <p:pic>
        <p:nvPicPr>
          <p:cNvPr id="24" name="Picture 23">
            <a:extLst>
              <a:ext uri="{FF2B5EF4-FFF2-40B4-BE49-F238E27FC236}">
                <a16:creationId xmlns:a16="http://schemas.microsoft.com/office/drawing/2014/main" id="{51D186BB-0AEF-52C2-929A-1B321501B8BA}"/>
              </a:ext>
            </a:extLst>
          </p:cNvPr>
          <p:cNvPicPr>
            <a:picLocks noChangeAspect="1"/>
          </p:cNvPicPr>
          <p:nvPr/>
        </p:nvPicPr>
        <p:blipFill>
          <a:blip r:embed="rId3"/>
          <a:stretch>
            <a:fillRect/>
          </a:stretch>
        </p:blipFill>
        <p:spPr>
          <a:xfrm>
            <a:off x="7589341" y="5494295"/>
            <a:ext cx="1087676" cy="316332"/>
          </a:xfrm>
          <a:prstGeom prst="rect">
            <a:avLst/>
          </a:prstGeom>
        </p:spPr>
      </p:pic>
      <p:pic>
        <p:nvPicPr>
          <p:cNvPr id="25" name="Picture 24">
            <a:extLst>
              <a:ext uri="{FF2B5EF4-FFF2-40B4-BE49-F238E27FC236}">
                <a16:creationId xmlns:a16="http://schemas.microsoft.com/office/drawing/2014/main" id="{A75C5BF7-3867-B319-CE78-F4F6DD12B6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6342" y="5821489"/>
            <a:ext cx="491759" cy="381113"/>
          </a:xfrm>
          <a:prstGeom prst="rect">
            <a:avLst/>
          </a:prstGeom>
        </p:spPr>
      </p:pic>
      <p:pic>
        <p:nvPicPr>
          <p:cNvPr id="26" name="Picture 25">
            <a:extLst>
              <a:ext uri="{FF2B5EF4-FFF2-40B4-BE49-F238E27FC236}">
                <a16:creationId xmlns:a16="http://schemas.microsoft.com/office/drawing/2014/main" id="{31CAAE24-A17E-8B0C-860D-B10D085DB1C1}"/>
              </a:ext>
            </a:extLst>
          </p:cNvPr>
          <p:cNvPicPr>
            <a:picLocks noChangeAspect="1"/>
          </p:cNvPicPr>
          <p:nvPr/>
        </p:nvPicPr>
        <p:blipFill rotWithShape="1">
          <a:blip r:embed="rId5">
            <a:extLst>
              <a:ext uri="{28A0092B-C50C-407E-A947-70E740481C1C}">
                <a14:useLocalDpi xmlns:a14="http://schemas.microsoft.com/office/drawing/2010/main" val="0"/>
              </a:ext>
            </a:extLst>
          </a:blip>
          <a:srcRect t="14239" b="13748"/>
          <a:stretch/>
        </p:blipFill>
        <p:spPr>
          <a:xfrm>
            <a:off x="7845788" y="5869558"/>
            <a:ext cx="548869" cy="395254"/>
          </a:xfrm>
          <a:prstGeom prst="rect">
            <a:avLst/>
          </a:prstGeom>
        </p:spPr>
      </p:pic>
    </p:spTree>
    <p:extLst>
      <p:ext uri="{BB962C8B-B14F-4D97-AF65-F5344CB8AC3E}">
        <p14:creationId xmlns:p14="http://schemas.microsoft.com/office/powerpoint/2010/main" val="73888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Excursus: Automatic Rewrite Generation</a:t>
            </a:r>
          </a:p>
        </p:txBody>
      </p:sp>
      <p:sp>
        <p:nvSpPr>
          <p:cNvPr id="3" name="Content Placeholder 2"/>
          <p:cNvSpPr>
            <a:spLocks noGrp="1"/>
          </p:cNvSpPr>
          <p:nvPr>
            <p:ph idx="1"/>
          </p:nvPr>
        </p:nvSpPr>
        <p:spPr/>
        <p:txBody>
          <a:bodyPr/>
          <a:lstStyle/>
          <a:p>
            <a:r>
              <a:rPr lang="en-US" dirty="0"/>
              <a:t>SPOOF/SPORES (Sum-Product </a:t>
            </a:r>
            <a:r>
              <a:rPr lang="en-US" dirty="0" err="1"/>
              <a:t>Optim</a:t>
            </a:r>
            <a:r>
              <a:rPr lang="en-US" dirty="0"/>
              <a:t>.)</a:t>
            </a:r>
          </a:p>
          <a:p>
            <a:pPr lvl="1"/>
            <a:r>
              <a:rPr lang="en-US" b="1" dirty="0">
                <a:solidFill>
                  <a:schemeClr val="accent1"/>
                </a:solidFill>
              </a:rPr>
              <a:t>Break up</a:t>
            </a:r>
            <a:r>
              <a:rPr lang="en-US" dirty="0"/>
              <a:t> LA ops into basic ops (RA)</a:t>
            </a:r>
          </a:p>
          <a:p>
            <a:pPr lvl="1"/>
            <a:r>
              <a:rPr lang="en-US" b="1" dirty="0">
                <a:solidFill>
                  <a:srgbClr val="7889FB"/>
                </a:solidFill>
              </a:rPr>
              <a:t>Elementary sum-product/RA rewrites</a:t>
            </a:r>
          </a:p>
          <a:p>
            <a:pPr lvl="1"/>
            <a:r>
              <a:rPr lang="en-US" b="1" dirty="0"/>
              <a:t>Example:</a:t>
            </a:r>
            <a:br>
              <a:rPr lang="en-US" b="1" dirty="0"/>
            </a:br>
            <a:r>
              <a:rPr lang="en-US" b="1" dirty="0">
                <a:latin typeface="Consolas" panose="020B0609020204030204" pitchFamily="49" charset="0"/>
              </a:rPr>
              <a:t>sum</a:t>
            </a:r>
            <a:r>
              <a:rPr lang="en-US" dirty="0">
                <a:latin typeface="Consolas" panose="020B0609020204030204" pitchFamily="49" charset="0"/>
              </a:rPr>
              <a:t>(W%*%H)</a:t>
            </a:r>
            <a:endParaRPr lang="en-US" b="1"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TASO (Super Optimization)</a:t>
            </a:r>
          </a:p>
          <a:p>
            <a:pPr lvl="1"/>
            <a:r>
              <a:rPr lang="en-US" dirty="0"/>
              <a:t>List of operator specifications and properties</a:t>
            </a:r>
          </a:p>
          <a:p>
            <a:pPr lvl="1"/>
            <a:r>
              <a:rPr lang="en-US" dirty="0"/>
              <a:t>Automatic </a:t>
            </a:r>
            <a:r>
              <a:rPr lang="en-US" b="1" dirty="0">
                <a:solidFill>
                  <a:srgbClr val="7889FB"/>
                </a:solidFill>
              </a:rPr>
              <a:t>generation/verification of graph </a:t>
            </a:r>
            <a:br>
              <a:rPr lang="en-US" b="1" dirty="0">
                <a:solidFill>
                  <a:srgbClr val="7889FB"/>
                </a:solidFill>
              </a:rPr>
            </a:br>
            <a:r>
              <a:rPr lang="en-US" b="1" dirty="0">
                <a:solidFill>
                  <a:srgbClr val="7889FB"/>
                </a:solidFill>
              </a:rPr>
              <a:t>substitutions</a:t>
            </a:r>
            <a:r>
              <a:rPr lang="en-US" dirty="0"/>
              <a:t> and </a:t>
            </a:r>
            <a:r>
              <a:rPr lang="en-US" b="1" dirty="0">
                <a:solidFill>
                  <a:schemeClr val="accent1"/>
                </a:solidFill>
              </a:rPr>
              <a:t>data layouts</a:t>
            </a:r>
            <a:r>
              <a:rPr lang="en-US" dirty="0"/>
              <a:t> via cost-based backtracking search</a:t>
            </a:r>
          </a:p>
        </p:txBody>
      </p:sp>
      <p:sp>
        <p:nvSpPr>
          <p:cNvPr id="4" name="Text Placeholder 3"/>
          <p:cNvSpPr>
            <a:spLocks noGrp="1"/>
          </p:cNvSpPr>
          <p:nvPr>
            <p:ph type="body" sz="quarter" idx="14"/>
          </p:nvPr>
        </p:nvSpPr>
        <p:spPr/>
        <p:txBody>
          <a:bodyPr>
            <a:normAutofit lnSpcReduction="10000"/>
          </a:bodyPr>
          <a:lstStyle/>
          <a:p>
            <a:r>
              <a:rPr lang="en-US" dirty="0"/>
              <a:t>Rewrites and Operator Selection</a:t>
            </a:r>
          </a:p>
          <a:p>
            <a:endParaRPr lang="en-US" dirty="0"/>
          </a:p>
        </p:txBody>
      </p:sp>
      <p:pic>
        <p:nvPicPr>
          <p:cNvPr id="30" name="Picture 29"/>
          <p:cNvPicPr>
            <a:picLocks noChangeAspect="1"/>
          </p:cNvPicPr>
          <p:nvPr/>
        </p:nvPicPr>
        <p:blipFill>
          <a:blip r:embed="rId3"/>
          <a:stretch>
            <a:fillRect/>
          </a:stretch>
        </p:blipFill>
        <p:spPr>
          <a:xfrm>
            <a:off x="2986239" y="2563188"/>
            <a:ext cx="1224168" cy="2053037"/>
          </a:xfrm>
          <a:prstGeom prst="rect">
            <a:avLst/>
          </a:prstGeom>
        </p:spPr>
      </p:pic>
      <p:pic>
        <p:nvPicPr>
          <p:cNvPr id="32" name="Picture 31"/>
          <p:cNvPicPr>
            <a:picLocks noChangeAspect="1"/>
          </p:cNvPicPr>
          <p:nvPr/>
        </p:nvPicPr>
        <p:blipFill rotWithShape="1">
          <a:blip r:embed="rId4"/>
          <a:srcRect t="8684"/>
          <a:stretch/>
        </p:blipFill>
        <p:spPr>
          <a:xfrm>
            <a:off x="4600930" y="2763293"/>
            <a:ext cx="851931" cy="1534987"/>
          </a:xfrm>
          <a:prstGeom prst="rect">
            <a:avLst/>
          </a:prstGeom>
        </p:spPr>
      </p:pic>
      <p:pic>
        <p:nvPicPr>
          <p:cNvPr id="36" name="Picture 35"/>
          <p:cNvPicPr>
            <a:picLocks noChangeAspect="1"/>
          </p:cNvPicPr>
          <p:nvPr/>
        </p:nvPicPr>
        <p:blipFill>
          <a:blip r:embed="rId5"/>
          <a:stretch>
            <a:fillRect/>
          </a:stretch>
        </p:blipFill>
        <p:spPr>
          <a:xfrm>
            <a:off x="7206663" y="2756291"/>
            <a:ext cx="1416583" cy="2001252"/>
          </a:xfrm>
          <a:prstGeom prst="rect">
            <a:avLst/>
          </a:prstGeom>
        </p:spPr>
      </p:pic>
      <p:pic>
        <p:nvPicPr>
          <p:cNvPr id="40" name="Picture 39"/>
          <p:cNvPicPr>
            <a:picLocks noChangeAspect="1"/>
          </p:cNvPicPr>
          <p:nvPr/>
        </p:nvPicPr>
        <p:blipFill>
          <a:blip r:embed="rId6"/>
          <a:stretch>
            <a:fillRect/>
          </a:stretch>
        </p:blipFill>
        <p:spPr>
          <a:xfrm>
            <a:off x="5681202" y="2756290"/>
            <a:ext cx="1010430" cy="2001252"/>
          </a:xfrm>
          <a:prstGeom prst="rect">
            <a:avLst/>
          </a:prstGeom>
        </p:spPr>
      </p:pic>
      <p:sp>
        <p:nvSpPr>
          <p:cNvPr id="42" name="Rectangle 41"/>
          <p:cNvSpPr/>
          <p:nvPr/>
        </p:nvSpPr>
        <p:spPr>
          <a:xfrm>
            <a:off x="6166490" y="4092593"/>
            <a:ext cx="534301" cy="2052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cxnSpLocks/>
          </p:cNvCxnSpPr>
          <p:nvPr/>
        </p:nvCxnSpPr>
        <p:spPr>
          <a:xfrm>
            <a:off x="6301821" y="3117334"/>
            <a:ext cx="320321" cy="936395"/>
          </a:xfrm>
          <a:prstGeom prst="line">
            <a:avLst/>
          </a:prstGeom>
          <a:ln w="19050">
            <a:solidFill>
              <a:schemeClr val="accent1"/>
            </a:solidFill>
            <a:prstDash val="dash"/>
            <a:tailEnd type="triangle" w="med" len="lg"/>
          </a:ln>
        </p:spPr>
        <p:style>
          <a:lnRef idx="1">
            <a:schemeClr val="accent1"/>
          </a:lnRef>
          <a:fillRef idx="0">
            <a:schemeClr val="accent1"/>
          </a:fillRef>
          <a:effectRef idx="0">
            <a:schemeClr val="accent1"/>
          </a:effectRef>
          <a:fontRef idx="minor">
            <a:schemeClr val="tx1"/>
          </a:fontRef>
        </p:style>
      </p:cxnSp>
      <p:sp>
        <p:nvSpPr>
          <p:cNvPr id="45" name="Right Arrow 44"/>
          <p:cNvSpPr/>
          <p:nvPr/>
        </p:nvSpPr>
        <p:spPr>
          <a:xfrm>
            <a:off x="6810683" y="3394017"/>
            <a:ext cx="321547" cy="356460"/>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6" name="Right Arrow 45"/>
          <p:cNvSpPr/>
          <p:nvPr/>
        </p:nvSpPr>
        <p:spPr>
          <a:xfrm>
            <a:off x="5375442" y="3405741"/>
            <a:ext cx="321547" cy="356460"/>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7" name="Right Arrow 46"/>
          <p:cNvSpPr/>
          <p:nvPr/>
        </p:nvSpPr>
        <p:spPr>
          <a:xfrm>
            <a:off x="4322041" y="3397368"/>
            <a:ext cx="321547" cy="356460"/>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8" name="TextBox 47"/>
          <p:cNvSpPr txBox="1"/>
          <p:nvPr/>
        </p:nvSpPr>
        <p:spPr>
          <a:xfrm>
            <a:off x="5236678" y="1362561"/>
            <a:ext cx="2981847" cy="646331"/>
          </a:xfrm>
          <a:prstGeom prst="rect">
            <a:avLst/>
          </a:prstGeom>
          <a:noFill/>
        </p:spPr>
        <p:txBody>
          <a:bodyPr wrap="square" lIns="0" rIns="0" rtlCol="0">
            <a:spAutoFit/>
          </a:bodyPr>
          <a:lstStyle/>
          <a:p>
            <a:pPr algn="r"/>
            <a:r>
              <a:rPr lang="en-US" sz="1200" dirty="0">
                <a:latin typeface="Calibri" panose="020F0502020204030204" pitchFamily="34" charset="0"/>
                <a:cs typeface="Calibri" panose="020F0502020204030204" pitchFamily="34" charset="0"/>
              </a:rPr>
              <a:t>[Tarek </a:t>
            </a:r>
            <a:r>
              <a:rPr lang="en-US" sz="1200" dirty="0" err="1">
                <a:latin typeface="Calibri" panose="020F0502020204030204" pitchFamily="34" charset="0"/>
                <a:cs typeface="Calibri" panose="020F0502020204030204" pitchFamily="34" charset="0"/>
              </a:rPr>
              <a:t>Elgamal</a:t>
            </a:r>
            <a:r>
              <a:rPr lang="en-US" sz="1200" dirty="0">
                <a:latin typeface="Calibri" panose="020F0502020204030204" pitchFamily="34" charset="0"/>
                <a:cs typeface="Calibri" panose="020F0502020204030204" pitchFamily="34" charset="0"/>
              </a:rPr>
              <a:t> et al: SPOOF: Sum-Product Optimization and Operator Fusion for </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Large-Scale Machine Learning. </a:t>
            </a:r>
            <a:r>
              <a:rPr lang="en-US" sz="1200" b="1" dirty="0">
                <a:latin typeface="Calibri" panose="020F0502020204030204" pitchFamily="34" charset="0"/>
                <a:cs typeface="Calibri" panose="020F0502020204030204" pitchFamily="34" charset="0"/>
              </a:rPr>
              <a:t>CIDR 2017</a:t>
            </a:r>
            <a:r>
              <a:rPr lang="en-US" sz="1200" dirty="0">
                <a:latin typeface="Calibri" panose="020F0502020204030204" pitchFamily="34" charset="0"/>
                <a:cs typeface="Calibri" panose="020F0502020204030204" pitchFamily="34" charset="0"/>
              </a:rPr>
              <a:t>]</a:t>
            </a:r>
          </a:p>
        </p:txBody>
      </p:sp>
      <p:sp>
        <p:nvSpPr>
          <p:cNvPr id="51" name="TextBox 50"/>
          <p:cNvSpPr txBox="1"/>
          <p:nvPr/>
        </p:nvSpPr>
        <p:spPr>
          <a:xfrm>
            <a:off x="5221830" y="2017754"/>
            <a:ext cx="3138055" cy="646331"/>
          </a:xfrm>
          <a:prstGeom prst="rect">
            <a:avLst/>
          </a:prstGeom>
          <a:noFill/>
        </p:spPr>
        <p:txBody>
          <a:bodyPr wrap="square" lIns="0" rIns="0" rtlCol="0">
            <a:spAutoFit/>
          </a:bodyPr>
          <a:lstStyle/>
          <a:p>
            <a:pPr algn="r"/>
            <a:r>
              <a:rPr lang="en-US" sz="1200" dirty="0">
                <a:latin typeface="Calibri" panose="020F0502020204030204" pitchFamily="34" charset="0"/>
                <a:cs typeface="Calibri" panose="020F0502020204030204" pitchFamily="34" charset="0"/>
              </a:rPr>
              <a:t>[</a:t>
            </a:r>
            <a:r>
              <a:rPr lang="en-US" sz="1200" dirty="0" err="1">
                <a:latin typeface="Calibri" panose="020F0502020204030204" pitchFamily="34" charset="0"/>
                <a:cs typeface="Calibri" panose="020F0502020204030204" pitchFamily="34" charset="0"/>
              </a:rPr>
              <a:t>Yisu</a:t>
            </a:r>
            <a:r>
              <a:rPr lang="en-US" sz="1200" dirty="0">
                <a:latin typeface="Calibri" panose="020F0502020204030204" pitchFamily="34" charset="0"/>
                <a:cs typeface="Calibri" panose="020F0502020204030204" pitchFamily="34" charset="0"/>
              </a:rPr>
              <a:t> Remy Wang et al: SPORES: Sum-Product Optimization via Relational Equality Saturation for Large Scale Linear Algebra. </a:t>
            </a:r>
            <a:r>
              <a:rPr lang="en-US" sz="1200" b="1" dirty="0">
                <a:latin typeface="Calibri" panose="020F0502020204030204" pitchFamily="34" charset="0"/>
                <a:cs typeface="Calibri" panose="020F0502020204030204" pitchFamily="34" charset="0"/>
              </a:rPr>
              <a:t>PVLDB 13(11) 2020</a:t>
            </a:r>
            <a:r>
              <a:rPr lang="en-US" sz="1200" dirty="0">
                <a:latin typeface="Calibri" panose="020F0502020204030204" pitchFamily="34" charset="0"/>
                <a:cs typeface="Calibri" panose="020F0502020204030204" pitchFamily="34" charset="0"/>
              </a:rPr>
              <a:t>]</a:t>
            </a:r>
          </a:p>
        </p:txBody>
      </p:sp>
      <p:pic>
        <p:nvPicPr>
          <p:cNvPr id="52" name="Picture 51"/>
          <p:cNvPicPr>
            <a:picLocks noChangeAspect="1"/>
          </p:cNvPicPr>
          <p:nvPr/>
        </p:nvPicPr>
        <p:blipFill>
          <a:blip r:embed="rId7"/>
          <a:stretch>
            <a:fillRect/>
          </a:stretch>
        </p:blipFill>
        <p:spPr>
          <a:xfrm>
            <a:off x="8331149" y="1392705"/>
            <a:ext cx="496372" cy="640080"/>
          </a:xfrm>
          <a:prstGeom prst="rect">
            <a:avLst/>
          </a:prstGeom>
          <a:ln w="25400">
            <a:solidFill>
              <a:srgbClr val="7889FB"/>
            </a:solidFill>
          </a:ln>
        </p:spPr>
      </p:pic>
      <p:pic>
        <p:nvPicPr>
          <p:cNvPr id="54" name="Picture 53"/>
          <p:cNvPicPr>
            <a:picLocks noChangeAspect="1"/>
          </p:cNvPicPr>
          <p:nvPr/>
        </p:nvPicPr>
        <p:blipFill>
          <a:blip r:embed="rId8"/>
          <a:stretch>
            <a:fillRect/>
          </a:stretch>
        </p:blipFill>
        <p:spPr>
          <a:xfrm>
            <a:off x="8454074" y="5119101"/>
            <a:ext cx="496251" cy="640080"/>
          </a:xfrm>
          <a:prstGeom prst="rect">
            <a:avLst/>
          </a:prstGeom>
          <a:ln w="25400">
            <a:solidFill>
              <a:srgbClr val="7889FB"/>
            </a:solidFill>
          </a:ln>
        </p:spPr>
      </p:pic>
      <p:sp>
        <p:nvSpPr>
          <p:cNvPr id="55" name="TextBox 54"/>
          <p:cNvSpPr txBox="1"/>
          <p:nvPr/>
        </p:nvSpPr>
        <p:spPr>
          <a:xfrm>
            <a:off x="5681202" y="4968376"/>
            <a:ext cx="2650643"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Zhihao</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Jia</a:t>
            </a:r>
            <a:r>
              <a:rPr lang="en-US" sz="1400" dirty="0">
                <a:latin typeface="Calibri" panose="020F0502020204030204" pitchFamily="34" charset="0"/>
                <a:cs typeface="Calibri" panose="020F0502020204030204" pitchFamily="34" charset="0"/>
              </a:rPr>
              <a:t> et al: TASO: optimizing deep learning computation with automatic generation of graph substitutions. </a:t>
            </a:r>
            <a:r>
              <a:rPr lang="en-US" sz="1400" b="1" dirty="0">
                <a:latin typeface="Calibri" panose="020F0502020204030204" pitchFamily="34" charset="0"/>
                <a:cs typeface="Calibri" panose="020F0502020204030204" pitchFamily="34" charset="0"/>
              </a:rPr>
              <a:t>SOSP 2019</a:t>
            </a:r>
            <a:r>
              <a:rPr lang="en-US" sz="1400" dirty="0">
                <a:latin typeface="Calibri" panose="020F0502020204030204" pitchFamily="34" charset="0"/>
                <a:cs typeface="Calibri" panose="020F0502020204030204" pitchFamily="34" charset="0"/>
              </a:rPr>
              <a:t>]</a:t>
            </a:r>
          </a:p>
        </p:txBody>
      </p:sp>
      <p:pic>
        <p:nvPicPr>
          <p:cNvPr id="5" name="Picture 4"/>
          <p:cNvPicPr>
            <a:picLocks noChangeAspect="1"/>
          </p:cNvPicPr>
          <p:nvPr/>
        </p:nvPicPr>
        <p:blipFill>
          <a:blip r:embed="rId9"/>
          <a:stretch>
            <a:fillRect/>
          </a:stretch>
        </p:blipFill>
        <p:spPr>
          <a:xfrm>
            <a:off x="8457919" y="1920021"/>
            <a:ext cx="496251" cy="640080"/>
          </a:xfrm>
          <a:prstGeom prst="rect">
            <a:avLst/>
          </a:prstGeom>
          <a:ln w="25400">
            <a:solidFill>
              <a:srgbClr val="7889FB"/>
            </a:solidFill>
          </a:ln>
        </p:spPr>
      </p:pic>
    </p:spTree>
    <p:extLst>
      <p:ext uri="{BB962C8B-B14F-4D97-AF65-F5344CB8AC3E}">
        <p14:creationId xmlns:p14="http://schemas.microsoft.com/office/powerpoint/2010/main" val="37732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animBg="1"/>
      <p:bldP spid="46" grpId="0" animBg="1"/>
      <p:bldP spid="47" grpId="0" animBg="1"/>
      <p:bldP spid="5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Matrix Multiplication Chain Optimization</a:t>
            </a:r>
          </a:p>
        </p:txBody>
      </p:sp>
      <p:sp>
        <p:nvSpPr>
          <p:cNvPr id="3" name="Content Placeholder 2"/>
          <p:cNvSpPr>
            <a:spLocks noGrp="1"/>
          </p:cNvSpPr>
          <p:nvPr>
            <p:ph idx="1"/>
          </p:nvPr>
        </p:nvSpPr>
        <p:spPr/>
        <p:txBody>
          <a:bodyPr/>
          <a:lstStyle/>
          <a:p>
            <a:r>
              <a:rPr lang="en-US" dirty="0"/>
              <a:t>Optimization Problem</a:t>
            </a:r>
          </a:p>
          <a:p>
            <a:pPr lvl="1"/>
            <a:r>
              <a:rPr lang="en-US" dirty="0"/>
              <a:t>Matrix multiplication chain of n matrices M</a:t>
            </a:r>
            <a:r>
              <a:rPr lang="en-US" baseline="-25000" dirty="0"/>
              <a:t>1</a:t>
            </a:r>
            <a:r>
              <a:rPr lang="en-US" dirty="0"/>
              <a:t>, M</a:t>
            </a:r>
            <a:r>
              <a:rPr lang="en-US" baseline="-25000" dirty="0"/>
              <a:t>2</a:t>
            </a:r>
            <a:r>
              <a:rPr lang="en-US" dirty="0"/>
              <a:t>, …</a:t>
            </a:r>
            <a:r>
              <a:rPr lang="en-US" dirty="0" err="1"/>
              <a:t>M</a:t>
            </a:r>
            <a:r>
              <a:rPr lang="en-US" baseline="-25000" dirty="0" err="1"/>
              <a:t>n</a:t>
            </a:r>
            <a:r>
              <a:rPr lang="en-US" baseline="-25000" dirty="0"/>
              <a:t> </a:t>
            </a:r>
            <a:r>
              <a:rPr lang="en-US" dirty="0"/>
              <a:t>(associative)</a:t>
            </a:r>
          </a:p>
          <a:p>
            <a:pPr lvl="1"/>
            <a:r>
              <a:rPr lang="en-US" dirty="0"/>
              <a:t>Optimal </a:t>
            </a:r>
            <a:r>
              <a:rPr lang="en-US" dirty="0" err="1"/>
              <a:t>parenthesization</a:t>
            </a:r>
            <a:r>
              <a:rPr lang="en-US" dirty="0"/>
              <a:t> of the product M</a:t>
            </a:r>
            <a:r>
              <a:rPr lang="en-US" baseline="-25000" dirty="0"/>
              <a:t>1</a:t>
            </a:r>
            <a:r>
              <a:rPr lang="en-US" dirty="0"/>
              <a:t>M</a:t>
            </a:r>
            <a:r>
              <a:rPr lang="en-US" baseline="-25000" dirty="0"/>
              <a:t>2</a:t>
            </a:r>
            <a:r>
              <a:rPr lang="en-US" dirty="0"/>
              <a:t> … </a:t>
            </a:r>
            <a:r>
              <a:rPr lang="en-US" dirty="0" err="1"/>
              <a:t>M</a:t>
            </a:r>
            <a:r>
              <a:rPr lang="en-US" baseline="-25000" dirty="0" err="1"/>
              <a:t>n</a:t>
            </a:r>
            <a:endParaRPr lang="en-US" baseline="-25000" dirty="0"/>
          </a:p>
          <a:p>
            <a:pPr lvl="1"/>
            <a:endParaRPr lang="en-US" dirty="0"/>
          </a:p>
          <a:p>
            <a:pPr lvl="1"/>
            <a:endParaRPr lang="en-US" dirty="0"/>
          </a:p>
          <a:p>
            <a:pPr lvl="1"/>
            <a:endParaRPr lang="en-US" dirty="0"/>
          </a:p>
          <a:p>
            <a:pPr lvl="1"/>
            <a:endParaRPr lang="en-US" dirty="0"/>
          </a:p>
          <a:p>
            <a:r>
              <a:rPr lang="en-US" dirty="0"/>
              <a:t>Search Space Characteristics</a:t>
            </a:r>
          </a:p>
          <a:p>
            <a:pPr lvl="1"/>
            <a:r>
              <a:rPr lang="en-US" dirty="0"/>
              <a:t>Naïve exhaustive: Catalan numbers </a:t>
            </a:r>
            <a:r>
              <a:rPr lang="en-US" dirty="0">
                <a:sym typeface="Wingdings" pitchFamily="2" charset="2"/>
              </a:rPr>
              <a:t> </a:t>
            </a:r>
            <a:r>
              <a:rPr lang="el-GR" dirty="0"/>
              <a:t>Ω</a:t>
            </a:r>
            <a:r>
              <a:rPr lang="en-US" dirty="0"/>
              <a:t>(4</a:t>
            </a:r>
            <a:r>
              <a:rPr lang="en-US" baseline="30000" dirty="0"/>
              <a:t>n</a:t>
            </a:r>
            <a:r>
              <a:rPr lang="en-US" dirty="0"/>
              <a:t> / n</a:t>
            </a:r>
            <a:r>
              <a:rPr lang="en-US" baseline="30000" dirty="0"/>
              <a:t>3/2</a:t>
            </a:r>
            <a:r>
              <a:rPr lang="en-US" dirty="0"/>
              <a:t>))</a:t>
            </a:r>
          </a:p>
          <a:p>
            <a:pPr lvl="1"/>
            <a:r>
              <a:rPr lang="en-US" dirty="0"/>
              <a:t>DP applies: (1) optimal substructure, </a:t>
            </a:r>
            <a:br>
              <a:rPr lang="en-US" dirty="0"/>
            </a:br>
            <a:r>
              <a:rPr lang="en-US" dirty="0"/>
              <a:t>(2) overlapping </a:t>
            </a:r>
            <a:r>
              <a:rPr lang="en-US" dirty="0" err="1"/>
              <a:t>subproblems</a:t>
            </a:r>
            <a:r>
              <a:rPr lang="en-US" dirty="0"/>
              <a:t>  </a:t>
            </a:r>
          </a:p>
          <a:p>
            <a:pPr lvl="1"/>
            <a:r>
              <a:rPr lang="en-US" dirty="0"/>
              <a:t>Textbook DP algorithm: </a:t>
            </a:r>
            <a:r>
              <a:rPr lang="el-GR" dirty="0"/>
              <a:t>Θ</a:t>
            </a:r>
            <a:r>
              <a:rPr lang="en-US" dirty="0"/>
              <a:t>(n</a:t>
            </a:r>
            <a:r>
              <a:rPr lang="en-US" baseline="30000" dirty="0"/>
              <a:t>3</a:t>
            </a:r>
            <a:r>
              <a:rPr lang="en-US" dirty="0"/>
              <a:t>) time, </a:t>
            </a:r>
            <a:r>
              <a:rPr lang="el-GR" dirty="0"/>
              <a:t>Θ</a:t>
            </a:r>
            <a:r>
              <a:rPr lang="en-US" dirty="0"/>
              <a:t>(n</a:t>
            </a:r>
            <a:r>
              <a:rPr lang="en-US" baseline="30000" dirty="0"/>
              <a:t>2</a:t>
            </a:r>
            <a:r>
              <a:rPr lang="en-US" dirty="0"/>
              <a:t>) space</a:t>
            </a:r>
          </a:p>
          <a:p>
            <a:pPr lvl="2"/>
            <a:r>
              <a:rPr lang="en-US" dirty="0"/>
              <a:t>Examples: </a:t>
            </a:r>
            <a:r>
              <a:rPr lang="en-US" b="1" dirty="0" err="1">
                <a:solidFill>
                  <a:srgbClr val="7889FB"/>
                </a:solidFill>
              </a:rPr>
              <a:t>SystemML</a:t>
            </a:r>
            <a:r>
              <a:rPr lang="en-US" b="1" dirty="0">
                <a:solidFill>
                  <a:srgbClr val="7889FB"/>
                </a:solidFill>
              </a:rPr>
              <a:t> </a:t>
            </a:r>
            <a:r>
              <a:rPr lang="en-US" dirty="0">
                <a:solidFill>
                  <a:schemeClr val="tx1"/>
                </a:solidFill>
              </a:rPr>
              <a:t>‘14</a:t>
            </a:r>
            <a:r>
              <a:rPr lang="en-US" dirty="0"/>
              <a:t>, </a:t>
            </a:r>
            <a:br>
              <a:rPr lang="en-US" dirty="0"/>
            </a:br>
            <a:r>
              <a:rPr lang="en-US" b="1" dirty="0">
                <a:solidFill>
                  <a:srgbClr val="7889FB"/>
                </a:solidFill>
              </a:rPr>
              <a:t>RIOT</a:t>
            </a:r>
            <a:r>
              <a:rPr lang="en-US" dirty="0"/>
              <a:t> (‘09 I/O costs), </a:t>
            </a:r>
            <a:r>
              <a:rPr lang="en-US" b="1" dirty="0" err="1">
                <a:solidFill>
                  <a:srgbClr val="7889FB"/>
                </a:solidFill>
              </a:rPr>
              <a:t>SpMachO</a:t>
            </a:r>
            <a:r>
              <a:rPr lang="en-US" dirty="0"/>
              <a:t> (‘15 sparsity)</a:t>
            </a:r>
          </a:p>
          <a:p>
            <a:pPr lvl="1"/>
            <a:r>
              <a:rPr lang="en-US" dirty="0"/>
              <a:t>Best known: O(n log n)</a:t>
            </a:r>
          </a:p>
          <a:p>
            <a:endParaRPr lang="en-US" dirty="0"/>
          </a:p>
        </p:txBody>
      </p:sp>
      <p:sp>
        <p:nvSpPr>
          <p:cNvPr id="4" name="Text Placeholder 3"/>
          <p:cNvSpPr>
            <a:spLocks noGrp="1"/>
          </p:cNvSpPr>
          <p:nvPr>
            <p:ph type="body" sz="quarter" idx="14"/>
          </p:nvPr>
        </p:nvSpPr>
        <p:spPr/>
        <p:txBody>
          <a:bodyPr>
            <a:normAutofit lnSpcReduction="10000"/>
          </a:bodyPr>
          <a:lstStyle/>
          <a:p>
            <a:r>
              <a:rPr lang="en-US" dirty="0"/>
              <a:t>Rewrites and Operator Selection</a:t>
            </a:r>
          </a:p>
        </p:txBody>
      </p:sp>
      <p:sp>
        <p:nvSpPr>
          <p:cNvPr id="5" name="TextBox 4"/>
          <p:cNvSpPr txBox="1"/>
          <p:nvPr/>
        </p:nvSpPr>
        <p:spPr>
          <a:xfrm>
            <a:off x="3915515" y="2763291"/>
            <a:ext cx="609600"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sym typeface="Wingdings" panose="05000000000000000000" pitchFamily="2" charset="2"/>
              </a:rPr>
              <a:t></a:t>
            </a:r>
            <a:endParaRPr lang="en-US" dirty="0">
              <a:latin typeface="Calibri" panose="020F0502020204030204" pitchFamily="34" charset="0"/>
              <a:cs typeface="Calibri" panose="020F0502020204030204" pitchFamily="34" charset="0"/>
            </a:endParaRPr>
          </a:p>
        </p:txBody>
      </p:sp>
      <p:grpSp>
        <p:nvGrpSpPr>
          <p:cNvPr id="6" name="Group 5"/>
          <p:cNvGrpSpPr/>
          <p:nvPr/>
        </p:nvGrpSpPr>
        <p:grpSpPr>
          <a:xfrm>
            <a:off x="1417662" y="2475681"/>
            <a:ext cx="2365552" cy="1117437"/>
            <a:chOff x="1447800" y="2455590"/>
            <a:chExt cx="2365552" cy="1117437"/>
          </a:xfrm>
        </p:grpSpPr>
        <p:sp>
          <p:nvSpPr>
            <p:cNvPr id="7" name="Rectangle 6"/>
            <p:cNvSpPr>
              <a:spLocks/>
            </p:cNvSpPr>
            <p:nvPr/>
          </p:nvSpPr>
          <p:spPr>
            <a:xfrm>
              <a:off x="1640393" y="2474408"/>
              <a:ext cx="667512" cy="667512"/>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t(X)</a:t>
              </a:r>
              <a:br>
                <a:rPr lang="en-US" b="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1kx1k</a:t>
              </a:r>
            </a:p>
          </p:txBody>
        </p:sp>
        <p:sp>
          <p:nvSpPr>
            <p:cNvPr id="8" name="Right Bracket 7"/>
            <p:cNvSpPr/>
            <p:nvPr/>
          </p:nvSpPr>
          <p:spPr>
            <a:xfrm rot="10800000">
              <a:off x="1447800" y="2455590"/>
              <a:ext cx="76201" cy="706425"/>
            </a:xfrm>
            <a:prstGeom prst="rightBracket">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9" name="Rectangle 8"/>
            <p:cNvSpPr>
              <a:spLocks/>
            </p:cNvSpPr>
            <p:nvPr/>
          </p:nvSpPr>
          <p:spPr>
            <a:xfrm>
              <a:off x="2450125" y="2474408"/>
              <a:ext cx="667512" cy="667512"/>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X</a:t>
              </a:r>
              <a:br>
                <a:rPr lang="en-US" b="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1kx1k</a:t>
              </a:r>
            </a:p>
          </p:txBody>
        </p:sp>
        <p:sp>
          <p:nvSpPr>
            <p:cNvPr id="10" name="Right Bracket 9"/>
            <p:cNvSpPr/>
            <p:nvPr/>
          </p:nvSpPr>
          <p:spPr>
            <a:xfrm>
              <a:off x="3217988" y="2455593"/>
              <a:ext cx="76201" cy="703481"/>
            </a:xfrm>
            <a:prstGeom prst="rightBracket">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1" name="Rectangle 10"/>
            <p:cNvSpPr>
              <a:spLocks/>
            </p:cNvSpPr>
            <p:nvPr/>
          </p:nvSpPr>
          <p:spPr>
            <a:xfrm>
              <a:off x="3432352" y="2474408"/>
              <a:ext cx="381000" cy="667512"/>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Z</a:t>
              </a:r>
            </a:p>
            <a:p>
              <a:pPr algn="ctr"/>
              <a:r>
                <a:rPr lang="en-US" dirty="0">
                  <a:latin typeface="Calibri" panose="020F0502020204030204" pitchFamily="34" charset="0"/>
                  <a:cs typeface="Calibri" panose="020F0502020204030204" pitchFamily="34" charset="0"/>
                </a:rPr>
                <a:t>1</a:t>
              </a:r>
            </a:p>
          </p:txBody>
        </p:sp>
        <p:sp>
          <p:nvSpPr>
            <p:cNvPr id="12" name="TextBox 11"/>
            <p:cNvSpPr txBox="1"/>
            <p:nvPr/>
          </p:nvSpPr>
          <p:spPr>
            <a:xfrm>
              <a:off x="1447800" y="3203695"/>
              <a:ext cx="2365552" cy="369332"/>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2,002  MFLOPs</a:t>
              </a:r>
            </a:p>
          </p:txBody>
        </p:sp>
      </p:grpSp>
      <p:grpSp>
        <p:nvGrpSpPr>
          <p:cNvPr id="13" name="Group 12"/>
          <p:cNvGrpSpPr/>
          <p:nvPr/>
        </p:nvGrpSpPr>
        <p:grpSpPr>
          <a:xfrm>
            <a:off x="4594629" y="2477356"/>
            <a:ext cx="2368902" cy="1117437"/>
            <a:chOff x="1447800" y="2455590"/>
            <a:chExt cx="2368902" cy="1117437"/>
          </a:xfrm>
        </p:grpSpPr>
        <p:sp>
          <p:nvSpPr>
            <p:cNvPr id="14" name="Rectangle 13"/>
            <p:cNvSpPr>
              <a:spLocks/>
            </p:cNvSpPr>
            <p:nvPr/>
          </p:nvSpPr>
          <p:spPr>
            <a:xfrm>
              <a:off x="1449475" y="2474408"/>
              <a:ext cx="667512" cy="667512"/>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t(X)</a:t>
              </a:r>
              <a:br>
                <a:rPr lang="en-US" b="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1kx1k</a:t>
              </a:r>
            </a:p>
          </p:txBody>
        </p:sp>
        <p:sp>
          <p:nvSpPr>
            <p:cNvPr id="15" name="Right Bracket 14"/>
            <p:cNvSpPr/>
            <p:nvPr/>
          </p:nvSpPr>
          <p:spPr>
            <a:xfrm rot="10800000">
              <a:off x="2261717" y="2455590"/>
              <a:ext cx="76201" cy="706425"/>
            </a:xfrm>
            <a:prstGeom prst="rightBracket">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6" name="Rectangle 15"/>
            <p:cNvSpPr>
              <a:spLocks/>
            </p:cNvSpPr>
            <p:nvPr/>
          </p:nvSpPr>
          <p:spPr>
            <a:xfrm>
              <a:off x="2440077" y="2474408"/>
              <a:ext cx="667512" cy="667512"/>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X</a:t>
              </a:r>
              <a:br>
                <a:rPr lang="en-US" b="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1kx1k</a:t>
              </a:r>
            </a:p>
          </p:txBody>
        </p:sp>
        <p:sp>
          <p:nvSpPr>
            <p:cNvPr id="17" name="Right Bracket 16"/>
            <p:cNvSpPr/>
            <p:nvPr/>
          </p:nvSpPr>
          <p:spPr>
            <a:xfrm>
              <a:off x="3740501" y="2455593"/>
              <a:ext cx="76201" cy="703481"/>
            </a:xfrm>
            <a:prstGeom prst="rightBracket">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8" name="Rectangle 17"/>
            <p:cNvSpPr>
              <a:spLocks/>
            </p:cNvSpPr>
            <p:nvPr/>
          </p:nvSpPr>
          <p:spPr>
            <a:xfrm>
              <a:off x="3251483" y="2474408"/>
              <a:ext cx="381000" cy="667512"/>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p</a:t>
              </a:r>
            </a:p>
            <a:p>
              <a:pPr algn="ctr"/>
              <a:r>
                <a:rPr lang="en-US" dirty="0">
                  <a:latin typeface="Calibri" panose="020F0502020204030204" pitchFamily="34" charset="0"/>
                  <a:cs typeface="Calibri" panose="020F0502020204030204" pitchFamily="34" charset="0"/>
                </a:rPr>
                <a:t>1</a:t>
              </a:r>
            </a:p>
          </p:txBody>
        </p:sp>
        <p:sp>
          <p:nvSpPr>
            <p:cNvPr id="19" name="TextBox 18"/>
            <p:cNvSpPr txBox="1"/>
            <p:nvPr/>
          </p:nvSpPr>
          <p:spPr>
            <a:xfrm>
              <a:off x="1447800" y="3203695"/>
              <a:ext cx="2365552" cy="369332"/>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4  MFLOPs</a:t>
              </a:r>
            </a:p>
          </p:txBody>
        </p:sp>
      </p:grpSp>
      <p:sp>
        <p:nvSpPr>
          <p:cNvPr id="20" name="TextBox 19">
            <a:extLst>
              <a:ext uri="{FF2B5EF4-FFF2-40B4-BE49-F238E27FC236}">
                <a16:creationId xmlns:a16="http://schemas.microsoft.com/office/drawing/2014/main" id="{DECF3EF9-EC5A-429E-96A6-8D3B84AC3599}"/>
              </a:ext>
            </a:extLst>
          </p:cNvPr>
          <p:cNvSpPr txBox="1"/>
          <p:nvPr/>
        </p:nvSpPr>
        <p:spPr>
          <a:xfrm>
            <a:off x="7132656" y="2437349"/>
            <a:ext cx="1847850" cy="923330"/>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Size propagation and sparsity estimation</a:t>
            </a:r>
          </a:p>
        </p:txBody>
      </p:sp>
      <p:graphicFrame>
        <p:nvGraphicFramePr>
          <p:cNvPr id="21" name="Table 20"/>
          <p:cNvGraphicFramePr>
            <a:graphicFrameLocks noGrp="1"/>
          </p:cNvGraphicFramePr>
          <p:nvPr>
            <p:extLst>
              <p:ext uri="{D42A27DB-BD31-4B8C-83A1-F6EECF244321}">
                <p14:modId xmlns:p14="http://schemas.microsoft.com/office/powerpoint/2010/main" val="1025304786"/>
              </p:ext>
            </p:extLst>
          </p:nvPr>
        </p:nvGraphicFramePr>
        <p:xfrm>
          <a:off x="6400834" y="3801889"/>
          <a:ext cx="2579671" cy="2225040"/>
        </p:xfrm>
        <a:graphic>
          <a:graphicData uri="http://schemas.openxmlformats.org/drawingml/2006/table">
            <a:tbl>
              <a:tblPr firstRow="1" bandRow="1">
                <a:tableStyleId>{5C22544A-7EE6-4342-B048-85BDC9FD1C3A}</a:tableStyleId>
              </a:tblPr>
              <a:tblGrid>
                <a:gridCol w="602867">
                  <a:extLst>
                    <a:ext uri="{9D8B030D-6E8A-4147-A177-3AD203B41FA5}">
                      <a16:colId xmlns:a16="http://schemas.microsoft.com/office/drawing/2014/main" val="20000"/>
                    </a:ext>
                  </a:extLst>
                </a:gridCol>
                <a:gridCol w="1976804">
                  <a:extLst>
                    <a:ext uri="{9D8B030D-6E8A-4147-A177-3AD203B41FA5}">
                      <a16:colId xmlns:a16="http://schemas.microsoft.com/office/drawing/2014/main" val="20001"/>
                    </a:ext>
                  </a:extLst>
                </a:gridCol>
              </a:tblGrid>
              <a:tr h="370840">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dirty="0">
                          <a:latin typeface="Calibri" panose="020F0502020204030204" pitchFamily="34" charset="0"/>
                          <a:cs typeface="Calibri" panose="020F0502020204030204" pitchFamily="34" charset="0"/>
                        </a:rPr>
                        <a:t>n</a:t>
                      </a:r>
                    </a:p>
                  </a:txBody>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dirty="0">
                          <a:latin typeface="Calibri" panose="020F0502020204030204" pitchFamily="34" charset="0"/>
                          <a:cs typeface="Calibri" panose="020F0502020204030204" pitchFamily="34" charset="0"/>
                        </a:rPr>
                        <a:t>C</a:t>
                      </a:r>
                      <a:r>
                        <a:rPr lang="en-US" baseline="-25000" dirty="0">
                          <a:latin typeface="Calibri" panose="020F0502020204030204" pitchFamily="34" charset="0"/>
                          <a:cs typeface="Calibri" panose="020F0502020204030204" pitchFamily="34" charset="0"/>
                        </a:rPr>
                        <a:t>n-1</a:t>
                      </a:r>
                    </a:p>
                  </a:txBody>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600" dirty="0">
                          <a:latin typeface="Calibri" panose="020F0502020204030204" pitchFamily="34" charset="0"/>
                          <a:cs typeface="Calibri" panose="020F0502020204030204" pitchFamily="34" charset="0"/>
                        </a:rPr>
                        <a:t>5</a:t>
                      </a:r>
                    </a:p>
                  </a:txBody>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AT" sz="1600" dirty="0">
                          <a:latin typeface="Calibri" panose="020F0502020204030204" pitchFamily="34" charset="0"/>
                          <a:cs typeface="Calibri" panose="020F0502020204030204" pitchFamily="34" charset="0"/>
                        </a:rPr>
                        <a:t>14</a:t>
                      </a:r>
                    </a:p>
                  </a:txBody>
                  <a:tcPr/>
                </a:tc>
                <a:extLst>
                  <a:ext uri="{0D108BD9-81ED-4DB2-BD59-A6C34878D82A}">
                    <a16:rowId xmlns:a16="http://schemas.microsoft.com/office/drawing/2014/main" val="10001"/>
                  </a:ext>
                </a:extLst>
              </a:tr>
              <a:tr h="370840">
                <a:tc>
                  <a:txBody>
                    <a:bodyPr/>
                    <a:lstStyle/>
                    <a:p>
                      <a:pPr algn="ctr"/>
                      <a:r>
                        <a:rPr lang="en-US" sz="1600" dirty="0">
                          <a:latin typeface="Calibri" panose="020F0502020204030204" pitchFamily="34" charset="0"/>
                          <a:cs typeface="Calibri" panose="020F0502020204030204" pitchFamily="34" charset="0"/>
                        </a:rPr>
                        <a:t>10</a:t>
                      </a:r>
                    </a:p>
                  </a:txBody>
                  <a:tcPr/>
                </a:tc>
                <a:tc>
                  <a:txBody>
                    <a:bodyPr/>
                    <a:lstStyle/>
                    <a:p>
                      <a:pPr algn="ctr"/>
                      <a:r>
                        <a:rPr lang="en-AT" sz="1600" dirty="0">
                          <a:latin typeface="Calibri" panose="020F0502020204030204" pitchFamily="34" charset="0"/>
                          <a:cs typeface="Calibri" panose="020F0502020204030204" pitchFamily="34" charset="0"/>
                        </a:rPr>
                        <a:t>4</a:t>
                      </a:r>
                      <a:r>
                        <a:rPr lang="en-US" sz="1600" dirty="0">
                          <a:latin typeface="Calibri" panose="020F0502020204030204" pitchFamily="34" charset="0"/>
                          <a:cs typeface="Calibri" panose="020F0502020204030204" pitchFamily="34" charset="0"/>
                        </a:rPr>
                        <a:t>,</a:t>
                      </a:r>
                      <a:r>
                        <a:rPr lang="en-AT" sz="1600" dirty="0">
                          <a:latin typeface="Calibri" panose="020F0502020204030204" pitchFamily="34" charset="0"/>
                          <a:cs typeface="Calibri" panose="020F0502020204030204" pitchFamily="34" charset="0"/>
                        </a:rPr>
                        <a:t>862</a:t>
                      </a:r>
                    </a:p>
                  </a:txBody>
                  <a:tcPr/>
                </a:tc>
                <a:extLst>
                  <a:ext uri="{0D108BD9-81ED-4DB2-BD59-A6C34878D82A}">
                    <a16:rowId xmlns:a16="http://schemas.microsoft.com/office/drawing/2014/main" val="4081583993"/>
                  </a:ext>
                </a:extLst>
              </a:tr>
              <a:tr h="370840">
                <a:tc>
                  <a:txBody>
                    <a:bodyPr/>
                    <a:lstStyle/>
                    <a:p>
                      <a:pPr algn="ctr"/>
                      <a:r>
                        <a:rPr lang="en-US" sz="1600" dirty="0">
                          <a:latin typeface="Calibri" panose="020F0502020204030204" pitchFamily="34" charset="0"/>
                          <a:cs typeface="Calibri" panose="020F0502020204030204" pitchFamily="34" charset="0"/>
                        </a:rPr>
                        <a:t>15</a:t>
                      </a:r>
                    </a:p>
                  </a:txBody>
                  <a:tcPr/>
                </a:tc>
                <a:tc>
                  <a:txBody>
                    <a:bodyPr/>
                    <a:lstStyle/>
                    <a:p>
                      <a:pPr algn="ctr"/>
                      <a:r>
                        <a:rPr lang="en-AT" sz="1600" dirty="0">
                          <a:latin typeface="Calibri" panose="020F0502020204030204" pitchFamily="34" charset="0"/>
                          <a:cs typeface="Calibri" panose="020F0502020204030204" pitchFamily="34" charset="0"/>
                        </a:rPr>
                        <a:t>2</a:t>
                      </a:r>
                      <a:r>
                        <a:rPr lang="en-US" sz="1600" dirty="0">
                          <a:latin typeface="Calibri" panose="020F0502020204030204" pitchFamily="34" charset="0"/>
                          <a:cs typeface="Calibri" panose="020F0502020204030204" pitchFamily="34" charset="0"/>
                        </a:rPr>
                        <a:t>,</a:t>
                      </a:r>
                      <a:r>
                        <a:rPr lang="en-AT" sz="1600" dirty="0">
                          <a:latin typeface="Calibri" panose="020F0502020204030204" pitchFamily="34" charset="0"/>
                          <a:cs typeface="Calibri" panose="020F0502020204030204" pitchFamily="34" charset="0"/>
                        </a:rPr>
                        <a:t>674</a:t>
                      </a:r>
                      <a:r>
                        <a:rPr lang="en-US" sz="1600" dirty="0">
                          <a:latin typeface="Calibri" panose="020F0502020204030204" pitchFamily="34" charset="0"/>
                          <a:cs typeface="Calibri" panose="020F0502020204030204" pitchFamily="34" charset="0"/>
                        </a:rPr>
                        <a:t>,</a:t>
                      </a:r>
                      <a:r>
                        <a:rPr lang="en-AT" sz="1600" dirty="0">
                          <a:latin typeface="Calibri" panose="020F0502020204030204" pitchFamily="34" charset="0"/>
                          <a:cs typeface="Calibri" panose="020F0502020204030204" pitchFamily="34" charset="0"/>
                        </a:rPr>
                        <a:t>440</a:t>
                      </a:r>
                    </a:p>
                  </a:txBody>
                  <a:tcPr/>
                </a:tc>
                <a:extLst>
                  <a:ext uri="{0D108BD9-81ED-4DB2-BD59-A6C34878D82A}">
                    <a16:rowId xmlns:a16="http://schemas.microsoft.com/office/drawing/2014/main" val="2395408509"/>
                  </a:ext>
                </a:extLst>
              </a:tr>
              <a:tr h="370840">
                <a:tc>
                  <a:txBody>
                    <a:bodyPr/>
                    <a:lstStyle/>
                    <a:p>
                      <a:pPr algn="ctr"/>
                      <a:r>
                        <a:rPr lang="en-US" sz="1600" dirty="0">
                          <a:latin typeface="Calibri" panose="020F0502020204030204" pitchFamily="34" charset="0"/>
                          <a:cs typeface="Calibri" panose="020F0502020204030204" pitchFamily="34" charset="0"/>
                        </a:rPr>
                        <a:t>20</a:t>
                      </a:r>
                    </a:p>
                  </a:txBody>
                  <a:tcPr/>
                </a:tc>
                <a:tc>
                  <a:txBody>
                    <a:bodyPr/>
                    <a:lstStyle/>
                    <a:p>
                      <a:pPr algn="ctr"/>
                      <a:r>
                        <a:rPr lang="en-AT" sz="1600" dirty="0">
                          <a:latin typeface="Calibri" panose="020F0502020204030204" pitchFamily="34" charset="0"/>
                          <a:cs typeface="Calibri" panose="020F0502020204030204" pitchFamily="34" charset="0"/>
                        </a:rPr>
                        <a:t>1</a:t>
                      </a:r>
                      <a:r>
                        <a:rPr lang="en-US" sz="1600" dirty="0">
                          <a:latin typeface="Calibri" panose="020F0502020204030204" pitchFamily="34" charset="0"/>
                          <a:cs typeface="Calibri" panose="020F0502020204030204" pitchFamily="34" charset="0"/>
                        </a:rPr>
                        <a:t>,</a:t>
                      </a:r>
                      <a:r>
                        <a:rPr lang="en-AT" sz="1600" dirty="0">
                          <a:latin typeface="Calibri" panose="020F0502020204030204" pitchFamily="34" charset="0"/>
                          <a:cs typeface="Calibri" panose="020F0502020204030204" pitchFamily="34" charset="0"/>
                        </a:rPr>
                        <a:t>767</a:t>
                      </a:r>
                      <a:r>
                        <a:rPr lang="en-US" sz="1600" dirty="0">
                          <a:latin typeface="Calibri" panose="020F0502020204030204" pitchFamily="34" charset="0"/>
                          <a:cs typeface="Calibri" panose="020F0502020204030204" pitchFamily="34" charset="0"/>
                        </a:rPr>
                        <a:t>,</a:t>
                      </a:r>
                      <a:r>
                        <a:rPr lang="en-AT" sz="1600" dirty="0">
                          <a:latin typeface="Calibri" panose="020F0502020204030204" pitchFamily="34" charset="0"/>
                          <a:cs typeface="Calibri" panose="020F0502020204030204" pitchFamily="34" charset="0"/>
                        </a:rPr>
                        <a:t>263</a:t>
                      </a:r>
                      <a:r>
                        <a:rPr lang="en-US" sz="1600" dirty="0">
                          <a:latin typeface="Calibri" panose="020F0502020204030204" pitchFamily="34" charset="0"/>
                          <a:cs typeface="Calibri" panose="020F0502020204030204" pitchFamily="34" charset="0"/>
                        </a:rPr>
                        <a:t>,</a:t>
                      </a:r>
                      <a:r>
                        <a:rPr lang="en-AT" sz="1600" dirty="0">
                          <a:latin typeface="Calibri" panose="020F0502020204030204" pitchFamily="34" charset="0"/>
                          <a:cs typeface="Calibri" panose="020F0502020204030204" pitchFamily="34" charset="0"/>
                        </a:rPr>
                        <a:t>190</a:t>
                      </a:r>
                    </a:p>
                  </a:txBody>
                  <a:tcPr/>
                </a:tc>
                <a:extLst>
                  <a:ext uri="{0D108BD9-81ED-4DB2-BD59-A6C34878D82A}">
                    <a16:rowId xmlns:a16="http://schemas.microsoft.com/office/drawing/2014/main" val="3962222970"/>
                  </a:ext>
                </a:extLst>
              </a:tr>
              <a:tr h="370840">
                <a:tc>
                  <a:txBody>
                    <a:bodyPr/>
                    <a:lstStyle/>
                    <a:p>
                      <a:pPr algn="ctr"/>
                      <a:r>
                        <a:rPr lang="en-US" sz="1600" dirty="0">
                          <a:latin typeface="Calibri" panose="020F0502020204030204" pitchFamily="34" charset="0"/>
                          <a:cs typeface="Calibri" panose="020F0502020204030204" pitchFamily="34" charset="0"/>
                        </a:rPr>
                        <a:t>25</a:t>
                      </a:r>
                    </a:p>
                  </a:txBody>
                  <a:tcPr/>
                </a:tc>
                <a:tc>
                  <a:txBody>
                    <a:bodyPr/>
                    <a:lstStyle/>
                    <a:p>
                      <a:pPr algn="ctr"/>
                      <a:r>
                        <a:rPr lang="en-AT" sz="1600" dirty="0">
                          <a:latin typeface="Calibri" panose="020F0502020204030204" pitchFamily="34" charset="0"/>
                          <a:cs typeface="Calibri" panose="020F0502020204030204" pitchFamily="34" charset="0"/>
                        </a:rPr>
                        <a:t>1</a:t>
                      </a:r>
                      <a:r>
                        <a:rPr lang="en-US" sz="1600" dirty="0">
                          <a:latin typeface="Calibri" panose="020F0502020204030204" pitchFamily="34" charset="0"/>
                          <a:cs typeface="Calibri" panose="020F0502020204030204" pitchFamily="34" charset="0"/>
                        </a:rPr>
                        <a:t>,</a:t>
                      </a:r>
                      <a:r>
                        <a:rPr lang="en-AT" sz="1600" dirty="0">
                          <a:latin typeface="Calibri" panose="020F0502020204030204" pitchFamily="34" charset="0"/>
                          <a:cs typeface="Calibri" panose="020F0502020204030204" pitchFamily="34" charset="0"/>
                        </a:rPr>
                        <a:t>289</a:t>
                      </a:r>
                      <a:r>
                        <a:rPr lang="en-US" sz="1600" dirty="0">
                          <a:latin typeface="Calibri" panose="020F0502020204030204" pitchFamily="34" charset="0"/>
                          <a:cs typeface="Calibri" panose="020F0502020204030204" pitchFamily="34" charset="0"/>
                        </a:rPr>
                        <a:t>,</a:t>
                      </a:r>
                      <a:r>
                        <a:rPr lang="en-AT" sz="1600" dirty="0">
                          <a:latin typeface="Calibri" panose="020F0502020204030204" pitchFamily="34" charset="0"/>
                          <a:cs typeface="Calibri" panose="020F0502020204030204" pitchFamily="34" charset="0"/>
                        </a:rPr>
                        <a:t>904</a:t>
                      </a:r>
                      <a:r>
                        <a:rPr lang="en-US" sz="1600" dirty="0">
                          <a:latin typeface="Calibri" panose="020F0502020204030204" pitchFamily="34" charset="0"/>
                          <a:cs typeface="Calibri" panose="020F0502020204030204" pitchFamily="34" charset="0"/>
                        </a:rPr>
                        <a:t>,</a:t>
                      </a:r>
                      <a:r>
                        <a:rPr lang="en-AT" sz="1600" dirty="0">
                          <a:latin typeface="Calibri" panose="020F0502020204030204" pitchFamily="34" charset="0"/>
                          <a:cs typeface="Calibri" panose="020F0502020204030204" pitchFamily="34" charset="0"/>
                        </a:rPr>
                        <a:t>147</a:t>
                      </a:r>
                      <a:r>
                        <a:rPr lang="en-US" sz="1600" dirty="0">
                          <a:latin typeface="Calibri" panose="020F0502020204030204" pitchFamily="34" charset="0"/>
                          <a:cs typeface="Calibri" panose="020F0502020204030204" pitchFamily="34" charset="0"/>
                        </a:rPr>
                        <a:t>,</a:t>
                      </a:r>
                      <a:r>
                        <a:rPr lang="en-AT" sz="1600" dirty="0">
                          <a:latin typeface="Calibri" panose="020F0502020204030204" pitchFamily="34" charset="0"/>
                          <a:cs typeface="Calibri" panose="020F0502020204030204" pitchFamily="34" charset="0"/>
                        </a:rPr>
                        <a:t>324</a:t>
                      </a:r>
                    </a:p>
                  </a:txBody>
                  <a:tcPr/>
                </a:tc>
                <a:extLst>
                  <a:ext uri="{0D108BD9-81ED-4DB2-BD59-A6C34878D82A}">
                    <a16:rowId xmlns:a16="http://schemas.microsoft.com/office/drawing/2014/main" val="1870020895"/>
                  </a:ext>
                </a:extLst>
              </a:tr>
            </a:tbl>
          </a:graphicData>
        </a:graphic>
      </p:graphicFrame>
      <p:sp>
        <p:nvSpPr>
          <p:cNvPr id="23" name="TextBox 22"/>
          <p:cNvSpPr txBox="1"/>
          <p:nvPr/>
        </p:nvSpPr>
        <p:spPr>
          <a:xfrm>
            <a:off x="4551909" y="6086519"/>
            <a:ext cx="4300687" cy="523220"/>
          </a:xfrm>
          <a:prstGeom prst="rect">
            <a:avLst/>
          </a:prstGeom>
          <a:noFill/>
        </p:spPr>
        <p:txBody>
          <a:bodyPr wrap="square" rtlCol="0">
            <a:spAutoFit/>
          </a:bodyPr>
          <a:lstStyle/>
          <a:p>
            <a:pPr marL="0" lvl="1"/>
            <a:r>
              <a:rPr lang="en-US" sz="1400" dirty="0">
                <a:latin typeface="Calibri" panose="020F0502020204030204" pitchFamily="34" charset="0"/>
                <a:cs typeface="Calibri" panose="020F0502020204030204" pitchFamily="34" charset="0"/>
              </a:rPr>
              <a:t>[T. C. </a:t>
            </a:r>
            <a:r>
              <a:rPr lang="en-US" sz="1400" dirty="0" err="1">
                <a:latin typeface="Calibri" panose="020F0502020204030204" pitchFamily="34" charset="0"/>
                <a:cs typeface="Calibri" panose="020F0502020204030204" pitchFamily="34" charset="0"/>
              </a:rPr>
              <a:t>Hu</a:t>
            </a:r>
            <a:r>
              <a:rPr lang="en-US" sz="1400" dirty="0">
                <a:latin typeface="Calibri" panose="020F0502020204030204" pitchFamily="34" charset="0"/>
                <a:cs typeface="Calibri" panose="020F0502020204030204" pitchFamily="34" charset="0"/>
              </a:rPr>
              <a:t>, M. T. </a:t>
            </a:r>
            <a:r>
              <a:rPr lang="en-US" sz="1400" dirty="0" err="1">
                <a:latin typeface="Calibri" panose="020F0502020204030204" pitchFamily="34" charset="0"/>
                <a:cs typeface="Calibri" panose="020F0502020204030204" pitchFamily="34" charset="0"/>
              </a:rPr>
              <a:t>Shing</a:t>
            </a:r>
            <a:r>
              <a:rPr lang="en-US" sz="1400" dirty="0">
                <a:latin typeface="Calibri" panose="020F0502020204030204" pitchFamily="34" charset="0"/>
                <a:cs typeface="Calibri" panose="020F0502020204030204" pitchFamily="34" charset="0"/>
              </a:rPr>
              <a:t>: Computation of Matrix Chain Products. Part II. </a:t>
            </a:r>
            <a:r>
              <a:rPr lang="en-US" sz="1400" b="1" dirty="0">
                <a:latin typeface="Calibri" panose="020F0502020204030204" pitchFamily="34" charset="0"/>
                <a:cs typeface="Calibri" panose="020F0502020204030204" pitchFamily="34" charset="0"/>
              </a:rPr>
              <a:t>SIAM J. </a:t>
            </a:r>
            <a:r>
              <a:rPr lang="en-US" sz="1400" b="1" dirty="0" err="1">
                <a:latin typeface="Calibri" panose="020F0502020204030204" pitchFamily="34" charset="0"/>
                <a:cs typeface="Calibri" panose="020F0502020204030204" pitchFamily="34" charset="0"/>
              </a:rPr>
              <a:t>Comput</a:t>
            </a:r>
            <a:r>
              <a:rPr lang="en-US" sz="1400" b="1" dirty="0">
                <a:latin typeface="Calibri" panose="020F0502020204030204" pitchFamily="34" charset="0"/>
                <a:cs typeface="Calibri" panose="020F0502020204030204" pitchFamily="34" charset="0"/>
              </a:rPr>
              <a:t>.</a:t>
            </a:r>
            <a:r>
              <a:rPr lang="en-US" sz="1400" dirty="0">
                <a:latin typeface="Calibri" panose="020F0502020204030204" pitchFamily="34" charset="0"/>
                <a:cs typeface="Calibri" panose="020F0502020204030204" pitchFamily="34" charset="0"/>
              </a:rPr>
              <a:t> 13(2): 228-251, 1984]</a:t>
            </a:r>
          </a:p>
        </p:txBody>
      </p:sp>
      <p:pic>
        <p:nvPicPr>
          <p:cNvPr id="22" name="Picture 21"/>
          <p:cNvPicPr>
            <a:picLocks noChangeAspect="1"/>
          </p:cNvPicPr>
          <p:nvPr/>
        </p:nvPicPr>
        <p:blipFill>
          <a:blip r:embed="rId3"/>
          <a:stretch>
            <a:fillRect/>
          </a:stretch>
        </p:blipFill>
        <p:spPr>
          <a:xfrm>
            <a:off x="3902885" y="6015488"/>
            <a:ext cx="499319" cy="640080"/>
          </a:xfrm>
          <a:prstGeom prst="rect">
            <a:avLst/>
          </a:prstGeom>
          <a:ln w="25400">
            <a:solidFill>
              <a:srgbClr val="7889FB"/>
            </a:solidFill>
          </a:ln>
        </p:spPr>
      </p:pic>
    </p:spTree>
    <p:extLst>
      <p:ext uri="{BB962C8B-B14F-4D97-AF65-F5344CB8AC3E}">
        <p14:creationId xmlns:p14="http://schemas.microsoft.com/office/powerpoint/2010/main" val="317483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Multiplication Chain Optimization, cont. </a:t>
            </a:r>
          </a:p>
        </p:txBody>
      </p:sp>
      <p:sp>
        <p:nvSpPr>
          <p:cNvPr id="4" name="Text Placeholder 3"/>
          <p:cNvSpPr>
            <a:spLocks noGrp="1"/>
          </p:cNvSpPr>
          <p:nvPr>
            <p:ph type="body" sz="quarter" idx="14"/>
          </p:nvPr>
        </p:nvSpPr>
        <p:spPr/>
        <p:txBody>
          <a:bodyPr>
            <a:normAutofit lnSpcReduction="10000"/>
          </a:bodyPr>
          <a:lstStyle/>
          <a:p>
            <a:r>
              <a:rPr lang="en-US" dirty="0"/>
              <a:t>Rewrites and Operator Selection</a:t>
            </a:r>
          </a:p>
        </p:txBody>
      </p:sp>
      <p:graphicFrame>
        <p:nvGraphicFramePr>
          <p:cNvPr id="49" name="Table 48"/>
          <p:cNvGraphicFramePr>
            <a:graphicFrameLocks noGrp="1"/>
          </p:cNvGraphicFramePr>
          <p:nvPr>
            <p:extLst>
              <p:ext uri="{D42A27DB-BD31-4B8C-83A1-F6EECF244321}">
                <p14:modId xmlns:p14="http://schemas.microsoft.com/office/powerpoint/2010/main" val="3584229459"/>
              </p:ext>
            </p:extLst>
          </p:nvPr>
        </p:nvGraphicFramePr>
        <p:xfrm>
          <a:off x="1447800" y="1219200"/>
          <a:ext cx="6096000" cy="7416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dirty="0">
                          <a:latin typeface="Calibri" panose="020F0502020204030204" pitchFamily="34" charset="0"/>
                          <a:cs typeface="Calibri" panose="020F0502020204030204" pitchFamily="34" charset="0"/>
                        </a:rPr>
                        <a:t>M1</a:t>
                      </a:r>
                    </a:p>
                  </a:txBody>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dirty="0">
                          <a:latin typeface="Calibri" panose="020F0502020204030204" pitchFamily="34" charset="0"/>
                          <a:cs typeface="Calibri" panose="020F0502020204030204" pitchFamily="34" charset="0"/>
                        </a:rPr>
                        <a:t>M2</a:t>
                      </a:r>
                    </a:p>
                  </a:txBody>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dirty="0">
                          <a:latin typeface="Calibri" panose="020F0502020204030204" pitchFamily="34" charset="0"/>
                          <a:cs typeface="Calibri" panose="020F0502020204030204" pitchFamily="34" charset="0"/>
                        </a:rPr>
                        <a:t>M3</a:t>
                      </a:r>
                    </a:p>
                  </a:txBody>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dirty="0">
                          <a:latin typeface="Calibri" panose="020F0502020204030204" pitchFamily="34" charset="0"/>
                          <a:cs typeface="Calibri" panose="020F0502020204030204" pitchFamily="34" charset="0"/>
                        </a:rPr>
                        <a:t>M4</a:t>
                      </a:r>
                    </a:p>
                  </a:txBody>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dirty="0">
                          <a:latin typeface="Calibri" panose="020F0502020204030204" pitchFamily="34" charset="0"/>
                          <a:cs typeface="Calibri" panose="020F0502020204030204" pitchFamily="34" charset="0"/>
                        </a:rPr>
                        <a:t>M5</a:t>
                      </a:r>
                    </a:p>
                  </a:txBody>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dirty="0">
                          <a:latin typeface="Calibri" panose="020F0502020204030204" pitchFamily="34" charset="0"/>
                          <a:cs typeface="Calibri" panose="020F0502020204030204" pitchFamily="34" charset="0"/>
                        </a:rPr>
                        <a:t>10x7</a:t>
                      </a:r>
                    </a:p>
                  </a:txBody>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dirty="0">
                          <a:latin typeface="Calibri" panose="020F0502020204030204" pitchFamily="34" charset="0"/>
                          <a:cs typeface="Calibri" panose="020F0502020204030204" pitchFamily="34" charset="0"/>
                        </a:rPr>
                        <a:t>7x5</a:t>
                      </a:r>
                    </a:p>
                  </a:txBody>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dirty="0">
                          <a:latin typeface="Calibri" panose="020F0502020204030204" pitchFamily="34" charset="0"/>
                          <a:cs typeface="Calibri" panose="020F0502020204030204" pitchFamily="34" charset="0"/>
                        </a:rPr>
                        <a:t>5x1</a:t>
                      </a:r>
                    </a:p>
                  </a:txBody>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dirty="0">
                          <a:latin typeface="Calibri" panose="020F0502020204030204" pitchFamily="34" charset="0"/>
                          <a:cs typeface="Calibri" panose="020F0502020204030204" pitchFamily="34" charset="0"/>
                        </a:rPr>
                        <a:t>1x3</a:t>
                      </a:r>
                    </a:p>
                  </a:txBody>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dirty="0">
                          <a:latin typeface="Calibri" panose="020F0502020204030204" pitchFamily="34" charset="0"/>
                          <a:cs typeface="Calibri" panose="020F0502020204030204" pitchFamily="34" charset="0"/>
                        </a:rPr>
                        <a:t>3x9</a:t>
                      </a:r>
                    </a:p>
                  </a:txBody>
                  <a:tcPr/>
                </a:tc>
                <a:extLst>
                  <a:ext uri="{0D108BD9-81ED-4DB2-BD59-A6C34878D82A}">
                    <a16:rowId xmlns:a16="http://schemas.microsoft.com/office/drawing/2014/main" val="10001"/>
                  </a:ext>
                </a:extLst>
              </a:tr>
            </a:tbl>
          </a:graphicData>
        </a:graphic>
      </p:graphicFrame>
      <p:grpSp>
        <p:nvGrpSpPr>
          <p:cNvPr id="50" name="Group 28"/>
          <p:cNvGrpSpPr/>
          <p:nvPr/>
        </p:nvGrpSpPr>
        <p:grpSpPr>
          <a:xfrm rot="18894723">
            <a:off x="1141517" y="3173026"/>
            <a:ext cx="3583790" cy="3636148"/>
            <a:chOff x="1600200" y="3733799"/>
            <a:chExt cx="3429000" cy="3429001"/>
          </a:xfrm>
        </p:grpSpPr>
        <p:sp>
          <p:nvSpPr>
            <p:cNvPr id="51" name="Rectangle 50"/>
            <p:cNvSpPr/>
            <p:nvPr/>
          </p:nvSpPr>
          <p:spPr>
            <a:xfrm>
              <a:off x="16002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2" name="Rectangle 51"/>
            <p:cNvSpPr/>
            <p:nvPr/>
          </p:nvSpPr>
          <p:spPr>
            <a:xfrm>
              <a:off x="2286000" y="3733799"/>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3" name="Rectangle 52"/>
            <p:cNvSpPr/>
            <p:nvPr/>
          </p:nvSpPr>
          <p:spPr>
            <a:xfrm>
              <a:off x="29718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4" name="Rectangle 53"/>
            <p:cNvSpPr/>
            <p:nvPr/>
          </p:nvSpPr>
          <p:spPr>
            <a:xfrm>
              <a:off x="36576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5" name="Rectangle 54"/>
            <p:cNvSpPr/>
            <p:nvPr/>
          </p:nvSpPr>
          <p:spPr>
            <a:xfrm>
              <a:off x="43434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6" name="Rectangle 55"/>
            <p:cNvSpPr/>
            <p:nvPr/>
          </p:nvSpPr>
          <p:spPr>
            <a:xfrm>
              <a:off x="22860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7" name="Rectangle 56"/>
            <p:cNvSpPr/>
            <p:nvPr/>
          </p:nvSpPr>
          <p:spPr>
            <a:xfrm>
              <a:off x="29718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8" name="Rectangle 57"/>
            <p:cNvSpPr/>
            <p:nvPr/>
          </p:nvSpPr>
          <p:spPr>
            <a:xfrm>
              <a:off x="36576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9" name="Rectangle 58"/>
            <p:cNvSpPr/>
            <p:nvPr/>
          </p:nvSpPr>
          <p:spPr>
            <a:xfrm>
              <a:off x="43434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0" name="Rectangle 59"/>
            <p:cNvSpPr/>
            <p:nvPr/>
          </p:nvSpPr>
          <p:spPr>
            <a:xfrm>
              <a:off x="2971800" y="51054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1" name="Rectangle 60"/>
            <p:cNvSpPr/>
            <p:nvPr/>
          </p:nvSpPr>
          <p:spPr>
            <a:xfrm>
              <a:off x="3657600" y="51054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2" name="Rectangle 61"/>
            <p:cNvSpPr/>
            <p:nvPr/>
          </p:nvSpPr>
          <p:spPr>
            <a:xfrm>
              <a:off x="4343400" y="51054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3" name="Rectangle 62"/>
            <p:cNvSpPr/>
            <p:nvPr/>
          </p:nvSpPr>
          <p:spPr>
            <a:xfrm>
              <a:off x="3657600" y="57912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4" name="Rectangle 63"/>
            <p:cNvSpPr/>
            <p:nvPr/>
          </p:nvSpPr>
          <p:spPr>
            <a:xfrm>
              <a:off x="4343400" y="57912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5" name="Rectangle 64"/>
            <p:cNvSpPr/>
            <p:nvPr/>
          </p:nvSpPr>
          <p:spPr>
            <a:xfrm>
              <a:off x="4343400" y="64770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66" name="Group 83"/>
          <p:cNvGrpSpPr/>
          <p:nvPr/>
        </p:nvGrpSpPr>
        <p:grpSpPr>
          <a:xfrm>
            <a:off x="457200" y="5638800"/>
            <a:ext cx="4953000" cy="369332"/>
            <a:chOff x="457200" y="6019800"/>
            <a:chExt cx="4953000" cy="369332"/>
          </a:xfrm>
        </p:grpSpPr>
        <p:sp>
          <p:nvSpPr>
            <p:cNvPr id="67" name="TextBox 66"/>
            <p:cNvSpPr txBox="1"/>
            <p:nvPr/>
          </p:nvSpPr>
          <p:spPr>
            <a:xfrm>
              <a:off x="457200" y="6019800"/>
              <a:ext cx="8382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M1</a:t>
              </a:r>
            </a:p>
          </p:txBody>
        </p:sp>
        <p:sp>
          <p:nvSpPr>
            <p:cNvPr id="68" name="TextBox 67"/>
            <p:cNvSpPr txBox="1"/>
            <p:nvPr/>
          </p:nvSpPr>
          <p:spPr>
            <a:xfrm>
              <a:off x="1524000" y="6019800"/>
              <a:ext cx="8382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M2</a:t>
              </a:r>
            </a:p>
          </p:txBody>
        </p:sp>
        <p:sp>
          <p:nvSpPr>
            <p:cNvPr id="69" name="TextBox 68"/>
            <p:cNvSpPr txBox="1"/>
            <p:nvPr/>
          </p:nvSpPr>
          <p:spPr>
            <a:xfrm>
              <a:off x="2514600" y="6019800"/>
              <a:ext cx="8382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M3</a:t>
              </a:r>
            </a:p>
          </p:txBody>
        </p:sp>
        <p:sp>
          <p:nvSpPr>
            <p:cNvPr id="70" name="TextBox 69"/>
            <p:cNvSpPr txBox="1"/>
            <p:nvPr/>
          </p:nvSpPr>
          <p:spPr>
            <a:xfrm>
              <a:off x="3505200" y="6019800"/>
              <a:ext cx="8382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M4</a:t>
              </a:r>
            </a:p>
          </p:txBody>
        </p:sp>
        <p:sp>
          <p:nvSpPr>
            <p:cNvPr id="71" name="TextBox 70"/>
            <p:cNvSpPr txBox="1"/>
            <p:nvPr/>
          </p:nvSpPr>
          <p:spPr>
            <a:xfrm>
              <a:off x="4572000" y="6019800"/>
              <a:ext cx="8382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M5</a:t>
              </a:r>
            </a:p>
          </p:txBody>
        </p:sp>
      </p:grpSp>
      <p:sp>
        <p:nvSpPr>
          <p:cNvPr id="72" name="TextBox 71"/>
          <p:cNvSpPr txBox="1"/>
          <p:nvPr/>
        </p:nvSpPr>
        <p:spPr>
          <a:xfrm>
            <a:off x="457200" y="2286000"/>
            <a:ext cx="1447800" cy="646331"/>
          </a:xfrm>
          <a:prstGeom prst="rect">
            <a:avLst/>
          </a:prstGeom>
          <a:noFill/>
        </p:spPr>
        <p:txBody>
          <a:bodyPr wrap="square" rtlCol="0">
            <a:spAutoFit/>
          </a:bodyPr>
          <a:lstStyle/>
          <a:p>
            <a:pPr defTabSz="914400" fontAlgn="base">
              <a:spcBef>
                <a:spcPct val="0"/>
              </a:spcBef>
              <a:spcAft>
                <a:spcPct val="0"/>
              </a:spcAft>
            </a:pPr>
            <a:r>
              <a:rPr lang="en-US" b="1" dirty="0">
                <a:solidFill>
                  <a:srgbClr val="000000"/>
                </a:solidFill>
                <a:latin typeface="Calibri" panose="020F0502020204030204" pitchFamily="34" charset="0"/>
                <a:cs typeface="Calibri" panose="020F0502020204030204" pitchFamily="34" charset="0"/>
              </a:rPr>
              <a:t>Cost matrix m</a:t>
            </a:r>
          </a:p>
        </p:txBody>
      </p:sp>
      <p:grpSp>
        <p:nvGrpSpPr>
          <p:cNvPr id="73" name="Group 98"/>
          <p:cNvGrpSpPr/>
          <p:nvPr/>
        </p:nvGrpSpPr>
        <p:grpSpPr>
          <a:xfrm>
            <a:off x="533400" y="4812268"/>
            <a:ext cx="4781350" cy="369332"/>
            <a:chOff x="533400" y="5193268"/>
            <a:chExt cx="4781350" cy="369332"/>
          </a:xfrm>
        </p:grpSpPr>
        <p:sp>
          <p:nvSpPr>
            <p:cNvPr id="74" name="TextBox 73"/>
            <p:cNvSpPr txBox="1"/>
            <p:nvPr/>
          </p:nvSpPr>
          <p:spPr>
            <a:xfrm>
              <a:off x="533400" y="5193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0</a:t>
              </a:r>
            </a:p>
          </p:txBody>
        </p:sp>
        <p:sp>
          <p:nvSpPr>
            <p:cNvPr id="75" name="TextBox 74"/>
            <p:cNvSpPr txBox="1"/>
            <p:nvPr/>
          </p:nvSpPr>
          <p:spPr>
            <a:xfrm>
              <a:off x="1571325" y="5193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0</a:t>
              </a:r>
            </a:p>
          </p:txBody>
        </p:sp>
        <p:sp>
          <p:nvSpPr>
            <p:cNvPr id="76" name="TextBox 75"/>
            <p:cNvSpPr txBox="1"/>
            <p:nvPr/>
          </p:nvSpPr>
          <p:spPr>
            <a:xfrm>
              <a:off x="2590800" y="5193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0</a:t>
              </a:r>
            </a:p>
          </p:txBody>
        </p:sp>
        <p:sp>
          <p:nvSpPr>
            <p:cNvPr id="77" name="TextBox 76"/>
            <p:cNvSpPr txBox="1"/>
            <p:nvPr/>
          </p:nvSpPr>
          <p:spPr>
            <a:xfrm>
              <a:off x="3600650" y="5193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0</a:t>
              </a:r>
            </a:p>
          </p:txBody>
        </p:sp>
        <p:sp>
          <p:nvSpPr>
            <p:cNvPr id="78" name="TextBox 77"/>
            <p:cNvSpPr txBox="1"/>
            <p:nvPr/>
          </p:nvSpPr>
          <p:spPr>
            <a:xfrm>
              <a:off x="4628950" y="5193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0</a:t>
              </a:r>
            </a:p>
          </p:txBody>
        </p:sp>
      </p:grpSp>
      <p:sp>
        <p:nvSpPr>
          <p:cNvPr id="79" name="TextBox 78"/>
          <p:cNvSpPr txBox="1"/>
          <p:nvPr/>
        </p:nvSpPr>
        <p:spPr>
          <a:xfrm>
            <a:off x="228600" y="4343400"/>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1</a:t>
            </a:r>
          </a:p>
        </p:txBody>
      </p:sp>
      <p:sp>
        <p:nvSpPr>
          <p:cNvPr id="80" name="TextBox 79"/>
          <p:cNvSpPr txBox="1"/>
          <p:nvPr/>
        </p:nvSpPr>
        <p:spPr>
          <a:xfrm>
            <a:off x="752375" y="3820068"/>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2</a:t>
            </a:r>
          </a:p>
        </p:txBody>
      </p:sp>
      <p:sp>
        <p:nvSpPr>
          <p:cNvPr id="81" name="TextBox 80"/>
          <p:cNvSpPr txBox="1"/>
          <p:nvPr/>
        </p:nvSpPr>
        <p:spPr>
          <a:xfrm>
            <a:off x="1276150" y="3315100"/>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3</a:t>
            </a:r>
          </a:p>
        </p:txBody>
      </p:sp>
      <p:sp>
        <p:nvSpPr>
          <p:cNvPr id="82" name="TextBox 81"/>
          <p:cNvSpPr txBox="1"/>
          <p:nvPr/>
        </p:nvSpPr>
        <p:spPr>
          <a:xfrm>
            <a:off x="1752600" y="2831068"/>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4</a:t>
            </a:r>
          </a:p>
        </p:txBody>
      </p:sp>
      <p:sp>
        <p:nvSpPr>
          <p:cNvPr id="83" name="TextBox 82"/>
          <p:cNvSpPr txBox="1"/>
          <p:nvPr/>
        </p:nvSpPr>
        <p:spPr>
          <a:xfrm>
            <a:off x="2257125" y="2343750"/>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5</a:t>
            </a:r>
          </a:p>
        </p:txBody>
      </p:sp>
      <p:sp>
        <p:nvSpPr>
          <p:cNvPr id="84" name="TextBox 83"/>
          <p:cNvSpPr txBox="1"/>
          <p:nvPr/>
        </p:nvSpPr>
        <p:spPr>
          <a:xfrm>
            <a:off x="3019125" y="2344993"/>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1</a:t>
            </a:r>
          </a:p>
        </p:txBody>
      </p:sp>
      <p:sp>
        <p:nvSpPr>
          <p:cNvPr id="85" name="TextBox 84"/>
          <p:cNvSpPr txBox="1"/>
          <p:nvPr/>
        </p:nvSpPr>
        <p:spPr>
          <a:xfrm>
            <a:off x="3542900" y="2848275"/>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2</a:t>
            </a:r>
          </a:p>
        </p:txBody>
      </p:sp>
      <p:sp>
        <p:nvSpPr>
          <p:cNvPr id="86" name="TextBox 85"/>
          <p:cNvSpPr txBox="1"/>
          <p:nvPr/>
        </p:nvSpPr>
        <p:spPr>
          <a:xfrm>
            <a:off x="4077100" y="3364468"/>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3</a:t>
            </a:r>
          </a:p>
        </p:txBody>
      </p:sp>
      <p:sp>
        <p:nvSpPr>
          <p:cNvPr id="87" name="TextBox 86"/>
          <p:cNvSpPr txBox="1"/>
          <p:nvPr/>
        </p:nvSpPr>
        <p:spPr>
          <a:xfrm>
            <a:off x="4591250" y="3848500"/>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4</a:t>
            </a:r>
          </a:p>
        </p:txBody>
      </p:sp>
      <p:sp>
        <p:nvSpPr>
          <p:cNvPr id="88" name="TextBox 87"/>
          <p:cNvSpPr txBox="1"/>
          <p:nvPr/>
        </p:nvSpPr>
        <p:spPr>
          <a:xfrm>
            <a:off x="5105400" y="4431268"/>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5</a:t>
            </a:r>
          </a:p>
        </p:txBody>
      </p:sp>
      <p:sp>
        <p:nvSpPr>
          <p:cNvPr id="89" name="TextBox 88"/>
          <p:cNvSpPr txBox="1"/>
          <p:nvPr/>
        </p:nvSpPr>
        <p:spPr>
          <a:xfrm>
            <a:off x="838200" y="3059668"/>
            <a:ext cx="6858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j</a:t>
            </a:r>
          </a:p>
        </p:txBody>
      </p:sp>
      <p:sp>
        <p:nvSpPr>
          <p:cNvPr id="90" name="TextBox 89"/>
          <p:cNvSpPr txBox="1"/>
          <p:nvPr/>
        </p:nvSpPr>
        <p:spPr>
          <a:xfrm>
            <a:off x="4343400" y="3059668"/>
            <a:ext cx="685800" cy="369332"/>
          </a:xfrm>
          <a:prstGeom prst="rect">
            <a:avLst/>
          </a:prstGeom>
          <a:noFill/>
        </p:spPr>
        <p:txBody>
          <a:bodyPr wrap="square" rtlCol="0">
            <a:spAutoFit/>
          </a:bodyPr>
          <a:lstStyle/>
          <a:p>
            <a:pPr algn="ctr" defTabSz="914400" fontAlgn="base">
              <a:spcBef>
                <a:spcPct val="0"/>
              </a:spcBef>
              <a:spcAft>
                <a:spcPct val="0"/>
              </a:spcAft>
            </a:pPr>
            <a:r>
              <a:rPr lang="en-US" dirty="0" err="1">
                <a:solidFill>
                  <a:srgbClr val="000000"/>
                </a:solidFill>
                <a:latin typeface="Calibri" panose="020F0502020204030204" pitchFamily="34" charset="0"/>
                <a:cs typeface="Calibri" panose="020F0502020204030204" pitchFamily="34" charset="0"/>
              </a:rPr>
              <a:t>i</a:t>
            </a:r>
            <a:endParaRPr lang="en-US" dirty="0">
              <a:solidFill>
                <a:srgbClr val="000000"/>
              </a:solidFill>
              <a:latin typeface="Calibri" panose="020F0502020204030204" pitchFamily="34" charset="0"/>
              <a:cs typeface="Calibri" panose="020F0502020204030204" pitchFamily="34" charset="0"/>
            </a:endParaRPr>
          </a:p>
        </p:txBody>
      </p:sp>
      <p:grpSp>
        <p:nvGrpSpPr>
          <p:cNvPr id="91" name="Group 90"/>
          <p:cNvGrpSpPr/>
          <p:nvPr/>
        </p:nvGrpSpPr>
        <p:grpSpPr>
          <a:xfrm>
            <a:off x="1066800" y="4267200"/>
            <a:ext cx="3733800" cy="381000"/>
            <a:chOff x="1066800" y="4648200"/>
            <a:chExt cx="3733800" cy="381000"/>
          </a:xfrm>
        </p:grpSpPr>
        <p:sp>
          <p:nvSpPr>
            <p:cNvPr id="92" name="TextBox 91"/>
            <p:cNvSpPr txBox="1"/>
            <p:nvPr/>
          </p:nvSpPr>
          <p:spPr>
            <a:xfrm>
              <a:off x="1066800" y="46598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350</a:t>
              </a:r>
            </a:p>
          </p:txBody>
        </p:sp>
        <p:sp>
          <p:nvSpPr>
            <p:cNvPr id="93" name="TextBox 92"/>
            <p:cNvSpPr txBox="1"/>
            <p:nvPr/>
          </p:nvSpPr>
          <p:spPr>
            <a:xfrm>
              <a:off x="2057400" y="4648200"/>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35</a:t>
              </a:r>
            </a:p>
          </p:txBody>
        </p:sp>
        <p:sp>
          <p:nvSpPr>
            <p:cNvPr id="94" name="TextBox 93"/>
            <p:cNvSpPr txBox="1"/>
            <p:nvPr/>
          </p:nvSpPr>
          <p:spPr>
            <a:xfrm>
              <a:off x="3124200" y="46598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15</a:t>
              </a:r>
            </a:p>
          </p:txBody>
        </p:sp>
        <p:sp>
          <p:nvSpPr>
            <p:cNvPr id="95" name="TextBox 94"/>
            <p:cNvSpPr txBox="1"/>
            <p:nvPr/>
          </p:nvSpPr>
          <p:spPr>
            <a:xfrm>
              <a:off x="4114800" y="46598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27</a:t>
              </a:r>
            </a:p>
          </p:txBody>
        </p:sp>
      </p:grpSp>
      <p:sp>
        <p:nvSpPr>
          <p:cNvPr id="96" name="TextBox 95"/>
          <p:cNvSpPr txBox="1"/>
          <p:nvPr/>
        </p:nvSpPr>
        <p:spPr>
          <a:xfrm>
            <a:off x="1577050" y="37454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105</a:t>
            </a:r>
          </a:p>
        </p:txBody>
      </p:sp>
      <p:sp>
        <p:nvSpPr>
          <p:cNvPr id="97" name="TextBox 96"/>
          <p:cNvSpPr txBox="1"/>
          <p:nvPr/>
        </p:nvSpPr>
        <p:spPr>
          <a:xfrm>
            <a:off x="2590800" y="37454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56</a:t>
            </a:r>
          </a:p>
        </p:txBody>
      </p:sp>
      <p:sp>
        <p:nvSpPr>
          <p:cNvPr id="98" name="TextBox 97"/>
          <p:cNvSpPr txBox="1"/>
          <p:nvPr/>
        </p:nvSpPr>
        <p:spPr>
          <a:xfrm>
            <a:off x="3611300" y="37454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72</a:t>
            </a:r>
          </a:p>
        </p:txBody>
      </p:sp>
      <p:sp>
        <p:nvSpPr>
          <p:cNvPr id="99" name="TextBox 98"/>
          <p:cNvSpPr txBox="1"/>
          <p:nvPr/>
        </p:nvSpPr>
        <p:spPr>
          <a:xfrm>
            <a:off x="2057400" y="3276600"/>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135</a:t>
            </a:r>
          </a:p>
        </p:txBody>
      </p:sp>
      <p:sp>
        <p:nvSpPr>
          <p:cNvPr id="100" name="TextBox 99"/>
          <p:cNvSpPr txBox="1"/>
          <p:nvPr/>
        </p:nvSpPr>
        <p:spPr>
          <a:xfrm>
            <a:off x="3124200" y="3276600"/>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125</a:t>
            </a:r>
          </a:p>
        </p:txBody>
      </p:sp>
      <p:sp>
        <p:nvSpPr>
          <p:cNvPr id="101" name="TextBox 100"/>
          <p:cNvSpPr txBox="1"/>
          <p:nvPr/>
        </p:nvSpPr>
        <p:spPr>
          <a:xfrm>
            <a:off x="2590800" y="27548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222</a:t>
            </a:r>
          </a:p>
        </p:txBody>
      </p:sp>
      <p:sp>
        <p:nvSpPr>
          <p:cNvPr id="102" name="TextBox 101"/>
          <p:cNvSpPr txBox="1"/>
          <p:nvPr/>
        </p:nvSpPr>
        <p:spPr>
          <a:xfrm>
            <a:off x="5562600" y="2362200"/>
            <a:ext cx="3276600" cy="923330"/>
          </a:xfrm>
          <a:prstGeom prst="rect">
            <a:avLst/>
          </a:prstGeom>
          <a:noFill/>
        </p:spPr>
        <p:txBody>
          <a:bodyPr wrap="square" rtlCol="0">
            <a:spAutoFit/>
          </a:bodyPr>
          <a:lstStyle/>
          <a:p>
            <a:pP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m[1,3] = min(</a:t>
            </a:r>
          </a:p>
          <a:p>
            <a:pP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    </a:t>
            </a:r>
            <a:r>
              <a:rPr lang="en-US" dirty="0">
                <a:solidFill>
                  <a:schemeClr val="accent1"/>
                </a:solidFill>
                <a:latin typeface="Calibri" panose="020F0502020204030204" pitchFamily="34" charset="0"/>
                <a:cs typeface="Calibri" panose="020F0502020204030204" pitchFamily="34" charset="0"/>
              </a:rPr>
              <a:t>m[1,1] + m[2,3] + p1p2p4,</a:t>
            </a:r>
            <a:r>
              <a:rPr lang="en-US" dirty="0">
                <a:solidFill>
                  <a:srgbClr val="000000"/>
                </a:solidFill>
                <a:latin typeface="Calibri" panose="020F0502020204030204" pitchFamily="34" charset="0"/>
                <a:cs typeface="Calibri" panose="020F0502020204030204" pitchFamily="34" charset="0"/>
              </a:rPr>
              <a:t>  </a:t>
            </a:r>
          </a:p>
          <a:p>
            <a:pP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    </a:t>
            </a:r>
            <a:r>
              <a:rPr lang="en-US" dirty="0">
                <a:solidFill>
                  <a:srgbClr val="00B050"/>
                </a:solidFill>
                <a:latin typeface="Calibri" panose="020F0502020204030204" pitchFamily="34" charset="0"/>
                <a:cs typeface="Calibri" panose="020F0502020204030204" pitchFamily="34" charset="0"/>
              </a:rPr>
              <a:t>m[1,2] + m[3,3] + p1p3p4 </a:t>
            </a:r>
            <a:r>
              <a:rPr lang="en-US" dirty="0">
                <a:solidFill>
                  <a:srgbClr val="000000"/>
                </a:solidFill>
                <a:latin typeface="Calibri" panose="020F0502020204030204" pitchFamily="34" charset="0"/>
                <a:cs typeface="Calibri" panose="020F0502020204030204" pitchFamily="34" charset="0"/>
              </a:rPr>
              <a:t>)</a:t>
            </a:r>
          </a:p>
        </p:txBody>
      </p:sp>
      <p:sp>
        <p:nvSpPr>
          <p:cNvPr id="103" name="Rectangle 102"/>
          <p:cNvSpPr/>
          <p:nvPr/>
        </p:nvSpPr>
        <p:spPr>
          <a:xfrm rot="18894723">
            <a:off x="533152" y="4612265"/>
            <a:ext cx="716758" cy="727229"/>
          </a:xfrm>
          <a:prstGeom prst="rect">
            <a:avLst/>
          </a:prstGeom>
          <a:noFill/>
          <a:ln w="254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04" name="Rectangle 103"/>
          <p:cNvSpPr/>
          <p:nvPr/>
        </p:nvSpPr>
        <p:spPr>
          <a:xfrm rot="18894723">
            <a:off x="2057153" y="4109306"/>
            <a:ext cx="716758" cy="727229"/>
          </a:xfrm>
          <a:prstGeom prst="rect">
            <a:avLst/>
          </a:prstGeom>
          <a:noFill/>
          <a:ln w="254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05" name="Rectangle 104"/>
          <p:cNvSpPr/>
          <p:nvPr/>
        </p:nvSpPr>
        <p:spPr>
          <a:xfrm rot="18894723">
            <a:off x="1045714" y="4099681"/>
            <a:ext cx="716758" cy="727229"/>
          </a:xfrm>
          <a:prstGeom prst="rect">
            <a:avLst/>
          </a:prstGeom>
          <a:noFill/>
          <a:ln w="25400" cap="flat" cmpd="sng" algn="ctr">
            <a:solidFill>
              <a:srgbClr val="92D05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06" name="Rectangle 105"/>
          <p:cNvSpPr/>
          <p:nvPr/>
        </p:nvSpPr>
        <p:spPr>
          <a:xfrm rot="18894723">
            <a:off x="2579339" y="4623456"/>
            <a:ext cx="716758" cy="727229"/>
          </a:xfrm>
          <a:prstGeom prst="rect">
            <a:avLst/>
          </a:prstGeom>
          <a:noFill/>
          <a:ln w="25400" cap="flat" cmpd="sng" algn="ctr">
            <a:solidFill>
              <a:srgbClr val="92D05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07" name="TextBox 106"/>
          <p:cNvSpPr txBox="1"/>
          <p:nvPr/>
        </p:nvSpPr>
        <p:spPr>
          <a:xfrm>
            <a:off x="5562600" y="3276600"/>
            <a:ext cx="3276600" cy="923330"/>
          </a:xfrm>
          <a:prstGeom prst="rect">
            <a:avLst/>
          </a:prstGeom>
          <a:noFill/>
        </p:spPr>
        <p:txBody>
          <a:bodyPr wrap="square" rtlCol="0">
            <a:spAutoFit/>
          </a:bodyPr>
          <a:lstStyle/>
          <a:p>
            <a:pP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 min(</a:t>
            </a:r>
          </a:p>
          <a:p>
            <a:pP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    </a:t>
            </a:r>
            <a:r>
              <a:rPr lang="en-US" dirty="0">
                <a:solidFill>
                  <a:schemeClr val="accent1"/>
                </a:solidFill>
                <a:latin typeface="Calibri" panose="020F0502020204030204" pitchFamily="34" charset="0"/>
                <a:cs typeface="Calibri" panose="020F0502020204030204" pitchFamily="34" charset="0"/>
              </a:rPr>
              <a:t>0 + 35 + 10*7*1, </a:t>
            </a:r>
            <a:r>
              <a:rPr lang="en-US" dirty="0">
                <a:solidFill>
                  <a:srgbClr val="000000"/>
                </a:solidFill>
                <a:latin typeface="Calibri" panose="020F0502020204030204" pitchFamily="34" charset="0"/>
                <a:cs typeface="Calibri" panose="020F0502020204030204" pitchFamily="34" charset="0"/>
              </a:rPr>
              <a:t> </a:t>
            </a:r>
          </a:p>
          <a:p>
            <a:pP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    </a:t>
            </a:r>
            <a:r>
              <a:rPr lang="en-US" dirty="0">
                <a:solidFill>
                  <a:srgbClr val="00B050"/>
                </a:solidFill>
                <a:latin typeface="Calibri" panose="020F0502020204030204" pitchFamily="34" charset="0"/>
                <a:cs typeface="Calibri" panose="020F0502020204030204" pitchFamily="34" charset="0"/>
              </a:rPr>
              <a:t>350 + 0 + 10*5*1 </a:t>
            </a:r>
            <a:r>
              <a:rPr lang="en-US" dirty="0">
                <a:solidFill>
                  <a:srgbClr val="000000"/>
                </a:solidFill>
                <a:latin typeface="Calibri" panose="020F0502020204030204" pitchFamily="34" charset="0"/>
                <a:cs typeface="Calibri" panose="020F0502020204030204" pitchFamily="34" charset="0"/>
              </a:rPr>
              <a:t>)</a:t>
            </a:r>
          </a:p>
        </p:txBody>
      </p:sp>
      <p:sp>
        <p:nvSpPr>
          <p:cNvPr id="108" name="Rectangle 107"/>
          <p:cNvSpPr/>
          <p:nvPr/>
        </p:nvSpPr>
        <p:spPr>
          <a:xfrm>
            <a:off x="7696200" y="3276600"/>
            <a:ext cx="1524000" cy="923330"/>
          </a:xfrm>
          <a:prstGeom prst="rect">
            <a:avLst/>
          </a:prstGeom>
        </p:spPr>
        <p:txBody>
          <a:bodyPr wrap="square">
            <a:spAutoFit/>
          </a:bodyPr>
          <a:lstStyle/>
          <a:p>
            <a:pP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 min(</a:t>
            </a:r>
          </a:p>
          <a:p>
            <a:pP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    </a:t>
            </a:r>
            <a:r>
              <a:rPr lang="en-US" b="1" dirty="0">
                <a:solidFill>
                  <a:schemeClr val="accent1"/>
                </a:solidFill>
                <a:latin typeface="Calibri" panose="020F0502020204030204" pitchFamily="34" charset="0"/>
                <a:cs typeface="Calibri" panose="020F0502020204030204" pitchFamily="34" charset="0"/>
              </a:rPr>
              <a:t>105,</a:t>
            </a:r>
            <a:r>
              <a:rPr lang="en-US" dirty="0">
                <a:solidFill>
                  <a:srgbClr val="000000"/>
                </a:solidFill>
                <a:latin typeface="Calibri" panose="020F0502020204030204" pitchFamily="34" charset="0"/>
                <a:cs typeface="Calibri" panose="020F0502020204030204" pitchFamily="34" charset="0"/>
              </a:rPr>
              <a:t>  </a:t>
            </a:r>
          </a:p>
          <a:p>
            <a:pP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    </a:t>
            </a:r>
            <a:r>
              <a:rPr lang="en-US" dirty="0">
                <a:solidFill>
                  <a:srgbClr val="00B050"/>
                </a:solidFill>
                <a:latin typeface="Calibri" panose="020F0502020204030204" pitchFamily="34" charset="0"/>
                <a:cs typeface="Calibri" panose="020F0502020204030204" pitchFamily="34" charset="0"/>
              </a:rPr>
              <a:t>400 </a:t>
            </a:r>
            <a:r>
              <a:rPr lang="en-US" dirty="0">
                <a:solidFill>
                  <a:srgbClr val="000000"/>
                </a:solidFill>
                <a:latin typeface="Calibri" panose="020F0502020204030204" pitchFamily="34" charset="0"/>
                <a:cs typeface="Calibri" panose="020F0502020204030204" pitchFamily="34" charset="0"/>
              </a:rPr>
              <a:t>)</a:t>
            </a:r>
          </a:p>
        </p:txBody>
      </p:sp>
      <p:sp>
        <p:nvSpPr>
          <p:cNvPr id="109" name="TextBox 108"/>
          <p:cNvSpPr txBox="1"/>
          <p:nvPr/>
        </p:nvSpPr>
        <p:spPr>
          <a:xfrm>
            <a:off x="5738046" y="5284537"/>
            <a:ext cx="3154747" cy="646331"/>
          </a:xfrm>
          <a:prstGeom prst="rect">
            <a:avLst/>
          </a:prstGeom>
          <a:noFill/>
        </p:spPr>
        <p:txBody>
          <a:bodyPr wrap="square" rtlCol="0">
            <a:spAutoFit/>
          </a:bodyPr>
          <a:lstStyle/>
          <a:p>
            <a:pPr marL="0" lvl="1"/>
            <a:r>
              <a:rPr lang="en-US" sz="1200" dirty="0">
                <a:latin typeface="Calibri" panose="020F0502020204030204" pitchFamily="34" charset="0"/>
                <a:cs typeface="Calibri" panose="020F0502020204030204" pitchFamily="34" charset="0"/>
              </a:rPr>
              <a:t>[T. H. </a:t>
            </a:r>
            <a:r>
              <a:rPr lang="en-US" sz="1200" dirty="0" err="1">
                <a:latin typeface="Calibri" panose="020F0502020204030204" pitchFamily="34" charset="0"/>
                <a:cs typeface="Calibri" panose="020F0502020204030204" pitchFamily="34" charset="0"/>
              </a:rPr>
              <a:t>Cormen</a:t>
            </a:r>
            <a:r>
              <a:rPr lang="en-US" sz="1200" dirty="0">
                <a:latin typeface="Calibri" panose="020F0502020204030204" pitchFamily="34" charset="0"/>
                <a:cs typeface="Calibri" panose="020F0502020204030204" pitchFamily="34" charset="0"/>
              </a:rPr>
              <a:t>, C. E. </a:t>
            </a:r>
            <a:r>
              <a:rPr lang="en-US" sz="1200" dirty="0" err="1">
                <a:latin typeface="Calibri" panose="020F0502020204030204" pitchFamily="34" charset="0"/>
                <a:cs typeface="Calibri" panose="020F0502020204030204" pitchFamily="34" charset="0"/>
              </a:rPr>
              <a:t>Leiserson</a:t>
            </a:r>
            <a:r>
              <a:rPr lang="en-US" sz="1200" dirty="0">
                <a:latin typeface="Calibri" panose="020F0502020204030204" pitchFamily="34" charset="0"/>
                <a:cs typeface="Calibri" panose="020F0502020204030204" pitchFamily="34" charset="0"/>
              </a:rPr>
              <a:t>, R. L. </a:t>
            </a:r>
            <a:r>
              <a:rPr lang="en-US" sz="1200" dirty="0" err="1">
                <a:latin typeface="Calibri" panose="020F0502020204030204" pitchFamily="34" charset="0"/>
                <a:cs typeface="Calibri" panose="020F0502020204030204" pitchFamily="34" charset="0"/>
              </a:rPr>
              <a:t>Rivest</a:t>
            </a:r>
            <a:r>
              <a:rPr lang="en-US" sz="1200" dirty="0">
                <a:latin typeface="Calibri" panose="020F0502020204030204" pitchFamily="34" charset="0"/>
                <a:cs typeface="Calibri" panose="020F0502020204030204" pitchFamily="34" charset="0"/>
              </a:rPr>
              <a:t>, C. Stein: Introduction to Algorithms, Third Edition, </a:t>
            </a:r>
            <a:r>
              <a:rPr lang="en-US" sz="1200" b="1" dirty="0">
                <a:latin typeface="Calibri" panose="020F0502020204030204" pitchFamily="34" charset="0"/>
                <a:cs typeface="Calibri" panose="020F0502020204030204" pitchFamily="34" charset="0"/>
              </a:rPr>
              <a:t>The MIT Press</a:t>
            </a:r>
            <a:r>
              <a:rPr lang="en-US" sz="1200" dirty="0">
                <a:latin typeface="Calibri" panose="020F0502020204030204" pitchFamily="34" charset="0"/>
                <a:cs typeface="Calibri" panose="020F0502020204030204" pitchFamily="34" charset="0"/>
              </a:rPr>
              <a:t>, pages 370-377, 2009]</a:t>
            </a:r>
          </a:p>
        </p:txBody>
      </p:sp>
    </p:spTree>
    <p:extLst>
      <p:ext uri="{BB962C8B-B14F-4D97-AF65-F5344CB8AC3E}">
        <p14:creationId xmlns:p14="http://schemas.microsoft.com/office/powerpoint/2010/main" val="320345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9" grpId="0"/>
      <p:bldP spid="80" grpId="0"/>
      <p:bldP spid="81" grpId="0"/>
      <p:bldP spid="82" grpId="0"/>
      <p:bldP spid="83" grpId="0"/>
      <p:bldP spid="84" grpId="0"/>
      <p:bldP spid="85" grpId="0"/>
      <p:bldP spid="86" grpId="0"/>
      <p:bldP spid="87" grpId="0"/>
      <p:bldP spid="88" grpId="0"/>
      <p:bldP spid="89" grpId="0"/>
      <p:bldP spid="90" grpId="0"/>
      <p:bldP spid="96" grpId="0"/>
      <p:bldP spid="97" grpId="0"/>
      <p:bldP spid="98" grpId="0"/>
      <p:bldP spid="99" grpId="0"/>
      <p:bldP spid="100" grpId="0"/>
      <p:bldP spid="101" grpId="0"/>
      <p:bldP spid="102" grpId="0"/>
      <p:bldP spid="103" grpId="0" animBg="1"/>
      <p:bldP spid="104" grpId="0" animBg="1"/>
      <p:bldP spid="105" grpId="0" animBg="1"/>
      <p:bldP spid="106" grpId="0" animBg="1"/>
      <p:bldP spid="107" grpId="0"/>
      <p:bldP spid="108"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Compilation Overview</a:t>
            </a:r>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69082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Matrix Multiplication Chain Optimization, cont.</a:t>
            </a:r>
          </a:p>
        </p:txBody>
      </p:sp>
      <p:sp>
        <p:nvSpPr>
          <p:cNvPr id="4" name="Text Placeholder 3"/>
          <p:cNvSpPr>
            <a:spLocks noGrp="1"/>
          </p:cNvSpPr>
          <p:nvPr>
            <p:ph type="body" sz="quarter" idx="14"/>
          </p:nvPr>
        </p:nvSpPr>
        <p:spPr/>
        <p:txBody>
          <a:bodyPr>
            <a:normAutofit lnSpcReduction="10000"/>
          </a:bodyPr>
          <a:lstStyle/>
          <a:p>
            <a:r>
              <a:rPr lang="en-US" dirty="0"/>
              <a:t>Rewrites and Operator Selection</a:t>
            </a:r>
          </a:p>
        </p:txBody>
      </p:sp>
      <p:grpSp>
        <p:nvGrpSpPr>
          <p:cNvPr id="5" name="Group 3"/>
          <p:cNvGrpSpPr/>
          <p:nvPr/>
        </p:nvGrpSpPr>
        <p:grpSpPr>
          <a:xfrm>
            <a:off x="5181600" y="2249269"/>
            <a:ext cx="3395768" cy="1872347"/>
            <a:chOff x="5181600" y="2630269"/>
            <a:chExt cx="3395768" cy="1872347"/>
          </a:xfrm>
        </p:grpSpPr>
        <p:sp>
          <p:nvSpPr>
            <p:cNvPr id="6" name="Rectangle 5"/>
            <p:cNvSpPr/>
            <p:nvPr/>
          </p:nvSpPr>
          <p:spPr>
            <a:xfrm rot="18845411">
              <a:off x="5808929" y="3959291"/>
              <a:ext cx="515955" cy="53996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7" name="Rectangle 6"/>
            <p:cNvSpPr/>
            <p:nvPr/>
          </p:nvSpPr>
          <p:spPr>
            <a:xfrm rot="18845411">
              <a:off x="6167926" y="3588708"/>
              <a:ext cx="515955" cy="53996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 name="Rectangle 7"/>
            <p:cNvSpPr/>
            <p:nvPr/>
          </p:nvSpPr>
          <p:spPr>
            <a:xfrm rot="18845411">
              <a:off x="6526922" y="3218126"/>
              <a:ext cx="515955" cy="53996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 name="Rectangle 8"/>
            <p:cNvSpPr/>
            <p:nvPr/>
          </p:nvSpPr>
          <p:spPr>
            <a:xfrm rot="18845411">
              <a:off x="6885918" y="2847543"/>
              <a:ext cx="515955" cy="53996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0" name="Rectangle 9"/>
            <p:cNvSpPr/>
            <p:nvPr/>
          </p:nvSpPr>
          <p:spPr>
            <a:xfrm rot="18845411">
              <a:off x="6555755" y="3964412"/>
              <a:ext cx="515955" cy="53996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1" name="Rectangle 10"/>
            <p:cNvSpPr/>
            <p:nvPr/>
          </p:nvSpPr>
          <p:spPr>
            <a:xfrm rot="18845411">
              <a:off x="6914751" y="3593830"/>
              <a:ext cx="515955" cy="53996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2" name="Rectangle 11"/>
            <p:cNvSpPr/>
            <p:nvPr/>
          </p:nvSpPr>
          <p:spPr>
            <a:xfrm rot="18845411">
              <a:off x="7273748" y="3223247"/>
              <a:ext cx="515955" cy="53996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3" name="Rectangle 12"/>
            <p:cNvSpPr/>
            <p:nvPr/>
          </p:nvSpPr>
          <p:spPr>
            <a:xfrm rot="18845411">
              <a:off x="7302581" y="3969534"/>
              <a:ext cx="515955" cy="53996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4" name="Rectangle 13"/>
            <p:cNvSpPr/>
            <p:nvPr/>
          </p:nvSpPr>
          <p:spPr>
            <a:xfrm rot="18845411">
              <a:off x="7661577" y="3598951"/>
              <a:ext cx="515955" cy="53996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5" name="Rectangle 14"/>
            <p:cNvSpPr/>
            <p:nvPr/>
          </p:nvSpPr>
          <p:spPr>
            <a:xfrm rot="18845411">
              <a:off x="8049406" y="3974655"/>
              <a:ext cx="515955" cy="53996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6" name="TextBox 15"/>
            <p:cNvSpPr txBox="1"/>
            <p:nvPr/>
          </p:nvSpPr>
          <p:spPr>
            <a:xfrm>
              <a:off x="5181600" y="2630269"/>
              <a:ext cx="1676400" cy="646331"/>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Optimal split matrix s</a:t>
              </a:r>
            </a:p>
          </p:txBody>
        </p:sp>
      </p:grpSp>
      <p:grpSp>
        <p:nvGrpSpPr>
          <p:cNvPr id="17" name="Group 15"/>
          <p:cNvGrpSpPr/>
          <p:nvPr/>
        </p:nvGrpSpPr>
        <p:grpSpPr>
          <a:xfrm>
            <a:off x="5715000" y="3669268"/>
            <a:ext cx="2952550" cy="369332"/>
            <a:chOff x="5353250" y="4431268"/>
            <a:chExt cx="2952550" cy="369332"/>
          </a:xfrm>
        </p:grpSpPr>
        <p:sp>
          <p:nvSpPr>
            <p:cNvPr id="18" name="TextBox 17"/>
            <p:cNvSpPr txBox="1"/>
            <p:nvPr/>
          </p:nvSpPr>
          <p:spPr>
            <a:xfrm>
              <a:off x="5353250" y="4431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1</a:t>
              </a:r>
            </a:p>
          </p:txBody>
        </p:sp>
        <p:sp>
          <p:nvSpPr>
            <p:cNvPr id="19" name="TextBox 18"/>
            <p:cNvSpPr txBox="1"/>
            <p:nvPr/>
          </p:nvSpPr>
          <p:spPr>
            <a:xfrm>
              <a:off x="6104000" y="4431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2</a:t>
              </a:r>
            </a:p>
          </p:txBody>
        </p:sp>
        <p:sp>
          <p:nvSpPr>
            <p:cNvPr id="20" name="TextBox 19"/>
            <p:cNvSpPr txBox="1"/>
            <p:nvPr/>
          </p:nvSpPr>
          <p:spPr>
            <a:xfrm>
              <a:off x="6858000" y="4431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3</a:t>
              </a:r>
            </a:p>
          </p:txBody>
        </p:sp>
        <p:sp>
          <p:nvSpPr>
            <p:cNvPr id="21" name="TextBox 20"/>
            <p:cNvSpPr txBox="1"/>
            <p:nvPr/>
          </p:nvSpPr>
          <p:spPr>
            <a:xfrm>
              <a:off x="7620000" y="4431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4</a:t>
              </a:r>
            </a:p>
          </p:txBody>
        </p:sp>
      </p:grpSp>
      <p:sp>
        <p:nvSpPr>
          <p:cNvPr id="22" name="TextBox 21"/>
          <p:cNvSpPr txBox="1"/>
          <p:nvPr/>
        </p:nvSpPr>
        <p:spPr>
          <a:xfrm>
            <a:off x="5486400" y="3352800"/>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2</a:t>
            </a:r>
          </a:p>
        </p:txBody>
      </p:sp>
      <p:sp>
        <p:nvSpPr>
          <p:cNvPr id="23" name="TextBox 22"/>
          <p:cNvSpPr txBox="1"/>
          <p:nvPr/>
        </p:nvSpPr>
        <p:spPr>
          <a:xfrm>
            <a:off x="8382000" y="3364468"/>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4</a:t>
            </a:r>
          </a:p>
        </p:txBody>
      </p:sp>
      <p:grpSp>
        <p:nvGrpSpPr>
          <p:cNvPr id="24" name="Group 22"/>
          <p:cNvGrpSpPr/>
          <p:nvPr/>
        </p:nvGrpSpPr>
        <p:grpSpPr>
          <a:xfrm>
            <a:off x="6061275" y="3288268"/>
            <a:ext cx="2190550" cy="369332"/>
            <a:chOff x="5353250" y="4431268"/>
            <a:chExt cx="2190550" cy="369332"/>
          </a:xfrm>
        </p:grpSpPr>
        <p:sp>
          <p:nvSpPr>
            <p:cNvPr id="25" name="TextBox 24"/>
            <p:cNvSpPr txBox="1"/>
            <p:nvPr/>
          </p:nvSpPr>
          <p:spPr>
            <a:xfrm>
              <a:off x="5353250" y="4431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1</a:t>
              </a:r>
            </a:p>
          </p:txBody>
        </p:sp>
        <p:sp>
          <p:nvSpPr>
            <p:cNvPr id="26" name="TextBox 25"/>
            <p:cNvSpPr txBox="1"/>
            <p:nvPr/>
          </p:nvSpPr>
          <p:spPr>
            <a:xfrm>
              <a:off x="6104000" y="4431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3</a:t>
              </a:r>
            </a:p>
          </p:txBody>
        </p:sp>
        <p:sp>
          <p:nvSpPr>
            <p:cNvPr id="27" name="TextBox 26"/>
            <p:cNvSpPr txBox="1"/>
            <p:nvPr/>
          </p:nvSpPr>
          <p:spPr>
            <a:xfrm>
              <a:off x="6858000" y="4431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3</a:t>
              </a:r>
            </a:p>
          </p:txBody>
        </p:sp>
      </p:grpSp>
      <p:grpSp>
        <p:nvGrpSpPr>
          <p:cNvPr id="28" name="Group 26"/>
          <p:cNvGrpSpPr/>
          <p:nvPr/>
        </p:nvGrpSpPr>
        <p:grpSpPr>
          <a:xfrm>
            <a:off x="6447100" y="2907268"/>
            <a:ext cx="1436550" cy="369332"/>
            <a:chOff x="5353250" y="4431268"/>
            <a:chExt cx="1436550" cy="369332"/>
          </a:xfrm>
        </p:grpSpPr>
        <p:sp>
          <p:nvSpPr>
            <p:cNvPr id="29" name="TextBox 28"/>
            <p:cNvSpPr txBox="1"/>
            <p:nvPr/>
          </p:nvSpPr>
          <p:spPr>
            <a:xfrm>
              <a:off x="5353250" y="4431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3</a:t>
              </a:r>
            </a:p>
          </p:txBody>
        </p:sp>
        <p:sp>
          <p:nvSpPr>
            <p:cNvPr id="30" name="TextBox 29"/>
            <p:cNvSpPr txBox="1"/>
            <p:nvPr/>
          </p:nvSpPr>
          <p:spPr>
            <a:xfrm>
              <a:off x="6104000" y="4431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3</a:t>
              </a:r>
            </a:p>
          </p:txBody>
        </p:sp>
      </p:grpSp>
      <p:sp>
        <p:nvSpPr>
          <p:cNvPr id="31" name="TextBox 30"/>
          <p:cNvSpPr txBox="1"/>
          <p:nvPr/>
        </p:nvSpPr>
        <p:spPr>
          <a:xfrm>
            <a:off x="6804950" y="2532925"/>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3</a:t>
            </a:r>
          </a:p>
        </p:txBody>
      </p:sp>
      <p:sp>
        <p:nvSpPr>
          <p:cNvPr id="32" name="Down Arrow 121"/>
          <p:cNvSpPr/>
          <p:nvPr/>
        </p:nvSpPr>
        <p:spPr>
          <a:xfrm>
            <a:off x="6957350" y="4343400"/>
            <a:ext cx="457200" cy="533400"/>
          </a:xfrm>
          <a:prstGeom prst="downArrow">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aphicFrame>
        <p:nvGraphicFramePr>
          <p:cNvPr id="33" name="Table 32"/>
          <p:cNvGraphicFramePr>
            <a:graphicFrameLocks noGrp="1"/>
          </p:cNvGraphicFramePr>
          <p:nvPr>
            <p:extLst>
              <p:ext uri="{D42A27DB-BD31-4B8C-83A1-F6EECF244321}">
                <p14:modId xmlns:p14="http://schemas.microsoft.com/office/powerpoint/2010/main" val="2455448763"/>
              </p:ext>
            </p:extLst>
          </p:nvPr>
        </p:nvGraphicFramePr>
        <p:xfrm>
          <a:off x="1447800" y="1219200"/>
          <a:ext cx="6096000" cy="7416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dirty="0">
                          <a:latin typeface="Calibri" panose="020F0502020204030204" pitchFamily="34" charset="0"/>
                          <a:cs typeface="Calibri" panose="020F0502020204030204" pitchFamily="34" charset="0"/>
                        </a:rPr>
                        <a:t>M1</a:t>
                      </a:r>
                    </a:p>
                  </a:txBody>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dirty="0">
                          <a:latin typeface="Calibri" panose="020F0502020204030204" pitchFamily="34" charset="0"/>
                          <a:cs typeface="Calibri" panose="020F0502020204030204" pitchFamily="34" charset="0"/>
                        </a:rPr>
                        <a:t>M2</a:t>
                      </a:r>
                    </a:p>
                  </a:txBody>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dirty="0">
                          <a:latin typeface="Calibri" panose="020F0502020204030204" pitchFamily="34" charset="0"/>
                          <a:cs typeface="Calibri" panose="020F0502020204030204" pitchFamily="34" charset="0"/>
                        </a:rPr>
                        <a:t>M3</a:t>
                      </a:r>
                    </a:p>
                  </a:txBody>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dirty="0">
                          <a:latin typeface="Calibri" panose="020F0502020204030204" pitchFamily="34" charset="0"/>
                          <a:cs typeface="Calibri" panose="020F0502020204030204" pitchFamily="34" charset="0"/>
                        </a:rPr>
                        <a:t>M4</a:t>
                      </a:r>
                    </a:p>
                  </a:txBody>
                  <a:tcPr/>
                </a:tc>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en-US" dirty="0">
                          <a:latin typeface="Calibri" panose="020F0502020204030204" pitchFamily="34" charset="0"/>
                          <a:cs typeface="Calibri" panose="020F0502020204030204" pitchFamily="34" charset="0"/>
                        </a:rPr>
                        <a:t>M5</a:t>
                      </a:r>
                    </a:p>
                  </a:txBody>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dirty="0">
                          <a:latin typeface="Calibri" panose="020F0502020204030204" pitchFamily="34" charset="0"/>
                          <a:cs typeface="Calibri" panose="020F0502020204030204" pitchFamily="34" charset="0"/>
                        </a:rPr>
                        <a:t>10x7</a:t>
                      </a:r>
                    </a:p>
                  </a:txBody>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dirty="0">
                          <a:latin typeface="Calibri" panose="020F0502020204030204" pitchFamily="34" charset="0"/>
                          <a:cs typeface="Calibri" panose="020F0502020204030204" pitchFamily="34" charset="0"/>
                        </a:rPr>
                        <a:t>7x5</a:t>
                      </a:r>
                    </a:p>
                  </a:txBody>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dirty="0">
                          <a:latin typeface="Calibri" panose="020F0502020204030204" pitchFamily="34" charset="0"/>
                          <a:cs typeface="Calibri" panose="020F0502020204030204" pitchFamily="34" charset="0"/>
                        </a:rPr>
                        <a:t>5x1</a:t>
                      </a:r>
                    </a:p>
                  </a:txBody>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dirty="0">
                          <a:latin typeface="Calibri" panose="020F0502020204030204" pitchFamily="34" charset="0"/>
                          <a:cs typeface="Calibri" panose="020F0502020204030204" pitchFamily="34" charset="0"/>
                        </a:rPr>
                        <a:t>1x3</a:t>
                      </a:r>
                    </a:p>
                  </a:txBody>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dirty="0">
                          <a:latin typeface="Calibri" panose="020F0502020204030204" pitchFamily="34" charset="0"/>
                          <a:cs typeface="Calibri" panose="020F0502020204030204" pitchFamily="34" charset="0"/>
                        </a:rPr>
                        <a:t>3x9</a:t>
                      </a:r>
                    </a:p>
                  </a:txBody>
                  <a:tcPr/>
                </a:tc>
                <a:extLst>
                  <a:ext uri="{0D108BD9-81ED-4DB2-BD59-A6C34878D82A}">
                    <a16:rowId xmlns:a16="http://schemas.microsoft.com/office/drawing/2014/main" val="10001"/>
                  </a:ext>
                </a:extLst>
              </a:tr>
            </a:tbl>
          </a:graphicData>
        </a:graphic>
      </p:graphicFrame>
      <p:grpSp>
        <p:nvGrpSpPr>
          <p:cNvPr id="34" name="Group 73"/>
          <p:cNvGrpSpPr/>
          <p:nvPr/>
        </p:nvGrpSpPr>
        <p:grpSpPr>
          <a:xfrm rot="18894723">
            <a:off x="1141517" y="3173026"/>
            <a:ext cx="3583790" cy="3636148"/>
            <a:chOff x="1600200" y="3733799"/>
            <a:chExt cx="3429000" cy="3429001"/>
          </a:xfrm>
        </p:grpSpPr>
        <p:sp>
          <p:nvSpPr>
            <p:cNvPr id="35" name="Rectangle 34"/>
            <p:cNvSpPr/>
            <p:nvPr/>
          </p:nvSpPr>
          <p:spPr>
            <a:xfrm>
              <a:off x="16002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6" name="Rectangle 35"/>
            <p:cNvSpPr/>
            <p:nvPr/>
          </p:nvSpPr>
          <p:spPr>
            <a:xfrm>
              <a:off x="2286000" y="3733799"/>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7" name="Rectangle 36"/>
            <p:cNvSpPr/>
            <p:nvPr/>
          </p:nvSpPr>
          <p:spPr>
            <a:xfrm>
              <a:off x="29718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8" name="Rectangle 37"/>
            <p:cNvSpPr/>
            <p:nvPr/>
          </p:nvSpPr>
          <p:spPr>
            <a:xfrm>
              <a:off x="36576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9" name="Rectangle 38"/>
            <p:cNvSpPr/>
            <p:nvPr/>
          </p:nvSpPr>
          <p:spPr>
            <a:xfrm>
              <a:off x="43434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0" name="Rectangle 39"/>
            <p:cNvSpPr/>
            <p:nvPr/>
          </p:nvSpPr>
          <p:spPr>
            <a:xfrm>
              <a:off x="22860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1" name="Rectangle 40"/>
            <p:cNvSpPr/>
            <p:nvPr/>
          </p:nvSpPr>
          <p:spPr>
            <a:xfrm>
              <a:off x="29718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2" name="Rectangle 41"/>
            <p:cNvSpPr/>
            <p:nvPr/>
          </p:nvSpPr>
          <p:spPr>
            <a:xfrm>
              <a:off x="36576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3" name="Rectangle 42"/>
            <p:cNvSpPr/>
            <p:nvPr/>
          </p:nvSpPr>
          <p:spPr>
            <a:xfrm>
              <a:off x="43434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4" name="Rectangle 43"/>
            <p:cNvSpPr/>
            <p:nvPr/>
          </p:nvSpPr>
          <p:spPr>
            <a:xfrm>
              <a:off x="2971800" y="51054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5" name="Rectangle 44"/>
            <p:cNvSpPr/>
            <p:nvPr/>
          </p:nvSpPr>
          <p:spPr>
            <a:xfrm>
              <a:off x="3657600" y="51054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6" name="Rectangle 45"/>
            <p:cNvSpPr/>
            <p:nvPr/>
          </p:nvSpPr>
          <p:spPr>
            <a:xfrm>
              <a:off x="4343400" y="51054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7" name="Rectangle 46"/>
            <p:cNvSpPr/>
            <p:nvPr/>
          </p:nvSpPr>
          <p:spPr>
            <a:xfrm>
              <a:off x="3657600" y="57912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8" name="Rectangle 47"/>
            <p:cNvSpPr/>
            <p:nvPr/>
          </p:nvSpPr>
          <p:spPr>
            <a:xfrm>
              <a:off x="4343400" y="57912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9" name="Rectangle 48"/>
            <p:cNvSpPr/>
            <p:nvPr/>
          </p:nvSpPr>
          <p:spPr>
            <a:xfrm>
              <a:off x="4343400" y="64770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50" name="Group 89"/>
          <p:cNvGrpSpPr/>
          <p:nvPr/>
        </p:nvGrpSpPr>
        <p:grpSpPr>
          <a:xfrm>
            <a:off x="457200" y="5638800"/>
            <a:ext cx="4953000" cy="369332"/>
            <a:chOff x="457200" y="6019800"/>
            <a:chExt cx="4953000" cy="369332"/>
          </a:xfrm>
        </p:grpSpPr>
        <p:sp>
          <p:nvSpPr>
            <p:cNvPr id="51" name="TextBox 50"/>
            <p:cNvSpPr txBox="1"/>
            <p:nvPr/>
          </p:nvSpPr>
          <p:spPr>
            <a:xfrm>
              <a:off x="457200" y="6019800"/>
              <a:ext cx="8382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M1</a:t>
              </a:r>
            </a:p>
          </p:txBody>
        </p:sp>
        <p:sp>
          <p:nvSpPr>
            <p:cNvPr id="52" name="TextBox 51"/>
            <p:cNvSpPr txBox="1"/>
            <p:nvPr/>
          </p:nvSpPr>
          <p:spPr>
            <a:xfrm>
              <a:off x="1524000" y="6019800"/>
              <a:ext cx="8382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M2</a:t>
              </a:r>
            </a:p>
          </p:txBody>
        </p:sp>
        <p:sp>
          <p:nvSpPr>
            <p:cNvPr id="53" name="TextBox 52"/>
            <p:cNvSpPr txBox="1"/>
            <p:nvPr/>
          </p:nvSpPr>
          <p:spPr>
            <a:xfrm>
              <a:off x="2514600" y="6019800"/>
              <a:ext cx="8382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M3</a:t>
              </a:r>
            </a:p>
          </p:txBody>
        </p:sp>
        <p:sp>
          <p:nvSpPr>
            <p:cNvPr id="54" name="TextBox 53"/>
            <p:cNvSpPr txBox="1"/>
            <p:nvPr/>
          </p:nvSpPr>
          <p:spPr>
            <a:xfrm>
              <a:off x="3505200" y="6019800"/>
              <a:ext cx="8382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M4</a:t>
              </a:r>
            </a:p>
          </p:txBody>
        </p:sp>
        <p:sp>
          <p:nvSpPr>
            <p:cNvPr id="55" name="TextBox 54"/>
            <p:cNvSpPr txBox="1"/>
            <p:nvPr/>
          </p:nvSpPr>
          <p:spPr>
            <a:xfrm>
              <a:off x="4572000" y="6019800"/>
              <a:ext cx="8382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M5</a:t>
              </a:r>
            </a:p>
          </p:txBody>
        </p:sp>
      </p:grpSp>
      <p:sp>
        <p:nvSpPr>
          <p:cNvPr id="56" name="TextBox 55"/>
          <p:cNvSpPr txBox="1"/>
          <p:nvPr/>
        </p:nvSpPr>
        <p:spPr>
          <a:xfrm>
            <a:off x="457200" y="2286000"/>
            <a:ext cx="1447800" cy="646331"/>
          </a:xfrm>
          <a:prstGeom prst="rect">
            <a:avLst/>
          </a:prstGeom>
          <a:noFill/>
        </p:spPr>
        <p:txBody>
          <a:bodyPr wrap="square" rtlCol="0">
            <a:spAutoFit/>
          </a:bodyPr>
          <a:lstStyle/>
          <a:p>
            <a:pPr defTabSz="914400" fontAlgn="base">
              <a:spcBef>
                <a:spcPct val="0"/>
              </a:spcBef>
              <a:spcAft>
                <a:spcPct val="0"/>
              </a:spcAft>
            </a:pPr>
            <a:r>
              <a:rPr lang="en-US" b="1" dirty="0">
                <a:solidFill>
                  <a:srgbClr val="000000"/>
                </a:solidFill>
                <a:latin typeface="Calibri" panose="020F0502020204030204" pitchFamily="34" charset="0"/>
                <a:cs typeface="Calibri" panose="020F0502020204030204" pitchFamily="34" charset="0"/>
              </a:rPr>
              <a:t>Cost matrix m</a:t>
            </a:r>
          </a:p>
        </p:txBody>
      </p:sp>
      <p:grpSp>
        <p:nvGrpSpPr>
          <p:cNvPr id="57" name="Group 96"/>
          <p:cNvGrpSpPr/>
          <p:nvPr/>
        </p:nvGrpSpPr>
        <p:grpSpPr>
          <a:xfrm>
            <a:off x="533400" y="4812268"/>
            <a:ext cx="4781350" cy="369332"/>
            <a:chOff x="533400" y="5193268"/>
            <a:chExt cx="4781350" cy="369332"/>
          </a:xfrm>
        </p:grpSpPr>
        <p:sp>
          <p:nvSpPr>
            <p:cNvPr id="58" name="TextBox 57"/>
            <p:cNvSpPr txBox="1"/>
            <p:nvPr/>
          </p:nvSpPr>
          <p:spPr>
            <a:xfrm>
              <a:off x="533400" y="5193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0</a:t>
              </a:r>
            </a:p>
          </p:txBody>
        </p:sp>
        <p:sp>
          <p:nvSpPr>
            <p:cNvPr id="59" name="TextBox 58"/>
            <p:cNvSpPr txBox="1"/>
            <p:nvPr/>
          </p:nvSpPr>
          <p:spPr>
            <a:xfrm>
              <a:off x="1571325" y="5193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0</a:t>
              </a:r>
            </a:p>
          </p:txBody>
        </p:sp>
        <p:sp>
          <p:nvSpPr>
            <p:cNvPr id="60" name="TextBox 59"/>
            <p:cNvSpPr txBox="1"/>
            <p:nvPr/>
          </p:nvSpPr>
          <p:spPr>
            <a:xfrm>
              <a:off x="2590800" y="5193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0</a:t>
              </a:r>
            </a:p>
          </p:txBody>
        </p:sp>
        <p:sp>
          <p:nvSpPr>
            <p:cNvPr id="61" name="TextBox 60"/>
            <p:cNvSpPr txBox="1"/>
            <p:nvPr/>
          </p:nvSpPr>
          <p:spPr>
            <a:xfrm>
              <a:off x="3600650" y="5193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0</a:t>
              </a:r>
            </a:p>
          </p:txBody>
        </p:sp>
        <p:sp>
          <p:nvSpPr>
            <p:cNvPr id="62" name="TextBox 61"/>
            <p:cNvSpPr txBox="1"/>
            <p:nvPr/>
          </p:nvSpPr>
          <p:spPr>
            <a:xfrm>
              <a:off x="4628950" y="51932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0</a:t>
              </a:r>
            </a:p>
          </p:txBody>
        </p:sp>
      </p:grpSp>
      <p:sp>
        <p:nvSpPr>
          <p:cNvPr id="63" name="TextBox 62"/>
          <p:cNvSpPr txBox="1"/>
          <p:nvPr/>
        </p:nvSpPr>
        <p:spPr>
          <a:xfrm>
            <a:off x="228600" y="4343400"/>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1</a:t>
            </a:r>
          </a:p>
        </p:txBody>
      </p:sp>
      <p:sp>
        <p:nvSpPr>
          <p:cNvPr id="64" name="TextBox 63"/>
          <p:cNvSpPr txBox="1"/>
          <p:nvPr/>
        </p:nvSpPr>
        <p:spPr>
          <a:xfrm>
            <a:off x="752375" y="3820068"/>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2</a:t>
            </a:r>
          </a:p>
        </p:txBody>
      </p:sp>
      <p:sp>
        <p:nvSpPr>
          <p:cNvPr id="65" name="TextBox 64"/>
          <p:cNvSpPr txBox="1"/>
          <p:nvPr/>
        </p:nvSpPr>
        <p:spPr>
          <a:xfrm>
            <a:off x="1276150" y="3315100"/>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3</a:t>
            </a:r>
          </a:p>
        </p:txBody>
      </p:sp>
      <p:sp>
        <p:nvSpPr>
          <p:cNvPr id="66" name="TextBox 65"/>
          <p:cNvSpPr txBox="1"/>
          <p:nvPr/>
        </p:nvSpPr>
        <p:spPr>
          <a:xfrm>
            <a:off x="1752600" y="2831068"/>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4</a:t>
            </a:r>
          </a:p>
        </p:txBody>
      </p:sp>
      <p:sp>
        <p:nvSpPr>
          <p:cNvPr id="67" name="TextBox 66"/>
          <p:cNvSpPr txBox="1"/>
          <p:nvPr/>
        </p:nvSpPr>
        <p:spPr>
          <a:xfrm>
            <a:off x="2257125" y="2343750"/>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5</a:t>
            </a:r>
          </a:p>
        </p:txBody>
      </p:sp>
      <p:sp>
        <p:nvSpPr>
          <p:cNvPr id="68" name="TextBox 67"/>
          <p:cNvSpPr txBox="1"/>
          <p:nvPr/>
        </p:nvSpPr>
        <p:spPr>
          <a:xfrm>
            <a:off x="3019125" y="2344993"/>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1</a:t>
            </a:r>
          </a:p>
        </p:txBody>
      </p:sp>
      <p:sp>
        <p:nvSpPr>
          <p:cNvPr id="69" name="TextBox 68"/>
          <p:cNvSpPr txBox="1"/>
          <p:nvPr/>
        </p:nvSpPr>
        <p:spPr>
          <a:xfrm>
            <a:off x="3542900" y="2848275"/>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2</a:t>
            </a:r>
          </a:p>
        </p:txBody>
      </p:sp>
      <p:sp>
        <p:nvSpPr>
          <p:cNvPr id="70" name="TextBox 69"/>
          <p:cNvSpPr txBox="1"/>
          <p:nvPr/>
        </p:nvSpPr>
        <p:spPr>
          <a:xfrm>
            <a:off x="4077100" y="3364468"/>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3</a:t>
            </a:r>
          </a:p>
        </p:txBody>
      </p:sp>
      <p:sp>
        <p:nvSpPr>
          <p:cNvPr id="71" name="TextBox 70"/>
          <p:cNvSpPr txBox="1"/>
          <p:nvPr/>
        </p:nvSpPr>
        <p:spPr>
          <a:xfrm>
            <a:off x="4591250" y="3848500"/>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4</a:t>
            </a:r>
          </a:p>
        </p:txBody>
      </p:sp>
      <p:sp>
        <p:nvSpPr>
          <p:cNvPr id="72" name="TextBox 71"/>
          <p:cNvSpPr txBox="1"/>
          <p:nvPr/>
        </p:nvSpPr>
        <p:spPr>
          <a:xfrm>
            <a:off x="5105400" y="4431268"/>
            <a:ext cx="5334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5</a:t>
            </a:r>
          </a:p>
        </p:txBody>
      </p:sp>
      <p:sp>
        <p:nvSpPr>
          <p:cNvPr id="73" name="TextBox 72"/>
          <p:cNvSpPr txBox="1"/>
          <p:nvPr/>
        </p:nvSpPr>
        <p:spPr>
          <a:xfrm>
            <a:off x="838200" y="3059668"/>
            <a:ext cx="685800" cy="369332"/>
          </a:xfrm>
          <a:prstGeom prst="rect">
            <a:avLst/>
          </a:prstGeom>
          <a:noFill/>
        </p:spPr>
        <p:txBody>
          <a:bodyPr wrap="square" rtlCol="0">
            <a:spAutoFit/>
          </a:bodyPr>
          <a:lstStyle/>
          <a:p>
            <a:pPr algn="ctr" defTabSz="914400" fontAlgn="base">
              <a:spcBef>
                <a:spcPct val="0"/>
              </a:spcBef>
              <a:spcAft>
                <a:spcPct val="0"/>
              </a:spcAft>
            </a:pPr>
            <a:r>
              <a:rPr lang="en-US" dirty="0">
                <a:solidFill>
                  <a:srgbClr val="000000"/>
                </a:solidFill>
                <a:latin typeface="Calibri" panose="020F0502020204030204" pitchFamily="34" charset="0"/>
                <a:cs typeface="Calibri" panose="020F0502020204030204" pitchFamily="34" charset="0"/>
              </a:rPr>
              <a:t>j</a:t>
            </a:r>
          </a:p>
        </p:txBody>
      </p:sp>
      <p:sp>
        <p:nvSpPr>
          <p:cNvPr id="74" name="TextBox 73"/>
          <p:cNvSpPr txBox="1"/>
          <p:nvPr/>
        </p:nvSpPr>
        <p:spPr>
          <a:xfrm>
            <a:off x="4343400" y="3059668"/>
            <a:ext cx="685800" cy="369332"/>
          </a:xfrm>
          <a:prstGeom prst="rect">
            <a:avLst/>
          </a:prstGeom>
          <a:noFill/>
        </p:spPr>
        <p:txBody>
          <a:bodyPr wrap="square" rtlCol="0">
            <a:spAutoFit/>
          </a:bodyPr>
          <a:lstStyle/>
          <a:p>
            <a:pPr algn="ctr" defTabSz="914400" fontAlgn="base">
              <a:spcBef>
                <a:spcPct val="0"/>
              </a:spcBef>
              <a:spcAft>
                <a:spcPct val="0"/>
              </a:spcAft>
            </a:pPr>
            <a:r>
              <a:rPr lang="en-US" dirty="0" err="1">
                <a:solidFill>
                  <a:srgbClr val="000000"/>
                </a:solidFill>
                <a:latin typeface="Calibri" panose="020F0502020204030204" pitchFamily="34" charset="0"/>
                <a:cs typeface="Calibri" panose="020F0502020204030204" pitchFamily="34" charset="0"/>
              </a:rPr>
              <a:t>i</a:t>
            </a:r>
            <a:endParaRPr lang="en-US" dirty="0">
              <a:solidFill>
                <a:srgbClr val="000000"/>
              </a:solidFill>
              <a:latin typeface="Calibri" panose="020F0502020204030204" pitchFamily="34" charset="0"/>
              <a:cs typeface="Calibri" panose="020F0502020204030204" pitchFamily="34" charset="0"/>
            </a:endParaRPr>
          </a:p>
        </p:txBody>
      </p:sp>
      <p:grpSp>
        <p:nvGrpSpPr>
          <p:cNvPr id="75" name="Group 114"/>
          <p:cNvGrpSpPr/>
          <p:nvPr/>
        </p:nvGrpSpPr>
        <p:grpSpPr>
          <a:xfrm>
            <a:off x="1066800" y="4267200"/>
            <a:ext cx="3733800" cy="381000"/>
            <a:chOff x="1066800" y="4648200"/>
            <a:chExt cx="3733800" cy="381000"/>
          </a:xfrm>
        </p:grpSpPr>
        <p:sp>
          <p:nvSpPr>
            <p:cNvPr id="76" name="TextBox 75"/>
            <p:cNvSpPr txBox="1"/>
            <p:nvPr/>
          </p:nvSpPr>
          <p:spPr>
            <a:xfrm>
              <a:off x="1066800" y="46598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350</a:t>
              </a:r>
            </a:p>
          </p:txBody>
        </p:sp>
        <p:sp>
          <p:nvSpPr>
            <p:cNvPr id="77" name="TextBox 76"/>
            <p:cNvSpPr txBox="1"/>
            <p:nvPr/>
          </p:nvSpPr>
          <p:spPr>
            <a:xfrm>
              <a:off x="2057400" y="4648200"/>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35</a:t>
              </a:r>
            </a:p>
          </p:txBody>
        </p:sp>
        <p:sp>
          <p:nvSpPr>
            <p:cNvPr id="78" name="TextBox 77"/>
            <p:cNvSpPr txBox="1"/>
            <p:nvPr/>
          </p:nvSpPr>
          <p:spPr>
            <a:xfrm>
              <a:off x="3124200" y="46598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15</a:t>
              </a:r>
            </a:p>
          </p:txBody>
        </p:sp>
        <p:sp>
          <p:nvSpPr>
            <p:cNvPr id="79" name="TextBox 78"/>
            <p:cNvSpPr txBox="1"/>
            <p:nvPr/>
          </p:nvSpPr>
          <p:spPr>
            <a:xfrm>
              <a:off x="4114800" y="46598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27</a:t>
              </a:r>
            </a:p>
          </p:txBody>
        </p:sp>
      </p:grpSp>
      <p:sp>
        <p:nvSpPr>
          <p:cNvPr id="80" name="TextBox 79"/>
          <p:cNvSpPr txBox="1"/>
          <p:nvPr/>
        </p:nvSpPr>
        <p:spPr>
          <a:xfrm>
            <a:off x="1577050" y="37454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105</a:t>
            </a:r>
          </a:p>
        </p:txBody>
      </p:sp>
      <p:sp>
        <p:nvSpPr>
          <p:cNvPr id="81" name="TextBox 80"/>
          <p:cNvSpPr txBox="1"/>
          <p:nvPr/>
        </p:nvSpPr>
        <p:spPr>
          <a:xfrm>
            <a:off x="2590800" y="37454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56</a:t>
            </a:r>
          </a:p>
        </p:txBody>
      </p:sp>
      <p:sp>
        <p:nvSpPr>
          <p:cNvPr id="82" name="TextBox 81"/>
          <p:cNvSpPr txBox="1"/>
          <p:nvPr/>
        </p:nvSpPr>
        <p:spPr>
          <a:xfrm>
            <a:off x="3611300" y="37454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72</a:t>
            </a:r>
          </a:p>
        </p:txBody>
      </p:sp>
      <p:sp>
        <p:nvSpPr>
          <p:cNvPr id="83" name="TextBox 82"/>
          <p:cNvSpPr txBox="1"/>
          <p:nvPr/>
        </p:nvSpPr>
        <p:spPr>
          <a:xfrm>
            <a:off x="2057400" y="3276600"/>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135</a:t>
            </a:r>
          </a:p>
        </p:txBody>
      </p:sp>
      <p:sp>
        <p:nvSpPr>
          <p:cNvPr id="84" name="TextBox 83"/>
          <p:cNvSpPr txBox="1"/>
          <p:nvPr/>
        </p:nvSpPr>
        <p:spPr>
          <a:xfrm>
            <a:off x="3124200" y="3276600"/>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125</a:t>
            </a:r>
          </a:p>
        </p:txBody>
      </p:sp>
      <p:sp>
        <p:nvSpPr>
          <p:cNvPr id="85" name="TextBox 84"/>
          <p:cNvSpPr txBox="1"/>
          <p:nvPr/>
        </p:nvSpPr>
        <p:spPr>
          <a:xfrm>
            <a:off x="2590800" y="2754868"/>
            <a:ext cx="6858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222</a:t>
            </a:r>
          </a:p>
        </p:txBody>
      </p:sp>
      <p:sp>
        <p:nvSpPr>
          <p:cNvPr id="86" name="Rectangle 85"/>
          <p:cNvSpPr/>
          <p:nvPr/>
        </p:nvSpPr>
        <p:spPr>
          <a:xfrm rot="18845411">
            <a:off x="6893159" y="2465360"/>
            <a:ext cx="515955" cy="539968"/>
          </a:xfrm>
          <a:prstGeom prst="rect">
            <a:avLst/>
          </a:prstGeom>
          <a:noFill/>
          <a:ln w="254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7" name="TextBox 86"/>
          <p:cNvSpPr txBox="1"/>
          <p:nvPr/>
        </p:nvSpPr>
        <p:spPr>
          <a:xfrm>
            <a:off x="5828899" y="4953000"/>
            <a:ext cx="2942889" cy="369332"/>
          </a:xfrm>
          <a:prstGeom prst="rect">
            <a:avLst/>
          </a:prstGeom>
          <a:noFill/>
        </p:spPr>
        <p:txBody>
          <a:bodyPr wrap="square" rtlCol="0">
            <a:spAutoFit/>
          </a:bodyPr>
          <a:lstStyle/>
          <a:p>
            <a:pPr algn="ctr" defTabSz="914400" fontAlgn="base">
              <a:spcBef>
                <a:spcPct val="0"/>
              </a:spcBef>
              <a:spcAft>
                <a:spcPct val="0"/>
              </a:spcAft>
            </a:pPr>
            <a:r>
              <a:rPr lang="en-US" b="1" dirty="0">
                <a:solidFill>
                  <a:schemeClr val="accent1"/>
                </a:solidFill>
                <a:latin typeface="Calibri" panose="020F0502020204030204" pitchFamily="34" charset="0"/>
                <a:cs typeface="Calibri" panose="020F0502020204030204" pitchFamily="34" charset="0"/>
              </a:rPr>
              <a:t>(</a:t>
            </a:r>
            <a:r>
              <a:rPr lang="en-US" b="1" dirty="0">
                <a:solidFill>
                  <a:srgbClr val="FF0000"/>
                </a:solidFill>
                <a:latin typeface="Calibri" panose="020F0502020204030204" pitchFamily="34" charset="0"/>
                <a:cs typeface="Calibri" panose="020F0502020204030204" pitchFamily="34" charset="0"/>
              </a:rPr>
              <a:t> </a:t>
            </a:r>
            <a:r>
              <a:rPr lang="en-US" b="1" dirty="0">
                <a:solidFill>
                  <a:srgbClr val="000000"/>
                </a:solidFill>
                <a:latin typeface="Calibri" panose="020F0502020204030204" pitchFamily="34" charset="0"/>
                <a:cs typeface="Calibri" panose="020F0502020204030204" pitchFamily="34" charset="0"/>
              </a:rPr>
              <a:t>M1 M2 M3 M4 M5 </a:t>
            </a:r>
            <a:r>
              <a:rPr lang="en-US" b="1" dirty="0">
                <a:solidFill>
                  <a:schemeClr val="accent1"/>
                </a:solidFill>
                <a:latin typeface="Calibri" panose="020F0502020204030204" pitchFamily="34" charset="0"/>
                <a:cs typeface="Calibri" panose="020F0502020204030204" pitchFamily="34" charset="0"/>
              </a:rPr>
              <a:t>)</a:t>
            </a:r>
          </a:p>
        </p:txBody>
      </p:sp>
      <p:sp>
        <p:nvSpPr>
          <p:cNvPr id="88" name="TextBox 87"/>
          <p:cNvSpPr txBox="1"/>
          <p:nvPr/>
        </p:nvSpPr>
        <p:spPr>
          <a:xfrm>
            <a:off x="5828899" y="5286675"/>
            <a:ext cx="2942889"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000000"/>
                </a:solidFill>
                <a:latin typeface="Calibri" panose="020F0502020204030204" pitchFamily="34" charset="0"/>
                <a:cs typeface="Calibri" panose="020F0502020204030204" pitchFamily="34" charset="0"/>
              </a:rPr>
              <a:t>( </a:t>
            </a:r>
            <a:r>
              <a:rPr lang="en-US" b="1" dirty="0">
                <a:solidFill>
                  <a:schemeClr val="accent1"/>
                </a:solidFill>
                <a:latin typeface="Calibri" panose="020F0502020204030204" pitchFamily="34" charset="0"/>
                <a:cs typeface="Calibri" panose="020F0502020204030204" pitchFamily="34" charset="0"/>
              </a:rPr>
              <a:t>(</a:t>
            </a:r>
            <a:r>
              <a:rPr lang="en-US" b="1" dirty="0">
                <a:solidFill>
                  <a:srgbClr val="FF0000"/>
                </a:solidFill>
                <a:latin typeface="Calibri" panose="020F0502020204030204" pitchFamily="34" charset="0"/>
                <a:cs typeface="Calibri" panose="020F0502020204030204" pitchFamily="34" charset="0"/>
              </a:rPr>
              <a:t> </a:t>
            </a:r>
            <a:r>
              <a:rPr lang="en-US" b="1" dirty="0">
                <a:solidFill>
                  <a:srgbClr val="000000"/>
                </a:solidFill>
                <a:latin typeface="Calibri" panose="020F0502020204030204" pitchFamily="34" charset="0"/>
                <a:cs typeface="Calibri" panose="020F0502020204030204" pitchFamily="34" charset="0"/>
              </a:rPr>
              <a:t>M1 M2 M3 </a:t>
            </a:r>
            <a:r>
              <a:rPr lang="en-US" b="1" dirty="0">
                <a:solidFill>
                  <a:schemeClr val="accent1"/>
                </a:solidFill>
                <a:latin typeface="Calibri" panose="020F0502020204030204" pitchFamily="34" charset="0"/>
                <a:cs typeface="Calibri" panose="020F0502020204030204" pitchFamily="34" charset="0"/>
              </a:rPr>
              <a:t>) (</a:t>
            </a:r>
            <a:r>
              <a:rPr lang="en-US" b="1" dirty="0">
                <a:solidFill>
                  <a:srgbClr val="000000"/>
                </a:solidFill>
                <a:latin typeface="Calibri" panose="020F0502020204030204" pitchFamily="34" charset="0"/>
                <a:cs typeface="Calibri" panose="020F0502020204030204" pitchFamily="34" charset="0"/>
              </a:rPr>
              <a:t> M4 M5 </a:t>
            </a:r>
            <a:r>
              <a:rPr lang="en-US" b="1" dirty="0">
                <a:solidFill>
                  <a:schemeClr val="accent1"/>
                </a:solidFill>
                <a:latin typeface="Calibri" panose="020F0502020204030204" pitchFamily="34" charset="0"/>
                <a:cs typeface="Calibri" panose="020F0502020204030204" pitchFamily="34" charset="0"/>
              </a:rPr>
              <a:t>)</a:t>
            </a:r>
            <a:r>
              <a:rPr lang="en-US" b="1" dirty="0">
                <a:solidFill>
                  <a:srgbClr val="000000"/>
                </a:solidFill>
                <a:latin typeface="Calibri" panose="020F0502020204030204" pitchFamily="34" charset="0"/>
                <a:cs typeface="Calibri" panose="020F0502020204030204" pitchFamily="34" charset="0"/>
              </a:rPr>
              <a:t> )</a:t>
            </a:r>
          </a:p>
        </p:txBody>
      </p:sp>
      <p:sp>
        <p:nvSpPr>
          <p:cNvPr id="89" name="Rectangle 88"/>
          <p:cNvSpPr/>
          <p:nvPr/>
        </p:nvSpPr>
        <p:spPr>
          <a:xfrm rot="18845411">
            <a:off x="8055409" y="3598735"/>
            <a:ext cx="515955" cy="539968"/>
          </a:xfrm>
          <a:prstGeom prst="rect">
            <a:avLst/>
          </a:prstGeom>
          <a:noFill/>
          <a:ln w="254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0" name="Rectangle 89"/>
          <p:cNvSpPr/>
          <p:nvPr/>
        </p:nvSpPr>
        <p:spPr>
          <a:xfrm rot="18845411">
            <a:off x="6169659" y="3208910"/>
            <a:ext cx="515955" cy="539968"/>
          </a:xfrm>
          <a:prstGeom prst="rect">
            <a:avLst/>
          </a:prstGeom>
          <a:noFill/>
          <a:ln w="254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1" name="Rectangle 90"/>
          <p:cNvSpPr/>
          <p:nvPr/>
        </p:nvSpPr>
        <p:spPr>
          <a:xfrm rot="18845411">
            <a:off x="6549859" y="3585572"/>
            <a:ext cx="515955" cy="539968"/>
          </a:xfrm>
          <a:prstGeom prst="rect">
            <a:avLst/>
          </a:prstGeom>
          <a:noFill/>
          <a:ln w="254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2" name="TextBox 91"/>
          <p:cNvSpPr txBox="1"/>
          <p:nvPr/>
        </p:nvSpPr>
        <p:spPr>
          <a:xfrm>
            <a:off x="5600300" y="5638800"/>
            <a:ext cx="32389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000000"/>
                </a:solidFill>
                <a:latin typeface="Calibri" panose="020F0502020204030204" pitchFamily="34" charset="0"/>
                <a:cs typeface="Calibri" panose="020F0502020204030204" pitchFamily="34" charset="0"/>
              </a:rPr>
              <a:t>( ( M1 </a:t>
            </a:r>
            <a:r>
              <a:rPr lang="en-US" b="1" dirty="0">
                <a:solidFill>
                  <a:schemeClr val="accent1"/>
                </a:solidFill>
                <a:latin typeface="Calibri" panose="020F0502020204030204" pitchFamily="34" charset="0"/>
                <a:cs typeface="Calibri" panose="020F0502020204030204" pitchFamily="34" charset="0"/>
              </a:rPr>
              <a:t>(</a:t>
            </a:r>
            <a:r>
              <a:rPr lang="en-US" b="1" dirty="0">
                <a:solidFill>
                  <a:srgbClr val="FF0000"/>
                </a:solidFill>
                <a:latin typeface="Calibri" panose="020F0502020204030204" pitchFamily="34" charset="0"/>
                <a:cs typeface="Calibri" panose="020F0502020204030204" pitchFamily="34" charset="0"/>
              </a:rPr>
              <a:t> </a:t>
            </a:r>
            <a:r>
              <a:rPr lang="en-US" b="1" dirty="0">
                <a:solidFill>
                  <a:srgbClr val="000000"/>
                </a:solidFill>
                <a:latin typeface="Calibri" panose="020F0502020204030204" pitchFamily="34" charset="0"/>
                <a:cs typeface="Calibri" panose="020F0502020204030204" pitchFamily="34" charset="0"/>
              </a:rPr>
              <a:t>M2 M3</a:t>
            </a:r>
            <a:r>
              <a:rPr lang="en-US" b="1" dirty="0">
                <a:solidFill>
                  <a:srgbClr val="FF0000"/>
                </a:solidFill>
                <a:latin typeface="Calibri" panose="020F0502020204030204" pitchFamily="34" charset="0"/>
                <a:cs typeface="Calibri" panose="020F0502020204030204" pitchFamily="34" charset="0"/>
              </a:rPr>
              <a:t> </a:t>
            </a:r>
            <a:r>
              <a:rPr lang="en-US" b="1" dirty="0">
                <a:solidFill>
                  <a:schemeClr val="accent1"/>
                </a:solidFill>
                <a:latin typeface="Calibri" panose="020F0502020204030204" pitchFamily="34" charset="0"/>
                <a:cs typeface="Calibri" panose="020F0502020204030204" pitchFamily="34" charset="0"/>
              </a:rPr>
              <a:t>)</a:t>
            </a:r>
            <a:r>
              <a:rPr lang="en-US" b="1" dirty="0">
                <a:solidFill>
                  <a:srgbClr val="000000"/>
                </a:solidFill>
                <a:latin typeface="Calibri" panose="020F0502020204030204" pitchFamily="34" charset="0"/>
                <a:cs typeface="Calibri" panose="020F0502020204030204" pitchFamily="34" charset="0"/>
              </a:rPr>
              <a:t> ) ( M4 M5 ) )</a:t>
            </a:r>
          </a:p>
        </p:txBody>
      </p:sp>
      <p:sp>
        <p:nvSpPr>
          <p:cNvPr id="93" name="TextBox 92"/>
          <p:cNvSpPr txBox="1"/>
          <p:nvPr/>
        </p:nvSpPr>
        <p:spPr>
          <a:xfrm>
            <a:off x="5562600" y="6031468"/>
            <a:ext cx="3238900" cy="369332"/>
          </a:xfrm>
          <a:prstGeom prst="rect">
            <a:avLst/>
          </a:prstGeom>
          <a:noFill/>
        </p:spPr>
        <p:txBody>
          <a:bodyPr wrap="square" rtlCol="0">
            <a:spAutoFit/>
          </a:bodyPr>
          <a:lstStyle/>
          <a:p>
            <a:pPr algn="ctr" defTabSz="914400" fontAlgn="base">
              <a:spcBef>
                <a:spcPct val="0"/>
              </a:spcBef>
              <a:spcAft>
                <a:spcPct val="0"/>
              </a:spcAft>
            </a:pPr>
            <a:r>
              <a:rPr lang="en-US" b="1" dirty="0">
                <a:solidFill>
                  <a:schemeClr val="accent1"/>
                </a:solidFill>
                <a:latin typeface="Calibri" panose="020F0502020204030204" pitchFamily="34" charset="0"/>
                <a:cs typeface="Calibri" panose="020F0502020204030204" pitchFamily="34" charset="0"/>
                <a:sym typeface="Wingdings" pitchFamily="2" charset="2"/>
              </a:rPr>
              <a:t> </a:t>
            </a:r>
            <a:r>
              <a:rPr lang="en-US" b="1" dirty="0">
                <a:solidFill>
                  <a:schemeClr val="accent1"/>
                </a:solidFill>
                <a:latin typeface="Calibri" panose="020F0502020204030204" pitchFamily="34" charset="0"/>
                <a:cs typeface="Calibri" panose="020F0502020204030204" pitchFamily="34" charset="0"/>
              </a:rPr>
              <a:t>((M1 (M2 M3)) (M4 M5))</a:t>
            </a:r>
          </a:p>
        </p:txBody>
      </p:sp>
      <p:cxnSp>
        <p:nvCxnSpPr>
          <p:cNvPr id="94" name="Straight Arrow Connector 93"/>
          <p:cNvCxnSpPr>
            <a:endCxn id="86" idx="3"/>
          </p:cNvCxnSpPr>
          <p:nvPr/>
        </p:nvCxnSpPr>
        <p:spPr>
          <a:xfrm rot="10800000" flipV="1">
            <a:off x="7330636" y="2318265"/>
            <a:ext cx="289365" cy="231787"/>
          </a:xfrm>
          <a:prstGeom prst="straightConnector1">
            <a:avLst/>
          </a:prstGeom>
          <a:noFill/>
          <a:ln w="19050" cap="flat" cmpd="sng" algn="ctr">
            <a:solidFill>
              <a:srgbClr val="FF0000"/>
            </a:solidFill>
            <a:prstDash val="solid"/>
            <a:tailEnd type="arrow"/>
          </a:ln>
          <a:effectLst/>
        </p:spPr>
      </p:cxnSp>
      <p:cxnSp>
        <p:nvCxnSpPr>
          <p:cNvPr id="95" name="Straight Arrow Connector 94"/>
          <p:cNvCxnSpPr/>
          <p:nvPr/>
        </p:nvCxnSpPr>
        <p:spPr>
          <a:xfrm rot="16200000" flipH="1" flipV="1">
            <a:off x="6469740" y="2796964"/>
            <a:ext cx="371784" cy="357263"/>
          </a:xfrm>
          <a:prstGeom prst="straightConnector1">
            <a:avLst/>
          </a:prstGeom>
          <a:noFill/>
          <a:ln w="19050" cap="flat" cmpd="sng" algn="ctr">
            <a:solidFill>
              <a:srgbClr val="FF0000"/>
            </a:solidFill>
            <a:prstDash val="solid"/>
            <a:tailEnd type="arrow"/>
          </a:ln>
          <a:effectLst/>
        </p:spPr>
      </p:cxnSp>
      <p:cxnSp>
        <p:nvCxnSpPr>
          <p:cNvPr id="96" name="Straight Arrow Connector 95"/>
          <p:cNvCxnSpPr/>
          <p:nvPr/>
        </p:nvCxnSpPr>
        <p:spPr>
          <a:xfrm>
            <a:off x="7477328" y="2809353"/>
            <a:ext cx="768417" cy="752591"/>
          </a:xfrm>
          <a:prstGeom prst="straightConnector1">
            <a:avLst/>
          </a:prstGeom>
          <a:noFill/>
          <a:ln w="19050" cap="flat" cmpd="sng" algn="ctr">
            <a:solidFill>
              <a:srgbClr val="FF0000"/>
            </a:solidFill>
            <a:prstDash val="solid"/>
            <a:tailEnd type="arrow"/>
          </a:ln>
          <a:effectLst/>
        </p:spPr>
      </p:cxnSp>
      <p:sp>
        <p:nvSpPr>
          <p:cNvPr id="97" name="TextBox 96"/>
          <p:cNvSpPr txBox="1"/>
          <p:nvPr/>
        </p:nvSpPr>
        <p:spPr>
          <a:xfrm>
            <a:off x="7620000" y="2133600"/>
            <a:ext cx="1524000" cy="338554"/>
          </a:xfrm>
          <a:prstGeom prst="rect">
            <a:avLst/>
          </a:prstGeom>
          <a:noFill/>
        </p:spPr>
        <p:txBody>
          <a:bodyPr wrap="square" rtlCol="0">
            <a:spAutoFit/>
          </a:bodyPr>
          <a:lstStyle/>
          <a:p>
            <a:pPr defTabSz="914400" fontAlgn="base">
              <a:spcBef>
                <a:spcPct val="0"/>
              </a:spcBef>
              <a:spcAft>
                <a:spcPct val="0"/>
              </a:spcAft>
            </a:pPr>
            <a:r>
              <a:rPr lang="en-US" sz="1600" dirty="0" err="1">
                <a:solidFill>
                  <a:srgbClr val="000000"/>
                </a:solidFill>
                <a:latin typeface="Calibri" panose="020F0502020204030204" pitchFamily="34" charset="0"/>
                <a:cs typeface="Calibri" panose="020F0502020204030204" pitchFamily="34" charset="0"/>
              </a:rPr>
              <a:t>getOpt</a:t>
            </a:r>
            <a:r>
              <a:rPr lang="en-US" sz="1600" dirty="0">
                <a:solidFill>
                  <a:srgbClr val="000000"/>
                </a:solidFill>
                <a:latin typeface="Calibri" panose="020F0502020204030204" pitchFamily="34" charset="0"/>
                <a:cs typeface="Calibri" panose="020F0502020204030204" pitchFamily="34" charset="0"/>
              </a:rPr>
              <a:t>(s,1,5)</a:t>
            </a:r>
          </a:p>
        </p:txBody>
      </p:sp>
      <p:sp>
        <p:nvSpPr>
          <p:cNvPr id="98" name="TextBox 97"/>
          <p:cNvSpPr txBox="1"/>
          <p:nvPr/>
        </p:nvSpPr>
        <p:spPr>
          <a:xfrm>
            <a:off x="7772400" y="2362200"/>
            <a:ext cx="1524000" cy="338554"/>
          </a:xfrm>
          <a:prstGeom prst="rect">
            <a:avLst/>
          </a:prstGeom>
          <a:noFill/>
        </p:spPr>
        <p:txBody>
          <a:bodyPr wrap="square" rtlCol="0">
            <a:spAutoFit/>
          </a:bodyPr>
          <a:lstStyle/>
          <a:p>
            <a:pPr defTabSz="914400" fontAlgn="base">
              <a:spcBef>
                <a:spcPct val="0"/>
              </a:spcBef>
              <a:spcAft>
                <a:spcPct val="0"/>
              </a:spcAft>
            </a:pPr>
            <a:r>
              <a:rPr lang="en-US" sz="1600" dirty="0" err="1">
                <a:solidFill>
                  <a:srgbClr val="000000"/>
                </a:solidFill>
                <a:latin typeface="Calibri" panose="020F0502020204030204" pitchFamily="34" charset="0"/>
                <a:cs typeface="Calibri" panose="020F0502020204030204" pitchFamily="34" charset="0"/>
              </a:rPr>
              <a:t>getOpt</a:t>
            </a:r>
            <a:r>
              <a:rPr lang="en-US" sz="1600" dirty="0">
                <a:solidFill>
                  <a:srgbClr val="000000"/>
                </a:solidFill>
                <a:latin typeface="Calibri" panose="020F0502020204030204" pitchFamily="34" charset="0"/>
                <a:cs typeface="Calibri" panose="020F0502020204030204" pitchFamily="34" charset="0"/>
              </a:rPr>
              <a:t>(s,1,</a:t>
            </a:r>
            <a:r>
              <a:rPr lang="en-US" sz="1600" dirty="0">
                <a:solidFill>
                  <a:schemeClr val="accent1"/>
                </a:solidFill>
                <a:latin typeface="Calibri" panose="020F0502020204030204" pitchFamily="34" charset="0"/>
                <a:cs typeface="Calibri" panose="020F0502020204030204" pitchFamily="34" charset="0"/>
              </a:rPr>
              <a:t>3</a:t>
            </a:r>
            <a:r>
              <a:rPr lang="en-US" sz="1600" dirty="0">
                <a:solidFill>
                  <a:srgbClr val="000000"/>
                </a:solidFill>
                <a:latin typeface="Calibri" panose="020F0502020204030204" pitchFamily="34" charset="0"/>
                <a:cs typeface="Calibri" panose="020F0502020204030204" pitchFamily="34" charset="0"/>
              </a:rPr>
              <a:t>)</a:t>
            </a:r>
          </a:p>
        </p:txBody>
      </p:sp>
      <p:sp>
        <p:nvSpPr>
          <p:cNvPr id="99" name="TextBox 98"/>
          <p:cNvSpPr txBox="1"/>
          <p:nvPr/>
        </p:nvSpPr>
        <p:spPr>
          <a:xfrm>
            <a:off x="7772400" y="2590800"/>
            <a:ext cx="1524000" cy="338554"/>
          </a:xfrm>
          <a:prstGeom prst="rect">
            <a:avLst/>
          </a:prstGeom>
          <a:noFill/>
        </p:spPr>
        <p:txBody>
          <a:bodyPr wrap="square" rtlCol="0">
            <a:spAutoFit/>
          </a:bodyPr>
          <a:lstStyle/>
          <a:p>
            <a:pPr defTabSz="914400" fontAlgn="base">
              <a:spcBef>
                <a:spcPct val="0"/>
              </a:spcBef>
              <a:spcAft>
                <a:spcPct val="0"/>
              </a:spcAft>
            </a:pPr>
            <a:r>
              <a:rPr lang="en-US" sz="1600" dirty="0" err="1">
                <a:solidFill>
                  <a:srgbClr val="000000"/>
                </a:solidFill>
                <a:latin typeface="Calibri" panose="020F0502020204030204" pitchFamily="34" charset="0"/>
                <a:cs typeface="Calibri" panose="020F0502020204030204" pitchFamily="34" charset="0"/>
              </a:rPr>
              <a:t>getOpt</a:t>
            </a:r>
            <a:r>
              <a:rPr lang="en-US" sz="1600" dirty="0">
                <a:solidFill>
                  <a:srgbClr val="000000"/>
                </a:solidFill>
                <a:latin typeface="Calibri" panose="020F0502020204030204" pitchFamily="34" charset="0"/>
                <a:cs typeface="Calibri" panose="020F0502020204030204" pitchFamily="34" charset="0"/>
              </a:rPr>
              <a:t>(s,</a:t>
            </a:r>
            <a:r>
              <a:rPr lang="en-US" sz="1600" dirty="0">
                <a:solidFill>
                  <a:schemeClr val="accent1"/>
                </a:solidFill>
                <a:latin typeface="Calibri" panose="020F0502020204030204" pitchFamily="34" charset="0"/>
                <a:cs typeface="Calibri" panose="020F0502020204030204" pitchFamily="34" charset="0"/>
              </a:rPr>
              <a:t>4</a:t>
            </a:r>
            <a:r>
              <a:rPr lang="en-US" sz="1600" dirty="0">
                <a:solidFill>
                  <a:srgbClr val="000000"/>
                </a:solidFill>
                <a:latin typeface="Calibri" panose="020F0502020204030204" pitchFamily="34" charset="0"/>
                <a:cs typeface="Calibri" panose="020F0502020204030204" pitchFamily="34" charset="0"/>
              </a:rPr>
              <a:t>,5)</a:t>
            </a:r>
          </a:p>
        </p:txBody>
      </p:sp>
      <p:sp>
        <p:nvSpPr>
          <p:cNvPr id="100" name="TextBox 99"/>
          <p:cNvSpPr txBox="1"/>
          <p:nvPr/>
        </p:nvSpPr>
        <p:spPr>
          <a:xfrm>
            <a:off x="200607" y="6176860"/>
            <a:ext cx="6825344" cy="646331"/>
          </a:xfrm>
          <a:prstGeom prst="rect">
            <a:avLst/>
          </a:prstGeom>
          <a:noFill/>
        </p:spPr>
        <p:txBody>
          <a:bodyPr wrap="square" rtlCol="0">
            <a:spAutoFit/>
          </a:bodyPr>
          <a:lstStyle/>
          <a:p>
            <a: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t> Open questions: DAGs; other operations, sparsity</a:t>
            </a:r>
            <a:b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br>
            <a: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t>joint opt w/ rewrites, CSE, fusion, and physical operators</a:t>
            </a:r>
            <a:endParaRPr lang="en-US" b="1" dirty="0">
              <a:solidFill>
                <a:srgbClr val="7889FB"/>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313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3"/>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9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86" grpId="0" animBg="1"/>
      <p:bldP spid="87" grpId="0"/>
      <p:bldP spid="88" grpId="0"/>
      <p:bldP spid="89" grpId="0" animBg="1"/>
      <p:bldP spid="90" grpId="0" animBg="1"/>
      <p:bldP spid="91" grpId="0" animBg="1"/>
      <p:bldP spid="92" grpId="0"/>
      <p:bldP spid="93" grpId="0"/>
      <p:bldP spid="93" grpId="1"/>
      <p:bldP spid="97" grpId="0"/>
      <p:bldP spid="98" grpId="0"/>
      <p:bldP spid="99" grpId="0"/>
      <p:bldP spid="10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Multiplication Chain Optimization, cont.</a:t>
            </a:r>
          </a:p>
        </p:txBody>
      </p:sp>
      <p:sp>
        <p:nvSpPr>
          <p:cNvPr id="3" name="Content Placeholder 2"/>
          <p:cNvSpPr>
            <a:spLocks noGrp="1"/>
          </p:cNvSpPr>
          <p:nvPr>
            <p:ph idx="1"/>
          </p:nvPr>
        </p:nvSpPr>
        <p:spPr/>
        <p:txBody>
          <a:bodyPr/>
          <a:lstStyle/>
          <a:p>
            <a:r>
              <a:rPr lang="en-US" dirty="0"/>
              <a:t>Sparsity-aware</a:t>
            </a:r>
            <a:br>
              <a:rPr lang="en-US" dirty="0"/>
            </a:br>
            <a:r>
              <a:rPr lang="en-US" dirty="0" err="1"/>
              <a:t>mmchain</a:t>
            </a:r>
            <a:r>
              <a:rPr lang="en-US" dirty="0"/>
              <a:t> Opt</a:t>
            </a:r>
          </a:p>
          <a:p>
            <a:pPr lvl="1"/>
            <a:r>
              <a:rPr lang="en-US" dirty="0"/>
              <a:t>Additional n x n </a:t>
            </a:r>
            <a:br>
              <a:rPr lang="en-US" dirty="0"/>
            </a:br>
            <a:r>
              <a:rPr lang="en-US" dirty="0"/>
              <a:t>sketch matrix e</a:t>
            </a:r>
          </a:p>
          <a:p>
            <a:pPr lvl="1"/>
            <a:endParaRPr lang="en-US" dirty="0"/>
          </a:p>
          <a:p>
            <a:pPr lvl="1"/>
            <a:r>
              <a:rPr lang="en-US" dirty="0"/>
              <a:t>Sketch propagation for optimal </a:t>
            </a:r>
            <a:r>
              <a:rPr lang="en-US" dirty="0" err="1"/>
              <a:t>subchains</a:t>
            </a:r>
            <a:r>
              <a:rPr lang="en-US" dirty="0"/>
              <a:t> (currently for all chains)</a:t>
            </a:r>
          </a:p>
          <a:p>
            <a:pPr lvl="1"/>
            <a:r>
              <a:rPr lang="en-US" dirty="0"/>
              <a:t>Modified cost computation via MNC sketches</a:t>
            </a:r>
            <a:br>
              <a:rPr lang="en-US" dirty="0"/>
            </a:br>
            <a:r>
              <a:rPr lang="en-US" dirty="0"/>
              <a:t>(</a:t>
            </a:r>
            <a:r>
              <a:rPr lang="en-US" b="1" dirty="0">
                <a:solidFill>
                  <a:schemeClr val="accent1"/>
                </a:solidFill>
              </a:rPr>
              <a:t>number FLOPs for sparse</a:t>
            </a:r>
            <a:r>
              <a:rPr lang="en-US" dirty="0"/>
              <a:t> instead of dense mm)</a:t>
            </a:r>
          </a:p>
          <a:p>
            <a:pPr lvl="1"/>
            <a:endParaRPr lang="en-US" dirty="0"/>
          </a:p>
        </p:txBody>
      </p:sp>
      <p:sp>
        <p:nvSpPr>
          <p:cNvPr id="4" name="Text Placeholder 3"/>
          <p:cNvSpPr>
            <a:spLocks noGrp="1"/>
          </p:cNvSpPr>
          <p:nvPr>
            <p:ph type="body" sz="quarter" idx="14"/>
          </p:nvPr>
        </p:nvSpPr>
        <p:spPr/>
        <p:txBody>
          <a:bodyPr>
            <a:normAutofit lnSpcReduction="10000"/>
          </a:bodyPr>
          <a:lstStyle/>
          <a:p>
            <a:r>
              <a:rPr lang="en-US" dirty="0"/>
              <a:t>Rewrites and Operator Selection</a:t>
            </a:r>
          </a:p>
        </p:txBody>
      </p:sp>
      <p:grpSp>
        <p:nvGrpSpPr>
          <p:cNvPr id="6" name="Group 73"/>
          <p:cNvGrpSpPr/>
          <p:nvPr/>
        </p:nvGrpSpPr>
        <p:grpSpPr>
          <a:xfrm rot="18894723">
            <a:off x="3876968" y="2133889"/>
            <a:ext cx="1074029" cy="945596"/>
            <a:chOff x="1600200" y="3733799"/>
            <a:chExt cx="3429000" cy="3429001"/>
          </a:xfrm>
        </p:grpSpPr>
        <p:sp>
          <p:nvSpPr>
            <p:cNvPr id="7" name="Rectangle 6"/>
            <p:cNvSpPr/>
            <p:nvPr/>
          </p:nvSpPr>
          <p:spPr>
            <a:xfrm>
              <a:off x="16002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 name="Rectangle 7"/>
            <p:cNvSpPr/>
            <p:nvPr/>
          </p:nvSpPr>
          <p:spPr>
            <a:xfrm>
              <a:off x="2286000" y="3733799"/>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 name="Rectangle 8"/>
            <p:cNvSpPr/>
            <p:nvPr/>
          </p:nvSpPr>
          <p:spPr>
            <a:xfrm>
              <a:off x="29718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0" name="Rectangle 9"/>
            <p:cNvSpPr/>
            <p:nvPr/>
          </p:nvSpPr>
          <p:spPr>
            <a:xfrm>
              <a:off x="36576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1" name="Rectangle 10"/>
            <p:cNvSpPr/>
            <p:nvPr/>
          </p:nvSpPr>
          <p:spPr>
            <a:xfrm>
              <a:off x="43434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2" name="Rectangle 11"/>
            <p:cNvSpPr/>
            <p:nvPr/>
          </p:nvSpPr>
          <p:spPr>
            <a:xfrm>
              <a:off x="22860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3" name="Rectangle 12"/>
            <p:cNvSpPr/>
            <p:nvPr/>
          </p:nvSpPr>
          <p:spPr>
            <a:xfrm>
              <a:off x="29718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4" name="Rectangle 13"/>
            <p:cNvSpPr/>
            <p:nvPr/>
          </p:nvSpPr>
          <p:spPr>
            <a:xfrm>
              <a:off x="36576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5" name="Rectangle 14"/>
            <p:cNvSpPr/>
            <p:nvPr/>
          </p:nvSpPr>
          <p:spPr>
            <a:xfrm>
              <a:off x="43434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6" name="Rectangle 15"/>
            <p:cNvSpPr/>
            <p:nvPr/>
          </p:nvSpPr>
          <p:spPr>
            <a:xfrm>
              <a:off x="2971800" y="51054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7" name="Rectangle 16"/>
            <p:cNvSpPr/>
            <p:nvPr/>
          </p:nvSpPr>
          <p:spPr>
            <a:xfrm>
              <a:off x="3657600" y="51054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8" name="Rectangle 17"/>
            <p:cNvSpPr/>
            <p:nvPr/>
          </p:nvSpPr>
          <p:spPr>
            <a:xfrm>
              <a:off x="4343400" y="51054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9" name="Rectangle 18"/>
            <p:cNvSpPr/>
            <p:nvPr/>
          </p:nvSpPr>
          <p:spPr>
            <a:xfrm>
              <a:off x="3657600" y="57912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0" name="Rectangle 19"/>
            <p:cNvSpPr/>
            <p:nvPr/>
          </p:nvSpPr>
          <p:spPr>
            <a:xfrm>
              <a:off x="4343400" y="57912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1" name="Rectangle 20"/>
            <p:cNvSpPr/>
            <p:nvPr/>
          </p:nvSpPr>
          <p:spPr>
            <a:xfrm>
              <a:off x="4343400" y="64770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22" name="Group 73"/>
          <p:cNvGrpSpPr/>
          <p:nvPr/>
        </p:nvGrpSpPr>
        <p:grpSpPr>
          <a:xfrm rot="18894723">
            <a:off x="5726601" y="2096686"/>
            <a:ext cx="1074029" cy="945596"/>
            <a:chOff x="1600200" y="3733799"/>
            <a:chExt cx="3429000" cy="3429001"/>
          </a:xfrm>
        </p:grpSpPr>
        <p:sp>
          <p:nvSpPr>
            <p:cNvPr id="23" name="Rectangle 22"/>
            <p:cNvSpPr/>
            <p:nvPr/>
          </p:nvSpPr>
          <p:spPr>
            <a:xfrm>
              <a:off x="16002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4" name="Rectangle 23"/>
            <p:cNvSpPr/>
            <p:nvPr/>
          </p:nvSpPr>
          <p:spPr>
            <a:xfrm>
              <a:off x="2286000" y="3733799"/>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5" name="Rectangle 24"/>
            <p:cNvSpPr/>
            <p:nvPr/>
          </p:nvSpPr>
          <p:spPr>
            <a:xfrm>
              <a:off x="29718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6" name="Rectangle 25"/>
            <p:cNvSpPr/>
            <p:nvPr/>
          </p:nvSpPr>
          <p:spPr>
            <a:xfrm>
              <a:off x="36576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7" name="Rectangle 26"/>
            <p:cNvSpPr/>
            <p:nvPr/>
          </p:nvSpPr>
          <p:spPr>
            <a:xfrm>
              <a:off x="43434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8" name="Rectangle 27"/>
            <p:cNvSpPr/>
            <p:nvPr/>
          </p:nvSpPr>
          <p:spPr>
            <a:xfrm>
              <a:off x="22860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9" name="Rectangle 28"/>
            <p:cNvSpPr/>
            <p:nvPr/>
          </p:nvSpPr>
          <p:spPr>
            <a:xfrm>
              <a:off x="29718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0" name="Rectangle 29"/>
            <p:cNvSpPr/>
            <p:nvPr/>
          </p:nvSpPr>
          <p:spPr>
            <a:xfrm>
              <a:off x="36576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1" name="Rectangle 30"/>
            <p:cNvSpPr/>
            <p:nvPr/>
          </p:nvSpPr>
          <p:spPr>
            <a:xfrm>
              <a:off x="43434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2" name="Rectangle 31"/>
            <p:cNvSpPr/>
            <p:nvPr/>
          </p:nvSpPr>
          <p:spPr>
            <a:xfrm>
              <a:off x="2971800" y="51054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3" name="Rectangle 32"/>
            <p:cNvSpPr/>
            <p:nvPr/>
          </p:nvSpPr>
          <p:spPr>
            <a:xfrm>
              <a:off x="3657600" y="51054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4" name="Rectangle 33"/>
            <p:cNvSpPr/>
            <p:nvPr/>
          </p:nvSpPr>
          <p:spPr>
            <a:xfrm>
              <a:off x="4343400" y="51054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5" name="Rectangle 34"/>
            <p:cNvSpPr/>
            <p:nvPr/>
          </p:nvSpPr>
          <p:spPr>
            <a:xfrm>
              <a:off x="3657600" y="57912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6" name="Rectangle 35"/>
            <p:cNvSpPr/>
            <p:nvPr/>
          </p:nvSpPr>
          <p:spPr>
            <a:xfrm>
              <a:off x="4343400" y="57912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7" name="Rectangle 36"/>
            <p:cNvSpPr/>
            <p:nvPr/>
          </p:nvSpPr>
          <p:spPr>
            <a:xfrm>
              <a:off x="4343400" y="64770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38" name="Group 73"/>
          <p:cNvGrpSpPr/>
          <p:nvPr/>
        </p:nvGrpSpPr>
        <p:grpSpPr>
          <a:xfrm rot="18894723">
            <a:off x="7518695" y="2115287"/>
            <a:ext cx="1074029" cy="945596"/>
            <a:chOff x="1600200" y="3733799"/>
            <a:chExt cx="3429000" cy="3429001"/>
          </a:xfrm>
          <a:solidFill>
            <a:schemeClr val="accent1"/>
          </a:solidFill>
        </p:grpSpPr>
        <p:sp>
          <p:nvSpPr>
            <p:cNvPr id="39" name="Rectangle 38"/>
            <p:cNvSpPr/>
            <p:nvPr/>
          </p:nvSpPr>
          <p:spPr>
            <a:xfrm>
              <a:off x="1600200" y="3733800"/>
              <a:ext cx="685800" cy="685800"/>
            </a:xfrm>
            <a:prstGeom prst="rect">
              <a:avLst/>
            </a:prstGeom>
            <a:grp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0" name="Rectangle 39"/>
            <p:cNvSpPr/>
            <p:nvPr/>
          </p:nvSpPr>
          <p:spPr>
            <a:xfrm>
              <a:off x="2286000" y="3733799"/>
              <a:ext cx="685800" cy="685800"/>
            </a:xfrm>
            <a:prstGeom prst="rect">
              <a:avLst/>
            </a:prstGeom>
            <a:grp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1" name="Rectangle 40"/>
            <p:cNvSpPr/>
            <p:nvPr/>
          </p:nvSpPr>
          <p:spPr>
            <a:xfrm>
              <a:off x="2971800" y="3733800"/>
              <a:ext cx="685800" cy="685800"/>
            </a:xfrm>
            <a:prstGeom prst="rect">
              <a:avLst/>
            </a:prstGeom>
            <a:grp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2" name="Rectangle 41"/>
            <p:cNvSpPr/>
            <p:nvPr/>
          </p:nvSpPr>
          <p:spPr>
            <a:xfrm>
              <a:off x="3657600" y="3733800"/>
              <a:ext cx="685800" cy="685800"/>
            </a:xfrm>
            <a:prstGeom prst="rect">
              <a:avLst/>
            </a:prstGeom>
            <a:grp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3" name="Rectangle 42"/>
            <p:cNvSpPr/>
            <p:nvPr/>
          </p:nvSpPr>
          <p:spPr>
            <a:xfrm>
              <a:off x="4343400" y="3733800"/>
              <a:ext cx="685800" cy="685800"/>
            </a:xfrm>
            <a:prstGeom prst="rect">
              <a:avLst/>
            </a:prstGeom>
            <a:grp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4" name="Rectangle 43"/>
            <p:cNvSpPr/>
            <p:nvPr/>
          </p:nvSpPr>
          <p:spPr>
            <a:xfrm>
              <a:off x="2286000" y="4419600"/>
              <a:ext cx="685800" cy="685800"/>
            </a:xfrm>
            <a:prstGeom prst="rect">
              <a:avLst/>
            </a:prstGeom>
            <a:grp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5" name="Rectangle 44"/>
            <p:cNvSpPr/>
            <p:nvPr/>
          </p:nvSpPr>
          <p:spPr>
            <a:xfrm>
              <a:off x="2971800" y="4419600"/>
              <a:ext cx="685800" cy="685800"/>
            </a:xfrm>
            <a:prstGeom prst="rect">
              <a:avLst/>
            </a:prstGeom>
            <a:grp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6" name="Rectangle 45"/>
            <p:cNvSpPr/>
            <p:nvPr/>
          </p:nvSpPr>
          <p:spPr>
            <a:xfrm>
              <a:off x="3657600" y="4419600"/>
              <a:ext cx="685800" cy="685800"/>
            </a:xfrm>
            <a:prstGeom prst="rect">
              <a:avLst/>
            </a:prstGeom>
            <a:grp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7" name="Rectangle 46"/>
            <p:cNvSpPr/>
            <p:nvPr/>
          </p:nvSpPr>
          <p:spPr>
            <a:xfrm>
              <a:off x="4343400" y="4419600"/>
              <a:ext cx="685800" cy="685800"/>
            </a:xfrm>
            <a:prstGeom prst="rect">
              <a:avLst/>
            </a:prstGeom>
            <a:grp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8" name="Rectangle 47"/>
            <p:cNvSpPr/>
            <p:nvPr/>
          </p:nvSpPr>
          <p:spPr>
            <a:xfrm>
              <a:off x="2971800" y="5105400"/>
              <a:ext cx="685800" cy="685800"/>
            </a:xfrm>
            <a:prstGeom prst="rect">
              <a:avLst/>
            </a:prstGeom>
            <a:grp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9" name="Rectangle 48"/>
            <p:cNvSpPr/>
            <p:nvPr/>
          </p:nvSpPr>
          <p:spPr>
            <a:xfrm>
              <a:off x="3657600" y="5105400"/>
              <a:ext cx="685800" cy="685800"/>
            </a:xfrm>
            <a:prstGeom prst="rect">
              <a:avLst/>
            </a:prstGeom>
            <a:grp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0" name="Rectangle 49"/>
            <p:cNvSpPr/>
            <p:nvPr/>
          </p:nvSpPr>
          <p:spPr>
            <a:xfrm>
              <a:off x="4343400" y="5105400"/>
              <a:ext cx="685800" cy="685800"/>
            </a:xfrm>
            <a:prstGeom prst="rect">
              <a:avLst/>
            </a:prstGeom>
            <a:grp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1" name="Rectangle 50"/>
            <p:cNvSpPr/>
            <p:nvPr/>
          </p:nvSpPr>
          <p:spPr>
            <a:xfrm>
              <a:off x="3657600" y="5791200"/>
              <a:ext cx="685800" cy="685800"/>
            </a:xfrm>
            <a:prstGeom prst="rect">
              <a:avLst/>
            </a:prstGeom>
            <a:grp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2" name="Rectangle 51"/>
            <p:cNvSpPr/>
            <p:nvPr/>
          </p:nvSpPr>
          <p:spPr>
            <a:xfrm>
              <a:off x="4343400" y="5791200"/>
              <a:ext cx="685800" cy="685800"/>
            </a:xfrm>
            <a:prstGeom prst="rect">
              <a:avLst/>
            </a:prstGeom>
            <a:grp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3" name="Rectangle 52"/>
            <p:cNvSpPr/>
            <p:nvPr/>
          </p:nvSpPr>
          <p:spPr>
            <a:xfrm>
              <a:off x="4343400" y="6477000"/>
              <a:ext cx="685800" cy="685800"/>
            </a:xfrm>
            <a:prstGeom prst="rect">
              <a:avLst/>
            </a:prstGeom>
            <a:grp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
        <p:nvSpPr>
          <p:cNvPr id="54" name="TextBox 53"/>
          <p:cNvSpPr txBox="1"/>
          <p:nvPr/>
        </p:nvSpPr>
        <p:spPr>
          <a:xfrm>
            <a:off x="5302180" y="1295639"/>
            <a:ext cx="1676400" cy="646331"/>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Optimal split matrix S</a:t>
            </a:r>
          </a:p>
        </p:txBody>
      </p:sp>
      <p:sp>
        <p:nvSpPr>
          <p:cNvPr id="55" name="TextBox 54"/>
          <p:cNvSpPr txBox="1"/>
          <p:nvPr/>
        </p:nvSpPr>
        <p:spPr>
          <a:xfrm>
            <a:off x="3702723" y="1278534"/>
            <a:ext cx="1447800" cy="646331"/>
          </a:xfrm>
          <a:prstGeom prst="rect">
            <a:avLst/>
          </a:prstGeom>
          <a:noFill/>
        </p:spPr>
        <p:txBody>
          <a:bodyPr wrap="square" rtlCol="0">
            <a:spAutoFit/>
          </a:bodyPr>
          <a:lstStyle/>
          <a:p>
            <a:pPr defTabSz="914400" fontAlgn="base">
              <a:spcBef>
                <a:spcPct val="0"/>
              </a:spcBef>
              <a:spcAft>
                <a:spcPct val="0"/>
              </a:spcAft>
            </a:pPr>
            <a:r>
              <a:rPr lang="en-US" b="1" dirty="0">
                <a:solidFill>
                  <a:srgbClr val="000000"/>
                </a:solidFill>
                <a:latin typeface="Calibri" panose="020F0502020204030204" pitchFamily="34" charset="0"/>
                <a:cs typeface="Calibri" panose="020F0502020204030204" pitchFamily="34" charset="0"/>
              </a:rPr>
              <a:t>Cost matrix M</a:t>
            </a:r>
          </a:p>
        </p:txBody>
      </p:sp>
      <p:sp>
        <p:nvSpPr>
          <p:cNvPr id="56" name="TextBox 55"/>
          <p:cNvSpPr txBox="1"/>
          <p:nvPr/>
        </p:nvSpPr>
        <p:spPr>
          <a:xfrm>
            <a:off x="7269880" y="1287835"/>
            <a:ext cx="1676400" cy="369332"/>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Sketch matrix </a:t>
            </a:r>
            <a:r>
              <a:rPr lang="en-US" b="1" kern="0" dirty="0">
                <a:solidFill>
                  <a:srgbClr val="000000"/>
                </a:solidFill>
                <a:latin typeface="Calibri" panose="020F0502020204030204" pitchFamily="34" charset="0"/>
                <a:cs typeface="Calibri" panose="020F0502020204030204" pitchFamily="34" charset="0"/>
              </a:rPr>
              <a:t>E</a:t>
            </a:r>
            <a:endParaRPr kumimoji="0" lang="en-US" sz="1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9" name="TextBox 58"/>
              <p:cNvSpPr txBox="1"/>
              <p:nvPr/>
            </p:nvSpPr>
            <p:spPr>
              <a:xfrm>
                <a:off x="1408908" y="4022159"/>
                <a:ext cx="3447995" cy="598690"/>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𝐶</m:t>
                          </m:r>
                        </m:e>
                        <m:sub>
                          <m:r>
                            <a:rPr lang="en-US" b="0" i="1" smtClean="0">
                              <a:latin typeface="Cambria Math" panose="02040503050406030204" pitchFamily="18" charset="0"/>
                              <a:cs typeface="Calibri" panose="020F0502020204030204" pitchFamily="34" charset="0"/>
                            </a:rPr>
                            <m:t>𝑖</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𝑗</m:t>
                          </m:r>
                        </m:sub>
                      </m:sSub>
                      <m:r>
                        <a:rPr lang="en-US" b="0" i="1" smtClean="0">
                          <a:latin typeface="Cambria Math" panose="02040503050406030204" pitchFamily="18" charset="0"/>
                          <a:cs typeface="Calibri" panose="020F0502020204030204" pitchFamily="34" charset="0"/>
                        </a:rPr>
                        <m:t>=</m:t>
                      </m:r>
                      <m:func>
                        <m:funcPr>
                          <m:ctrlPr>
                            <a:rPr lang="en-US" b="0" i="1" smtClean="0">
                              <a:latin typeface="Cambria Math" panose="02040503050406030204" pitchFamily="18" charset="0"/>
                              <a:cs typeface="Calibri" panose="020F0502020204030204" pitchFamily="34" charset="0"/>
                            </a:rPr>
                          </m:ctrlPr>
                        </m:funcPr>
                        <m:fName>
                          <m:limLow>
                            <m:limLowPr>
                              <m:ctrlPr>
                                <a:rPr lang="en-US" b="0" i="1" smtClean="0">
                                  <a:latin typeface="Cambria Math" panose="02040503050406030204" pitchFamily="18" charset="0"/>
                                  <a:cs typeface="Calibri" panose="020F0502020204030204" pitchFamily="34" charset="0"/>
                                </a:rPr>
                              </m:ctrlPr>
                            </m:limLowPr>
                            <m:e>
                              <m:r>
                                <m:rPr>
                                  <m:sty m:val="p"/>
                                </m:rPr>
                                <a:rPr lang="en-US" b="0" i="0" smtClean="0">
                                  <a:latin typeface="Cambria Math" panose="02040503050406030204" pitchFamily="18" charset="0"/>
                                  <a:cs typeface="Calibri" panose="020F0502020204030204" pitchFamily="34" charset="0"/>
                                </a:rPr>
                                <m:t>min</m:t>
                              </m:r>
                            </m:e>
                            <m:lim>
                              <m:r>
                                <a:rPr lang="en-US" i="1">
                                  <a:latin typeface="Cambria Math" panose="02040503050406030204" pitchFamily="18" charset="0"/>
                                  <a:cs typeface="Calibri" panose="020F0502020204030204" pitchFamily="34" charset="0"/>
                                </a:rPr>
                                <m:t>𝑘</m:t>
                              </m:r>
                              <m:r>
                                <a:rPr lang="en-US" i="1">
                                  <a:latin typeface="Cambria Math" panose="02040503050406030204" pitchFamily="18" charset="0"/>
                                  <a:cs typeface="Calibri" panose="020F0502020204030204" pitchFamily="34" charset="0"/>
                                </a:rPr>
                                <m:t>∈</m:t>
                              </m:r>
                              <m:d>
                                <m:dPr>
                                  <m:begChr m:val="["/>
                                  <m:endChr m:val="]"/>
                                  <m:ctrlPr>
                                    <a:rPr lang="en-US" i="1">
                                      <a:latin typeface="Cambria Math" panose="02040503050406030204" pitchFamily="18" charset="0"/>
                                      <a:cs typeface="Calibri" panose="020F0502020204030204" pitchFamily="34" charset="0"/>
                                    </a:rPr>
                                  </m:ctrlPr>
                                </m:dPr>
                                <m:e>
                                  <m:r>
                                    <a:rPr lang="en-US" i="1">
                                      <a:latin typeface="Cambria Math" panose="02040503050406030204" pitchFamily="18" charset="0"/>
                                      <a:cs typeface="Calibri" panose="020F0502020204030204" pitchFamily="34" charset="0"/>
                                    </a:rPr>
                                    <m:t>𝑖</m:t>
                                  </m:r>
                                  <m:r>
                                    <a:rPr lang="en-US" i="1">
                                      <a:latin typeface="Cambria Math" panose="02040503050406030204" pitchFamily="18" charset="0"/>
                                      <a:cs typeface="Calibri" panose="020F0502020204030204" pitchFamily="34" charset="0"/>
                                    </a:rPr>
                                    <m:t>,</m:t>
                                  </m:r>
                                  <m:r>
                                    <a:rPr lang="en-US" i="1">
                                      <a:latin typeface="Cambria Math" panose="02040503050406030204" pitchFamily="18" charset="0"/>
                                      <a:cs typeface="Calibri" panose="020F0502020204030204" pitchFamily="34" charset="0"/>
                                    </a:rPr>
                                    <m:t>𝑗</m:t>
                                  </m:r>
                                  <m:r>
                                    <a:rPr lang="en-US" i="1">
                                      <a:latin typeface="Cambria Math" panose="02040503050406030204" pitchFamily="18" charset="0"/>
                                      <a:cs typeface="Calibri" panose="020F0502020204030204" pitchFamily="34" charset="0"/>
                                    </a:rPr>
                                    <m:t>−1</m:t>
                                  </m:r>
                                </m:e>
                              </m:d>
                            </m:lim>
                          </m:limLow>
                        </m:fName>
                        <m:e>
                          <m:eqArr>
                            <m:eqArrPr>
                              <m:ctrlPr>
                                <a:rPr lang="en-US" b="0" i="1" smtClean="0">
                                  <a:latin typeface="Cambria Math" panose="02040503050406030204" pitchFamily="18" charset="0"/>
                                  <a:cs typeface="Calibri" panose="020F0502020204030204" pitchFamily="34" charset="0"/>
                                </a:rPr>
                              </m:ctrlPr>
                            </m:eqArrPr>
                            <m:e>
                              <m:r>
                                <a:rPr lang="en-US" b="0" i="1" smtClean="0">
                                  <a:latin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𝐶</m:t>
                                  </m:r>
                                </m:e>
                                <m:sub>
                                  <m:r>
                                    <a:rPr lang="en-US" b="0" i="1" smtClean="0">
                                      <a:latin typeface="Cambria Math" panose="02040503050406030204" pitchFamily="18" charset="0"/>
                                      <a:cs typeface="Calibri" panose="020F0502020204030204" pitchFamily="34" charset="0"/>
                                    </a:rPr>
                                    <m:t>𝑖</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𝑘</m:t>
                                  </m:r>
                                </m:sub>
                              </m:sSub>
                              <m:r>
                                <a:rPr lang="en-US" b="0" i="1" smtClean="0">
                                  <a:latin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𝐶</m:t>
                                  </m:r>
                                </m:e>
                                <m:sub>
                                  <m:r>
                                    <a:rPr lang="en-US" b="0" i="1" smtClean="0">
                                      <a:latin typeface="Cambria Math" panose="02040503050406030204" pitchFamily="18" charset="0"/>
                                      <a:cs typeface="Calibri" panose="020F0502020204030204" pitchFamily="34" charset="0"/>
                                    </a:rPr>
                                    <m:t>𝑘</m:t>
                                  </m:r>
                                  <m:r>
                                    <a:rPr lang="en-US" b="0" i="1" smtClean="0">
                                      <a:latin typeface="Cambria Math" panose="02040503050406030204" pitchFamily="18" charset="0"/>
                                      <a:cs typeface="Calibri" panose="020F0502020204030204" pitchFamily="34" charset="0"/>
                                    </a:rPr>
                                    <m:t>+1,</m:t>
                                  </m:r>
                                  <m:r>
                                    <a:rPr lang="en-US" b="0" i="1" smtClean="0">
                                      <a:latin typeface="Cambria Math" panose="02040503050406030204" pitchFamily="18" charset="0"/>
                                      <a:cs typeface="Calibri" panose="020F0502020204030204" pitchFamily="34" charset="0"/>
                                    </a:rPr>
                                    <m:t>𝑗</m:t>
                                  </m:r>
                                </m:sub>
                              </m:sSub>
                            </m:e>
                            <m:e>
                              <m:r>
                                <a:rPr lang="en-US" b="0" i="1" smtClean="0">
                                  <a:latin typeface="Cambria Math" panose="02040503050406030204" pitchFamily="18" charset="0"/>
                                  <a:cs typeface="Calibri" panose="020F0502020204030204" pitchFamily="34" charset="0"/>
                                </a:rPr>
                                <m:t>  +</m:t>
                              </m:r>
                              <m:sSub>
                                <m:sSubPr>
                                  <m:ctrlPr>
                                    <a:rPr lang="en-US" b="1" i="1" smtClean="0">
                                      <a:solidFill>
                                        <a:schemeClr val="accent1"/>
                                      </a:solidFill>
                                      <a:latin typeface="Cambria Math" panose="02040503050406030204" pitchFamily="18" charset="0"/>
                                      <a:cs typeface="Calibri" panose="020F0502020204030204" pitchFamily="34" charset="0"/>
                                    </a:rPr>
                                  </m:ctrlPr>
                                </m:sSubPr>
                                <m:e>
                                  <m:r>
                                    <a:rPr lang="en-US" b="1" i="1" smtClean="0">
                                      <a:solidFill>
                                        <a:schemeClr val="accent1"/>
                                      </a:solidFill>
                                      <a:latin typeface="Cambria Math" panose="02040503050406030204" pitchFamily="18" charset="0"/>
                                      <a:cs typeface="Calibri" panose="020F0502020204030204" pitchFamily="34" charset="0"/>
                                    </a:rPr>
                                    <m:t>𝑬</m:t>
                                  </m:r>
                                </m:e>
                                <m:sub>
                                  <m:r>
                                    <a:rPr lang="en-US" b="1" i="1" smtClean="0">
                                      <a:solidFill>
                                        <a:schemeClr val="accent1"/>
                                      </a:solidFill>
                                      <a:latin typeface="Cambria Math" panose="02040503050406030204" pitchFamily="18" charset="0"/>
                                      <a:cs typeface="Calibri" panose="020F0502020204030204" pitchFamily="34" charset="0"/>
                                    </a:rPr>
                                    <m:t>𝒊</m:t>
                                  </m:r>
                                  <m:r>
                                    <a:rPr lang="en-US" b="1" i="1" smtClean="0">
                                      <a:solidFill>
                                        <a:schemeClr val="accent1"/>
                                      </a:solidFill>
                                      <a:latin typeface="Cambria Math" panose="02040503050406030204" pitchFamily="18" charset="0"/>
                                      <a:cs typeface="Calibri" panose="020F0502020204030204" pitchFamily="34" charset="0"/>
                                    </a:rPr>
                                    <m:t>,</m:t>
                                  </m:r>
                                  <m:r>
                                    <a:rPr lang="en-US" b="1" i="1" smtClean="0">
                                      <a:solidFill>
                                        <a:schemeClr val="accent1"/>
                                      </a:solidFill>
                                      <a:latin typeface="Cambria Math" panose="02040503050406030204" pitchFamily="18" charset="0"/>
                                      <a:cs typeface="Calibri" panose="020F0502020204030204" pitchFamily="34" charset="0"/>
                                    </a:rPr>
                                    <m:t>𝒌</m:t>
                                  </m:r>
                                </m:sub>
                              </m:sSub>
                              <m:r>
                                <a:rPr lang="en-US" b="1" i="1" smtClean="0">
                                  <a:solidFill>
                                    <a:schemeClr val="accent1"/>
                                  </a:solidFill>
                                  <a:latin typeface="Cambria Math" panose="02040503050406030204" pitchFamily="18" charset="0"/>
                                  <a:cs typeface="Calibri" panose="020F0502020204030204" pitchFamily="34" charset="0"/>
                                </a:rPr>
                                <m:t>.</m:t>
                              </m:r>
                              <m:sSup>
                                <m:sSupPr>
                                  <m:ctrlPr>
                                    <a:rPr lang="en-US" b="1" i="1" smtClean="0">
                                      <a:solidFill>
                                        <a:schemeClr val="accent1"/>
                                      </a:solidFill>
                                      <a:latin typeface="Cambria Math" panose="02040503050406030204" pitchFamily="18" charset="0"/>
                                      <a:cs typeface="Calibri" panose="020F0502020204030204" pitchFamily="34" charset="0"/>
                                    </a:rPr>
                                  </m:ctrlPr>
                                </m:sSupPr>
                                <m:e>
                                  <m:r>
                                    <a:rPr lang="en-US" b="1" i="1" smtClean="0">
                                      <a:solidFill>
                                        <a:schemeClr val="accent1"/>
                                      </a:solidFill>
                                      <a:latin typeface="Cambria Math" panose="02040503050406030204" pitchFamily="18" charset="0"/>
                                      <a:cs typeface="Calibri" panose="020F0502020204030204" pitchFamily="34" charset="0"/>
                                    </a:rPr>
                                    <m:t>𝒉</m:t>
                                  </m:r>
                                </m:e>
                                <m:sup>
                                  <m:r>
                                    <a:rPr lang="en-US" b="1" i="1" smtClean="0">
                                      <a:solidFill>
                                        <a:schemeClr val="accent1"/>
                                      </a:solidFill>
                                      <a:latin typeface="Cambria Math" panose="02040503050406030204" pitchFamily="18" charset="0"/>
                                      <a:cs typeface="Calibri" panose="020F0502020204030204" pitchFamily="34" charset="0"/>
                                    </a:rPr>
                                    <m:t>𝒄</m:t>
                                  </m:r>
                                </m:sup>
                              </m:sSup>
                              <m:sSub>
                                <m:sSubPr>
                                  <m:ctrlPr>
                                    <a:rPr lang="en-US" b="1" i="1" smtClean="0">
                                      <a:solidFill>
                                        <a:schemeClr val="accent1"/>
                                      </a:solidFill>
                                      <a:latin typeface="Cambria Math" panose="02040503050406030204" pitchFamily="18" charset="0"/>
                                      <a:cs typeface="Calibri" panose="020F0502020204030204" pitchFamily="34" charset="0"/>
                                    </a:rPr>
                                  </m:ctrlPr>
                                </m:sSubPr>
                                <m:e>
                                  <m:r>
                                    <a:rPr lang="en-US" b="1" i="1" smtClean="0">
                                      <a:solidFill>
                                        <a:schemeClr val="accent1"/>
                                      </a:solidFill>
                                      <a:latin typeface="Cambria Math" panose="02040503050406030204" pitchFamily="18" charset="0"/>
                                      <a:cs typeface="Calibri" panose="020F0502020204030204" pitchFamily="34" charset="0"/>
                                    </a:rPr>
                                    <m:t>𝑬</m:t>
                                  </m:r>
                                </m:e>
                                <m:sub>
                                  <m:r>
                                    <a:rPr lang="en-US" b="1" i="1" smtClean="0">
                                      <a:solidFill>
                                        <a:schemeClr val="accent1"/>
                                      </a:solidFill>
                                      <a:latin typeface="Cambria Math" panose="02040503050406030204" pitchFamily="18" charset="0"/>
                                      <a:cs typeface="Calibri" panose="020F0502020204030204" pitchFamily="34" charset="0"/>
                                    </a:rPr>
                                    <m:t>𝒌</m:t>
                                  </m:r>
                                  <m:r>
                                    <a:rPr lang="en-US" b="1" i="1" smtClean="0">
                                      <a:solidFill>
                                        <a:schemeClr val="accent1"/>
                                      </a:solidFill>
                                      <a:latin typeface="Cambria Math" panose="02040503050406030204" pitchFamily="18" charset="0"/>
                                      <a:cs typeface="Calibri" panose="020F0502020204030204" pitchFamily="34" charset="0"/>
                                    </a:rPr>
                                    <m:t>+</m:t>
                                  </m:r>
                                  <m:r>
                                    <a:rPr lang="en-US" b="1" i="1" smtClean="0">
                                      <a:solidFill>
                                        <a:schemeClr val="accent1"/>
                                      </a:solidFill>
                                      <a:latin typeface="Cambria Math" panose="02040503050406030204" pitchFamily="18" charset="0"/>
                                      <a:cs typeface="Calibri" panose="020F0502020204030204" pitchFamily="34" charset="0"/>
                                    </a:rPr>
                                    <m:t>𝟏</m:t>
                                  </m:r>
                                  <m:r>
                                    <a:rPr lang="en-US" b="1" i="1" smtClean="0">
                                      <a:solidFill>
                                        <a:schemeClr val="accent1"/>
                                      </a:solidFill>
                                      <a:latin typeface="Cambria Math" panose="02040503050406030204" pitchFamily="18" charset="0"/>
                                      <a:cs typeface="Calibri" panose="020F0502020204030204" pitchFamily="34" charset="0"/>
                                    </a:rPr>
                                    <m:t>,</m:t>
                                  </m:r>
                                  <m:r>
                                    <a:rPr lang="en-US" b="1" i="1" smtClean="0">
                                      <a:solidFill>
                                        <a:schemeClr val="accent1"/>
                                      </a:solidFill>
                                      <a:latin typeface="Cambria Math" panose="02040503050406030204" pitchFamily="18" charset="0"/>
                                      <a:cs typeface="Calibri" panose="020F0502020204030204" pitchFamily="34" charset="0"/>
                                    </a:rPr>
                                    <m:t>𝒋</m:t>
                                  </m:r>
                                </m:sub>
                              </m:sSub>
                              <m:r>
                                <a:rPr lang="en-US" b="1" i="1" smtClean="0">
                                  <a:solidFill>
                                    <a:schemeClr val="accent1"/>
                                  </a:solidFill>
                                  <a:latin typeface="Cambria Math" panose="02040503050406030204" pitchFamily="18" charset="0"/>
                                  <a:cs typeface="Calibri" panose="020F0502020204030204" pitchFamily="34" charset="0"/>
                                </a:rPr>
                                <m:t>.</m:t>
                              </m:r>
                              <m:sSup>
                                <m:sSupPr>
                                  <m:ctrlPr>
                                    <a:rPr lang="en-US" b="1" i="1" smtClean="0">
                                      <a:solidFill>
                                        <a:schemeClr val="accent1"/>
                                      </a:solidFill>
                                      <a:latin typeface="Cambria Math" panose="02040503050406030204" pitchFamily="18" charset="0"/>
                                      <a:cs typeface="Calibri" panose="020F0502020204030204" pitchFamily="34" charset="0"/>
                                    </a:rPr>
                                  </m:ctrlPr>
                                </m:sSupPr>
                                <m:e>
                                  <m:r>
                                    <a:rPr lang="en-US" b="1" i="1" smtClean="0">
                                      <a:solidFill>
                                        <a:schemeClr val="accent1"/>
                                      </a:solidFill>
                                      <a:latin typeface="Cambria Math" panose="02040503050406030204" pitchFamily="18" charset="0"/>
                                      <a:cs typeface="Calibri" panose="020F0502020204030204" pitchFamily="34" charset="0"/>
                                    </a:rPr>
                                    <m:t>𝒉</m:t>
                                  </m:r>
                                </m:e>
                                <m:sup>
                                  <m:r>
                                    <a:rPr lang="en-US" b="1" i="1" smtClean="0">
                                      <a:solidFill>
                                        <a:schemeClr val="accent1"/>
                                      </a:solidFill>
                                      <a:latin typeface="Cambria Math" panose="02040503050406030204" pitchFamily="18" charset="0"/>
                                      <a:cs typeface="Calibri" panose="020F0502020204030204" pitchFamily="34" charset="0"/>
                                    </a:rPr>
                                    <m:t>𝒓</m:t>
                                  </m:r>
                                </m:sup>
                              </m:sSup>
                              <m:r>
                                <a:rPr lang="en-US" b="0" i="1" smtClean="0">
                                  <a:latin typeface="Cambria Math" panose="02040503050406030204" pitchFamily="18" charset="0"/>
                                  <a:cs typeface="Calibri" panose="020F0502020204030204" pitchFamily="34" charset="0"/>
                                </a:rPr>
                                <m:t>)</m:t>
                              </m:r>
                            </m:e>
                          </m:eqArr>
                        </m:e>
                      </m:func>
                    </m:oMath>
                  </m:oMathPara>
                </a14:m>
                <a:endParaRPr lang="en-US" dirty="0">
                  <a:latin typeface="Calibri" panose="020F0502020204030204" pitchFamily="34" charset="0"/>
                  <a:cs typeface="Calibri" panose="020F0502020204030204" pitchFamily="34" charset="0"/>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1408908" y="4022159"/>
                <a:ext cx="3447995" cy="598690"/>
              </a:xfrm>
              <a:prstGeom prst="rect">
                <a:avLst/>
              </a:prstGeom>
              <a:blipFill>
                <a:blip r:embed="rId3"/>
                <a:stretch>
                  <a:fillRect/>
                </a:stretch>
              </a:blipFill>
            </p:spPr>
            <p:txBody>
              <a:bodyPr/>
              <a:lstStyle/>
              <a:p>
                <a:r>
                  <a:rPr lang="en-US">
                    <a:noFill/>
                  </a:rPr>
                  <a:t> </a:t>
                </a:r>
              </a:p>
            </p:txBody>
          </p:sp>
        </mc:Fallback>
      </mc:AlternateContent>
      <p:sp>
        <p:nvSpPr>
          <p:cNvPr id="60" name="Rectangle 59"/>
          <p:cNvSpPr/>
          <p:nvPr/>
        </p:nvSpPr>
        <p:spPr>
          <a:xfrm>
            <a:off x="1290586" y="5142758"/>
            <a:ext cx="3663380" cy="954107"/>
          </a:xfrm>
          <a:prstGeom prst="rect">
            <a:avLst/>
          </a:prstGeom>
        </p:spPr>
        <p:txBody>
          <a:bodyPr wrap="square">
            <a:spAutoFit/>
          </a:bodyPr>
          <a:lstStyle/>
          <a:p>
            <a:r>
              <a:rPr lang="en-US" sz="1400" dirty="0">
                <a:latin typeface="Calibri" panose="020F0502020204030204" pitchFamily="34" charset="0"/>
                <a:cs typeface="Calibri" panose="020F0502020204030204" pitchFamily="34" charset="0"/>
              </a:rPr>
              <a:t>[Johanna </a:t>
            </a:r>
            <a:r>
              <a:rPr lang="en-US" sz="1400" dirty="0" err="1">
                <a:latin typeface="Calibri" panose="020F0502020204030204" pitchFamily="34" charset="0"/>
                <a:cs typeface="Calibri" panose="020F0502020204030204" pitchFamily="34" charset="0"/>
              </a:rPr>
              <a:t>Sommer</a:t>
            </a:r>
            <a:r>
              <a:rPr lang="en-US" sz="1400" dirty="0">
                <a:latin typeface="Calibri" panose="020F0502020204030204" pitchFamily="34" charset="0"/>
                <a:cs typeface="Calibri" panose="020F0502020204030204" pitchFamily="34" charset="0"/>
              </a:rPr>
              <a:t>, Matthias Boehm, Alexandre V. </a:t>
            </a:r>
            <a:r>
              <a:rPr lang="en-US" sz="1400" dirty="0" err="1">
                <a:latin typeface="Calibri" panose="020F0502020204030204" pitchFamily="34" charset="0"/>
                <a:cs typeface="Calibri" panose="020F0502020204030204" pitchFamily="34" charset="0"/>
              </a:rPr>
              <a:t>Evfimievski</a:t>
            </a:r>
            <a:r>
              <a:rPr lang="en-US" sz="1400" dirty="0">
                <a:latin typeface="Calibri" panose="020F0502020204030204" pitchFamily="34" charset="0"/>
                <a:cs typeface="Calibri" panose="020F0502020204030204" pitchFamily="34" charset="0"/>
              </a:rPr>
              <a:t>, Berthold </a:t>
            </a:r>
            <a:r>
              <a:rPr lang="en-US" sz="1400" dirty="0" err="1">
                <a:latin typeface="Calibri" panose="020F0502020204030204" pitchFamily="34" charset="0"/>
                <a:cs typeface="Calibri" panose="020F0502020204030204" pitchFamily="34" charset="0"/>
              </a:rPr>
              <a:t>Reinwald</a:t>
            </a:r>
            <a:r>
              <a:rPr lang="en-US" sz="1400" dirty="0">
                <a:latin typeface="Calibri" panose="020F0502020204030204" pitchFamily="34" charset="0"/>
                <a:cs typeface="Calibri" panose="020F0502020204030204" pitchFamily="34" charset="0"/>
              </a:rPr>
              <a:t>, Peter J. Haas: </a:t>
            </a:r>
            <a:r>
              <a:rPr lang="en-US" sz="1400" b="1" dirty="0">
                <a:solidFill>
                  <a:schemeClr val="accent1"/>
                </a:solidFill>
                <a:latin typeface="Calibri" panose="020F0502020204030204" pitchFamily="34" charset="0"/>
                <a:cs typeface="Calibri" panose="020F0502020204030204" pitchFamily="34" charset="0"/>
              </a:rPr>
              <a:t>MNC:</a:t>
            </a:r>
            <a:r>
              <a:rPr lang="en-US" sz="1400" dirty="0">
                <a:latin typeface="Calibri" panose="020F0502020204030204" pitchFamily="34" charset="0"/>
                <a:cs typeface="Calibri" panose="020F0502020204030204" pitchFamily="34" charset="0"/>
              </a:rPr>
              <a:t> Structure-Exploiting Sparsity Estimation for Matrix Expressions. </a:t>
            </a:r>
            <a:r>
              <a:rPr lang="en-US" sz="1400" b="1" dirty="0">
                <a:latin typeface="Calibri" panose="020F0502020204030204" pitchFamily="34" charset="0"/>
                <a:cs typeface="Calibri" panose="020F0502020204030204" pitchFamily="34" charset="0"/>
              </a:rPr>
              <a:t>SIGMOD 2019</a:t>
            </a:r>
            <a:r>
              <a:rPr lang="en-US" sz="1400" dirty="0">
                <a:latin typeface="Calibri" panose="020F0502020204030204" pitchFamily="34" charset="0"/>
                <a:cs typeface="Calibri" panose="020F0502020204030204" pitchFamily="34" charset="0"/>
              </a:rPr>
              <a:t>]</a:t>
            </a:r>
          </a:p>
        </p:txBody>
      </p:sp>
      <p:pic>
        <p:nvPicPr>
          <p:cNvPr id="61" name="Picture 60"/>
          <p:cNvPicPr>
            <a:picLocks noChangeAspect="1"/>
          </p:cNvPicPr>
          <p:nvPr/>
        </p:nvPicPr>
        <p:blipFill>
          <a:blip r:embed="rId4"/>
          <a:stretch>
            <a:fillRect/>
          </a:stretch>
        </p:blipFill>
        <p:spPr>
          <a:xfrm>
            <a:off x="747864" y="5288107"/>
            <a:ext cx="498371" cy="640080"/>
          </a:xfrm>
          <a:prstGeom prst="rect">
            <a:avLst/>
          </a:prstGeom>
          <a:ln w="25400">
            <a:solidFill>
              <a:srgbClr val="7889FB"/>
            </a:solidFill>
          </a:ln>
        </p:spPr>
      </p:pic>
      <p:pic>
        <p:nvPicPr>
          <p:cNvPr id="58" name="Picture 57"/>
          <p:cNvPicPr>
            <a:picLocks noChangeAspect="1"/>
          </p:cNvPicPr>
          <p:nvPr/>
        </p:nvPicPr>
        <p:blipFill>
          <a:blip r:embed="rId5"/>
          <a:stretch>
            <a:fillRect/>
          </a:stretch>
        </p:blipFill>
        <p:spPr>
          <a:xfrm>
            <a:off x="5302180" y="4022159"/>
            <a:ext cx="3564232" cy="1802904"/>
          </a:xfrm>
          <a:prstGeom prst="rect">
            <a:avLst/>
          </a:prstGeom>
        </p:spPr>
      </p:pic>
      <p:sp>
        <p:nvSpPr>
          <p:cNvPr id="62" name="TextBox 61"/>
          <p:cNvSpPr txBox="1"/>
          <p:nvPr/>
        </p:nvSpPr>
        <p:spPr>
          <a:xfrm>
            <a:off x="6406411" y="3701420"/>
            <a:ext cx="2511543" cy="369332"/>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Example: </a:t>
            </a:r>
            <a:r>
              <a:rPr lang="en-US" dirty="0">
                <a:latin typeface="Calibri" panose="020F0502020204030204" pitchFamily="34" charset="0"/>
                <a:cs typeface="Calibri" panose="020F0502020204030204" pitchFamily="34" charset="0"/>
              </a:rPr>
              <a:t>n=20 matrices</a:t>
            </a:r>
          </a:p>
        </p:txBody>
      </p:sp>
    </p:spTree>
    <p:extLst>
      <p:ext uri="{BB962C8B-B14F-4D97-AF65-F5344CB8AC3E}">
        <p14:creationId xmlns:p14="http://schemas.microsoft.com/office/powerpoint/2010/main" val="192404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Physical Operator Selection</a:t>
            </a:r>
          </a:p>
        </p:txBody>
      </p:sp>
      <p:sp>
        <p:nvSpPr>
          <p:cNvPr id="3" name="Content Placeholder 2"/>
          <p:cNvSpPr>
            <a:spLocks noGrp="1"/>
          </p:cNvSpPr>
          <p:nvPr>
            <p:ph idx="1"/>
          </p:nvPr>
        </p:nvSpPr>
        <p:spPr/>
        <p:txBody>
          <a:bodyPr/>
          <a:lstStyle/>
          <a:p>
            <a:r>
              <a:rPr lang="en-US" dirty="0"/>
              <a:t>Common Selection Criteria</a:t>
            </a:r>
          </a:p>
          <a:p>
            <a:pPr lvl="1"/>
            <a:r>
              <a:rPr lang="en-US" b="1" dirty="0">
                <a:solidFill>
                  <a:srgbClr val="7889FB"/>
                </a:solidFill>
              </a:rPr>
              <a:t>Data and cluster characteristics </a:t>
            </a:r>
            <a:r>
              <a:rPr lang="en-US" dirty="0"/>
              <a:t>(e.g., data size/shape, memory, parallelism)</a:t>
            </a:r>
          </a:p>
          <a:p>
            <a:pPr lvl="1"/>
            <a:r>
              <a:rPr lang="en-US" b="1" dirty="0">
                <a:solidFill>
                  <a:srgbClr val="7889FB"/>
                </a:solidFill>
              </a:rPr>
              <a:t>Matrix/operation properties</a:t>
            </a:r>
            <a:r>
              <a:rPr lang="en-US" dirty="0"/>
              <a:t> (e.g., diagonal/symmetric, sparse-safe ops)</a:t>
            </a:r>
          </a:p>
          <a:p>
            <a:pPr lvl="1"/>
            <a:r>
              <a:rPr lang="en-US" b="1" dirty="0">
                <a:solidFill>
                  <a:srgbClr val="7889FB"/>
                </a:solidFill>
              </a:rPr>
              <a:t>Data flow properties</a:t>
            </a:r>
            <a:r>
              <a:rPr lang="en-US" dirty="0"/>
              <a:t> (e.g., co-partitioning, co-location, data locality)</a:t>
            </a:r>
          </a:p>
          <a:p>
            <a:pPr lvl="1"/>
            <a:endParaRPr lang="en-US" sz="700" dirty="0"/>
          </a:p>
          <a:p>
            <a:r>
              <a:rPr lang="en-US" dirty="0"/>
              <a:t>#0 Local Operators</a:t>
            </a:r>
          </a:p>
          <a:p>
            <a:pPr lvl="1"/>
            <a:r>
              <a:rPr lang="en-US" dirty="0" err="1"/>
              <a:t>SystemML</a:t>
            </a:r>
            <a:r>
              <a:rPr lang="en-US" dirty="0"/>
              <a:t> mm, </a:t>
            </a:r>
            <a:r>
              <a:rPr lang="en-US" dirty="0" err="1"/>
              <a:t>tsmm</a:t>
            </a:r>
            <a:r>
              <a:rPr lang="en-US" dirty="0"/>
              <a:t>, </a:t>
            </a:r>
            <a:r>
              <a:rPr lang="en-US" dirty="0" err="1"/>
              <a:t>mmchain</a:t>
            </a:r>
            <a:r>
              <a:rPr lang="en-US" dirty="0"/>
              <a:t>; Samsara/</a:t>
            </a:r>
            <a:r>
              <a:rPr lang="en-US" dirty="0" err="1"/>
              <a:t>Mllib</a:t>
            </a:r>
            <a:r>
              <a:rPr lang="en-US" dirty="0"/>
              <a:t> local</a:t>
            </a:r>
          </a:p>
          <a:p>
            <a:r>
              <a:rPr lang="en-US" dirty="0"/>
              <a:t>#1 Special Operators </a:t>
            </a:r>
            <a:r>
              <a:rPr lang="en-US" b="0" dirty="0"/>
              <a:t>(special patterns/sparsity)</a:t>
            </a:r>
          </a:p>
          <a:p>
            <a:pPr lvl="1"/>
            <a:r>
              <a:rPr lang="en-US" dirty="0" err="1"/>
              <a:t>SystemML</a:t>
            </a:r>
            <a:r>
              <a:rPr lang="en-US" dirty="0"/>
              <a:t> </a:t>
            </a:r>
            <a:r>
              <a:rPr lang="en-US" b="1" dirty="0" err="1">
                <a:solidFill>
                  <a:schemeClr val="accent1"/>
                </a:solidFill>
              </a:rPr>
              <a:t>tsmm</a:t>
            </a:r>
            <a:r>
              <a:rPr lang="en-US" dirty="0"/>
              <a:t>, </a:t>
            </a:r>
            <a:r>
              <a:rPr lang="en-US" b="1" dirty="0" err="1">
                <a:solidFill>
                  <a:srgbClr val="7889FB"/>
                </a:solidFill>
              </a:rPr>
              <a:t>mapmmchain</a:t>
            </a:r>
            <a:r>
              <a:rPr lang="en-US" dirty="0"/>
              <a:t>; Samsara </a:t>
            </a:r>
            <a:r>
              <a:rPr lang="en-US" dirty="0" err="1"/>
              <a:t>AtA</a:t>
            </a:r>
            <a:endParaRPr lang="en-US" dirty="0"/>
          </a:p>
          <a:p>
            <a:pPr lvl="1"/>
            <a:endParaRPr lang="en-US" dirty="0"/>
          </a:p>
          <a:p>
            <a:r>
              <a:rPr lang="en-US" dirty="0"/>
              <a:t>#2 Broadcast-Based Operators </a:t>
            </a:r>
            <a:r>
              <a:rPr lang="en-US" b="0" dirty="0"/>
              <a:t>(aka broadcast join)</a:t>
            </a:r>
          </a:p>
          <a:p>
            <a:pPr lvl="1"/>
            <a:r>
              <a:rPr lang="en-US" dirty="0" err="1"/>
              <a:t>SystemML</a:t>
            </a:r>
            <a:r>
              <a:rPr lang="en-US" dirty="0"/>
              <a:t> </a:t>
            </a:r>
            <a:r>
              <a:rPr lang="en-US" b="1" dirty="0" err="1">
                <a:solidFill>
                  <a:schemeClr val="accent1"/>
                </a:solidFill>
              </a:rPr>
              <a:t>mapmm</a:t>
            </a:r>
            <a:r>
              <a:rPr lang="en-US" dirty="0">
                <a:solidFill>
                  <a:schemeClr val="tx1"/>
                </a:solidFill>
              </a:rPr>
              <a:t>, </a:t>
            </a:r>
            <a:r>
              <a:rPr lang="en-US" b="1" dirty="0" err="1">
                <a:solidFill>
                  <a:schemeClr val="accent1"/>
                </a:solidFill>
              </a:rPr>
              <a:t>mapmmchain</a:t>
            </a:r>
            <a:endParaRPr lang="en-US" b="1" dirty="0">
              <a:solidFill>
                <a:schemeClr val="accent1"/>
              </a:solidFill>
            </a:endParaRPr>
          </a:p>
          <a:p>
            <a:r>
              <a:rPr lang="en-US" dirty="0"/>
              <a:t>#3 Co-Partitioning-Based Operators </a:t>
            </a:r>
            <a:r>
              <a:rPr lang="en-US" b="0" dirty="0"/>
              <a:t>(aka improved repartition join)</a:t>
            </a:r>
          </a:p>
          <a:p>
            <a:pPr lvl="1"/>
            <a:r>
              <a:rPr lang="en-US" dirty="0" err="1"/>
              <a:t>SystemML</a:t>
            </a:r>
            <a:r>
              <a:rPr lang="en-US" dirty="0"/>
              <a:t> </a:t>
            </a:r>
            <a:r>
              <a:rPr lang="en-US" b="1" dirty="0" err="1">
                <a:solidFill>
                  <a:schemeClr val="accent1"/>
                </a:solidFill>
              </a:rPr>
              <a:t>zipmm</a:t>
            </a:r>
            <a:r>
              <a:rPr lang="en-US" dirty="0"/>
              <a:t>; Emma, Samsara </a:t>
            </a:r>
            <a:r>
              <a:rPr lang="en-US" dirty="0" err="1"/>
              <a:t>OpAtB</a:t>
            </a:r>
            <a:endParaRPr lang="en-US" dirty="0"/>
          </a:p>
          <a:p>
            <a:r>
              <a:rPr lang="en-US" dirty="0"/>
              <a:t>#4 Shuffle-Based Operators </a:t>
            </a:r>
            <a:r>
              <a:rPr lang="en-US" b="0" dirty="0"/>
              <a:t>(aka repartition join)</a:t>
            </a:r>
          </a:p>
          <a:p>
            <a:pPr lvl="1"/>
            <a:r>
              <a:rPr lang="en-US" dirty="0" err="1"/>
              <a:t>SystemML</a:t>
            </a:r>
            <a:r>
              <a:rPr lang="en-US" dirty="0"/>
              <a:t> </a:t>
            </a:r>
            <a:r>
              <a:rPr lang="en-US" b="1" dirty="0" err="1">
                <a:solidFill>
                  <a:schemeClr val="accent1"/>
                </a:solidFill>
              </a:rPr>
              <a:t>cpmm</a:t>
            </a:r>
            <a:r>
              <a:rPr lang="en-US" dirty="0"/>
              <a:t>, </a:t>
            </a:r>
            <a:r>
              <a:rPr lang="en-US" b="1" dirty="0" err="1">
                <a:solidFill>
                  <a:schemeClr val="accent1"/>
                </a:solidFill>
              </a:rPr>
              <a:t>rmm</a:t>
            </a:r>
            <a:r>
              <a:rPr lang="en-US" dirty="0"/>
              <a:t>; Samsara </a:t>
            </a:r>
            <a:r>
              <a:rPr lang="en-US" dirty="0" err="1"/>
              <a:t>OpAB</a:t>
            </a:r>
            <a:endParaRPr lang="en-US" dirty="0"/>
          </a:p>
          <a:p>
            <a:endParaRPr lang="en-US" dirty="0"/>
          </a:p>
        </p:txBody>
      </p:sp>
      <p:sp>
        <p:nvSpPr>
          <p:cNvPr id="4" name="Text Placeholder 3"/>
          <p:cNvSpPr>
            <a:spLocks noGrp="1"/>
          </p:cNvSpPr>
          <p:nvPr>
            <p:ph type="body" sz="quarter" idx="14"/>
          </p:nvPr>
        </p:nvSpPr>
        <p:spPr/>
        <p:txBody>
          <a:bodyPr>
            <a:normAutofit lnSpcReduction="10000"/>
          </a:bodyPr>
          <a:lstStyle/>
          <a:p>
            <a:r>
              <a:rPr lang="en-US" dirty="0"/>
              <a:t>Rewrites and Operator Selection</a:t>
            </a:r>
          </a:p>
        </p:txBody>
      </p:sp>
      <p:grpSp>
        <p:nvGrpSpPr>
          <p:cNvPr id="6" name="Group 5"/>
          <p:cNvGrpSpPr/>
          <p:nvPr/>
        </p:nvGrpSpPr>
        <p:grpSpPr>
          <a:xfrm>
            <a:off x="6733688" y="3155746"/>
            <a:ext cx="2267145" cy="1766668"/>
            <a:chOff x="4286055" y="4405531"/>
            <a:chExt cx="2267145" cy="1766668"/>
          </a:xfrm>
        </p:grpSpPr>
        <p:sp>
          <p:nvSpPr>
            <p:cNvPr id="7" name="Rectangle 6"/>
            <p:cNvSpPr/>
            <p:nvPr/>
          </p:nvSpPr>
          <p:spPr>
            <a:xfrm>
              <a:off x="4495800" y="4990306"/>
              <a:ext cx="457200" cy="722312"/>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X</a:t>
              </a:r>
            </a:p>
          </p:txBody>
        </p:sp>
        <p:sp>
          <p:nvSpPr>
            <p:cNvPr id="8" name="Rectangle 7"/>
            <p:cNvSpPr/>
            <p:nvPr/>
          </p:nvSpPr>
          <p:spPr>
            <a:xfrm>
              <a:off x="5028406" y="4495800"/>
              <a:ext cx="153194" cy="455612"/>
            </a:xfrm>
            <a:prstGeom prst="rect">
              <a:avLst/>
            </a:prstGeom>
            <a:solidFill>
              <a:srgbClr val="7889FB"/>
            </a:solidFill>
            <a:ln w="25400" cap="flat" cmpd="sng" algn="ctr">
              <a:solidFill>
                <a:srgbClr val="7889FB">
                  <a:shade val="50000"/>
                </a:srgbClr>
              </a:solidFill>
              <a:prstDash val="solid"/>
            </a:ln>
            <a:effectLst/>
          </p:spPr>
          <p:txBody>
            <a:bodyPr lIns="0" r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a:t>
              </a:r>
            </a:p>
          </p:txBody>
        </p:sp>
        <p:sp>
          <p:nvSpPr>
            <p:cNvPr id="9" name="Rectangle 8"/>
            <p:cNvSpPr/>
            <p:nvPr/>
          </p:nvSpPr>
          <p:spPr>
            <a:xfrm>
              <a:off x="5867400" y="5257799"/>
              <a:ext cx="457200" cy="722312"/>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X</a:t>
              </a:r>
            </a:p>
          </p:txBody>
        </p:sp>
        <p:sp>
          <p:nvSpPr>
            <p:cNvPr id="10" name="Rectangle 9"/>
            <p:cNvSpPr/>
            <p:nvPr/>
          </p:nvSpPr>
          <p:spPr>
            <a:xfrm>
              <a:off x="5027612" y="4990306"/>
              <a:ext cx="153988" cy="724694"/>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1" name="Rectangle 10"/>
            <p:cNvSpPr/>
            <p:nvPr/>
          </p:nvSpPr>
          <p:spPr>
            <a:xfrm rot="16200000">
              <a:off x="5390753" y="5732858"/>
              <a:ext cx="153988" cy="724694"/>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2" name="Rectangle 11"/>
            <p:cNvSpPr/>
            <p:nvPr/>
          </p:nvSpPr>
          <p:spPr>
            <a:xfrm rot="16200000">
              <a:off x="6019800" y="5867400"/>
              <a:ext cx="152399" cy="457200"/>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3" name="TextBox 12"/>
            <p:cNvSpPr txBox="1"/>
            <p:nvPr/>
          </p:nvSpPr>
          <p:spPr>
            <a:xfrm>
              <a:off x="4286055" y="4405531"/>
              <a:ext cx="914400" cy="584775"/>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1</a:t>
              </a:r>
              <a:r>
                <a:rPr kumimoji="0" lang="en-US" sz="1600" b="0" i="0" u="none" strike="noStrike" kern="0" cap="none" spc="0" normalizeH="0" baseline="30000" noProof="0" dirty="0">
                  <a:ln>
                    <a:noFill/>
                  </a:ln>
                  <a:solidFill>
                    <a:srgbClr val="000000"/>
                  </a:solidFill>
                  <a:effectLst/>
                  <a:uLnTx/>
                  <a:uFillTx/>
                  <a:latin typeface="Calibri" panose="020F0502020204030204" pitchFamily="34" charset="0"/>
                  <a:cs typeface="Calibri" panose="020F0502020204030204" pitchFamily="34" charset="0"/>
                </a:rPr>
                <a:t>st</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b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pass</a:t>
              </a:r>
            </a:p>
          </p:txBody>
        </p:sp>
        <p:sp>
          <p:nvSpPr>
            <p:cNvPr id="14" name="TextBox 13"/>
            <p:cNvSpPr txBox="1"/>
            <p:nvPr/>
          </p:nvSpPr>
          <p:spPr>
            <a:xfrm>
              <a:off x="5638800" y="4682452"/>
              <a:ext cx="914400" cy="584775"/>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2</a:t>
              </a:r>
              <a:r>
                <a:rPr kumimoji="0" lang="en-US" sz="1600" b="0" i="0" u="none" strike="noStrike" kern="0" cap="none" spc="0" normalizeH="0" baseline="30000" noProof="0" dirty="0">
                  <a:ln>
                    <a:noFill/>
                  </a:ln>
                  <a:solidFill>
                    <a:srgbClr val="000000"/>
                  </a:solidFill>
                  <a:effectLst/>
                  <a:uLnTx/>
                  <a:uFillTx/>
                  <a:latin typeface="Calibri" panose="020F0502020204030204" pitchFamily="34" charset="0"/>
                  <a:cs typeface="Calibri" panose="020F0502020204030204" pitchFamily="34" charset="0"/>
                </a:rPr>
                <a:t>nd</a:t>
              </a: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b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pass</a:t>
              </a:r>
            </a:p>
          </p:txBody>
        </p:sp>
        <p:cxnSp>
          <p:nvCxnSpPr>
            <p:cNvPr id="15" name="Straight Arrow Connector 14"/>
            <p:cNvCxnSpPr>
              <a:cxnSpLocks/>
            </p:cNvCxnSpPr>
            <p:nvPr/>
          </p:nvCxnSpPr>
          <p:spPr>
            <a:xfrm>
              <a:off x="5244140" y="5276453"/>
              <a:ext cx="286147" cy="665558"/>
            </a:xfrm>
            <a:prstGeom prst="straightConnector1">
              <a:avLst/>
            </a:prstGeom>
            <a:noFill/>
            <a:ln w="19050" cap="flat" cmpd="sng" algn="ctr">
              <a:solidFill>
                <a:srgbClr val="7889FB">
                  <a:shade val="95000"/>
                  <a:satMod val="105000"/>
                </a:srgbClr>
              </a:solidFill>
              <a:prstDash val="solid"/>
              <a:tailEnd type="triangle"/>
            </a:ln>
            <a:effectLst/>
          </p:spPr>
        </p:cxnSp>
        <p:sp>
          <p:nvSpPr>
            <p:cNvPr id="16" name="Rectangle 15"/>
            <p:cNvSpPr/>
            <p:nvPr/>
          </p:nvSpPr>
          <p:spPr>
            <a:xfrm>
              <a:off x="5320340" y="5257800"/>
              <a:ext cx="394660" cy="338554"/>
            </a:xfrm>
            <a:prstGeom prst="rect">
              <a:avLst/>
            </a:prstGeom>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Wingdings" panose="05000000000000000000" pitchFamily="2" charset="2"/>
                </a:rPr>
                <a:t>q</a:t>
              </a:r>
              <a:r>
                <a:rPr kumimoji="0" lang="en-US" sz="1600" b="0" i="0" u="none" strike="noStrike" kern="0" cap="none" spc="0" normalizeH="0" baseline="60000" noProof="0" dirty="0">
                  <a:ln>
                    <a:noFill/>
                  </a:ln>
                  <a:solidFill>
                    <a:srgbClr val="000000"/>
                  </a:solidFill>
                  <a:effectLst/>
                  <a:uLnTx/>
                  <a:uFillTx/>
                  <a:latin typeface="Calibri" panose="020F0502020204030204" pitchFamily="34" charset="0"/>
                  <a:cs typeface="Calibri" panose="020F0502020204030204" pitchFamily="34" charset="0"/>
                  <a:sym typeface="Wingdings" panose="05000000000000000000" pitchFamily="2" charset="2"/>
                </a:rPr>
                <a:t>┬</a:t>
              </a: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sp>
        <p:nvSpPr>
          <p:cNvPr id="17" name="Rectangle 16"/>
          <p:cNvSpPr/>
          <p:nvPr/>
        </p:nvSpPr>
        <p:spPr>
          <a:xfrm>
            <a:off x="6872489" y="2860634"/>
            <a:ext cx="2210862" cy="369332"/>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t(X) %*% (X%*%v)</a:t>
            </a:r>
          </a:p>
        </p:txBody>
      </p:sp>
    </p:spTree>
    <p:extLst>
      <p:ext uri="{BB962C8B-B14F-4D97-AF65-F5344CB8AC3E}">
        <p14:creationId xmlns:p14="http://schemas.microsoft.com/office/powerpoint/2010/main" val="63483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Sparsity-Exploiting Operators</a:t>
            </a:r>
          </a:p>
        </p:txBody>
      </p:sp>
      <p:sp>
        <p:nvSpPr>
          <p:cNvPr id="3" name="Content Placeholder 2"/>
          <p:cNvSpPr>
            <a:spLocks noGrp="1"/>
          </p:cNvSpPr>
          <p:nvPr>
            <p:ph idx="1"/>
          </p:nvPr>
        </p:nvSpPr>
        <p:spPr/>
        <p:txBody>
          <a:bodyPr/>
          <a:lstStyle/>
          <a:p>
            <a:r>
              <a:rPr lang="en-US" dirty="0"/>
              <a:t>Goal: </a:t>
            </a:r>
            <a:r>
              <a:rPr lang="en-US" b="0" dirty="0"/>
              <a:t>Avoid dense intermediates and unnecessary computation</a:t>
            </a:r>
          </a:p>
          <a:p>
            <a:pPr lvl="1"/>
            <a:endParaRPr lang="en-US" sz="700" dirty="0"/>
          </a:p>
          <a:p>
            <a:r>
              <a:rPr lang="en-US" dirty="0"/>
              <a:t>#1 Fused Physical Operators </a:t>
            </a:r>
          </a:p>
          <a:p>
            <a:pPr lvl="1"/>
            <a:r>
              <a:rPr lang="en-US" dirty="0"/>
              <a:t>E.g., </a:t>
            </a:r>
            <a:r>
              <a:rPr lang="en-US" dirty="0" err="1"/>
              <a:t>SystemML</a:t>
            </a:r>
            <a:r>
              <a:rPr lang="en-US" dirty="0"/>
              <a:t> [PVLDB’16]</a:t>
            </a:r>
            <a:br>
              <a:rPr lang="en-US" dirty="0"/>
            </a:br>
            <a:r>
              <a:rPr lang="en-US" dirty="0" err="1"/>
              <a:t>wsloss</a:t>
            </a:r>
            <a:r>
              <a:rPr lang="en-US" dirty="0"/>
              <a:t>, </a:t>
            </a:r>
            <a:r>
              <a:rPr lang="en-US" dirty="0" err="1"/>
              <a:t>wcemm</a:t>
            </a:r>
            <a:r>
              <a:rPr lang="en-US" dirty="0"/>
              <a:t>, </a:t>
            </a:r>
            <a:r>
              <a:rPr lang="en-US" dirty="0" err="1"/>
              <a:t>wdivmm</a:t>
            </a:r>
            <a:endParaRPr lang="en-US" dirty="0"/>
          </a:p>
          <a:p>
            <a:pPr lvl="1"/>
            <a:r>
              <a:rPr lang="en-US" dirty="0"/>
              <a:t>Selective computation </a:t>
            </a:r>
            <a:br>
              <a:rPr lang="en-US" dirty="0"/>
            </a:br>
            <a:r>
              <a:rPr lang="en-US" dirty="0"/>
              <a:t>over non-zeros of </a:t>
            </a:r>
            <a:br>
              <a:rPr lang="en-US" dirty="0"/>
            </a:br>
            <a:r>
              <a:rPr lang="en-US" b="1" dirty="0">
                <a:solidFill>
                  <a:srgbClr val="7889FB"/>
                </a:solidFill>
              </a:rPr>
              <a:t>“sparse driver”</a:t>
            </a:r>
          </a:p>
          <a:p>
            <a:pPr lvl="1"/>
            <a:endParaRPr lang="en-US" dirty="0"/>
          </a:p>
          <a:p>
            <a:r>
              <a:rPr lang="en-US" dirty="0"/>
              <a:t>#2 Masked Physical Operators</a:t>
            </a:r>
          </a:p>
          <a:p>
            <a:pPr lvl="1"/>
            <a:r>
              <a:rPr lang="en-US" dirty="0"/>
              <a:t>E.g., </a:t>
            </a:r>
            <a:r>
              <a:rPr lang="en-US" dirty="0" err="1"/>
              <a:t>Cumulon</a:t>
            </a:r>
            <a:r>
              <a:rPr lang="en-US" dirty="0"/>
              <a:t> </a:t>
            </a:r>
            <a:r>
              <a:rPr lang="en-US" dirty="0" err="1"/>
              <a:t>MaskMult</a:t>
            </a:r>
            <a:r>
              <a:rPr lang="en-US" dirty="0"/>
              <a:t> [SIGMOD’13]</a:t>
            </a:r>
          </a:p>
          <a:p>
            <a:pPr lvl="1"/>
            <a:r>
              <a:rPr lang="en-US" dirty="0"/>
              <a:t>Create mask of </a:t>
            </a:r>
            <a:r>
              <a:rPr lang="en-US" b="1" dirty="0">
                <a:solidFill>
                  <a:srgbClr val="7889FB"/>
                </a:solidFill>
              </a:rPr>
              <a:t>“sparse driver”</a:t>
            </a:r>
          </a:p>
          <a:p>
            <a:pPr lvl="1"/>
            <a:r>
              <a:rPr lang="en-US" dirty="0"/>
              <a:t>Pass mask to single masked</a:t>
            </a:r>
            <a:br>
              <a:rPr lang="en-US" dirty="0"/>
            </a:br>
            <a:r>
              <a:rPr lang="en-US" dirty="0"/>
              <a:t>matrix multiply operator</a:t>
            </a:r>
          </a:p>
          <a:p>
            <a:endParaRPr lang="en-US" dirty="0"/>
          </a:p>
        </p:txBody>
      </p:sp>
      <p:sp>
        <p:nvSpPr>
          <p:cNvPr id="4" name="Text Placeholder 3"/>
          <p:cNvSpPr>
            <a:spLocks noGrp="1"/>
          </p:cNvSpPr>
          <p:nvPr>
            <p:ph type="body" sz="quarter" idx="14"/>
          </p:nvPr>
        </p:nvSpPr>
        <p:spPr/>
        <p:txBody>
          <a:bodyPr>
            <a:normAutofit lnSpcReduction="10000"/>
          </a:bodyPr>
          <a:lstStyle/>
          <a:p>
            <a:r>
              <a:rPr lang="en-US" dirty="0"/>
              <a:t>Rewrites and Operator Selection</a:t>
            </a:r>
          </a:p>
        </p:txBody>
      </p:sp>
      <p:grpSp>
        <p:nvGrpSpPr>
          <p:cNvPr id="5" name="Group 4"/>
          <p:cNvGrpSpPr/>
          <p:nvPr/>
        </p:nvGrpSpPr>
        <p:grpSpPr>
          <a:xfrm>
            <a:off x="4012167" y="2224526"/>
            <a:ext cx="4839276" cy="1356752"/>
            <a:chOff x="3937521" y="1952504"/>
            <a:chExt cx="4839276" cy="1356752"/>
          </a:xfrm>
        </p:grpSpPr>
        <p:sp>
          <p:nvSpPr>
            <p:cNvPr id="6" name="Rectangle 5"/>
            <p:cNvSpPr/>
            <p:nvPr/>
          </p:nvSpPr>
          <p:spPr>
            <a:xfrm>
              <a:off x="7044609" y="2321836"/>
              <a:ext cx="157479" cy="8382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7" name="Rectangle 6"/>
            <p:cNvSpPr/>
            <p:nvPr/>
          </p:nvSpPr>
          <p:spPr>
            <a:xfrm rot="5400000">
              <a:off x="7605427" y="1754191"/>
              <a:ext cx="152402" cy="824132"/>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 name="Rectangle 7"/>
            <p:cNvSpPr/>
            <p:nvPr/>
          </p:nvSpPr>
          <p:spPr>
            <a:xfrm>
              <a:off x="7262324" y="2307768"/>
              <a:ext cx="838200" cy="852268"/>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U V</a:t>
              </a:r>
              <a:r>
                <a:rPr kumimoji="0" lang="en-US" sz="1800" b="1" i="0" u="none" strike="noStrike" kern="0" cap="none" spc="0" normalizeH="0" baseline="60000" noProof="0" dirty="0">
                  <a:ln>
                    <a:noFill/>
                  </a:ln>
                  <a:solidFill>
                    <a:srgbClr val="FFFFFF"/>
                  </a:solidFill>
                  <a:effectLst/>
                  <a:uLnTx/>
                  <a:uFillTx/>
                  <a:latin typeface="Calibri" panose="020F0502020204030204" pitchFamily="34" charset="0"/>
                  <a:ea typeface="+mn-ea"/>
                  <a:cs typeface="Calibri" panose="020F0502020204030204" pitchFamily="34" charset="0"/>
                  <a:sym typeface="Wingdings" panose="05000000000000000000" pitchFamily="2" charset="2"/>
                </a:rPr>
                <a:t>┬</a:t>
              </a: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 name="Rectangle 8"/>
            <p:cNvSpPr/>
            <p:nvPr/>
          </p:nvSpPr>
          <p:spPr>
            <a:xfrm>
              <a:off x="4697963" y="2307768"/>
              <a:ext cx="838200" cy="852268"/>
            </a:xfrm>
            <a:prstGeom prst="rect">
              <a:avLst/>
            </a:prstGeom>
            <a:no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a:t>
              </a:r>
            </a:p>
          </p:txBody>
        </p:sp>
        <p:sp>
          <p:nvSpPr>
            <p:cNvPr id="10" name="Rectangle 9"/>
            <p:cNvSpPr/>
            <p:nvPr/>
          </p:nvSpPr>
          <p:spPr>
            <a:xfrm>
              <a:off x="6753212" y="2520437"/>
              <a:ext cx="352982" cy="369332"/>
            </a:xfrm>
            <a:prstGeom prst="rect">
              <a:avLst/>
            </a:prstGeom>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 </a:t>
              </a:r>
              <a:endParaRPr kumimoji="0" lang="en-US" sz="18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1" name="Rectangle 10"/>
            <p:cNvSpPr/>
            <p:nvPr/>
          </p:nvSpPr>
          <p:spPr>
            <a:xfrm>
              <a:off x="3937521" y="2522084"/>
              <a:ext cx="580608" cy="369332"/>
            </a:xfrm>
            <a:prstGeom prst="rect">
              <a:avLst/>
            </a:prstGeom>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sum</a:t>
              </a:r>
            </a:p>
          </p:txBody>
        </p:sp>
        <p:sp>
          <p:nvSpPr>
            <p:cNvPr id="12" name="Left Bracket 11"/>
            <p:cNvSpPr/>
            <p:nvPr/>
          </p:nvSpPr>
          <p:spPr>
            <a:xfrm>
              <a:off x="4584439" y="2090056"/>
              <a:ext cx="141317" cy="1219200"/>
            </a:xfrm>
            <a:prstGeom prst="leftBracket">
              <a:avLst/>
            </a:prstGeom>
            <a:noFill/>
            <a:ln w="1905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3" name="Left Bracket 12"/>
            <p:cNvSpPr/>
            <p:nvPr/>
          </p:nvSpPr>
          <p:spPr>
            <a:xfrm>
              <a:off x="5800523" y="2166256"/>
              <a:ext cx="130235" cy="1077688"/>
            </a:xfrm>
            <a:prstGeom prst="leftBracket">
              <a:avLst/>
            </a:prstGeom>
            <a:noFill/>
            <a:ln w="1905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4" name="Left Bracket 13"/>
            <p:cNvSpPr/>
            <p:nvPr/>
          </p:nvSpPr>
          <p:spPr>
            <a:xfrm rot="10800000">
              <a:off x="8176725" y="2166256"/>
              <a:ext cx="130235" cy="1077688"/>
            </a:xfrm>
            <a:prstGeom prst="leftBracket">
              <a:avLst/>
            </a:prstGeom>
            <a:noFill/>
            <a:ln w="1905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5" name="Left Bracket 14"/>
            <p:cNvSpPr/>
            <p:nvPr/>
          </p:nvSpPr>
          <p:spPr>
            <a:xfrm rot="10800000">
              <a:off x="8635480" y="2090055"/>
              <a:ext cx="141317" cy="1219200"/>
            </a:xfrm>
            <a:prstGeom prst="leftBracket">
              <a:avLst/>
            </a:prstGeom>
            <a:noFill/>
            <a:ln w="1905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6" name="Rectangle 15"/>
            <p:cNvSpPr/>
            <p:nvPr/>
          </p:nvSpPr>
          <p:spPr>
            <a:xfrm rot="5400000">
              <a:off x="5305023" y="2468516"/>
              <a:ext cx="152401" cy="15747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7" name="Rectangle 16"/>
            <p:cNvSpPr/>
            <p:nvPr/>
          </p:nvSpPr>
          <p:spPr>
            <a:xfrm rot="5400000">
              <a:off x="4776702" y="2620916"/>
              <a:ext cx="152401" cy="15747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8" name="Rectangle 17"/>
            <p:cNvSpPr/>
            <p:nvPr/>
          </p:nvSpPr>
          <p:spPr>
            <a:xfrm rot="5400000">
              <a:off x="5076423" y="2925716"/>
              <a:ext cx="152401" cy="15747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9" name="Rectangle 18"/>
            <p:cNvSpPr/>
            <p:nvPr/>
          </p:nvSpPr>
          <p:spPr>
            <a:xfrm rot="5400000">
              <a:off x="7869384" y="2468518"/>
              <a:ext cx="152401" cy="15747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0" name="Rectangle 19"/>
            <p:cNvSpPr/>
            <p:nvPr/>
          </p:nvSpPr>
          <p:spPr>
            <a:xfrm rot="5400000">
              <a:off x="7874463" y="2087518"/>
              <a:ext cx="152401" cy="157478"/>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1" name="Rectangle 20"/>
            <p:cNvSpPr/>
            <p:nvPr/>
          </p:nvSpPr>
          <p:spPr>
            <a:xfrm>
              <a:off x="5914051" y="2301547"/>
              <a:ext cx="838200" cy="852268"/>
            </a:xfrm>
            <a:prstGeom prst="rect">
              <a:avLst/>
            </a:prstGeom>
            <a:no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X</a:t>
              </a:r>
            </a:p>
          </p:txBody>
        </p:sp>
        <p:sp>
          <p:nvSpPr>
            <p:cNvPr id="22" name="Rectangle 21"/>
            <p:cNvSpPr/>
            <p:nvPr/>
          </p:nvSpPr>
          <p:spPr>
            <a:xfrm rot="5400000">
              <a:off x="6521111" y="2462295"/>
              <a:ext cx="152401" cy="15747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3" name="Rectangle 22"/>
            <p:cNvSpPr/>
            <p:nvPr/>
          </p:nvSpPr>
          <p:spPr>
            <a:xfrm rot="5400000">
              <a:off x="5992790" y="2614695"/>
              <a:ext cx="152401" cy="15747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4" name="Rectangle 23"/>
            <p:cNvSpPr/>
            <p:nvPr/>
          </p:nvSpPr>
          <p:spPr>
            <a:xfrm rot="5400000">
              <a:off x="6292511" y="2919495"/>
              <a:ext cx="152401" cy="15747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5" name="Rectangle 24"/>
            <p:cNvSpPr/>
            <p:nvPr/>
          </p:nvSpPr>
          <p:spPr>
            <a:xfrm>
              <a:off x="8240762" y="1952504"/>
              <a:ext cx="421910" cy="369332"/>
            </a:xfrm>
            <a:prstGeom prst="rect">
              <a:avLst/>
            </a:prstGeom>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^2</a:t>
              </a:r>
            </a:p>
          </p:txBody>
        </p:sp>
        <p:sp>
          <p:nvSpPr>
            <p:cNvPr id="26" name="Rectangle 25"/>
            <p:cNvSpPr/>
            <p:nvPr/>
          </p:nvSpPr>
          <p:spPr>
            <a:xfrm>
              <a:off x="5522721" y="2587397"/>
              <a:ext cx="300082" cy="369332"/>
            </a:xfrm>
            <a:prstGeom prst="rect">
              <a:avLst/>
            </a:prstGeom>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cxnSp>
          <p:nvCxnSpPr>
            <p:cNvPr id="27" name="Straight Arrow Connector 26"/>
            <p:cNvCxnSpPr>
              <a:stCxn id="22" idx="2"/>
              <a:endCxn id="16" idx="0"/>
            </p:cNvCxnSpPr>
            <p:nvPr/>
          </p:nvCxnSpPr>
          <p:spPr>
            <a:xfrm flipH="1">
              <a:off x="5459963" y="2541035"/>
              <a:ext cx="1058610" cy="6221"/>
            </a:xfrm>
            <a:prstGeom prst="straightConnector1">
              <a:avLst/>
            </a:prstGeom>
            <a:ln w="19050">
              <a:solidFill>
                <a:srgbClr val="7889FB"/>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9" idx="2"/>
              <a:endCxn id="22" idx="0"/>
            </p:cNvCxnSpPr>
            <p:nvPr/>
          </p:nvCxnSpPr>
          <p:spPr>
            <a:xfrm flipH="1" flipV="1">
              <a:off x="6676051" y="2541035"/>
              <a:ext cx="1190795" cy="6223"/>
            </a:xfrm>
            <a:prstGeom prst="straightConnector1">
              <a:avLst/>
            </a:prstGeom>
            <a:ln w="19050">
              <a:solidFill>
                <a:srgbClr val="7889FB"/>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rot="5400000">
              <a:off x="7047149" y="2468516"/>
              <a:ext cx="152401" cy="157478"/>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
        <p:nvSpPr>
          <p:cNvPr id="30" name="TextBox 29"/>
          <p:cNvSpPr txBox="1"/>
          <p:nvPr/>
        </p:nvSpPr>
        <p:spPr>
          <a:xfrm>
            <a:off x="4688432" y="1848900"/>
            <a:ext cx="4051041" cy="369332"/>
          </a:xfrm>
          <a:prstGeom prst="rect">
            <a:avLst/>
          </a:prstGeom>
          <a:noFill/>
        </p:spPr>
        <p:txBody>
          <a:bodyPr wrap="square" rtlCol="0">
            <a:spAutoFit/>
          </a:bodyPr>
          <a:lstStyle/>
          <a:p>
            <a:pPr algn="ctr"/>
            <a:r>
              <a:rPr lang="en-US" b="1" dirty="0">
                <a:latin typeface="Consolas" panose="020B0609020204030204" pitchFamily="49" charset="0"/>
                <a:cs typeface="Consolas" panose="020B0609020204030204" pitchFamily="49" charset="0"/>
              </a:rPr>
              <a:t>sum</a:t>
            </a:r>
            <a:r>
              <a:rPr lang="en-US" dirty="0">
                <a:latin typeface="Consolas" panose="020B0609020204030204" pitchFamily="49" charset="0"/>
                <a:cs typeface="Consolas" panose="020B0609020204030204" pitchFamily="49" charset="0"/>
              </a:rPr>
              <a:t>(W * (X – U %*% </a:t>
            </a:r>
            <a:r>
              <a:rPr lang="en-US" b="1" dirty="0">
                <a:latin typeface="Consolas" panose="020B0609020204030204" pitchFamily="49" charset="0"/>
                <a:cs typeface="Consolas" panose="020B0609020204030204" pitchFamily="49" charset="0"/>
              </a:rPr>
              <a:t>t</a:t>
            </a:r>
            <a:r>
              <a:rPr lang="en-US" dirty="0">
                <a:latin typeface="Consolas" panose="020B0609020204030204" pitchFamily="49" charset="0"/>
                <a:cs typeface="Consolas" panose="020B0609020204030204" pitchFamily="49" charset="0"/>
              </a:rPr>
              <a:t>(V))^2)</a:t>
            </a:r>
          </a:p>
        </p:txBody>
      </p:sp>
      <p:sp>
        <p:nvSpPr>
          <p:cNvPr id="31" name="TextBox 30"/>
          <p:cNvSpPr txBox="1"/>
          <p:nvPr/>
        </p:nvSpPr>
        <p:spPr>
          <a:xfrm>
            <a:off x="4672880" y="3972931"/>
            <a:ext cx="4051041" cy="369332"/>
          </a:xfrm>
          <a:prstGeom prst="rect">
            <a:avLst/>
          </a:prstGeom>
          <a:noFill/>
        </p:spPr>
        <p:txBody>
          <a:bodyPr wrap="square" rtlCol="0">
            <a:spAutoFit/>
          </a:bodyPr>
          <a:lstStyle/>
          <a:p>
            <a:pPr algn="ctr"/>
            <a:r>
              <a:rPr lang="en-US" dirty="0">
                <a:latin typeface="Consolas" panose="020B0609020204030204" pitchFamily="49" charset="0"/>
                <a:cs typeface="Consolas" panose="020B0609020204030204" pitchFamily="49" charset="0"/>
              </a:rPr>
              <a:t>O / (C %*% E %*% </a:t>
            </a:r>
            <a:r>
              <a:rPr lang="en-US" b="1" dirty="0">
                <a:latin typeface="Consolas" panose="020B0609020204030204" pitchFamily="49" charset="0"/>
                <a:cs typeface="Consolas" panose="020B0609020204030204" pitchFamily="49" charset="0"/>
              </a:rPr>
              <a:t>t</a:t>
            </a:r>
            <a:r>
              <a:rPr lang="en-US" dirty="0">
                <a:latin typeface="Consolas" panose="020B0609020204030204" pitchFamily="49" charset="0"/>
                <a:cs typeface="Consolas" panose="020B0609020204030204" pitchFamily="49" charset="0"/>
              </a:rPr>
              <a:t>(B))</a:t>
            </a:r>
          </a:p>
        </p:txBody>
      </p:sp>
      <p:grpSp>
        <p:nvGrpSpPr>
          <p:cNvPr id="32" name="Group 31"/>
          <p:cNvGrpSpPr/>
          <p:nvPr/>
        </p:nvGrpSpPr>
        <p:grpSpPr>
          <a:xfrm>
            <a:off x="5050972" y="4329402"/>
            <a:ext cx="3389924" cy="1939985"/>
            <a:chOff x="5461518" y="4609319"/>
            <a:chExt cx="3389924" cy="1939985"/>
          </a:xfrm>
        </p:grpSpPr>
        <p:sp>
          <p:nvSpPr>
            <p:cNvPr id="33" name="TextBox 32"/>
            <p:cNvSpPr txBox="1"/>
            <p:nvPr/>
          </p:nvSpPr>
          <p:spPr>
            <a:xfrm>
              <a:off x="6522097" y="4609319"/>
              <a:ext cx="475862"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a:t>
              </a:r>
            </a:p>
          </p:txBody>
        </p:sp>
        <p:sp>
          <p:nvSpPr>
            <p:cNvPr id="34" name="TextBox 33"/>
            <p:cNvSpPr txBox="1"/>
            <p:nvPr/>
          </p:nvSpPr>
          <p:spPr>
            <a:xfrm>
              <a:off x="5461518" y="6179972"/>
              <a:ext cx="475862"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O</a:t>
              </a:r>
            </a:p>
          </p:txBody>
        </p:sp>
        <p:sp>
          <p:nvSpPr>
            <p:cNvPr id="35" name="TextBox 34"/>
            <p:cNvSpPr txBox="1"/>
            <p:nvPr/>
          </p:nvSpPr>
          <p:spPr>
            <a:xfrm>
              <a:off x="7582683" y="6173751"/>
              <a:ext cx="475862"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E</a:t>
              </a:r>
            </a:p>
          </p:txBody>
        </p:sp>
        <p:sp>
          <p:nvSpPr>
            <p:cNvPr id="36" name="TextBox 35"/>
            <p:cNvSpPr txBox="1"/>
            <p:nvPr/>
          </p:nvSpPr>
          <p:spPr>
            <a:xfrm>
              <a:off x="8220273" y="6176860"/>
              <a:ext cx="631169"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t(B)</a:t>
              </a:r>
            </a:p>
          </p:txBody>
        </p:sp>
        <p:sp>
          <p:nvSpPr>
            <p:cNvPr id="37" name="TextBox 36"/>
            <p:cNvSpPr txBox="1"/>
            <p:nvPr/>
          </p:nvSpPr>
          <p:spPr>
            <a:xfrm>
              <a:off x="7822162" y="5592147"/>
              <a:ext cx="637202"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mm</a:t>
              </a:r>
            </a:p>
          </p:txBody>
        </p:sp>
        <p:sp>
          <p:nvSpPr>
            <p:cNvPr id="38" name="TextBox 37"/>
            <p:cNvSpPr txBox="1"/>
            <p:nvPr/>
          </p:nvSpPr>
          <p:spPr>
            <a:xfrm>
              <a:off x="7172129" y="5054082"/>
              <a:ext cx="637202"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mm</a:t>
              </a:r>
            </a:p>
          </p:txBody>
        </p:sp>
        <p:cxnSp>
          <p:nvCxnSpPr>
            <p:cNvPr id="39" name="Straight Connector 38"/>
            <p:cNvCxnSpPr>
              <a:stCxn id="34" idx="0"/>
            </p:cNvCxnSpPr>
            <p:nvPr/>
          </p:nvCxnSpPr>
          <p:spPr>
            <a:xfrm flipV="1">
              <a:off x="5699449" y="4978651"/>
              <a:ext cx="893769" cy="1201321"/>
            </a:xfrm>
            <a:prstGeom prst="line">
              <a:avLst/>
            </a:prstGeom>
            <a:ln w="19050">
              <a:solidFill>
                <a:srgbClr val="7889FB"/>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38" idx="0"/>
            </p:cNvCxnSpPr>
            <p:nvPr/>
          </p:nvCxnSpPr>
          <p:spPr>
            <a:xfrm>
              <a:off x="6917290" y="4903231"/>
              <a:ext cx="573440" cy="150851"/>
            </a:xfrm>
            <a:prstGeom prst="line">
              <a:avLst/>
            </a:prstGeom>
            <a:ln w="19050">
              <a:solidFill>
                <a:srgbClr val="7889FB"/>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7" idx="0"/>
            </p:cNvCxnSpPr>
            <p:nvPr/>
          </p:nvCxnSpPr>
          <p:spPr>
            <a:xfrm flipH="1" flipV="1">
              <a:off x="7756070" y="5378393"/>
              <a:ext cx="384693" cy="213754"/>
            </a:xfrm>
            <a:prstGeom prst="line">
              <a:avLst/>
            </a:prstGeom>
            <a:ln w="19050">
              <a:solidFill>
                <a:srgbClr val="7889FB"/>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5" idx="0"/>
            </p:cNvCxnSpPr>
            <p:nvPr/>
          </p:nvCxnSpPr>
          <p:spPr>
            <a:xfrm flipV="1">
              <a:off x="7820614" y="5927407"/>
              <a:ext cx="191088" cy="246344"/>
            </a:xfrm>
            <a:prstGeom prst="line">
              <a:avLst/>
            </a:prstGeom>
            <a:ln w="19050">
              <a:solidFill>
                <a:srgbClr val="7889FB"/>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6" idx="0"/>
            </p:cNvCxnSpPr>
            <p:nvPr/>
          </p:nvCxnSpPr>
          <p:spPr>
            <a:xfrm flipH="1" flipV="1">
              <a:off x="8315408" y="5927407"/>
              <a:ext cx="220450" cy="249453"/>
            </a:xfrm>
            <a:prstGeom prst="line">
              <a:avLst/>
            </a:prstGeom>
            <a:ln w="19050">
              <a:solidFill>
                <a:srgbClr val="7889FB"/>
              </a:solidFill>
              <a:headEnd type="none"/>
              <a:tailEnd type="triangle" w="med"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830012" y="5626351"/>
              <a:ext cx="475862"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C</a:t>
              </a:r>
            </a:p>
          </p:txBody>
        </p:sp>
        <p:cxnSp>
          <p:nvCxnSpPr>
            <p:cNvPr id="45" name="Straight Connector 44"/>
            <p:cNvCxnSpPr>
              <a:stCxn id="44" idx="0"/>
            </p:cNvCxnSpPr>
            <p:nvPr/>
          </p:nvCxnSpPr>
          <p:spPr>
            <a:xfrm flipV="1">
              <a:off x="7067943" y="5380007"/>
              <a:ext cx="191088" cy="246344"/>
            </a:xfrm>
            <a:prstGeom prst="line">
              <a:avLst/>
            </a:prstGeom>
            <a:ln w="19050">
              <a:solidFill>
                <a:srgbClr val="7889FB"/>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5937380" y="6251510"/>
              <a:ext cx="351453" cy="83677"/>
            </a:xfrm>
            <a:prstGeom prst="straightConnector1">
              <a:avLst/>
            </a:prstGeom>
            <a:ln w="19050">
              <a:solidFill>
                <a:srgbClr val="FF0000"/>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211079" y="6052453"/>
              <a:ext cx="475862" cy="369332"/>
            </a:xfrm>
            <a:prstGeom prst="rect">
              <a:avLst/>
            </a:prstGeom>
            <a:noFill/>
          </p:spPr>
          <p:txBody>
            <a:bodyPr wrap="square" rtlCol="0">
              <a:spAutoFit/>
            </a:bodyPr>
            <a:lstStyle/>
            <a:p>
              <a:pPr algn="ctr"/>
              <a:r>
                <a:rPr lang="en-US" b="1" dirty="0">
                  <a:solidFill>
                    <a:srgbClr val="FF0000"/>
                  </a:solidFill>
                  <a:latin typeface="Calibri" panose="020F0502020204030204" pitchFamily="34" charset="0"/>
                  <a:cs typeface="Calibri" panose="020F0502020204030204" pitchFamily="34" charset="0"/>
                </a:rPr>
                <a:t>M</a:t>
              </a:r>
            </a:p>
          </p:txBody>
        </p:sp>
        <p:cxnSp>
          <p:nvCxnSpPr>
            <p:cNvPr id="48" name="Straight Arrow Connector 47"/>
            <p:cNvCxnSpPr>
              <a:stCxn id="38" idx="1"/>
            </p:cNvCxnSpPr>
            <p:nvPr/>
          </p:nvCxnSpPr>
          <p:spPr>
            <a:xfrm flipH="1">
              <a:off x="6444347" y="5238748"/>
              <a:ext cx="727782" cy="838291"/>
            </a:xfrm>
            <a:prstGeom prst="straightConnector1">
              <a:avLst/>
            </a:prstGeom>
            <a:ln w="19050">
              <a:solidFill>
                <a:srgbClr val="FF0000"/>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7" idx="1"/>
            </p:cNvCxnSpPr>
            <p:nvPr/>
          </p:nvCxnSpPr>
          <p:spPr>
            <a:xfrm flipH="1">
              <a:off x="6634070" y="5776813"/>
              <a:ext cx="1188092" cy="452626"/>
            </a:xfrm>
            <a:prstGeom prst="straightConnector1">
              <a:avLst/>
            </a:prstGeom>
            <a:ln w="19050">
              <a:solidFill>
                <a:srgbClr val="FF0000"/>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008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Runtime Adaptation</a:t>
            </a:r>
          </a:p>
        </p:txBody>
      </p:sp>
      <p:sp>
        <p:nvSpPr>
          <p:cNvPr id="3" name="Content Placeholder 2"/>
          <p:cNvSpPr>
            <a:spLocks noGrp="1"/>
          </p:cNvSpPr>
          <p:nvPr>
            <p:ph idx="1"/>
          </p:nvPr>
        </p:nvSpPr>
        <p:spPr/>
        <p:txBody>
          <a:bodyPr/>
          <a:lstStyle/>
          <a:p>
            <a:r>
              <a:rPr lang="en-US" dirty="0"/>
              <a:t>ML Systems w/ Optimizing Compiler</a:t>
            </a:r>
          </a:p>
        </p:txBody>
      </p:sp>
      <p:pic>
        <p:nvPicPr>
          <p:cNvPr id="5" name="Picture 4"/>
          <p:cNvPicPr>
            <a:picLocks noChangeAspect="1"/>
          </p:cNvPicPr>
          <p:nvPr/>
        </p:nvPicPr>
        <p:blipFill>
          <a:blip r:embed="rId3"/>
          <a:stretch>
            <a:fillRect/>
          </a:stretch>
        </p:blipFill>
        <p:spPr>
          <a:xfrm>
            <a:off x="3875090" y="4347450"/>
            <a:ext cx="1388669" cy="403871"/>
          </a:xfrm>
          <a:prstGeom prst="rect">
            <a:avLst/>
          </a:prstGeom>
        </p:spPr>
      </p:pic>
    </p:spTree>
    <p:extLst>
      <p:ext uri="{BB962C8B-B14F-4D97-AF65-F5344CB8AC3E}">
        <p14:creationId xmlns:p14="http://schemas.microsoft.com/office/powerpoint/2010/main" val="3581120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 Ahead-of-Time / Just-in-Time</a:t>
            </a:r>
          </a:p>
        </p:txBody>
      </p:sp>
      <p:sp>
        <p:nvSpPr>
          <p:cNvPr id="3" name="Content Placeholder 2"/>
          <p:cNvSpPr>
            <a:spLocks noGrp="1"/>
          </p:cNvSpPr>
          <p:nvPr>
            <p:ph idx="1"/>
          </p:nvPr>
        </p:nvSpPr>
        <p:spPr>
          <a:xfrm>
            <a:off x="721784" y="1311256"/>
            <a:ext cx="8422216" cy="4941101"/>
          </a:xfrm>
        </p:spPr>
        <p:txBody>
          <a:bodyPr/>
          <a:lstStyle/>
          <a:p>
            <a:r>
              <a:rPr lang="en-US" dirty="0"/>
              <a:t>Ahead-of-Time Compilation</a:t>
            </a:r>
          </a:p>
          <a:p>
            <a:pPr lvl="1"/>
            <a:r>
              <a:rPr lang="en-US" dirty="0"/>
              <a:t>Originating from compiled languages like C, C++</a:t>
            </a:r>
          </a:p>
          <a:p>
            <a:pPr lvl="1"/>
            <a:r>
              <a:rPr lang="en-US" b="1" dirty="0"/>
              <a:t>#1</a:t>
            </a:r>
            <a:r>
              <a:rPr lang="en-US" dirty="0"/>
              <a:t> </a:t>
            </a:r>
            <a:r>
              <a:rPr lang="en-US" b="1" dirty="0">
                <a:solidFill>
                  <a:srgbClr val="7889FB"/>
                </a:solidFill>
              </a:rPr>
              <a:t>Program compilation</a:t>
            </a:r>
            <a:r>
              <a:rPr lang="en-US" dirty="0"/>
              <a:t> at different abstraction levels</a:t>
            </a:r>
          </a:p>
          <a:p>
            <a:pPr lvl="1"/>
            <a:r>
              <a:rPr lang="en-US" b="1" dirty="0"/>
              <a:t>#2</a:t>
            </a:r>
            <a:r>
              <a:rPr lang="en-US" dirty="0"/>
              <a:t> </a:t>
            </a:r>
            <a:r>
              <a:rPr lang="en-US" b="1" dirty="0">
                <a:solidFill>
                  <a:schemeClr val="accent1"/>
                </a:solidFill>
              </a:rPr>
              <a:t>Inference program compilation</a:t>
            </a:r>
            <a:r>
              <a:rPr lang="en-US" dirty="0"/>
              <a:t> &amp; packaging</a:t>
            </a:r>
          </a:p>
          <a:p>
            <a:pPr lvl="1"/>
            <a:endParaRPr lang="en-US" sz="1200" dirty="0"/>
          </a:p>
          <a:p>
            <a:r>
              <a:rPr lang="en-US" dirty="0"/>
              <a:t>Just-In-Time Compilation </a:t>
            </a:r>
            <a:r>
              <a:rPr lang="en-US" b="0" dirty="0"/>
              <a:t>(at runtime for specific data/HW)</a:t>
            </a:r>
          </a:p>
          <a:p>
            <a:pPr lvl="1"/>
            <a:r>
              <a:rPr lang="en-US" dirty="0"/>
              <a:t>Originating from JIT-compiled languages like Java, C#</a:t>
            </a:r>
          </a:p>
          <a:p>
            <a:pPr lvl="1"/>
            <a:r>
              <a:rPr lang="en-US" b="1" dirty="0"/>
              <a:t>#1</a:t>
            </a:r>
            <a:r>
              <a:rPr lang="en-US" dirty="0"/>
              <a:t> </a:t>
            </a:r>
            <a:r>
              <a:rPr lang="en-US" b="1" dirty="0">
                <a:solidFill>
                  <a:schemeClr val="accent1"/>
                </a:solidFill>
              </a:rPr>
              <a:t>Lazy expression evaluation</a:t>
            </a:r>
            <a:r>
              <a:rPr lang="en-US" dirty="0"/>
              <a:t> + optimization</a:t>
            </a:r>
          </a:p>
          <a:p>
            <a:pPr lvl="1"/>
            <a:r>
              <a:rPr lang="en-US" b="1" dirty="0"/>
              <a:t>#2</a:t>
            </a:r>
            <a:r>
              <a:rPr lang="en-US" dirty="0"/>
              <a:t> Program/function compilation </a:t>
            </a:r>
            <a:r>
              <a:rPr lang="en-US" b="1" dirty="0">
                <a:solidFill>
                  <a:srgbClr val="7889FB"/>
                </a:solidFill>
              </a:rPr>
              <a:t>with recompilation</a:t>
            </a:r>
          </a:p>
          <a:p>
            <a:pPr lvl="1"/>
            <a:endParaRPr lang="en-US" sz="1200" dirty="0"/>
          </a:p>
          <a:p>
            <a:r>
              <a:rPr lang="en-US" dirty="0"/>
              <a:t>Excursus: Java JIT</a:t>
            </a:r>
          </a:p>
          <a:p>
            <a:pPr lvl="1"/>
            <a:r>
              <a:rPr lang="en-US" b="1" dirty="0"/>
              <a:t>#1</a:t>
            </a:r>
            <a:r>
              <a:rPr lang="en-US" dirty="0"/>
              <a:t> Start w/ Java bytecode interpretation by JVM </a:t>
            </a:r>
            <a:r>
              <a:rPr lang="en-US" dirty="0">
                <a:sym typeface="Wingdings" panose="05000000000000000000" pitchFamily="2" charset="2"/>
              </a:rPr>
              <a:t> </a:t>
            </a:r>
            <a:r>
              <a:rPr lang="en-US" b="1" dirty="0">
                <a:solidFill>
                  <a:srgbClr val="7889FB"/>
                </a:solidFill>
                <a:sym typeface="Wingdings" panose="05000000000000000000" pitchFamily="2" charset="2"/>
              </a:rPr>
              <a:t>fast startup</a:t>
            </a:r>
          </a:p>
          <a:p>
            <a:pPr lvl="1"/>
            <a:r>
              <a:rPr lang="en-US" b="1" dirty="0">
                <a:sym typeface="Wingdings" panose="05000000000000000000" pitchFamily="2" charset="2"/>
              </a:rPr>
              <a:t>#2</a:t>
            </a:r>
            <a:r>
              <a:rPr lang="en-US" dirty="0">
                <a:sym typeface="Wingdings" panose="05000000000000000000" pitchFamily="2" charset="2"/>
              </a:rPr>
              <a:t> </a:t>
            </a:r>
            <a:r>
              <a:rPr lang="en-US" b="1" dirty="0">
                <a:solidFill>
                  <a:schemeClr val="accent1"/>
                </a:solidFill>
                <a:sym typeface="Wingdings" panose="05000000000000000000" pitchFamily="2" charset="2"/>
              </a:rPr>
              <a:t>Tiered JIT compile</a:t>
            </a:r>
            <a:r>
              <a:rPr lang="en-US" dirty="0">
                <a:sym typeface="Wingdings" panose="05000000000000000000" pitchFamily="2" charset="2"/>
              </a:rPr>
              <a:t> (cold, warm, hot, very hot, scorching)  </a:t>
            </a:r>
            <a:r>
              <a:rPr lang="en-US" b="1" dirty="0">
                <a:solidFill>
                  <a:srgbClr val="7889FB"/>
                </a:solidFill>
                <a:sym typeface="Wingdings" panose="05000000000000000000" pitchFamily="2" charset="2"/>
              </a:rPr>
              <a:t>performance</a:t>
            </a:r>
          </a:p>
          <a:p>
            <a:pPr lvl="1"/>
            <a:r>
              <a:rPr lang="en-US" dirty="0"/>
              <a:t>Trace statistics (frequency, time) at method granularity</a:t>
            </a:r>
          </a:p>
          <a:p>
            <a:pPr lvl="1"/>
            <a:r>
              <a:rPr lang="en-US" dirty="0">
                <a:sym typeface="Wingdings" panose="05000000000000000000" pitchFamily="2" charset="2"/>
              </a:rPr>
              <a:t>Note:  </a:t>
            </a:r>
            <a:r>
              <a:rPr lang="en-US" dirty="0">
                <a:latin typeface="Consolas" panose="020B0609020204030204" pitchFamily="49" charset="0"/>
                <a:sym typeface="Wingdings" panose="05000000000000000000" pitchFamily="2" charset="2"/>
              </a:rPr>
              <a:t>-XX:+</a:t>
            </a:r>
            <a:r>
              <a:rPr lang="en-US" dirty="0" err="1">
                <a:latin typeface="Consolas" panose="020B0609020204030204" pitchFamily="49" charset="0"/>
                <a:sym typeface="Wingdings" panose="05000000000000000000" pitchFamily="2" charset="2"/>
              </a:rPr>
              <a:t>PrintCompilation</a:t>
            </a:r>
            <a:endParaRPr lang="en-US" dirty="0">
              <a:latin typeface="Consolas" panose="020B0609020204030204" pitchFamily="49" charset="0"/>
            </a:endParaRPr>
          </a:p>
          <a:p>
            <a:endParaRPr lang="en-US" dirty="0"/>
          </a:p>
          <a:p>
            <a:endParaRPr lang="en-US" dirty="0"/>
          </a:p>
        </p:txBody>
      </p:sp>
      <p:sp>
        <p:nvSpPr>
          <p:cNvPr id="4" name="Text Placeholder 3"/>
          <p:cNvSpPr>
            <a:spLocks noGrp="1"/>
          </p:cNvSpPr>
          <p:nvPr>
            <p:ph type="body" sz="quarter" idx="14"/>
          </p:nvPr>
        </p:nvSpPr>
        <p:spPr/>
        <p:txBody>
          <a:bodyPr>
            <a:normAutofit lnSpcReduction="10000"/>
          </a:bodyPr>
          <a:lstStyle/>
          <a:p>
            <a:r>
              <a:rPr lang="en-US" dirty="0"/>
              <a:t>Runtime Adaptation</a:t>
            </a:r>
          </a:p>
        </p:txBody>
      </p:sp>
      <p:sp>
        <p:nvSpPr>
          <p:cNvPr id="6" name="TextBox 5"/>
          <p:cNvSpPr txBox="1"/>
          <p:nvPr/>
        </p:nvSpPr>
        <p:spPr>
          <a:xfrm>
            <a:off x="200967" y="5275383"/>
            <a:ext cx="520817" cy="369332"/>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PL</a:t>
            </a:r>
          </a:p>
        </p:txBody>
      </p:sp>
      <p:pic>
        <p:nvPicPr>
          <p:cNvPr id="7" name="Picture 6"/>
          <p:cNvPicPr>
            <a:picLocks noChangeAspect="1"/>
          </p:cNvPicPr>
          <p:nvPr/>
        </p:nvPicPr>
        <p:blipFill>
          <a:blip r:embed="rId3"/>
          <a:stretch>
            <a:fillRect/>
          </a:stretch>
        </p:blipFill>
        <p:spPr>
          <a:xfrm>
            <a:off x="7281485" y="1875553"/>
            <a:ext cx="1388669" cy="403871"/>
          </a:xfrm>
          <a:prstGeom prst="rect">
            <a:avLst/>
          </a:prstGeom>
        </p:spPr>
      </p:pic>
      <p:pic>
        <p:nvPicPr>
          <p:cNvPr id="8" name="Picture 7">
            <a:extLst>
              <a:ext uri="{FF2B5EF4-FFF2-40B4-BE49-F238E27FC236}">
                <a16:creationId xmlns:a16="http://schemas.microsoft.com/office/drawing/2014/main" id="{4BA8E35E-73C7-40FA-9FB0-814BABB7F5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3478" y="3181141"/>
            <a:ext cx="659373" cy="56196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9938" y="2384075"/>
            <a:ext cx="1388669" cy="416299"/>
          </a:xfrm>
          <a:prstGeom prst="rect">
            <a:avLst/>
          </a:prstGeom>
        </p:spPr>
      </p:pic>
      <p:pic>
        <p:nvPicPr>
          <p:cNvPr id="9" name="Graphic 87">
            <a:extLst>
              <a:ext uri="{FF2B5EF4-FFF2-40B4-BE49-F238E27FC236}">
                <a16:creationId xmlns:a16="http://schemas.microsoft.com/office/drawing/2014/main" id="{13DC4519-F41E-40DC-90D6-66F4DE977B0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02332" y="3512950"/>
            <a:ext cx="1280160" cy="308056"/>
          </a:xfrm>
          <a:prstGeom prst="rect">
            <a:avLst/>
          </a:prstGeom>
        </p:spPr>
      </p:pic>
      <p:pic>
        <p:nvPicPr>
          <p:cNvPr id="10" name="Picture 9"/>
          <p:cNvPicPr>
            <a:picLocks noChangeAspect="1"/>
          </p:cNvPicPr>
          <p:nvPr/>
        </p:nvPicPr>
        <p:blipFill>
          <a:blip r:embed="rId3"/>
          <a:stretch>
            <a:fillRect/>
          </a:stretch>
        </p:blipFill>
        <p:spPr>
          <a:xfrm>
            <a:off x="6990240" y="3852483"/>
            <a:ext cx="1388669" cy="403871"/>
          </a:xfrm>
          <a:prstGeom prst="rect">
            <a:avLst/>
          </a:prstGeom>
        </p:spPr>
      </p:pic>
      <p:pic>
        <p:nvPicPr>
          <p:cNvPr id="11" name="Picture 10">
            <a:extLst>
              <a:ext uri="{FF2B5EF4-FFF2-40B4-BE49-F238E27FC236}">
                <a16:creationId xmlns:a16="http://schemas.microsoft.com/office/drawing/2014/main" id="{8403B164-E2F4-43B1-964C-4B218F714066}"/>
              </a:ext>
            </a:extLst>
          </p:cNvPr>
          <p:cNvPicPr>
            <a:picLocks noChangeAspect="1"/>
          </p:cNvPicPr>
          <p:nvPr/>
        </p:nvPicPr>
        <p:blipFill rotWithShape="1">
          <a:blip r:embed="rId8">
            <a:extLst>
              <a:ext uri="{28A0092B-C50C-407E-A947-70E740481C1C}">
                <a14:useLocalDpi xmlns:a14="http://schemas.microsoft.com/office/drawing/2010/main" val="0"/>
              </a:ext>
            </a:extLst>
          </a:blip>
          <a:srcRect t="14239" b="13748"/>
          <a:stretch/>
        </p:blipFill>
        <p:spPr>
          <a:xfrm>
            <a:off x="8409054" y="3821616"/>
            <a:ext cx="589745" cy="424690"/>
          </a:xfrm>
          <a:prstGeom prst="rect">
            <a:avLst/>
          </a:prstGeom>
        </p:spPr>
      </p:pic>
      <p:grpSp>
        <p:nvGrpSpPr>
          <p:cNvPr id="29" name="Group 28"/>
          <p:cNvGrpSpPr/>
          <p:nvPr/>
        </p:nvGrpSpPr>
        <p:grpSpPr>
          <a:xfrm>
            <a:off x="721784" y="2490907"/>
            <a:ext cx="466023" cy="1253877"/>
            <a:chOff x="721784" y="2490907"/>
            <a:chExt cx="466023" cy="1253877"/>
          </a:xfrm>
        </p:grpSpPr>
        <p:cxnSp>
          <p:nvCxnSpPr>
            <p:cNvPr id="12" name="Straight Arrow Connector 11"/>
            <p:cNvCxnSpPr/>
            <p:nvPr/>
          </p:nvCxnSpPr>
          <p:spPr>
            <a:xfrm>
              <a:off x="721784" y="3743108"/>
              <a:ext cx="421217" cy="1"/>
            </a:xfrm>
            <a:prstGeom prst="straightConnector1">
              <a:avLst/>
            </a:prstGeom>
            <a:ln w="19050">
              <a:solidFill>
                <a:schemeClr val="accent1"/>
              </a:solidFill>
              <a:headEnd type="non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22647" y="2490907"/>
              <a:ext cx="0" cy="1253877"/>
            </a:xfrm>
            <a:prstGeom prst="straightConnector1">
              <a:avLst/>
            </a:prstGeom>
            <a:ln w="19050">
              <a:solidFill>
                <a:schemeClr val="accent1"/>
              </a:solidFill>
              <a:headEnd type="non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22648" y="2490907"/>
              <a:ext cx="465159" cy="1"/>
            </a:xfrm>
            <a:prstGeom prst="straightConnector1">
              <a:avLst/>
            </a:prstGeom>
            <a:ln w="19050">
              <a:solidFill>
                <a:schemeClr val="accent1"/>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530743" y="2160990"/>
            <a:ext cx="657064" cy="1909187"/>
            <a:chOff x="530743" y="2160990"/>
            <a:chExt cx="657064" cy="1909187"/>
          </a:xfrm>
        </p:grpSpPr>
        <p:cxnSp>
          <p:nvCxnSpPr>
            <p:cNvPr id="20" name="Straight Arrow Connector 19"/>
            <p:cNvCxnSpPr/>
            <p:nvPr/>
          </p:nvCxnSpPr>
          <p:spPr>
            <a:xfrm>
              <a:off x="530743" y="2167191"/>
              <a:ext cx="623981" cy="1"/>
            </a:xfrm>
            <a:prstGeom prst="straightConnector1">
              <a:avLst/>
            </a:prstGeom>
            <a:ln w="19050">
              <a:solidFill>
                <a:srgbClr val="7889FB"/>
              </a:solidFill>
              <a:headEnd type="non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30743" y="4070176"/>
              <a:ext cx="657064" cy="1"/>
            </a:xfrm>
            <a:prstGeom prst="straightConnector1">
              <a:avLst/>
            </a:prstGeom>
            <a:ln w="19050">
              <a:solidFill>
                <a:srgbClr val="7889FB"/>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43455" y="2160990"/>
              <a:ext cx="0" cy="1909187"/>
            </a:xfrm>
            <a:prstGeom prst="straightConnector1">
              <a:avLst/>
            </a:prstGeom>
            <a:ln w="19050">
              <a:solidFill>
                <a:srgbClr val="7889FB"/>
              </a:solidFill>
              <a:headEnd type="none" w="med" len="lg"/>
              <a:tailEnd type="none" w="med" len="lg"/>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8338717" y="4175970"/>
            <a:ext cx="765091"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(LLVM)</a:t>
            </a:r>
          </a:p>
        </p:txBody>
      </p:sp>
      <p:pic>
        <p:nvPicPr>
          <p:cNvPr id="21" name="Picture 20">
            <a:extLst>
              <a:ext uri="{FF2B5EF4-FFF2-40B4-BE49-F238E27FC236}">
                <a16:creationId xmlns:a16="http://schemas.microsoft.com/office/drawing/2014/main" id="{D8C6360D-46D3-4969-8621-0C7A6D30F1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64980" y="2602911"/>
            <a:ext cx="1027585" cy="213035"/>
          </a:xfrm>
          <a:prstGeom prst="rect">
            <a:avLst/>
          </a:prstGeom>
        </p:spPr>
      </p:pic>
    </p:spTree>
    <p:extLst>
      <p:ext uri="{BB962C8B-B14F-4D97-AF65-F5344CB8AC3E}">
        <p14:creationId xmlns:p14="http://schemas.microsoft.com/office/powerpoint/2010/main" val="17879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Issues of Unknown or Changing Sizes</a:t>
            </a:r>
          </a:p>
        </p:txBody>
      </p:sp>
      <p:sp>
        <p:nvSpPr>
          <p:cNvPr id="6" name="Content Placeholder 5"/>
          <p:cNvSpPr>
            <a:spLocks noGrp="1"/>
          </p:cNvSpPr>
          <p:nvPr>
            <p:ph idx="1"/>
          </p:nvPr>
        </p:nvSpPr>
        <p:spPr/>
        <p:txBody>
          <a:bodyPr/>
          <a:lstStyle/>
          <a:p>
            <a:r>
              <a:rPr lang="en-US" dirty="0"/>
              <a:t>Problem of unknown/changing sizes </a:t>
            </a:r>
          </a:p>
          <a:p>
            <a:pPr lvl="1"/>
            <a:r>
              <a:rPr lang="en-US" b="1" dirty="0">
                <a:solidFill>
                  <a:srgbClr val="7889FB"/>
                </a:solidFill>
              </a:rPr>
              <a:t>Unknown or changing</a:t>
            </a:r>
            <a:r>
              <a:rPr lang="en-US" b="1" dirty="0">
                <a:solidFill>
                  <a:schemeClr val="tx2"/>
                </a:solidFill>
              </a:rPr>
              <a:t> </a:t>
            </a:r>
            <a:r>
              <a:rPr lang="en-US" dirty="0"/>
              <a:t>sizes and sparsity of intermediates </a:t>
            </a:r>
            <a:br>
              <a:rPr lang="en-US" dirty="0"/>
            </a:br>
            <a:r>
              <a:rPr lang="en-US" dirty="0"/>
              <a:t>These unknowns lead to very </a:t>
            </a:r>
            <a:r>
              <a:rPr lang="en-US" b="1" dirty="0">
                <a:solidFill>
                  <a:srgbClr val="7889FB"/>
                </a:solidFill>
              </a:rPr>
              <a:t>conservative fallback plans </a:t>
            </a:r>
            <a:r>
              <a:rPr lang="en-US" dirty="0">
                <a:solidFill>
                  <a:schemeClr val="tx1"/>
                </a:solidFill>
              </a:rPr>
              <a:t>(distributed ops)</a:t>
            </a:r>
          </a:p>
          <a:p>
            <a:pPr lvl="1"/>
            <a:endParaRPr lang="en-US" sz="700" dirty="0"/>
          </a:p>
          <a:p>
            <a:r>
              <a:rPr lang="en-US" dirty="0"/>
              <a:t>#1 </a:t>
            </a:r>
            <a:r>
              <a:rPr lang="en-US" dirty="0">
                <a:solidFill>
                  <a:schemeClr val="accent1"/>
                </a:solidFill>
              </a:rPr>
              <a:t>Control Flow</a:t>
            </a:r>
          </a:p>
          <a:p>
            <a:pPr lvl="1"/>
            <a:r>
              <a:rPr lang="en-US" dirty="0"/>
              <a:t>Branches and loops</a:t>
            </a:r>
          </a:p>
          <a:p>
            <a:pPr lvl="1"/>
            <a:r>
              <a:rPr lang="en-US" dirty="0"/>
              <a:t>Complex function call graphs</a:t>
            </a:r>
          </a:p>
          <a:p>
            <a:pPr lvl="1"/>
            <a:r>
              <a:rPr lang="en-US" dirty="0"/>
              <a:t>User-Defined Functions</a:t>
            </a:r>
          </a:p>
          <a:p>
            <a:pPr lvl="1"/>
            <a:endParaRPr lang="en-US" sz="1000" dirty="0"/>
          </a:p>
          <a:p>
            <a:r>
              <a:rPr lang="en-US" dirty="0"/>
              <a:t>#2 </a:t>
            </a:r>
            <a:r>
              <a:rPr lang="en-US" dirty="0">
                <a:solidFill>
                  <a:schemeClr val="accent1"/>
                </a:solidFill>
              </a:rPr>
              <a:t>Data-Dependencies</a:t>
            </a:r>
          </a:p>
          <a:p>
            <a:pPr lvl="1"/>
            <a:r>
              <a:rPr lang="en-US" dirty="0"/>
              <a:t>Data-dependent operators</a:t>
            </a:r>
            <a:br>
              <a:rPr lang="en-US" dirty="0"/>
            </a:br>
            <a:r>
              <a:rPr lang="en-US" dirty="0"/>
              <a:t>(e.g., table, </a:t>
            </a:r>
            <a:r>
              <a:rPr lang="en-US" dirty="0" err="1"/>
              <a:t>rmEmpty</a:t>
            </a:r>
            <a:r>
              <a:rPr lang="en-US" dirty="0"/>
              <a:t>, aggregate)</a:t>
            </a:r>
          </a:p>
          <a:p>
            <a:pPr lvl="1"/>
            <a:r>
              <a:rPr lang="en-US" dirty="0"/>
              <a:t>Computed size expressions</a:t>
            </a:r>
            <a:br>
              <a:rPr lang="en-US" sz="1400" b="1" dirty="0">
                <a:latin typeface="Courier New" pitchFamily="49" charset="0"/>
                <a:cs typeface="Courier New" pitchFamily="49" charset="0"/>
              </a:rPr>
            </a:br>
            <a:endParaRPr lang="en-US" sz="700" dirty="0"/>
          </a:p>
          <a:p>
            <a:endParaRPr lang="en-US" dirty="0"/>
          </a:p>
        </p:txBody>
      </p:sp>
      <p:sp>
        <p:nvSpPr>
          <p:cNvPr id="7" name="Text Placeholder 6"/>
          <p:cNvSpPr>
            <a:spLocks noGrp="1"/>
          </p:cNvSpPr>
          <p:nvPr>
            <p:ph type="body" sz="quarter" idx="14"/>
          </p:nvPr>
        </p:nvSpPr>
        <p:spPr/>
        <p:txBody>
          <a:bodyPr>
            <a:normAutofit lnSpcReduction="10000"/>
          </a:bodyPr>
          <a:lstStyle/>
          <a:p>
            <a:r>
              <a:rPr lang="en-US" dirty="0"/>
              <a:t>Runtime Adaptation</a:t>
            </a:r>
          </a:p>
        </p:txBody>
      </p:sp>
      <p:sp>
        <p:nvSpPr>
          <p:cNvPr id="8" name="Rectangle 7"/>
          <p:cNvSpPr/>
          <p:nvPr/>
        </p:nvSpPr>
        <p:spPr>
          <a:xfrm>
            <a:off x="6460468" y="4726884"/>
            <a:ext cx="228600" cy="1500426"/>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Arial"/>
              </a:rPr>
              <a:t>1</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Arial"/>
              </a:rPr>
              <a:t>3</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chemeClr val="accent1"/>
                </a:solidFill>
                <a:effectLst/>
                <a:uLnTx/>
                <a:uFillTx/>
                <a:latin typeface="Arial"/>
                <a:ea typeface="+mn-ea"/>
                <a:cs typeface="Arial"/>
              </a:rPr>
              <a:t>4</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Arial"/>
              </a:rPr>
              <a:t>223</a:t>
            </a:r>
          </a:p>
        </p:txBody>
      </p:sp>
      <p:cxnSp>
        <p:nvCxnSpPr>
          <p:cNvPr id="9" name="Straight Arrow Connector 8"/>
          <p:cNvCxnSpPr/>
          <p:nvPr/>
        </p:nvCxnSpPr>
        <p:spPr>
          <a:xfrm rot="10800000">
            <a:off x="5897884" y="5465310"/>
            <a:ext cx="457200" cy="1588"/>
          </a:xfrm>
          <a:prstGeom prst="straightConnector1">
            <a:avLst/>
          </a:prstGeom>
          <a:noFill/>
          <a:ln w="19050" cap="flat" cmpd="sng" algn="ctr">
            <a:solidFill>
              <a:srgbClr val="7889FB">
                <a:shade val="95000"/>
                <a:satMod val="105000"/>
              </a:srgbClr>
            </a:solidFill>
            <a:prstDash val="solid"/>
            <a:tailEnd type="stealth" w="lg" len="lg"/>
          </a:ln>
          <a:effectLst/>
        </p:spPr>
      </p:cxnSp>
      <p:grpSp>
        <p:nvGrpSpPr>
          <p:cNvPr id="15" name="Group 14"/>
          <p:cNvGrpSpPr/>
          <p:nvPr/>
        </p:nvGrpSpPr>
        <p:grpSpPr>
          <a:xfrm>
            <a:off x="4860268" y="4726884"/>
            <a:ext cx="914400" cy="1500426"/>
            <a:chOff x="4860268" y="4726884"/>
            <a:chExt cx="914400" cy="1500426"/>
          </a:xfrm>
        </p:grpSpPr>
        <p:sp>
          <p:nvSpPr>
            <p:cNvPr id="10" name="Rectangle 9"/>
            <p:cNvSpPr/>
            <p:nvPr/>
          </p:nvSpPr>
          <p:spPr>
            <a:xfrm>
              <a:off x="4860268" y="4726884"/>
              <a:ext cx="228600" cy="1500426"/>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Arial"/>
                </a:rPr>
                <a:t>1</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a:ea typeface="+mn-ea"/>
                <a:cs typeface="Arial"/>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a:ea typeface="+mn-ea"/>
                <a:cs typeface="Arial"/>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a:ea typeface="+mn-ea"/>
                <a:cs typeface="Arial"/>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a:ea typeface="+mn-ea"/>
                <a:cs typeface="Arial"/>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a:ea typeface="+mn-ea"/>
                <a:cs typeface="Arial"/>
              </a:endParaRPr>
            </a:p>
          </p:txBody>
        </p:sp>
        <p:sp>
          <p:nvSpPr>
            <p:cNvPr id="11" name="Rectangle 10"/>
            <p:cNvSpPr/>
            <p:nvPr/>
          </p:nvSpPr>
          <p:spPr>
            <a:xfrm>
              <a:off x="5088868" y="4726884"/>
              <a:ext cx="228600" cy="1500426"/>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a:ea typeface="+mn-ea"/>
                <a:cs typeface="Arial"/>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a:ea typeface="+mn-ea"/>
                <a:cs typeface="Arial"/>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a:ea typeface="+mn-ea"/>
                <a:cs typeface="Arial"/>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Arial"/>
                </a:rPr>
                <a:t>11</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a:ea typeface="+mn-ea"/>
                <a:cs typeface="Arial"/>
              </a:endParaRPr>
            </a:p>
          </p:txBody>
        </p:sp>
        <p:sp>
          <p:nvSpPr>
            <p:cNvPr id="12" name="Rectangle 11"/>
            <p:cNvSpPr/>
            <p:nvPr/>
          </p:nvSpPr>
          <p:spPr>
            <a:xfrm>
              <a:off x="5317468" y="4726884"/>
              <a:ext cx="228600" cy="1500426"/>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a:ea typeface="+mn-ea"/>
                <a:cs typeface="Arial"/>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Arial"/>
                </a:rPr>
                <a:t>1</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a:ea typeface="+mn-ea"/>
                <a:cs typeface="Arial"/>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a:ea typeface="+mn-ea"/>
                <a:cs typeface="Arial"/>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Arial"/>
                </a:rPr>
                <a:t> 1</a:t>
              </a:r>
            </a:p>
          </p:txBody>
        </p:sp>
        <p:sp>
          <p:nvSpPr>
            <p:cNvPr id="13" name="Rectangle 12"/>
            <p:cNvSpPr/>
            <p:nvPr/>
          </p:nvSpPr>
          <p:spPr>
            <a:xfrm>
              <a:off x="5546068" y="4726884"/>
              <a:ext cx="228600" cy="1500426"/>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a:ea typeface="+mn-ea"/>
                <a:cs typeface="Arial"/>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a:ea typeface="+mn-ea"/>
                <a:cs typeface="Arial"/>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Arial"/>
                </a:rPr>
                <a:t>1</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a:ea typeface="+mn-ea"/>
                <a:cs typeface="Arial"/>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a:ea typeface="+mn-ea"/>
                  <a:cs typeface="Arial"/>
                </a:rPr>
                <a:t> </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a:ea typeface="+mn-ea"/>
                <a:cs typeface="Arial"/>
              </a:endParaRPr>
            </a:p>
          </p:txBody>
        </p:sp>
      </p:grpSp>
      <p:sp>
        <p:nvSpPr>
          <p:cNvPr id="2" name="Rectangle 1"/>
          <p:cNvSpPr/>
          <p:nvPr/>
        </p:nvSpPr>
        <p:spPr>
          <a:xfrm>
            <a:off x="4744710" y="2469658"/>
            <a:ext cx="4218422" cy="1231106"/>
          </a:xfrm>
          <a:prstGeom prst="rect">
            <a:avLst/>
          </a:prstGeom>
        </p:spPr>
        <p:txBody>
          <a:bodyPr wrap="square">
            <a:spAutoFit/>
          </a:bodyPr>
          <a:lstStyle/>
          <a:p>
            <a:r>
              <a:rPr lang="en-US" sz="1600" dirty="0">
                <a:latin typeface="Consolas" panose="020B0609020204030204" pitchFamily="49" charset="0"/>
                <a:cs typeface="Courier New" pitchFamily="49" charset="0"/>
              </a:rPr>
              <a:t>X = </a:t>
            </a:r>
            <a:r>
              <a:rPr lang="en-US" sz="1600" b="1" dirty="0">
                <a:latin typeface="Consolas" panose="020B0609020204030204" pitchFamily="49" charset="0"/>
                <a:cs typeface="Courier New" pitchFamily="49" charset="0"/>
              </a:rPr>
              <a:t>read</a:t>
            </a:r>
            <a:r>
              <a:rPr lang="en-US" sz="1600" dirty="0">
                <a:latin typeface="Consolas" panose="020B0609020204030204" pitchFamily="49" charset="0"/>
                <a:cs typeface="Courier New" pitchFamily="49" charset="0"/>
              </a:rPr>
              <a:t>(</a:t>
            </a:r>
            <a:r>
              <a:rPr lang="en-US" sz="1600" b="1" dirty="0">
                <a:latin typeface="Consolas" panose="020B0609020204030204" pitchFamily="49" charset="0"/>
                <a:cs typeface="Courier New" pitchFamily="49" charset="0"/>
              </a:rPr>
              <a:t>‘/</a:t>
            </a:r>
            <a:r>
              <a:rPr lang="en-US" sz="1600" b="1" dirty="0" err="1">
                <a:latin typeface="Consolas" panose="020B0609020204030204" pitchFamily="49" charset="0"/>
                <a:cs typeface="Courier New" pitchFamily="49" charset="0"/>
              </a:rPr>
              <a:t>tmp</a:t>
            </a:r>
            <a:r>
              <a:rPr lang="en-US" sz="1600" b="1" dirty="0">
                <a:latin typeface="Consolas" panose="020B0609020204030204" pitchFamily="49" charset="0"/>
                <a:cs typeface="Courier New" pitchFamily="49" charset="0"/>
              </a:rPr>
              <a:t>/X.csv’</a:t>
            </a:r>
            <a:r>
              <a:rPr lang="en-US" sz="1600" dirty="0">
                <a:latin typeface="Consolas" panose="020B0609020204030204" pitchFamily="49" charset="0"/>
                <a:cs typeface="Courier New" pitchFamily="49" charset="0"/>
              </a:rPr>
              <a:t>);</a:t>
            </a:r>
          </a:p>
          <a:p>
            <a:r>
              <a:rPr lang="en-US" sz="1600" b="1" dirty="0">
                <a:latin typeface="Consolas" panose="020B0609020204030204" pitchFamily="49" charset="0"/>
                <a:cs typeface="Courier New" pitchFamily="49" charset="0"/>
              </a:rPr>
              <a:t>if</a:t>
            </a:r>
            <a:r>
              <a:rPr lang="en-US" sz="1600" dirty="0">
                <a:latin typeface="Consolas" panose="020B0609020204030204" pitchFamily="49" charset="0"/>
                <a:cs typeface="Courier New" pitchFamily="49" charset="0"/>
              </a:rPr>
              <a:t>( intercept ) </a:t>
            </a:r>
            <a:br>
              <a:rPr lang="en-US" sz="1600" dirty="0">
                <a:latin typeface="Consolas" panose="020B0609020204030204" pitchFamily="49" charset="0"/>
                <a:cs typeface="Courier New" pitchFamily="49" charset="0"/>
              </a:rPr>
            </a:br>
            <a:r>
              <a:rPr lang="en-US" sz="1600" dirty="0">
                <a:latin typeface="Consolas" panose="020B0609020204030204" pitchFamily="49" charset="0"/>
                <a:cs typeface="Courier New" pitchFamily="49" charset="0"/>
              </a:rPr>
              <a:t>  X = </a:t>
            </a:r>
            <a:r>
              <a:rPr lang="en-US" sz="1600" b="1" dirty="0" err="1">
                <a:latin typeface="Consolas" panose="020B0609020204030204" pitchFamily="49" charset="0"/>
                <a:cs typeface="Courier New" pitchFamily="49" charset="0"/>
              </a:rPr>
              <a:t>cbind</a:t>
            </a:r>
            <a:r>
              <a:rPr lang="en-US" sz="1600" dirty="0">
                <a:latin typeface="Consolas" panose="020B0609020204030204" pitchFamily="49" charset="0"/>
                <a:cs typeface="Courier New" pitchFamily="49" charset="0"/>
              </a:rPr>
              <a:t>(X, </a:t>
            </a:r>
            <a:r>
              <a:rPr lang="en-US" sz="1600" b="1" dirty="0">
                <a:latin typeface="Consolas" panose="020B0609020204030204" pitchFamily="49" charset="0"/>
                <a:cs typeface="Courier New" pitchFamily="49" charset="0"/>
              </a:rPr>
              <a:t>matrix</a:t>
            </a:r>
            <a:r>
              <a:rPr lang="en-US" sz="1600" dirty="0">
                <a:latin typeface="Consolas" panose="020B0609020204030204" pitchFamily="49" charset="0"/>
                <a:cs typeface="Courier New" pitchFamily="49" charset="0"/>
              </a:rPr>
              <a:t>(1,</a:t>
            </a:r>
            <a:r>
              <a:rPr lang="en-US" sz="1600" b="1" dirty="0">
                <a:latin typeface="Consolas" panose="020B0609020204030204" pitchFamily="49" charset="0"/>
                <a:cs typeface="Courier New" pitchFamily="49" charset="0"/>
              </a:rPr>
              <a:t>nrow</a:t>
            </a:r>
            <a:r>
              <a:rPr lang="en-US" sz="1600" dirty="0">
                <a:latin typeface="Consolas" panose="020B0609020204030204" pitchFamily="49" charset="0"/>
                <a:cs typeface="Courier New" pitchFamily="49" charset="0"/>
              </a:rPr>
              <a:t>(X),1));</a:t>
            </a:r>
          </a:p>
          <a:p>
            <a:endParaRPr lang="en-US" sz="1000" dirty="0">
              <a:latin typeface="Consolas" panose="020B0609020204030204" pitchFamily="49" charset="0"/>
              <a:cs typeface="Courier New" pitchFamily="49" charset="0"/>
            </a:endParaRPr>
          </a:p>
          <a:p>
            <a:r>
              <a:rPr lang="en-US" sz="1600" dirty="0">
                <a:latin typeface="Consolas" panose="020B0609020204030204" pitchFamily="49" charset="0"/>
                <a:cs typeface="Courier New" pitchFamily="49" charset="0"/>
              </a:rPr>
              <a:t>Z = foo(X) + X; </a:t>
            </a:r>
            <a:r>
              <a:rPr lang="en-US" sz="1600" b="1" dirty="0">
                <a:solidFill>
                  <a:srgbClr val="00B050"/>
                </a:solidFill>
                <a:latin typeface="Consolas" panose="020B0609020204030204" pitchFamily="49" charset="0"/>
                <a:cs typeface="Courier New" pitchFamily="49" charset="0"/>
              </a:rPr>
              <a:t># size of + and Z?</a:t>
            </a:r>
          </a:p>
        </p:txBody>
      </p:sp>
      <p:sp>
        <p:nvSpPr>
          <p:cNvPr id="3" name="Rectangle 2"/>
          <p:cNvSpPr/>
          <p:nvPr/>
        </p:nvSpPr>
        <p:spPr>
          <a:xfrm>
            <a:off x="4754758" y="3993808"/>
            <a:ext cx="3846631" cy="584775"/>
          </a:xfrm>
          <a:prstGeom prst="rect">
            <a:avLst/>
          </a:prstGeom>
        </p:spPr>
        <p:txBody>
          <a:bodyPr wrap="square">
            <a:spAutoFit/>
          </a:bodyPr>
          <a:lstStyle/>
          <a:p>
            <a:r>
              <a:rPr lang="en-US" sz="1600" dirty="0">
                <a:latin typeface="Consolas" pitchFamily="49" charset="0"/>
                <a:cs typeface="Consolas" pitchFamily="49" charset="0"/>
              </a:rPr>
              <a:t>Y = </a:t>
            </a:r>
            <a:r>
              <a:rPr lang="en-US" sz="1600" b="1" dirty="0">
                <a:latin typeface="Consolas" pitchFamily="49" charset="0"/>
                <a:cs typeface="Consolas" pitchFamily="49" charset="0"/>
              </a:rPr>
              <a:t>table</a:t>
            </a:r>
            <a:r>
              <a:rPr lang="en-US" sz="1600" dirty="0">
                <a:latin typeface="Consolas" pitchFamily="49" charset="0"/>
                <a:cs typeface="Consolas" pitchFamily="49" charset="0"/>
              </a:rPr>
              <a:t>(</a:t>
            </a:r>
            <a:r>
              <a:rPr lang="en-US" sz="1600" b="1" dirty="0" err="1">
                <a:latin typeface="Consolas" pitchFamily="49" charset="0"/>
                <a:cs typeface="Consolas" pitchFamily="49" charset="0"/>
              </a:rPr>
              <a:t>seq</a:t>
            </a:r>
            <a:r>
              <a:rPr lang="en-US" sz="1600" dirty="0">
                <a:latin typeface="Consolas" pitchFamily="49" charset="0"/>
                <a:cs typeface="Consolas" pitchFamily="49" charset="0"/>
              </a:rPr>
              <a:t>(1,</a:t>
            </a:r>
            <a:r>
              <a:rPr lang="en-US" sz="1600" b="1" dirty="0">
                <a:latin typeface="Consolas" pitchFamily="49" charset="0"/>
                <a:cs typeface="Consolas" pitchFamily="49" charset="0"/>
              </a:rPr>
              <a:t>nrow</a:t>
            </a:r>
            <a:r>
              <a:rPr lang="en-US" sz="1600" dirty="0">
                <a:latin typeface="Consolas" pitchFamily="49" charset="0"/>
                <a:cs typeface="Consolas" pitchFamily="49" charset="0"/>
              </a:rPr>
              <a:t>(X)), y);</a:t>
            </a:r>
            <a:br>
              <a:rPr lang="en-US" sz="1600" dirty="0">
                <a:latin typeface="Consolas" pitchFamily="49" charset="0"/>
                <a:cs typeface="Consolas" pitchFamily="49" charset="0"/>
              </a:rPr>
            </a:br>
            <a:r>
              <a:rPr lang="en-US" sz="1600" dirty="0">
                <a:latin typeface="Consolas" pitchFamily="49" charset="0"/>
                <a:cs typeface="Consolas" pitchFamily="49" charset="0"/>
              </a:rPr>
              <a:t>grad = </a:t>
            </a:r>
            <a:r>
              <a:rPr lang="en-US" sz="1600" b="1" dirty="0">
                <a:latin typeface="Consolas" pitchFamily="49" charset="0"/>
                <a:cs typeface="Consolas" pitchFamily="49" charset="0"/>
              </a:rPr>
              <a:t>t</a:t>
            </a:r>
            <a:r>
              <a:rPr lang="en-US" sz="1600" dirty="0">
                <a:latin typeface="Consolas" pitchFamily="49" charset="0"/>
                <a:cs typeface="Consolas" pitchFamily="49" charset="0"/>
              </a:rPr>
              <a:t>(X) %*% (P - Y); </a:t>
            </a:r>
            <a:endParaRPr lang="en-US" sz="1600" dirty="0"/>
          </a:p>
        </p:txBody>
      </p:sp>
      <p:sp>
        <p:nvSpPr>
          <p:cNvPr id="4" name="TextBox 3"/>
          <p:cNvSpPr txBox="1"/>
          <p:nvPr/>
        </p:nvSpPr>
        <p:spPr>
          <a:xfrm>
            <a:off x="6692207" y="5838091"/>
            <a:ext cx="512466" cy="369332"/>
          </a:xfrm>
          <a:prstGeom prst="rect">
            <a:avLst/>
          </a:prstGeom>
          <a:noFill/>
        </p:spPr>
        <p:txBody>
          <a:bodyPr wrap="square" lIns="0" rIns="0" rtlCol="0">
            <a:spAutoFit/>
          </a:bodyPr>
          <a:lstStyle/>
          <a:p>
            <a:pPr algn="ctr"/>
            <a:r>
              <a:rPr lang="en-US" b="1" dirty="0">
                <a:latin typeface="Consolas" panose="020B0609020204030204" pitchFamily="49" charset="0"/>
                <a:cs typeface="Calibri" panose="020F0502020204030204" pitchFamily="34" charset="0"/>
              </a:rPr>
              <a:t>y</a:t>
            </a:r>
          </a:p>
        </p:txBody>
      </p:sp>
      <p:sp>
        <p:nvSpPr>
          <p:cNvPr id="17" name="TextBox 16"/>
          <p:cNvSpPr txBox="1"/>
          <p:nvPr/>
        </p:nvSpPr>
        <p:spPr>
          <a:xfrm>
            <a:off x="5719196" y="5839767"/>
            <a:ext cx="512466" cy="369332"/>
          </a:xfrm>
          <a:prstGeom prst="rect">
            <a:avLst/>
          </a:prstGeom>
          <a:noFill/>
        </p:spPr>
        <p:txBody>
          <a:bodyPr wrap="square" lIns="0" rIns="0" rtlCol="0">
            <a:spAutoFit/>
          </a:bodyPr>
          <a:lstStyle/>
          <a:p>
            <a:pPr algn="ctr"/>
            <a:r>
              <a:rPr lang="en-US" b="1" dirty="0">
                <a:latin typeface="Consolas" panose="020B0609020204030204" pitchFamily="49" charset="0"/>
                <a:cs typeface="Calibri" panose="020F0502020204030204" pitchFamily="34" charset="0"/>
              </a:rPr>
              <a:t>Y</a:t>
            </a:r>
          </a:p>
        </p:txBody>
      </p:sp>
      <p:sp>
        <p:nvSpPr>
          <p:cNvPr id="14" name="TextBox 13"/>
          <p:cNvSpPr txBox="1"/>
          <p:nvPr/>
        </p:nvSpPr>
        <p:spPr>
          <a:xfrm>
            <a:off x="6905812" y="4663443"/>
            <a:ext cx="2110114" cy="646331"/>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Ex.: Multinomial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Logistic Regression</a:t>
            </a:r>
          </a:p>
        </p:txBody>
      </p:sp>
      <p:sp>
        <p:nvSpPr>
          <p:cNvPr id="18" name="Rectangle 17"/>
          <p:cNvSpPr/>
          <p:nvPr/>
        </p:nvSpPr>
        <p:spPr>
          <a:xfrm>
            <a:off x="734686" y="5301877"/>
            <a:ext cx="3887603" cy="984885"/>
          </a:xfrm>
          <a:prstGeom prst="rect">
            <a:avLst/>
          </a:prstGeom>
        </p:spPr>
        <p:txBody>
          <a:bodyPr wrap="none">
            <a:spAutoFit/>
          </a:bodyPr>
          <a:lstStyle/>
          <a:p>
            <a:r>
              <a:rPr lang="en-US" sz="1600" dirty="0">
                <a:latin typeface="Consolas" panose="020B0609020204030204" pitchFamily="49" charset="0"/>
              </a:rPr>
              <a:t>d = </a:t>
            </a:r>
            <a:r>
              <a:rPr lang="en-US" sz="1600" dirty="0" err="1">
                <a:latin typeface="Consolas" panose="020B0609020204030204" pitchFamily="49" charset="0"/>
              </a:rPr>
              <a:t>dout</a:t>
            </a:r>
            <a:r>
              <a:rPr lang="en-US" sz="1600" dirty="0">
                <a:latin typeface="Consolas" panose="020B0609020204030204" pitchFamily="49" charset="0"/>
              </a:rPr>
              <a:t>[,(t-2)*M+1:(t-1)*M];</a:t>
            </a:r>
          </a:p>
          <a:p>
            <a:endParaRPr lang="en-US" sz="1000" dirty="0">
              <a:latin typeface="Consolas" panose="020B0609020204030204" pitchFamily="49" charset="0"/>
            </a:endParaRPr>
          </a:p>
          <a:p>
            <a:r>
              <a:rPr lang="pt-BR" sz="1600" dirty="0">
                <a:latin typeface="Consolas" panose="020B0609020204030204" pitchFamily="49" charset="0"/>
              </a:rPr>
              <a:t>cur_Q = matrix (0, 1, 2*ncur);</a:t>
            </a:r>
          </a:p>
          <a:p>
            <a:r>
              <a:rPr lang="pt-BR" sz="1600" dirty="0">
                <a:latin typeface="Consolas" panose="020B0609020204030204" pitchFamily="49" charset="0"/>
              </a:rPr>
              <a:t>cur_S = matrix (0, 1, ncur*dist);</a:t>
            </a:r>
            <a:endParaRPr lang="en-US" sz="1600" dirty="0">
              <a:latin typeface="Consolas" panose="020B0609020204030204" pitchFamily="49" charset="0"/>
            </a:endParaRPr>
          </a:p>
        </p:txBody>
      </p:sp>
    </p:spTree>
    <p:extLst>
      <p:ext uri="{BB962C8B-B14F-4D97-AF65-F5344CB8AC3E}">
        <p14:creationId xmlns:p14="http://schemas.microsoft.com/office/powerpoint/2010/main" val="424615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17" grpId="0"/>
      <p:bldP spid="14"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of Unknown or Changing Sizes, cont.</a:t>
            </a:r>
          </a:p>
        </p:txBody>
      </p:sp>
      <p:sp>
        <p:nvSpPr>
          <p:cNvPr id="3" name="Content Placeholder 2"/>
          <p:cNvSpPr>
            <a:spLocks noGrp="1"/>
          </p:cNvSpPr>
          <p:nvPr>
            <p:ph idx="1"/>
          </p:nvPr>
        </p:nvSpPr>
        <p:spPr/>
        <p:txBody>
          <a:bodyPr/>
          <a:lstStyle/>
          <a:p>
            <a:r>
              <a:rPr lang="en-US" dirty="0"/>
              <a:t>#3 </a:t>
            </a:r>
            <a:r>
              <a:rPr lang="en-US" dirty="0">
                <a:solidFill>
                  <a:schemeClr val="accent1"/>
                </a:solidFill>
              </a:rPr>
              <a:t>Changing Dims and Sparsity</a:t>
            </a:r>
          </a:p>
          <a:p>
            <a:pPr lvl="1"/>
            <a:r>
              <a:rPr lang="en-US" dirty="0"/>
              <a:t>Iterative feature selection workloads</a:t>
            </a:r>
          </a:p>
          <a:p>
            <a:pPr lvl="1"/>
            <a:r>
              <a:rPr lang="en-US" dirty="0"/>
              <a:t>Changing dimensions or sparsity</a:t>
            </a:r>
          </a:p>
          <a:p>
            <a:pPr marL="457200" lvl="1" indent="0">
              <a:buNone/>
            </a:pPr>
            <a:r>
              <a:rPr lang="en-US" dirty="0">
                <a:sym typeface="Wingdings" panose="05000000000000000000" pitchFamily="2" charset="2"/>
              </a:rPr>
              <a:t> Same code with different data</a:t>
            </a:r>
            <a:endParaRPr lang="en-US" dirty="0"/>
          </a:p>
          <a:p>
            <a:pPr lvl="1"/>
            <a:endParaRPr lang="en-US" sz="1200" dirty="0"/>
          </a:p>
          <a:p>
            <a:r>
              <a:rPr lang="en-US" dirty="0"/>
              <a:t>#4 </a:t>
            </a:r>
            <a:r>
              <a:rPr lang="en-US" dirty="0">
                <a:solidFill>
                  <a:schemeClr val="accent1"/>
                </a:solidFill>
              </a:rPr>
              <a:t>API Limitations</a:t>
            </a:r>
          </a:p>
          <a:p>
            <a:pPr lvl="1"/>
            <a:r>
              <a:rPr lang="en-US" dirty="0"/>
              <a:t>Precompiled scripts/programs </a:t>
            </a:r>
            <a:br>
              <a:rPr lang="en-US" dirty="0"/>
            </a:br>
            <a:r>
              <a:rPr lang="en-US" dirty="0"/>
              <a:t>(inputs unavailable)</a:t>
            </a:r>
          </a:p>
          <a:p>
            <a:pPr lvl="1"/>
            <a:endParaRPr lang="en-US" sz="1200" dirty="0"/>
          </a:p>
          <a:p>
            <a:r>
              <a:rPr lang="en-US" dirty="0"/>
              <a:t>(#5 Compiler Limitations)</a:t>
            </a:r>
          </a:p>
          <a:p>
            <a:pPr lvl="1"/>
            <a:endParaRPr lang="en-US" dirty="0"/>
          </a:p>
          <a:p>
            <a:pPr>
              <a:buNone/>
            </a:pPr>
            <a:r>
              <a:rPr lang="en-US" b="0" dirty="0">
                <a:solidFill>
                  <a:srgbClr val="7889FB"/>
                </a:solidFill>
                <a:sym typeface="Wingdings" pitchFamily="2" charset="2"/>
              </a:rPr>
              <a:t> </a:t>
            </a:r>
            <a:r>
              <a:rPr lang="en-US" dirty="0">
                <a:solidFill>
                  <a:srgbClr val="7889FB"/>
                </a:solidFill>
              </a:rPr>
              <a:t>Dynamic recompilation techniques</a:t>
            </a:r>
            <a:r>
              <a:rPr lang="en-US" b="0" dirty="0">
                <a:solidFill>
                  <a:srgbClr val="7889FB"/>
                </a:solidFill>
              </a:rPr>
              <a:t> </a:t>
            </a:r>
            <a:r>
              <a:rPr lang="en-US" b="0" dirty="0">
                <a:solidFill>
                  <a:schemeClr val="tx1"/>
                </a:solidFill>
              </a:rPr>
              <a:t>as robust fallback strategy</a:t>
            </a:r>
          </a:p>
          <a:p>
            <a:pPr lvl="1"/>
            <a:r>
              <a:rPr lang="en-US" dirty="0">
                <a:solidFill>
                  <a:schemeClr val="tx1"/>
                </a:solidFill>
                <a:sym typeface="Wingdings" pitchFamily="2" charset="2"/>
              </a:rPr>
              <a:t>Shares goals and challenges with adaptive query processing</a:t>
            </a:r>
          </a:p>
          <a:p>
            <a:pPr lvl="1"/>
            <a:r>
              <a:rPr lang="en-US" dirty="0">
                <a:solidFill>
                  <a:schemeClr val="tx1"/>
                </a:solidFill>
                <a:sym typeface="Wingdings" pitchFamily="2" charset="2"/>
              </a:rPr>
              <a:t>However, ML domain-specific techniques and rewrites </a:t>
            </a:r>
            <a:endParaRPr lang="en-US" dirty="0">
              <a:solidFill>
                <a:schemeClr val="tx1"/>
              </a:solidFill>
            </a:endParaRPr>
          </a:p>
          <a:p>
            <a:endParaRPr lang="en-US" dirty="0"/>
          </a:p>
        </p:txBody>
      </p:sp>
      <p:sp>
        <p:nvSpPr>
          <p:cNvPr id="4" name="Text Placeholder 3"/>
          <p:cNvSpPr>
            <a:spLocks noGrp="1"/>
          </p:cNvSpPr>
          <p:nvPr>
            <p:ph type="body" sz="quarter" idx="14"/>
          </p:nvPr>
        </p:nvSpPr>
        <p:spPr/>
        <p:txBody>
          <a:bodyPr>
            <a:normAutofit lnSpcReduction="10000"/>
          </a:bodyPr>
          <a:lstStyle/>
          <a:p>
            <a:r>
              <a:rPr lang="en-US" dirty="0"/>
              <a:t>Runtime Adaptation</a:t>
            </a:r>
          </a:p>
          <a:p>
            <a:endParaRPr lang="en-US" dirty="0"/>
          </a:p>
        </p:txBody>
      </p:sp>
      <p:sp>
        <p:nvSpPr>
          <p:cNvPr id="5" name="TextBox 4"/>
          <p:cNvSpPr txBox="1"/>
          <p:nvPr/>
        </p:nvSpPr>
        <p:spPr>
          <a:xfrm>
            <a:off x="5327508" y="1347856"/>
            <a:ext cx="2510205" cy="338554"/>
          </a:xfrm>
          <a:prstGeom prst="rect">
            <a:avLst/>
          </a:prstGeom>
          <a:solidFill>
            <a:schemeClr val="bg1"/>
          </a:solidFill>
        </p:spPr>
        <p:txBody>
          <a:bodyPr wrap="square" rtlCol="0">
            <a:spAutoFit/>
          </a:bodyPr>
          <a:lstStyle/>
          <a:p>
            <a:pPr defTabSz="914400" fontAlgn="base">
              <a:spcBef>
                <a:spcPct val="0"/>
              </a:spcBef>
              <a:spcAft>
                <a:spcPct val="0"/>
              </a:spcAft>
            </a:pPr>
            <a:r>
              <a:rPr lang="en-US" sz="1600" b="1" dirty="0">
                <a:solidFill>
                  <a:srgbClr val="000000"/>
                </a:solidFill>
                <a:latin typeface="Arial" charset="0"/>
                <a:cs typeface="Arial" charset="0"/>
              </a:rPr>
              <a:t>Ex: Stepwise </a:t>
            </a:r>
            <a:r>
              <a:rPr lang="en-US" sz="1600" b="1" dirty="0" err="1">
                <a:solidFill>
                  <a:srgbClr val="000000"/>
                </a:solidFill>
                <a:latin typeface="Arial" charset="0"/>
                <a:cs typeface="Arial" charset="0"/>
              </a:rPr>
              <a:t>LinReg</a:t>
            </a:r>
            <a:endParaRPr lang="en-US" sz="1600" b="1" dirty="0">
              <a:solidFill>
                <a:srgbClr val="000000"/>
              </a:solidFill>
              <a:latin typeface="Arial" charset="0"/>
              <a:cs typeface="Arial" charset="0"/>
            </a:endParaRPr>
          </a:p>
        </p:txBody>
      </p:sp>
      <p:sp>
        <p:nvSpPr>
          <p:cNvPr id="6" name="TextBox 5"/>
          <p:cNvSpPr txBox="1"/>
          <p:nvPr/>
        </p:nvSpPr>
        <p:spPr>
          <a:xfrm>
            <a:off x="5327508" y="1652656"/>
            <a:ext cx="3622817" cy="2308324"/>
          </a:xfrm>
          <a:prstGeom prst="rect">
            <a:avLst/>
          </a:prstGeom>
          <a:noFill/>
        </p:spPr>
        <p:txBody>
          <a:bodyPr wrap="square" rtlCol="0">
            <a:spAutoFit/>
          </a:bodyPr>
          <a:lstStyle/>
          <a:p>
            <a:pPr defTabSz="914400" fontAlgn="base">
              <a:spcBef>
                <a:spcPct val="0"/>
              </a:spcBef>
              <a:spcAft>
                <a:spcPct val="0"/>
              </a:spcAft>
            </a:pPr>
            <a:r>
              <a:rPr lang="en-US" sz="1600" b="1" dirty="0">
                <a:solidFill>
                  <a:srgbClr val="000000"/>
                </a:solidFill>
                <a:latin typeface="Consolas" pitchFamily="49" charset="0"/>
                <a:cs typeface="Consolas" pitchFamily="49" charset="0"/>
              </a:rPr>
              <a:t>while</a:t>
            </a:r>
            <a:r>
              <a:rPr lang="en-US" sz="1600" dirty="0">
                <a:solidFill>
                  <a:srgbClr val="000000"/>
                </a:solidFill>
                <a:latin typeface="Consolas" pitchFamily="49" charset="0"/>
                <a:cs typeface="Consolas" pitchFamily="49" charset="0"/>
              </a:rPr>
              <a:t>( continue ) {</a:t>
            </a:r>
          </a:p>
          <a:p>
            <a:pPr defTabSz="914400" fontAlgn="base">
              <a:spcBef>
                <a:spcPct val="0"/>
              </a:spcBef>
              <a:spcAft>
                <a:spcPct val="0"/>
              </a:spcAft>
            </a:pPr>
            <a:r>
              <a:rPr lang="en-US" sz="1600" dirty="0">
                <a:solidFill>
                  <a:srgbClr val="000000"/>
                </a:solidFill>
                <a:latin typeface="Consolas" pitchFamily="49" charset="0"/>
                <a:cs typeface="Consolas" pitchFamily="49" charset="0"/>
              </a:rPr>
              <a:t>   </a:t>
            </a:r>
            <a:r>
              <a:rPr lang="en-US" sz="1600" b="1" dirty="0" err="1">
                <a:solidFill>
                  <a:srgbClr val="000000"/>
                </a:solidFill>
                <a:latin typeface="Consolas" pitchFamily="49" charset="0"/>
                <a:cs typeface="Consolas" pitchFamily="49" charset="0"/>
              </a:rPr>
              <a:t>parfor</a:t>
            </a:r>
            <a:r>
              <a:rPr lang="en-US" sz="1600" dirty="0">
                <a:solidFill>
                  <a:srgbClr val="000000"/>
                </a:solidFill>
                <a:latin typeface="Consolas" pitchFamily="49" charset="0"/>
                <a:cs typeface="Consolas" pitchFamily="49" charset="0"/>
              </a:rPr>
              <a:t>( </a:t>
            </a:r>
            <a:r>
              <a:rPr lang="en-US" sz="1600" dirty="0" err="1">
                <a:solidFill>
                  <a:srgbClr val="000000"/>
                </a:solidFill>
                <a:latin typeface="Consolas" pitchFamily="49" charset="0"/>
                <a:cs typeface="Consolas" pitchFamily="49" charset="0"/>
              </a:rPr>
              <a:t>i</a:t>
            </a:r>
            <a:r>
              <a:rPr lang="en-US" sz="1600" dirty="0">
                <a:solidFill>
                  <a:srgbClr val="000000"/>
                </a:solidFill>
                <a:latin typeface="Consolas" pitchFamily="49" charset="0"/>
                <a:cs typeface="Consolas" pitchFamily="49" charset="0"/>
              </a:rPr>
              <a:t> </a:t>
            </a:r>
            <a:r>
              <a:rPr lang="en-US" sz="1600" b="1" dirty="0">
                <a:solidFill>
                  <a:srgbClr val="000000"/>
                </a:solidFill>
                <a:latin typeface="Consolas" pitchFamily="49" charset="0"/>
                <a:cs typeface="Consolas" pitchFamily="49" charset="0"/>
              </a:rPr>
              <a:t>in</a:t>
            </a:r>
            <a:r>
              <a:rPr lang="en-US" sz="1600" dirty="0">
                <a:solidFill>
                  <a:srgbClr val="000000"/>
                </a:solidFill>
                <a:latin typeface="Consolas" pitchFamily="49" charset="0"/>
                <a:cs typeface="Consolas" pitchFamily="49" charset="0"/>
              </a:rPr>
              <a:t> 1:n ) {</a:t>
            </a:r>
          </a:p>
          <a:p>
            <a:pPr defTabSz="914400" fontAlgn="base">
              <a:spcBef>
                <a:spcPct val="0"/>
              </a:spcBef>
              <a:spcAft>
                <a:spcPct val="0"/>
              </a:spcAft>
            </a:pPr>
            <a:r>
              <a:rPr lang="en-US" sz="1600" dirty="0">
                <a:solidFill>
                  <a:srgbClr val="000000"/>
                </a:solidFill>
                <a:latin typeface="Consolas" pitchFamily="49" charset="0"/>
                <a:cs typeface="Consolas" pitchFamily="49" charset="0"/>
              </a:rPr>
              <a:t>      </a:t>
            </a:r>
            <a:r>
              <a:rPr lang="en-US" sz="1600" b="1" dirty="0">
                <a:solidFill>
                  <a:srgbClr val="000000"/>
                </a:solidFill>
                <a:latin typeface="Consolas" pitchFamily="49" charset="0"/>
                <a:cs typeface="Consolas" pitchFamily="49" charset="0"/>
              </a:rPr>
              <a:t>if</a:t>
            </a:r>
            <a:r>
              <a:rPr lang="en-US" sz="1600" dirty="0">
                <a:solidFill>
                  <a:srgbClr val="000000"/>
                </a:solidFill>
                <a:latin typeface="Consolas" pitchFamily="49" charset="0"/>
                <a:cs typeface="Consolas" pitchFamily="49" charset="0"/>
              </a:rPr>
              <a:t>( !fixed[1,i] ) {</a:t>
            </a:r>
          </a:p>
          <a:p>
            <a:pPr defTabSz="914400" fontAlgn="base">
              <a:spcBef>
                <a:spcPct val="0"/>
              </a:spcBef>
              <a:spcAft>
                <a:spcPct val="0"/>
              </a:spcAft>
            </a:pPr>
            <a:r>
              <a:rPr lang="en-US" sz="1600" dirty="0">
                <a:solidFill>
                  <a:srgbClr val="000000"/>
                </a:solidFill>
                <a:latin typeface="Consolas" pitchFamily="49" charset="0"/>
                <a:cs typeface="Consolas" pitchFamily="49" charset="0"/>
              </a:rPr>
              <a:t>         </a:t>
            </a:r>
            <a:r>
              <a:rPr lang="en-US" sz="1600" dirty="0">
                <a:solidFill>
                  <a:schemeClr val="accent1"/>
                </a:solidFill>
                <a:latin typeface="Consolas" pitchFamily="49" charset="0"/>
                <a:cs typeface="Consolas" pitchFamily="49" charset="0"/>
              </a:rPr>
              <a:t>Xi = </a:t>
            </a:r>
            <a:r>
              <a:rPr lang="en-US" sz="1600" b="1" dirty="0" err="1">
                <a:solidFill>
                  <a:schemeClr val="accent1"/>
                </a:solidFill>
                <a:latin typeface="Consolas" pitchFamily="49" charset="0"/>
                <a:cs typeface="Consolas" pitchFamily="49" charset="0"/>
              </a:rPr>
              <a:t>cbind</a:t>
            </a:r>
            <a:r>
              <a:rPr lang="en-US" sz="1600" dirty="0">
                <a:solidFill>
                  <a:schemeClr val="accent1"/>
                </a:solidFill>
                <a:latin typeface="Consolas" pitchFamily="49" charset="0"/>
                <a:cs typeface="Consolas" pitchFamily="49" charset="0"/>
              </a:rPr>
              <a:t>(</a:t>
            </a:r>
            <a:r>
              <a:rPr lang="en-US" sz="1600" dirty="0" err="1">
                <a:solidFill>
                  <a:schemeClr val="accent1"/>
                </a:solidFill>
                <a:latin typeface="Consolas" pitchFamily="49" charset="0"/>
                <a:cs typeface="Consolas" pitchFamily="49" charset="0"/>
              </a:rPr>
              <a:t>Xg</a:t>
            </a:r>
            <a:r>
              <a:rPr lang="en-US" sz="1600" dirty="0">
                <a:solidFill>
                  <a:schemeClr val="accent1"/>
                </a:solidFill>
                <a:latin typeface="Consolas" pitchFamily="49" charset="0"/>
                <a:cs typeface="Consolas" pitchFamily="49" charset="0"/>
              </a:rPr>
              <a:t>, X[,</a:t>
            </a:r>
            <a:r>
              <a:rPr lang="en-US" sz="1600" dirty="0" err="1">
                <a:solidFill>
                  <a:schemeClr val="accent1"/>
                </a:solidFill>
                <a:latin typeface="Consolas" pitchFamily="49" charset="0"/>
                <a:cs typeface="Consolas" pitchFamily="49" charset="0"/>
              </a:rPr>
              <a:t>i</a:t>
            </a:r>
            <a:r>
              <a:rPr lang="en-US" sz="1600" dirty="0">
                <a:solidFill>
                  <a:schemeClr val="accent1"/>
                </a:solidFill>
                <a:latin typeface="Consolas" pitchFamily="49" charset="0"/>
                <a:cs typeface="Consolas" pitchFamily="49" charset="0"/>
              </a:rPr>
              <a:t>])</a:t>
            </a:r>
          </a:p>
          <a:p>
            <a:pPr defTabSz="914400" fontAlgn="base">
              <a:spcBef>
                <a:spcPct val="0"/>
              </a:spcBef>
              <a:spcAft>
                <a:spcPct val="0"/>
              </a:spcAft>
            </a:pPr>
            <a:r>
              <a:rPr lang="en-US" sz="1600" dirty="0">
                <a:solidFill>
                  <a:srgbClr val="000000"/>
                </a:solidFill>
                <a:latin typeface="Consolas" pitchFamily="49" charset="0"/>
                <a:cs typeface="Consolas" pitchFamily="49" charset="0"/>
              </a:rPr>
              <a:t>         B[,</a:t>
            </a:r>
            <a:r>
              <a:rPr lang="en-US" sz="1600" dirty="0" err="1">
                <a:solidFill>
                  <a:srgbClr val="000000"/>
                </a:solidFill>
                <a:latin typeface="Consolas" pitchFamily="49" charset="0"/>
                <a:cs typeface="Consolas" pitchFamily="49" charset="0"/>
              </a:rPr>
              <a:t>i</a:t>
            </a:r>
            <a:r>
              <a:rPr lang="en-US" sz="1600" dirty="0">
                <a:solidFill>
                  <a:srgbClr val="000000"/>
                </a:solidFill>
                <a:latin typeface="Consolas" pitchFamily="49" charset="0"/>
                <a:cs typeface="Consolas" pitchFamily="49" charset="0"/>
              </a:rPr>
              <a:t>] = lm(</a:t>
            </a:r>
            <a:r>
              <a:rPr lang="en-US" sz="1600" dirty="0" err="1">
                <a:solidFill>
                  <a:schemeClr val="accent1"/>
                </a:solidFill>
                <a:latin typeface="Consolas" pitchFamily="49" charset="0"/>
                <a:cs typeface="Consolas" pitchFamily="49" charset="0"/>
              </a:rPr>
              <a:t>Xi</a:t>
            </a:r>
            <a:r>
              <a:rPr lang="en-US" sz="1600" dirty="0" err="1">
                <a:solidFill>
                  <a:srgbClr val="000000"/>
                </a:solidFill>
                <a:latin typeface="Consolas" pitchFamily="49" charset="0"/>
                <a:cs typeface="Consolas" pitchFamily="49" charset="0"/>
              </a:rPr>
              <a:t>,y</a:t>
            </a:r>
            <a:r>
              <a:rPr lang="en-US" sz="1600" dirty="0">
                <a:solidFill>
                  <a:srgbClr val="000000"/>
                </a:solidFill>
                <a:latin typeface="Consolas" pitchFamily="49" charset="0"/>
                <a:cs typeface="Consolas" pitchFamily="49" charset="0"/>
              </a:rPr>
              <a:t>)</a:t>
            </a:r>
            <a:br>
              <a:rPr lang="en-US" sz="1600" dirty="0">
                <a:solidFill>
                  <a:srgbClr val="000000"/>
                </a:solidFill>
                <a:latin typeface="Consolas" pitchFamily="49" charset="0"/>
                <a:cs typeface="Consolas" pitchFamily="49" charset="0"/>
              </a:rPr>
            </a:br>
            <a:r>
              <a:rPr lang="en-US" sz="1600" dirty="0">
                <a:solidFill>
                  <a:srgbClr val="000000"/>
                </a:solidFill>
                <a:latin typeface="Consolas" pitchFamily="49" charset="0"/>
                <a:cs typeface="Consolas" pitchFamily="49" charset="0"/>
              </a:rPr>
              <a:t>      }</a:t>
            </a:r>
          </a:p>
          <a:p>
            <a:pPr defTabSz="914400" fontAlgn="base">
              <a:spcBef>
                <a:spcPct val="0"/>
              </a:spcBef>
              <a:spcAft>
                <a:spcPct val="0"/>
              </a:spcAft>
            </a:pPr>
            <a:r>
              <a:rPr lang="en-US" sz="1600" dirty="0">
                <a:solidFill>
                  <a:srgbClr val="000000"/>
                </a:solidFill>
                <a:latin typeface="Consolas" pitchFamily="49" charset="0"/>
                <a:cs typeface="Consolas" pitchFamily="49" charset="0"/>
              </a:rPr>
              <a:t>   }</a:t>
            </a:r>
            <a:br>
              <a:rPr lang="en-US" sz="1600" dirty="0">
                <a:solidFill>
                  <a:srgbClr val="000000"/>
                </a:solidFill>
                <a:latin typeface="Consolas" pitchFamily="49" charset="0"/>
                <a:cs typeface="Consolas" pitchFamily="49" charset="0"/>
              </a:rPr>
            </a:br>
            <a:r>
              <a:rPr lang="en-US" sz="1600" dirty="0">
                <a:solidFill>
                  <a:srgbClr val="000000"/>
                </a:solidFill>
                <a:latin typeface="Consolas" pitchFamily="49" charset="0"/>
                <a:cs typeface="Consolas" pitchFamily="49" charset="0"/>
              </a:rPr>
              <a:t>   </a:t>
            </a:r>
            <a:r>
              <a:rPr lang="en-US" sz="1600" b="1" dirty="0">
                <a:solidFill>
                  <a:srgbClr val="00B050"/>
                </a:solidFill>
                <a:latin typeface="Consolas" pitchFamily="49" charset="0"/>
                <a:cs typeface="Consolas" pitchFamily="49" charset="0"/>
              </a:rPr>
              <a:t># add best to </a:t>
            </a:r>
            <a:r>
              <a:rPr lang="en-US" sz="1600" b="1" dirty="0" err="1">
                <a:solidFill>
                  <a:srgbClr val="00B050"/>
                </a:solidFill>
                <a:latin typeface="Consolas" pitchFamily="49" charset="0"/>
                <a:cs typeface="Consolas" pitchFamily="49" charset="0"/>
              </a:rPr>
              <a:t>Xg</a:t>
            </a:r>
            <a:r>
              <a:rPr lang="en-US" sz="1600" b="1" dirty="0">
                <a:solidFill>
                  <a:srgbClr val="00B050"/>
                </a:solidFill>
                <a:latin typeface="Consolas" pitchFamily="49" charset="0"/>
                <a:cs typeface="Consolas" pitchFamily="49" charset="0"/>
              </a:rPr>
              <a:t> (AIC)</a:t>
            </a:r>
          </a:p>
          <a:p>
            <a:pPr defTabSz="914400" fontAlgn="base">
              <a:spcBef>
                <a:spcPct val="0"/>
              </a:spcBef>
              <a:spcAft>
                <a:spcPct val="0"/>
              </a:spcAft>
            </a:pPr>
            <a:r>
              <a:rPr lang="en-US" sz="1600" dirty="0">
                <a:solidFill>
                  <a:srgbClr val="000000"/>
                </a:solidFill>
                <a:latin typeface="Consolas" pitchFamily="49" charset="0"/>
                <a:cs typeface="Consolas" pitchFamily="49" charset="0"/>
              </a:rPr>
              <a:t>}</a:t>
            </a:r>
          </a:p>
        </p:txBody>
      </p:sp>
    </p:spTree>
    <p:extLst>
      <p:ext uri="{BB962C8B-B14F-4D97-AF65-F5344CB8AC3E}">
        <p14:creationId xmlns:p14="http://schemas.microsoft.com/office/powerpoint/2010/main" val="400888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Recompilation</a:t>
            </a:r>
          </a:p>
        </p:txBody>
      </p:sp>
      <p:sp>
        <p:nvSpPr>
          <p:cNvPr id="4" name="Text Placeholder 3"/>
          <p:cNvSpPr>
            <a:spLocks noGrp="1"/>
          </p:cNvSpPr>
          <p:nvPr>
            <p:ph type="body" sz="quarter" idx="14"/>
          </p:nvPr>
        </p:nvSpPr>
        <p:spPr/>
        <p:txBody>
          <a:bodyPr>
            <a:normAutofit lnSpcReduction="10000"/>
          </a:bodyPr>
          <a:lstStyle/>
          <a:p>
            <a:r>
              <a:rPr lang="en-US" dirty="0"/>
              <a:t>Runtime Adaptation</a:t>
            </a:r>
          </a:p>
        </p:txBody>
      </p:sp>
      <p:sp>
        <p:nvSpPr>
          <p:cNvPr id="5" name="Rectangle 4"/>
          <p:cNvSpPr/>
          <p:nvPr/>
        </p:nvSpPr>
        <p:spPr>
          <a:xfrm>
            <a:off x="2588606" y="1394386"/>
            <a:ext cx="4123693" cy="324408"/>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Parsing</a:t>
            </a:r>
            <a:r>
              <a:rPr lang="en-US" dirty="0">
                <a:latin typeface="Calibri" panose="020F0502020204030204" pitchFamily="34" charset="0"/>
                <a:cs typeface="Calibri" panose="020F0502020204030204" pitchFamily="34" charset="0"/>
              </a:rPr>
              <a:t> (syntactic analysis)</a:t>
            </a:r>
          </a:p>
        </p:txBody>
      </p:sp>
      <p:sp>
        <p:nvSpPr>
          <p:cNvPr id="6" name="Rectangle 5"/>
          <p:cNvSpPr/>
          <p:nvPr/>
        </p:nvSpPr>
        <p:spPr>
          <a:xfrm>
            <a:off x="2588606" y="1780986"/>
            <a:ext cx="4123693" cy="324408"/>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Live Variable Analysis</a:t>
            </a:r>
            <a:endParaRPr lang="en-US" dirty="0">
              <a:latin typeface="Calibri" panose="020F0502020204030204" pitchFamily="34" charset="0"/>
              <a:cs typeface="Calibri" panose="020F0502020204030204" pitchFamily="34" charset="0"/>
            </a:endParaRPr>
          </a:p>
        </p:txBody>
      </p:sp>
      <p:sp>
        <p:nvSpPr>
          <p:cNvPr id="7" name="Rectangle 6"/>
          <p:cNvSpPr/>
          <p:nvPr/>
        </p:nvSpPr>
        <p:spPr>
          <a:xfrm>
            <a:off x="2588605" y="2167586"/>
            <a:ext cx="4123693" cy="324408"/>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Validate </a:t>
            </a:r>
            <a:r>
              <a:rPr lang="en-US" dirty="0">
                <a:latin typeface="Calibri" panose="020F0502020204030204" pitchFamily="34" charset="0"/>
                <a:cs typeface="Calibri" panose="020F0502020204030204" pitchFamily="34" charset="0"/>
              </a:rPr>
              <a:t>(semantic analysis)</a:t>
            </a:r>
          </a:p>
        </p:txBody>
      </p:sp>
      <p:sp>
        <p:nvSpPr>
          <p:cNvPr id="8" name="TextBox 7"/>
          <p:cNvSpPr txBox="1"/>
          <p:nvPr/>
        </p:nvSpPr>
        <p:spPr>
          <a:xfrm>
            <a:off x="4087743" y="759881"/>
            <a:ext cx="1125416"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Script</a:t>
            </a:r>
          </a:p>
        </p:txBody>
      </p:sp>
      <p:cxnSp>
        <p:nvCxnSpPr>
          <p:cNvPr id="9" name="Straight Arrow Connector 8"/>
          <p:cNvCxnSpPr>
            <a:stCxn id="8" idx="2"/>
            <a:endCxn id="5" idx="0"/>
          </p:cNvCxnSpPr>
          <p:nvPr/>
        </p:nvCxnSpPr>
        <p:spPr>
          <a:xfrm>
            <a:off x="4650451" y="1129213"/>
            <a:ext cx="2" cy="265173"/>
          </a:xfrm>
          <a:prstGeom prst="straightConnector1">
            <a:avLst/>
          </a:prstGeom>
          <a:ln w="19050">
            <a:prstDash val="solid"/>
            <a:headEnd type="ova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88607" y="2778582"/>
            <a:ext cx="4123693" cy="324408"/>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Construct HOP DAGs</a:t>
            </a: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2586541" y="4488754"/>
            <a:ext cx="4123693" cy="324408"/>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Compute Memory Estimates</a:t>
            </a:r>
            <a:endParaRPr lang="en-US" dirty="0">
              <a:latin typeface="Calibri" panose="020F0502020204030204" pitchFamily="34" charset="0"/>
              <a:cs typeface="Calibri" panose="020F0502020204030204" pitchFamily="34" charset="0"/>
            </a:endParaRPr>
          </a:p>
        </p:txBody>
      </p:sp>
      <p:sp>
        <p:nvSpPr>
          <p:cNvPr id="18" name="Rectangle 17"/>
          <p:cNvSpPr/>
          <p:nvPr/>
        </p:nvSpPr>
        <p:spPr>
          <a:xfrm>
            <a:off x="2586543" y="5137570"/>
            <a:ext cx="4123693" cy="575462"/>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Construct LOP DAGs </a:t>
            </a:r>
            <a:br>
              <a:rPr lang="en-US" b="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incl</a:t>
            </a:r>
            <a:r>
              <a:rPr lang="en-US" dirty="0">
                <a:latin typeface="Calibri" panose="020F0502020204030204" pitchFamily="34" charset="0"/>
                <a:cs typeface="Calibri" panose="020F0502020204030204" pitchFamily="34" charset="0"/>
              </a:rPr>
              <a:t> operator selection, hop-lop rewrites) </a:t>
            </a:r>
          </a:p>
        </p:txBody>
      </p:sp>
      <p:sp>
        <p:nvSpPr>
          <p:cNvPr id="19" name="Rectangle 18"/>
          <p:cNvSpPr/>
          <p:nvPr/>
        </p:nvSpPr>
        <p:spPr>
          <a:xfrm>
            <a:off x="2586542" y="5775224"/>
            <a:ext cx="4123693" cy="324408"/>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Generate Runtime Program</a:t>
            </a:r>
            <a:endParaRPr lang="en-US" dirty="0">
              <a:latin typeface="Calibri" panose="020F0502020204030204" pitchFamily="34" charset="0"/>
              <a:cs typeface="Calibri" panose="020F0502020204030204" pitchFamily="34" charset="0"/>
            </a:endParaRPr>
          </a:p>
        </p:txBody>
      </p:sp>
      <p:sp>
        <p:nvSpPr>
          <p:cNvPr id="20" name="TextBox 19"/>
          <p:cNvSpPr txBox="1"/>
          <p:nvPr/>
        </p:nvSpPr>
        <p:spPr>
          <a:xfrm>
            <a:off x="6969315" y="674972"/>
            <a:ext cx="2054106" cy="1384995"/>
          </a:xfrm>
          <a:prstGeom prst="rect">
            <a:avLst/>
          </a:prstGeom>
          <a:noFill/>
        </p:spPr>
        <p:txBody>
          <a:bodyPr wrap="square" rtlCol="0">
            <a:spAutoFit/>
          </a:bodyPr>
          <a:lstStyle/>
          <a:p>
            <a:pPr algn="r"/>
            <a:r>
              <a:rPr lang="en-US" sz="1400" dirty="0">
                <a:latin typeface="Calibri" panose="020F0502020204030204" pitchFamily="34" charset="0"/>
                <a:cs typeface="Calibri" panose="020F0502020204030204" pitchFamily="34" charset="0"/>
              </a:rPr>
              <a:t>[Matthias Boehm et al:</a:t>
            </a:r>
          </a:p>
          <a:p>
            <a:pPr algn="r"/>
            <a:r>
              <a:rPr lang="en-US" sz="1400" dirty="0" err="1">
                <a:latin typeface="Calibri" panose="020F0502020204030204" pitchFamily="34" charset="0"/>
                <a:cs typeface="Calibri" panose="020F0502020204030204" pitchFamily="34" charset="0"/>
              </a:rPr>
              <a:t>SystemML's</a:t>
            </a:r>
            <a:r>
              <a:rPr lang="en-US" sz="1400" dirty="0">
                <a:latin typeface="Calibri" panose="020F0502020204030204" pitchFamily="34" charset="0"/>
                <a:cs typeface="Calibri" panose="020F0502020204030204" pitchFamily="34" charset="0"/>
              </a:rPr>
              <a:t> Optimizer: Plan Generation for Large-Scale Machine Learning Programs. </a:t>
            </a:r>
            <a:r>
              <a:rPr lang="en-US" sz="1400" b="1" dirty="0">
                <a:latin typeface="Calibri" panose="020F0502020204030204" pitchFamily="34" charset="0"/>
                <a:cs typeface="Calibri" panose="020F0502020204030204" pitchFamily="34" charset="0"/>
              </a:rPr>
              <a:t>IEEE Data Eng. Bull 2014</a:t>
            </a:r>
            <a:r>
              <a:rPr lang="en-US" sz="1400" dirty="0">
                <a:latin typeface="Calibri" panose="020F0502020204030204" pitchFamily="34" charset="0"/>
                <a:cs typeface="Calibri" panose="020F0502020204030204" pitchFamily="34" charset="0"/>
              </a:rPr>
              <a:t>]</a:t>
            </a:r>
          </a:p>
        </p:txBody>
      </p:sp>
      <p:sp>
        <p:nvSpPr>
          <p:cNvPr id="21" name="Rectangle 20"/>
          <p:cNvSpPr/>
          <p:nvPr/>
        </p:nvSpPr>
        <p:spPr>
          <a:xfrm>
            <a:off x="1567543" y="3170751"/>
            <a:ext cx="5250264" cy="86106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accent1"/>
                </a:solidFill>
                <a:latin typeface="Calibri" panose="020F0502020204030204" pitchFamily="34" charset="0"/>
                <a:cs typeface="Calibri" panose="020F0502020204030204" pitchFamily="34" charset="0"/>
              </a:rPr>
              <a:t>Multiple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Rounds</a:t>
            </a:r>
          </a:p>
        </p:txBody>
      </p:sp>
      <p:sp>
        <p:nvSpPr>
          <p:cNvPr id="22" name="Rectangle 21"/>
          <p:cNvSpPr/>
          <p:nvPr/>
        </p:nvSpPr>
        <p:spPr>
          <a:xfrm>
            <a:off x="2586541" y="3258614"/>
            <a:ext cx="4123693" cy="324408"/>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Static/Dynamic Rewrites</a:t>
            </a:r>
            <a:endParaRPr lang="en-US" dirty="0">
              <a:latin typeface="Calibri" panose="020F0502020204030204" pitchFamily="34" charset="0"/>
              <a:cs typeface="Calibri" panose="020F0502020204030204" pitchFamily="34" charset="0"/>
            </a:endParaRPr>
          </a:p>
        </p:txBody>
      </p:sp>
      <p:sp>
        <p:nvSpPr>
          <p:cNvPr id="23" name="Rectangle 22"/>
          <p:cNvSpPr/>
          <p:nvPr/>
        </p:nvSpPr>
        <p:spPr>
          <a:xfrm>
            <a:off x="2586540" y="3645214"/>
            <a:ext cx="4123693" cy="324408"/>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Intra-/Inter-Procedural Analysis</a:t>
            </a:r>
          </a:p>
        </p:txBody>
      </p:sp>
      <p:sp>
        <p:nvSpPr>
          <p:cNvPr id="24" name="Rectangle 23"/>
          <p:cNvSpPr/>
          <p:nvPr/>
        </p:nvSpPr>
        <p:spPr>
          <a:xfrm>
            <a:off x="2586542" y="4102150"/>
            <a:ext cx="4123693" cy="324408"/>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Static/Dynamic Rewrites</a:t>
            </a:r>
            <a:endParaRPr lang="en-US" dirty="0">
              <a:latin typeface="Calibri" panose="020F0502020204030204" pitchFamily="34" charset="0"/>
              <a:cs typeface="Calibri" panose="020F0502020204030204" pitchFamily="34" charset="0"/>
            </a:endParaRPr>
          </a:p>
        </p:txBody>
      </p:sp>
      <p:sp>
        <p:nvSpPr>
          <p:cNvPr id="28" name="TextBox 27"/>
          <p:cNvSpPr txBox="1"/>
          <p:nvPr/>
        </p:nvSpPr>
        <p:spPr>
          <a:xfrm>
            <a:off x="3444239" y="6397026"/>
            <a:ext cx="2412429"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Execution Plan</a:t>
            </a:r>
          </a:p>
        </p:txBody>
      </p:sp>
      <p:cxnSp>
        <p:nvCxnSpPr>
          <p:cNvPr id="29" name="Straight Arrow Connector 28"/>
          <p:cNvCxnSpPr>
            <a:stCxn id="19" idx="2"/>
            <a:endCxn id="28" idx="0"/>
          </p:cNvCxnSpPr>
          <p:nvPr/>
        </p:nvCxnSpPr>
        <p:spPr>
          <a:xfrm>
            <a:off x="4648389" y="6099632"/>
            <a:ext cx="2065" cy="297394"/>
          </a:xfrm>
          <a:prstGeom prst="straightConnector1">
            <a:avLst/>
          </a:prstGeom>
          <a:ln w="19050">
            <a:prstDash val="solid"/>
            <a:headEnd type="ova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20725" y="1339778"/>
            <a:ext cx="6143123" cy="1206251"/>
          </a:xfrm>
          <a:prstGeom prst="rect">
            <a:avLst/>
          </a:pr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anose="020F0502020204030204" pitchFamily="34" charset="0"/>
                <a:cs typeface="Calibri" panose="020F0502020204030204" pitchFamily="34" charset="0"/>
              </a:rPr>
              <a:t>Language</a:t>
            </a:r>
          </a:p>
        </p:txBody>
      </p:sp>
      <p:sp>
        <p:nvSpPr>
          <p:cNvPr id="33" name="Rectangle 32"/>
          <p:cNvSpPr/>
          <p:nvPr/>
        </p:nvSpPr>
        <p:spPr>
          <a:xfrm>
            <a:off x="720726" y="2722571"/>
            <a:ext cx="6143122" cy="2140831"/>
          </a:xfrm>
          <a:prstGeom prst="rect">
            <a:avLst/>
          </a:pr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anose="020F0502020204030204" pitchFamily="34" charset="0"/>
                <a:cs typeface="Calibri" panose="020F0502020204030204" pitchFamily="34" charset="0"/>
              </a:rPr>
              <a:t>HOPs</a:t>
            </a:r>
          </a:p>
        </p:txBody>
      </p:sp>
      <p:sp>
        <p:nvSpPr>
          <p:cNvPr id="34" name="Rectangle 33"/>
          <p:cNvSpPr/>
          <p:nvPr/>
        </p:nvSpPr>
        <p:spPr>
          <a:xfrm>
            <a:off x="722401" y="5078335"/>
            <a:ext cx="6143122" cy="1072926"/>
          </a:xfrm>
          <a:prstGeom prst="rect">
            <a:avLst/>
          </a:pr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anose="020F0502020204030204" pitchFamily="34" charset="0"/>
                <a:cs typeface="Calibri" panose="020F0502020204030204" pitchFamily="34" charset="0"/>
              </a:rPr>
              <a:t>LOPs</a:t>
            </a:r>
          </a:p>
        </p:txBody>
      </p:sp>
      <p:cxnSp>
        <p:nvCxnSpPr>
          <p:cNvPr id="35" name="Straight Arrow Connector 34"/>
          <p:cNvCxnSpPr/>
          <p:nvPr/>
        </p:nvCxnSpPr>
        <p:spPr>
          <a:xfrm>
            <a:off x="7172198" y="4045321"/>
            <a:ext cx="0" cy="2351705"/>
          </a:xfrm>
          <a:prstGeom prst="straightConnector1">
            <a:avLst/>
          </a:prstGeom>
          <a:ln w="19050">
            <a:prstDash val="solid"/>
            <a:headEnd type="oval"/>
            <a:tailEnd type="arrow"/>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8421949" y="2138684"/>
            <a:ext cx="496005" cy="640080"/>
          </a:xfrm>
          <a:prstGeom prst="rect">
            <a:avLst/>
          </a:prstGeom>
          <a:ln w="25400">
            <a:solidFill>
              <a:srgbClr val="7889FB"/>
            </a:solidFill>
          </a:ln>
        </p:spPr>
      </p:pic>
      <p:sp>
        <p:nvSpPr>
          <p:cNvPr id="30" name="TextBox 29"/>
          <p:cNvSpPr txBox="1"/>
          <p:nvPr/>
        </p:nvSpPr>
        <p:spPr>
          <a:xfrm>
            <a:off x="7305152" y="4409799"/>
            <a:ext cx="1557496"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Dynamic Recompilation</a:t>
            </a:r>
            <a:endParaRPr lang="en-US" dirty="0">
              <a:latin typeface="Calibri" panose="020F0502020204030204" pitchFamily="34" charset="0"/>
              <a:cs typeface="Calibri" panose="020F0502020204030204" pitchFamily="34" charset="0"/>
            </a:endParaRPr>
          </a:p>
        </p:txBody>
      </p:sp>
      <p:sp>
        <p:nvSpPr>
          <p:cNvPr id="31" name="TextBox 30"/>
          <p:cNvSpPr txBox="1"/>
          <p:nvPr/>
        </p:nvSpPr>
        <p:spPr>
          <a:xfrm>
            <a:off x="7305153" y="5148559"/>
            <a:ext cx="1557496" cy="923330"/>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Other systems w/ recompile: </a:t>
            </a:r>
          </a:p>
          <a:p>
            <a:pPr algn="ctr"/>
            <a:r>
              <a:rPr lang="en-US" b="1" dirty="0" err="1">
                <a:solidFill>
                  <a:srgbClr val="7889FB"/>
                </a:solidFill>
                <a:latin typeface="Calibri" panose="020F0502020204030204" pitchFamily="34" charset="0"/>
                <a:cs typeface="Calibri" panose="020F0502020204030204" pitchFamily="34" charset="0"/>
              </a:rPr>
              <a:t>SciDB</a:t>
            </a:r>
            <a:r>
              <a:rPr lang="en-US" dirty="0">
                <a:latin typeface="Calibri" panose="020F0502020204030204" pitchFamily="34" charset="0"/>
                <a:cs typeface="Calibri" panose="020F0502020204030204" pitchFamily="34" charset="0"/>
              </a:rPr>
              <a:t>, </a:t>
            </a:r>
            <a:r>
              <a:rPr lang="en-US" b="1" dirty="0" err="1">
                <a:solidFill>
                  <a:srgbClr val="7889FB"/>
                </a:solidFill>
                <a:latin typeface="Calibri" panose="020F0502020204030204" pitchFamily="34" charset="0"/>
                <a:cs typeface="Calibri" panose="020F0502020204030204" pitchFamily="34" charset="0"/>
              </a:rPr>
              <a:t>MatFast</a:t>
            </a:r>
            <a:r>
              <a:rPr lang="en-US" dirty="0">
                <a:latin typeface="Calibri" panose="020F0502020204030204" pitchFamily="34" charset="0"/>
                <a:cs typeface="Calibri" panose="020F0502020204030204" pitchFamily="34" charset="0"/>
              </a:rPr>
              <a:t> </a:t>
            </a:r>
          </a:p>
        </p:txBody>
      </p:sp>
      <p:sp>
        <p:nvSpPr>
          <p:cNvPr id="10" name="TextBox 9"/>
          <p:cNvSpPr txBox="1"/>
          <p:nvPr/>
        </p:nvSpPr>
        <p:spPr>
          <a:xfrm>
            <a:off x="57532" y="1291907"/>
            <a:ext cx="587871" cy="467436"/>
          </a:xfrm>
          <a:prstGeom prst="rect">
            <a:avLst/>
          </a:prstGeom>
          <a:noFill/>
        </p:spPr>
        <p:txBody>
          <a:bodyPr wrap="square" lIns="0" rIns="0" rtlCol="0">
            <a:spAutoFit/>
          </a:bodyPr>
          <a:lstStyle/>
          <a:p>
            <a:pPr algn="ctr">
              <a:lnSpc>
                <a:spcPts val="1400"/>
              </a:lnSpc>
            </a:pPr>
            <a:r>
              <a:rPr lang="en-US" dirty="0">
                <a:latin typeface="Calibri" panose="020F0502020204030204" pitchFamily="34" charset="0"/>
                <a:cs typeface="Calibri" panose="020F0502020204030204" pitchFamily="34" charset="0"/>
              </a:rPr>
              <a:t>~100</a:t>
            </a:r>
            <a:br>
              <a:rPr lang="en-US" dirty="0">
                <a:latin typeface="Calibri" panose="020F0502020204030204" pitchFamily="34" charset="0"/>
                <a:cs typeface="Calibri" panose="020F0502020204030204" pitchFamily="34" charset="0"/>
              </a:rPr>
            </a:br>
            <a:r>
              <a:rPr lang="en-US" dirty="0" err="1">
                <a:latin typeface="Calibri" panose="020F0502020204030204" pitchFamily="34" charset="0"/>
                <a:cs typeface="Calibri" panose="020F0502020204030204" pitchFamily="34" charset="0"/>
              </a:rPr>
              <a:t>ms</a:t>
            </a:r>
            <a:endParaRPr lang="en-US" dirty="0">
              <a:latin typeface="Calibri" panose="020F0502020204030204" pitchFamily="34" charset="0"/>
              <a:cs typeface="Calibri" panose="020F0502020204030204" pitchFamily="34" charset="0"/>
            </a:endParaRPr>
          </a:p>
        </p:txBody>
      </p:sp>
      <p:sp>
        <p:nvSpPr>
          <p:cNvPr id="36" name="TextBox 35"/>
          <p:cNvSpPr txBox="1"/>
          <p:nvPr/>
        </p:nvSpPr>
        <p:spPr>
          <a:xfrm>
            <a:off x="59207" y="2710395"/>
            <a:ext cx="587871" cy="467436"/>
          </a:xfrm>
          <a:prstGeom prst="rect">
            <a:avLst/>
          </a:prstGeom>
          <a:noFill/>
        </p:spPr>
        <p:txBody>
          <a:bodyPr wrap="square" lIns="0" rIns="0" rtlCol="0">
            <a:spAutoFit/>
          </a:bodyPr>
          <a:lstStyle/>
          <a:p>
            <a:pPr algn="ctr">
              <a:lnSpc>
                <a:spcPts val="1400"/>
              </a:lnSpc>
            </a:pPr>
            <a:r>
              <a:rPr lang="en-US" dirty="0">
                <a:latin typeface="Calibri" panose="020F0502020204030204" pitchFamily="34" charset="0"/>
                <a:cs typeface="Calibri" panose="020F0502020204030204" pitchFamily="34" charset="0"/>
              </a:rPr>
              <a:t>~10</a:t>
            </a:r>
            <a:br>
              <a:rPr lang="en-US" dirty="0">
                <a:latin typeface="Calibri" panose="020F0502020204030204" pitchFamily="34" charset="0"/>
                <a:cs typeface="Calibri" panose="020F0502020204030204" pitchFamily="34" charset="0"/>
              </a:rPr>
            </a:br>
            <a:r>
              <a:rPr lang="en-US" dirty="0" err="1">
                <a:latin typeface="Calibri" panose="020F0502020204030204" pitchFamily="34" charset="0"/>
                <a:cs typeface="Calibri" panose="020F0502020204030204" pitchFamily="34" charset="0"/>
              </a:rPr>
              <a:t>ms</a:t>
            </a:r>
            <a:endParaRPr lang="en-US" dirty="0">
              <a:latin typeface="Calibri" panose="020F0502020204030204" pitchFamily="34" charset="0"/>
              <a:cs typeface="Calibri" panose="020F0502020204030204" pitchFamily="34" charset="0"/>
            </a:endParaRPr>
          </a:p>
        </p:txBody>
      </p:sp>
      <p:sp>
        <p:nvSpPr>
          <p:cNvPr id="38" name="TextBox 37"/>
          <p:cNvSpPr txBox="1"/>
          <p:nvPr/>
        </p:nvSpPr>
        <p:spPr>
          <a:xfrm>
            <a:off x="60882" y="4058542"/>
            <a:ext cx="587871" cy="467436"/>
          </a:xfrm>
          <a:prstGeom prst="rect">
            <a:avLst/>
          </a:prstGeom>
          <a:noFill/>
        </p:spPr>
        <p:txBody>
          <a:bodyPr wrap="square" lIns="0" rIns="0" rtlCol="0">
            <a:spAutoFit/>
          </a:bodyPr>
          <a:lstStyle/>
          <a:p>
            <a:pPr algn="ctr">
              <a:lnSpc>
                <a:spcPts val="1400"/>
              </a:lnSpc>
            </a:pPr>
            <a:r>
              <a:rPr lang="en-US" b="1" dirty="0">
                <a:solidFill>
                  <a:srgbClr val="7889FB"/>
                </a:solidFill>
                <a:latin typeface="Calibri" panose="020F0502020204030204" pitchFamily="34" charset="0"/>
                <a:cs typeface="Calibri" panose="020F0502020204030204" pitchFamily="34" charset="0"/>
              </a:rPr>
              <a:t>~1</a:t>
            </a:r>
            <a:br>
              <a:rPr lang="en-US" b="1" dirty="0">
                <a:solidFill>
                  <a:srgbClr val="7889FB"/>
                </a:solidFill>
                <a:latin typeface="Calibri" panose="020F0502020204030204" pitchFamily="34" charset="0"/>
                <a:cs typeface="Calibri" panose="020F0502020204030204" pitchFamily="34" charset="0"/>
              </a:rPr>
            </a:br>
            <a:r>
              <a:rPr lang="en-US" b="1" dirty="0" err="1">
                <a:solidFill>
                  <a:srgbClr val="7889FB"/>
                </a:solidFill>
                <a:latin typeface="Calibri" panose="020F0502020204030204" pitchFamily="34" charset="0"/>
                <a:cs typeface="Calibri" panose="020F0502020204030204" pitchFamily="34" charset="0"/>
              </a:rPr>
              <a:t>ms</a:t>
            </a:r>
            <a:endParaRPr lang="en-US" b="1" dirty="0">
              <a:solidFill>
                <a:srgbClr val="7889FB"/>
              </a:solidFill>
              <a:latin typeface="Calibri" panose="020F0502020204030204" pitchFamily="34" charset="0"/>
              <a:cs typeface="Calibri" panose="020F0502020204030204" pitchFamily="34" charset="0"/>
            </a:endParaRPr>
          </a:p>
        </p:txBody>
      </p:sp>
      <p:sp>
        <p:nvSpPr>
          <p:cNvPr id="40" name="Rectangle 39"/>
          <p:cNvSpPr/>
          <p:nvPr/>
        </p:nvSpPr>
        <p:spPr>
          <a:xfrm>
            <a:off x="2582182" y="5137219"/>
            <a:ext cx="4123693" cy="5754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Construct LOP DAGs </a:t>
            </a:r>
            <a:br>
              <a:rPr lang="en-US" b="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incl</a:t>
            </a:r>
            <a:r>
              <a:rPr lang="en-US" dirty="0">
                <a:latin typeface="Calibri" panose="020F0502020204030204" pitchFamily="34" charset="0"/>
                <a:cs typeface="Calibri" panose="020F0502020204030204" pitchFamily="34" charset="0"/>
              </a:rPr>
              <a:t> operator selection, hop-lop rewrites) </a:t>
            </a:r>
          </a:p>
        </p:txBody>
      </p:sp>
      <p:sp>
        <p:nvSpPr>
          <p:cNvPr id="41" name="Rectangle 40"/>
          <p:cNvSpPr/>
          <p:nvPr/>
        </p:nvSpPr>
        <p:spPr>
          <a:xfrm>
            <a:off x="2582181" y="5774873"/>
            <a:ext cx="4123693" cy="3244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Generate Runtime Program</a:t>
            </a:r>
            <a:endParaRPr lang="en-US" dirty="0">
              <a:latin typeface="Calibri" panose="020F0502020204030204" pitchFamily="34" charset="0"/>
              <a:cs typeface="Calibri" panose="020F0502020204030204" pitchFamily="34" charset="0"/>
            </a:endParaRPr>
          </a:p>
        </p:txBody>
      </p:sp>
      <p:sp>
        <p:nvSpPr>
          <p:cNvPr id="42" name="Rectangle 41"/>
          <p:cNvSpPr/>
          <p:nvPr/>
        </p:nvSpPr>
        <p:spPr>
          <a:xfrm>
            <a:off x="2582180" y="4488403"/>
            <a:ext cx="4123693" cy="3244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Compute Memory Estimates</a:t>
            </a:r>
            <a:endParaRPr lang="en-US" dirty="0">
              <a:latin typeface="Calibri" panose="020F0502020204030204" pitchFamily="34" charset="0"/>
              <a:cs typeface="Calibri" panose="020F0502020204030204" pitchFamily="34" charset="0"/>
            </a:endParaRPr>
          </a:p>
        </p:txBody>
      </p:sp>
      <p:sp>
        <p:nvSpPr>
          <p:cNvPr id="43" name="Rectangle 42"/>
          <p:cNvSpPr/>
          <p:nvPr/>
        </p:nvSpPr>
        <p:spPr>
          <a:xfrm>
            <a:off x="2582181" y="4101799"/>
            <a:ext cx="4123693" cy="3244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Static/Dynamic Rewrites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671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19" grpId="0" animBg="1"/>
      <p:bldP spid="21" grpId="0"/>
      <p:bldP spid="22" grpId="0" animBg="1"/>
      <p:bldP spid="23" grpId="0" animBg="1"/>
      <p:bldP spid="24" grpId="0" animBg="1"/>
      <p:bldP spid="28" grpId="0"/>
      <p:bldP spid="33" grpId="0" animBg="1"/>
      <p:bldP spid="34" grpId="0" animBg="1"/>
      <p:bldP spid="30" grpId="0"/>
      <p:bldP spid="31" grpId="0"/>
      <p:bldP spid="36" grpId="0"/>
      <p:bldP spid="38" grpId="0"/>
      <p:bldP spid="40" grpId="0" animBg="1"/>
      <p:bldP spid="41" grpId="0" animBg="1"/>
      <p:bldP spid="42" grpId="0" animBg="1"/>
      <p:bldP spid="4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ectangle 131"/>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Dynamic Recompilation</a:t>
            </a:r>
          </a:p>
        </p:txBody>
      </p:sp>
      <p:sp>
        <p:nvSpPr>
          <p:cNvPr id="3" name="Content Placeholder 2"/>
          <p:cNvSpPr>
            <a:spLocks noGrp="1"/>
          </p:cNvSpPr>
          <p:nvPr>
            <p:ph idx="1"/>
          </p:nvPr>
        </p:nvSpPr>
        <p:spPr/>
        <p:txBody>
          <a:bodyPr/>
          <a:lstStyle/>
          <a:p>
            <a:r>
              <a:rPr lang="en-US" dirty="0"/>
              <a:t>Compile-time Decisions</a:t>
            </a:r>
          </a:p>
          <a:p>
            <a:pPr lvl="1"/>
            <a:r>
              <a:rPr lang="en-US" b="1" dirty="0">
                <a:solidFill>
                  <a:srgbClr val="7889FB"/>
                </a:solidFill>
              </a:rPr>
              <a:t>Split HOP DAGs for recompilation:</a:t>
            </a:r>
            <a:r>
              <a:rPr lang="en-US" dirty="0">
                <a:solidFill>
                  <a:srgbClr val="7889FB"/>
                </a:solidFill>
              </a:rPr>
              <a:t> </a:t>
            </a:r>
            <a:r>
              <a:rPr lang="en-US" dirty="0"/>
              <a:t>prevent unknowns but keep DAGs as large as possible; split after reads w/ unknown sizes and specific operators</a:t>
            </a:r>
          </a:p>
          <a:p>
            <a:pPr lvl="1"/>
            <a:r>
              <a:rPr lang="en-US" b="1" dirty="0">
                <a:solidFill>
                  <a:srgbClr val="7889FB"/>
                </a:solidFill>
              </a:rPr>
              <a:t>Mark HOP DAGs for recompilation:</a:t>
            </a:r>
            <a:r>
              <a:rPr lang="en-US" dirty="0"/>
              <a:t> Spark due to unknown sizes / sparsity</a:t>
            </a:r>
          </a:p>
          <a:p>
            <a:endParaRPr lang="en-US" dirty="0"/>
          </a:p>
        </p:txBody>
      </p:sp>
      <p:sp>
        <p:nvSpPr>
          <p:cNvPr id="4" name="Text Placeholder 3"/>
          <p:cNvSpPr>
            <a:spLocks noGrp="1"/>
          </p:cNvSpPr>
          <p:nvPr>
            <p:ph type="body" sz="quarter" idx="14"/>
          </p:nvPr>
        </p:nvSpPr>
        <p:spPr/>
        <p:txBody>
          <a:bodyPr>
            <a:normAutofit lnSpcReduction="10000"/>
          </a:bodyPr>
          <a:lstStyle/>
          <a:p>
            <a:r>
              <a:rPr lang="en-US" dirty="0"/>
              <a:t>Runtime Adaptation</a:t>
            </a:r>
          </a:p>
        </p:txBody>
      </p:sp>
      <p:grpSp>
        <p:nvGrpSpPr>
          <p:cNvPr id="6" name="Group 5"/>
          <p:cNvGrpSpPr/>
          <p:nvPr/>
        </p:nvGrpSpPr>
        <p:grpSpPr>
          <a:xfrm>
            <a:off x="753628" y="3557125"/>
            <a:ext cx="3285811" cy="2612561"/>
            <a:chOff x="753628" y="3557125"/>
            <a:chExt cx="3285811" cy="2612561"/>
          </a:xfrm>
        </p:grpSpPr>
        <p:sp>
          <p:nvSpPr>
            <p:cNvPr id="5" name="Rectangle 4"/>
            <p:cNvSpPr/>
            <p:nvPr/>
          </p:nvSpPr>
          <p:spPr>
            <a:xfrm>
              <a:off x="753628" y="3557125"/>
              <a:ext cx="3285811" cy="2612561"/>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1970938" y="5318091"/>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cxnSp>
          <p:nvCxnSpPr>
            <p:cNvPr id="10" name="Straight Connector 9"/>
            <p:cNvCxnSpPr>
              <a:stCxn id="15" idx="0"/>
              <a:endCxn id="8" idx="2"/>
            </p:cNvCxnSpPr>
            <p:nvPr/>
          </p:nvCxnSpPr>
          <p:spPr>
            <a:xfrm flipH="1" flipV="1">
              <a:off x="2225496" y="5649687"/>
              <a:ext cx="311420" cy="130622"/>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15" name="Rounded Rectangle 14"/>
            <p:cNvSpPr/>
            <p:nvPr/>
          </p:nvSpPr>
          <p:spPr>
            <a:xfrm>
              <a:off x="2282358" y="5780309"/>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onsolas" panose="020B0609020204030204" pitchFamily="49" charset="0"/>
                </a:rPr>
                <a:t>C</a:t>
              </a:r>
            </a:p>
          </p:txBody>
        </p:sp>
        <p:cxnSp>
          <p:nvCxnSpPr>
            <p:cNvPr id="22" name="Straight Connector 21"/>
            <p:cNvCxnSpPr>
              <a:stCxn id="26" idx="0"/>
              <a:endCxn id="23" idx="2"/>
            </p:cNvCxnSpPr>
            <p:nvPr/>
          </p:nvCxnSpPr>
          <p:spPr>
            <a:xfrm flipV="1">
              <a:off x="1113631" y="4955524"/>
              <a:ext cx="70" cy="241154"/>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859143" y="4623928"/>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R1</a:t>
              </a:r>
            </a:p>
          </p:txBody>
        </p:sp>
        <p:sp>
          <p:nvSpPr>
            <p:cNvPr id="24" name="Rounded Rectangle 23"/>
            <p:cNvSpPr/>
            <p:nvPr/>
          </p:nvSpPr>
          <p:spPr>
            <a:xfrm>
              <a:off x="929467" y="5779479"/>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onsolas" panose="020B0609020204030204" pitchFamily="49" charset="0"/>
                </a:rPr>
                <a:t>A</a:t>
              </a:r>
            </a:p>
          </p:txBody>
        </p:sp>
        <p:cxnSp>
          <p:nvCxnSpPr>
            <p:cNvPr id="25" name="Straight Connector 24"/>
            <p:cNvCxnSpPr>
              <a:stCxn id="24" idx="0"/>
              <a:endCxn id="26" idx="2"/>
            </p:cNvCxnSpPr>
            <p:nvPr/>
          </p:nvCxnSpPr>
          <p:spPr>
            <a:xfrm flipV="1">
              <a:off x="1110338" y="5528274"/>
              <a:ext cx="3293" cy="251205"/>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26" name="Rounded Rectangle 25"/>
            <p:cNvSpPr/>
            <p:nvPr/>
          </p:nvSpPr>
          <p:spPr>
            <a:xfrm>
              <a:off x="805615" y="5196678"/>
              <a:ext cx="61603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abs</a:t>
              </a:r>
            </a:p>
          </p:txBody>
        </p:sp>
        <p:sp>
          <p:nvSpPr>
            <p:cNvPr id="31" name="Rounded Rectangle 30"/>
            <p:cNvSpPr/>
            <p:nvPr/>
          </p:nvSpPr>
          <p:spPr>
            <a:xfrm>
              <a:off x="2625756" y="5319766"/>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accent1"/>
                  </a:solidFill>
                  <a:latin typeface="Consolas" panose="020B0609020204030204" pitchFamily="49" charset="0"/>
                </a:rPr>
                <a:t>rm</a:t>
              </a:r>
              <a:endParaRPr lang="en-US" dirty="0">
                <a:solidFill>
                  <a:schemeClr val="accent1"/>
                </a:solidFill>
                <a:latin typeface="Consolas" panose="020B0609020204030204" pitchFamily="49" charset="0"/>
              </a:endParaRPr>
            </a:p>
          </p:txBody>
        </p:sp>
        <p:cxnSp>
          <p:nvCxnSpPr>
            <p:cNvPr id="32" name="Straight Connector 31"/>
            <p:cNvCxnSpPr>
              <a:stCxn id="15" idx="0"/>
              <a:endCxn id="31" idx="2"/>
            </p:cNvCxnSpPr>
            <p:nvPr/>
          </p:nvCxnSpPr>
          <p:spPr>
            <a:xfrm flipV="1">
              <a:off x="2536916" y="5651362"/>
              <a:ext cx="343398" cy="12894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35" name="Rounded Rectangle 34"/>
            <p:cNvSpPr/>
            <p:nvPr/>
          </p:nvSpPr>
          <p:spPr>
            <a:xfrm>
              <a:off x="1650991" y="5781984"/>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onsolas" panose="020B0609020204030204" pitchFamily="49" charset="0"/>
                </a:rPr>
                <a:t>B</a:t>
              </a:r>
            </a:p>
          </p:txBody>
        </p:sp>
        <p:cxnSp>
          <p:nvCxnSpPr>
            <p:cNvPr id="36" name="Straight Connector 35"/>
            <p:cNvCxnSpPr>
              <a:stCxn id="35" idx="0"/>
              <a:endCxn id="8" idx="2"/>
            </p:cNvCxnSpPr>
            <p:nvPr/>
          </p:nvCxnSpPr>
          <p:spPr>
            <a:xfrm flipV="1">
              <a:off x="1905549" y="5649687"/>
              <a:ext cx="319947" cy="13229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42" idx="0"/>
              <a:endCxn id="40" idx="2"/>
            </p:cNvCxnSpPr>
            <p:nvPr/>
          </p:nvCxnSpPr>
          <p:spPr>
            <a:xfrm flipH="1" flipV="1">
              <a:off x="1898938" y="4518417"/>
              <a:ext cx="321475" cy="241154"/>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40" name="Rounded Rectangle 39"/>
            <p:cNvSpPr/>
            <p:nvPr/>
          </p:nvSpPr>
          <p:spPr>
            <a:xfrm>
              <a:off x="1644380" y="4186821"/>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cxnSp>
          <p:nvCxnSpPr>
            <p:cNvPr id="41" name="Straight Connector 40"/>
            <p:cNvCxnSpPr>
              <a:stCxn id="8" idx="0"/>
              <a:endCxn id="42" idx="2"/>
            </p:cNvCxnSpPr>
            <p:nvPr/>
          </p:nvCxnSpPr>
          <p:spPr>
            <a:xfrm flipH="1" flipV="1">
              <a:off x="2220413" y="5091167"/>
              <a:ext cx="5083" cy="226924"/>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42" name="Rounded Rectangle 41"/>
            <p:cNvSpPr/>
            <p:nvPr/>
          </p:nvSpPr>
          <p:spPr>
            <a:xfrm>
              <a:off x="1912397" y="4759571"/>
              <a:ext cx="61603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accent1"/>
                  </a:solidFill>
                  <a:latin typeface="Consolas" panose="020B0609020204030204" pitchFamily="49" charset="0"/>
                </a:rPr>
                <a:t>rm</a:t>
              </a:r>
              <a:endParaRPr lang="en-US" dirty="0">
                <a:solidFill>
                  <a:schemeClr val="accent1"/>
                </a:solidFill>
                <a:latin typeface="Consolas" panose="020B0609020204030204" pitchFamily="49" charset="0"/>
              </a:endParaRPr>
            </a:p>
          </p:txBody>
        </p:sp>
        <p:cxnSp>
          <p:nvCxnSpPr>
            <p:cNvPr id="44" name="Straight Connector 43"/>
            <p:cNvCxnSpPr>
              <a:stCxn id="47" idx="0"/>
              <a:endCxn id="45" idx="2"/>
            </p:cNvCxnSpPr>
            <p:nvPr/>
          </p:nvCxnSpPr>
          <p:spPr>
            <a:xfrm flipV="1">
              <a:off x="2885278" y="4520091"/>
              <a:ext cx="70" cy="241154"/>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45" name="Rounded Rectangle 44"/>
            <p:cNvSpPr/>
            <p:nvPr/>
          </p:nvSpPr>
          <p:spPr>
            <a:xfrm>
              <a:off x="2630790" y="4188495"/>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R3</a:t>
              </a:r>
            </a:p>
          </p:txBody>
        </p:sp>
        <p:cxnSp>
          <p:nvCxnSpPr>
            <p:cNvPr id="46" name="Straight Connector 45"/>
            <p:cNvCxnSpPr>
              <a:stCxn id="31" idx="0"/>
              <a:endCxn id="47" idx="2"/>
            </p:cNvCxnSpPr>
            <p:nvPr/>
          </p:nvCxnSpPr>
          <p:spPr>
            <a:xfrm flipV="1">
              <a:off x="2880314" y="5092841"/>
              <a:ext cx="4964" cy="226925"/>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47" name="Rounded Rectangle 46"/>
            <p:cNvSpPr/>
            <p:nvPr/>
          </p:nvSpPr>
          <p:spPr>
            <a:xfrm>
              <a:off x="2577262" y="4761245"/>
              <a:ext cx="61603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accent1"/>
                  </a:solidFill>
                  <a:latin typeface="Consolas" panose="020B0609020204030204" pitchFamily="49" charset="0"/>
                </a:rPr>
                <a:t>rm</a:t>
              </a:r>
              <a:endParaRPr lang="en-US" dirty="0">
                <a:solidFill>
                  <a:schemeClr val="accent1"/>
                </a:solidFill>
                <a:latin typeface="Consolas" panose="020B0609020204030204" pitchFamily="49" charset="0"/>
              </a:endParaRPr>
            </a:p>
          </p:txBody>
        </p:sp>
        <p:cxnSp>
          <p:nvCxnSpPr>
            <p:cNvPr id="49" name="Straight Connector 48"/>
            <p:cNvCxnSpPr>
              <a:stCxn id="52" idx="0"/>
              <a:endCxn id="40" idx="2"/>
            </p:cNvCxnSpPr>
            <p:nvPr/>
          </p:nvCxnSpPr>
          <p:spPr>
            <a:xfrm flipV="1">
              <a:off x="1599090" y="4518417"/>
              <a:ext cx="299848" cy="252878"/>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52" name="Rounded Rectangle 51"/>
            <p:cNvSpPr/>
            <p:nvPr/>
          </p:nvSpPr>
          <p:spPr>
            <a:xfrm>
              <a:off x="1291074" y="4771295"/>
              <a:ext cx="61603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s</a:t>
              </a:r>
            </a:p>
          </p:txBody>
        </p:sp>
        <p:cxnSp>
          <p:nvCxnSpPr>
            <p:cNvPr id="54" name="Straight Connector 53"/>
            <p:cNvCxnSpPr>
              <a:stCxn id="40" idx="0"/>
              <a:endCxn id="55" idx="2"/>
            </p:cNvCxnSpPr>
            <p:nvPr/>
          </p:nvCxnSpPr>
          <p:spPr>
            <a:xfrm flipV="1">
              <a:off x="1898938" y="3918866"/>
              <a:ext cx="3348" cy="267955"/>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55" name="Rounded Rectangle 54"/>
            <p:cNvSpPr/>
            <p:nvPr/>
          </p:nvSpPr>
          <p:spPr>
            <a:xfrm>
              <a:off x="1647728" y="3587270"/>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R2</a:t>
              </a:r>
            </a:p>
          </p:txBody>
        </p:sp>
        <p:cxnSp>
          <p:nvCxnSpPr>
            <p:cNvPr id="57" name="Straight Connector 56"/>
            <p:cNvCxnSpPr>
              <a:stCxn id="61" idx="0"/>
              <a:endCxn id="58" idx="2"/>
            </p:cNvCxnSpPr>
            <p:nvPr/>
          </p:nvCxnSpPr>
          <p:spPr>
            <a:xfrm flipV="1">
              <a:off x="3587204" y="4957199"/>
              <a:ext cx="71" cy="241154"/>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58" name="Rounded Rectangle 57"/>
            <p:cNvSpPr/>
            <p:nvPr/>
          </p:nvSpPr>
          <p:spPr>
            <a:xfrm>
              <a:off x="3279259" y="4625603"/>
              <a:ext cx="61603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abs</a:t>
              </a:r>
            </a:p>
          </p:txBody>
        </p:sp>
        <p:sp>
          <p:nvSpPr>
            <p:cNvPr id="59" name="Rounded Rectangle 58"/>
            <p:cNvSpPr/>
            <p:nvPr/>
          </p:nvSpPr>
          <p:spPr>
            <a:xfrm>
              <a:off x="3403040" y="5781154"/>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onsolas" panose="020B0609020204030204" pitchFamily="49" charset="0"/>
                </a:rPr>
                <a:t>A</a:t>
              </a:r>
            </a:p>
          </p:txBody>
        </p:sp>
        <p:cxnSp>
          <p:nvCxnSpPr>
            <p:cNvPr id="60" name="Straight Connector 59"/>
            <p:cNvCxnSpPr>
              <a:stCxn id="59" idx="0"/>
              <a:endCxn id="61" idx="2"/>
            </p:cNvCxnSpPr>
            <p:nvPr/>
          </p:nvCxnSpPr>
          <p:spPr>
            <a:xfrm flipV="1">
              <a:off x="3583911" y="5529949"/>
              <a:ext cx="3293" cy="251205"/>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61" name="Rounded Rectangle 60"/>
            <p:cNvSpPr/>
            <p:nvPr/>
          </p:nvSpPr>
          <p:spPr>
            <a:xfrm>
              <a:off x="3279188" y="5198353"/>
              <a:ext cx="61603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1"/>
                  </a:solidFill>
                  <a:latin typeface="Consolas" panose="020B0609020204030204" pitchFamily="49" charset="0"/>
                </a:rPr>
                <a:t>rm</a:t>
              </a:r>
            </a:p>
          </p:txBody>
        </p:sp>
        <p:cxnSp>
          <p:nvCxnSpPr>
            <p:cNvPr id="62" name="Straight Connector 61"/>
            <p:cNvCxnSpPr>
              <a:stCxn id="58" idx="0"/>
              <a:endCxn id="63" idx="2"/>
            </p:cNvCxnSpPr>
            <p:nvPr/>
          </p:nvCxnSpPr>
          <p:spPr>
            <a:xfrm flipV="1">
              <a:off x="3587275" y="4416264"/>
              <a:ext cx="1674" cy="209339"/>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63" name="Rounded Rectangle 62"/>
            <p:cNvSpPr/>
            <p:nvPr/>
          </p:nvSpPr>
          <p:spPr>
            <a:xfrm>
              <a:off x="3334391" y="4084668"/>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R4</a:t>
              </a:r>
            </a:p>
          </p:txBody>
        </p:sp>
      </p:grpSp>
      <p:grpSp>
        <p:nvGrpSpPr>
          <p:cNvPr id="9" name="Group 8"/>
          <p:cNvGrpSpPr/>
          <p:nvPr/>
        </p:nvGrpSpPr>
        <p:grpSpPr>
          <a:xfrm>
            <a:off x="5578520" y="2955907"/>
            <a:ext cx="3285811" cy="1487149"/>
            <a:chOff x="5578520" y="2955907"/>
            <a:chExt cx="3285811" cy="1487149"/>
          </a:xfrm>
        </p:grpSpPr>
        <p:sp>
          <p:nvSpPr>
            <p:cNvPr id="97" name="Rectangle 96"/>
            <p:cNvSpPr/>
            <p:nvPr/>
          </p:nvSpPr>
          <p:spPr>
            <a:xfrm>
              <a:off x="5578520" y="2955907"/>
              <a:ext cx="3285811" cy="1487149"/>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ounded Rectangle 105"/>
            <p:cNvSpPr/>
            <p:nvPr/>
          </p:nvSpPr>
          <p:spPr>
            <a:xfrm>
              <a:off x="7332508" y="4087178"/>
              <a:ext cx="745397"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1"/>
                  </a:solidFill>
                  <a:latin typeface="Consolas" panose="020B0609020204030204" pitchFamily="49" charset="0"/>
                </a:rPr>
                <a:t>tmp2</a:t>
              </a:r>
            </a:p>
          </p:txBody>
        </p:sp>
        <p:cxnSp>
          <p:nvCxnSpPr>
            <p:cNvPr id="110" name="Straight Connector 109"/>
            <p:cNvCxnSpPr>
              <a:stCxn id="113" idx="0"/>
              <a:endCxn id="111" idx="2"/>
            </p:cNvCxnSpPr>
            <p:nvPr/>
          </p:nvCxnSpPr>
          <p:spPr>
            <a:xfrm flipH="1" flipV="1">
              <a:off x="6723830" y="3858582"/>
              <a:ext cx="321475" cy="241154"/>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111" name="Rounded Rectangle 110"/>
            <p:cNvSpPr/>
            <p:nvPr/>
          </p:nvSpPr>
          <p:spPr>
            <a:xfrm>
              <a:off x="6469272" y="3526986"/>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sp>
          <p:nvSpPr>
            <p:cNvPr id="113" name="Rounded Rectangle 112"/>
            <p:cNvSpPr/>
            <p:nvPr/>
          </p:nvSpPr>
          <p:spPr>
            <a:xfrm>
              <a:off x="6672606" y="4099736"/>
              <a:ext cx="745397"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1"/>
                  </a:solidFill>
                  <a:latin typeface="Consolas" panose="020B0609020204030204" pitchFamily="49" charset="0"/>
                </a:rPr>
                <a:t>tmp1</a:t>
              </a:r>
            </a:p>
          </p:txBody>
        </p:sp>
        <p:cxnSp>
          <p:nvCxnSpPr>
            <p:cNvPr id="114" name="Straight Connector 113"/>
            <p:cNvCxnSpPr>
              <a:stCxn id="117" idx="0"/>
              <a:endCxn id="115" idx="2"/>
            </p:cNvCxnSpPr>
            <p:nvPr/>
          </p:nvCxnSpPr>
          <p:spPr>
            <a:xfrm flipV="1">
              <a:off x="7710170" y="3287503"/>
              <a:ext cx="70" cy="241154"/>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115" name="Rounded Rectangle 114"/>
            <p:cNvSpPr/>
            <p:nvPr/>
          </p:nvSpPr>
          <p:spPr>
            <a:xfrm>
              <a:off x="7455682" y="2955907"/>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R3</a:t>
              </a:r>
            </a:p>
          </p:txBody>
        </p:sp>
        <p:cxnSp>
          <p:nvCxnSpPr>
            <p:cNvPr id="116" name="Straight Connector 115"/>
            <p:cNvCxnSpPr>
              <a:stCxn id="106" idx="0"/>
              <a:endCxn id="117" idx="2"/>
            </p:cNvCxnSpPr>
            <p:nvPr/>
          </p:nvCxnSpPr>
          <p:spPr>
            <a:xfrm flipV="1">
              <a:off x="7705207" y="3860253"/>
              <a:ext cx="4963" cy="226925"/>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117" name="Rounded Rectangle 116"/>
            <p:cNvSpPr/>
            <p:nvPr/>
          </p:nvSpPr>
          <p:spPr>
            <a:xfrm>
              <a:off x="7402154" y="3528657"/>
              <a:ext cx="61603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accent1"/>
                  </a:solidFill>
                  <a:latin typeface="Consolas" panose="020B0609020204030204" pitchFamily="49" charset="0"/>
                </a:rPr>
                <a:t>rm</a:t>
              </a:r>
              <a:endParaRPr lang="en-US" dirty="0">
                <a:solidFill>
                  <a:schemeClr val="accent1"/>
                </a:solidFill>
                <a:latin typeface="Consolas" panose="020B0609020204030204" pitchFamily="49" charset="0"/>
              </a:endParaRPr>
            </a:p>
          </p:txBody>
        </p:sp>
        <p:cxnSp>
          <p:nvCxnSpPr>
            <p:cNvPr id="118" name="Straight Connector 117"/>
            <p:cNvCxnSpPr>
              <a:stCxn id="119" idx="0"/>
              <a:endCxn id="111" idx="2"/>
            </p:cNvCxnSpPr>
            <p:nvPr/>
          </p:nvCxnSpPr>
          <p:spPr>
            <a:xfrm flipV="1">
              <a:off x="6423982" y="3858582"/>
              <a:ext cx="299848" cy="252878"/>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119" name="Rounded Rectangle 118"/>
            <p:cNvSpPr/>
            <p:nvPr/>
          </p:nvSpPr>
          <p:spPr>
            <a:xfrm>
              <a:off x="6115966" y="4111460"/>
              <a:ext cx="61603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s</a:t>
              </a:r>
            </a:p>
          </p:txBody>
        </p:sp>
        <p:cxnSp>
          <p:nvCxnSpPr>
            <p:cNvPr id="120" name="Straight Connector 119"/>
            <p:cNvCxnSpPr>
              <a:stCxn id="111" idx="0"/>
              <a:endCxn id="121" idx="2"/>
            </p:cNvCxnSpPr>
            <p:nvPr/>
          </p:nvCxnSpPr>
          <p:spPr>
            <a:xfrm flipV="1">
              <a:off x="6723830" y="3299223"/>
              <a:ext cx="3348" cy="227763"/>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121" name="Rounded Rectangle 120"/>
            <p:cNvSpPr/>
            <p:nvPr/>
          </p:nvSpPr>
          <p:spPr>
            <a:xfrm>
              <a:off x="6472620" y="2967627"/>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R2</a:t>
              </a:r>
            </a:p>
          </p:txBody>
        </p:sp>
        <p:cxnSp>
          <p:nvCxnSpPr>
            <p:cNvPr id="122" name="Straight Connector 121"/>
            <p:cNvCxnSpPr>
              <a:stCxn id="126" idx="0"/>
              <a:endCxn id="123" idx="2"/>
            </p:cNvCxnSpPr>
            <p:nvPr/>
          </p:nvCxnSpPr>
          <p:spPr>
            <a:xfrm flipV="1">
              <a:off x="8412096" y="3835141"/>
              <a:ext cx="71" cy="241154"/>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123" name="Rounded Rectangle 122"/>
            <p:cNvSpPr/>
            <p:nvPr/>
          </p:nvSpPr>
          <p:spPr>
            <a:xfrm>
              <a:off x="8104151" y="3503545"/>
              <a:ext cx="61603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abs</a:t>
              </a:r>
            </a:p>
          </p:txBody>
        </p:sp>
        <p:sp>
          <p:nvSpPr>
            <p:cNvPr id="126" name="Rounded Rectangle 125"/>
            <p:cNvSpPr/>
            <p:nvPr/>
          </p:nvSpPr>
          <p:spPr>
            <a:xfrm>
              <a:off x="8039397" y="4076295"/>
              <a:ext cx="745397"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1"/>
                  </a:solidFill>
                  <a:latin typeface="Consolas" panose="020B0609020204030204" pitchFamily="49" charset="0"/>
                </a:rPr>
                <a:t>tmp3</a:t>
              </a:r>
            </a:p>
          </p:txBody>
        </p:sp>
        <p:cxnSp>
          <p:nvCxnSpPr>
            <p:cNvPr id="127" name="Straight Connector 126"/>
            <p:cNvCxnSpPr>
              <a:stCxn id="123" idx="0"/>
              <a:endCxn id="128" idx="2"/>
            </p:cNvCxnSpPr>
            <p:nvPr/>
          </p:nvCxnSpPr>
          <p:spPr>
            <a:xfrm flipV="1">
              <a:off x="8412167" y="3294206"/>
              <a:ext cx="1674" cy="209339"/>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128" name="Rounded Rectangle 127"/>
            <p:cNvSpPr/>
            <p:nvPr/>
          </p:nvSpPr>
          <p:spPr>
            <a:xfrm>
              <a:off x="8159283" y="2962610"/>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R4</a:t>
              </a:r>
            </a:p>
          </p:txBody>
        </p:sp>
      </p:grpSp>
      <p:grpSp>
        <p:nvGrpSpPr>
          <p:cNvPr id="7" name="Group 6"/>
          <p:cNvGrpSpPr/>
          <p:nvPr/>
        </p:nvGrpSpPr>
        <p:grpSpPr>
          <a:xfrm>
            <a:off x="5578520" y="4568659"/>
            <a:ext cx="3285811" cy="1984541"/>
            <a:chOff x="5578520" y="4568659"/>
            <a:chExt cx="3285811" cy="1984541"/>
          </a:xfrm>
        </p:grpSpPr>
        <p:sp>
          <p:nvSpPr>
            <p:cNvPr id="65" name="Rectangle 64"/>
            <p:cNvSpPr/>
            <p:nvPr/>
          </p:nvSpPr>
          <p:spPr>
            <a:xfrm>
              <a:off x="5578520" y="4568659"/>
              <a:ext cx="3285811" cy="1984541"/>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ounded Rectangle 65"/>
            <p:cNvSpPr/>
            <p:nvPr/>
          </p:nvSpPr>
          <p:spPr>
            <a:xfrm>
              <a:off x="6795830" y="5701605"/>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cxnSp>
          <p:nvCxnSpPr>
            <p:cNvPr id="67" name="Straight Connector 66"/>
            <p:cNvCxnSpPr>
              <a:stCxn id="68" idx="0"/>
              <a:endCxn id="66" idx="2"/>
            </p:cNvCxnSpPr>
            <p:nvPr/>
          </p:nvCxnSpPr>
          <p:spPr>
            <a:xfrm flipH="1" flipV="1">
              <a:off x="7050388" y="6033201"/>
              <a:ext cx="311420" cy="130622"/>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68" name="Rounded Rectangle 67"/>
            <p:cNvSpPr/>
            <p:nvPr/>
          </p:nvSpPr>
          <p:spPr>
            <a:xfrm>
              <a:off x="7107250" y="6163823"/>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onsolas" panose="020B0609020204030204" pitchFamily="49" charset="0"/>
                </a:rPr>
                <a:t>C</a:t>
              </a:r>
            </a:p>
          </p:txBody>
        </p:sp>
        <p:cxnSp>
          <p:nvCxnSpPr>
            <p:cNvPr id="69" name="Straight Connector 68"/>
            <p:cNvCxnSpPr>
              <a:stCxn id="73" idx="0"/>
              <a:endCxn id="70" idx="2"/>
            </p:cNvCxnSpPr>
            <p:nvPr/>
          </p:nvCxnSpPr>
          <p:spPr>
            <a:xfrm flipV="1">
              <a:off x="5938523" y="5339038"/>
              <a:ext cx="70" cy="241154"/>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70" name="Rounded Rectangle 69"/>
            <p:cNvSpPr/>
            <p:nvPr/>
          </p:nvSpPr>
          <p:spPr>
            <a:xfrm>
              <a:off x="5684035" y="5007442"/>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R1</a:t>
              </a:r>
            </a:p>
          </p:txBody>
        </p:sp>
        <p:sp>
          <p:nvSpPr>
            <p:cNvPr id="71" name="Rounded Rectangle 70"/>
            <p:cNvSpPr/>
            <p:nvPr/>
          </p:nvSpPr>
          <p:spPr>
            <a:xfrm>
              <a:off x="5754359" y="6162993"/>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onsolas" panose="020B0609020204030204" pitchFamily="49" charset="0"/>
                </a:rPr>
                <a:t>A</a:t>
              </a:r>
            </a:p>
          </p:txBody>
        </p:sp>
        <p:cxnSp>
          <p:nvCxnSpPr>
            <p:cNvPr id="72" name="Straight Connector 71"/>
            <p:cNvCxnSpPr>
              <a:stCxn id="71" idx="0"/>
              <a:endCxn id="73" idx="2"/>
            </p:cNvCxnSpPr>
            <p:nvPr/>
          </p:nvCxnSpPr>
          <p:spPr>
            <a:xfrm flipV="1">
              <a:off x="5935230" y="5911788"/>
              <a:ext cx="3293" cy="251205"/>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73" name="Rounded Rectangle 72"/>
            <p:cNvSpPr/>
            <p:nvPr/>
          </p:nvSpPr>
          <p:spPr>
            <a:xfrm>
              <a:off x="5630507" y="5580192"/>
              <a:ext cx="61603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abs</a:t>
              </a:r>
            </a:p>
          </p:txBody>
        </p:sp>
        <p:sp>
          <p:nvSpPr>
            <p:cNvPr id="74" name="Rounded Rectangle 73"/>
            <p:cNvSpPr/>
            <p:nvPr/>
          </p:nvSpPr>
          <p:spPr>
            <a:xfrm>
              <a:off x="7450648" y="5703280"/>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accent1"/>
                  </a:solidFill>
                  <a:latin typeface="Consolas" panose="020B0609020204030204" pitchFamily="49" charset="0"/>
                </a:rPr>
                <a:t>rm</a:t>
              </a:r>
              <a:endParaRPr lang="en-US" dirty="0">
                <a:solidFill>
                  <a:schemeClr val="accent1"/>
                </a:solidFill>
                <a:latin typeface="Consolas" panose="020B0609020204030204" pitchFamily="49" charset="0"/>
              </a:endParaRPr>
            </a:p>
          </p:txBody>
        </p:sp>
        <p:cxnSp>
          <p:nvCxnSpPr>
            <p:cNvPr id="75" name="Straight Connector 74"/>
            <p:cNvCxnSpPr>
              <a:stCxn id="68" idx="0"/>
              <a:endCxn id="74" idx="2"/>
            </p:cNvCxnSpPr>
            <p:nvPr/>
          </p:nvCxnSpPr>
          <p:spPr>
            <a:xfrm flipV="1">
              <a:off x="7361808" y="6034876"/>
              <a:ext cx="343398" cy="12894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76" name="Rounded Rectangle 75"/>
            <p:cNvSpPr/>
            <p:nvPr/>
          </p:nvSpPr>
          <p:spPr>
            <a:xfrm>
              <a:off x="6475883" y="6165498"/>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onsolas" panose="020B0609020204030204" pitchFamily="49" charset="0"/>
                </a:rPr>
                <a:t>B</a:t>
              </a:r>
            </a:p>
          </p:txBody>
        </p:sp>
        <p:cxnSp>
          <p:nvCxnSpPr>
            <p:cNvPr id="77" name="Straight Connector 76"/>
            <p:cNvCxnSpPr>
              <a:stCxn id="76" idx="0"/>
              <a:endCxn id="66" idx="2"/>
            </p:cNvCxnSpPr>
            <p:nvPr/>
          </p:nvCxnSpPr>
          <p:spPr>
            <a:xfrm flipV="1">
              <a:off x="6730441" y="6033201"/>
              <a:ext cx="319947" cy="13229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66" idx="0"/>
              <a:endCxn id="81" idx="2"/>
            </p:cNvCxnSpPr>
            <p:nvPr/>
          </p:nvCxnSpPr>
          <p:spPr>
            <a:xfrm flipH="1" flipV="1">
              <a:off x="7045305" y="5474681"/>
              <a:ext cx="5083" cy="226924"/>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81" name="Rounded Rectangle 80"/>
            <p:cNvSpPr/>
            <p:nvPr/>
          </p:nvSpPr>
          <p:spPr>
            <a:xfrm>
              <a:off x="6737289" y="5143085"/>
              <a:ext cx="61603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accent1"/>
                  </a:solidFill>
                  <a:latin typeface="Consolas" panose="020B0609020204030204" pitchFamily="49" charset="0"/>
                </a:rPr>
                <a:t>rm</a:t>
              </a:r>
              <a:endParaRPr lang="en-US" dirty="0">
                <a:solidFill>
                  <a:schemeClr val="accent1"/>
                </a:solidFill>
                <a:latin typeface="Consolas" panose="020B0609020204030204" pitchFamily="49" charset="0"/>
              </a:endParaRPr>
            </a:p>
          </p:txBody>
        </p:sp>
        <p:cxnSp>
          <p:nvCxnSpPr>
            <p:cNvPr id="84" name="Straight Connector 83"/>
            <p:cNvCxnSpPr>
              <a:stCxn id="74" idx="0"/>
              <a:endCxn id="85" idx="2"/>
            </p:cNvCxnSpPr>
            <p:nvPr/>
          </p:nvCxnSpPr>
          <p:spPr>
            <a:xfrm flipV="1">
              <a:off x="7705206" y="5476355"/>
              <a:ext cx="4964" cy="226925"/>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85" name="Rounded Rectangle 84"/>
            <p:cNvSpPr/>
            <p:nvPr/>
          </p:nvSpPr>
          <p:spPr>
            <a:xfrm>
              <a:off x="7337471" y="5144759"/>
              <a:ext cx="745397"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7889FB"/>
                  </a:solidFill>
                  <a:latin typeface="Consolas" panose="020B0609020204030204" pitchFamily="49" charset="0"/>
                </a:rPr>
                <a:t>tmp2</a:t>
              </a:r>
            </a:p>
          </p:txBody>
        </p:sp>
        <p:cxnSp>
          <p:nvCxnSpPr>
            <p:cNvPr id="90" name="Straight Connector 89"/>
            <p:cNvCxnSpPr>
              <a:stCxn id="94" idx="0"/>
              <a:endCxn id="91" idx="2"/>
            </p:cNvCxnSpPr>
            <p:nvPr/>
          </p:nvCxnSpPr>
          <p:spPr>
            <a:xfrm flipV="1">
              <a:off x="8412096" y="5340713"/>
              <a:ext cx="71" cy="241154"/>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91" name="Rounded Rectangle 90"/>
            <p:cNvSpPr/>
            <p:nvPr/>
          </p:nvSpPr>
          <p:spPr>
            <a:xfrm>
              <a:off x="8039468" y="5009117"/>
              <a:ext cx="745397"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7889FB"/>
                  </a:solidFill>
                  <a:latin typeface="Consolas" panose="020B0609020204030204" pitchFamily="49" charset="0"/>
                </a:rPr>
                <a:t>tmp3</a:t>
              </a:r>
            </a:p>
          </p:txBody>
        </p:sp>
        <p:sp>
          <p:nvSpPr>
            <p:cNvPr id="92" name="Rounded Rectangle 91"/>
            <p:cNvSpPr/>
            <p:nvPr/>
          </p:nvSpPr>
          <p:spPr>
            <a:xfrm>
              <a:off x="8227932" y="6164668"/>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onsolas" panose="020B0609020204030204" pitchFamily="49" charset="0"/>
                </a:rPr>
                <a:t>A</a:t>
              </a:r>
            </a:p>
          </p:txBody>
        </p:sp>
        <p:cxnSp>
          <p:nvCxnSpPr>
            <p:cNvPr id="93" name="Straight Connector 92"/>
            <p:cNvCxnSpPr>
              <a:stCxn id="92" idx="0"/>
              <a:endCxn id="94" idx="2"/>
            </p:cNvCxnSpPr>
            <p:nvPr/>
          </p:nvCxnSpPr>
          <p:spPr>
            <a:xfrm flipV="1">
              <a:off x="8408803" y="5913463"/>
              <a:ext cx="3293" cy="251205"/>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94" name="Rounded Rectangle 93"/>
            <p:cNvSpPr/>
            <p:nvPr/>
          </p:nvSpPr>
          <p:spPr>
            <a:xfrm>
              <a:off x="8104080" y="5581867"/>
              <a:ext cx="61603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accent1"/>
                  </a:solidFill>
                  <a:latin typeface="Consolas" panose="020B0609020204030204" pitchFamily="49" charset="0"/>
                </a:rPr>
                <a:t>rm</a:t>
              </a:r>
              <a:endParaRPr lang="en-US" dirty="0">
                <a:solidFill>
                  <a:schemeClr val="accent1"/>
                </a:solidFill>
                <a:latin typeface="Consolas" panose="020B0609020204030204" pitchFamily="49" charset="0"/>
              </a:endParaRPr>
            </a:p>
          </p:txBody>
        </p:sp>
        <p:cxnSp>
          <p:nvCxnSpPr>
            <p:cNvPr id="129" name="Straight Connector 128"/>
            <p:cNvCxnSpPr>
              <a:stCxn id="81" idx="0"/>
              <a:endCxn id="130" idx="2"/>
            </p:cNvCxnSpPr>
            <p:nvPr/>
          </p:nvCxnSpPr>
          <p:spPr>
            <a:xfrm flipV="1">
              <a:off x="7045305" y="4930406"/>
              <a:ext cx="1963" cy="212679"/>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130" name="Rounded Rectangle 129"/>
            <p:cNvSpPr/>
            <p:nvPr/>
          </p:nvSpPr>
          <p:spPr>
            <a:xfrm>
              <a:off x="6674569" y="4598810"/>
              <a:ext cx="745397"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7889FB"/>
                  </a:solidFill>
                  <a:latin typeface="Consolas" panose="020B0609020204030204" pitchFamily="49" charset="0"/>
                </a:rPr>
                <a:t>tmp1</a:t>
              </a:r>
            </a:p>
          </p:txBody>
        </p:sp>
      </p:grpSp>
      <p:sp>
        <p:nvSpPr>
          <p:cNvPr id="133" name="Right Arrow 132"/>
          <p:cNvSpPr/>
          <p:nvPr/>
        </p:nvSpPr>
        <p:spPr>
          <a:xfrm>
            <a:off x="4649900" y="4056195"/>
            <a:ext cx="321547" cy="356460"/>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34" name="TextBox 133"/>
          <p:cNvSpPr txBox="1"/>
          <p:nvPr/>
        </p:nvSpPr>
        <p:spPr>
          <a:xfrm>
            <a:off x="4160019" y="4494978"/>
            <a:ext cx="1245996"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(recursive rewrite)</a:t>
            </a:r>
          </a:p>
        </p:txBody>
      </p:sp>
      <p:sp>
        <p:nvSpPr>
          <p:cNvPr id="135" name="TextBox 134"/>
          <p:cNvSpPr txBox="1"/>
          <p:nvPr/>
        </p:nvSpPr>
        <p:spPr>
          <a:xfrm>
            <a:off x="678261" y="2835327"/>
            <a:ext cx="3417988"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Control flow </a:t>
            </a:r>
            <a:r>
              <a:rPr lang="en-AT" dirty="0">
                <a:latin typeface="Calibri" panose="020F0502020204030204" pitchFamily="34" charset="0"/>
                <a:cs typeface="Calibri" panose="020F0502020204030204" pitchFamily="34" charset="0"/>
                <a:sym typeface="Wingdings" panose="05000000000000000000" pitchFamily="2" charset="2"/>
              </a:rPr>
              <a:t></a:t>
            </a:r>
            <a:r>
              <a:rPr lang="en-US" dirty="0">
                <a:latin typeface="Calibri" panose="020F0502020204030204" pitchFamily="34" charset="0"/>
                <a:cs typeface="Calibri" panose="020F0502020204030204" pitchFamily="34" charset="0"/>
                <a:sym typeface="Wingdings" panose="05000000000000000000" pitchFamily="2" charset="2"/>
              </a:rPr>
              <a:t> statement blocks</a:t>
            </a:r>
            <a:br>
              <a:rPr lang="en-US" dirty="0">
                <a:latin typeface="Calibri" panose="020F0502020204030204" pitchFamily="34" charset="0"/>
                <a:cs typeface="Calibri" panose="020F0502020204030204" pitchFamily="34" charset="0"/>
                <a:sym typeface="Wingdings" panose="05000000000000000000" pitchFamily="2" charset="2"/>
              </a:rPr>
            </a:br>
            <a:r>
              <a:rPr lang="en-AT" b="1" dirty="0">
                <a:solidFill>
                  <a:schemeClr val="accent1"/>
                </a:solidFill>
                <a:latin typeface="Calibri" panose="020F0502020204030204" pitchFamily="34" charset="0"/>
                <a:cs typeface="Calibri" panose="020F0502020204030204" pitchFamily="34" charset="0"/>
                <a:sym typeface="Wingdings" panose="05000000000000000000" pitchFamily="2" charset="2"/>
              </a:rPr>
              <a:t></a:t>
            </a:r>
            <a:r>
              <a:rPr lang="en-US" b="1" dirty="0">
                <a:solidFill>
                  <a:schemeClr val="accent1"/>
                </a:solidFill>
                <a:latin typeface="Calibri" panose="020F0502020204030204" pitchFamily="34" charset="0"/>
                <a:cs typeface="Calibri" panose="020F0502020204030204" pitchFamily="34" charset="0"/>
                <a:sym typeface="Wingdings" panose="05000000000000000000" pitchFamily="2" charset="2"/>
              </a:rPr>
              <a:t> initial recompilation granularity</a:t>
            </a:r>
            <a:endParaRPr lang="en-US" b="1" dirty="0">
              <a:solidFill>
                <a:schemeClr val="accent1"/>
              </a:solidFill>
              <a:latin typeface="Calibri" panose="020F0502020204030204" pitchFamily="34" charset="0"/>
              <a:cs typeface="Calibri" panose="020F0502020204030204" pitchFamily="34" charset="0"/>
            </a:endParaRPr>
          </a:p>
        </p:txBody>
      </p:sp>
      <p:sp>
        <p:nvSpPr>
          <p:cNvPr id="11" name="TextBox 10"/>
          <p:cNvSpPr txBox="1"/>
          <p:nvPr/>
        </p:nvSpPr>
        <p:spPr>
          <a:xfrm>
            <a:off x="542615" y="6300318"/>
            <a:ext cx="4876879" cy="307777"/>
          </a:xfrm>
          <a:prstGeom prst="rect">
            <a:avLst/>
          </a:prstGeom>
          <a:noFill/>
        </p:spPr>
        <p:txBody>
          <a:bodyPr wrap="square" lIns="0" rIns="0" rtlCol="0">
            <a:spAutoFit/>
          </a:bodyPr>
          <a:lstStyle/>
          <a:p>
            <a:pPr algn="ctr"/>
            <a:r>
              <a:rPr lang="en-US" sz="1400" dirty="0" err="1">
                <a:latin typeface="Consolas" panose="020B0609020204030204" pitchFamily="49" charset="0"/>
                <a:cs typeface="Calibri" panose="020F0502020204030204" pitchFamily="34" charset="0"/>
              </a:rPr>
              <a:t>rm</a:t>
            </a:r>
            <a:r>
              <a:rPr lang="en-US" sz="1400" dirty="0">
                <a:latin typeface="Consolas" panose="020B0609020204030204" pitchFamily="49" charset="0"/>
                <a:cs typeface="Calibri" panose="020F0502020204030204" pitchFamily="34" charset="0"/>
              </a:rPr>
              <a:t> .. </a:t>
            </a:r>
            <a:r>
              <a:rPr lang="en-US" sz="1400" b="1" dirty="0" err="1">
                <a:latin typeface="Consolas" panose="020B0609020204030204" pitchFamily="49" charset="0"/>
                <a:cs typeface="Calibri" panose="020F0502020204030204" pitchFamily="34" charset="0"/>
              </a:rPr>
              <a:t>removeEmpty</a:t>
            </a:r>
            <a:r>
              <a:rPr lang="en-US" sz="1400" dirty="0">
                <a:latin typeface="Consolas" panose="020B0609020204030204" pitchFamily="49" charset="0"/>
                <a:cs typeface="Calibri" panose="020F0502020204030204" pitchFamily="34" charset="0"/>
              </a:rPr>
              <a:t>(X, [margin=“</a:t>
            </a:r>
            <a:r>
              <a:rPr lang="en-US" sz="1400" dirty="0" err="1">
                <a:latin typeface="Consolas" panose="020B0609020204030204" pitchFamily="49" charset="0"/>
                <a:cs typeface="Calibri" panose="020F0502020204030204" pitchFamily="34" charset="0"/>
              </a:rPr>
              <a:t>rows”,select</a:t>
            </a:r>
            <a:r>
              <a:rPr lang="en-US" sz="1400" dirty="0">
                <a:latin typeface="Consolas" panose="020B0609020204030204" pitchFamily="49" charset="0"/>
                <a:cs typeface="Calibri" panose="020F0502020204030204" pitchFamily="34" charset="0"/>
              </a:rPr>
              <a:t>=I])</a:t>
            </a:r>
          </a:p>
        </p:txBody>
      </p:sp>
    </p:spTree>
    <p:extLst>
      <p:ext uri="{BB962C8B-B14F-4D97-AF65-F5344CB8AC3E}">
        <p14:creationId xmlns:p14="http://schemas.microsoft.com/office/powerpoint/2010/main" val="426952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4" grpId="0"/>
      <p:bldP spid="135"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Recap: Linear Algebra Systems</a:t>
            </a:r>
          </a:p>
        </p:txBody>
      </p:sp>
      <p:sp>
        <p:nvSpPr>
          <p:cNvPr id="3" name="Content Placeholder 2"/>
          <p:cNvSpPr>
            <a:spLocks noGrp="1"/>
          </p:cNvSpPr>
          <p:nvPr>
            <p:ph idx="1"/>
          </p:nvPr>
        </p:nvSpPr>
        <p:spPr/>
        <p:txBody>
          <a:bodyPr/>
          <a:lstStyle/>
          <a:p>
            <a:r>
              <a:rPr lang="en-US" dirty="0"/>
              <a:t>Comparison Query Optimization</a:t>
            </a:r>
          </a:p>
          <a:p>
            <a:pPr lvl="1"/>
            <a:r>
              <a:rPr lang="en-US" b="1" dirty="0">
                <a:solidFill>
                  <a:srgbClr val="7889FB"/>
                </a:solidFill>
              </a:rPr>
              <a:t>Rule- and cost-based rewrites and operator ordering</a:t>
            </a:r>
          </a:p>
          <a:p>
            <a:pPr lvl="1"/>
            <a:r>
              <a:rPr lang="en-US" b="1" dirty="0">
                <a:solidFill>
                  <a:srgbClr val="7889FB"/>
                </a:solidFill>
              </a:rPr>
              <a:t>Physical operator selection and query compilation</a:t>
            </a:r>
          </a:p>
          <a:p>
            <a:pPr lvl="1"/>
            <a:r>
              <a:rPr lang="en-US" dirty="0"/>
              <a:t>Linear algebra / other ML operators, DAGs, </a:t>
            </a:r>
            <a:br>
              <a:rPr lang="en-US" dirty="0"/>
            </a:br>
            <a:r>
              <a:rPr lang="en-US" dirty="0"/>
              <a:t>control flow, sparse/dense formats</a:t>
            </a:r>
          </a:p>
          <a:p>
            <a:pPr lvl="1"/>
            <a:endParaRPr lang="en-US" sz="1000" dirty="0"/>
          </a:p>
          <a:p>
            <a:r>
              <a:rPr lang="en-US" dirty="0"/>
              <a:t>#1 Interpretation </a:t>
            </a:r>
            <a:r>
              <a:rPr lang="en-US" b="0" dirty="0"/>
              <a:t>(operation at-a-time)</a:t>
            </a:r>
          </a:p>
          <a:p>
            <a:pPr lvl="1"/>
            <a:r>
              <a:rPr lang="en-US" dirty="0"/>
              <a:t>Examples: </a:t>
            </a:r>
            <a:r>
              <a:rPr lang="en-US" b="1" dirty="0">
                <a:solidFill>
                  <a:srgbClr val="7889FB"/>
                </a:solidFill>
              </a:rPr>
              <a:t>R</a:t>
            </a:r>
            <a:r>
              <a:rPr lang="en-US" dirty="0"/>
              <a:t>, </a:t>
            </a:r>
            <a:r>
              <a:rPr lang="en-US" b="1" dirty="0" err="1">
                <a:solidFill>
                  <a:srgbClr val="7889FB"/>
                </a:solidFill>
              </a:rPr>
              <a:t>PyTorch</a:t>
            </a:r>
            <a:r>
              <a:rPr lang="en-US" dirty="0"/>
              <a:t>, </a:t>
            </a:r>
            <a:r>
              <a:rPr lang="en-US" b="1" dirty="0">
                <a:solidFill>
                  <a:srgbClr val="7889FB"/>
                </a:solidFill>
              </a:rPr>
              <a:t>Morpheus</a:t>
            </a:r>
            <a:r>
              <a:rPr lang="en-US" dirty="0"/>
              <a:t> [PVLDB’17]</a:t>
            </a:r>
            <a:endParaRPr lang="en-US" sz="1000" dirty="0"/>
          </a:p>
          <a:p>
            <a:r>
              <a:rPr lang="en-US" dirty="0"/>
              <a:t>#2 </a:t>
            </a:r>
            <a:r>
              <a:rPr lang="en-US" dirty="0">
                <a:solidFill>
                  <a:schemeClr val="accent1"/>
                </a:solidFill>
              </a:rPr>
              <a:t>Lazy Expression Compilation</a:t>
            </a:r>
            <a:r>
              <a:rPr lang="en-US" dirty="0"/>
              <a:t> </a:t>
            </a:r>
            <a:r>
              <a:rPr lang="en-US" b="0" dirty="0"/>
              <a:t>(DAG at-a-time)</a:t>
            </a:r>
          </a:p>
          <a:p>
            <a:pPr lvl="1"/>
            <a:r>
              <a:rPr lang="en-US" dirty="0"/>
              <a:t>Examples: </a:t>
            </a:r>
            <a:r>
              <a:rPr lang="en-US" b="1" dirty="0">
                <a:solidFill>
                  <a:srgbClr val="7889FB"/>
                </a:solidFill>
              </a:rPr>
              <a:t>RIOT</a:t>
            </a:r>
            <a:r>
              <a:rPr lang="en-US" dirty="0"/>
              <a:t> [CIDR’09], </a:t>
            </a:r>
            <a:r>
              <a:rPr lang="en-US" b="1" dirty="0" err="1">
                <a:solidFill>
                  <a:srgbClr val="7889FB"/>
                </a:solidFill>
              </a:rPr>
              <a:t>TensorFlow</a:t>
            </a:r>
            <a:r>
              <a:rPr lang="en-US" dirty="0"/>
              <a:t> [OSDI’16]</a:t>
            </a:r>
            <a:br>
              <a:rPr lang="en-US" dirty="0"/>
            </a:br>
            <a:r>
              <a:rPr lang="en-US" b="1" dirty="0">
                <a:solidFill>
                  <a:srgbClr val="7889FB"/>
                </a:solidFill>
              </a:rPr>
              <a:t>Mahout Samsara </a:t>
            </a:r>
            <a:r>
              <a:rPr lang="en-US" dirty="0"/>
              <a:t>[MLSystems’16], </a:t>
            </a:r>
            <a:r>
              <a:rPr lang="en-US" b="1" dirty="0" err="1">
                <a:solidFill>
                  <a:srgbClr val="7889FB"/>
                </a:solidFill>
              </a:rPr>
              <a:t>Dask</a:t>
            </a:r>
            <a:endParaRPr lang="en-US" b="1" dirty="0">
              <a:solidFill>
                <a:srgbClr val="7889FB"/>
              </a:solidFill>
            </a:endParaRPr>
          </a:p>
          <a:p>
            <a:pPr lvl="1"/>
            <a:r>
              <a:rPr lang="en-US" dirty="0"/>
              <a:t>Examples w/ control structures: </a:t>
            </a:r>
            <a:r>
              <a:rPr lang="en-US" b="1" dirty="0">
                <a:solidFill>
                  <a:srgbClr val="7889FB"/>
                </a:solidFill>
              </a:rPr>
              <a:t>Weld</a:t>
            </a:r>
            <a:r>
              <a:rPr lang="en-US" dirty="0"/>
              <a:t> [CIDR’17],</a:t>
            </a:r>
            <a:br>
              <a:rPr lang="en-US" dirty="0"/>
            </a:br>
            <a:r>
              <a:rPr lang="en-US" b="1" dirty="0" err="1">
                <a:solidFill>
                  <a:srgbClr val="7889FB"/>
                </a:solidFill>
              </a:rPr>
              <a:t>OptiML</a:t>
            </a:r>
            <a:r>
              <a:rPr lang="en-US" dirty="0"/>
              <a:t> [ICML’11], </a:t>
            </a:r>
            <a:r>
              <a:rPr lang="en-US" b="1" dirty="0">
                <a:solidFill>
                  <a:srgbClr val="7889FB"/>
                </a:solidFill>
              </a:rPr>
              <a:t>Emma</a:t>
            </a:r>
            <a:r>
              <a:rPr lang="en-US" dirty="0"/>
              <a:t> [SIGMOD’15]</a:t>
            </a:r>
            <a:endParaRPr lang="en-US" sz="1000" dirty="0"/>
          </a:p>
          <a:p>
            <a:r>
              <a:rPr lang="en-US" dirty="0"/>
              <a:t>#3 </a:t>
            </a:r>
            <a:r>
              <a:rPr lang="en-US" dirty="0">
                <a:solidFill>
                  <a:schemeClr val="accent1"/>
                </a:solidFill>
              </a:rPr>
              <a:t>Program Compilation </a:t>
            </a:r>
            <a:r>
              <a:rPr lang="en-US" b="0" dirty="0"/>
              <a:t>(entire program)</a:t>
            </a:r>
          </a:p>
          <a:p>
            <a:pPr lvl="1"/>
            <a:r>
              <a:rPr lang="en-US" dirty="0"/>
              <a:t>Examples: </a:t>
            </a:r>
            <a:r>
              <a:rPr lang="en-US" b="1" dirty="0" err="1">
                <a:solidFill>
                  <a:srgbClr val="7889FB"/>
                </a:solidFill>
              </a:rPr>
              <a:t>SystemML</a:t>
            </a:r>
            <a:r>
              <a:rPr lang="en-US" dirty="0"/>
              <a:t> [ICDE’11/PVLDB’16], </a:t>
            </a:r>
            <a:r>
              <a:rPr lang="en-US" b="1" dirty="0">
                <a:solidFill>
                  <a:srgbClr val="7889FB"/>
                </a:solidFill>
              </a:rPr>
              <a:t>Julia</a:t>
            </a:r>
            <a:r>
              <a:rPr lang="en-US" dirty="0">
                <a:solidFill>
                  <a:schemeClr val="tx1"/>
                </a:solidFill>
              </a:rPr>
              <a:t>,</a:t>
            </a:r>
            <a:br>
              <a:rPr lang="en-US" dirty="0"/>
            </a:br>
            <a:r>
              <a:rPr lang="en-US" b="1" dirty="0" err="1">
                <a:solidFill>
                  <a:srgbClr val="7889FB"/>
                </a:solidFill>
              </a:rPr>
              <a:t>Cumulon</a:t>
            </a:r>
            <a:r>
              <a:rPr lang="en-US" dirty="0"/>
              <a:t> [SIGMOD’13], </a:t>
            </a:r>
            <a:r>
              <a:rPr lang="en-US" b="1" dirty="0" err="1">
                <a:solidFill>
                  <a:srgbClr val="7889FB"/>
                </a:solidFill>
              </a:rPr>
              <a:t>Tupleware</a:t>
            </a:r>
            <a:r>
              <a:rPr lang="en-US" dirty="0"/>
              <a:t> [PVLDB’15]</a:t>
            </a:r>
          </a:p>
        </p:txBody>
      </p:sp>
      <p:sp>
        <p:nvSpPr>
          <p:cNvPr id="4" name="Text Placeholder 3"/>
          <p:cNvSpPr>
            <a:spLocks noGrp="1"/>
          </p:cNvSpPr>
          <p:nvPr>
            <p:ph type="body" sz="quarter" idx="14"/>
          </p:nvPr>
        </p:nvSpPr>
        <p:spPr/>
        <p:txBody>
          <a:bodyPr>
            <a:normAutofit lnSpcReduction="10000"/>
          </a:bodyPr>
          <a:lstStyle/>
          <a:p>
            <a:r>
              <a:rPr lang="en-US" dirty="0"/>
              <a:t>Compilation Overview</a:t>
            </a:r>
          </a:p>
        </p:txBody>
      </p:sp>
      <p:grpSp>
        <p:nvGrpSpPr>
          <p:cNvPr id="6" name="Group 5"/>
          <p:cNvGrpSpPr/>
          <p:nvPr/>
        </p:nvGrpSpPr>
        <p:grpSpPr>
          <a:xfrm>
            <a:off x="6780245" y="1406290"/>
            <a:ext cx="2062062" cy="1520300"/>
            <a:chOff x="6780245" y="1486675"/>
            <a:chExt cx="2062062" cy="1520300"/>
          </a:xfrm>
        </p:grpSpPr>
        <p:sp>
          <p:nvSpPr>
            <p:cNvPr id="7" name="TextBox 6"/>
            <p:cNvSpPr txBox="1"/>
            <p:nvPr/>
          </p:nvSpPr>
          <p:spPr>
            <a:xfrm>
              <a:off x="7053943" y="2360644"/>
              <a:ext cx="1604865" cy="646331"/>
            </a:xfrm>
            <a:prstGeom prst="rect">
              <a:avLst/>
            </a:prstGeom>
            <a:noFill/>
          </p:spPr>
          <p:txBody>
            <a:bodyPr wrap="square" rtlCol="0">
              <a:spAutoFit/>
            </a:bodyPr>
            <a:lstStyle/>
            <a:p>
              <a:pPr algn="ctr"/>
              <a:r>
                <a:rPr lang="en-US" b="1" dirty="0">
                  <a:solidFill>
                    <a:srgbClr val="7889FB"/>
                  </a:solidFill>
                  <a:latin typeface="Calibri" panose="020F0502020204030204" pitchFamily="34" charset="0"/>
                  <a:cs typeface="Calibri" panose="020F0502020204030204" pitchFamily="34" charset="0"/>
                </a:rPr>
                <a:t>Compilers for Large-scale ML</a:t>
              </a:r>
            </a:p>
          </p:txBody>
        </p:sp>
        <p:cxnSp>
          <p:nvCxnSpPr>
            <p:cNvPr id="8" name="Straight Arrow Connector 7"/>
            <p:cNvCxnSpPr>
              <a:endCxn id="10" idx="2"/>
            </p:cNvCxnSpPr>
            <p:nvPr/>
          </p:nvCxnSpPr>
          <p:spPr>
            <a:xfrm flipH="1" flipV="1">
              <a:off x="7151914" y="2064392"/>
              <a:ext cx="371669" cy="296252"/>
            </a:xfrm>
            <a:prstGeom prst="straightConnector1">
              <a:avLst/>
            </a:prstGeom>
            <a:ln w="19050">
              <a:solidFill>
                <a:schemeClr val="accent1"/>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420945" y="1486675"/>
              <a:ext cx="743338" cy="369332"/>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DB</a:t>
              </a:r>
            </a:p>
          </p:txBody>
        </p:sp>
        <p:sp>
          <p:nvSpPr>
            <p:cNvPr id="10" name="TextBox 9"/>
            <p:cNvSpPr txBox="1"/>
            <p:nvPr/>
          </p:nvSpPr>
          <p:spPr>
            <a:xfrm>
              <a:off x="6780245" y="1695060"/>
              <a:ext cx="743338" cy="369332"/>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PL</a:t>
              </a:r>
            </a:p>
          </p:txBody>
        </p:sp>
        <p:sp>
          <p:nvSpPr>
            <p:cNvPr id="11" name="TextBox 10"/>
            <p:cNvSpPr txBox="1"/>
            <p:nvPr/>
          </p:nvSpPr>
          <p:spPr>
            <a:xfrm>
              <a:off x="8098969" y="1698168"/>
              <a:ext cx="743338" cy="369332"/>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HPC</a:t>
              </a:r>
            </a:p>
          </p:txBody>
        </p:sp>
        <p:cxnSp>
          <p:nvCxnSpPr>
            <p:cNvPr id="12" name="Straight Arrow Connector 11"/>
            <p:cNvCxnSpPr>
              <a:endCxn id="11" idx="2"/>
            </p:cNvCxnSpPr>
            <p:nvPr/>
          </p:nvCxnSpPr>
          <p:spPr>
            <a:xfrm flipV="1">
              <a:off x="8164283" y="2067500"/>
              <a:ext cx="306355" cy="293144"/>
            </a:xfrm>
            <a:prstGeom prst="straightConnector1">
              <a:avLst/>
            </a:prstGeom>
            <a:ln w="19050">
              <a:solidFill>
                <a:schemeClr val="accent1"/>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0"/>
              <a:endCxn id="9" idx="2"/>
            </p:cNvCxnSpPr>
            <p:nvPr/>
          </p:nvCxnSpPr>
          <p:spPr>
            <a:xfrm flipH="1" flipV="1">
              <a:off x="7792614" y="1856007"/>
              <a:ext cx="63762" cy="504637"/>
            </a:xfrm>
            <a:prstGeom prst="straightConnector1">
              <a:avLst/>
            </a:prstGeom>
            <a:ln w="19050">
              <a:solidFill>
                <a:schemeClr val="accent1"/>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6307498" y="3549839"/>
            <a:ext cx="2780518" cy="2862322"/>
          </a:xfrm>
          <a:prstGeom prst="rect">
            <a:avLst/>
          </a:prstGeom>
          <a:noFill/>
        </p:spPr>
        <p:txBody>
          <a:bodyPr wrap="square" rtlCol="0">
            <a:spAutoFit/>
          </a:bodyPr>
          <a:lstStyle/>
          <a:p>
            <a:r>
              <a:rPr lang="en-US" sz="900" b="1" dirty="0">
                <a:latin typeface="Consolas" panose="020B0609020204030204" pitchFamily="49" charset="0"/>
                <a:cs typeface="Calibri" panose="020F0502020204030204" pitchFamily="34" charset="0"/>
              </a:rPr>
              <a:t>1:</a:t>
            </a:r>
            <a:r>
              <a:rPr lang="en-US" sz="900" dirty="0">
                <a:latin typeface="Consolas" panose="020B0609020204030204" pitchFamily="49" charset="0"/>
                <a:cs typeface="Calibri" panose="020F0502020204030204" pitchFamily="34" charset="0"/>
              </a:rPr>
              <a:t>  X = </a:t>
            </a:r>
            <a:r>
              <a:rPr lang="en-US" sz="900" b="1" dirty="0">
                <a:latin typeface="Consolas" panose="020B0609020204030204" pitchFamily="49" charset="0"/>
                <a:cs typeface="Calibri" panose="020F0502020204030204" pitchFamily="34" charset="0"/>
              </a:rPr>
              <a:t>read</a:t>
            </a:r>
            <a:r>
              <a:rPr lang="en-US" sz="900" dirty="0">
                <a:latin typeface="Consolas" panose="020B0609020204030204" pitchFamily="49" charset="0"/>
                <a:cs typeface="Calibri" panose="020F0502020204030204" pitchFamily="34" charset="0"/>
              </a:rPr>
              <a:t>(</a:t>
            </a:r>
            <a:r>
              <a:rPr lang="en-US" sz="900" b="1" dirty="0">
                <a:latin typeface="Consolas" panose="020B0609020204030204" pitchFamily="49" charset="0"/>
                <a:cs typeface="Calibri" panose="020F0502020204030204" pitchFamily="34" charset="0"/>
              </a:rPr>
              <a:t>$1</a:t>
            </a:r>
            <a:r>
              <a:rPr lang="en-US" sz="900" dirty="0">
                <a:latin typeface="Consolas" panose="020B0609020204030204" pitchFamily="49" charset="0"/>
                <a:cs typeface="Calibri" panose="020F0502020204030204" pitchFamily="34" charset="0"/>
              </a:rPr>
              <a:t>); # n x m matrix</a:t>
            </a:r>
          </a:p>
          <a:p>
            <a:r>
              <a:rPr lang="es-ES" sz="900" b="1" dirty="0">
                <a:latin typeface="Consolas" panose="020B0609020204030204" pitchFamily="49" charset="0"/>
                <a:cs typeface="Calibri" panose="020F0502020204030204" pitchFamily="34" charset="0"/>
              </a:rPr>
              <a:t>2:</a:t>
            </a:r>
            <a:r>
              <a:rPr lang="es-ES" sz="900" dirty="0">
                <a:latin typeface="Consolas" panose="020B0609020204030204" pitchFamily="49" charset="0"/>
                <a:cs typeface="Calibri" panose="020F0502020204030204" pitchFamily="34" charset="0"/>
              </a:rPr>
              <a:t>  y = </a:t>
            </a:r>
            <a:r>
              <a:rPr lang="es-ES" sz="900" b="1" dirty="0" err="1">
                <a:latin typeface="Consolas" panose="020B0609020204030204" pitchFamily="49" charset="0"/>
                <a:cs typeface="Calibri" panose="020F0502020204030204" pitchFamily="34" charset="0"/>
              </a:rPr>
              <a:t>read</a:t>
            </a:r>
            <a:r>
              <a:rPr lang="es-ES" sz="900" dirty="0">
                <a:latin typeface="Consolas" panose="020B0609020204030204" pitchFamily="49" charset="0"/>
                <a:cs typeface="Calibri" panose="020F0502020204030204" pitchFamily="34" charset="0"/>
              </a:rPr>
              <a:t>(</a:t>
            </a:r>
            <a:r>
              <a:rPr lang="es-ES" sz="900" b="1" dirty="0">
                <a:latin typeface="Consolas" panose="020B0609020204030204" pitchFamily="49" charset="0"/>
                <a:cs typeface="Calibri" panose="020F0502020204030204" pitchFamily="34" charset="0"/>
              </a:rPr>
              <a:t>$2</a:t>
            </a:r>
            <a:r>
              <a:rPr lang="es-ES" sz="900" dirty="0">
                <a:latin typeface="Consolas" panose="020B0609020204030204" pitchFamily="49" charset="0"/>
                <a:cs typeface="Calibri" panose="020F0502020204030204" pitchFamily="34" charset="0"/>
              </a:rPr>
              <a:t>); # n x 1 vector</a:t>
            </a:r>
          </a:p>
          <a:p>
            <a:r>
              <a:rPr lang="en-US" sz="900" b="1" dirty="0">
                <a:latin typeface="Consolas" panose="020B0609020204030204" pitchFamily="49" charset="0"/>
                <a:cs typeface="Calibri" panose="020F0502020204030204" pitchFamily="34" charset="0"/>
              </a:rPr>
              <a:t>3:</a:t>
            </a:r>
            <a:r>
              <a:rPr lang="en-US" sz="900" dirty="0">
                <a:latin typeface="Consolas" panose="020B0609020204030204" pitchFamily="49" charset="0"/>
                <a:cs typeface="Calibri" panose="020F0502020204030204" pitchFamily="34" charset="0"/>
              </a:rPr>
              <a:t>  maxi = 50; lambda = 0.001; </a:t>
            </a:r>
            <a:br>
              <a:rPr lang="en-US" sz="900" dirty="0">
                <a:latin typeface="Consolas" panose="020B0609020204030204" pitchFamily="49" charset="0"/>
                <a:cs typeface="Calibri" panose="020F0502020204030204" pitchFamily="34" charset="0"/>
              </a:rPr>
            </a:br>
            <a:r>
              <a:rPr lang="en-US" sz="900" b="1" dirty="0">
                <a:latin typeface="Consolas" panose="020B0609020204030204" pitchFamily="49" charset="0"/>
                <a:cs typeface="Calibri" panose="020F0502020204030204" pitchFamily="34" charset="0"/>
              </a:rPr>
              <a:t>4:</a:t>
            </a:r>
            <a:r>
              <a:rPr lang="en-US" sz="900" dirty="0">
                <a:latin typeface="Consolas" panose="020B0609020204030204" pitchFamily="49" charset="0"/>
                <a:cs typeface="Calibri" panose="020F0502020204030204" pitchFamily="34" charset="0"/>
              </a:rPr>
              <a:t>  intercept = </a:t>
            </a:r>
            <a:r>
              <a:rPr lang="en-US" sz="900" b="1" dirty="0">
                <a:latin typeface="Consolas" panose="020B0609020204030204" pitchFamily="49" charset="0"/>
                <a:cs typeface="Calibri" panose="020F0502020204030204" pitchFamily="34" charset="0"/>
              </a:rPr>
              <a:t>$3</a:t>
            </a:r>
            <a:r>
              <a:rPr lang="en-US" sz="900" dirty="0">
                <a:latin typeface="Consolas" panose="020B0609020204030204" pitchFamily="49" charset="0"/>
                <a:cs typeface="Calibri" panose="020F0502020204030204" pitchFamily="34" charset="0"/>
              </a:rPr>
              <a:t>;</a:t>
            </a:r>
          </a:p>
          <a:p>
            <a:r>
              <a:rPr lang="en-US" sz="900" b="1" dirty="0">
                <a:latin typeface="Consolas" panose="020B0609020204030204" pitchFamily="49" charset="0"/>
                <a:cs typeface="Calibri" panose="020F0502020204030204" pitchFamily="34" charset="0"/>
              </a:rPr>
              <a:t>5:</a:t>
            </a:r>
            <a:r>
              <a:rPr lang="en-US" sz="900" dirty="0">
                <a:latin typeface="Consolas" panose="020B0609020204030204" pitchFamily="49" charset="0"/>
                <a:cs typeface="Calibri" panose="020F0502020204030204" pitchFamily="34" charset="0"/>
              </a:rPr>
              <a:t>  ...</a:t>
            </a:r>
          </a:p>
          <a:p>
            <a:r>
              <a:rPr lang="fr-FR" sz="900" b="1" dirty="0">
                <a:latin typeface="Consolas" panose="020B0609020204030204" pitchFamily="49" charset="0"/>
                <a:cs typeface="Calibri" panose="020F0502020204030204" pitchFamily="34" charset="0"/>
              </a:rPr>
              <a:t>6:</a:t>
            </a:r>
            <a:r>
              <a:rPr lang="fr-FR" sz="900" dirty="0">
                <a:latin typeface="Consolas" panose="020B0609020204030204" pitchFamily="49" charset="0"/>
                <a:cs typeface="Calibri" panose="020F0502020204030204" pitchFamily="34" charset="0"/>
              </a:rPr>
              <a:t>  r = -</a:t>
            </a:r>
            <a:r>
              <a:rPr lang="fr-FR" sz="900" dirty="0">
                <a:solidFill>
                  <a:schemeClr val="accent1"/>
                </a:solidFill>
                <a:latin typeface="Consolas" panose="020B0609020204030204" pitchFamily="49" charset="0"/>
                <a:cs typeface="Calibri" panose="020F0502020204030204" pitchFamily="34" charset="0"/>
              </a:rPr>
              <a:t>(</a:t>
            </a:r>
            <a:r>
              <a:rPr lang="fr-FR" sz="900" b="1" dirty="0">
                <a:solidFill>
                  <a:schemeClr val="accent1"/>
                </a:solidFill>
                <a:latin typeface="Consolas" panose="020B0609020204030204" pitchFamily="49" charset="0"/>
                <a:cs typeface="Calibri" panose="020F0502020204030204" pitchFamily="34" charset="0"/>
              </a:rPr>
              <a:t>t</a:t>
            </a:r>
            <a:r>
              <a:rPr lang="fr-FR" sz="900" dirty="0">
                <a:solidFill>
                  <a:schemeClr val="accent1"/>
                </a:solidFill>
                <a:latin typeface="Consolas" panose="020B0609020204030204" pitchFamily="49" charset="0"/>
                <a:cs typeface="Calibri" panose="020F0502020204030204" pitchFamily="34" charset="0"/>
              </a:rPr>
              <a:t>(X) %*% y)</a:t>
            </a:r>
            <a:r>
              <a:rPr lang="fr-FR" sz="900" dirty="0">
                <a:latin typeface="Consolas" panose="020B0609020204030204" pitchFamily="49" charset="0"/>
                <a:cs typeface="Calibri" panose="020F0502020204030204" pitchFamily="34" charset="0"/>
              </a:rPr>
              <a:t>; </a:t>
            </a:r>
          </a:p>
          <a:p>
            <a:r>
              <a:rPr lang="pt-BR" sz="900" b="1" dirty="0">
                <a:latin typeface="Consolas" panose="020B0609020204030204" pitchFamily="49" charset="0"/>
                <a:cs typeface="Calibri" panose="020F0502020204030204" pitchFamily="34" charset="0"/>
              </a:rPr>
              <a:t>7:</a:t>
            </a:r>
            <a:r>
              <a:rPr lang="pt-BR" sz="900" dirty="0">
                <a:latin typeface="Consolas" panose="020B0609020204030204" pitchFamily="49" charset="0"/>
                <a:cs typeface="Calibri" panose="020F0502020204030204" pitchFamily="34" charset="0"/>
              </a:rPr>
              <a:t>  norm_r2 = </a:t>
            </a:r>
            <a:r>
              <a:rPr lang="pt-BR" sz="900" b="1" dirty="0">
                <a:latin typeface="Consolas" panose="020B0609020204030204" pitchFamily="49" charset="0"/>
                <a:cs typeface="Calibri" panose="020F0502020204030204" pitchFamily="34" charset="0"/>
              </a:rPr>
              <a:t>sum</a:t>
            </a:r>
            <a:r>
              <a:rPr lang="pt-BR" sz="900" dirty="0">
                <a:latin typeface="Consolas" panose="020B0609020204030204" pitchFamily="49" charset="0"/>
                <a:cs typeface="Calibri" panose="020F0502020204030204" pitchFamily="34" charset="0"/>
              </a:rPr>
              <a:t>(r * r); p = -r;</a:t>
            </a:r>
          </a:p>
          <a:p>
            <a:r>
              <a:rPr lang="en-US" sz="900" b="1" dirty="0">
                <a:latin typeface="Consolas" panose="020B0609020204030204" pitchFamily="49" charset="0"/>
                <a:cs typeface="Calibri" panose="020F0502020204030204" pitchFamily="34" charset="0"/>
              </a:rPr>
              <a:t>8</a:t>
            </a:r>
            <a:r>
              <a:rPr lang="pl-PL" sz="900" b="1" dirty="0">
                <a:latin typeface="Consolas" panose="020B0609020204030204" pitchFamily="49" charset="0"/>
                <a:cs typeface="Calibri" panose="020F0502020204030204" pitchFamily="34" charset="0"/>
              </a:rPr>
              <a:t>:</a:t>
            </a:r>
            <a:r>
              <a:rPr lang="pl-PL" sz="900" dirty="0">
                <a:latin typeface="Consolas" panose="020B0609020204030204" pitchFamily="49" charset="0"/>
                <a:cs typeface="Calibri" panose="020F0502020204030204" pitchFamily="34" charset="0"/>
              </a:rPr>
              <a:t> </a:t>
            </a:r>
            <a:r>
              <a:rPr lang="en-US" sz="900" dirty="0">
                <a:latin typeface="Consolas" panose="020B0609020204030204" pitchFamily="49" charset="0"/>
                <a:cs typeface="Calibri" panose="020F0502020204030204" pitchFamily="34" charset="0"/>
              </a:rPr>
              <a:t> </a:t>
            </a:r>
            <a:r>
              <a:rPr lang="pl-PL" sz="900" dirty="0">
                <a:latin typeface="Consolas" panose="020B0609020204030204" pitchFamily="49" charset="0"/>
                <a:cs typeface="Calibri" panose="020F0502020204030204" pitchFamily="34" charset="0"/>
              </a:rPr>
              <a:t>w = </a:t>
            </a:r>
            <a:r>
              <a:rPr lang="pl-PL" sz="900" b="1" dirty="0">
                <a:latin typeface="Consolas" panose="020B0609020204030204" pitchFamily="49" charset="0"/>
                <a:cs typeface="Calibri" panose="020F0502020204030204" pitchFamily="34" charset="0"/>
              </a:rPr>
              <a:t>matrix</a:t>
            </a:r>
            <a:r>
              <a:rPr lang="pl-PL" sz="900" dirty="0">
                <a:latin typeface="Consolas" panose="020B0609020204030204" pitchFamily="49" charset="0"/>
                <a:cs typeface="Calibri" panose="020F0502020204030204" pitchFamily="34" charset="0"/>
              </a:rPr>
              <a:t>(0, </a:t>
            </a:r>
            <a:r>
              <a:rPr lang="pl-PL" sz="900" b="1" dirty="0">
                <a:latin typeface="Consolas" panose="020B0609020204030204" pitchFamily="49" charset="0"/>
                <a:cs typeface="Calibri" panose="020F0502020204030204" pitchFamily="34" charset="0"/>
              </a:rPr>
              <a:t>ncol</a:t>
            </a:r>
            <a:r>
              <a:rPr lang="pl-PL" sz="900" dirty="0">
                <a:latin typeface="Consolas" panose="020B0609020204030204" pitchFamily="49" charset="0"/>
                <a:cs typeface="Calibri" panose="020F0502020204030204" pitchFamily="34" charset="0"/>
              </a:rPr>
              <a:t>(X), 1); i = 0;</a:t>
            </a:r>
          </a:p>
          <a:p>
            <a:r>
              <a:rPr lang="pt-BR" sz="900" b="1" dirty="0">
                <a:latin typeface="Consolas" panose="020B0609020204030204" pitchFamily="49" charset="0"/>
                <a:cs typeface="Calibri" panose="020F0502020204030204" pitchFamily="34" charset="0"/>
              </a:rPr>
              <a:t>9:</a:t>
            </a:r>
            <a:r>
              <a:rPr lang="pt-BR" sz="900" dirty="0">
                <a:latin typeface="Consolas" panose="020B0609020204030204" pitchFamily="49" charset="0"/>
                <a:cs typeface="Calibri" panose="020F0502020204030204" pitchFamily="34" charset="0"/>
              </a:rPr>
              <a:t>  </a:t>
            </a:r>
            <a:r>
              <a:rPr lang="pt-BR" sz="900" b="1" dirty="0">
                <a:latin typeface="Consolas" panose="020B0609020204030204" pitchFamily="49" charset="0"/>
                <a:cs typeface="Calibri" panose="020F0502020204030204" pitchFamily="34" charset="0"/>
              </a:rPr>
              <a:t>while</a:t>
            </a:r>
            <a:r>
              <a:rPr lang="pt-BR" sz="900" dirty="0">
                <a:latin typeface="Consolas" panose="020B0609020204030204" pitchFamily="49" charset="0"/>
                <a:cs typeface="Calibri" panose="020F0502020204030204" pitchFamily="34" charset="0"/>
              </a:rPr>
              <a:t>(i&lt;maxi &amp; norm_r2&gt;norm_r2_trgt) </a:t>
            </a:r>
            <a:r>
              <a:rPr lang="pt-BR" sz="900" b="1" dirty="0">
                <a:latin typeface="Consolas" panose="020B0609020204030204" pitchFamily="49" charset="0"/>
                <a:cs typeface="Calibri" panose="020F0502020204030204" pitchFamily="34" charset="0"/>
              </a:rPr>
              <a:t>10</a:t>
            </a:r>
            <a:r>
              <a:rPr lang="pt-BR" sz="900" dirty="0">
                <a:latin typeface="Consolas" panose="020B0609020204030204" pitchFamily="49" charset="0"/>
                <a:cs typeface="Calibri" panose="020F0502020204030204" pitchFamily="34" charset="0"/>
              </a:rPr>
              <a:t>: {</a:t>
            </a:r>
          </a:p>
          <a:p>
            <a:r>
              <a:rPr lang="fr-FR" sz="900" b="1" dirty="0">
                <a:latin typeface="Consolas" panose="020B0609020204030204" pitchFamily="49" charset="0"/>
                <a:cs typeface="Calibri" panose="020F0502020204030204" pitchFamily="34" charset="0"/>
              </a:rPr>
              <a:t>11:</a:t>
            </a:r>
            <a:r>
              <a:rPr lang="fr-FR" sz="900" dirty="0">
                <a:latin typeface="Consolas" panose="020B0609020204030204" pitchFamily="49" charset="0"/>
                <a:cs typeface="Calibri" panose="020F0502020204030204" pitchFamily="34" charset="0"/>
              </a:rPr>
              <a:t>    q = </a:t>
            </a:r>
            <a:r>
              <a:rPr lang="fr-FR" sz="900" dirty="0">
                <a:solidFill>
                  <a:schemeClr val="accent1"/>
                </a:solidFill>
                <a:latin typeface="Consolas" panose="020B0609020204030204" pitchFamily="49" charset="0"/>
                <a:cs typeface="Calibri" panose="020F0502020204030204" pitchFamily="34" charset="0"/>
              </a:rPr>
              <a:t>(</a:t>
            </a:r>
            <a:r>
              <a:rPr lang="fr-FR" sz="900" b="1" dirty="0">
                <a:solidFill>
                  <a:schemeClr val="accent1"/>
                </a:solidFill>
                <a:latin typeface="Consolas" panose="020B0609020204030204" pitchFamily="49" charset="0"/>
                <a:cs typeface="Calibri" panose="020F0502020204030204" pitchFamily="34" charset="0"/>
              </a:rPr>
              <a:t>t</a:t>
            </a:r>
            <a:r>
              <a:rPr lang="fr-FR" sz="900" dirty="0">
                <a:solidFill>
                  <a:schemeClr val="accent1"/>
                </a:solidFill>
                <a:latin typeface="Consolas" panose="020B0609020204030204" pitchFamily="49" charset="0"/>
                <a:cs typeface="Calibri" panose="020F0502020204030204" pitchFamily="34" charset="0"/>
              </a:rPr>
              <a:t>(X) %*% X %*% p)</a:t>
            </a:r>
            <a:r>
              <a:rPr lang="fr-FR" sz="900" dirty="0">
                <a:latin typeface="Consolas" panose="020B0609020204030204" pitchFamily="49" charset="0"/>
                <a:cs typeface="Calibri" panose="020F0502020204030204" pitchFamily="34" charset="0"/>
              </a:rPr>
              <a:t>+lambda*p;</a:t>
            </a:r>
          </a:p>
          <a:p>
            <a:r>
              <a:rPr lang="pt-BR" sz="900" b="1" dirty="0">
                <a:latin typeface="Consolas" panose="020B0609020204030204" pitchFamily="49" charset="0"/>
                <a:cs typeface="Calibri" panose="020F0502020204030204" pitchFamily="34" charset="0"/>
              </a:rPr>
              <a:t>12:</a:t>
            </a:r>
            <a:r>
              <a:rPr lang="pt-BR" sz="900" dirty="0">
                <a:latin typeface="Consolas" panose="020B0609020204030204" pitchFamily="49" charset="0"/>
                <a:cs typeface="Calibri" panose="020F0502020204030204" pitchFamily="34" charset="0"/>
              </a:rPr>
              <a:t>    alpha = norm_r2 / </a:t>
            </a:r>
            <a:r>
              <a:rPr lang="pt-BR" sz="900" b="1" dirty="0">
                <a:latin typeface="Consolas" panose="020B0609020204030204" pitchFamily="49" charset="0"/>
                <a:cs typeface="Calibri" panose="020F0502020204030204" pitchFamily="34" charset="0"/>
              </a:rPr>
              <a:t>sum</a:t>
            </a:r>
            <a:r>
              <a:rPr lang="pt-BR" sz="900" dirty="0">
                <a:latin typeface="Consolas" panose="020B0609020204030204" pitchFamily="49" charset="0"/>
                <a:cs typeface="Calibri" panose="020F0502020204030204" pitchFamily="34" charset="0"/>
              </a:rPr>
              <a:t>(p * q);</a:t>
            </a:r>
          </a:p>
          <a:p>
            <a:r>
              <a:rPr lang="pl-PL" sz="900" b="1" dirty="0">
                <a:latin typeface="Consolas" panose="020B0609020204030204" pitchFamily="49" charset="0"/>
                <a:cs typeface="Calibri" panose="020F0502020204030204" pitchFamily="34" charset="0"/>
              </a:rPr>
              <a:t>1</a:t>
            </a:r>
            <a:r>
              <a:rPr lang="en-US" sz="900" b="1" dirty="0">
                <a:latin typeface="Consolas" panose="020B0609020204030204" pitchFamily="49" charset="0"/>
                <a:cs typeface="Calibri" panose="020F0502020204030204" pitchFamily="34" charset="0"/>
              </a:rPr>
              <a:t>3</a:t>
            </a:r>
            <a:r>
              <a:rPr lang="pl-PL" sz="900" b="1" dirty="0">
                <a:latin typeface="Consolas" panose="020B0609020204030204" pitchFamily="49" charset="0"/>
                <a:cs typeface="Calibri" panose="020F0502020204030204" pitchFamily="34" charset="0"/>
              </a:rPr>
              <a:t>:</a:t>
            </a:r>
            <a:r>
              <a:rPr lang="pl-PL" sz="900" dirty="0">
                <a:latin typeface="Consolas" panose="020B0609020204030204" pitchFamily="49" charset="0"/>
                <a:cs typeface="Calibri" panose="020F0502020204030204" pitchFamily="34" charset="0"/>
              </a:rPr>
              <a:t> </a:t>
            </a:r>
            <a:r>
              <a:rPr lang="en-US" sz="900" dirty="0">
                <a:latin typeface="Consolas" panose="020B0609020204030204" pitchFamily="49" charset="0"/>
                <a:cs typeface="Calibri" panose="020F0502020204030204" pitchFamily="34" charset="0"/>
              </a:rPr>
              <a:t>   </a:t>
            </a:r>
            <a:r>
              <a:rPr lang="pl-PL" sz="900" dirty="0">
                <a:latin typeface="Consolas" panose="020B0609020204030204" pitchFamily="49" charset="0"/>
                <a:cs typeface="Calibri" panose="020F0502020204030204" pitchFamily="34" charset="0"/>
              </a:rPr>
              <a:t>w = w + alpha * p;</a:t>
            </a:r>
          </a:p>
          <a:p>
            <a:r>
              <a:rPr lang="en-US" sz="900" b="1" dirty="0">
                <a:latin typeface="Consolas" panose="020B0609020204030204" pitchFamily="49" charset="0"/>
                <a:cs typeface="Calibri" panose="020F0502020204030204" pitchFamily="34" charset="0"/>
              </a:rPr>
              <a:t>14:</a:t>
            </a:r>
            <a:r>
              <a:rPr lang="en-US" sz="900" dirty="0">
                <a:latin typeface="Consolas" panose="020B0609020204030204" pitchFamily="49" charset="0"/>
                <a:cs typeface="Calibri" panose="020F0502020204030204" pitchFamily="34" charset="0"/>
              </a:rPr>
              <a:t>    old_norm_r2 = norm_r2;</a:t>
            </a:r>
          </a:p>
          <a:p>
            <a:r>
              <a:rPr lang="pt-BR" sz="900" b="1" dirty="0">
                <a:latin typeface="Consolas" panose="020B0609020204030204" pitchFamily="49" charset="0"/>
                <a:cs typeface="Calibri" panose="020F0502020204030204" pitchFamily="34" charset="0"/>
              </a:rPr>
              <a:t>15:</a:t>
            </a:r>
            <a:r>
              <a:rPr lang="pt-BR" sz="900" dirty="0">
                <a:latin typeface="Consolas" panose="020B0609020204030204" pitchFamily="49" charset="0"/>
                <a:cs typeface="Calibri" panose="020F0502020204030204" pitchFamily="34" charset="0"/>
              </a:rPr>
              <a:t>    r = r + alpha * q;</a:t>
            </a:r>
          </a:p>
          <a:p>
            <a:r>
              <a:rPr lang="en-US" sz="900" b="1" dirty="0">
                <a:latin typeface="Consolas" panose="020B0609020204030204" pitchFamily="49" charset="0"/>
                <a:cs typeface="Calibri" panose="020F0502020204030204" pitchFamily="34" charset="0"/>
              </a:rPr>
              <a:t>16:</a:t>
            </a:r>
            <a:r>
              <a:rPr lang="en-US" sz="900" dirty="0">
                <a:latin typeface="Consolas" panose="020B0609020204030204" pitchFamily="49" charset="0"/>
                <a:cs typeface="Calibri" panose="020F0502020204030204" pitchFamily="34" charset="0"/>
              </a:rPr>
              <a:t>    norm_r2 = </a:t>
            </a:r>
            <a:r>
              <a:rPr lang="en-US" sz="900" b="1" dirty="0">
                <a:latin typeface="Consolas" panose="020B0609020204030204" pitchFamily="49" charset="0"/>
                <a:cs typeface="Calibri" panose="020F0502020204030204" pitchFamily="34" charset="0"/>
              </a:rPr>
              <a:t>sum</a:t>
            </a:r>
            <a:r>
              <a:rPr lang="en-US" sz="900" dirty="0">
                <a:latin typeface="Consolas" panose="020B0609020204030204" pitchFamily="49" charset="0"/>
                <a:cs typeface="Calibri" panose="020F0502020204030204" pitchFamily="34" charset="0"/>
              </a:rPr>
              <a:t>(r * r);</a:t>
            </a:r>
          </a:p>
          <a:p>
            <a:r>
              <a:rPr lang="en-US" sz="900" b="1" dirty="0">
                <a:latin typeface="Consolas" panose="020B0609020204030204" pitchFamily="49" charset="0"/>
                <a:cs typeface="Calibri" panose="020F0502020204030204" pitchFamily="34" charset="0"/>
              </a:rPr>
              <a:t>17:</a:t>
            </a:r>
            <a:r>
              <a:rPr lang="en-US" sz="900" dirty="0">
                <a:latin typeface="Consolas" panose="020B0609020204030204" pitchFamily="49" charset="0"/>
                <a:cs typeface="Calibri" panose="020F0502020204030204" pitchFamily="34" charset="0"/>
              </a:rPr>
              <a:t>    beta = norm_r2 / old_norm_r2;</a:t>
            </a:r>
          </a:p>
          <a:p>
            <a:r>
              <a:rPr lang="en-US" sz="900" b="1" dirty="0">
                <a:latin typeface="Consolas" panose="020B0609020204030204" pitchFamily="49" charset="0"/>
                <a:cs typeface="Calibri" panose="020F0502020204030204" pitchFamily="34" charset="0"/>
              </a:rPr>
              <a:t>18:</a:t>
            </a:r>
            <a:r>
              <a:rPr lang="en-US" sz="900" dirty="0">
                <a:latin typeface="Consolas" panose="020B0609020204030204" pitchFamily="49" charset="0"/>
                <a:cs typeface="Calibri" panose="020F0502020204030204" pitchFamily="34" charset="0"/>
              </a:rPr>
              <a:t>    p = -r + beta * p; </a:t>
            </a:r>
            <a:r>
              <a:rPr lang="en-US" sz="900" dirty="0" err="1">
                <a:latin typeface="Consolas" panose="020B0609020204030204" pitchFamily="49" charset="0"/>
                <a:cs typeface="Calibri" panose="020F0502020204030204" pitchFamily="34" charset="0"/>
              </a:rPr>
              <a:t>i</a:t>
            </a:r>
            <a:r>
              <a:rPr lang="en-US" sz="900" dirty="0">
                <a:latin typeface="Consolas" panose="020B0609020204030204" pitchFamily="49" charset="0"/>
                <a:cs typeface="Calibri" panose="020F0502020204030204" pitchFamily="34" charset="0"/>
              </a:rPr>
              <a:t> = </a:t>
            </a:r>
            <a:r>
              <a:rPr lang="en-US" sz="900" dirty="0" err="1">
                <a:latin typeface="Consolas" panose="020B0609020204030204" pitchFamily="49" charset="0"/>
                <a:cs typeface="Calibri" panose="020F0502020204030204" pitchFamily="34" charset="0"/>
              </a:rPr>
              <a:t>i</a:t>
            </a:r>
            <a:r>
              <a:rPr lang="en-US" sz="900" dirty="0">
                <a:latin typeface="Consolas" panose="020B0609020204030204" pitchFamily="49" charset="0"/>
                <a:cs typeface="Calibri" panose="020F0502020204030204" pitchFamily="34" charset="0"/>
              </a:rPr>
              <a:t> + 1; </a:t>
            </a:r>
          </a:p>
          <a:p>
            <a:r>
              <a:rPr lang="en-US" sz="900" b="1" dirty="0">
                <a:latin typeface="Consolas" panose="020B0609020204030204" pitchFamily="49" charset="0"/>
                <a:cs typeface="Calibri" panose="020F0502020204030204" pitchFamily="34" charset="0"/>
              </a:rPr>
              <a:t>19:</a:t>
            </a:r>
            <a:r>
              <a:rPr lang="en-US" sz="900" dirty="0">
                <a:latin typeface="Consolas" panose="020B0609020204030204" pitchFamily="49" charset="0"/>
                <a:cs typeface="Calibri" panose="020F0502020204030204" pitchFamily="34" charset="0"/>
              </a:rPr>
              <a:t> }</a:t>
            </a:r>
          </a:p>
          <a:p>
            <a:r>
              <a:rPr lang="en-US" sz="900" b="1" dirty="0">
                <a:latin typeface="Consolas" panose="020B0609020204030204" pitchFamily="49" charset="0"/>
                <a:cs typeface="Calibri" panose="020F0502020204030204" pitchFamily="34" charset="0"/>
              </a:rPr>
              <a:t>20:</a:t>
            </a:r>
            <a:r>
              <a:rPr lang="en-US" sz="900" dirty="0">
                <a:latin typeface="Consolas" panose="020B0609020204030204" pitchFamily="49" charset="0"/>
                <a:cs typeface="Calibri" panose="020F0502020204030204" pitchFamily="34" charset="0"/>
              </a:rPr>
              <a:t> </a:t>
            </a:r>
            <a:r>
              <a:rPr lang="en-US" sz="900" b="1" dirty="0">
                <a:latin typeface="Consolas" panose="020B0609020204030204" pitchFamily="49" charset="0"/>
                <a:cs typeface="Calibri" panose="020F0502020204030204" pitchFamily="34" charset="0"/>
              </a:rPr>
              <a:t>write</a:t>
            </a:r>
            <a:r>
              <a:rPr lang="en-US" sz="900" dirty="0">
                <a:latin typeface="Consolas" panose="020B0609020204030204" pitchFamily="49" charset="0"/>
                <a:cs typeface="Calibri" panose="020F0502020204030204" pitchFamily="34" charset="0"/>
              </a:rPr>
              <a:t>(w, </a:t>
            </a:r>
            <a:r>
              <a:rPr lang="en-US" sz="900" b="1" dirty="0">
                <a:latin typeface="Consolas" panose="020B0609020204030204" pitchFamily="49" charset="0"/>
                <a:cs typeface="Calibri" panose="020F0502020204030204" pitchFamily="34" charset="0"/>
              </a:rPr>
              <a:t>$4</a:t>
            </a:r>
            <a:r>
              <a:rPr lang="en-US" sz="900" dirty="0">
                <a:latin typeface="Consolas" panose="020B0609020204030204" pitchFamily="49" charset="0"/>
                <a:cs typeface="Calibri" panose="020F0502020204030204" pitchFamily="34" charset="0"/>
              </a:rPr>
              <a:t>, format="text");</a:t>
            </a:r>
          </a:p>
        </p:txBody>
      </p:sp>
      <p:sp>
        <p:nvSpPr>
          <p:cNvPr id="15" name="Rectangle 14"/>
          <p:cNvSpPr/>
          <p:nvPr/>
        </p:nvSpPr>
        <p:spPr>
          <a:xfrm>
            <a:off x="6979299" y="4265150"/>
            <a:ext cx="813315" cy="17728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Calibri" panose="020F0502020204030204" pitchFamily="34" charset="0"/>
              <a:cs typeface="Calibri" panose="020F0502020204030204" pitchFamily="34" charset="0"/>
            </a:endParaRPr>
          </a:p>
        </p:txBody>
      </p:sp>
      <p:sp>
        <p:nvSpPr>
          <p:cNvPr id="16" name="Rectangle 15"/>
          <p:cNvSpPr/>
          <p:nvPr/>
        </p:nvSpPr>
        <p:spPr>
          <a:xfrm>
            <a:off x="6805127" y="4958726"/>
            <a:ext cx="2124270" cy="3048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Calibri" panose="020F0502020204030204" pitchFamily="34" charset="0"/>
              <a:cs typeface="Calibri" panose="020F0502020204030204" pitchFamily="34" charset="0"/>
            </a:endParaRPr>
          </a:p>
        </p:txBody>
      </p:sp>
      <p:sp>
        <p:nvSpPr>
          <p:cNvPr id="17" name="Rectangle 16"/>
          <p:cNvSpPr/>
          <p:nvPr/>
        </p:nvSpPr>
        <p:spPr>
          <a:xfrm>
            <a:off x="6304381" y="3534253"/>
            <a:ext cx="2718322" cy="287790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Calibri" panose="020F0502020204030204" pitchFamily="34" charset="0"/>
              <a:cs typeface="Calibri" panose="020F0502020204030204" pitchFamily="34" charset="0"/>
            </a:endParaRPr>
          </a:p>
        </p:txBody>
      </p:sp>
      <p:sp>
        <p:nvSpPr>
          <p:cNvPr id="18" name="TextBox 17"/>
          <p:cNvSpPr txBox="1"/>
          <p:nvPr/>
        </p:nvSpPr>
        <p:spPr>
          <a:xfrm>
            <a:off x="6304381" y="3167406"/>
            <a:ext cx="2718322" cy="37707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Optimization Scope</a:t>
            </a:r>
          </a:p>
        </p:txBody>
      </p:sp>
    </p:spTree>
    <p:extLst>
      <p:ext uri="{BB962C8B-B14F-4D97-AF65-F5344CB8AC3E}">
        <p14:creationId xmlns:p14="http://schemas.microsoft.com/office/powerpoint/2010/main" val="357113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Recompilation, cont.</a:t>
            </a:r>
          </a:p>
        </p:txBody>
      </p:sp>
      <p:sp>
        <p:nvSpPr>
          <p:cNvPr id="3" name="Content Placeholder 2"/>
          <p:cNvSpPr>
            <a:spLocks noGrp="1"/>
          </p:cNvSpPr>
          <p:nvPr>
            <p:ph idx="1"/>
          </p:nvPr>
        </p:nvSpPr>
        <p:spPr/>
        <p:txBody>
          <a:bodyPr/>
          <a:lstStyle/>
          <a:p>
            <a:r>
              <a:rPr lang="en-US" dirty="0"/>
              <a:t>Dynamic Recompilation at Runtime </a:t>
            </a:r>
            <a:r>
              <a:rPr lang="en-US" sz="1800" b="0" dirty="0"/>
              <a:t>on recompilation hooks </a:t>
            </a:r>
            <a:br>
              <a:rPr lang="en-US" sz="1800" b="0" dirty="0"/>
            </a:br>
            <a:r>
              <a:rPr lang="en-US" sz="1800" b="0" dirty="0"/>
              <a:t>(last level program blocks, predicates, recompile once functions)</a:t>
            </a:r>
            <a:endParaRPr lang="en-US" dirty="0"/>
          </a:p>
          <a:p>
            <a:pPr lvl="1"/>
            <a:r>
              <a:rPr lang="en-US" b="1" dirty="0">
                <a:solidFill>
                  <a:srgbClr val="7889FB"/>
                </a:solidFill>
              </a:rPr>
              <a:t>Deep Copy DAG</a:t>
            </a:r>
          </a:p>
          <a:p>
            <a:pPr lvl="1"/>
            <a:r>
              <a:rPr lang="en-US" dirty="0">
                <a:solidFill>
                  <a:schemeClr val="tx1"/>
                </a:solidFill>
              </a:rPr>
              <a:t>Replace Literals</a:t>
            </a:r>
          </a:p>
          <a:p>
            <a:pPr lvl="1"/>
            <a:r>
              <a:rPr lang="en-US" b="1" dirty="0">
                <a:solidFill>
                  <a:srgbClr val="7889FB"/>
                </a:solidFill>
              </a:rPr>
              <a:t>Update DAG Statistics</a:t>
            </a:r>
            <a:endParaRPr lang="en-US" dirty="0"/>
          </a:p>
          <a:p>
            <a:pPr lvl="1"/>
            <a:r>
              <a:rPr lang="en-US" b="1" dirty="0">
                <a:solidFill>
                  <a:srgbClr val="7889FB"/>
                </a:solidFill>
              </a:rPr>
              <a:t>Dynamic Rewrites</a:t>
            </a:r>
            <a:endParaRPr lang="en-US" dirty="0"/>
          </a:p>
          <a:p>
            <a:pPr lvl="1"/>
            <a:r>
              <a:rPr lang="en-US" b="1" dirty="0" err="1">
                <a:solidFill>
                  <a:srgbClr val="7889FB"/>
                </a:solidFill>
              </a:rPr>
              <a:t>Recompute</a:t>
            </a:r>
            <a:r>
              <a:rPr lang="en-US" b="1" dirty="0">
                <a:solidFill>
                  <a:srgbClr val="7889FB"/>
                </a:solidFill>
              </a:rPr>
              <a:t> Memory </a:t>
            </a:r>
            <a:br>
              <a:rPr lang="en-US" b="1" dirty="0">
                <a:solidFill>
                  <a:srgbClr val="7889FB"/>
                </a:solidFill>
              </a:rPr>
            </a:br>
            <a:r>
              <a:rPr lang="en-US" b="1" dirty="0">
                <a:solidFill>
                  <a:srgbClr val="7889FB"/>
                </a:solidFill>
              </a:rPr>
              <a:t>Estimates</a:t>
            </a:r>
            <a:endParaRPr lang="en-US" dirty="0"/>
          </a:p>
          <a:p>
            <a:pPr lvl="1"/>
            <a:r>
              <a:rPr lang="en-US" b="1" dirty="0">
                <a:solidFill>
                  <a:schemeClr val="accent1"/>
                </a:solidFill>
              </a:rPr>
              <a:t>[</a:t>
            </a:r>
            <a:r>
              <a:rPr lang="en-US" b="1" dirty="0" err="1">
                <a:solidFill>
                  <a:schemeClr val="accent1"/>
                </a:solidFill>
              </a:rPr>
              <a:t>Codegen</a:t>
            </a:r>
            <a:r>
              <a:rPr lang="en-US" b="1" dirty="0">
                <a:solidFill>
                  <a:schemeClr val="accent1"/>
                </a:solidFill>
              </a:rPr>
              <a:t>]</a:t>
            </a:r>
          </a:p>
          <a:p>
            <a:pPr lvl="1"/>
            <a:r>
              <a:rPr lang="en-US" b="1" dirty="0">
                <a:solidFill>
                  <a:srgbClr val="7889FB"/>
                </a:solidFill>
              </a:rPr>
              <a:t>Generate </a:t>
            </a:r>
            <a:br>
              <a:rPr lang="en-US" b="1" dirty="0">
                <a:solidFill>
                  <a:srgbClr val="7889FB"/>
                </a:solidFill>
              </a:rPr>
            </a:br>
            <a:r>
              <a:rPr lang="en-US" b="1" dirty="0">
                <a:solidFill>
                  <a:srgbClr val="7889FB"/>
                </a:solidFill>
              </a:rPr>
              <a:t>Runtime Instructions</a:t>
            </a:r>
            <a:endParaRPr lang="en-US" dirty="0"/>
          </a:p>
        </p:txBody>
      </p:sp>
      <p:sp>
        <p:nvSpPr>
          <p:cNvPr id="4" name="Text Placeholder 3"/>
          <p:cNvSpPr>
            <a:spLocks noGrp="1"/>
          </p:cNvSpPr>
          <p:nvPr>
            <p:ph type="body" sz="quarter" idx="14"/>
          </p:nvPr>
        </p:nvSpPr>
        <p:spPr/>
        <p:txBody>
          <a:bodyPr>
            <a:normAutofit lnSpcReduction="10000"/>
          </a:bodyPr>
          <a:lstStyle/>
          <a:p>
            <a:r>
              <a:rPr lang="en-US" dirty="0"/>
              <a:t>Runtime Adaptation</a:t>
            </a:r>
          </a:p>
        </p:txBody>
      </p:sp>
      <p:sp>
        <p:nvSpPr>
          <p:cNvPr id="5" name="TextBox 4"/>
          <p:cNvSpPr txBox="1"/>
          <p:nvPr/>
        </p:nvSpPr>
        <p:spPr>
          <a:xfrm>
            <a:off x="5049636" y="4934094"/>
            <a:ext cx="285752" cy="338554"/>
          </a:xfrm>
          <a:prstGeom prst="rect">
            <a:avLst/>
          </a:prstGeom>
          <a:noFill/>
        </p:spPr>
        <p:txBody>
          <a:bodyPr wrap="square" rtlCol="0">
            <a:spAutoFit/>
          </a:bodyPr>
          <a:lstStyle/>
          <a:p>
            <a:pPr algn="ctr" defTabSz="914400" fontAlgn="base">
              <a:spcBef>
                <a:spcPct val="0"/>
              </a:spcBef>
              <a:spcAft>
                <a:spcPct val="0"/>
              </a:spcAft>
            </a:pPr>
            <a:r>
              <a:rPr lang="en-US" sz="1600" b="1" dirty="0">
                <a:solidFill>
                  <a:srgbClr val="000000"/>
                </a:solidFill>
                <a:latin typeface="Consolas" pitchFamily="49" charset="0"/>
                <a:cs typeface="Consolas" pitchFamily="49" charset="0"/>
              </a:rPr>
              <a:t>X</a:t>
            </a:r>
          </a:p>
        </p:txBody>
      </p:sp>
      <p:sp>
        <p:nvSpPr>
          <p:cNvPr id="6" name="Rounded Rectangle 7"/>
          <p:cNvSpPr/>
          <p:nvPr/>
        </p:nvSpPr>
        <p:spPr bwMode="auto">
          <a:xfrm>
            <a:off x="4835322" y="4272516"/>
            <a:ext cx="714380" cy="428628"/>
          </a:xfrm>
          <a:prstGeom prst="roundRect">
            <a:avLst>
              <a:gd name="adj" fmla="val 50000"/>
            </a:avLst>
          </a:prstGeom>
          <a:noFill/>
          <a:ln w="12700">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onsolas" pitchFamily="49" charset="0"/>
                <a:ea typeface="ＭＳ Ｐゴシック" charset="0"/>
                <a:cs typeface="Consolas" pitchFamily="49" charset="0"/>
              </a:rPr>
              <a:t>r(t)</a:t>
            </a:r>
          </a:p>
        </p:txBody>
      </p:sp>
      <p:sp>
        <p:nvSpPr>
          <p:cNvPr id="7" name="Rounded Rectangle 8"/>
          <p:cNvSpPr/>
          <p:nvPr/>
        </p:nvSpPr>
        <p:spPr bwMode="auto">
          <a:xfrm>
            <a:off x="5549702" y="3362458"/>
            <a:ext cx="785818" cy="428628"/>
          </a:xfrm>
          <a:prstGeom prst="roundRect">
            <a:avLst>
              <a:gd name="adj" fmla="val 50000"/>
            </a:avLst>
          </a:prstGeom>
          <a:noFill/>
          <a:ln w="12700">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US" sz="1400" b="1" i="0" u="none" strike="noStrike" kern="0" cap="none" spc="0" normalizeH="0" baseline="0" noProof="0" dirty="0" err="1">
                <a:ln>
                  <a:noFill/>
                </a:ln>
                <a:solidFill>
                  <a:srgbClr val="000000"/>
                </a:solidFill>
                <a:effectLst/>
                <a:uLnTx/>
                <a:uFillTx/>
                <a:latin typeface="Consolas" pitchFamily="49" charset="0"/>
                <a:ea typeface="ＭＳ Ｐゴシック" charset="0"/>
                <a:cs typeface="Consolas" pitchFamily="49" charset="0"/>
              </a:rPr>
              <a:t>ba</a:t>
            </a:r>
            <a:r>
              <a:rPr kumimoji="0" lang="en-US" sz="1400" b="1" i="0" u="none" strike="noStrike" kern="0" cap="none" spc="0" normalizeH="0" baseline="0" noProof="0" dirty="0">
                <a:ln>
                  <a:noFill/>
                </a:ln>
                <a:solidFill>
                  <a:srgbClr val="000000"/>
                </a:solidFill>
                <a:effectLst/>
                <a:uLnTx/>
                <a:uFillTx/>
                <a:latin typeface="Consolas" pitchFamily="49" charset="0"/>
                <a:ea typeface="ＭＳ Ｐゴシック" charset="0"/>
                <a:cs typeface="Consolas" pitchFamily="49" charset="0"/>
              </a:rPr>
              <a:t>(+*)</a:t>
            </a:r>
          </a:p>
        </p:txBody>
      </p:sp>
      <p:sp>
        <p:nvSpPr>
          <p:cNvPr id="8" name="TextBox 7"/>
          <p:cNvSpPr txBox="1"/>
          <p:nvPr/>
        </p:nvSpPr>
        <p:spPr>
          <a:xfrm>
            <a:off x="6121206" y="4932952"/>
            <a:ext cx="285752" cy="338554"/>
          </a:xfrm>
          <a:prstGeom prst="rect">
            <a:avLst/>
          </a:prstGeom>
          <a:noFill/>
        </p:spPr>
        <p:txBody>
          <a:bodyPr wrap="square" rtlCol="0">
            <a:spAutoFit/>
          </a:bodyPr>
          <a:lstStyle/>
          <a:p>
            <a:pPr algn="ctr" defTabSz="914400" fontAlgn="base">
              <a:spcBef>
                <a:spcPct val="0"/>
              </a:spcBef>
              <a:spcAft>
                <a:spcPct val="0"/>
              </a:spcAft>
            </a:pPr>
            <a:r>
              <a:rPr lang="en-US" sz="1600" b="1" dirty="0">
                <a:solidFill>
                  <a:srgbClr val="000000"/>
                </a:solidFill>
                <a:latin typeface="Consolas" pitchFamily="49" charset="0"/>
                <a:cs typeface="Consolas" pitchFamily="49" charset="0"/>
              </a:rPr>
              <a:t>P</a:t>
            </a:r>
          </a:p>
        </p:txBody>
      </p:sp>
      <p:cxnSp>
        <p:nvCxnSpPr>
          <p:cNvPr id="9" name="Straight Arrow Connector 8"/>
          <p:cNvCxnSpPr>
            <a:stCxn id="5" idx="0"/>
            <a:endCxn id="6" idx="2"/>
          </p:cNvCxnSpPr>
          <p:nvPr/>
        </p:nvCxnSpPr>
        <p:spPr bwMode="auto">
          <a:xfrm rot="5400000" flipH="1" flipV="1">
            <a:off x="5076037" y="4817619"/>
            <a:ext cx="232950" cy="1588"/>
          </a:xfrm>
          <a:prstGeom prst="straightConnector1">
            <a:avLst/>
          </a:prstGeom>
          <a:noFill/>
          <a:ln w="12700">
            <a:solidFill>
              <a:srgbClr val="000000"/>
            </a:solidFill>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Straight Arrow Connector 9"/>
          <p:cNvCxnSpPr/>
          <p:nvPr/>
        </p:nvCxnSpPr>
        <p:spPr bwMode="auto">
          <a:xfrm rot="5400000" flipH="1" flipV="1">
            <a:off x="5854362" y="3280908"/>
            <a:ext cx="161512" cy="1588"/>
          </a:xfrm>
          <a:prstGeom prst="straightConnector1">
            <a:avLst/>
          </a:prstGeom>
          <a:noFill/>
          <a:ln w="12700">
            <a:solidFill>
              <a:srgbClr val="000000"/>
            </a:solidFill>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1" name="TextBox 10"/>
          <p:cNvSpPr txBox="1"/>
          <p:nvPr/>
        </p:nvSpPr>
        <p:spPr>
          <a:xfrm>
            <a:off x="5363984" y="3979140"/>
            <a:ext cx="500066"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000000"/>
                </a:solidFill>
                <a:latin typeface="Consolas" pitchFamily="49" charset="0"/>
                <a:cs typeface="Consolas" pitchFamily="49" charset="0"/>
              </a:rPr>
              <a:t>CP</a:t>
            </a:r>
          </a:p>
        </p:txBody>
      </p:sp>
      <p:sp>
        <p:nvSpPr>
          <p:cNvPr id="12" name="TextBox 11"/>
          <p:cNvSpPr txBox="1"/>
          <p:nvPr/>
        </p:nvSpPr>
        <p:spPr>
          <a:xfrm>
            <a:off x="5835454" y="2988540"/>
            <a:ext cx="785818"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0000"/>
                </a:solidFill>
                <a:latin typeface="Consolas" pitchFamily="49" charset="0"/>
                <a:cs typeface="Consolas" pitchFamily="49" charset="0"/>
              </a:rPr>
              <a:t>SP</a:t>
            </a:r>
          </a:p>
        </p:txBody>
      </p:sp>
      <p:sp>
        <p:nvSpPr>
          <p:cNvPr id="13" name="Rounded Rectangle 14"/>
          <p:cNvSpPr/>
          <p:nvPr/>
        </p:nvSpPr>
        <p:spPr bwMode="auto">
          <a:xfrm>
            <a:off x="6335520" y="4272516"/>
            <a:ext cx="714380" cy="428628"/>
          </a:xfrm>
          <a:prstGeom prst="roundRect">
            <a:avLst>
              <a:gd name="adj" fmla="val 50000"/>
            </a:avLst>
          </a:prstGeom>
          <a:noFill/>
          <a:ln w="12700">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onsolas" pitchFamily="49" charset="0"/>
                <a:ea typeface="ＭＳ Ｐゴシック" charset="0"/>
                <a:cs typeface="Consolas" pitchFamily="49" charset="0"/>
              </a:rPr>
              <a:t>b(-)</a:t>
            </a:r>
          </a:p>
        </p:txBody>
      </p:sp>
      <p:cxnSp>
        <p:nvCxnSpPr>
          <p:cNvPr id="14" name="Straight Arrow Connector 13"/>
          <p:cNvCxnSpPr/>
          <p:nvPr/>
        </p:nvCxnSpPr>
        <p:spPr bwMode="auto">
          <a:xfrm rot="5400000" flipH="1" flipV="1">
            <a:off x="5156793" y="3808169"/>
            <a:ext cx="500066" cy="428628"/>
          </a:xfrm>
          <a:prstGeom prst="straightConnector1">
            <a:avLst/>
          </a:prstGeom>
          <a:noFill/>
          <a:ln w="12700">
            <a:solidFill>
              <a:srgbClr val="000000"/>
            </a:solidFill>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Straight Arrow Connector 14"/>
          <p:cNvCxnSpPr>
            <a:stCxn id="13" idx="0"/>
          </p:cNvCxnSpPr>
          <p:nvPr/>
        </p:nvCxnSpPr>
        <p:spPr bwMode="auto">
          <a:xfrm rot="16200000" flipV="1">
            <a:off x="6228363" y="3808169"/>
            <a:ext cx="500066" cy="428628"/>
          </a:xfrm>
          <a:prstGeom prst="straightConnector1">
            <a:avLst/>
          </a:prstGeom>
          <a:noFill/>
          <a:ln w="12700">
            <a:solidFill>
              <a:srgbClr val="000000"/>
            </a:solidFill>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6" name="TextBox 15"/>
          <p:cNvSpPr txBox="1"/>
          <p:nvPr/>
        </p:nvSpPr>
        <p:spPr>
          <a:xfrm>
            <a:off x="6978462" y="4932952"/>
            <a:ext cx="285752" cy="338554"/>
          </a:xfrm>
          <a:prstGeom prst="rect">
            <a:avLst/>
          </a:prstGeom>
          <a:noFill/>
        </p:spPr>
        <p:txBody>
          <a:bodyPr wrap="square" rtlCol="0">
            <a:spAutoFit/>
          </a:bodyPr>
          <a:lstStyle/>
          <a:p>
            <a:pPr algn="ctr" defTabSz="914400" fontAlgn="base">
              <a:spcBef>
                <a:spcPct val="0"/>
              </a:spcBef>
              <a:spcAft>
                <a:spcPct val="0"/>
              </a:spcAft>
            </a:pPr>
            <a:r>
              <a:rPr lang="en-US" sz="1600" b="1" dirty="0">
                <a:solidFill>
                  <a:srgbClr val="000000"/>
                </a:solidFill>
                <a:latin typeface="Consolas" pitchFamily="49" charset="0"/>
                <a:cs typeface="Consolas" pitchFamily="49" charset="0"/>
              </a:rPr>
              <a:t>Y</a:t>
            </a:r>
          </a:p>
        </p:txBody>
      </p:sp>
      <p:sp>
        <p:nvSpPr>
          <p:cNvPr id="17" name="TextBox 16"/>
          <p:cNvSpPr txBox="1"/>
          <p:nvPr/>
        </p:nvSpPr>
        <p:spPr>
          <a:xfrm>
            <a:off x="6016450" y="3979140"/>
            <a:ext cx="500066"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FF0000"/>
                </a:solidFill>
                <a:latin typeface="Consolas" pitchFamily="49" charset="0"/>
                <a:cs typeface="Consolas" pitchFamily="49" charset="0"/>
              </a:rPr>
              <a:t>SP</a:t>
            </a:r>
          </a:p>
        </p:txBody>
      </p:sp>
      <p:cxnSp>
        <p:nvCxnSpPr>
          <p:cNvPr id="18" name="Straight Arrow Connector 17"/>
          <p:cNvCxnSpPr>
            <a:stCxn id="8" idx="0"/>
          </p:cNvCxnSpPr>
          <p:nvPr/>
        </p:nvCxnSpPr>
        <p:spPr bwMode="auto">
          <a:xfrm rot="5400000" flipH="1" flipV="1">
            <a:off x="6255335" y="4709891"/>
            <a:ext cx="231808" cy="214314"/>
          </a:xfrm>
          <a:prstGeom prst="straightConnector1">
            <a:avLst/>
          </a:prstGeom>
          <a:noFill/>
          <a:ln w="12700">
            <a:solidFill>
              <a:srgbClr val="000000"/>
            </a:solidFill>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Straight Arrow Connector 18"/>
          <p:cNvCxnSpPr>
            <a:stCxn id="16" idx="0"/>
          </p:cNvCxnSpPr>
          <p:nvPr/>
        </p:nvCxnSpPr>
        <p:spPr bwMode="auto">
          <a:xfrm rot="16200000" flipV="1">
            <a:off x="6898277" y="4709891"/>
            <a:ext cx="231808" cy="214314"/>
          </a:xfrm>
          <a:prstGeom prst="straightConnector1">
            <a:avLst/>
          </a:prstGeom>
          <a:noFill/>
          <a:ln w="12700">
            <a:solidFill>
              <a:srgbClr val="000000"/>
            </a:solidFill>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0" name="TextBox 19"/>
          <p:cNvSpPr txBox="1"/>
          <p:nvPr/>
        </p:nvSpPr>
        <p:spPr>
          <a:xfrm>
            <a:off x="3692314" y="3903184"/>
            <a:ext cx="1785950" cy="369332"/>
          </a:xfrm>
          <a:prstGeom prst="rect">
            <a:avLst/>
          </a:prstGeom>
          <a:noFill/>
        </p:spPr>
        <p:txBody>
          <a:bodyPr wrap="square" rtlCol="0">
            <a:spAutoFit/>
          </a:bodyPr>
          <a:lstStyle/>
          <a:p>
            <a:pPr defTabSz="914400" fontAlgn="base">
              <a:spcBef>
                <a:spcPct val="0"/>
              </a:spcBef>
              <a:spcAft>
                <a:spcPct val="0"/>
              </a:spcAft>
            </a:pPr>
            <a:r>
              <a:rPr lang="en-US" b="1" dirty="0">
                <a:solidFill>
                  <a:srgbClr val="000000"/>
                </a:solidFill>
                <a:latin typeface="Consolas" pitchFamily="49" charset="0"/>
                <a:cs typeface="Consolas" pitchFamily="49" charset="0"/>
              </a:rPr>
              <a:t>[</a:t>
            </a:r>
            <a:r>
              <a:rPr lang="en-US" b="1" dirty="0">
                <a:solidFill>
                  <a:srgbClr val="7889FB"/>
                </a:solidFill>
                <a:latin typeface="Consolas" pitchFamily="49" charset="0"/>
                <a:cs typeface="Consolas" pitchFamily="49" charset="0"/>
              </a:rPr>
              <a:t>100</a:t>
            </a:r>
            <a:r>
              <a:rPr lang="en-US" b="1" dirty="0">
                <a:solidFill>
                  <a:srgbClr val="000000"/>
                </a:solidFill>
                <a:latin typeface="Consolas" pitchFamily="49" charset="0"/>
                <a:cs typeface="Consolas" pitchFamily="49" charset="0"/>
              </a:rPr>
              <a:t>x</a:t>
            </a:r>
            <a:r>
              <a:rPr lang="en-US" b="1" dirty="0">
                <a:solidFill>
                  <a:srgbClr val="7889FB"/>
                </a:solidFill>
                <a:latin typeface="Consolas" pitchFamily="49" charset="0"/>
                <a:cs typeface="Consolas" pitchFamily="49" charset="0"/>
              </a:rPr>
              <a:t>1M</a:t>
            </a:r>
            <a:r>
              <a:rPr lang="en-US" b="1" dirty="0">
                <a:solidFill>
                  <a:srgbClr val="000000"/>
                </a:solidFill>
                <a:latin typeface="Consolas" pitchFamily="49" charset="0"/>
                <a:cs typeface="Consolas" pitchFamily="49" charset="0"/>
              </a:rPr>
              <a:t>,</a:t>
            </a:r>
            <a:r>
              <a:rPr lang="en-US" b="1" dirty="0">
                <a:solidFill>
                  <a:srgbClr val="FF0000"/>
                </a:solidFill>
                <a:latin typeface="Consolas" pitchFamily="49" charset="0"/>
                <a:cs typeface="Consolas" pitchFamily="49" charset="0"/>
              </a:rPr>
              <a:t>-1</a:t>
            </a:r>
            <a:r>
              <a:rPr lang="en-US" b="1" dirty="0">
                <a:solidFill>
                  <a:srgbClr val="000000"/>
                </a:solidFill>
                <a:latin typeface="Consolas" pitchFamily="49" charset="0"/>
                <a:cs typeface="Consolas" pitchFamily="49" charset="0"/>
              </a:rPr>
              <a:t>]</a:t>
            </a:r>
          </a:p>
        </p:txBody>
      </p:sp>
      <p:sp>
        <p:nvSpPr>
          <p:cNvPr id="21" name="TextBox 20"/>
          <p:cNvSpPr txBox="1"/>
          <p:nvPr/>
        </p:nvSpPr>
        <p:spPr>
          <a:xfrm>
            <a:off x="4263818" y="2986632"/>
            <a:ext cx="1785950" cy="369332"/>
          </a:xfrm>
          <a:prstGeom prst="rect">
            <a:avLst/>
          </a:prstGeom>
          <a:noFill/>
        </p:spPr>
        <p:txBody>
          <a:bodyPr wrap="square" rtlCol="0">
            <a:spAutoFit/>
          </a:bodyPr>
          <a:lstStyle/>
          <a:p>
            <a:pPr defTabSz="914400" fontAlgn="base">
              <a:spcBef>
                <a:spcPct val="0"/>
              </a:spcBef>
              <a:spcAft>
                <a:spcPct val="0"/>
              </a:spcAft>
            </a:pPr>
            <a:r>
              <a:rPr lang="en-US" b="1" dirty="0">
                <a:solidFill>
                  <a:srgbClr val="000000"/>
                </a:solidFill>
                <a:latin typeface="Consolas" pitchFamily="49" charset="0"/>
                <a:cs typeface="Consolas" pitchFamily="49" charset="0"/>
              </a:rPr>
              <a:t>[</a:t>
            </a:r>
            <a:r>
              <a:rPr lang="en-US" b="1" dirty="0">
                <a:solidFill>
                  <a:srgbClr val="7889FB"/>
                </a:solidFill>
                <a:latin typeface="Consolas" pitchFamily="49" charset="0"/>
                <a:cs typeface="Consolas" pitchFamily="49" charset="0"/>
              </a:rPr>
              <a:t>100</a:t>
            </a:r>
            <a:r>
              <a:rPr lang="en-US" b="1" dirty="0">
                <a:solidFill>
                  <a:srgbClr val="000000"/>
                </a:solidFill>
                <a:latin typeface="Consolas" pitchFamily="49" charset="0"/>
                <a:cs typeface="Consolas" pitchFamily="49" charset="0"/>
              </a:rPr>
              <a:t>x</a:t>
            </a:r>
            <a:r>
              <a:rPr lang="en-US" b="1" dirty="0">
                <a:solidFill>
                  <a:srgbClr val="FF0000"/>
                </a:solidFill>
                <a:latin typeface="Consolas" pitchFamily="49" charset="0"/>
                <a:cs typeface="Consolas" pitchFamily="49" charset="0"/>
              </a:rPr>
              <a:t>-</a:t>
            </a:r>
            <a:r>
              <a:rPr lang="en-US" b="1" dirty="0">
                <a:solidFill>
                  <a:schemeClr val="accent1"/>
                </a:solidFill>
                <a:latin typeface="Consolas" pitchFamily="49" charset="0"/>
                <a:cs typeface="Consolas" pitchFamily="49" charset="0"/>
              </a:rPr>
              <a:t>1</a:t>
            </a:r>
            <a:r>
              <a:rPr lang="en-US" b="1" dirty="0">
                <a:solidFill>
                  <a:srgbClr val="000000"/>
                </a:solidFill>
                <a:latin typeface="Consolas" pitchFamily="49" charset="0"/>
                <a:cs typeface="Consolas" pitchFamily="49" charset="0"/>
              </a:rPr>
              <a:t>,</a:t>
            </a:r>
            <a:r>
              <a:rPr lang="en-US" b="1" dirty="0">
                <a:solidFill>
                  <a:srgbClr val="FF0000"/>
                </a:solidFill>
                <a:latin typeface="Consolas" pitchFamily="49" charset="0"/>
                <a:cs typeface="Consolas" pitchFamily="49" charset="0"/>
              </a:rPr>
              <a:t>-1</a:t>
            </a:r>
            <a:r>
              <a:rPr lang="en-US" b="1" dirty="0">
                <a:solidFill>
                  <a:srgbClr val="000000"/>
                </a:solidFill>
                <a:latin typeface="Consolas" pitchFamily="49" charset="0"/>
                <a:cs typeface="Consolas" pitchFamily="49" charset="0"/>
              </a:rPr>
              <a:t>]</a:t>
            </a:r>
          </a:p>
        </p:txBody>
      </p:sp>
      <p:sp>
        <p:nvSpPr>
          <p:cNvPr id="22" name="TextBox 21"/>
          <p:cNvSpPr txBox="1"/>
          <p:nvPr/>
        </p:nvSpPr>
        <p:spPr>
          <a:xfrm>
            <a:off x="3692314" y="5189068"/>
            <a:ext cx="1785950" cy="369332"/>
          </a:xfrm>
          <a:prstGeom prst="rect">
            <a:avLst/>
          </a:prstGeom>
          <a:noFill/>
        </p:spPr>
        <p:txBody>
          <a:bodyPr wrap="square" rtlCol="0">
            <a:spAutoFit/>
          </a:bodyPr>
          <a:lstStyle/>
          <a:p>
            <a:pPr defTabSz="914400" fontAlgn="base">
              <a:spcBef>
                <a:spcPct val="0"/>
              </a:spcBef>
              <a:spcAft>
                <a:spcPct val="0"/>
              </a:spcAft>
            </a:pPr>
            <a:r>
              <a:rPr lang="en-US" b="1" dirty="0">
                <a:solidFill>
                  <a:srgbClr val="000000"/>
                </a:solidFill>
                <a:latin typeface="Consolas" pitchFamily="49" charset="0"/>
                <a:cs typeface="Consolas" pitchFamily="49" charset="0"/>
              </a:rPr>
              <a:t>[</a:t>
            </a:r>
            <a:r>
              <a:rPr lang="en-US" b="1" dirty="0">
                <a:solidFill>
                  <a:srgbClr val="7889FB"/>
                </a:solidFill>
                <a:latin typeface="Consolas" pitchFamily="49" charset="0"/>
                <a:cs typeface="Consolas" pitchFamily="49" charset="0"/>
              </a:rPr>
              <a:t>1M</a:t>
            </a:r>
            <a:r>
              <a:rPr lang="en-US" b="1" dirty="0">
                <a:solidFill>
                  <a:srgbClr val="000000"/>
                </a:solidFill>
                <a:latin typeface="Consolas" pitchFamily="49" charset="0"/>
                <a:cs typeface="Consolas" pitchFamily="49" charset="0"/>
              </a:rPr>
              <a:t>x</a:t>
            </a:r>
            <a:r>
              <a:rPr lang="en-US" b="1" dirty="0">
                <a:solidFill>
                  <a:srgbClr val="7889FB"/>
                </a:solidFill>
                <a:latin typeface="Consolas" pitchFamily="49" charset="0"/>
                <a:cs typeface="Consolas" pitchFamily="49" charset="0"/>
              </a:rPr>
              <a:t>100</a:t>
            </a:r>
            <a:r>
              <a:rPr lang="en-US" b="1" dirty="0">
                <a:solidFill>
                  <a:srgbClr val="000000"/>
                </a:solidFill>
                <a:latin typeface="Consolas" pitchFamily="49" charset="0"/>
                <a:cs typeface="Consolas" pitchFamily="49" charset="0"/>
              </a:rPr>
              <a:t>,</a:t>
            </a:r>
            <a:r>
              <a:rPr lang="en-US" b="1" dirty="0">
                <a:solidFill>
                  <a:srgbClr val="FF0000"/>
                </a:solidFill>
                <a:latin typeface="Consolas" pitchFamily="49" charset="0"/>
                <a:cs typeface="Consolas" pitchFamily="49" charset="0"/>
              </a:rPr>
              <a:t>-1</a:t>
            </a:r>
            <a:r>
              <a:rPr lang="en-US" b="1" dirty="0">
                <a:solidFill>
                  <a:srgbClr val="000000"/>
                </a:solidFill>
                <a:latin typeface="Consolas" pitchFamily="49" charset="0"/>
                <a:cs typeface="Consolas" pitchFamily="49" charset="0"/>
              </a:rPr>
              <a:t>]</a:t>
            </a:r>
          </a:p>
        </p:txBody>
      </p:sp>
      <p:sp>
        <p:nvSpPr>
          <p:cNvPr id="23" name="TextBox 22"/>
          <p:cNvSpPr txBox="1"/>
          <p:nvPr/>
        </p:nvSpPr>
        <p:spPr>
          <a:xfrm>
            <a:off x="5406826" y="5189068"/>
            <a:ext cx="1785950" cy="369332"/>
          </a:xfrm>
          <a:prstGeom prst="rect">
            <a:avLst/>
          </a:prstGeom>
          <a:noFill/>
        </p:spPr>
        <p:txBody>
          <a:bodyPr wrap="square" rtlCol="0">
            <a:spAutoFit/>
          </a:bodyPr>
          <a:lstStyle/>
          <a:p>
            <a:pPr defTabSz="914400" fontAlgn="base">
              <a:spcBef>
                <a:spcPct val="0"/>
              </a:spcBef>
              <a:spcAft>
                <a:spcPct val="0"/>
              </a:spcAft>
            </a:pPr>
            <a:r>
              <a:rPr lang="en-US" b="1" dirty="0">
                <a:solidFill>
                  <a:srgbClr val="000000"/>
                </a:solidFill>
                <a:latin typeface="Consolas" pitchFamily="49" charset="0"/>
                <a:cs typeface="Consolas" pitchFamily="49" charset="0"/>
              </a:rPr>
              <a:t>[</a:t>
            </a:r>
            <a:r>
              <a:rPr lang="en-US" b="1" dirty="0">
                <a:solidFill>
                  <a:srgbClr val="7889FB"/>
                </a:solidFill>
                <a:latin typeface="Consolas" pitchFamily="49" charset="0"/>
                <a:cs typeface="Consolas" pitchFamily="49" charset="0"/>
              </a:rPr>
              <a:t>1M</a:t>
            </a:r>
            <a:r>
              <a:rPr lang="en-US" b="1" dirty="0">
                <a:solidFill>
                  <a:srgbClr val="000000"/>
                </a:solidFill>
                <a:latin typeface="Consolas" pitchFamily="49" charset="0"/>
                <a:cs typeface="Consolas" pitchFamily="49" charset="0"/>
              </a:rPr>
              <a:t>x</a:t>
            </a:r>
            <a:r>
              <a:rPr lang="en-US" b="1" dirty="0">
                <a:solidFill>
                  <a:srgbClr val="FF0000"/>
                </a:solidFill>
                <a:latin typeface="Consolas" pitchFamily="49" charset="0"/>
                <a:cs typeface="Consolas" pitchFamily="49" charset="0"/>
              </a:rPr>
              <a:t>-1</a:t>
            </a:r>
            <a:r>
              <a:rPr lang="en-US" b="1" dirty="0">
                <a:solidFill>
                  <a:srgbClr val="000000"/>
                </a:solidFill>
                <a:latin typeface="Consolas" pitchFamily="49" charset="0"/>
                <a:cs typeface="Consolas" pitchFamily="49" charset="0"/>
              </a:rPr>
              <a:t>,</a:t>
            </a:r>
            <a:r>
              <a:rPr lang="en-US" b="1" dirty="0">
                <a:solidFill>
                  <a:srgbClr val="FF0000"/>
                </a:solidFill>
                <a:latin typeface="Consolas" pitchFamily="49" charset="0"/>
                <a:cs typeface="Consolas" pitchFamily="49" charset="0"/>
              </a:rPr>
              <a:t>-1</a:t>
            </a:r>
            <a:r>
              <a:rPr lang="en-US" b="1" dirty="0">
                <a:solidFill>
                  <a:srgbClr val="000000"/>
                </a:solidFill>
                <a:latin typeface="Consolas" pitchFamily="49" charset="0"/>
                <a:cs typeface="Consolas" pitchFamily="49" charset="0"/>
              </a:rPr>
              <a:t>]</a:t>
            </a:r>
          </a:p>
        </p:txBody>
      </p:sp>
      <p:sp>
        <p:nvSpPr>
          <p:cNvPr id="24" name="TextBox 23"/>
          <p:cNvSpPr txBox="1"/>
          <p:nvPr/>
        </p:nvSpPr>
        <p:spPr>
          <a:xfrm>
            <a:off x="6907024" y="5201210"/>
            <a:ext cx="1785950" cy="369332"/>
          </a:xfrm>
          <a:prstGeom prst="rect">
            <a:avLst/>
          </a:prstGeom>
          <a:noFill/>
        </p:spPr>
        <p:txBody>
          <a:bodyPr wrap="square" rtlCol="0">
            <a:spAutoFit/>
          </a:bodyPr>
          <a:lstStyle/>
          <a:p>
            <a:pPr defTabSz="914400" fontAlgn="base">
              <a:spcBef>
                <a:spcPct val="0"/>
              </a:spcBef>
              <a:spcAft>
                <a:spcPct val="0"/>
              </a:spcAft>
            </a:pPr>
            <a:r>
              <a:rPr lang="en-US" b="1" dirty="0">
                <a:solidFill>
                  <a:srgbClr val="000000"/>
                </a:solidFill>
                <a:latin typeface="Consolas" pitchFamily="49" charset="0"/>
                <a:cs typeface="Consolas" pitchFamily="49" charset="0"/>
              </a:rPr>
              <a:t>[</a:t>
            </a:r>
            <a:r>
              <a:rPr lang="en-US" b="1" dirty="0">
                <a:solidFill>
                  <a:srgbClr val="7889FB"/>
                </a:solidFill>
                <a:latin typeface="Consolas" pitchFamily="49" charset="0"/>
                <a:cs typeface="Consolas" pitchFamily="49" charset="0"/>
              </a:rPr>
              <a:t>1M</a:t>
            </a:r>
            <a:r>
              <a:rPr lang="en-US" b="1" dirty="0">
                <a:solidFill>
                  <a:srgbClr val="000000"/>
                </a:solidFill>
                <a:latin typeface="Consolas" pitchFamily="49" charset="0"/>
                <a:cs typeface="Consolas" pitchFamily="49" charset="0"/>
              </a:rPr>
              <a:t>x</a:t>
            </a:r>
            <a:r>
              <a:rPr lang="en-US" b="1" dirty="0">
                <a:solidFill>
                  <a:srgbClr val="FF0000"/>
                </a:solidFill>
                <a:latin typeface="Consolas" pitchFamily="49" charset="0"/>
                <a:cs typeface="Consolas" pitchFamily="49" charset="0"/>
              </a:rPr>
              <a:t>-1</a:t>
            </a:r>
            <a:r>
              <a:rPr lang="en-US" b="1" dirty="0">
                <a:solidFill>
                  <a:srgbClr val="000000"/>
                </a:solidFill>
                <a:latin typeface="Consolas" pitchFamily="49" charset="0"/>
                <a:cs typeface="Consolas" pitchFamily="49" charset="0"/>
              </a:rPr>
              <a:t>,</a:t>
            </a:r>
            <a:r>
              <a:rPr lang="en-US" b="1" dirty="0">
                <a:solidFill>
                  <a:srgbClr val="FF0000"/>
                </a:solidFill>
                <a:latin typeface="Consolas" pitchFamily="49" charset="0"/>
                <a:cs typeface="Consolas" pitchFamily="49" charset="0"/>
              </a:rPr>
              <a:t>-1</a:t>
            </a:r>
            <a:r>
              <a:rPr lang="en-US" b="1" dirty="0">
                <a:solidFill>
                  <a:srgbClr val="000000"/>
                </a:solidFill>
                <a:latin typeface="Consolas" pitchFamily="49" charset="0"/>
                <a:cs typeface="Consolas" pitchFamily="49" charset="0"/>
              </a:rPr>
              <a:t>]</a:t>
            </a:r>
          </a:p>
        </p:txBody>
      </p:sp>
      <p:sp>
        <p:nvSpPr>
          <p:cNvPr id="25" name="TextBox 24"/>
          <p:cNvSpPr txBox="1"/>
          <p:nvPr/>
        </p:nvSpPr>
        <p:spPr>
          <a:xfrm>
            <a:off x="6549834" y="3903184"/>
            <a:ext cx="1785950" cy="369332"/>
          </a:xfrm>
          <a:prstGeom prst="rect">
            <a:avLst/>
          </a:prstGeom>
          <a:noFill/>
        </p:spPr>
        <p:txBody>
          <a:bodyPr wrap="square" rtlCol="0">
            <a:spAutoFit/>
          </a:bodyPr>
          <a:lstStyle/>
          <a:p>
            <a:pPr defTabSz="914400" fontAlgn="base">
              <a:spcBef>
                <a:spcPct val="0"/>
              </a:spcBef>
              <a:spcAft>
                <a:spcPct val="0"/>
              </a:spcAft>
            </a:pPr>
            <a:r>
              <a:rPr lang="en-US" b="1" dirty="0">
                <a:solidFill>
                  <a:srgbClr val="000000"/>
                </a:solidFill>
                <a:latin typeface="Consolas" pitchFamily="49" charset="0"/>
                <a:cs typeface="Consolas" pitchFamily="49" charset="0"/>
              </a:rPr>
              <a:t>[</a:t>
            </a:r>
            <a:r>
              <a:rPr lang="en-US" b="1" dirty="0">
                <a:solidFill>
                  <a:srgbClr val="7889FB"/>
                </a:solidFill>
                <a:latin typeface="Consolas" pitchFamily="49" charset="0"/>
                <a:cs typeface="Consolas" pitchFamily="49" charset="0"/>
              </a:rPr>
              <a:t>1M</a:t>
            </a:r>
            <a:r>
              <a:rPr lang="en-US" b="1" dirty="0">
                <a:solidFill>
                  <a:srgbClr val="000000"/>
                </a:solidFill>
                <a:latin typeface="Consolas" pitchFamily="49" charset="0"/>
                <a:cs typeface="Consolas" pitchFamily="49" charset="0"/>
              </a:rPr>
              <a:t>x</a:t>
            </a:r>
            <a:r>
              <a:rPr lang="en-US" b="1" dirty="0">
                <a:solidFill>
                  <a:srgbClr val="FF0000"/>
                </a:solidFill>
                <a:latin typeface="Consolas" pitchFamily="49" charset="0"/>
                <a:cs typeface="Consolas" pitchFamily="49" charset="0"/>
              </a:rPr>
              <a:t>-1</a:t>
            </a:r>
            <a:r>
              <a:rPr lang="en-US" b="1" dirty="0">
                <a:solidFill>
                  <a:srgbClr val="000000"/>
                </a:solidFill>
                <a:latin typeface="Consolas" pitchFamily="49" charset="0"/>
                <a:cs typeface="Consolas" pitchFamily="49" charset="0"/>
              </a:rPr>
              <a:t>,</a:t>
            </a:r>
            <a:r>
              <a:rPr lang="en-US" b="1" dirty="0">
                <a:solidFill>
                  <a:srgbClr val="FF0000"/>
                </a:solidFill>
                <a:latin typeface="Consolas" pitchFamily="49" charset="0"/>
                <a:cs typeface="Consolas" pitchFamily="49" charset="0"/>
              </a:rPr>
              <a:t>-1</a:t>
            </a:r>
            <a:r>
              <a:rPr lang="en-US" b="1" dirty="0">
                <a:solidFill>
                  <a:srgbClr val="000000"/>
                </a:solidFill>
                <a:latin typeface="Consolas" pitchFamily="49" charset="0"/>
                <a:cs typeface="Consolas" pitchFamily="49" charset="0"/>
              </a:rPr>
              <a:t>]</a:t>
            </a:r>
          </a:p>
        </p:txBody>
      </p:sp>
      <p:graphicFrame>
        <p:nvGraphicFramePr>
          <p:cNvPr id="26" name="Table 25"/>
          <p:cNvGraphicFramePr>
            <a:graphicFrameLocks noGrp="1"/>
          </p:cNvGraphicFramePr>
          <p:nvPr/>
        </p:nvGraphicFramePr>
        <p:xfrm>
          <a:off x="6626050" y="2561820"/>
          <a:ext cx="1776426" cy="1112520"/>
        </p:xfrm>
        <a:graphic>
          <a:graphicData uri="http://schemas.openxmlformats.org/drawingml/2006/table">
            <a:tbl>
              <a:tblPr bandRow="1">
                <a:tableStyleId>{5C22544A-7EE6-4342-B048-85BDC9FD1C3A}</a:tableStyleId>
              </a:tblPr>
              <a:tblGrid>
                <a:gridCol w="297544">
                  <a:extLst>
                    <a:ext uri="{9D8B030D-6E8A-4147-A177-3AD203B41FA5}">
                      <a16:colId xmlns:a16="http://schemas.microsoft.com/office/drawing/2014/main" val="20000"/>
                    </a:ext>
                  </a:extLst>
                </a:gridCol>
                <a:gridCol w="1478882">
                  <a:extLst>
                    <a:ext uri="{9D8B030D-6E8A-4147-A177-3AD203B41FA5}">
                      <a16:colId xmlns:a16="http://schemas.microsoft.com/office/drawing/2014/main" val="20001"/>
                    </a:ext>
                  </a:extLst>
                </a:gridCol>
              </a:tblGrid>
              <a:tr h="37084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a:r>
                        <a:rPr lang="en-US" sz="1600" dirty="0">
                          <a:latin typeface="Consolas" panose="020B0609020204030204" pitchFamily="49" charset="0"/>
                        </a:rPr>
                        <a:t>X</a:t>
                      </a:r>
                      <a:endParaRPr lang="en-US" sz="1600" b="1" dirty="0">
                        <a:latin typeface="Consolas" panose="020B0609020204030204" pitchFamily="49" charset="0"/>
                        <a:cs typeface="Courier New" pitchFamily="49" charset="0"/>
                      </a:endParaRPr>
                    </a:p>
                  </a:txBody>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a:r>
                        <a:rPr lang="en-US" sz="1600" dirty="0">
                          <a:latin typeface="Consolas" panose="020B0609020204030204" pitchFamily="49" charset="0"/>
                          <a:sym typeface="Wingdings" pitchFamily="2" charset="2"/>
                        </a:rPr>
                        <a:t>1Mx100,99M</a:t>
                      </a:r>
                      <a:endParaRPr lang="en-US" sz="1600" b="1" dirty="0">
                        <a:latin typeface="Consolas" panose="020B0609020204030204" pitchFamily="49" charset="0"/>
                        <a:cs typeface="Courier New" pitchFamily="49" charset="0"/>
                        <a:sym typeface="Wingdings" pitchFamily="2" charset="2"/>
                      </a:endParaRPr>
                    </a:p>
                  </a:txBody>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a:r>
                        <a:rPr lang="en-US" sz="1600" dirty="0">
                          <a:latin typeface="Consolas" panose="020B0609020204030204" pitchFamily="49" charset="0"/>
                        </a:rPr>
                        <a:t>P</a:t>
                      </a:r>
                      <a:endParaRPr lang="en-US" sz="1600" b="1" dirty="0">
                        <a:latin typeface="Consolas" panose="020B0609020204030204" pitchFamily="49" charset="0"/>
                        <a:cs typeface="Courier New" pitchFamily="49" charset="0"/>
                      </a:endParaRPr>
                    </a:p>
                  </a:txBody>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a:r>
                        <a:rPr lang="en-US" sz="1600" dirty="0">
                          <a:latin typeface="Consolas" panose="020B0609020204030204" pitchFamily="49" charset="0"/>
                          <a:sym typeface="Wingdings" pitchFamily="2" charset="2"/>
                        </a:rPr>
                        <a:t>1Mx7,7M</a:t>
                      </a:r>
                      <a:endParaRPr lang="en-US" sz="1600" b="1" dirty="0">
                        <a:latin typeface="Consolas" panose="020B0609020204030204" pitchFamily="49" charset="0"/>
                        <a:cs typeface="Courier New" pitchFamily="49" charset="0"/>
                        <a:sym typeface="Wingdings" pitchFamily="2" charset="2"/>
                      </a:endParaRPr>
                    </a:p>
                  </a:txBody>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a:r>
                        <a:rPr lang="en-US" sz="1600" dirty="0">
                          <a:latin typeface="Consolas" panose="020B0609020204030204" pitchFamily="49" charset="0"/>
                        </a:rPr>
                        <a:t>Y</a:t>
                      </a:r>
                      <a:endParaRPr lang="en-US" sz="1600" b="1" dirty="0">
                        <a:latin typeface="Consolas" panose="020B0609020204030204" pitchFamily="49" charset="0"/>
                        <a:cs typeface="Courier New" pitchFamily="49" charset="0"/>
                      </a:endParaRPr>
                    </a:p>
                  </a:txBody>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latin typeface="Consolas" panose="020B0609020204030204" pitchFamily="49" charset="0"/>
                          <a:sym typeface="Wingdings" pitchFamily="2" charset="2"/>
                        </a:rPr>
                        <a:t>1Mx7,7M</a:t>
                      </a:r>
                      <a:endParaRPr lang="en-US" sz="1600" b="1" dirty="0">
                        <a:latin typeface="Consolas" panose="020B0609020204030204" pitchFamily="49" charset="0"/>
                        <a:cs typeface="Courier New" pitchFamily="49" charset="0"/>
                        <a:sym typeface="Wingdings" pitchFamily="2" charset="2"/>
                      </a:endParaRPr>
                    </a:p>
                  </a:txBody>
                  <a:tcPr/>
                </a:tc>
                <a:extLst>
                  <a:ext uri="{0D108BD9-81ED-4DB2-BD59-A6C34878D82A}">
                    <a16:rowId xmlns:a16="http://schemas.microsoft.com/office/drawing/2014/main" val="10002"/>
                  </a:ext>
                </a:extLst>
              </a:tr>
            </a:tbl>
          </a:graphicData>
        </a:graphic>
      </p:graphicFrame>
      <p:sp>
        <p:nvSpPr>
          <p:cNvPr id="27" name="TextBox 26"/>
          <p:cNvSpPr txBox="1"/>
          <p:nvPr/>
        </p:nvSpPr>
        <p:spPr>
          <a:xfrm>
            <a:off x="3549438" y="5189068"/>
            <a:ext cx="1928826" cy="369332"/>
          </a:xfrm>
          <a:prstGeom prst="rect">
            <a:avLst/>
          </a:prstGeom>
          <a:noFill/>
        </p:spPr>
        <p:txBody>
          <a:bodyPr wrap="square" rtlCol="0">
            <a:spAutoFit/>
          </a:bodyPr>
          <a:lstStyle/>
          <a:p>
            <a:pPr defTabSz="914400" fontAlgn="base">
              <a:spcBef>
                <a:spcPct val="0"/>
              </a:spcBef>
              <a:spcAft>
                <a:spcPct val="0"/>
              </a:spcAft>
            </a:pPr>
            <a:r>
              <a:rPr lang="en-US" b="1" dirty="0">
                <a:solidFill>
                  <a:srgbClr val="000000"/>
                </a:solidFill>
                <a:latin typeface="Consolas" pitchFamily="49" charset="0"/>
                <a:cs typeface="Consolas" pitchFamily="49" charset="0"/>
              </a:rPr>
              <a:t>[</a:t>
            </a:r>
            <a:r>
              <a:rPr lang="en-US" b="1" dirty="0">
                <a:solidFill>
                  <a:srgbClr val="7889FB"/>
                </a:solidFill>
                <a:latin typeface="Consolas" pitchFamily="49" charset="0"/>
                <a:cs typeface="Consolas" pitchFamily="49" charset="0"/>
              </a:rPr>
              <a:t>1M</a:t>
            </a:r>
            <a:r>
              <a:rPr lang="en-US" b="1" dirty="0">
                <a:solidFill>
                  <a:srgbClr val="000000"/>
                </a:solidFill>
                <a:latin typeface="Consolas" pitchFamily="49" charset="0"/>
                <a:cs typeface="Consolas" pitchFamily="49" charset="0"/>
              </a:rPr>
              <a:t>x</a:t>
            </a:r>
            <a:r>
              <a:rPr lang="en-US" b="1" dirty="0">
                <a:solidFill>
                  <a:srgbClr val="7889FB"/>
                </a:solidFill>
                <a:latin typeface="Consolas" pitchFamily="49" charset="0"/>
                <a:cs typeface="Consolas" pitchFamily="49" charset="0"/>
              </a:rPr>
              <a:t>100</a:t>
            </a:r>
            <a:r>
              <a:rPr lang="en-US" b="1" dirty="0">
                <a:solidFill>
                  <a:srgbClr val="000000"/>
                </a:solidFill>
                <a:latin typeface="Consolas" pitchFamily="49" charset="0"/>
                <a:cs typeface="Consolas" pitchFamily="49" charset="0"/>
              </a:rPr>
              <a:t>,</a:t>
            </a:r>
            <a:r>
              <a:rPr lang="en-US" b="1" dirty="0">
                <a:solidFill>
                  <a:srgbClr val="7889FB"/>
                </a:solidFill>
                <a:latin typeface="Consolas" pitchFamily="49" charset="0"/>
                <a:cs typeface="Consolas" pitchFamily="49" charset="0"/>
              </a:rPr>
              <a:t>99M</a:t>
            </a:r>
            <a:r>
              <a:rPr lang="en-US" b="1" dirty="0">
                <a:solidFill>
                  <a:srgbClr val="000000"/>
                </a:solidFill>
                <a:latin typeface="Consolas" pitchFamily="49" charset="0"/>
                <a:cs typeface="Consolas" pitchFamily="49" charset="0"/>
              </a:rPr>
              <a:t>]</a:t>
            </a:r>
          </a:p>
        </p:txBody>
      </p:sp>
      <p:sp>
        <p:nvSpPr>
          <p:cNvPr id="28" name="TextBox 27"/>
          <p:cNvSpPr txBox="1"/>
          <p:nvPr/>
        </p:nvSpPr>
        <p:spPr>
          <a:xfrm>
            <a:off x="5478264" y="5201210"/>
            <a:ext cx="1928826" cy="369332"/>
          </a:xfrm>
          <a:prstGeom prst="rect">
            <a:avLst/>
          </a:prstGeom>
          <a:noFill/>
        </p:spPr>
        <p:txBody>
          <a:bodyPr wrap="square" rtlCol="0">
            <a:spAutoFit/>
          </a:bodyPr>
          <a:lstStyle/>
          <a:p>
            <a:pPr defTabSz="914400" fontAlgn="base">
              <a:spcBef>
                <a:spcPct val="0"/>
              </a:spcBef>
              <a:spcAft>
                <a:spcPct val="0"/>
              </a:spcAft>
            </a:pPr>
            <a:r>
              <a:rPr lang="en-US" b="1" dirty="0">
                <a:solidFill>
                  <a:srgbClr val="000000"/>
                </a:solidFill>
                <a:latin typeface="Consolas" pitchFamily="49" charset="0"/>
                <a:cs typeface="Consolas" pitchFamily="49" charset="0"/>
              </a:rPr>
              <a:t>[</a:t>
            </a:r>
            <a:r>
              <a:rPr lang="en-US" b="1" dirty="0">
                <a:solidFill>
                  <a:srgbClr val="7889FB"/>
                </a:solidFill>
                <a:latin typeface="Consolas" pitchFamily="49" charset="0"/>
                <a:cs typeface="Consolas" pitchFamily="49" charset="0"/>
              </a:rPr>
              <a:t>1M</a:t>
            </a:r>
            <a:r>
              <a:rPr lang="en-US" b="1" dirty="0">
                <a:solidFill>
                  <a:srgbClr val="000000"/>
                </a:solidFill>
                <a:latin typeface="Consolas" pitchFamily="49" charset="0"/>
                <a:cs typeface="Consolas" pitchFamily="49" charset="0"/>
              </a:rPr>
              <a:t>x</a:t>
            </a:r>
            <a:r>
              <a:rPr lang="en-US" b="1" dirty="0">
                <a:solidFill>
                  <a:srgbClr val="7889FB"/>
                </a:solidFill>
                <a:latin typeface="Consolas" pitchFamily="49" charset="0"/>
                <a:cs typeface="Consolas" pitchFamily="49" charset="0"/>
              </a:rPr>
              <a:t>7</a:t>
            </a:r>
            <a:r>
              <a:rPr lang="en-US" b="1" dirty="0">
                <a:solidFill>
                  <a:srgbClr val="000000"/>
                </a:solidFill>
                <a:latin typeface="Consolas" pitchFamily="49" charset="0"/>
                <a:cs typeface="Consolas" pitchFamily="49" charset="0"/>
              </a:rPr>
              <a:t>,</a:t>
            </a:r>
            <a:r>
              <a:rPr lang="en-US" b="1" dirty="0">
                <a:solidFill>
                  <a:srgbClr val="7889FB"/>
                </a:solidFill>
                <a:latin typeface="Consolas" pitchFamily="49" charset="0"/>
                <a:cs typeface="Consolas" pitchFamily="49" charset="0"/>
              </a:rPr>
              <a:t>7M</a:t>
            </a:r>
            <a:r>
              <a:rPr lang="en-US" b="1" dirty="0">
                <a:solidFill>
                  <a:srgbClr val="000000"/>
                </a:solidFill>
                <a:latin typeface="Consolas" pitchFamily="49" charset="0"/>
                <a:cs typeface="Consolas" pitchFamily="49" charset="0"/>
              </a:rPr>
              <a:t>]</a:t>
            </a:r>
          </a:p>
        </p:txBody>
      </p:sp>
      <p:sp>
        <p:nvSpPr>
          <p:cNvPr id="29" name="TextBox 28"/>
          <p:cNvSpPr txBox="1"/>
          <p:nvPr/>
        </p:nvSpPr>
        <p:spPr>
          <a:xfrm>
            <a:off x="6907024" y="5201210"/>
            <a:ext cx="1928826" cy="369332"/>
          </a:xfrm>
          <a:prstGeom prst="rect">
            <a:avLst/>
          </a:prstGeom>
          <a:noFill/>
        </p:spPr>
        <p:txBody>
          <a:bodyPr wrap="square" rtlCol="0">
            <a:spAutoFit/>
          </a:bodyPr>
          <a:lstStyle/>
          <a:p>
            <a:pPr defTabSz="914400" fontAlgn="base">
              <a:spcBef>
                <a:spcPct val="0"/>
              </a:spcBef>
              <a:spcAft>
                <a:spcPct val="0"/>
              </a:spcAft>
            </a:pPr>
            <a:r>
              <a:rPr lang="en-US" b="1" dirty="0">
                <a:solidFill>
                  <a:srgbClr val="000000"/>
                </a:solidFill>
                <a:latin typeface="Consolas" pitchFamily="49" charset="0"/>
                <a:cs typeface="Consolas" pitchFamily="49" charset="0"/>
              </a:rPr>
              <a:t>[</a:t>
            </a:r>
            <a:r>
              <a:rPr lang="en-US" b="1" dirty="0">
                <a:solidFill>
                  <a:srgbClr val="7889FB"/>
                </a:solidFill>
                <a:latin typeface="Consolas" pitchFamily="49" charset="0"/>
                <a:cs typeface="Consolas" pitchFamily="49" charset="0"/>
              </a:rPr>
              <a:t>1M</a:t>
            </a:r>
            <a:r>
              <a:rPr lang="en-US" b="1" dirty="0">
                <a:solidFill>
                  <a:srgbClr val="000000"/>
                </a:solidFill>
                <a:latin typeface="Consolas" pitchFamily="49" charset="0"/>
                <a:cs typeface="Consolas" pitchFamily="49" charset="0"/>
              </a:rPr>
              <a:t>x</a:t>
            </a:r>
            <a:r>
              <a:rPr lang="en-US" b="1" dirty="0">
                <a:solidFill>
                  <a:srgbClr val="7889FB"/>
                </a:solidFill>
                <a:latin typeface="Consolas" pitchFamily="49" charset="0"/>
                <a:cs typeface="Consolas" pitchFamily="49" charset="0"/>
              </a:rPr>
              <a:t>7</a:t>
            </a:r>
            <a:r>
              <a:rPr lang="en-US" b="1" dirty="0">
                <a:solidFill>
                  <a:srgbClr val="000000"/>
                </a:solidFill>
                <a:latin typeface="Consolas" pitchFamily="49" charset="0"/>
                <a:cs typeface="Consolas" pitchFamily="49" charset="0"/>
              </a:rPr>
              <a:t>,</a:t>
            </a:r>
            <a:r>
              <a:rPr lang="en-US" b="1" dirty="0">
                <a:solidFill>
                  <a:srgbClr val="7889FB"/>
                </a:solidFill>
                <a:latin typeface="Consolas" pitchFamily="49" charset="0"/>
                <a:cs typeface="Consolas" pitchFamily="49" charset="0"/>
              </a:rPr>
              <a:t>7M</a:t>
            </a:r>
            <a:r>
              <a:rPr lang="en-US" b="1" dirty="0">
                <a:solidFill>
                  <a:srgbClr val="000000"/>
                </a:solidFill>
                <a:latin typeface="Consolas" pitchFamily="49" charset="0"/>
                <a:cs typeface="Consolas" pitchFamily="49" charset="0"/>
              </a:rPr>
              <a:t>]</a:t>
            </a:r>
          </a:p>
        </p:txBody>
      </p:sp>
      <p:sp>
        <p:nvSpPr>
          <p:cNvPr id="30" name="TextBox 29"/>
          <p:cNvSpPr txBox="1"/>
          <p:nvPr/>
        </p:nvSpPr>
        <p:spPr>
          <a:xfrm>
            <a:off x="6549834" y="3915326"/>
            <a:ext cx="1928826" cy="369332"/>
          </a:xfrm>
          <a:prstGeom prst="rect">
            <a:avLst/>
          </a:prstGeom>
          <a:noFill/>
        </p:spPr>
        <p:txBody>
          <a:bodyPr wrap="square" rtlCol="0">
            <a:spAutoFit/>
          </a:bodyPr>
          <a:lstStyle/>
          <a:p>
            <a:pPr defTabSz="914400" fontAlgn="base">
              <a:spcBef>
                <a:spcPct val="0"/>
              </a:spcBef>
              <a:spcAft>
                <a:spcPct val="0"/>
              </a:spcAft>
            </a:pPr>
            <a:r>
              <a:rPr lang="en-US" b="1" dirty="0">
                <a:solidFill>
                  <a:srgbClr val="000000"/>
                </a:solidFill>
                <a:latin typeface="Consolas" pitchFamily="49" charset="0"/>
                <a:cs typeface="Consolas" pitchFamily="49" charset="0"/>
              </a:rPr>
              <a:t>[</a:t>
            </a:r>
            <a:r>
              <a:rPr lang="en-US" b="1" dirty="0">
                <a:solidFill>
                  <a:srgbClr val="7889FB"/>
                </a:solidFill>
                <a:latin typeface="Consolas" pitchFamily="49" charset="0"/>
                <a:cs typeface="Consolas" pitchFamily="49" charset="0"/>
              </a:rPr>
              <a:t>1M</a:t>
            </a:r>
            <a:r>
              <a:rPr lang="en-US" b="1" dirty="0">
                <a:solidFill>
                  <a:srgbClr val="000000"/>
                </a:solidFill>
                <a:latin typeface="Consolas" pitchFamily="49" charset="0"/>
                <a:cs typeface="Consolas" pitchFamily="49" charset="0"/>
              </a:rPr>
              <a:t>x</a:t>
            </a:r>
            <a:r>
              <a:rPr lang="en-US" b="1" dirty="0">
                <a:solidFill>
                  <a:srgbClr val="7889FB"/>
                </a:solidFill>
                <a:latin typeface="Consolas" pitchFamily="49" charset="0"/>
                <a:cs typeface="Consolas" pitchFamily="49" charset="0"/>
              </a:rPr>
              <a:t>7</a:t>
            </a:r>
            <a:r>
              <a:rPr lang="en-US" b="1" dirty="0">
                <a:solidFill>
                  <a:srgbClr val="000000"/>
                </a:solidFill>
                <a:latin typeface="Consolas" pitchFamily="49" charset="0"/>
                <a:cs typeface="Consolas" pitchFamily="49" charset="0"/>
              </a:rPr>
              <a:t>,</a:t>
            </a:r>
            <a:r>
              <a:rPr lang="en-US" b="1" dirty="0">
                <a:solidFill>
                  <a:srgbClr val="FF0000"/>
                </a:solidFill>
                <a:latin typeface="Consolas" pitchFamily="49" charset="0"/>
                <a:cs typeface="Consolas" pitchFamily="49" charset="0"/>
              </a:rPr>
              <a:t>-1</a:t>
            </a:r>
            <a:r>
              <a:rPr lang="en-US" b="1" dirty="0">
                <a:solidFill>
                  <a:srgbClr val="000000"/>
                </a:solidFill>
                <a:latin typeface="Consolas" pitchFamily="49" charset="0"/>
                <a:cs typeface="Consolas" pitchFamily="49" charset="0"/>
              </a:rPr>
              <a:t>]</a:t>
            </a:r>
          </a:p>
        </p:txBody>
      </p:sp>
      <p:sp>
        <p:nvSpPr>
          <p:cNvPr id="31" name="TextBox 30"/>
          <p:cNvSpPr txBox="1"/>
          <p:nvPr/>
        </p:nvSpPr>
        <p:spPr>
          <a:xfrm>
            <a:off x="3549438" y="3915326"/>
            <a:ext cx="2000264" cy="369332"/>
          </a:xfrm>
          <a:prstGeom prst="rect">
            <a:avLst/>
          </a:prstGeom>
          <a:noFill/>
        </p:spPr>
        <p:txBody>
          <a:bodyPr wrap="square" rtlCol="0">
            <a:spAutoFit/>
          </a:bodyPr>
          <a:lstStyle/>
          <a:p>
            <a:pPr defTabSz="914400" fontAlgn="base">
              <a:spcBef>
                <a:spcPct val="0"/>
              </a:spcBef>
              <a:spcAft>
                <a:spcPct val="0"/>
              </a:spcAft>
            </a:pPr>
            <a:r>
              <a:rPr lang="en-US" b="1" dirty="0">
                <a:solidFill>
                  <a:srgbClr val="000000"/>
                </a:solidFill>
                <a:latin typeface="Consolas" pitchFamily="49" charset="0"/>
                <a:cs typeface="Consolas" pitchFamily="49" charset="0"/>
              </a:rPr>
              <a:t>[</a:t>
            </a:r>
            <a:r>
              <a:rPr lang="en-US" b="1" dirty="0">
                <a:solidFill>
                  <a:srgbClr val="7889FB"/>
                </a:solidFill>
                <a:latin typeface="Consolas" pitchFamily="49" charset="0"/>
                <a:cs typeface="Consolas" pitchFamily="49" charset="0"/>
              </a:rPr>
              <a:t>100</a:t>
            </a:r>
            <a:r>
              <a:rPr lang="en-US" b="1" dirty="0">
                <a:solidFill>
                  <a:srgbClr val="000000"/>
                </a:solidFill>
                <a:latin typeface="Consolas" pitchFamily="49" charset="0"/>
                <a:cs typeface="Consolas" pitchFamily="49" charset="0"/>
              </a:rPr>
              <a:t>x</a:t>
            </a:r>
            <a:r>
              <a:rPr lang="en-US" b="1" dirty="0">
                <a:solidFill>
                  <a:srgbClr val="7889FB"/>
                </a:solidFill>
                <a:latin typeface="Consolas" pitchFamily="49" charset="0"/>
                <a:cs typeface="Consolas" pitchFamily="49" charset="0"/>
              </a:rPr>
              <a:t>1M</a:t>
            </a:r>
            <a:r>
              <a:rPr lang="en-US" b="1" dirty="0">
                <a:solidFill>
                  <a:srgbClr val="000000"/>
                </a:solidFill>
                <a:latin typeface="Consolas" pitchFamily="49" charset="0"/>
                <a:cs typeface="Consolas" pitchFamily="49" charset="0"/>
              </a:rPr>
              <a:t>,</a:t>
            </a:r>
            <a:r>
              <a:rPr lang="en-US" b="1" dirty="0">
                <a:solidFill>
                  <a:srgbClr val="7889FB"/>
                </a:solidFill>
                <a:latin typeface="Consolas" pitchFamily="49" charset="0"/>
                <a:cs typeface="Consolas" pitchFamily="49" charset="0"/>
              </a:rPr>
              <a:t>99M</a:t>
            </a:r>
            <a:r>
              <a:rPr lang="en-US" b="1" dirty="0">
                <a:solidFill>
                  <a:srgbClr val="000000"/>
                </a:solidFill>
                <a:latin typeface="Consolas" pitchFamily="49" charset="0"/>
                <a:cs typeface="Consolas" pitchFamily="49" charset="0"/>
              </a:rPr>
              <a:t>]</a:t>
            </a:r>
          </a:p>
        </p:txBody>
      </p:sp>
      <p:sp>
        <p:nvSpPr>
          <p:cNvPr id="32" name="TextBox 31"/>
          <p:cNvSpPr txBox="1"/>
          <p:nvPr/>
        </p:nvSpPr>
        <p:spPr>
          <a:xfrm>
            <a:off x="4406694" y="2986632"/>
            <a:ext cx="2000264" cy="369332"/>
          </a:xfrm>
          <a:prstGeom prst="rect">
            <a:avLst/>
          </a:prstGeom>
          <a:noFill/>
        </p:spPr>
        <p:txBody>
          <a:bodyPr wrap="square" rtlCol="0">
            <a:spAutoFit/>
          </a:bodyPr>
          <a:lstStyle/>
          <a:p>
            <a:pPr defTabSz="914400" fontAlgn="base">
              <a:spcBef>
                <a:spcPct val="0"/>
              </a:spcBef>
              <a:spcAft>
                <a:spcPct val="0"/>
              </a:spcAft>
            </a:pPr>
            <a:r>
              <a:rPr lang="en-US" b="1" dirty="0">
                <a:solidFill>
                  <a:srgbClr val="000000"/>
                </a:solidFill>
                <a:latin typeface="Consolas" pitchFamily="49" charset="0"/>
                <a:cs typeface="Consolas" pitchFamily="49" charset="0"/>
              </a:rPr>
              <a:t>[</a:t>
            </a:r>
            <a:r>
              <a:rPr lang="en-US" b="1" dirty="0">
                <a:solidFill>
                  <a:srgbClr val="7889FB"/>
                </a:solidFill>
                <a:latin typeface="Consolas" pitchFamily="49" charset="0"/>
                <a:cs typeface="Consolas" pitchFamily="49" charset="0"/>
              </a:rPr>
              <a:t>100</a:t>
            </a:r>
            <a:r>
              <a:rPr lang="en-US" b="1" dirty="0">
                <a:solidFill>
                  <a:srgbClr val="000000"/>
                </a:solidFill>
                <a:latin typeface="Consolas" pitchFamily="49" charset="0"/>
                <a:cs typeface="Consolas" pitchFamily="49" charset="0"/>
              </a:rPr>
              <a:t>x</a:t>
            </a:r>
            <a:r>
              <a:rPr lang="en-US" b="1" dirty="0">
                <a:solidFill>
                  <a:srgbClr val="7889FB"/>
                </a:solidFill>
                <a:latin typeface="Consolas" pitchFamily="49" charset="0"/>
                <a:cs typeface="Consolas" pitchFamily="49" charset="0"/>
              </a:rPr>
              <a:t>7</a:t>
            </a:r>
            <a:r>
              <a:rPr lang="en-US" b="1" dirty="0">
                <a:solidFill>
                  <a:srgbClr val="000000"/>
                </a:solidFill>
                <a:latin typeface="Consolas" pitchFamily="49" charset="0"/>
                <a:cs typeface="Consolas" pitchFamily="49" charset="0"/>
              </a:rPr>
              <a:t>,</a:t>
            </a:r>
            <a:r>
              <a:rPr lang="en-US" b="1" dirty="0">
                <a:solidFill>
                  <a:srgbClr val="FF0000"/>
                </a:solidFill>
                <a:latin typeface="Consolas" pitchFamily="49" charset="0"/>
                <a:cs typeface="Consolas" pitchFamily="49" charset="0"/>
              </a:rPr>
              <a:t>-1</a:t>
            </a:r>
            <a:r>
              <a:rPr lang="en-US" b="1" dirty="0">
                <a:solidFill>
                  <a:srgbClr val="000000"/>
                </a:solidFill>
                <a:latin typeface="Consolas" pitchFamily="49" charset="0"/>
                <a:cs typeface="Consolas" pitchFamily="49" charset="0"/>
              </a:rPr>
              <a:t>]</a:t>
            </a:r>
          </a:p>
        </p:txBody>
      </p:sp>
      <p:sp>
        <p:nvSpPr>
          <p:cNvPr id="33" name="TextBox 32"/>
          <p:cNvSpPr txBox="1"/>
          <p:nvPr/>
        </p:nvSpPr>
        <p:spPr>
          <a:xfrm>
            <a:off x="6016450" y="3979140"/>
            <a:ext cx="500066"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7889FB"/>
                </a:solidFill>
                <a:latin typeface="Consolas" pitchFamily="49" charset="0"/>
                <a:cs typeface="Consolas" pitchFamily="49" charset="0"/>
              </a:rPr>
              <a:t>CP</a:t>
            </a:r>
          </a:p>
        </p:txBody>
      </p:sp>
      <p:sp>
        <p:nvSpPr>
          <p:cNvPr id="34" name="TextBox 33"/>
          <p:cNvSpPr txBox="1"/>
          <p:nvPr/>
        </p:nvSpPr>
        <p:spPr>
          <a:xfrm>
            <a:off x="5978330" y="2988540"/>
            <a:ext cx="500066"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7889FB"/>
                </a:solidFill>
                <a:latin typeface="Consolas" pitchFamily="49" charset="0"/>
                <a:cs typeface="Consolas" pitchFamily="49" charset="0"/>
              </a:rPr>
              <a:t>CP</a:t>
            </a:r>
          </a:p>
        </p:txBody>
      </p:sp>
      <p:sp>
        <p:nvSpPr>
          <p:cNvPr id="35" name="TextBox 34"/>
          <p:cNvSpPr txBox="1"/>
          <p:nvPr/>
        </p:nvSpPr>
        <p:spPr>
          <a:xfrm>
            <a:off x="6626050" y="2200588"/>
            <a:ext cx="1776426"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Symbol Table</a:t>
            </a:r>
          </a:p>
        </p:txBody>
      </p:sp>
    </p:spTree>
    <p:extLst>
      <p:ext uri="{BB962C8B-B14F-4D97-AF65-F5344CB8AC3E}">
        <p14:creationId xmlns:p14="http://schemas.microsoft.com/office/powerpoint/2010/main" val="73560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P spid="21" grpId="0"/>
      <p:bldP spid="22" grpId="0"/>
      <p:bldP spid="23" grpId="0"/>
      <p:bldP spid="24" grpId="0"/>
      <p:bldP spid="25" grpId="0"/>
      <p:bldP spid="27" grpId="0"/>
      <p:bldP spid="28" grpId="0"/>
      <p:bldP spid="29" grpId="0"/>
      <p:bldP spid="30" grpId="0"/>
      <p:bldP spid="31" grpId="0"/>
      <p:bldP spid="32" grpId="0"/>
      <p:bldP spid="33" grpId="0"/>
      <p:bldP spid="34" grpId="0"/>
      <p:bldP spid="3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Recompilation, cont.</a:t>
            </a:r>
          </a:p>
        </p:txBody>
      </p:sp>
      <p:sp>
        <p:nvSpPr>
          <p:cNvPr id="3" name="Content Placeholder 2"/>
          <p:cNvSpPr>
            <a:spLocks noGrp="1"/>
          </p:cNvSpPr>
          <p:nvPr>
            <p:ph idx="1"/>
          </p:nvPr>
        </p:nvSpPr>
        <p:spPr/>
        <p:txBody>
          <a:bodyPr/>
          <a:lstStyle/>
          <a:p>
            <a:r>
              <a:rPr lang="en-US" dirty="0"/>
              <a:t>Recompile Once Functions</a:t>
            </a:r>
          </a:p>
          <a:p>
            <a:pPr lvl="1"/>
            <a:r>
              <a:rPr lang="en-US" dirty="0"/>
              <a:t>Unknowns due to inconsistent or </a:t>
            </a:r>
            <a:br>
              <a:rPr lang="en-US" dirty="0"/>
            </a:br>
            <a:r>
              <a:rPr lang="en-US" dirty="0"/>
              <a:t>unknown call size information</a:t>
            </a:r>
          </a:p>
          <a:p>
            <a:pPr lvl="1"/>
            <a:r>
              <a:rPr lang="en-US" dirty="0"/>
              <a:t>IPA marks functions as “recompile </a:t>
            </a:r>
            <a:br>
              <a:rPr lang="en-US" dirty="0"/>
            </a:br>
            <a:r>
              <a:rPr lang="en-US" dirty="0"/>
              <a:t>once”, if it contains loops</a:t>
            </a:r>
          </a:p>
          <a:p>
            <a:pPr lvl="1"/>
            <a:r>
              <a:rPr lang="en-US" b="1" dirty="0">
                <a:solidFill>
                  <a:srgbClr val="7889FB"/>
                </a:solidFill>
              </a:rPr>
              <a:t>Recompile the entire function </a:t>
            </a:r>
            <a:r>
              <a:rPr lang="en-US" b="1" dirty="0">
                <a:solidFill>
                  <a:schemeClr val="accent1"/>
                </a:solidFill>
              </a:rPr>
              <a:t>on entry</a:t>
            </a:r>
            <a:br>
              <a:rPr lang="en-US" b="1" dirty="0">
                <a:solidFill>
                  <a:srgbClr val="7889FB"/>
                </a:solidFill>
              </a:rPr>
            </a:br>
            <a:r>
              <a:rPr lang="en-US" b="1" dirty="0">
                <a:solidFill>
                  <a:srgbClr val="7889FB"/>
                </a:solidFill>
              </a:rPr>
              <a:t>+ disable unnecessary recompile</a:t>
            </a:r>
          </a:p>
          <a:p>
            <a:pPr lvl="1"/>
            <a:endParaRPr lang="en-US" b="1" dirty="0">
              <a:solidFill>
                <a:srgbClr val="7889FB"/>
              </a:solidFill>
            </a:endParaRPr>
          </a:p>
          <a:p>
            <a:r>
              <a:rPr lang="en-US" dirty="0">
                <a:solidFill>
                  <a:schemeClr val="tx1"/>
                </a:solidFill>
              </a:rPr>
              <a:t>Recompile </a:t>
            </a:r>
            <a:r>
              <a:rPr lang="en-US" dirty="0" err="1">
                <a:solidFill>
                  <a:schemeClr val="tx1"/>
                </a:solidFill>
                <a:latin typeface="Consolas" panose="020B0609020204030204" pitchFamily="49" charset="0"/>
              </a:rPr>
              <a:t>parfor</a:t>
            </a:r>
            <a:r>
              <a:rPr lang="en-US" dirty="0">
                <a:solidFill>
                  <a:schemeClr val="tx1"/>
                </a:solidFill>
              </a:rPr>
              <a:t> Loops </a:t>
            </a:r>
          </a:p>
          <a:p>
            <a:pPr lvl="1"/>
            <a:r>
              <a:rPr lang="en-US" dirty="0"/>
              <a:t>Unknown sizes and iterations</a:t>
            </a:r>
          </a:p>
          <a:p>
            <a:pPr lvl="1"/>
            <a:r>
              <a:rPr lang="en-US" b="1" dirty="0">
                <a:solidFill>
                  <a:srgbClr val="7889FB"/>
                </a:solidFill>
              </a:rPr>
              <a:t>Recompile </a:t>
            </a:r>
            <a:r>
              <a:rPr lang="en-US" b="1" dirty="0" err="1">
                <a:solidFill>
                  <a:srgbClr val="7889FB"/>
                </a:solidFill>
              </a:rPr>
              <a:t>parfor</a:t>
            </a:r>
            <a:r>
              <a:rPr lang="en-US" b="1" dirty="0">
                <a:solidFill>
                  <a:srgbClr val="7889FB"/>
                </a:solidFill>
              </a:rPr>
              <a:t> loop </a:t>
            </a:r>
            <a:r>
              <a:rPr lang="en-US" b="1" dirty="0">
                <a:solidFill>
                  <a:schemeClr val="accent1"/>
                </a:solidFill>
              </a:rPr>
              <a:t>on entry</a:t>
            </a:r>
            <a:br>
              <a:rPr lang="en-US" b="1" dirty="0">
                <a:solidFill>
                  <a:srgbClr val="7889FB"/>
                </a:solidFill>
              </a:rPr>
            </a:br>
            <a:r>
              <a:rPr lang="en-US" b="1" dirty="0">
                <a:solidFill>
                  <a:srgbClr val="7889FB"/>
                </a:solidFill>
              </a:rPr>
              <a:t>+ disable unnecessary recompile</a:t>
            </a:r>
          </a:p>
          <a:p>
            <a:pPr lvl="1"/>
            <a:r>
              <a:rPr lang="en-US" dirty="0"/>
              <a:t>Create independent DAGs for</a:t>
            </a:r>
            <a:br>
              <a:rPr lang="en-US" dirty="0"/>
            </a:br>
            <a:r>
              <a:rPr lang="en-US" dirty="0"/>
              <a:t>individual </a:t>
            </a:r>
            <a:r>
              <a:rPr lang="en-US" dirty="0" err="1"/>
              <a:t>parfor</a:t>
            </a:r>
            <a:r>
              <a:rPr lang="en-US" dirty="0"/>
              <a:t> workers</a:t>
            </a:r>
          </a:p>
          <a:p>
            <a:pPr lvl="1"/>
            <a:endParaRPr lang="en-US" dirty="0"/>
          </a:p>
        </p:txBody>
      </p:sp>
      <p:sp>
        <p:nvSpPr>
          <p:cNvPr id="4" name="Text Placeholder 3"/>
          <p:cNvSpPr>
            <a:spLocks noGrp="1"/>
          </p:cNvSpPr>
          <p:nvPr>
            <p:ph type="body" sz="quarter" idx="14"/>
          </p:nvPr>
        </p:nvSpPr>
        <p:spPr/>
        <p:txBody>
          <a:bodyPr>
            <a:normAutofit lnSpcReduction="10000"/>
          </a:bodyPr>
          <a:lstStyle/>
          <a:p>
            <a:r>
              <a:rPr lang="en-US" dirty="0"/>
              <a:t>Runtime Adaptation</a:t>
            </a:r>
          </a:p>
        </p:txBody>
      </p:sp>
      <p:sp>
        <p:nvSpPr>
          <p:cNvPr id="5" name="TextBox 4"/>
          <p:cNvSpPr txBox="1"/>
          <p:nvPr/>
        </p:nvSpPr>
        <p:spPr>
          <a:xfrm>
            <a:off x="5194161" y="1490106"/>
            <a:ext cx="3748874" cy="2062103"/>
          </a:xfrm>
          <a:prstGeom prst="rect">
            <a:avLst/>
          </a:prstGeom>
          <a:noFill/>
        </p:spPr>
        <p:txBody>
          <a:bodyPr wrap="square" rtlCol="0">
            <a:spAutoFit/>
          </a:bodyPr>
          <a:lstStyle/>
          <a:p>
            <a:r>
              <a:rPr lang="en-US" sz="1600" dirty="0">
                <a:latin typeface="Consolas" pitchFamily="49" charset="0"/>
                <a:cs typeface="Consolas" pitchFamily="49" charset="0"/>
              </a:rPr>
              <a:t>foo = </a:t>
            </a:r>
            <a:r>
              <a:rPr lang="en-US" sz="1600" b="1" dirty="0">
                <a:latin typeface="Consolas" pitchFamily="49" charset="0"/>
                <a:cs typeface="Consolas" pitchFamily="49" charset="0"/>
              </a:rPr>
              <a:t>function</a:t>
            </a:r>
            <a:r>
              <a:rPr lang="en-US" sz="1600" dirty="0">
                <a:latin typeface="Consolas" pitchFamily="49" charset="0"/>
                <a:cs typeface="Consolas" pitchFamily="49" charset="0"/>
              </a:rPr>
              <a:t>(</a:t>
            </a:r>
            <a:r>
              <a:rPr lang="en-US" sz="1600" b="1" dirty="0">
                <a:latin typeface="Consolas" pitchFamily="49" charset="0"/>
                <a:cs typeface="Consolas" pitchFamily="49" charset="0"/>
              </a:rPr>
              <a:t>Matrix</a:t>
            </a:r>
            <a:r>
              <a:rPr lang="en-US" sz="1600" dirty="0">
                <a:latin typeface="Consolas" pitchFamily="49" charset="0"/>
                <a:cs typeface="Consolas" pitchFamily="49" charset="0"/>
              </a:rPr>
              <a:t>[</a:t>
            </a:r>
            <a:r>
              <a:rPr lang="en-US" sz="1600" b="1" dirty="0">
                <a:latin typeface="Consolas" pitchFamily="49" charset="0"/>
                <a:cs typeface="Consolas" pitchFamily="49" charset="0"/>
              </a:rPr>
              <a:t>Double</a:t>
            </a:r>
            <a:r>
              <a:rPr lang="en-US" sz="1600" dirty="0">
                <a:latin typeface="Consolas" pitchFamily="49" charset="0"/>
                <a:cs typeface="Consolas" pitchFamily="49" charset="0"/>
              </a:rPr>
              <a:t>] A)</a:t>
            </a:r>
          </a:p>
          <a:p>
            <a:r>
              <a:rPr lang="en-US" sz="1600" dirty="0">
                <a:latin typeface="Consolas" pitchFamily="49" charset="0"/>
                <a:cs typeface="Consolas" pitchFamily="49" charset="0"/>
              </a:rPr>
              <a:t>    </a:t>
            </a:r>
            <a:r>
              <a:rPr lang="en-US" sz="1600" dirty="0">
                <a:solidFill>
                  <a:srgbClr val="00B050"/>
                </a:solidFill>
                <a:latin typeface="Consolas" pitchFamily="49" charset="0"/>
                <a:cs typeface="Consolas" pitchFamily="49" charset="0"/>
              </a:rPr>
              <a:t># </a:t>
            </a:r>
            <a:r>
              <a:rPr lang="en-US" sz="1600" b="1" dirty="0">
                <a:solidFill>
                  <a:srgbClr val="00B050"/>
                </a:solidFill>
                <a:latin typeface="Consolas" panose="020B0609020204030204" pitchFamily="49" charset="0"/>
                <a:cs typeface="Calibri" panose="020F0502020204030204" pitchFamily="34" charset="0"/>
              </a:rPr>
              <a:t>recompiled w/ size of A</a:t>
            </a:r>
            <a:endParaRPr lang="en-US" sz="1600" dirty="0">
              <a:solidFill>
                <a:srgbClr val="00B050"/>
              </a:solidFill>
              <a:latin typeface="Consolas" pitchFamily="49" charset="0"/>
              <a:cs typeface="Consolas" pitchFamily="49" charset="0"/>
            </a:endParaRPr>
          </a:p>
          <a:p>
            <a:r>
              <a:rPr lang="en-US" sz="1600" dirty="0">
                <a:latin typeface="Consolas" pitchFamily="49" charset="0"/>
                <a:cs typeface="Consolas" pitchFamily="49" charset="0"/>
              </a:rPr>
              <a:t>    </a:t>
            </a:r>
            <a:r>
              <a:rPr lang="en-US" sz="1600" b="1" dirty="0">
                <a:latin typeface="Consolas" pitchFamily="49" charset="0"/>
                <a:cs typeface="Consolas" pitchFamily="49" charset="0"/>
              </a:rPr>
              <a:t>return</a:t>
            </a:r>
            <a:r>
              <a:rPr lang="en-US" sz="1600" dirty="0">
                <a:latin typeface="Consolas" pitchFamily="49" charset="0"/>
                <a:cs typeface="Consolas" pitchFamily="49" charset="0"/>
              </a:rPr>
              <a:t> (</a:t>
            </a:r>
            <a:r>
              <a:rPr lang="en-US" sz="1600" b="1" dirty="0">
                <a:latin typeface="Consolas" pitchFamily="49" charset="0"/>
                <a:cs typeface="Consolas" pitchFamily="49" charset="0"/>
              </a:rPr>
              <a:t>Matrix</a:t>
            </a:r>
            <a:r>
              <a:rPr lang="en-US" sz="1600" dirty="0">
                <a:latin typeface="Consolas" pitchFamily="49" charset="0"/>
                <a:cs typeface="Consolas" pitchFamily="49" charset="0"/>
              </a:rPr>
              <a:t>[</a:t>
            </a:r>
            <a:r>
              <a:rPr lang="en-US" sz="1600" b="1" dirty="0">
                <a:latin typeface="Consolas" pitchFamily="49" charset="0"/>
                <a:cs typeface="Consolas" pitchFamily="49" charset="0"/>
              </a:rPr>
              <a:t>Double</a:t>
            </a:r>
            <a:r>
              <a:rPr lang="en-US" sz="1600" dirty="0">
                <a:latin typeface="Consolas" pitchFamily="49" charset="0"/>
                <a:cs typeface="Consolas" pitchFamily="49" charset="0"/>
              </a:rPr>
              <a:t>] C)</a:t>
            </a:r>
          </a:p>
          <a:p>
            <a:r>
              <a:rPr lang="en-US" sz="1600" dirty="0">
                <a:latin typeface="Consolas" pitchFamily="49" charset="0"/>
                <a:cs typeface="Consolas" pitchFamily="49" charset="0"/>
              </a:rPr>
              <a:t>{</a:t>
            </a:r>
          </a:p>
          <a:p>
            <a:r>
              <a:rPr lang="en-US" sz="1600" dirty="0">
                <a:latin typeface="Consolas" pitchFamily="49" charset="0"/>
                <a:cs typeface="Consolas" pitchFamily="49" charset="0"/>
              </a:rPr>
              <a:t>    C = </a:t>
            </a:r>
            <a:r>
              <a:rPr lang="en-US" sz="1600" b="1" dirty="0">
                <a:latin typeface="Consolas" pitchFamily="49" charset="0"/>
                <a:cs typeface="Consolas" pitchFamily="49" charset="0"/>
              </a:rPr>
              <a:t>rand</a:t>
            </a:r>
            <a:r>
              <a:rPr lang="en-US" sz="1600" dirty="0">
                <a:latin typeface="Consolas" pitchFamily="49" charset="0"/>
                <a:cs typeface="Consolas" pitchFamily="49" charset="0"/>
              </a:rPr>
              <a:t>(</a:t>
            </a:r>
            <a:r>
              <a:rPr lang="en-US" sz="1600" b="1" dirty="0" err="1">
                <a:latin typeface="Consolas" pitchFamily="49" charset="0"/>
                <a:cs typeface="Consolas" pitchFamily="49" charset="0"/>
              </a:rPr>
              <a:t>nrow</a:t>
            </a:r>
            <a:r>
              <a:rPr lang="en-US" sz="1600" dirty="0">
                <a:latin typeface="Consolas" pitchFamily="49" charset="0"/>
                <a:cs typeface="Consolas" pitchFamily="49" charset="0"/>
              </a:rPr>
              <a:t>(A),1) + A;</a:t>
            </a:r>
          </a:p>
          <a:p>
            <a:r>
              <a:rPr lang="en-US" sz="1600" dirty="0">
                <a:latin typeface="Consolas" pitchFamily="49" charset="0"/>
                <a:cs typeface="Consolas" pitchFamily="49" charset="0"/>
              </a:rPr>
              <a:t>    </a:t>
            </a:r>
            <a:r>
              <a:rPr lang="en-US" sz="1600" b="1" dirty="0">
                <a:latin typeface="Consolas" pitchFamily="49" charset="0"/>
                <a:cs typeface="Consolas" pitchFamily="49" charset="0"/>
              </a:rPr>
              <a:t>while</a:t>
            </a:r>
            <a:r>
              <a:rPr lang="en-US" sz="1600" dirty="0">
                <a:latin typeface="Consolas" pitchFamily="49" charset="0"/>
                <a:cs typeface="Consolas" pitchFamily="49" charset="0"/>
              </a:rPr>
              <a:t>(...) </a:t>
            </a:r>
          </a:p>
          <a:p>
            <a:r>
              <a:rPr lang="en-US" sz="1600" dirty="0">
                <a:latin typeface="Consolas" pitchFamily="49" charset="0"/>
                <a:cs typeface="Consolas" pitchFamily="49" charset="0"/>
              </a:rPr>
              <a:t>	  C = C / </a:t>
            </a:r>
            <a:r>
              <a:rPr lang="en-US" sz="1600" b="1" dirty="0" err="1">
                <a:latin typeface="Consolas" pitchFamily="49" charset="0"/>
                <a:cs typeface="Consolas" pitchFamily="49" charset="0"/>
              </a:rPr>
              <a:t>rowSums</a:t>
            </a:r>
            <a:r>
              <a:rPr lang="en-US" sz="1600" dirty="0">
                <a:latin typeface="Consolas" pitchFamily="49" charset="0"/>
                <a:cs typeface="Consolas" pitchFamily="49" charset="0"/>
              </a:rPr>
              <a:t>(C) * s</a:t>
            </a:r>
          </a:p>
          <a:p>
            <a:r>
              <a:rPr lang="en-US" sz="1600" dirty="0">
                <a:latin typeface="Consolas" pitchFamily="49" charset="0"/>
                <a:cs typeface="Consolas" pitchFamily="49" charset="0"/>
              </a:rPr>
              <a:t>}</a:t>
            </a:r>
          </a:p>
        </p:txBody>
      </p:sp>
      <p:sp>
        <p:nvSpPr>
          <p:cNvPr id="7" name="TextBox 6"/>
          <p:cNvSpPr txBox="1"/>
          <p:nvPr/>
        </p:nvSpPr>
        <p:spPr>
          <a:xfrm>
            <a:off x="5211744" y="3854499"/>
            <a:ext cx="3886200" cy="2308324"/>
          </a:xfrm>
          <a:prstGeom prst="rect">
            <a:avLst/>
          </a:prstGeom>
          <a:noFill/>
        </p:spPr>
        <p:txBody>
          <a:bodyPr wrap="square" rtlCol="0">
            <a:spAutoFit/>
          </a:bodyPr>
          <a:lstStyle/>
          <a:p>
            <a:pPr defTabSz="914400"/>
            <a:r>
              <a:rPr lang="en-US" sz="1600" b="1" dirty="0">
                <a:solidFill>
                  <a:srgbClr val="000000"/>
                </a:solidFill>
                <a:latin typeface="Consolas" pitchFamily="49" charset="0"/>
                <a:cs typeface="Consolas" pitchFamily="49" charset="0"/>
              </a:rPr>
              <a:t>while</a:t>
            </a:r>
            <a:r>
              <a:rPr lang="en-US" sz="1600" dirty="0">
                <a:solidFill>
                  <a:srgbClr val="000000"/>
                </a:solidFill>
                <a:latin typeface="Consolas" pitchFamily="49" charset="0"/>
                <a:cs typeface="Consolas" pitchFamily="49" charset="0"/>
              </a:rPr>
              <a:t>( continue ) {</a:t>
            </a:r>
          </a:p>
          <a:p>
            <a:pPr defTabSz="914400"/>
            <a:r>
              <a:rPr lang="en-US" sz="1600" dirty="0">
                <a:solidFill>
                  <a:srgbClr val="000000"/>
                </a:solidFill>
                <a:latin typeface="Consolas" pitchFamily="49" charset="0"/>
                <a:cs typeface="Consolas" pitchFamily="49" charset="0"/>
              </a:rPr>
              <a:t>   </a:t>
            </a:r>
            <a:r>
              <a:rPr lang="en-US" sz="1600" b="1" dirty="0" err="1">
                <a:solidFill>
                  <a:srgbClr val="000000"/>
                </a:solidFill>
                <a:latin typeface="Consolas" pitchFamily="49" charset="0"/>
                <a:cs typeface="Consolas" pitchFamily="49" charset="0"/>
              </a:rPr>
              <a:t>parfor</a:t>
            </a:r>
            <a:r>
              <a:rPr lang="en-US" sz="1600" dirty="0">
                <a:solidFill>
                  <a:srgbClr val="000000"/>
                </a:solidFill>
                <a:latin typeface="Consolas" pitchFamily="49" charset="0"/>
                <a:cs typeface="Consolas" pitchFamily="49" charset="0"/>
              </a:rPr>
              <a:t>( </a:t>
            </a:r>
            <a:r>
              <a:rPr lang="en-US" sz="1600" dirty="0" err="1">
                <a:solidFill>
                  <a:srgbClr val="000000"/>
                </a:solidFill>
                <a:latin typeface="Consolas" pitchFamily="49" charset="0"/>
                <a:cs typeface="Consolas" pitchFamily="49" charset="0"/>
              </a:rPr>
              <a:t>i</a:t>
            </a:r>
            <a:r>
              <a:rPr lang="en-US" sz="1600" dirty="0">
                <a:solidFill>
                  <a:srgbClr val="000000"/>
                </a:solidFill>
                <a:latin typeface="Consolas" pitchFamily="49" charset="0"/>
                <a:cs typeface="Consolas" pitchFamily="49" charset="0"/>
              </a:rPr>
              <a:t> </a:t>
            </a:r>
            <a:r>
              <a:rPr lang="en-US" sz="1600" b="1" dirty="0">
                <a:solidFill>
                  <a:srgbClr val="000000"/>
                </a:solidFill>
                <a:latin typeface="Consolas" pitchFamily="49" charset="0"/>
                <a:cs typeface="Consolas" pitchFamily="49" charset="0"/>
              </a:rPr>
              <a:t>in</a:t>
            </a:r>
            <a:r>
              <a:rPr lang="en-US" sz="1600" dirty="0">
                <a:solidFill>
                  <a:srgbClr val="000000"/>
                </a:solidFill>
                <a:latin typeface="Consolas" pitchFamily="49" charset="0"/>
                <a:cs typeface="Consolas" pitchFamily="49" charset="0"/>
              </a:rPr>
              <a:t> 1:n ) {</a:t>
            </a:r>
          </a:p>
          <a:p>
            <a:pPr defTabSz="914400"/>
            <a:r>
              <a:rPr lang="en-US" sz="1600" dirty="0">
                <a:solidFill>
                  <a:srgbClr val="000000"/>
                </a:solidFill>
                <a:latin typeface="Consolas" pitchFamily="49" charset="0"/>
                <a:cs typeface="Consolas" pitchFamily="49" charset="0"/>
              </a:rPr>
              <a:t>      </a:t>
            </a:r>
            <a:r>
              <a:rPr lang="en-US" sz="1600" b="1" dirty="0">
                <a:solidFill>
                  <a:srgbClr val="000000"/>
                </a:solidFill>
                <a:latin typeface="Consolas" pitchFamily="49" charset="0"/>
                <a:cs typeface="Consolas" pitchFamily="49" charset="0"/>
              </a:rPr>
              <a:t>if</a:t>
            </a:r>
            <a:r>
              <a:rPr lang="en-US" sz="1600" dirty="0">
                <a:solidFill>
                  <a:srgbClr val="000000"/>
                </a:solidFill>
                <a:latin typeface="Consolas" pitchFamily="49" charset="0"/>
                <a:cs typeface="Consolas" pitchFamily="49" charset="0"/>
              </a:rPr>
              <a:t>( !fixed[1,i] ) {</a:t>
            </a:r>
          </a:p>
          <a:p>
            <a:pPr defTabSz="914400"/>
            <a:r>
              <a:rPr lang="en-US" sz="1600" dirty="0">
                <a:solidFill>
                  <a:srgbClr val="000000"/>
                </a:solidFill>
                <a:latin typeface="Consolas" pitchFamily="49" charset="0"/>
                <a:cs typeface="Consolas" pitchFamily="49" charset="0"/>
              </a:rPr>
              <a:t>         </a:t>
            </a:r>
            <a:r>
              <a:rPr lang="en-US" sz="1600" dirty="0">
                <a:solidFill>
                  <a:schemeClr val="accent1"/>
                </a:solidFill>
                <a:latin typeface="Consolas" pitchFamily="49" charset="0"/>
                <a:cs typeface="Consolas" pitchFamily="49" charset="0"/>
              </a:rPr>
              <a:t>Xi = </a:t>
            </a:r>
            <a:r>
              <a:rPr lang="en-US" sz="1600" b="1" dirty="0" err="1">
                <a:solidFill>
                  <a:schemeClr val="accent1"/>
                </a:solidFill>
                <a:latin typeface="Consolas" pitchFamily="49" charset="0"/>
                <a:cs typeface="Consolas" pitchFamily="49" charset="0"/>
              </a:rPr>
              <a:t>cbind</a:t>
            </a:r>
            <a:r>
              <a:rPr lang="en-US" sz="1600" dirty="0">
                <a:solidFill>
                  <a:schemeClr val="accent1"/>
                </a:solidFill>
                <a:latin typeface="Consolas" pitchFamily="49" charset="0"/>
                <a:cs typeface="Consolas" pitchFamily="49" charset="0"/>
              </a:rPr>
              <a:t>(</a:t>
            </a:r>
            <a:r>
              <a:rPr lang="en-US" sz="1600" dirty="0" err="1">
                <a:solidFill>
                  <a:schemeClr val="accent1"/>
                </a:solidFill>
                <a:latin typeface="Consolas" pitchFamily="49" charset="0"/>
                <a:cs typeface="Consolas" pitchFamily="49" charset="0"/>
              </a:rPr>
              <a:t>Xg</a:t>
            </a:r>
            <a:r>
              <a:rPr lang="en-US" sz="1600" dirty="0">
                <a:solidFill>
                  <a:schemeClr val="accent1"/>
                </a:solidFill>
                <a:latin typeface="Consolas" pitchFamily="49" charset="0"/>
                <a:cs typeface="Consolas" pitchFamily="49" charset="0"/>
              </a:rPr>
              <a:t>, X[,</a:t>
            </a:r>
            <a:r>
              <a:rPr lang="en-US" sz="1600" dirty="0" err="1">
                <a:solidFill>
                  <a:schemeClr val="accent1"/>
                </a:solidFill>
                <a:latin typeface="Consolas" pitchFamily="49" charset="0"/>
                <a:cs typeface="Consolas" pitchFamily="49" charset="0"/>
              </a:rPr>
              <a:t>i</a:t>
            </a:r>
            <a:r>
              <a:rPr lang="en-US" sz="1600" dirty="0">
                <a:solidFill>
                  <a:schemeClr val="accent1"/>
                </a:solidFill>
                <a:latin typeface="Consolas" pitchFamily="49" charset="0"/>
                <a:cs typeface="Consolas" pitchFamily="49" charset="0"/>
              </a:rPr>
              <a:t>])</a:t>
            </a:r>
          </a:p>
          <a:p>
            <a:pPr defTabSz="914400"/>
            <a:r>
              <a:rPr lang="en-US" sz="1600" dirty="0">
                <a:solidFill>
                  <a:srgbClr val="000000"/>
                </a:solidFill>
                <a:latin typeface="Consolas" pitchFamily="49" charset="0"/>
                <a:cs typeface="Consolas" pitchFamily="49" charset="0"/>
              </a:rPr>
              <a:t>         B[,</a:t>
            </a:r>
            <a:r>
              <a:rPr lang="en-US" sz="1600" dirty="0" err="1">
                <a:solidFill>
                  <a:srgbClr val="000000"/>
                </a:solidFill>
                <a:latin typeface="Consolas" pitchFamily="49" charset="0"/>
                <a:cs typeface="Consolas" pitchFamily="49" charset="0"/>
              </a:rPr>
              <a:t>i</a:t>
            </a:r>
            <a:r>
              <a:rPr lang="en-US" sz="1600" dirty="0">
                <a:solidFill>
                  <a:srgbClr val="000000"/>
                </a:solidFill>
                <a:latin typeface="Consolas" pitchFamily="49" charset="0"/>
                <a:cs typeface="Consolas" pitchFamily="49" charset="0"/>
              </a:rPr>
              <a:t>] = lm(</a:t>
            </a:r>
            <a:r>
              <a:rPr lang="en-US" sz="1600" dirty="0" err="1">
                <a:solidFill>
                  <a:schemeClr val="accent1"/>
                </a:solidFill>
                <a:latin typeface="Consolas" pitchFamily="49" charset="0"/>
                <a:cs typeface="Consolas" pitchFamily="49" charset="0"/>
              </a:rPr>
              <a:t>Xi</a:t>
            </a:r>
            <a:r>
              <a:rPr lang="en-US" sz="1600" dirty="0" err="1">
                <a:solidFill>
                  <a:srgbClr val="000000"/>
                </a:solidFill>
                <a:latin typeface="Consolas" pitchFamily="49" charset="0"/>
                <a:cs typeface="Consolas" pitchFamily="49" charset="0"/>
              </a:rPr>
              <a:t>,y</a:t>
            </a:r>
            <a:r>
              <a:rPr lang="en-US" sz="1600" dirty="0">
                <a:solidFill>
                  <a:srgbClr val="000000"/>
                </a:solidFill>
                <a:latin typeface="Consolas" pitchFamily="49" charset="0"/>
                <a:cs typeface="Consolas" pitchFamily="49" charset="0"/>
              </a:rPr>
              <a:t>)</a:t>
            </a:r>
            <a:br>
              <a:rPr lang="en-US" sz="1600" dirty="0">
                <a:solidFill>
                  <a:srgbClr val="000000"/>
                </a:solidFill>
                <a:latin typeface="Consolas" pitchFamily="49" charset="0"/>
                <a:cs typeface="Consolas" pitchFamily="49" charset="0"/>
              </a:rPr>
            </a:br>
            <a:r>
              <a:rPr lang="en-US" sz="1600" dirty="0">
                <a:solidFill>
                  <a:srgbClr val="000000"/>
                </a:solidFill>
                <a:latin typeface="Consolas" pitchFamily="49" charset="0"/>
                <a:cs typeface="Consolas" pitchFamily="49" charset="0"/>
              </a:rPr>
              <a:t>      }</a:t>
            </a:r>
          </a:p>
          <a:p>
            <a:pPr defTabSz="914400"/>
            <a:r>
              <a:rPr lang="en-US" sz="1600" dirty="0">
                <a:solidFill>
                  <a:srgbClr val="000000"/>
                </a:solidFill>
                <a:latin typeface="Consolas" pitchFamily="49" charset="0"/>
                <a:cs typeface="Consolas" pitchFamily="49" charset="0"/>
              </a:rPr>
              <a:t>   }</a:t>
            </a:r>
            <a:br>
              <a:rPr lang="en-US" sz="1600" dirty="0">
                <a:solidFill>
                  <a:srgbClr val="000000"/>
                </a:solidFill>
                <a:latin typeface="Consolas" pitchFamily="49" charset="0"/>
                <a:cs typeface="Consolas" pitchFamily="49" charset="0"/>
              </a:rPr>
            </a:br>
            <a:r>
              <a:rPr lang="en-US" sz="1600" dirty="0">
                <a:solidFill>
                  <a:srgbClr val="000000"/>
                </a:solidFill>
                <a:latin typeface="Consolas" pitchFamily="49" charset="0"/>
                <a:cs typeface="Consolas" pitchFamily="49" charset="0"/>
              </a:rPr>
              <a:t>   </a:t>
            </a:r>
            <a:r>
              <a:rPr lang="en-US" sz="1600" b="1" dirty="0">
                <a:solidFill>
                  <a:srgbClr val="00B050"/>
                </a:solidFill>
                <a:latin typeface="Consolas" pitchFamily="49" charset="0"/>
                <a:cs typeface="Consolas" pitchFamily="49" charset="0"/>
              </a:rPr>
              <a:t># add best to </a:t>
            </a:r>
            <a:r>
              <a:rPr lang="en-US" sz="1600" b="1" dirty="0" err="1">
                <a:solidFill>
                  <a:srgbClr val="00B050"/>
                </a:solidFill>
                <a:latin typeface="Consolas" pitchFamily="49" charset="0"/>
                <a:cs typeface="Consolas" pitchFamily="49" charset="0"/>
              </a:rPr>
              <a:t>Xg</a:t>
            </a:r>
            <a:r>
              <a:rPr lang="en-US" sz="1600" b="1" dirty="0">
                <a:solidFill>
                  <a:srgbClr val="00B050"/>
                </a:solidFill>
                <a:latin typeface="Consolas" pitchFamily="49" charset="0"/>
                <a:cs typeface="Consolas" pitchFamily="49" charset="0"/>
              </a:rPr>
              <a:t> (AIC)</a:t>
            </a:r>
          </a:p>
          <a:p>
            <a:pPr defTabSz="914400"/>
            <a:r>
              <a:rPr lang="en-US" sz="1600" dirty="0">
                <a:solidFill>
                  <a:srgbClr val="000000"/>
                </a:solidFill>
                <a:latin typeface="Consolas" pitchFamily="49" charset="0"/>
                <a:cs typeface="Consolas" pitchFamily="49" charset="0"/>
              </a:rPr>
              <a:t>}</a:t>
            </a:r>
          </a:p>
        </p:txBody>
      </p:sp>
    </p:spTree>
    <p:extLst>
      <p:ext uri="{BB962C8B-B14F-4D97-AF65-F5344CB8AC3E}">
        <p14:creationId xmlns:p14="http://schemas.microsoft.com/office/powerpoint/2010/main" val="4603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Operator Fusion &amp; JIT Compilation</a:t>
            </a:r>
            <a:r>
              <a:rPr lang="en-US" dirty="0"/>
              <a:t> </a:t>
            </a:r>
            <a:br>
              <a:rPr lang="en-US" dirty="0"/>
            </a:br>
            <a:r>
              <a:rPr lang="en-US" sz="3600" dirty="0"/>
              <a:t>(aka Code Generation)</a:t>
            </a:r>
          </a:p>
        </p:txBody>
      </p:sp>
      <p:sp>
        <p:nvSpPr>
          <p:cNvPr id="3" name="Content Placeholder 2"/>
          <p:cNvSpPr>
            <a:spLocks noGrp="1"/>
          </p:cNvSpPr>
          <p:nvPr>
            <p:ph idx="1"/>
          </p:nvPr>
        </p:nvSpPr>
        <p:spPr>
          <a:xfrm>
            <a:off x="206748" y="3728980"/>
            <a:ext cx="8721352" cy="2596984"/>
          </a:xfrm>
        </p:spPr>
        <p:txBody>
          <a:bodyPr/>
          <a:lstStyle/>
          <a:p>
            <a:r>
              <a:rPr lang="en-US" dirty="0"/>
              <a:t>Many State-of-the-Art ML Systems, </a:t>
            </a:r>
            <a:br>
              <a:rPr lang="en-US" dirty="0"/>
            </a:br>
            <a:r>
              <a:rPr lang="en-US" dirty="0"/>
              <a:t>especially for DNNs and numerical computation</a:t>
            </a:r>
          </a:p>
        </p:txBody>
      </p:sp>
      <p:pic>
        <p:nvPicPr>
          <p:cNvPr id="5" name="Picture 4">
            <a:extLst>
              <a:ext uri="{FF2B5EF4-FFF2-40B4-BE49-F238E27FC236}">
                <a16:creationId xmlns:a16="http://schemas.microsoft.com/office/drawing/2014/main" id="{D8C6360D-46D3-4969-8621-0C7A6D30F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479" y="5197279"/>
            <a:ext cx="1027585" cy="213035"/>
          </a:xfrm>
          <a:prstGeom prst="rect">
            <a:avLst/>
          </a:prstGeom>
        </p:spPr>
      </p:pic>
      <p:pic>
        <p:nvPicPr>
          <p:cNvPr id="6" name="Picture 5"/>
          <p:cNvPicPr>
            <a:picLocks noChangeAspect="1"/>
          </p:cNvPicPr>
          <p:nvPr/>
        </p:nvPicPr>
        <p:blipFill>
          <a:blip r:embed="rId4"/>
          <a:stretch>
            <a:fillRect/>
          </a:stretch>
        </p:blipFill>
        <p:spPr>
          <a:xfrm>
            <a:off x="5429265" y="5198103"/>
            <a:ext cx="1388669" cy="403871"/>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7134" t="32058" r="16674" b="33646"/>
          <a:stretch/>
        </p:blipFill>
        <p:spPr>
          <a:xfrm>
            <a:off x="7589880" y="5355675"/>
            <a:ext cx="985842" cy="304225"/>
          </a:xfrm>
          <a:prstGeom prst="rect">
            <a:avLst/>
          </a:prstGeom>
        </p:spPr>
      </p:pic>
      <p:pic>
        <p:nvPicPr>
          <p:cNvPr id="8" name="Picture 7">
            <a:extLst>
              <a:ext uri="{FF2B5EF4-FFF2-40B4-BE49-F238E27FC236}">
                <a16:creationId xmlns:a16="http://schemas.microsoft.com/office/drawing/2014/main" id="{9F4C8685-BFBE-4C6E-A961-EA57C99B7F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1255" y="5065295"/>
            <a:ext cx="765094" cy="262319"/>
          </a:xfrm>
          <a:prstGeom prst="rect">
            <a:avLst/>
          </a:prstGeom>
        </p:spPr>
      </p:pic>
      <p:pic>
        <p:nvPicPr>
          <p:cNvPr id="9" name="Picture 8">
            <a:extLst>
              <a:ext uri="{FF2B5EF4-FFF2-40B4-BE49-F238E27FC236}">
                <a16:creationId xmlns:a16="http://schemas.microsoft.com/office/drawing/2014/main" id="{8403B164-E2F4-43B1-964C-4B218F714066}"/>
              </a:ext>
            </a:extLst>
          </p:cNvPr>
          <p:cNvPicPr>
            <a:picLocks noChangeAspect="1"/>
          </p:cNvPicPr>
          <p:nvPr/>
        </p:nvPicPr>
        <p:blipFill rotWithShape="1">
          <a:blip r:embed="rId7">
            <a:extLst>
              <a:ext uri="{28A0092B-C50C-407E-A947-70E740481C1C}">
                <a14:useLocalDpi xmlns:a14="http://schemas.microsoft.com/office/drawing/2010/main" val="0"/>
              </a:ext>
            </a:extLst>
          </a:blip>
          <a:srcRect t="14239" b="13748"/>
          <a:stretch/>
        </p:blipFill>
        <p:spPr>
          <a:xfrm>
            <a:off x="2230361" y="4984005"/>
            <a:ext cx="589745" cy="424690"/>
          </a:xfrm>
          <a:prstGeom prst="rect">
            <a:avLst/>
          </a:prstGeom>
        </p:spPr>
      </p:pic>
      <p:grpSp>
        <p:nvGrpSpPr>
          <p:cNvPr id="13" name="Group 12"/>
          <p:cNvGrpSpPr/>
          <p:nvPr/>
        </p:nvGrpSpPr>
        <p:grpSpPr>
          <a:xfrm>
            <a:off x="3774147" y="5120391"/>
            <a:ext cx="1064042" cy="624134"/>
            <a:chOff x="3736686" y="5108207"/>
            <a:chExt cx="1064042" cy="624134"/>
          </a:xfrm>
        </p:grpSpPr>
        <p:pic>
          <p:nvPicPr>
            <p:cNvPr id="4" name="Picture 3">
              <a:extLst>
                <a:ext uri="{FF2B5EF4-FFF2-40B4-BE49-F238E27FC236}">
                  <a16:creationId xmlns:a16="http://schemas.microsoft.com/office/drawing/2014/main" id="{4BA8E35E-73C7-40FA-9FB0-814BABB7F5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6686" y="5108207"/>
              <a:ext cx="659373" cy="561969"/>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1038" y="5439431"/>
              <a:ext cx="389690" cy="292910"/>
            </a:xfrm>
            <a:prstGeom prst="rect">
              <a:avLst/>
            </a:prstGeom>
          </p:spPr>
        </p:pic>
      </p:gr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50129" y="5290100"/>
            <a:ext cx="480629" cy="472180"/>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66580" y="5094887"/>
            <a:ext cx="480619" cy="278759"/>
          </a:xfrm>
          <a:prstGeom prst="rect">
            <a:avLst/>
          </a:prstGeom>
        </p:spPr>
      </p:pic>
    </p:spTree>
    <p:extLst>
      <p:ext uri="{BB962C8B-B14F-4D97-AF65-F5344CB8AC3E}">
        <p14:creationId xmlns:p14="http://schemas.microsoft.com/office/powerpoint/2010/main" val="29067233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a:t>Motivation: Fusion</a:t>
            </a:r>
          </a:p>
        </p:txBody>
      </p:sp>
      <p:sp>
        <p:nvSpPr>
          <p:cNvPr id="6" name="Content Placeholder 5"/>
          <p:cNvSpPr>
            <a:spLocks noGrp="1"/>
          </p:cNvSpPr>
          <p:nvPr>
            <p:ph idx="1"/>
          </p:nvPr>
        </p:nvSpPr>
        <p:spPr/>
        <p:txBody>
          <a:bodyPr/>
          <a:lstStyle/>
          <a:p>
            <a:r>
              <a:rPr lang="en-US" dirty="0"/>
              <a:t>Data Flow Graphs </a:t>
            </a:r>
            <a:r>
              <a:rPr lang="en-US" b="0" dirty="0"/>
              <a:t>(</a:t>
            </a:r>
            <a:r>
              <a:rPr lang="en-US" dirty="0">
                <a:solidFill>
                  <a:schemeClr val="accent1"/>
                </a:solidFill>
              </a:rPr>
              <a:t>better data access</a:t>
            </a:r>
            <a:r>
              <a:rPr lang="en-US" b="0" dirty="0"/>
              <a:t>)</a:t>
            </a:r>
          </a:p>
          <a:p>
            <a:pPr lvl="1"/>
            <a:r>
              <a:rPr lang="en-US" dirty="0"/>
              <a:t>DAGs of linear algebra (LA) operations and statistical functions</a:t>
            </a:r>
          </a:p>
          <a:p>
            <a:pPr lvl="1"/>
            <a:r>
              <a:rPr lang="en-US" dirty="0"/>
              <a:t>Materialized intermediates </a:t>
            </a:r>
            <a:r>
              <a:rPr lang="en-US" b="1" dirty="0">
                <a:solidFill>
                  <a:srgbClr val="7889FB"/>
                </a:solidFill>
                <a:sym typeface="Wingdings" panose="05000000000000000000" pitchFamily="2" charset="2"/>
              </a:rPr>
              <a:t> ubiquitous fusion opportunities</a:t>
            </a:r>
            <a:endParaRPr lang="en-US" b="1" dirty="0">
              <a:solidFill>
                <a:srgbClr val="7889FB"/>
              </a:solidFill>
            </a:endParaRPr>
          </a:p>
          <a:p>
            <a:endParaRPr lang="en-US" dirty="0"/>
          </a:p>
        </p:txBody>
      </p:sp>
      <p:sp>
        <p:nvSpPr>
          <p:cNvPr id="7" name="Text Placeholder 6"/>
          <p:cNvSpPr>
            <a:spLocks noGrp="1"/>
          </p:cNvSpPr>
          <p:nvPr>
            <p:ph type="body" sz="quarter" idx="14"/>
          </p:nvPr>
        </p:nvSpPr>
        <p:spPr/>
        <p:txBody>
          <a:bodyPr>
            <a:normAutofit lnSpcReduction="10000"/>
          </a:bodyPr>
          <a:lstStyle/>
          <a:p>
            <a:r>
              <a:rPr lang="en-US" dirty="0"/>
              <a:t>Operator Fusion &amp; JIT Compilation</a:t>
            </a:r>
          </a:p>
        </p:txBody>
      </p:sp>
      <p:grpSp>
        <p:nvGrpSpPr>
          <p:cNvPr id="15" name="Group 14">
            <a:extLst>
              <a:ext uri="{FF2B5EF4-FFF2-40B4-BE49-F238E27FC236}">
                <a16:creationId xmlns:a16="http://schemas.microsoft.com/office/drawing/2014/main" id="{FAB84C15-CBC6-420B-ABFB-CD17E28D7C64}"/>
              </a:ext>
            </a:extLst>
          </p:cNvPr>
          <p:cNvGrpSpPr/>
          <p:nvPr/>
        </p:nvGrpSpPr>
        <p:grpSpPr>
          <a:xfrm>
            <a:off x="295807" y="2578444"/>
            <a:ext cx="2328649" cy="2203166"/>
            <a:chOff x="295807" y="2749263"/>
            <a:chExt cx="2328649" cy="2203166"/>
          </a:xfrm>
        </p:grpSpPr>
        <p:pic>
          <p:nvPicPr>
            <p:cNvPr id="16" name="Picture 15">
              <a:extLst>
                <a:ext uri="{FF2B5EF4-FFF2-40B4-BE49-F238E27FC236}">
                  <a16:creationId xmlns:a16="http://schemas.microsoft.com/office/drawing/2014/main" id="{85A44229-B91D-45C1-986D-00C737F7EC5D}"/>
                </a:ext>
              </a:extLst>
            </p:cNvPr>
            <p:cNvPicPr>
              <a:picLocks noChangeAspect="1"/>
            </p:cNvPicPr>
            <p:nvPr/>
          </p:nvPicPr>
          <p:blipFill>
            <a:blip r:embed="rId2"/>
            <a:stretch>
              <a:fillRect/>
            </a:stretch>
          </p:blipFill>
          <p:spPr>
            <a:xfrm>
              <a:off x="1255852" y="3125441"/>
              <a:ext cx="1368604" cy="1826988"/>
            </a:xfrm>
            <a:prstGeom prst="rect">
              <a:avLst/>
            </a:prstGeom>
          </p:spPr>
        </p:pic>
        <p:sp>
          <p:nvSpPr>
            <p:cNvPr id="17" name="TextBox 16">
              <a:extLst>
                <a:ext uri="{FF2B5EF4-FFF2-40B4-BE49-F238E27FC236}">
                  <a16:creationId xmlns:a16="http://schemas.microsoft.com/office/drawing/2014/main" id="{D5BCBE2E-0C66-4A09-92BC-85EBD8EB4A23}"/>
                </a:ext>
              </a:extLst>
            </p:cNvPr>
            <p:cNvSpPr txBox="1"/>
            <p:nvPr/>
          </p:nvSpPr>
          <p:spPr>
            <a:xfrm>
              <a:off x="295807" y="3196161"/>
              <a:ext cx="1550505"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sum</a:t>
              </a:r>
              <a:r>
                <a:rPr lang="en-US" dirty="0">
                  <a:latin typeface="Calibri" panose="020F0502020204030204" pitchFamily="34" charset="0"/>
                  <a:cs typeface="Calibri" panose="020F0502020204030204" pitchFamily="34" charset="0"/>
                </a:rPr>
                <a:t>(X*Y*Z)</a:t>
              </a:r>
            </a:p>
          </p:txBody>
        </p:sp>
        <p:sp>
          <p:nvSpPr>
            <p:cNvPr id="18" name="TextBox 17">
              <a:extLst>
                <a:ext uri="{FF2B5EF4-FFF2-40B4-BE49-F238E27FC236}">
                  <a16:creationId xmlns:a16="http://schemas.microsoft.com/office/drawing/2014/main" id="{B1B38513-9294-42D3-BC6F-07F83AE9D2DD}"/>
                </a:ext>
              </a:extLst>
            </p:cNvPr>
            <p:cNvSpPr txBox="1"/>
            <p:nvPr/>
          </p:nvSpPr>
          <p:spPr>
            <a:xfrm>
              <a:off x="792763" y="2749263"/>
              <a:ext cx="1783557"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a) Intermediates</a:t>
              </a:r>
            </a:p>
          </p:txBody>
        </p:sp>
      </p:grpSp>
      <p:grpSp>
        <p:nvGrpSpPr>
          <p:cNvPr id="19" name="Group 18">
            <a:extLst>
              <a:ext uri="{FF2B5EF4-FFF2-40B4-BE49-F238E27FC236}">
                <a16:creationId xmlns:a16="http://schemas.microsoft.com/office/drawing/2014/main" id="{D25526F0-3EAC-4EDF-A932-DEDD9E91FFF8}"/>
              </a:ext>
            </a:extLst>
          </p:cNvPr>
          <p:cNvGrpSpPr/>
          <p:nvPr/>
        </p:nvGrpSpPr>
        <p:grpSpPr>
          <a:xfrm>
            <a:off x="3509447" y="2577619"/>
            <a:ext cx="3203011" cy="2223056"/>
            <a:chOff x="3509447" y="2748438"/>
            <a:chExt cx="3203011" cy="2223056"/>
          </a:xfrm>
        </p:grpSpPr>
        <p:pic>
          <p:nvPicPr>
            <p:cNvPr id="20" name="Picture 19">
              <a:extLst>
                <a:ext uri="{FF2B5EF4-FFF2-40B4-BE49-F238E27FC236}">
                  <a16:creationId xmlns:a16="http://schemas.microsoft.com/office/drawing/2014/main" id="{AE45291F-3D42-44E4-B588-D56BE20469F0}"/>
                </a:ext>
              </a:extLst>
            </p:cNvPr>
            <p:cNvPicPr>
              <a:picLocks noChangeAspect="1"/>
            </p:cNvPicPr>
            <p:nvPr/>
          </p:nvPicPr>
          <p:blipFill>
            <a:blip r:embed="rId3"/>
            <a:stretch>
              <a:fillRect/>
            </a:stretch>
          </p:blipFill>
          <p:spPr>
            <a:xfrm>
              <a:off x="3509447" y="3249565"/>
              <a:ext cx="1984819" cy="1721929"/>
            </a:xfrm>
            <a:prstGeom prst="rect">
              <a:avLst/>
            </a:prstGeom>
          </p:spPr>
        </p:pic>
        <p:sp>
          <p:nvSpPr>
            <p:cNvPr id="21" name="TextBox 20">
              <a:extLst>
                <a:ext uri="{FF2B5EF4-FFF2-40B4-BE49-F238E27FC236}">
                  <a16:creationId xmlns:a16="http://schemas.microsoft.com/office/drawing/2014/main" id="{35FF610E-2D4C-4045-A0B7-C9C229E6023D}"/>
                </a:ext>
              </a:extLst>
            </p:cNvPr>
            <p:cNvSpPr txBox="1"/>
            <p:nvPr/>
          </p:nvSpPr>
          <p:spPr>
            <a:xfrm>
              <a:off x="3718168" y="2748438"/>
              <a:ext cx="1783557"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b) Single-Pass</a:t>
              </a:r>
            </a:p>
          </p:txBody>
        </p:sp>
        <p:sp>
          <p:nvSpPr>
            <p:cNvPr id="22" name="TextBox 21">
              <a:extLst>
                <a:ext uri="{FF2B5EF4-FFF2-40B4-BE49-F238E27FC236}">
                  <a16:creationId xmlns:a16="http://schemas.microsoft.com/office/drawing/2014/main" id="{91F31388-7BF9-4513-B29F-8FF68C5F2D60}"/>
                </a:ext>
              </a:extLst>
            </p:cNvPr>
            <p:cNvSpPr txBox="1"/>
            <p:nvPr/>
          </p:nvSpPr>
          <p:spPr>
            <a:xfrm>
              <a:off x="4228761" y="3078478"/>
              <a:ext cx="2483697" cy="646331"/>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t</a:t>
              </a:r>
              <a:r>
                <a:rPr lang="en-US" dirty="0">
                  <a:latin typeface="Calibri" panose="020F0502020204030204" pitchFamily="34" charset="0"/>
                  <a:cs typeface="Calibri" panose="020F0502020204030204" pitchFamily="34" charset="0"/>
                </a:rPr>
                <a:t>(X)%*%(X%*%v)</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sym typeface="Wingdings" panose="05000000000000000000" pitchFamily="2" charset="2"/>
                </a:rPr>
                <a:t></a:t>
              </a:r>
              <a:r>
                <a:rPr lang="en-US" b="1" dirty="0">
                  <a:latin typeface="Calibri" panose="020F0502020204030204" pitchFamily="34" charset="0"/>
                  <a:cs typeface="Calibri" panose="020F0502020204030204" pitchFamily="34" charset="0"/>
                  <a:sym typeface="Wingdings" panose="05000000000000000000" pitchFamily="2" charset="2"/>
                </a:rPr>
                <a:t>t</a:t>
              </a:r>
              <a:r>
                <a:rPr lang="en-US" dirty="0">
                  <a:latin typeface="Calibri" panose="020F0502020204030204" pitchFamily="34" charset="0"/>
                  <a:cs typeface="Calibri" panose="020F0502020204030204" pitchFamily="34" charset="0"/>
                  <a:sym typeface="Wingdings" panose="05000000000000000000" pitchFamily="2" charset="2"/>
                </a:rPr>
                <a:t>(</a:t>
              </a:r>
              <a:r>
                <a:rPr lang="en-US" b="1" dirty="0">
                  <a:latin typeface="Calibri" panose="020F0502020204030204" pitchFamily="34" charset="0"/>
                  <a:cs typeface="Calibri" panose="020F0502020204030204" pitchFamily="34" charset="0"/>
                  <a:sym typeface="Wingdings" panose="05000000000000000000" pitchFamily="2" charset="2"/>
                </a:rPr>
                <a:t>t</a:t>
              </a:r>
              <a:r>
                <a:rPr lang="en-US" dirty="0">
                  <a:latin typeface="Calibri" panose="020F0502020204030204" pitchFamily="34" charset="0"/>
                  <a:cs typeface="Calibri" panose="020F0502020204030204" pitchFamily="34" charset="0"/>
                </a:rPr>
                <a:t>(X%*%v)%*%X)</a:t>
              </a:r>
            </a:p>
          </p:txBody>
        </p:sp>
      </p:grpSp>
      <p:grpSp>
        <p:nvGrpSpPr>
          <p:cNvPr id="23" name="Group 22">
            <a:extLst>
              <a:ext uri="{FF2B5EF4-FFF2-40B4-BE49-F238E27FC236}">
                <a16:creationId xmlns:a16="http://schemas.microsoft.com/office/drawing/2014/main" id="{5A2BE206-3DC5-4ACF-9728-05F91A0CC06A}"/>
              </a:ext>
            </a:extLst>
          </p:cNvPr>
          <p:cNvGrpSpPr/>
          <p:nvPr/>
        </p:nvGrpSpPr>
        <p:grpSpPr>
          <a:xfrm>
            <a:off x="6683002" y="2580934"/>
            <a:ext cx="2111882" cy="2197848"/>
            <a:chOff x="6683002" y="2751753"/>
            <a:chExt cx="2111882" cy="2197848"/>
          </a:xfrm>
        </p:grpSpPr>
        <p:pic>
          <p:nvPicPr>
            <p:cNvPr id="24" name="Picture 23">
              <a:extLst>
                <a:ext uri="{FF2B5EF4-FFF2-40B4-BE49-F238E27FC236}">
                  <a16:creationId xmlns:a16="http://schemas.microsoft.com/office/drawing/2014/main" id="{D6E92E0C-F53A-4F37-93FF-48A39F82E116}"/>
                </a:ext>
              </a:extLst>
            </p:cNvPr>
            <p:cNvPicPr>
              <a:picLocks noChangeAspect="1"/>
            </p:cNvPicPr>
            <p:nvPr/>
          </p:nvPicPr>
          <p:blipFill>
            <a:blip r:embed="rId4"/>
            <a:stretch>
              <a:fillRect/>
            </a:stretch>
          </p:blipFill>
          <p:spPr>
            <a:xfrm>
              <a:off x="6946946" y="3188097"/>
              <a:ext cx="1623989" cy="1761504"/>
            </a:xfrm>
            <a:prstGeom prst="rect">
              <a:avLst/>
            </a:prstGeom>
          </p:spPr>
        </p:pic>
        <p:sp>
          <p:nvSpPr>
            <p:cNvPr id="25" name="TextBox 24">
              <a:extLst>
                <a:ext uri="{FF2B5EF4-FFF2-40B4-BE49-F238E27FC236}">
                  <a16:creationId xmlns:a16="http://schemas.microsoft.com/office/drawing/2014/main" id="{CE7FB4F1-9562-4849-AC63-C6BBE8778263}"/>
                </a:ext>
              </a:extLst>
            </p:cNvPr>
            <p:cNvSpPr txBox="1"/>
            <p:nvPr/>
          </p:nvSpPr>
          <p:spPr>
            <a:xfrm>
              <a:off x="6683002" y="2751753"/>
              <a:ext cx="2111882"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c) Multi-Aggregates</a:t>
              </a:r>
            </a:p>
          </p:txBody>
        </p:sp>
      </p:grpSp>
      <p:grpSp>
        <p:nvGrpSpPr>
          <p:cNvPr id="26" name="Group 25">
            <a:extLst>
              <a:ext uri="{FF2B5EF4-FFF2-40B4-BE49-F238E27FC236}">
                <a16:creationId xmlns:a16="http://schemas.microsoft.com/office/drawing/2014/main" id="{60814AE9-2F3A-4C19-8C9F-A9E026AEC890}"/>
              </a:ext>
            </a:extLst>
          </p:cNvPr>
          <p:cNvGrpSpPr/>
          <p:nvPr/>
        </p:nvGrpSpPr>
        <p:grpSpPr>
          <a:xfrm>
            <a:off x="1173761" y="5038610"/>
            <a:ext cx="6875852" cy="1440635"/>
            <a:chOff x="1173761" y="5209429"/>
            <a:chExt cx="6875852" cy="1440635"/>
          </a:xfrm>
        </p:grpSpPr>
        <p:pic>
          <p:nvPicPr>
            <p:cNvPr id="27" name="Picture 26">
              <a:extLst>
                <a:ext uri="{FF2B5EF4-FFF2-40B4-BE49-F238E27FC236}">
                  <a16:creationId xmlns:a16="http://schemas.microsoft.com/office/drawing/2014/main" id="{607913F3-529E-44FD-BCDB-B08609270B36}"/>
                </a:ext>
              </a:extLst>
            </p:cNvPr>
            <p:cNvPicPr>
              <a:picLocks noChangeAspect="1"/>
            </p:cNvPicPr>
            <p:nvPr/>
          </p:nvPicPr>
          <p:blipFill>
            <a:blip r:embed="rId5"/>
            <a:stretch>
              <a:fillRect/>
            </a:stretch>
          </p:blipFill>
          <p:spPr>
            <a:xfrm>
              <a:off x="2765101" y="5209429"/>
              <a:ext cx="5284512" cy="1440635"/>
            </a:xfrm>
            <a:prstGeom prst="rect">
              <a:avLst/>
            </a:prstGeom>
          </p:spPr>
        </p:pic>
        <p:sp>
          <p:nvSpPr>
            <p:cNvPr id="28" name="TextBox 27">
              <a:extLst>
                <a:ext uri="{FF2B5EF4-FFF2-40B4-BE49-F238E27FC236}">
                  <a16:creationId xmlns:a16="http://schemas.microsoft.com/office/drawing/2014/main" id="{604A46AD-D0B5-491D-8711-3D561782834D}"/>
                </a:ext>
              </a:extLst>
            </p:cNvPr>
            <p:cNvSpPr txBox="1"/>
            <p:nvPr/>
          </p:nvSpPr>
          <p:spPr>
            <a:xfrm>
              <a:off x="1173761" y="5575287"/>
              <a:ext cx="1783557" cy="646331"/>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d) Sparsity Exploitation</a:t>
              </a:r>
            </a:p>
          </p:txBody>
        </p:sp>
      </p:grpSp>
      <p:sp>
        <p:nvSpPr>
          <p:cNvPr id="31" name="TextBox 30"/>
          <p:cNvSpPr txBox="1"/>
          <p:nvPr/>
        </p:nvSpPr>
        <p:spPr>
          <a:xfrm>
            <a:off x="5476351" y="711940"/>
            <a:ext cx="2858709"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[Matthias Boehm et al.: On Optimizing Operator Fusion Plans for Large-Scale ML in </a:t>
            </a:r>
            <a:r>
              <a:rPr lang="en-US" sz="1400" dirty="0" err="1">
                <a:latin typeface="Calibri" panose="020F0502020204030204" pitchFamily="34" charset="0"/>
                <a:cs typeface="Calibri" panose="020F0502020204030204" pitchFamily="34" charset="0"/>
              </a:rPr>
              <a:t>SystemML</a:t>
            </a:r>
            <a:r>
              <a:rPr lang="en-US" sz="1400" dirty="0">
                <a:latin typeface="Calibri" panose="020F0502020204030204" pitchFamily="34" charset="0"/>
                <a:cs typeface="Calibri" panose="020F0502020204030204" pitchFamily="34" charset="0"/>
              </a:rPr>
              <a:t>. </a:t>
            </a:r>
            <a:r>
              <a:rPr lang="en-US" sz="1400" b="1" dirty="0">
                <a:latin typeface="Calibri" panose="020F0502020204030204" pitchFamily="34" charset="0"/>
                <a:cs typeface="Calibri" panose="020F0502020204030204" pitchFamily="34" charset="0"/>
              </a:rPr>
              <a:t>PVLDB 2018</a:t>
            </a:r>
            <a:r>
              <a:rPr lang="en-US" sz="1400" dirty="0">
                <a:latin typeface="Calibri" panose="020F0502020204030204" pitchFamily="34" charset="0"/>
                <a:cs typeface="Calibri" panose="020F0502020204030204" pitchFamily="34" charset="0"/>
              </a:rPr>
              <a:t>]</a:t>
            </a:r>
          </a:p>
        </p:txBody>
      </p:sp>
      <p:pic>
        <p:nvPicPr>
          <p:cNvPr id="32" name="Picture 31"/>
          <p:cNvPicPr>
            <a:picLocks noChangeAspect="1"/>
          </p:cNvPicPr>
          <p:nvPr/>
        </p:nvPicPr>
        <p:blipFill>
          <a:blip r:embed="rId6"/>
          <a:stretch>
            <a:fillRect/>
          </a:stretch>
        </p:blipFill>
        <p:spPr>
          <a:xfrm>
            <a:off x="8440277" y="772383"/>
            <a:ext cx="496551" cy="640080"/>
          </a:xfrm>
          <a:prstGeom prst="rect">
            <a:avLst/>
          </a:prstGeom>
          <a:ln w="25400">
            <a:solidFill>
              <a:srgbClr val="7889FB"/>
            </a:solidFill>
          </a:ln>
        </p:spPr>
      </p:pic>
    </p:spTree>
    <p:extLst>
      <p:ext uri="{BB962C8B-B14F-4D97-AF65-F5344CB8AC3E}">
        <p14:creationId xmlns:p14="http://schemas.microsoft.com/office/powerpoint/2010/main" val="62659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3A85186-5F4E-4639-B429-B30A2CD20678}"/>
              </a:ext>
            </a:extLst>
          </p:cNvPr>
          <p:cNvSpPr/>
          <p:nvPr/>
        </p:nvSpPr>
        <p:spPr>
          <a:xfrm>
            <a:off x="4373285" y="4298610"/>
            <a:ext cx="3915046" cy="923330"/>
          </a:xfrm>
          <a:prstGeom prst="rect">
            <a:avLst/>
          </a:prstGeom>
        </p:spPr>
        <p:txBody>
          <a:bodyPr wrap="none">
            <a:spAutoFit/>
          </a:bodyPr>
          <a:lstStyle/>
          <a:p>
            <a:r>
              <a:rPr lang="en-US" b="1" dirty="0">
                <a:latin typeface="Calibri" panose="020F0502020204030204" pitchFamily="34" charset="0"/>
                <a:cs typeface="Calibri" panose="020F0502020204030204" pitchFamily="34" charset="0"/>
              </a:rPr>
              <a:t>TF</a:t>
            </a:r>
            <a:r>
              <a:rPr lang="en-US" dirty="0">
                <a:latin typeface="Calibri" panose="020F0502020204030204" pitchFamily="34" charset="0"/>
                <a:cs typeface="Calibri" panose="020F0502020204030204" pitchFamily="34" charset="0"/>
              </a:rPr>
              <a:t> w/ manual rewrite</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sym typeface="Wingdings" panose="05000000000000000000" pitchFamily="2" charset="2"/>
              </a:rPr>
              <a:t> </a:t>
            </a:r>
            <a:r>
              <a:rPr lang="en-US" b="1" dirty="0">
                <a:latin typeface="Calibri" panose="020F0502020204030204" pitchFamily="34" charset="0"/>
                <a:cs typeface="Calibri" panose="020F0502020204030204" pitchFamily="34" charset="0"/>
                <a:sym typeface="Wingdings" panose="05000000000000000000" pitchFamily="2" charset="2"/>
              </a:rPr>
              <a:t>t</a:t>
            </a:r>
            <a:r>
              <a:rPr lang="en-US" dirty="0">
                <a:latin typeface="Calibri" panose="020F0502020204030204" pitchFamily="34" charset="0"/>
                <a:cs typeface="Calibri" panose="020F0502020204030204" pitchFamily="34" charset="0"/>
                <a:sym typeface="Wingdings" panose="05000000000000000000" pitchFamily="2" charset="2"/>
              </a:rPr>
              <a:t>(</a:t>
            </a:r>
            <a:r>
              <a:rPr lang="en-US" b="1" dirty="0">
                <a:latin typeface="Calibri" panose="020F0502020204030204" pitchFamily="34" charset="0"/>
                <a:cs typeface="Calibri" panose="020F0502020204030204" pitchFamily="34" charset="0"/>
                <a:sym typeface="Wingdings" panose="05000000000000000000" pitchFamily="2" charset="2"/>
              </a:rPr>
              <a:t>t</a:t>
            </a:r>
            <a:r>
              <a:rPr lang="en-US" dirty="0">
                <a:latin typeface="Calibri" panose="020F0502020204030204" pitchFamily="34" charset="0"/>
                <a:cs typeface="Calibri" panose="020F0502020204030204" pitchFamily="34" charset="0"/>
              </a:rPr>
              <a:t>(w*(X%*%v))%*%X):</a:t>
            </a:r>
          </a:p>
          <a:p>
            <a:r>
              <a:rPr lang="en-US" dirty="0">
                <a:solidFill>
                  <a:schemeClr val="accent1"/>
                </a:solidFill>
                <a:latin typeface="Calibri" panose="020F0502020204030204" pitchFamily="34" charset="0"/>
                <a:cs typeface="Calibri" panose="020F0502020204030204" pitchFamily="34" charset="0"/>
              </a:rPr>
              <a:t>9.2 s</a:t>
            </a:r>
            <a:r>
              <a:rPr lang="en-US" dirty="0">
                <a:solidFill>
                  <a:srgbClr val="FF0000"/>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to</a:t>
            </a:r>
            <a:r>
              <a:rPr lang="en-US" dirty="0">
                <a:solidFill>
                  <a:srgbClr val="FF0000"/>
                </a:solidFill>
                <a:latin typeface="Calibri" panose="020F0502020204030204" pitchFamily="34" charset="0"/>
                <a:cs typeface="Calibri" panose="020F0502020204030204" pitchFamily="34" charset="0"/>
              </a:rPr>
              <a:t> </a:t>
            </a:r>
            <a:r>
              <a:rPr lang="en-US" dirty="0">
                <a:solidFill>
                  <a:schemeClr val="accent1"/>
                </a:solidFill>
                <a:latin typeface="Calibri" panose="020F0502020204030204" pitchFamily="34" charset="0"/>
                <a:cs typeface="Calibri" panose="020F0502020204030204" pitchFamily="34" charset="0"/>
              </a:rPr>
              <a:t>1.6 s</a:t>
            </a:r>
            <a:r>
              <a:rPr lang="en-US" dirty="0">
                <a:solidFill>
                  <a:srgbClr val="FF0000"/>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(compared to Gen </a:t>
            </a:r>
            <a:r>
              <a:rPr lang="en-US" b="1" dirty="0" err="1">
                <a:solidFill>
                  <a:srgbClr val="7889FB"/>
                </a:solidFill>
                <a:latin typeface="Calibri" panose="020F0502020204030204" pitchFamily="34" charset="0"/>
                <a:cs typeface="Calibri" panose="020F0502020204030204" pitchFamily="34" charset="0"/>
              </a:rPr>
              <a:t>283ms</a:t>
            </a:r>
            <a:r>
              <a:rPr lang="en-US" dirty="0">
                <a:latin typeface="Calibri" panose="020F0502020204030204" pitchFamily="34" charset="0"/>
                <a:cs typeface="Calibri" panose="020F0502020204030204" pitchFamily="34" charset="0"/>
              </a:rPr>
              <a:t>)</a:t>
            </a:r>
            <a:r>
              <a:rPr lang="en-US" dirty="0">
                <a:solidFill>
                  <a:srgbClr val="FF0000"/>
                </a:solidFill>
                <a:latin typeface="Calibri" panose="020F0502020204030204" pitchFamily="34" charset="0"/>
                <a:cs typeface="Calibri" panose="020F0502020204030204" pitchFamily="34" charset="0"/>
              </a:rPr>
              <a:t> </a:t>
            </a:r>
          </a:p>
        </p:txBody>
      </p:sp>
      <p:sp>
        <p:nvSpPr>
          <p:cNvPr id="2" name="Title 1">
            <a:extLst>
              <a:ext uri="{FF2B5EF4-FFF2-40B4-BE49-F238E27FC236}">
                <a16:creationId xmlns:a16="http://schemas.microsoft.com/office/drawing/2014/main" id="{DBDCD338-5C9F-4C49-8369-45407384480C}"/>
              </a:ext>
            </a:extLst>
          </p:cNvPr>
          <p:cNvSpPr>
            <a:spLocks noGrp="1"/>
          </p:cNvSpPr>
          <p:nvPr>
            <p:ph type="title"/>
          </p:nvPr>
        </p:nvSpPr>
        <p:spPr/>
        <p:txBody>
          <a:bodyPr/>
          <a:lstStyle/>
          <a:p>
            <a:r>
              <a:rPr lang="en-US" dirty="0"/>
              <a:t>Motivation: Fusion, cont.</a:t>
            </a:r>
          </a:p>
        </p:txBody>
      </p:sp>
      <p:sp>
        <p:nvSpPr>
          <p:cNvPr id="10" name="Text Placeholder 9"/>
          <p:cNvSpPr>
            <a:spLocks noGrp="1"/>
          </p:cNvSpPr>
          <p:nvPr>
            <p:ph type="body" sz="quarter" idx="14"/>
          </p:nvPr>
        </p:nvSpPr>
        <p:spPr/>
        <p:txBody>
          <a:bodyPr>
            <a:normAutofit lnSpcReduction="10000"/>
          </a:bodyPr>
          <a:lstStyle/>
          <a:p>
            <a:r>
              <a:rPr lang="en-US" dirty="0"/>
              <a:t>Operator Fusion &amp; JIT Compilation</a:t>
            </a:r>
          </a:p>
        </p:txBody>
      </p:sp>
      <p:pic>
        <p:nvPicPr>
          <p:cNvPr id="4" name="Picture 3">
            <a:extLst>
              <a:ext uri="{FF2B5EF4-FFF2-40B4-BE49-F238E27FC236}">
                <a16:creationId xmlns:a16="http://schemas.microsoft.com/office/drawing/2014/main" id="{D7A9E780-B85F-43D1-9CF4-710DE6BC4BA3}"/>
              </a:ext>
            </a:extLst>
          </p:cNvPr>
          <p:cNvPicPr>
            <a:picLocks noChangeAspect="1"/>
          </p:cNvPicPr>
          <p:nvPr/>
        </p:nvPicPr>
        <p:blipFill>
          <a:blip r:embed="rId2"/>
          <a:stretch>
            <a:fillRect/>
          </a:stretch>
        </p:blipFill>
        <p:spPr>
          <a:xfrm>
            <a:off x="623339" y="1553697"/>
            <a:ext cx="3780216" cy="2299353"/>
          </a:xfrm>
          <a:prstGeom prst="rect">
            <a:avLst/>
          </a:prstGeom>
        </p:spPr>
      </p:pic>
      <p:pic>
        <p:nvPicPr>
          <p:cNvPr id="5" name="Picture 4">
            <a:extLst>
              <a:ext uri="{FF2B5EF4-FFF2-40B4-BE49-F238E27FC236}">
                <a16:creationId xmlns:a16="http://schemas.microsoft.com/office/drawing/2014/main" id="{F73881EC-F926-467E-B94D-B484FB8F1855}"/>
              </a:ext>
            </a:extLst>
          </p:cNvPr>
          <p:cNvPicPr>
            <a:picLocks noChangeAspect="1"/>
          </p:cNvPicPr>
          <p:nvPr/>
        </p:nvPicPr>
        <p:blipFill>
          <a:blip r:embed="rId3"/>
          <a:stretch>
            <a:fillRect/>
          </a:stretch>
        </p:blipFill>
        <p:spPr>
          <a:xfrm>
            <a:off x="4869158" y="1542543"/>
            <a:ext cx="3799308" cy="2308924"/>
          </a:xfrm>
          <a:prstGeom prst="rect">
            <a:avLst/>
          </a:prstGeom>
        </p:spPr>
      </p:pic>
      <p:sp>
        <p:nvSpPr>
          <p:cNvPr id="6" name="TextBox 5">
            <a:extLst>
              <a:ext uri="{FF2B5EF4-FFF2-40B4-BE49-F238E27FC236}">
                <a16:creationId xmlns:a16="http://schemas.microsoft.com/office/drawing/2014/main" id="{7B824843-743C-403D-B1A7-8C34170188FC}"/>
              </a:ext>
            </a:extLst>
          </p:cNvPr>
          <p:cNvSpPr txBox="1"/>
          <p:nvPr/>
        </p:nvSpPr>
        <p:spPr>
          <a:xfrm>
            <a:off x="2856814" y="1129093"/>
            <a:ext cx="4365674" cy="400110"/>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Cell Template: </a:t>
            </a:r>
            <a:r>
              <a:rPr lang="en-US" sz="2000" b="1" dirty="0">
                <a:latin typeface="Consolas" panose="020B0609020204030204" pitchFamily="49" charset="0"/>
                <a:cs typeface="Calibri" panose="020F0502020204030204" pitchFamily="34" charset="0"/>
              </a:rPr>
              <a:t>sum</a:t>
            </a:r>
            <a:r>
              <a:rPr lang="en-US" sz="2000" dirty="0">
                <a:latin typeface="Consolas" panose="020B0609020204030204" pitchFamily="49" charset="0"/>
                <a:cs typeface="Calibri" panose="020F0502020204030204" pitchFamily="34" charset="0"/>
              </a:rPr>
              <a:t>(X*Y*Z)</a:t>
            </a:r>
            <a:r>
              <a:rPr lang="en-US" sz="2000"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7D786753-EB61-444B-8261-AA04E79974F0}"/>
              </a:ext>
            </a:extLst>
          </p:cNvPr>
          <p:cNvSpPr txBox="1"/>
          <p:nvPr/>
        </p:nvSpPr>
        <p:spPr>
          <a:xfrm>
            <a:off x="1431591" y="1228638"/>
            <a:ext cx="1083365"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dense</a:t>
            </a:r>
          </a:p>
        </p:txBody>
      </p:sp>
      <p:sp>
        <p:nvSpPr>
          <p:cNvPr id="8" name="TextBox 7">
            <a:extLst>
              <a:ext uri="{FF2B5EF4-FFF2-40B4-BE49-F238E27FC236}">
                <a16:creationId xmlns:a16="http://schemas.microsoft.com/office/drawing/2014/main" id="{CCDC2BF1-C60D-422D-B593-C0B56C250659}"/>
              </a:ext>
            </a:extLst>
          </p:cNvPr>
          <p:cNvSpPr txBox="1"/>
          <p:nvPr/>
        </p:nvSpPr>
        <p:spPr>
          <a:xfrm>
            <a:off x="7199272" y="1211025"/>
            <a:ext cx="1517338" cy="369332"/>
          </a:xfrm>
          <a:prstGeom prst="rect">
            <a:avLst/>
          </a:prstGeom>
          <a:noFill/>
        </p:spPr>
        <p:txBody>
          <a:bodyPr wrap="square" rtlCol="0">
            <a:spAutoFit/>
          </a:bodyPr>
          <a:lstStyle/>
          <a:p>
            <a:pPr algn="r"/>
            <a:r>
              <a:rPr lang="en-US" dirty="0">
                <a:latin typeface="Calibri" panose="020F0502020204030204" pitchFamily="34" charset="0"/>
                <a:cs typeface="Calibri" panose="020F0502020204030204" pitchFamily="34" charset="0"/>
              </a:rPr>
              <a:t>sparse (0.1)</a:t>
            </a:r>
          </a:p>
        </p:txBody>
      </p:sp>
      <p:sp>
        <p:nvSpPr>
          <p:cNvPr id="9" name="TextBox 8">
            <a:extLst>
              <a:ext uri="{FF2B5EF4-FFF2-40B4-BE49-F238E27FC236}">
                <a16:creationId xmlns:a16="http://schemas.microsoft.com/office/drawing/2014/main" id="{C8BE8F26-0694-4B96-940E-1F84E7DE9C2F}"/>
              </a:ext>
            </a:extLst>
          </p:cNvPr>
          <p:cNvSpPr txBox="1"/>
          <p:nvPr/>
        </p:nvSpPr>
        <p:spPr>
          <a:xfrm>
            <a:off x="318056" y="3925298"/>
            <a:ext cx="4403029" cy="400110"/>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Row: </a:t>
            </a:r>
            <a:r>
              <a:rPr lang="en-US" sz="2000" b="1" dirty="0">
                <a:latin typeface="Consolas" panose="020B0609020204030204" pitchFamily="49" charset="0"/>
                <a:cs typeface="Calibri" panose="020F0502020204030204" pitchFamily="34" charset="0"/>
              </a:rPr>
              <a:t>t</a:t>
            </a:r>
            <a:r>
              <a:rPr lang="en-US" sz="2000" dirty="0">
                <a:latin typeface="Consolas" panose="020B0609020204030204" pitchFamily="49" charset="0"/>
                <a:cs typeface="Calibri" panose="020F0502020204030204" pitchFamily="34" charset="0"/>
              </a:rPr>
              <a:t>(X)%*%(w*(X%*%v))</a:t>
            </a:r>
          </a:p>
        </p:txBody>
      </p:sp>
      <p:pic>
        <p:nvPicPr>
          <p:cNvPr id="11" name="Picture 10">
            <a:extLst>
              <a:ext uri="{FF2B5EF4-FFF2-40B4-BE49-F238E27FC236}">
                <a16:creationId xmlns:a16="http://schemas.microsoft.com/office/drawing/2014/main" id="{08343982-E7E5-4262-9A53-72C8BD1DFD22}"/>
              </a:ext>
            </a:extLst>
          </p:cNvPr>
          <p:cNvPicPr>
            <a:picLocks noChangeAspect="1"/>
          </p:cNvPicPr>
          <p:nvPr/>
        </p:nvPicPr>
        <p:blipFill>
          <a:blip r:embed="rId4"/>
          <a:stretch>
            <a:fillRect/>
          </a:stretch>
        </p:blipFill>
        <p:spPr>
          <a:xfrm>
            <a:off x="537425" y="4345286"/>
            <a:ext cx="3866130" cy="2347206"/>
          </a:xfrm>
          <a:prstGeom prst="rect">
            <a:avLst/>
          </a:prstGeom>
        </p:spPr>
      </p:pic>
      <p:sp>
        <p:nvSpPr>
          <p:cNvPr id="13" name="TextBox 12">
            <a:extLst>
              <a:ext uri="{FF2B5EF4-FFF2-40B4-BE49-F238E27FC236}">
                <a16:creationId xmlns:a16="http://schemas.microsoft.com/office/drawing/2014/main" id="{FA9071ED-DD1D-496F-9F05-F5DC6D7CE530}"/>
              </a:ext>
            </a:extLst>
          </p:cNvPr>
          <p:cNvSpPr txBox="1"/>
          <p:nvPr/>
        </p:nvSpPr>
        <p:spPr>
          <a:xfrm>
            <a:off x="1464723" y="5108207"/>
            <a:ext cx="1083365"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dense</a:t>
            </a:r>
          </a:p>
        </p:txBody>
      </p:sp>
      <p:pic>
        <p:nvPicPr>
          <p:cNvPr id="16" name="Picture 15">
            <a:extLst>
              <a:ext uri="{FF2B5EF4-FFF2-40B4-BE49-F238E27FC236}">
                <a16:creationId xmlns:a16="http://schemas.microsoft.com/office/drawing/2014/main" id="{42C11B7A-5D06-43A8-B831-2516651455D3}"/>
              </a:ext>
            </a:extLst>
          </p:cNvPr>
          <p:cNvPicPr>
            <a:picLocks noChangeAspect="1"/>
          </p:cNvPicPr>
          <p:nvPr/>
        </p:nvPicPr>
        <p:blipFill>
          <a:blip r:embed="rId5"/>
          <a:stretch>
            <a:fillRect/>
          </a:stretch>
        </p:blipFill>
        <p:spPr>
          <a:xfrm>
            <a:off x="4850066" y="4338366"/>
            <a:ext cx="3818400" cy="2335243"/>
          </a:xfrm>
          <a:prstGeom prst="rect">
            <a:avLst/>
          </a:prstGeom>
        </p:spPr>
      </p:pic>
      <p:sp>
        <p:nvSpPr>
          <p:cNvPr id="17" name="Rectangle 16">
            <a:extLst>
              <a:ext uri="{FF2B5EF4-FFF2-40B4-BE49-F238E27FC236}">
                <a16:creationId xmlns:a16="http://schemas.microsoft.com/office/drawing/2014/main" id="{707493C5-81D0-4160-82EF-6870155F69C8}"/>
              </a:ext>
            </a:extLst>
          </p:cNvPr>
          <p:cNvSpPr/>
          <p:nvPr/>
        </p:nvSpPr>
        <p:spPr>
          <a:xfrm>
            <a:off x="4473128" y="3907808"/>
            <a:ext cx="4678129" cy="400110"/>
          </a:xfrm>
          <a:prstGeom prst="rect">
            <a:avLst/>
          </a:prstGeom>
        </p:spPr>
        <p:txBody>
          <a:bodyPr wrap="square">
            <a:spAutoFit/>
          </a:bodyPr>
          <a:lstStyle/>
          <a:p>
            <a:pPr algn="ctr"/>
            <a:r>
              <a:rPr lang="en-US" sz="2000" b="1" dirty="0">
                <a:latin typeface="Calibri" panose="020F0502020204030204" pitchFamily="34" charset="0"/>
                <a:cs typeface="Calibri" panose="020F0502020204030204" pitchFamily="34" charset="0"/>
              </a:rPr>
              <a:t>Outer: </a:t>
            </a:r>
            <a:r>
              <a:rPr lang="en-US" sz="2000" b="1" dirty="0">
                <a:latin typeface="Consolas" panose="020B0609020204030204" pitchFamily="49" charset="0"/>
                <a:cs typeface="Calibri" panose="020F0502020204030204" pitchFamily="34" charset="0"/>
              </a:rPr>
              <a:t>sum</a:t>
            </a:r>
            <a:r>
              <a:rPr lang="en-US" sz="2000" dirty="0">
                <a:latin typeface="Consolas" panose="020B0609020204030204" pitchFamily="49" charset="0"/>
                <a:cs typeface="Calibri" panose="020F0502020204030204" pitchFamily="34" charset="0"/>
              </a:rPr>
              <a:t>(</a:t>
            </a:r>
            <a:r>
              <a:rPr lang="en-US" sz="2000" dirty="0">
                <a:latin typeface="Consolas" panose="020B0609020204030204" pitchFamily="49" charset="0"/>
                <a:cs typeface="Calibri" panose="020F0502020204030204" pitchFamily="34" charset="0"/>
                <a:sym typeface="Wingdings" panose="05000000000000000000" pitchFamily="2" charset="2"/>
              </a:rPr>
              <a:t>X*</a:t>
            </a:r>
            <a:r>
              <a:rPr lang="en-US" sz="2000" b="1" dirty="0">
                <a:latin typeface="Consolas" panose="020B0609020204030204" pitchFamily="49" charset="0"/>
                <a:cs typeface="Calibri" panose="020F0502020204030204" pitchFamily="34" charset="0"/>
                <a:sym typeface="Wingdings" panose="05000000000000000000" pitchFamily="2" charset="2"/>
              </a:rPr>
              <a:t>log</a:t>
            </a:r>
            <a:r>
              <a:rPr lang="en-US" sz="2000" dirty="0">
                <a:latin typeface="Consolas" panose="020B0609020204030204" pitchFamily="49" charset="0"/>
                <a:cs typeface="Calibri" panose="020F0502020204030204" pitchFamily="34" charset="0"/>
                <a:sym typeface="Wingdings" panose="05000000000000000000" pitchFamily="2" charset="2"/>
              </a:rPr>
              <a:t>(U%*%</a:t>
            </a:r>
            <a:r>
              <a:rPr lang="en-US" sz="2000" b="1" dirty="0">
                <a:latin typeface="Consolas" panose="020B0609020204030204" pitchFamily="49" charset="0"/>
                <a:cs typeface="Calibri" panose="020F0502020204030204" pitchFamily="34" charset="0"/>
                <a:sym typeface="Wingdings" panose="05000000000000000000" pitchFamily="2" charset="2"/>
              </a:rPr>
              <a:t>t</a:t>
            </a:r>
            <a:r>
              <a:rPr lang="en-US" sz="2000" dirty="0">
                <a:latin typeface="Consolas" panose="020B0609020204030204" pitchFamily="49" charset="0"/>
                <a:cs typeface="Calibri" panose="020F0502020204030204" pitchFamily="34" charset="0"/>
                <a:sym typeface="Wingdings" panose="05000000000000000000" pitchFamily="2" charset="2"/>
              </a:rPr>
              <a:t>(V)+</a:t>
            </a:r>
            <a:r>
              <a:rPr lang="en-US" sz="2000" dirty="0" err="1">
                <a:latin typeface="Consolas" panose="020B0609020204030204" pitchFamily="49" charset="0"/>
                <a:cs typeface="Calibri" panose="020F0502020204030204" pitchFamily="34" charset="0"/>
                <a:sym typeface="Wingdings" panose="05000000000000000000" pitchFamily="2" charset="2"/>
              </a:rPr>
              <a:t>1e</a:t>
            </a:r>
            <a:r>
              <a:rPr lang="en-US" sz="2000" dirty="0">
                <a:latin typeface="Consolas" panose="020B0609020204030204" pitchFamily="49" charset="0"/>
                <a:cs typeface="Calibri" panose="020F0502020204030204" pitchFamily="34" charset="0"/>
                <a:sym typeface="Wingdings" panose="05000000000000000000" pitchFamily="2" charset="2"/>
              </a:rPr>
              <a:t>-15)</a:t>
            </a:r>
            <a:r>
              <a:rPr lang="en-US" sz="2000" dirty="0">
                <a:latin typeface="Consolas" panose="020B0609020204030204" pitchFamily="49" charset="0"/>
                <a:cs typeface="Calibri" panose="020F0502020204030204" pitchFamily="34" charset="0"/>
              </a:rPr>
              <a:t>)</a:t>
            </a:r>
          </a:p>
        </p:txBody>
      </p:sp>
      <p:sp>
        <p:nvSpPr>
          <p:cNvPr id="14" name="Rectangle 13">
            <a:extLst>
              <a:ext uri="{FF2B5EF4-FFF2-40B4-BE49-F238E27FC236}">
                <a16:creationId xmlns:a16="http://schemas.microsoft.com/office/drawing/2014/main" id="{B3E954B5-E34B-478C-8E49-8CA561FCE779}"/>
              </a:ext>
            </a:extLst>
          </p:cNvPr>
          <p:cNvSpPr/>
          <p:nvPr/>
        </p:nvSpPr>
        <p:spPr>
          <a:xfrm>
            <a:off x="4595715" y="6147422"/>
            <a:ext cx="1318068" cy="707886"/>
          </a:xfrm>
          <a:prstGeom prst="rect">
            <a:avLst/>
          </a:prstGeom>
        </p:spPr>
        <p:txBody>
          <a:bodyPr wrap="square">
            <a:spAutoFit/>
          </a:bodyPr>
          <a:lstStyle/>
          <a:p>
            <a:pPr algn="ctr"/>
            <a:r>
              <a:rPr lang="en-US" sz="2000" dirty="0" err="1">
                <a:latin typeface="Calibri" panose="020F0502020204030204" pitchFamily="34" charset="0"/>
                <a:cs typeface="Calibri" panose="020F0502020204030204" pitchFamily="34" charset="0"/>
              </a:rPr>
              <a:t>20K</a:t>
            </a:r>
            <a:r>
              <a:rPr lang="en-US" sz="2000" dirty="0">
                <a:latin typeface="Calibri" panose="020F0502020204030204" pitchFamily="34" charset="0"/>
                <a:cs typeface="Calibri" panose="020F0502020204030204" pitchFamily="34" charset="0"/>
              </a:rPr>
              <a:t> x </a:t>
            </a:r>
            <a:r>
              <a:rPr lang="en-US" sz="2000" dirty="0" err="1">
                <a:latin typeface="Calibri" panose="020F0502020204030204" pitchFamily="34" charset="0"/>
                <a:cs typeface="Calibri" panose="020F0502020204030204" pitchFamily="34" charset="0"/>
              </a:rPr>
              <a:t>20K</a:t>
            </a:r>
            <a:r>
              <a:rPr lang="en-US" sz="2000" dirty="0">
                <a:latin typeface="Calibri" panose="020F0502020204030204" pitchFamily="34" charset="0"/>
                <a:cs typeface="Calibri" panose="020F0502020204030204" pitchFamily="34" charset="0"/>
              </a:rPr>
              <a:t>,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rank 100</a:t>
            </a:r>
          </a:p>
        </p:txBody>
      </p:sp>
      <p:sp>
        <p:nvSpPr>
          <p:cNvPr id="3" name="TextBox 2"/>
          <p:cNvSpPr txBox="1"/>
          <p:nvPr/>
        </p:nvSpPr>
        <p:spPr>
          <a:xfrm>
            <a:off x="6631911" y="512859"/>
            <a:ext cx="2351315" cy="584775"/>
          </a:xfrm>
          <a:prstGeom prst="rect">
            <a:avLst/>
          </a:prstGeom>
          <a:noFill/>
        </p:spPr>
        <p:txBody>
          <a:bodyPr wrap="square" lIns="0" rIns="0" rtlCol="0">
            <a:spAutoFit/>
          </a:bodyPr>
          <a:lstStyle/>
          <a:p>
            <a:pPr algn="ctr"/>
            <a:r>
              <a:rPr lang="en-US" sz="1600" b="1" dirty="0">
                <a:solidFill>
                  <a:schemeClr val="accent1"/>
                </a:solidFill>
                <a:latin typeface="Calibri" panose="020F0502020204030204" pitchFamily="34" charset="0"/>
                <a:cs typeface="Calibri" panose="020F0502020204030204" pitchFamily="34" charset="0"/>
              </a:rPr>
              <a:t>Beware: </a:t>
            </a:r>
            <a:r>
              <a:rPr lang="en-US" sz="1600" dirty="0" err="1">
                <a:latin typeface="Calibri" panose="020F0502020204030204" pitchFamily="34" charset="0"/>
                <a:cs typeface="Calibri" panose="020F0502020204030204" pitchFamily="34" charset="0"/>
              </a:rPr>
              <a:t>SystemML</a:t>
            </a:r>
            <a:r>
              <a:rPr lang="en-US" sz="1600" dirty="0">
                <a:latin typeface="Calibri" panose="020F0502020204030204" pitchFamily="34" charset="0"/>
                <a:cs typeface="Calibri" panose="020F0502020204030204" pitchFamily="34" charset="0"/>
              </a:rPr>
              <a:t> 1.0,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Julia 0.6.2, </a:t>
            </a:r>
            <a:r>
              <a:rPr lang="en-US" sz="1600" dirty="0" err="1">
                <a:latin typeface="Calibri" panose="020F0502020204030204" pitchFamily="34" charset="0"/>
                <a:cs typeface="Calibri" panose="020F0502020204030204" pitchFamily="34" charset="0"/>
              </a:rPr>
              <a:t>TensorFlow</a:t>
            </a:r>
            <a:r>
              <a:rPr lang="en-US" sz="1600" dirty="0">
                <a:latin typeface="Calibri" panose="020F0502020204030204" pitchFamily="34" charset="0"/>
                <a:cs typeface="Calibri" panose="020F0502020204030204" pitchFamily="34" charset="0"/>
              </a:rPr>
              <a:t> 1.5 </a:t>
            </a:r>
          </a:p>
        </p:txBody>
      </p:sp>
    </p:spTree>
    <p:extLst>
      <p:ext uri="{BB962C8B-B14F-4D97-AF65-F5344CB8AC3E}">
        <p14:creationId xmlns:p14="http://schemas.microsoft.com/office/powerpoint/2010/main" val="170231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9" grpId="0"/>
      <p:bldP spid="13" grpId="0"/>
      <p:bldP spid="17"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8360"/>
          <a:stretch/>
        </p:blipFill>
        <p:spPr>
          <a:xfrm>
            <a:off x="5854694" y="4252405"/>
            <a:ext cx="3033116" cy="1899470"/>
          </a:xfrm>
          <a:prstGeom prst="rect">
            <a:avLst/>
          </a:prstGeom>
        </p:spPr>
      </p:pic>
      <p:sp>
        <p:nvSpPr>
          <p:cNvPr id="2" name="Title 1"/>
          <p:cNvSpPr>
            <a:spLocks noGrp="1"/>
          </p:cNvSpPr>
          <p:nvPr>
            <p:ph type="title"/>
          </p:nvPr>
        </p:nvSpPr>
        <p:spPr/>
        <p:txBody>
          <a:bodyPr/>
          <a:lstStyle/>
          <a:p>
            <a:r>
              <a:rPr lang="en-US" dirty="0"/>
              <a:t>Motivation: Just-In-Time Compilation</a:t>
            </a:r>
          </a:p>
        </p:txBody>
      </p:sp>
      <p:sp>
        <p:nvSpPr>
          <p:cNvPr id="3" name="Content Placeholder 2"/>
          <p:cNvSpPr>
            <a:spLocks noGrp="1"/>
          </p:cNvSpPr>
          <p:nvPr>
            <p:ph idx="1"/>
          </p:nvPr>
        </p:nvSpPr>
        <p:spPr/>
        <p:txBody>
          <a:bodyPr/>
          <a:lstStyle/>
          <a:p>
            <a:r>
              <a:rPr lang="en-US" dirty="0"/>
              <a:t>Operator Kernels </a:t>
            </a:r>
            <a:r>
              <a:rPr lang="en-US" b="0" dirty="0"/>
              <a:t>(</a:t>
            </a:r>
            <a:r>
              <a:rPr lang="en-US" dirty="0">
                <a:solidFill>
                  <a:schemeClr val="accent1"/>
                </a:solidFill>
              </a:rPr>
              <a:t>better code</a:t>
            </a:r>
            <a:r>
              <a:rPr lang="en-US" b="0" dirty="0"/>
              <a:t>)</a:t>
            </a:r>
          </a:p>
          <a:p>
            <a:pPr lvl="1"/>
            <a:r>
              <a:rPr lang="en-US" dirty="0"/>
              <a:t>Specialization opportunities: data types, shapes, and operator graphs</a:t>
            </a:r>
          </a:p>
          <a:p>
            <a:pPr lvl="1"/>
            <a:r>
              <a:rPr lang="en-US" dirty="0"/>
              <a:t>Heterogeneous hardware: CPUs, GPUs, FPGAs, ASICs x architectures</a:t>
            </a:r>
          </a:p>
          <a:p>
            <a:pPr lvl="1"/>
            <a:endParaRPr lang="en-US" dirty="0"/>
          </a:p>
          <a:p>
            <a:r>
              <a:rPr lang="en-US" dirty="0"/>
              <a:t>#1 CPU Architecture</a:t>
            </a:r>
          </a:p>
          <a:p>
            <a:pPr lvl="1"/>
            <a:r>
              <a:rPr lang="en-US" dirty="0"/>
              <a:t>Specialize to available instructions sets</a:t>
            </a:r>
          </a:p>
          <a:p>
            <a:pPr lvl="1"/>
            <a:r>
              <a:rPr lang="en-US" dirty="0"/>
              <a:t>Register allocation and assignment, </a:t>
            </a:r>
            <a:r>
              <a:rPr lang="en-US" dirty="0" err="1"/>
              <a:t>etc</a:t>
            </a:r>
            <a:r>
              <a:rPr lang="en-US" dirty="0"/>
              <a:t> </a:t>
            </a:r>
          </a:p>
          <a:p>
            <a:pPr lvl="1"/>
            <a:endParaRPr lang="en-US" sz="1200" dirty="0"/>
          </a:p>
          <a:p>
            <a:r>
              <a:rPr lang="en-US" dirty="0"/>
              <a:t>#2 Heterogeneous Hardware</a:t>
            </a:r>
          </a:p>
          <a:p>
            <a:pPr lvl="1"/>
            <a:r>
              <a:rPr lang="en-US" dirty="0"/>
              <a:t>JIT compilation for custom-build </a:t>
            </a:r>
            <a:br>
              <a:rPr lang="en-US" dirty="0"/>
            </a:br>
            <a:r>
              <a:rPr lang="en-US" dirty="0"/>
              <a:t>ASICs with HW support for ML ops</a:t>
            </a:r>
          </a:p>
          <a:p>
            <a:pPr lvl="1"/>
            <a:r>
              <a:rPr lang="en-US" dirty="0"/>
              <a:t>Different architectures of devices</a:t>
            </a:r>
          </a:p>
          <a:p>
            <a:pPr lvl="1"/>
            <a:endParaRPr lang="en-US" sz="1200" dirty="0"/>
          </a:p>
          <a:p>
            <a:r>
              <a:rPr lang="en-US" dirty="0"/>
              <a:t>#3 Custom ML Program</a:t>
            </a:r>
          </a:p>
          <a:p>
            <a:pPr lvl="1"/>
            <a:r>
              <a:rPr lang="en-US" dirty="0"/>
              <a:t>Operator graphs and sizes</a:t>
            </a:r>
          </a:p>
        </p:txBody>
      </p:sp>
      <p:sp>
        <p:nvSpPr>
          <p:cNvPr id="4" name="Text Placeholder 3"/>
          <p:cNvSpPr>
            <a:spLocks noGrp="1"/>
          </p:cNvSpPr>
          <p:nvPr>
            <p:ph type="body" sz="quarter" idx="14"/>
          </p:nvPr>
        </p:nvSpPr>
        <p:spPr/>
        <p:txBody>
          <a:bodyPr>
            <a:normAutofit lnSpcReduction="10000"/>
          </a:bodyPr>
          <a:lstStyle/>
          <a:p>
            <a:r>
              <a:rPr lang="en-US" dirty="0"/>
              <a:t>Operator Fusion &amp; JIT Compilation</a:t>
            </a:r>
          </a:p>
        </p:txBody>
      </p:sp>
      <p:sp>
        <p:nvSpPr>
          <p:cNvPr id="5" name="TextBox 4"/>
          <p:cNvSpPr txBox="1"/>
          <p:nvPr/>
        </p:nvSpPr>
        <p:spPr>
          <a:xfrm>
            <a:off x="5978769" y="2715841"/>
            <a:ext cx="2220686" cy="646331"/>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Examples:</a:t>
            </a:r>
            <a:r>
              <a:rPr lang="en-US" dirty="0">
                <a:latin typeface="Calibri" panose="020F0502020204030204" pitchFamily="34" charset="0"/>
                <a:cs typeface="Calibri" panose="020F0502020204030204" pitchFamily="34" charset="0"/>
              </a:rPr>
              <a:t> x86-64, </a:t>
            </a:r>
            <a:r>
              <a:rPr lang="en-US" dirty="0" err="1">
                <a:latin typeface="Calibri" panose="020F0502020204030204" pitchFamily="34" charset="0"/>
                <a:cs typeface="Calibri" panose="020F0502020204030204" pitchFamily="34" charset="0"/>
              </a:rPr>
              <a:t>sparc</a:t>
            </a:r>
            <a:r>
              <a:rPr lang="en-US" dirty="0">
                <a:latin typeface="Calibri" panose="020F0502020204030204" pitchFamily="34" charset="0"/>
                <a:cs typeface="Calibri" panose="020F0502020204030204" pitchFamily="34" charset="0"/>
              </a:rPr>
              <a:t>, amd64, arm, </a:t>
            </a:r>
            <a:r>
              <a:rPr lang="en-US" dirty="0" err="1">
                <a:latin typeface="Calibri" panose="020F0502020204030204" pitchFamily="34" charset="0"/>
                <a:cs typeface="Calibri" panose="020F0502020204030204" pitchFamily="34" charset="0"/>
              </a:rPr>
              <a:t>ppc</a:t>
            </a:r>
            <a:endParaRPr lang="en-US" dirty="0">
              <a:latin typeface="Calibri" panose="020F0502020204030204" pitchFamily="34" charset="0"/>
              <a:cs typeface="Calibri" panose="020F0502020204030204" pitchFamily="34" charset="0"/>
            </a:endParaRPr>
          </a:p>
        </p:txBody>
      </p:sp>
      <p:sp>
        <p:nvSpPr>
          <p:cNvPr id="8" name="TextBox 7"/>
          <p:cNvSpPr txBox="1"/>
          <p:nvPr/>
        </p:nvSpPr>
        <p:spPr>
          <a:xfrm>
            <a:off x="5256124" y="3953462"/>
            <a:ext cx="1686448" cy="646331"/>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Example:</a:t>
            </a:r>
            <a:r>
              <a:rPr lang="en-US" dirty="0">
                <a:latin typeface="Calibri" panose="020F0502020204030204" pitchFamily="34" charset="0"/>
                <a:cs typeface="Calibri" panose="020F0502020204030204" pitchFamily="34" charset="0"/>
              </a:rPr>
              <a:t> NVIDIA </a:t>
            </a:r>
            <a:r>
              <a:rPr lang="en-US" dirty="0" err="1">
                <a:latin typeface="Calibri" panose="020F0502020204030204" pitchFamily="34" charset="0"/>
                <a:cs typeface="Calibri" panose="020F0502020204030204" pitchFamily="34" charset="0"/>
              </a:rPr>
              <a:t>TensorRT</a:t>
            </a:r>
            <a:endParaRPr lang="en-US" dirty="0">
              <a:latin typeface="Calibri" panose="020F0502020204030204" pitchFamily="34" charset="0"/>
              <a:cs typeface="Calibri" panose="020F0502020204030204" pitchFamily="34" charset="0"/>
            </a:endParaRPr>
          </a:p>
        </p:txBody>
      </p:sp>
      <p:sp>
        <p:nvSpPr>
          <p:cNvPr id="10" name="TextBox 9"/>
          <p:cNvSpPr txBox="1"/>
          <p:nvPr/>
        </p:nvSpPr>
        <p:spPr>
          <a:xfrm>
            <a:off x="7184574" y="3943414"/>
            <a:ext cx="1474351" cy="369332"/>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GPU Platforms</a:t>
            </a:r>
          </a:p>
        </p:txBody>
      </p:sp>
      <p:sp>
        <p:nvSpPr>
          <p:cNvPr id="11" name="TextBox 10"/>
          <p:cNvSpPr txBox="1"/>
          <p:nvPr/>
        </p:nvSpPr>
        <p:spPr>
          <a:xfrm>
            <a:off x="4441370" y="5556739"/>
            <a:ext cx="2301073"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a:latin typeface="Calibri" panose="020F0502020204030204" pitchFamily="34" charset="0"/>
                <a:cs typeface="Calibri" panose="020F0502020204030204" pitchFamily="34" charset="0"/>
                <a:hlinkClick r:id="rId4"/>
              </a:rPr>
              <a:t>https://docs.nvidia.com/</a:t>
            </a:r>
            <a:br>
              <a:rPr lang="en-US" sz="1400" dirty="0">
                <a:latin typeface="Calibri" panose="020F0502020204030204" pitchFamily="34" charset="0"/>
                <a:cs typeface="Calibri" panose="020F0502020204030204" pitchFamily="34" charset="0"/>
                <a:hlinkClick r:id="rId4"/>
              </a:rPr>
            </a:br>
            <a:r>
              <a:rPr lang="en-US" sz="1400" dirty="0" err="1">
                <a:latin typeface="Calibri" panose="020F0502020204030204" pitchFamily="34" charset="0"/>
                <a:cs typeface="Calibri" panose="020F0502020204030204" pitchFamily="34" charset="0"/>
                <a:hlinkClick r:id="rId4"/>
              </a:rPr>
              <a:t>deeplearning</a:t>
            </a:r>
            <a:r>
              <a:rPr lang="en-US" sz="1400" dirty="0">
                <a:latin typeface="Calibri" panose="020F0502020204030204" pitchFamily="34" charset="0"/>
                <a:cs typeface="Calibri" panose="020F0502020204030204" pitchFamily="34" charset="0"/>
                <a:hlinkClick r:id="rId4"/>
              </a:rPr>
              <a:t>/</a:t>
            </a:r>
            <a:r>
              <a:rPr lang="en-US" sz="1400" dirty="0" err="1">
                <a:latin typeface="Calibri" panose="020F0502020204030204" pitchFamily="34" charset="0"/>
                <a:cs typeface="Calibri" panose="020F0502020204030204" pitchFamily="34" charset="0"/>
                <a:hlinkClick r:id="rId4"/>
              </a:rPr>
              <a:t>sdk</a:t>
            </a:r>
            <a:r>
              <a:rPr lang="en-US" sz="1400" dirty="0">
                <a:latin typeface="Calibri" panose="020F0502020204030204" pitchFamily="34" charset="0"/>
                <a:cs typeface="Calibri" panose="020F0502020204030204" pitchFamily="34" charset="0"/>
                <a:hlinkClick r:id="rId4"/>
              </a:rPr>
              <a:t>/</a:t>
            </a:r>
            <a:r>
              <a:rPr lang="en-US" sz="1400" dirty="0" err="1">
                <a:latin typeface="Calibri" panose="020F0502020204030204" pitchFamily="34" charset="0"/>
                <a:cs typeface="Calibri" panose="020F0502020204030204" pitchFamily="34" charset="0"/>
                <a:hlinkClick r:id="rId4"/>
              </a:rPr>
              <a:t>tensorrt</a:t>
            </a:r>
            <a:r>
              <a:rPr lang="en-US" sz="1400" dirty="0">
                <a:latin typeface="Calibri" panose="020F0502020204030204" pitchFamily="34" charset="0"/>
                <a:cs typeface="Calibri" panose="020F0502020204030204" pitchFamily="34" charset="0"/>
                <a:hlinkClick r:id="rId4"/>
              </a:rPr>
              <a:t>-developer-guide/index.html</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592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Operator Fusion Overview</a:t>
            </a:r>
          </a:p>
        </p:txBody>
      </p:sp>
      <p:sp>
        <p:nvSpPr>
          <p:cNvPr id="3" name="Content Placeholder 2"/>
          <p:cNvSpPr>
            <a:spLocks noGrp="1"/>
          </p:cNvSpPr>
          <p:nvPr>
            <p:ph idx="1"/>
          </p:nvPr>
        </p:nvSpPr>
        <p:spPr/>
        <p:txBody>
          <a:bodyPr/>
          <a:lstStyle/>
          <a:p>
            <a:r>
              <a:rPr lang="en-US" dirty="0"/>
              <a:t>Related Research Areas</a:t>
            </a:r>
          </a:p>
          <a:p>
            <a:pPr lvl="1"/>
            <a:r>
              <a:rPr lang="en-US" dirty="0"/>
              <a:t>DB: </a:t>
            </a:r>
            <a:r>
              <a:rPr lang="en-US" b="1" dirty="0">
                <a:solidFill>
                  <a:srgbClr val="7889FB"/>
                </a:solidFill>
              </a:rPr>
              <a:t>query compilation</a:t>
            </a:r>
          </a:p>
          <a:p>
            <a:pPr lvl="1"/>
            <a:r>
              <a:rPr lang="en-US" dirty="0"/>
              <a:t>HPC: </a:t>
            </a:r>
            <a:r>
              <a:rPr lang="en-US" b="1" dirty="0">
                <a:solidFill>
                  <a:srgbClr val="7889FB"/>
                </a:solidFill>
              </a:rPr>
              <a:t>loop fusion, tiling, and distribution</a:t>
            </a:r>
            <a:r>
              <a:rPr lang="en-US" dirty="0"/>
              <a:t> (</a:t>
            </a:r>
            <a:r>
              <a:rPr lang="en-US" b="1" dirty="0">
                <a:solidFill>
                  <a:schemeClr val="accent1"/>
                </a:solidFill>
              </a:rPr>
              <a:t>NP complete</a:t>
            </a:r>
            <a:r>
              <a:rPr lang="en-US" dirty="0"/>
              <a:t>)</a:t>
            </a:r>
          </a:p>
          <a:p>
            <a:pPr lvl="1"/>
            <a:r>
              <a:rPr lang="en-US" dirty="0"/>
              <a:t>ML: </a:t>
            </a:r>
            <a:r>
              <a:rPr lang="en-US" b="1" dirty="0">
                <a:solidFill>
                  <a:srgbClr val="7889FB"/>
                </a:solidFill>
              </a:rPr>
              <a:t>operator fusion</a:t>
            </a:r>
            <a:r>
              <a:rPr lang="en-US" dirty="0"/>
              <a:t> (dependencies given by data flow graph)</a:t>
            </a:r>
          </a:p>
          <a:p>
            <a:pPr lvl="1"/>
            <a:endParaRPr lang="en-US" sz="700" dirty="0"/>
          </a:p>
          <a:p>
            <a:r>
              <a:rPr lang="en-US" dirty="0"/>
              <a:t>Example Operator Fusion</a:t>
            </a:r>
          </a:p>
        </p:txBody>
      </p:sp>
      <p:sp>
        <p:nvSpPr>
          <p:cNvPr id="4" name="Text Placeholder 3"/>
          <p:cNvSpPr>
            <a:spLocks noGrp="1"/>
          </p:cNvSpPr>
          <p:nvPr>
            <p:ph type="body" sz="quarter" idx="14"/>
          </p:nvPr>
        </p:nvSpPr>
        <p:spPr/>
        <p:txBody>
          <a:bodyPr>
            <a:normAutofit lnSpcReduction="10000"/>
          </a:bodyPr>
          <a:lstStyle/>
          <a:p>
            <a:r>
              <a:rPr lang="en-US" dirty="0"/>
              <a:t>Operator Fusion &amp; JIT Compilation</a:t>
            </a:r>
          </a:p>
        </p:txBody>
      </p:sp>
      <p:grpSp>
        <p:nvGrpSpPr>
          <p:cNvPr id="29" name="Group 28"/>
          <p:cNvGrpSpPr/>
          <p:nvPr/>
        </p:nvGrpSpPr>
        <p:grpSpPr>
          <a:xfrm>
            <a:off x="355052" y="3222183"/>
            <a:ext cx="1328038" cy="2259193"/>
            <a:chOff x="355052" y="3583922"/>
            <a:chExt cx="1328038" cy="2259193"/>
          </a:xfrm>
        </p:grpSpPr>
        <p:sp>
          <p:nvSpPr>
            <p:cNvPr id="5" name="Rounded Rectangle 4"/>
            <p:cNvSpPr/>
            <p:nvPr/>
          </p:nvSpPr>
          <p:spPr>
            <a:xfrm>
              <a:off x="355052" y="5047627"/>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a:t>
              </a:r>
            </a:p>
          </p:txBody>
        </p:sp>
        <p:sp>
          <p:nvSpPr>
            <p:cNvPr id="6" name="Rounded Rectangle 5"/>
            <p:cNvSpPr/>
            <p:nvPr/>
          </p:nvSpPr>
          <p:spPr>
            <a:xfrm>
              <a:off x="678275" y="4597128"/>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cxnSp>
          <p:nvCxnSpPr>
            <p:cNvPr id="7" name="Straight Connector 6"/>
            <p:cNvCxnSpPr>
              <a:stCxn id="5" idx="0"/>
              <a:endCxn id="6" idx="2"/>
            </p:cNvCxnSpPr>
            <p:nvPr/>
          </p:nvCxnSpPr>
          <p:spPr>
            <a:xfrm flipV="1">
              <a:off x="609610" y="4928724"/>
              <a:ext cx="323223" cy="118903"/>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16" idx="0"/>
              <a:endCxn id="6" idx="2"/>
            </p:cNvCxnSpPr>
            <p:nvPr/>
          </p:nvCxnSpPr>
          <p:spPr>
            <a:xfrm flipH="1" flipV="1">
              <a:off x="932833" y="4928724"/>
              <a:ext cx="301375" cy="130622"/>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11" name="Rounded Rectangle 10"/>
            <p:cNvSpPr/>
            <p:nvPr/>
          </p:nvSpPr>
          <p:spPr>
            <a:xfrm>
              <a:off x="767010" y="5509843"/>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s</a:t>
              </a:r>
            </a:p>
          </p:txBody>
        </p:sp>
        <p:sp>
          <p:nvSpPr>
            <p:cNvPr id="12" name="Rounded Rectangle 11"/>
            <p:cNvSpPr/>
            <p:nvPr/>
          </p:nvSpPr>
          <p:spPr>
            <a:xfrm>
              <a:off x="1321349" y="5511519"/>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onsolas" panose="020B0609020204030204" pitchFamily="49" charset="0"/>
                </a:rPr>
                <a:t>B</a:t>
              </a:r>
            </a:p>
          </p:txBody>
        </p:sp>
        <p:cxnSp>
          <p:nvCxnSpPr>
            <p:cNvPr id="13" name="Straight Connector 12"/>
            <p:cNvCxnSpPr>
              <a:stCxn id="11" idx="0"/>
              <a:endCxn id="16" idx="2"/>
            </p:cNvCxnSpPr>
            <p:nvPr/>
          </p:nvCxnSpPr>
          <p:spPr>
            <a:xfrm flipV="1">
              <a:off x="947881" y="5390942"/>
              <a:ext cx="286327" cy="118901"/>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12" idx="0"/>
              <a:endCxn id="16" idx="2"/>
            </p:cNvCxnSpPr>
            <p:nvPr/>
          </p:nvCxnSpPr>
          <p:spPr>
            <a:xfrm flipH="1" flipV="1">
              <a:off x="1234208" y="5390942"/>
              <a:ext cx="268012" cy="12057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16" name="Rounded Rectangle 15"/>
            <p:cNvSpPr/>
            <p:nvPr/>
          </p:nvSpPr>
          <p:spPr>
            <a:xfrm>
              <a:off x="979650" y="5059346"/>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cxnSp>
          <p:nvCxnSpPr>
            <p:cNvPr id="19" name="Straight Connector 18"/>
            <p:cNvCxnSpPr>
              <a:stCxn id="24" idx="0"/>
              <a:endCxn id="20" idx="2"/>
            </p:cNvCxnSpPr>
            <p:nvPr/>
          </p:nvCxnSpPr>
          <p:spPr>
            <a:xfrm flipV="1">
              <a:off x="1225836" y="3915518"/>
              <a:ext cx="71" cy="241154"/>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20" name="Rounded Rectangle 19"/>
            <p:cNvSpPr/>
            <p:nvPr/>
          </p:nvSpPr>
          <p:spPr>
            <a:xfrm>
              <a:off x="971349" y="3583922"/>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R</a:t>
              </a:r>
            </a:p>
          </p:txBody>
        </p:sp>
        <p:sp>
          <p:nvSpPr>
            <p:cNvPr id="21" name="Rounded Rectangle 20"/>
            <p:cNvSpPr/>
            <p:nvPr/>
          </p:nvSpPr>
          <p:spPr>
            <a:xfrm>
              <a:off x="1312977" y="4608845"/>
              <a:ext cx="361741"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onsolas" panose="020B0609020204030204" pitchFamily="49" charset="0"/>
                </a:rPr>
                <a:t>C</a:t>
              </a:r>
            </a:p>
          </p:txBody>
        </p:sp>
        <p:cxnSp>
          <p:nvCxnSpPr>
            <p:cNvPr id="22" name="Straight Connector 21"/>
            <p:cNvCxnSpPr>
              <a:stCxn id="6" idx="0"/>
              <a:endCxn id="24" idx="2"/>
            </p:cNvCxnSpPr>
            <p:nvPr/>
          </p:nvCxnSpPr>
          <p:spPr>
            <a:xfrm flipV="1">
              <a:off x="932833" y="4488268"/>
              <a:ext cx="293003" cy="108860"/>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21" idx="0"/>
              <a:endCxn id="24" idx="2"/>
            </p:cNvCxnSpPr>
            <p:nvPr/>
          </p:nvCxnSpPr>
          <p:spPr>
            <a:xfrm flipH="1" flipV="1">
              <a:off x="1225836" y="4488268"/>
              <a:ext cx="268012" cy="120577"/>
            </a:xfrm>
            <a:prstGeom prst="line">
              <a:avLst/>
            </a:prstGeom>
            <a:ln w="19050">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24" name="Rounded Rectangle 23"/>
            <p:cNvSpPr/>
            <p:nvPr/>
          </p:nvSpPr>
          <p:spPr>
            <a:xfrm>
              <a:off x="971278" y="4156672"/>
              <a:ext cx="509116" cy="33159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a:t>
              </a:r>
            </a:p>
          </p:txBody>
        </p:sp>
      </p:grpSp>
      <p:sp>
        <p:nvSpPr>
          <p:cNvPr id="27" name="TextBox 26"/>
          <p:cNvSpPr txBox="1"/>
          <p:nvPr/>
        </p:nvSpPr>
        <p:spPr>
          <a:xfrm>
            <a:off x="2582428" y="3266002"/>
            <a:ext cx="5034225" cy="1754326"/>
          </a:xfrm>
          <a:prstGeom prst="rect">
            <a:avLst/>
          </a:prstGeom>
          <a:noFill/>
        </p:spPr>
        <p:txBody>
          <a:bodyPr wrap="square" lIns="0" rIns="0" rtlCol="0">
            <a:spAutoFit/>
          </a:bodyPr>
          <a:lstStyle/>
          <a:p>
            <a:r>
              <a:rPr lang="nn-NO" b="1" dirty="0">
                <a:latin typeface="Consolas" panose="020B0609020204030204" pitchFamily="49" charset="0"/>
              </a:rPr>
              <a:t>for</a:t>
            </a:r>
            <a:r>
              <a:rPr lang="nn-NO" dirty="0">
                <a:latin typeface="Consolas" panose="020B0609020204030204" pitchFamily="49" charset="0"/>
              </a:rPr>
              <a:t>( i in 1:n )</a:t>
            </a:r>
          </a:p>
          <a:p>
            <a:r>
              <a:rPr lang="en-US" dirty="0">
                <a:latin typeface="Consolas" panose="020B0609020204030204" pitchFamily="49" charset="0"/>
              </a:rPr>
              <a:t>  </a:t>
            </a:r>
            <a:r>
              <a:rPr lang="en-US" dirty="0">
                <a:solidFill>
                  <a:schemeClr val="accent1"/>
                </a:solidFill>
                <a:latin typeface="Consolas" panose="020B0609020204030204" pitchFamily="49" charset="0"/>
              </a:rPr>
              <a:t>tmp1</a:t>
            </a:r>
            <a:r>
              <a:rPr lang="en-US" dirty="0">
                <a:latin typeface="Consolas" panose="020B0609020204030204" pitchFamily="49" charset="0"/>
              </a:rPr>
              <a:t>[i,1] = s * B[i,1]; </a:t>
            </a:r>
          </a:p>
          <a:p>
            <a:r>
              <a:rPr lang="en-US" b="1" dirty="0">
                <a:latin typeface="Consolas" panose="020B0609020204030204" pitchFamily="49" charset="0"/>
              </a:rPr>
              <a:t>for</a:t>
            </a:r>
            <a:r>
              <a:rPr lang="en-US" dirty="0">
                <a:latin typeface="Consolas" panose="020B0609020204030204" pitchFamily="49" charset="0"/>
              </a:rPr>
              <a:t>( </a:t>
            </a:r>
            <a:r>
              <a:rPr lang="en-US" dirty="0" err="1">
                <a:latin typeface="Consolas" panose="020B0609020204030204" pitchFamily="49" charset="0"/>
              </a:rPr>
              <a:t>i</a:t>
            </a:r>
            <a:r>
              <a:rPr lang="en-US" dirty="0">
                <a:latin typeface="Consolas" panose="020B0609020204030204" pitchFamily="49" charset="0"/>
              </a:rPr>
              <a:t> in 1:n )</a:t>
            </a:r>
          </a:p>
          <a:p>
            <a:r>
              <a:rPr lang="en-US" dirty="0">
                <a:latin typeface="Consolas" panose="020B0609020204030204" pitchFamily="49" charset="0"/>
              </a:rPr>
              <a:t>  </a:t>
            </a:r>
            <a:r>
              <a:rPr lang="en-US" dirty="0">
                <a:solidFill>
                  <a:schemeClr val="accent1"/>
                </a:solidFill>
                <a:latin typeface="Consolas" panose="020B0609020204030204" pitchFamily="49" charset="0"/>
              </a:rPr>
              <a:t>tmp2</a:t>
            </a:r>
            <a:r>
              <a:rPr lang="en-US" dirty="0">
                <a:latin typeface="Consolas" panose="020B0609020204030204" pitchFamily="49" charset="0"/>
              </a:rPr>
              <a:t>[i,1] = A[i,1] + </a:t>
            </a:r>
            <a:r>
              <a:rPr lang="en-US" dirty="0">
                <a:solidFill>
                  <a:schemeClr val="accent1"/>
                </a:solidFill>
                <a:latin typeface="Consolas" panose="020B0609020204030204" pitchFamily="49" charset="0"/>
              </a:rPr>
              <a:t>tmp1</a:t>
            </a:r>
            <a:r>
              <a:rPr lang="en-US" dirty="0">
                <a:latin typeface="Consolas" panose="020B0609020204030204" pitchFamily="49" charset="0"/>
              </a:rPr>
              <a:t>[i,1];</a:t>
            </a:r>
          </a:p>
          <a:p>
            <a:r>
              <a:rPr lang="en-US" b="1" dirty="0">
                <a:latin typeface="Consolas" panose="020B0609020204030204" pitchFamily="49" charset="0"/>
              </a:rPr>
              <a:t>for</a:t>
            </a:r>
            <a:r>
              <a:rPr lang="en-US" dirty="0">
                <a:latin typeface="Consolas" panose="020B0609020204030204" pitchFamily="49" charset="0"/>
              </a:rPr>
              <a:t>( </a:t>
            </a:r>
            <a:r>
              <a:rPr lang="en-US" dirty="0" err="1">
                <a:latin typeface="Consolas" panose="020B0609020204030204" pitchFamily="49" charset="0"/>
              </a:rPr>
              <a:t>i</a:t>
            </a:r>
            <a:r>
              <a:rPr lang="en-US" dirty="0">
                <a:latin typeface="Consolas" panose="020B0609020204030204" pitchFamily="49" charset="0"/>
              </a:rPr>
              <a:t> in 1:n )</a:t>
            </a:r>
          </a:p>
          <a:p>
            <a:r>
              <a:rPr lang="en-US" dirty="0">
                <a:latin typeface="Consolas" panose="020B0609020204030204" pitchFamily="49" charset="0"/>
              </a:rPr>
              <a:t>  R[i,1] = </a:t>
            </a:r>
            <a:r>
              <a:rPr lang="en-US" dirty="0">
                <a:solidFill>
                  <a:schemeClr val="accent1"/>
                </a:solidFill>
                <a:latin typeface="Consolas" panose="020B0609020204030204" pitchFamily="49" charset="0"/>
              </a:rPr>
              <a:t>tmp2</a:t>
            </a:r>
            <a:r>
              <a:rPr lang="en-US" dirty="0">
                <a:latin typeface="Consolas" panose="020B0609020204030204" pitchFamily="49" charset="0"/>
              </a:rPr>
              <a:t>[i,1] * C[i,1];</a:t>
            </a:r>
            <a:endParaRPr lang="en-US" dirty="0">
              <a:latin typeface="Consolas" panose="020B0609020204030204" pitchFamily="49" charset="0"/>
              <a:cs typeface="Calibri" panose="020F0502020204030204" pitchFamily="34" charset="0"/>
            </a:endParaRPr>
          </a:p>
        </p:txBody>
      </p:sp>
      <p:sp>
        <p:nvSpPr>
          <p:cNvPr id="28" name="TextBox 27"/>
          <p:cNvSpPr txBox="1"/>
          <p:nvPr/>
        </p:nvSpPr>
        <p:spPr>
          <a:xfrm>
            <a:off x="3447649" y="5400587"/>
            <a:ext cx="5034225" cy="646331"/>
          </a:xfrm>
          <a:prstGeom prst="rect">
            <a:avLst/>
          </a:prstGeom>
          <a:noFill/>
        </p:spPr>
        <p:txBody>
          <a:bodyPr wrap="square" lIns="0" rIns="0" rtlCol="0">
            <a:spAutoFit/>
          </a:bodyPr>
          <a:lstStyle/>
          <a:p>
            <a:r>
              <a:rPr lang="nn-NO" b="1" dirty="0">
                <a:solidFill>
                  <a:srgbClr val="7889FB"/>
                </a:solidFill>
                <a:latin typeface="Consolas" panose="020B0609020204030204" pitchFamily="49" charset="0"/>
              </a:rPr>
              <a:t>for</a:t>
            </a:r>
            <a:r>
              <a:rPr lang="nn-NO" dirty="0">
                <a:latin typeface="Consolas" panose="020B0609020204030204" pitchFamily="49" charset="0"/>
              </a:rPr>
              <a:t>( i in 1:n )</a:t>
            </a:r>
          </a:p>
          <a:p>
            <a:r>
              <a:rPr lang="en-US" dirty="0">
                <a:latin typeface="Consolas" panose="020B0609020204030204" pitchFamily="49" charset="0"/>
              </a:rPr>
              <a:t>  R[i,1] = (A[i,1] + s*B[i,1]) * C[i,1]; </a:t>
            </a:r>
          </a:p>
        </p:txBody>
      </p:sp>
      <p:sp>
        <p:nvSpPr>
          <p:cNvPr id="30" name="Right Arrow 29"/>
          <p:cNvSpPr/>
          <p:nvPr/>
        </p:nvSpPr>
        <p:spPr>
          <a:xfrm>
            <a:off x="1916742" y="3553779"/>
            <a:ext cx="321547" cy="356460"/>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1" name="Right Arrow 30"/>
          <p:cNvSpPr/>
          <p:nvPr/>
        </p:nvSpPr>
        <p:spPr>
          <a:xfrm rot="2748633">
            <a:off x="3007070" y="5093310"/>
            <a:ext cx="321547" cy="356460"/>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9" name="TextBox 8"/>
          <p:cNvSpPr txBox="1"/>
          <p:nvPr/>
        </p:nvSpPr>
        <p:spPr>
          <a:xfrm>
            <a:off x="6839573" y="2886006"/>
            <a:ext cx="2090058" cy="1200329"/>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Memory Bandwidth:</a:t>
            </a:r>
          </a:p>
          <a:p>
            <a:pPr algn="ctr"/>
            <a:r>
              <a:rPr lang="en-US" dirty="0">
                <a:latin typeface="Calibri" panose="020F0502020204030204" pitchFamily="34" charset="0"/>
                <a:cs typeface="Calibri" panose="020F0502020204030204" pitchFamily="34" charset="0"/>
              </a:rPr>
              <a:t>L1 core: 1TB/s</a:t>
            </a:r>
          </a:p>
          <a:p>
            <a:pPr algn="ctr"/>
            <a:r>
              <a:rPr lang="en-US" dirty="0">
                <a:latin typeface="Calibri" panose="020F0502020204030204" pitchFamily="34" charset="0"/>
                <a:cs typeface="Calibri" panose="020F0502020204030204" pitchFamily="34" charset="0"/>
              </a:rPr>
              <a:t>L3 socket: 400GB/s</a:t>
            </a:r>
          </a:p>
          <a:p>
            <a:pPr algn="ctr"/>
            <a:r>
              <a:rPr lang="en-US" dirty="0">
                <a:latin typeface="Calibri" panose="020F0502020204030204" pitchFamily="34" charset="0"/>
                <a:cs typeface="Calibri" panose="020F0502020204030204" pitchFamily="34" charset="0"/>
              </a:rPr>
              <a:t>Mem: 100 GB/s </a:t>
            </a:r>
          </a:p>
        </p:txBody>
      </p:sp>
      <p:sp>
        <p:nvSpPr>
          <p:cNvPr id="10" name="Rectangle 9"/>
          <p:cNvSpPr/>
          <p:nvPr/>
        </p:nvSpPr>
        <p:spPr>
          <a:xfrm>
            <a:off x="6710653" y="4082364"/>
            <a:ext cx="2358061" cy="738664"/>
          </a:xfrm>
          <a:prstGeom prst="rect">
            <a:avLst/>
          </a:prstGeom>
        </p:spPr>
        <p:txBody>
          <a:bodyPr wrap="square">
            <a:spAutoFit/>
          </a:bodyPr>
          <a:lstStyle/>
          <a:p>
            <a:pPr algn="ctr"/>
            <a:r>
              <a:rPr lang="en-US" sz="1400" dirty="0">
                <a:latin typeface="Calibri" panose="020F0502020204030204" pitchFamily="34" charset="0"/>
                <a:cs typeface="Calibri" panose="020F0502020204030204" pitchFamily="34" charset="0"/>
              </a:rPr>
              <a:t>[</a:t>
            </a:r>
            <a:r>
              <a:rPr lang="en-US" sz="1400" dirty="0">
                <a:latin typeface="Calibri" panose="020F0502020204030204" pitchFamily="34" charset="0"/>
                <a:cs typeface="Calibri" panose="020F0502020204030204" pitchFamily="34" charset="0"/>
                <a:hlinkClick r:id="rId2"/>
              </a:rPr>
              <a:t>https://software.intel.com/</a:t>
            </a:r>
            <a:br>
              <a:rPr lang="en-US" sz="1400" dirty="0">
                <a:latin typeface="Calibri" panose="020F0502020204030204" pitchFamily="34" charset="0"/>
                <a:cs typeface="Calibri" panose="020F0502020204030204" pitchFamily="34" charset="0"/>
                <a:hlinkClick r:id="rId2"/>
              </a:rPr>
            </a:br>
            <a:r>
              <a:rPr lang="en-US" sz="1400" dirty="0" err="1">
                <a:latin typeface="Calibri" panose="020F0502020204030204" pitchFamily="34" charset="0"/>
                <a:cs typeface="Calibri" panose="020F0502020204030204" pitchFamily="34" charset="0"/>
                <a:hlinkClick r:id="rId2"/>
              </a:rPr>
              <a:t>en</a:t>
            </a:r>
            <a:r>
              <a:rPr lang="en-US" sz="1400" dirty="0">
                <a:latin typeface="Calibri" panose="020F0502020204030204" pitchFamily="34" charset="0"/>
                <a:cs typeface="Calibri" panose="020F0502020204030204" pitchFamily="34" charset="0"/>
                <a:hlinkClick r:id="rId2"/>
              </a:rPr>
              <a:t>-us/articles/memory-performance-in-a-nutshell</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29477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animBg="1"/>
      <p:bldP spid="31" grpId="0" animBg="1"/>
      <p:bldP spid="9"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721784" y="1311256"/>
            <a:ext cx="8196170" cy="4941101"/>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sym typeface="Wingdings" panose="05000000000000000000" pitchFamily="2" charset="2"/>
              </a:rPr>
              <a:t> </a:t>
            </a:r>
            <a:endParaRPr lang="en-US" dirty="0"/>
          </a:p>
        </p:txBody>
      </p:sp>
      <p:sp>
        <p:nvSpPr>
          <p:cNvPr id="2" name="Title 1"/>
          <p:cNvSpPr>
            <a:spLocks noGrp="1"/>
          </p:cNvSpPr>
          <p:nvPr>
            <p:ph type="title"/>
          </p:nvPr>
        </p:nvSpPr>
        <p:spPr/>
        <p:txBody>
          <a:bodyPr/>
          <a:lstStyle/>
          <a:p>
            <a:r>
              <a:rPr lang="en-US" dirty="0"/>
              <a:t>Automatic Operator Fusion System Landscape</a:t>
            </a:r>
          </a:p>
        </p:txBody>
      </p:sp>
      <p:sp>
        <p:nvSpPr>
          <p:cNvPr id="4" name="Text Placeholder 3"/>
          <p:cNvSpPr>
            <a:spLocks noGrp="1"/>
          </p:cNvSpPr>
          <p:nvPr>
            <p:ph type="body" sz="quarter" idx="14"/>
          </p:nvPr>
        </p:nvSpPr>
        <p:spPr/>
        <p:txBody>
          <a:bodyPr>
            <a:normAutofit lnSpcReduction="10000"/>
          </a:bodyPr>
          <a:lstStyle/>
          <a:p>
            <a:r>
              <a:rPr lang="en-US" dirty="0"/>
              <a:t>Operator Fusion &amp; JIT Compilation</a:t>
            </a:r>
          </a:p>
          <a:p>
            <a:endParaRPr lang="en-US" dirty="0"/>
          </a:p>
        </p:txBody>
      </p:sp>
      <p:graphicFrame>
        <p:nvGraphicFramePr>
          <p:cNvPr id="5" name="Table 4"/>
          <p:cNvGraphicFramePr>
            <a:graphicFrameLocks noGrp="1"/>
          </p:cNvGraphicFramePr>
          <p:nvPr/>
        </p:nvGraphicFramePr>
        <p:xfrm>
          <a:off x="720726" y="1165892"/>
          <a:ext cx="8197230" cy="5090160"/>
        </p:xfrm>
        <a:graphic>
          <a:graphicData uri="http://schemas.openxmlformats.org/drawingml/2006/table">
            <a:tbl>
              <a:tblPr firstRow="1" bandRow="1">
                <a:tableStyleId>{5C22544A-7EE6-4342-B048-85BDC9FD1C3A}</a:tableStyleId>
              </a:tblPr>
              <a:tblGrid>
                <a:gridCol w="1841604">
                  <a:extLst>
                    <a:ext uri="{9D8B030D-6E8A-4147-A177-3AD203B41FA5}">
                      <a16:colId xmlns:a16="http://schemas.microsoft.com/office/drawing/2014/main" val="1141339116"/>
                    </a:ext>
                  </a:extLst>
                </a:gridCol>
                <a:gridCol w="703384">
                  <a:extLst>
                    <a:ext uri="{9D8B030D-6E8A-4147-A177-3AD203B41FA5}">
                      <a16:colId xmlns:a16="http://schemas.microsoft.com/office/drawing/2014/main" val="3294829540"/>
                    </a:ext>
                  </a:extLst>
                </a:gridCol>
                <a:gridCol w="1436915">
                  <a:extLst>
                    <a:ext uri="{9D8B030D-6E8A-4147-A177-3AD203B41FA5}">
                      <a16:colId xmlns:a16="http://schemas.microsoft.com/office/drawing/2014/main" val="1690348034"/>
                    </a:ext>
                  </a:extLst>
                </a:gridCol>
                <a:gridCol w="904351">
                  <a:extLst>
                    <a:ext uri="{9D8B030D-6E8A-4147-A177-3AD203B41FA5}">
                      <a16:colId xmlns:a16="http://schemas.microsoft.com/office/drawing/2014/main" val="1336034023"/>
                    </a:ext>
                  </a:extLst>
                </a:gridCol>
                <a:gridCol w="844062">
                  <a:extLst>
                    <a:ext uri="{9D8B030D-6E8A-4147-A177-3AD203B41FA5}">
                      <a16:colId xmlns:a16="http://schemas.microsoft.com/office/drawing/2014/main" val="3203127631"/>
                    </a:ext>
                  </a:extLst>
                </a:gridCol>
                <a:gridCol w="2466914">
                  <a:extLst>
                    <a:ext uri="{9D8B030D-6E8A-4147-A177-3AD203B41FA5}">
                      <a16:colId xmlns:a16="http://schemas.microsoft.com/office/drawing/2014/main" val="1498547170"/>
                    </a:ext>
                  </a:extLst>
                </a:gridCol>
              </a:tblGrid>
              <a:tr h="370840">
                <a:tc>
                  <a:txBody>
                    <a:bodyPr/>
                    <a:lstStyle/>
                    <a:p>
                      <a:pPr algn="ctr"/>
                      <a:r>
                        <a:rPr lang="en-US" dirty="0">
                          <a:latin typeface="Calibri" panose="020F0502020204030204" pitchFamily="34" charset="0"/>
                          <a:cs typeface="Calibri" panose="020F0502020204030204" pitchFamily="34" charset="0"/>
                        </a:rPr>
                        <a:t>System</a:t>
                      </a:r>
                    </a:p>
                  </a:txBody>
                  <a:tcPr/>
                </a:tc>
                <a:tc>
                  <a:txBody>
                    <a:bodyPr/>
                    <a:lstStyle/>
                    <a:p>
                      <a:pPr algn="ctr"/>
                      <a:r>
                        <a:rPr lang="en-US" dirty="0">
                          <a:latin typeface="Calibri" panose="020F0502020204030204" pitchFamily="34" charset="0"/>
                          <a:cs typeface="Calibri" panose="020F0502020204030204" pitchFamily="34" charset="0"/>
                        </a:rPr>
                        <a:t>Year</a:t>
                      </a:r>
                    </a:p>
                  </a:txBody>
                  <a:tcPr/>
                </a:tc>
                <a:tc>
                  <a:txBody>
                    <a:bodyPr/>
                    <a:lstStyle/>
                    <a:p>
                      <a:pPr algn="ctr"/>
                      <a:r>
                        <a:rPr lang="en-US" dirty="0">
                          <a:latin typeface="Calibri" panose="020F0502020204030204" pitchFamily="34" charset="0"/>
                          <a:cs typeface="Calibri" panose="020F0502020204030204" pitchFamily="34" charset="0"/>
                        </a:rPr>
                        <a:t>Approach</a:t>
                      </a:r>
                    </a:p>
                  </a:txBody>
                  <a:tcPr/>
                </a:tc>
                <a:tc>
                  <a:txBody>
                    <a:bodyPr/>
                    <a:lstStyle/>
                    <a:p>
                      <a:pPr algn="ctr"/>
                      <a:r>
                        <a:rPr lang="en-US" dirty="0">
                          <a:latin typeface="Calibri" panose="020F0502020204030204" pitchFamily="34" charset="0"/>
                          <a:cs typeface="Calibri" panose="020F0502020204030204" pitchFamily="34" charset="0"/>
                        </a:rPr>
                        <a:t>Sparse</a:t>
                      </a:r>
                    </a:p>
                  </a:txBody>
                  <a:tcPr/>
                </a:tc>
                <a:tc>
                  <a:txBody>
                    <a:bodyPr/>
                    <a:lstStyle/>
                    <a:p>
                      <a:pPr algn="ctr"/>
                      <a:r>
                        <a:rPr lang="en-US" dirty="0">
                          <a:latin typeface="Calibri" panose="020F0502020204030204" pitchFamily="34" charset="0"/>
                          <a:cs typeface="Calibri" panose="020F0502020204030204" pitchFamily="34" charset="0"/>
                        </a:rPr>
                        <a:t>Distr.</a:t>
                      </a:r>
                    </a:p>
                  </a:txBody>
                  <a:tcPr/>
                </a:tc>
                <a:tc>
                  <a:txBody>
                    <a:bodyPr/>
                    <a:lstStyle/>
                    <a:p>
                      <a:pPr algn="ctr"/>
                      <a:r>
                        <a:rPr lang="en-US" dirty="0">
                          <a:latin typeface="Calibri" panose="020F0502020204030204" pitchFamily="34" charset="0"/>
                          <a:cs typeface="Calibri" panose="020F0502020204030204" pitchFamily="34" charset="0"/>
                        </a:rPr>
                        <a:t>Optimization</a:t>
                      </a:r>
                    </a:p>
                  </a:txBody>
                  <a:tcPr/>
                </a:tc>
                <a:extLst>
                  <a:ext uri="{0D108BD9-81ED-4DB2-BD59-A6C34878D82A}">
                    <a16:rowId xmlns:a16="http://schemas.microsoft.com/office/drawing/2014/main" val="2614286376"/>
                  </a:ext>
                </a:extLst>
              </a:tr>
              <a:tr h="370840">
                <a:tc>
                  <a:txBody>
                    <a:bodyPr/>
                    <a:lstStyle/>
                    <a:p>
                      <a:pPr algn="ctr"/>
                      <a:r>
                        <a:rPr lang="en-US" dirty="0">
                          <a:latin typeface="Calibri" panose="020F0502020204030204" pitchFamily="34" charset="0"/>
                          <a:cs typeface="Calibri" panose="020F0502020204030204" pitchFamily="34" charset="0"/>
                        </a:rPr>
                        <a:t>BTO</a:t>
                      </a:r>
                    </a:p>
                  </a:txBody>
                  <a:tcPr/>
                </a:tc>
                <a:tc>
                  <a:txBody>
                    <a:bodyPr/>
                    <a:lstStyle/>
                    <a:p>
                      <a:pPr algn="ctr"/>
                      <a:r>
                        <a:rPr lang="en-US" dirty="0">
                          <a:latin typeface="Calibri" panose="020F0502020204030204" pitchFamily="34" charset="0"/>
                          <a:cs typeface="Calibri" panose="020F0502020204030204" pitchFamily="34" charset="0"/>
                        </a:rPr>
                        <a:t>2009</a:t>
                      </a:r>
                    </a:p>
                  </a:txBody>
                  <a:tcPr/>
                </a:tc>
                <a:tc>
                  <a:txBody>
                    <a:bodyPr/>
                    <a:lstStyle/>
                    <a:p>
                      <a:pPr algn="ctr"/>
                      <a:r>
                        <a:rPr lang="en-US" dirty="0">
                          <a:latin typeface="Calibri" panose="020F0502020204030204" pitchFamily="34" charset="0"/>
                          <a:cs typeface="Calibri" panose="020F0502020204030204" pitchFamily="34" charset="0"/>
                        </a:rPr>
                        <a:t>Loop Fusion</a:t>
                      </a:r>
                    </a:p>
                  </a:txBody>
                  <a:tcPr/>
                </a:tc>
                <a:tc>
                  <a:txBody>
                    <a:bodyPr/>
                    <a:lstStyle/>
                    <a:p>
                      <a:pPr algn="ctr"/>
                      <a:r>
                        <a:rPr lang="en-US" dirty="0">
                          <a:latin typeface="Calibri" panose="020F0502020204030204" pitchFamily="34" charset="0"/>
                          <a:cs typeface="Calibri" panose="020F0502020204030204" pitchFamily="34" charset="0"/>
                        </a:rPr>
                        <a:t>No</a:t>
                      </a:r>
                    </a:p>
                  </a:txBody>
                  <a:tcPr/>
                </a:tc>
                <a:tc>
                  <a:txBody>
                    <a:bodyPr/>
                    <a:lstStyle/>
                    <a:p>
                      <a:pPr algn="ctr"/>
                      <a:r>
                        <a:rPr lang="en-US" dirty="0">
                          <a:latin typeface="Calibri" panose="020F0502020204030204" pitchFamily="34" charset="0"/>
                          <a:cs typeface="Calibri" panose="020F0502020204030204" pitchFamily="34" charset="0"/>
                        </a:rPr>
                        <a:t>No</a:t>
                      </a:r>
                    </a:p>
                  </a:txBody>
                  <a:tcPr/>
                </a:tc>
                <a:tc>
                  <a:txBody>
                    <a:bodyPr/>
                    <a:lstStyle/>
                    <a:p>
                      <a:pPr algn="ctr"/>
                      <a:r>
                        <a:rPr lang="en-US" dirty="0">
                          <a:latin typeface="Calibri" panose="020F0502020204030204" pitchFamily="34" charset="0"/>
                          <a:cs typeface="Calibri" panose="020F0502020204030204" pitchFamily="34" charset="0"/>
                        </a:rPr>
                        <a:t>k-Greedy, cost-based </a:t>
                      </a:r>
                    </a:p>
                  </a:txBody>
                  <a:tcPr/>
                </a:tc>
                <a:extLst>
                  <a:ext uri="{0D108BD9-81ED-4DB2-BD59-A6C34878D82A}">
                    <a16:rowId xmlns:a16="http://schemas.microsoft.com/office/drawing/2014/main" val="2871838289"/>
                  </a:ext>
                </a:extLst>
              </a:tr>
              <a:tr h="370840">
                <a:tc>
                  <a:txBody>
                    <a:bodyPr/>
                    <a:lstStyle/>
                    <a:p>
                      <a:pPr algn="ctr"/>
                      <a:r>
                        <a:rPr lang="en-US" dirty="0" err="1">
                          <a:latin typeface="Calibri" panose="020F0502020204030204" pitchFamily="34" charset="0"/>
                          <a:cs typeface="Calibri" panose="020F0502020204030204" pitchFamily="34" charset="0"/>
                        </a:rPr>
                        <a:t>Tupleware</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a:latin typeface="Calibri" panose="020F0502020204030204" pitchFamily="34" charset="0"/>
                          <a:cs typeface="Calibri" panose="020F0502020204030204" pitchFamily="34" charset="0"/>
                        </a:rPr>
                        <a:t>2015</a:t>
                      </a:r>
                    </a:p>
                  </a:txBody>
                  <a:tcPr/>
                </a:tc>
                <a:tc>
                  <a:txBody>
                    <a:bodyPr/>
                    <a:lstStyle/>
                    <a:p>
                      <a:pPr algn="ctr"/>
                      <a:r>
                        <a:rPr lang="en-US" dirty="0">
                          <a:latin typeface="Calibri" panose="020F0502020204030204" pitchFamily="34" charset="0"/>
                          <a:cs typeface="Calibri" panose="020F0502020204030204" pitchFamily="34" charset="0"/>
                        </a:rPr>
                        <a:t>Loop Fusion</a:t>
                      </a:r>
                    </a:p>
                  </a:txBody>
                  <a:tcPr/>
                </a:tc>
                <a:tc>
                  <a:txBody>
                    <a:bodyPr/>
                    <a:lstStyle/>
                    <a:p>
                      <a:pPr algn="ctr"/>
                      <a:r>
                        <a:rPr lang="en-US" dirty="0">
                          <a:latin typeface="Calibri" panose="020F0502020204030204" pitchFamily="34" charset="0"/>
                          <a:cs typeface="Calibri" panose="020F0502020204030204" pitchFamily="34" charset="0"/>
                        </a:rPr>
                        <a:t>No</a:t>
                      </a:r>
                    </a:p>
                  </a:txBody>
                  <a:tcPr/>
                </a:tc>
                <a:tc>
                  <a:txBody>
                    <a:bodyPr/>
                    <a:lstStyle/>
                    <a:p>
                      <a:pPr algn="ctr"/>
                      <a:r>
                        <a:rPr lang="en-US" dirty="0">
                          <a:latin typeface="Calibri" panose="020F0502020204030204" pitchFamily="34" charset="0"/>
                          <a:cs typeface="Calibri" panose="020F0502020204030204" pitchFamily="34" charset="0"/>
                        </a:rPr>
                        <a:t>Yes</a:t>
                      </a:r>
                    </a:p>
                  </a:txBody>
                  <a:tcPr/>
                </a:tc>
                <a:tc>
                  <a:txBody>
                    <a:bodyPr/>
                    <a:lstStyle/>
                    <a:p>
                      <a:pPr algn="ctr"/>
                      <a:r>
                        <a:rPr lang="en-US" dirty="0">
                          <a:latin typeface="Calibri" panose="020F0502020204030204" pitchFamily="34" charset="0"/>
                          <a:cs typeface="Calibri" panose="020F0502020204030204" pitchFamily="34" charset="0"/>
                        </a:rPr>
                        <a:t>Heuristic</a:t>
                      </a:r>
                    </a:p>
                  </a:txBody>
                  <a:tcPr/>
                </a:tc>
                <a:extLst>
                  <a:ext uri="{0D108BD9-81ED-4DB2-BD59-A6C34878D82A}">
                    <a16:rowId xmlns:a16="http://schemas.microsoft.com/office/drawing/2014/main" val="1938410111"/>
                  </a:ext>
                </a:extLst>
              </a:tr>
              <a:tr h="370840">
                <a:tc>
                  <a:txBody>
                    <a:bodyPr/>
                    <a:lstStyle/>
                    <a:p>
                      <a:pPr algn="ctr"/>
                      <a:r>
                        <a:rPr lang="en-US" dirty="0">
                          <a:latin typeface="Calibri" panose="020F0502020204030204" pitchFamily="34" charset="0"/>
                          <a:cs typeface="Calibri" panose="020F0502020204030204" pitchFamily="34" charset="0"/>
                        </a:rPr>
                        <a:t>Kasen</a:t>
                      </a:r>
                    </a:p>
                  </a:txBody>
                  <a:tcPr/>
                </a:tc>
                <a:tc>
                  <a:txBody>
                    <a:bodyPr/>
                    <a:lstStyle/>
                    <a:p>
                      <a:pPr algn="ctr"/>
                      <a:r>
                        <a:rPr lang="en-US" dirty="0">
                          <a:latin typeface="Calibri" panose="020F0502020204030204" pitchFamily="34" charset="0"/>
                          <a:cs typeface="Calibri" panose="020F0502020204030204" pitchFamily="34" charset="0"/>
                        </a:rPr>
                        <a:t>2016</a:t>
                      </a:r>
                    </a:p>
                  </a:txBody>
                  <a:tcPr/>
                </a:tc>
                <a:tc>
                  <a:txBody>
                    <a:bodyPr/>
                    <a:lstStyle/>
                    <a:p>
                      <a:pPr algn="ctr"/>
                      <a:r>
                        <a:rPr lang="en-US" dirty="0">
                          <a:latin typeface="Calibri" panose="020F0502020204030204" pitchFamily="34" charset="0"/>
                          <a:cs typeface="Calibri" panose="020F0502020204030204" pitchFamily="34" charset="0"/>
                        </a:rPr>
                        <a:t>Templates</a:t>
                      </a:r>
                    </a:p>
                  </a:txBody>
                  <a:tcPr/>
                </a:tc>
                <a:tc>
                  <a:txBody>
                    <a:bodyPr/>
                    <a:lstStyle/>
                    <a:p>
                      <a:pPr algn="ctr"/>
                      <a:r>
                        <a:rPr lang="en-US" dirty="0">
                          <a:latin typeface="Calibri" panose="020F0502020204030204" pitchFamily="34" charset="0"/>
                          <a:cs typeface="Calibri" panose="020F0502020204030204" pitchFamily="34" charset="0"/>
                        </a:rPr>
                        <a:t>(Yes)</a:t>
                      </a:r>
                    </a:p>
                  </a:txBody>
                  <a:tcPr/>
                </a:tc>
                <a:tc>
                  <a:txBody>
                    <a:bodyPr/>
                    <a:lstStyle/>
                    <a:p>
                      <a:pPr algn="ctr"/>
                      <a:r>
                        <a:rPr lang="en-US" dirty="0">
                          <a:latin typeface="Calibri" panose="020F0502020204030204" pitchFamily="34" charset="0"/>
                          <a:cs typeface="Calibri" panose="020F0502020204030204" pitchFamily="34" charset="0"/>
                        </a:rPr>
                        <a:t>Yes</a:t>
                      </a:r>
                    </a:p>
                  </a:txBody>
                  <a:tcPr/>
                </a:tc>
                <a:tc>
                  <a:txBody>
                    <a:bodyPr/>
                    <a:lstStyle/>
                    <a:p>
                      <a:pPr algn="ctr"/>
                      <a:r>
                        <a:rPr lang="en-US" dirty="0">
                          <a:latin typeface="Calibri" panose="020F0502020204030204" pitchFamily="34" charset="0"/>
                          <a:cs typeface="Calibri" panose="020F0502020204030204" pitchFamily="34" charset="0"/>
                        </a:rPr>
                        <a:t>Greedy, cost-based</a:t>
                      </a:r>
                    </a:p>
                  </a:txBody>
                  <a:tcPr/>
                </a:tc>
                <a:extLst>
                  <a:ext uri="{0D108BD9-81ED-4DB2-BD59-A6C34878D82A}">
                    <a16:rowId xmlns:a16="http://schemas.microsoft.com/office/drawing/2014/main" val="3126267549"/>
                  </a:ext>
                </a:extLst>
              </a:tr>
              <a:tr h="370840">
                <a:tc>
                  <a:txBody>
                    <a:bodyPr/>
                    <a:lstStyle/>
                    <a:p>
                      <a:pPr algn="ctr"/>
                      <a:r>
                        <a:rPr lang="en-US" b="1" dirty="0" err="1">
                          <a:solidFill>
                            <a:srgbClr val="7889FB"/>
                          </a:solidFill>
                          <a:latin typeface="Calibri" panose="020F0502020204030204" pitchFamily="34" charset="0"/>
                          <a:cs typeface="Calibri" panose="020F0502020204030204" pitchFamily="34" charset="0"/>
                        </a:rPr>
                        <a:t>SystemML</a:t>
                      </a:r>
                      <a:endParaRPr lang="en-US" b="1" dirty="0">
                        <a:solidFill>
                          <a:srgbClr val="7889FB"/>
                        </a:solidFill>
                        <a:latin typeface="Calibri" panose="020F0502020204030204" pitchFamily="34" charset="0"/>
                        <a:cs typeface="Calibri" panose="020F0502020204030204" pitchFamily="34" charset="0"/>
                      </a:endParaRPr>
                    </a:p>
                  </a:txBody>
                  <a:tcPr/>
                </a:tc>
                <a:tc>
                  <a:txBody>
                    <a:bodyPr/>
                    <a:lstStyle/>
                    <a:p>
                      <a:pPr algn="ctr"/>
                      <a:r>
                        <a:rPr lang="en-US" b="1" dirty="0">
                          <a:solidFill>
                            <a:srgbClr val="7889FB"/>
                          </a:solidFill>
                          <a:latin typeface="Calibri" panose="020F0502020204030204" pitchFamily="34" charset="0"/>
                          <a:cs typeface="Calibri" panose="020F0502020204030204" pitchFamily="34" charset="0"/>
                        </a:rPr>
                        <a:t>2017</a:t>
                      </a:r>
                    </a:p>
                  </a:txBody>
                  <a:tcPr/>
                </a:tc>
                <a:tc>
                  <a:txBody>
                    <a:bodyPr/>
                    <a:lstStyle/>
                    <a:p>
                      <a:pPr algn="ctr"/>
                      <a:r>
                        <a:rPr lang="en-US" b="1" dirty="0">
                          <a:solidFill>
                            <a:srgbClr val="7889FB"/>
                          </a:solidFill>
                          <a:latin typeface="Calibri" panose="020F0502020204030204" pitchFamily="34" charset="0"/>
                          <a:cs typeface="Calibri" panose="020F0502020204030204" pitchFamily="34" charset="0"/>
                        </a:rPr>
                        <a:t>Templates</a:t>
                      </a:r>
                    </a:p>
                  </a:txBody>
                  <a:tcPr/>
                </a:tc>
                <a:tc>
                  <a:txBody>
                    <a:bodyPr/>
                    <a:lstStyle/>
                    <a:p>
                      <a:pPr algn="ctr"/>
                      <a:r>
                        <a:rPr lang="en-US" b="1" dirty="0">
                          <a:solidFill>
                            <a:srgbClr val="7889FB"/>
                          </a:solidFill>
                          <a:latin typeface="Calibri" panose="020F0502020204030204" pitchFamily="34" charset="0"/>
                          <a:cs typeface="Calibri" panose="020F0502020204030204" pitchFamily="34" charset="0"/>
                        </a:rPr>
                        <a:t>Yes</a:t>
                      </a:r>
                    </a:p>
                  </a:txBody>
                  <a:tcPr/>
                </a:tc>
                <a:tc>
                  <a:txBody>
                    <a:bodyPr/>
                    <a:lstStyle/>
                    <a:p>
                      <a:pPr algn="ctr"/>
                      <a:r>
                        <a:rPr lang="en-US" b="1" dirty="0">
                          <a:solidFill>
                            <a:srgbClr val="7889FB"/>
                          </a:solidFill>
                          <a:latin typeface="Calibri" panose="020F0502020204030204" pitchFamily="34" charset="0"/>
                          <a:cs typeface="Calibri" panose="020F0502020204030204" pitchFamily="34" charset="0"/>
                        </a:rPr>
                        <a:t>Yes</a:t>
                      </a:r>
                    </a:p>
                  </a:txBody>
                  <a:tcPr/>
                </a:tc>
                <a:tc>
                  <a:txBody>
                    <a:bodyPr/>
                    <a:lstStyle/>
                    <a:p>
                      <a:pPr algn="ctr"/>
                      <a:r>
                        <a:rPr lang="en-US" b="1" dirty="0">
                          <a:solidFill>
                            <a:srgbClr val="7889FB"/>
                          </a:solidFill>
                          <a:latin typeface="Calibri" panose="020F0502020204030204" pitchFamily="34" charset="0"/>
                          <a:cs typeface="Calibri" panose="020F0502020204030204" pitchFamily="34" charset="0"/>
                        </a:rPr>
                        <a:t>Exact,</a:t>
                      </a:r>
                      <a:r>
                        <a:rPr lang="en-US" b="1" baseline="0" dirty="0">
                          <a:solidFill>
                            <a:srgbClr val="7889FB"/>
                          </a:solidFill>
                          <a:latin typeface="Calibri" panose="020F0502020204030204" pitchFamily="34" charset="0"/>
                          <a:cs typeface="Calibri" panose="020F0502020204030204" pitchFamily="34" charset="0"/>
                        </a:rPr>
                        <a:t> cost-based</a:t>
                      </a:r>
                      <a:endParaRPr lang="en-US" b="1" dirty="0">
                        <a:solidFill>
                          <a:srgbClr val="7889FB"/>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18789500"/>
                  </a:ext>
                </a:extLst>
              </a:tr>
              <a:tr h="370840">
                <a:tc>
                  <a:txBody>
                    <a:bodyPr/>
                    <a:lstStyle/>
                    <a:p>
                      <a:pPr algn="ctr"/>
                      <a:r>
                        <a:rPr lang="en-US" dirty="0">
                          <a:latin typeface="Calibri" panose="020F0502020204030204" pitchFamily="34" charset="0"/>
                          <a:cs typeface="Calibri" panose="020F0502020204030204" pitchFamily="34" charset="0"/>
                        </a:rPr>
                        <a:t>Weld</a:t>
                      </a:r>
                    </a:p>
                  </a:txBody>
                  <a:tcPr/>
                </a:tc>
                <a:tc>
                  <a:txBody>
                    <a:bodyPr/>
                    <a:lstStyle/>
                    <a:p>
                      <a:pPr algn="ctr"/>
                      <a:r>
                        <a:rPr lang="en-US" dirty="0">
                          <a:latin typeface="Calibri" panose="020F0502020204030204" pitchFamily="34" charset="0"/>
                          <a:cs typeface="Calibri" panose="020F0502020204030204" pitchFamily="34" charset="0"/>
                        </a:rPr>
                        <a:t>2017</a:t>
                      </a:r>
                    </a:p>
                  </a:txBody>
                  <a:tcPr/>
                </a:tc>
                <a:tc>
                  <a:txBody>
                    <a:bodyPr/>
                    <a:lstStyle/>
                    <a:p>
                      <a:pPr algn="ctr"/>
                      <a:r>
                        <a:rPr lang="en-US" dirty="0">
                          <a:latin typeface="Calibri" panose="020F0502020204030204" pitchFamily="34" charset="0"/>
                          <a:cs typeface="Calibri" panose="020F0502020204030204" pitchFamily="34" charset="0"/>
                        </a:rPr>
                        <a:t>Templates</a:t>
                      </a:r>
                    </a:p>
                  </a:txBody>
                  <a:tcPr/>
                </a:tc>
                <a:tc>
                  <a:txBody>
                    <a:bodyPr/>
                    <a:lstStyle/>
                    <a:p>
                      <a:pPr algn="ctr"/>
                      <a:r>
                        <a:rPr lang="en-US" dirty="0">
                          <a:latin typeface="Calibri" panose="020F0502020204030204" pitchFamily="34" charset="0"/>
                          <a:cs typeface="Calibri" panose="020F0502020204030204" pitchFamily="34" charset="0"/>
                        </a:rPr>
                        <a:t>(Yes)</a:t>
                      </a:r>
                    </a:p>
                  </a:txBody>
                  <a:tcPr/>
                </a:tc>
                <a:tc>
                  <a:txBody>
                    <a:bodyPr/>
                    <a:lstStyle/>
                    <a:p>
                      <a:pPr algn="ctr"/>
                      <a:r>
                        <a:rPr lang="en-US" dirty="0">
                          <a:latin typeface="Calibri" panose="020F0502020204030204" pitchFamily="34" charset="0"/>
                          <a:cs typeface="Calibri" panose="020F0502020204030204" pitchFamily="34" charset="0"/>
                        </a:rPr>
                        <a:t>Yes</a:t>
                      </a:r>
                    </a:p>
                  </a:txBody>
                  <a:tcPr/>
                </a:tc>
                <a:tc>
                  <a:txBody>
                    <a:bodyPr/>
                    <a:lstStyle/>
                    <a:p>
                      <a:pPr algn="ctr"/>
                      <a:r>
                        <a:rPr lang="en-US" dirty="0">
                          <a:latin typeface="Calibri" panose="020F0502020204030204" pitchFamily="34" charset="0"/>
                          <a:cs typeface="Calibri" panose="020F0502020204030204" pitchFamily="34" charset="0"/>
                        </a:rPr>
                        <a:t>Heuristic</a:t>
                      </a:r>
                    </a:p>
                  </a:txBody>
                  <a:tcPr/>
                </a:tc>
                <a:extLst>
                  <a:ext uri="{0D108BD9-81ED-4DB2-BD59-A6C34878D82A}">
                    <a16:rowId xmlns:a16="http://schemas.microsoft.com/office/drawing/2014/main" val="1804388304"/>
                  </a:ext>
                </a:extLst>
              </a:tr>
              <a:tr h="370840">
                <a:tc>
                  <a:txBody>
                    <a:bodyPr/>
                    <a:lstStyle/>
                    <a:p>
                      <a:pPr algn="ctr"/>
                      <a:r>
                        <a:rPr lang="en-US" dirty="0">
                          <a:latin typeface="Calibri" panose="020F0502020204030204" pitchFamily="34" charset="0"/>
                          <a:cs typeface="Calibri" panose="020F0502020204030204" pitchFamily="34" charset="0"/>
                        </a:rPr>
                        <a:t>Taco</a:t>
                      </a:r>
                    </a:p>
                  </a:txBody>
                  <a:tcPr/>
                </a:tc>
                <a:tc>
                  <a:txBody>
                    <a:bodyPr/>
                    <a:lstStyle/>
                    <a:p>
                      <a:pPr algn="ctr"/>
                      <a:r>
                        <a:rPr lang="en-US" dirty="0">
                          <a:latin typeface="Calibri" panose="020F0502020204030204" pitchFamily="34" charset="0"/>
                          <a:cs typeface="Calibri" panose="020F0502020204030204" pitchFamily="34" charset="0"/>
                        </a:rPr>
                        <a:t>2017</a:t>
                      </a:r>
                    </a:p>
                  </a:txBody>
                  <a:tcPr/>
                </a:tc>
                <a:tc>
                  <a:txBody>
                    <a:bodyPr/>
                    <a:lstStyle/>
                    <a:p>
                      <a:pPr algn="ctr"/>
                      <a:r>
                        <a:rPr lang="en-US" dirty="0">
                          <a:latin typeface="Calibri" panose="020F0502020204030204" pitchFamily="34" charset="0"/>
                          <a:cs typeface="Calibri" panose="020F0502020204030204" pitchFamily="34" charset="0"/>
                        </a:rPr>
                        <a:t>Loop Fusion</a:t>
                      </a:r>
                    </a:p>
                  </a:txBody>
                  <a:tcPr/>
                </a:tc>
                <a:tc>
                  <a:txBody>
                    <a:bodyPr/>
                    <a:lstStyle/>
                    <a:p>
                      <a:pPr algn="ctr"/>
                      <a:r>
                        <a:rPr lang="en-US" dirty="0">
                          <a:latin typeface="Calibri" panose="020F0502020204030204" pitchFamily="34" charset="0"/>
                          <a:cs typeface="Calibri" panose="020F0502020204030204" pitchFamily="34" charset="0"/>
                        </a:rPr>
                        <a:t>Yes</a:t>
                      </a:r>
                    </a:p>
                  </a:txBody>
                  <a:tcPr/>
                </a:tc>
                <a:tc>
                  <a:txBody>
                    <a:bodyPr/>
                    <a:lstStyle/>
                    <a:p>
                      <a:pPr algn="ctr"/>
                      <a:r>
                        <a:rPr lang="en-US" dirty="0">
                          <a:latin typeface="Calibri" panose="020F0502020204030204" pitchFamily="34" charset="0"/>
                          <a:cs typeface="Calibri" panose="020F0502020204030204" pitchFamily="34" charset="0"/>
                        </a:rPr>
                        <a:t>No</a:t>
                      </a:r>
                    </a:p>
                  </a:txBody>
                  <a:tcPr/>
                </a:tc>
                <a:tc>
                  <a:txBody>
                    <a:bodyPr/>
                    <a:lstStyle/>
                    <a:p>
                      <a:pPr algn="ctr"/>
                      <a:r>
                        <a:rPr lang="en-US" dirty="0">
                          <a:latin typeface="Calibri" panose="020F0502020204030204" pitchFamily="34" charset="0"/>
                          <a:cs typeface="Calibri" panose="020F0502020204030204" pitchFamily="34" charset="0"/>
                        </a:rPr>
                        <a:t>Manuel</a:t>
                      </a:r>
                    </a:p>
                  </a:txBody>
                  <a:tcPr/>
                </a:tc>
                <a:extLst>
                  <a:ext uri="{0D108BD9-81ED-4DB2-BD59-A6C34878D82A}">
                    <a16:rowId xmlns:a16="http://schemas.microsoft.com/office/drawing/2014/main" val="436490254"/>
                  </a:ext>
                </a:extLst>
              </a:tr>
              <a:tr h="370840">
                <a:tc>
                  <a:txBody>
                    <a:bodyPr/>
                    <a:lstStyle/>
                    <a:p>
                      <a:pPr algn="ctr"/>
                      <a:r>
                        <a:rPr lang="en-US" dirty="0">
                          <a:latin typeface="Calibri" panose="020F0502020204030204" pitchFamily="34" charset="0"/>
                          <a:cs typeface="Calibri" panose="020F0502020204030204" pitchFamily="34" charset="0"/>
                        </a:rPr>
                        <a:t>Julia</a:t>
                      </a:r>
                    </a:p>
                  </a:txBody>
                  <a:tcPr/>
                </a:tc>
                <a:tc>
                  <a:txBody>
                    <a:bodyPr/>
                    <a:lstStyle/>
                    <a:p>
                      <a:pPr algn="ctr"/>
                      <a:r>
                        <a:rPr lang="en-US" dirty="0">
                          <a:latin typeface="Calibri" panose="020F0502020204030204" pitchFamily="34" charset="0"/>
                          <a:cs typeface="Calibri" panose="020F0502020204030204" pitchFamily="34" charset="0"/>
                        </a:rPr>
                        <a:t>2017</a:t>
                      </a:r>
                    </a:p>
                  </a:txBody>
                  <a:tcPr/>
                </a:tc>
                <a:tc>
                  <a:txBody>
                    <a:bodyPr/>
                    <a:lstStyle/>
                    <a:p>
                      <a:pPr algn="ctr"/>
                      <a:r>
                        <a:rPr lang="en-US" dirty="0">
                          <a:latin typeface="Calibri" panose="020F0502020204030204" pitchFamily="34" charset="0"/>
                          <a:cs typeface="Calibri" panose="020F0502020204030204" pitchFamily="34" charset="0"/>
                        </a:rPr>
                        <a:t>Loop Fusion</a:t>
                      </a:r>
                    </a:p>
                  </a:txBody>
                  <a:tcPr/>
                </a:tc>
                <a:tc>
                  <a:txBody>
                    <a:bodyPr/>
                    <a:lstStyle/>
                    <a:p>
                      <a:pPr algn="ctr"/>
                      <a:r>
                        <a:rPr lang="en-US" dirty="0">
                          <a:latin typeface="Calibri" panose="020F0502020204030204" pitchFamily="34" charset="0"/>
                          <a:cs typeface="Calibri" panose="020F0502020204030204" pitchFamily="34" charset="0"/>
                        </a:rPr>
                        <a:t>Yes</a:t>
                      </a:r>
                    </a:p>
                  </a:txBody>
                  <a:tcPr/>
                </a:tc>
                <a:tc>
                  <a:txBody>
                    <a:bodyPr/>
                    <a:lstStyle/>
                    <a:p>
                      <a:pPr algn="ctr"/>
                      <a:r>
                        <a:rPr lang="en-US" dirty="0">
                          <a:latin typeface="Calibri" panose="020F0502020204030204" pitchFamily="34" charset="0"/>
                          <a:cs typeface="Calibri" panose="020F0502020204030204" pitchFamily="34" charset="0"/>
                        </a:rPr>
                        <a:t>No</a:t>
                      </a:r>
                    </a:p>
                  </a:txBody>
                  <a:tcPr/>
                </a:tc>
                <a:tc>
                  <a:txBody>
                    <a:bodyPr/>
                    <a:lstStyle/>
                    <a:p>
                      <a:pPr algn="ctr"/>
                      <a:r>
                        <a:rPr lang="en-US" dirty="0">
                          <a:latin typeface="Calibri" panose="020F0502020204030204" pitchFamily="34" charset="0"/>
                          <a:cs typeface="Calibri" panose="020F0502020204030204" pitchFamily="34" charset="0"/>
                        </a:rPr>
                        <a:t>Manuel</a:t>
                      </a:r>
                    </a:p>
                  </a:txBody>
                  <a:tcPr/>
                </a:tc>
                <a:extLst>
                  <a:ext uri="{0D108BD9-81ED-4DB2-BD59-A6C34878D82A}">
                    <a16:rowId xmlns:a16="http://schemas.microsoft.com/office/drawing/2014/main" val="1810441532"/>
                  </a:ext>
                </a:extLst>
              </a:tr>
              <a:tr h="370840">
                <a:tc>
                  <a:txBody>
                    <a:bodyPr/>
                    <a:lstStyle/>
                    <a:p>
                      <a:pPr algn="ctr"/>
                      <a:r>
                        <a:rPr lang="en-US" dirty="0" err="1">
                          <a:latin typeface="Calibri" panose="020F0502020204030204" pitchFamily="34" charset="0"/>
                          <a:cs typeface="Calibri" panose="020F0502020204030204" pitchFamily="34" charset="0"/>
                        </a:rPr>
                        <a:t>Tensorflow</a:t>
                      </a:r>
                      <a:r>
                        <a:rPr lang="en-US" baseline="0" dirty="0">
                          <a:latin typeface="Calibri" panose="020F0502020204030204" pitchFamily="34" charset="0"/>
                          <a:cs typeface="Calibri" panose="020F0502020204030204" pitchFamily="34" charset="0"/>
                        </a:rPr>
                        <a:t> XLA</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a:latin typeface="Calibri" panose="020F0502020204030204" pitchFamily="34" charset="0"/>
                          <a:cs typeface="Calibri" panose="020F0502020204030204" pitchFamily="34" charset="0"/>
                        </a:rPr>
                        <a:t>2017</a:t>
                      </a:r>
                    </a:p>
                  </a:txBody>
                  <a:tcPr/>
                </a:tc>
                <a:tc>
                  <a:txBody>
                    <a:bodyPr/>
                    <a:lstStyle/>
                    <a:p>
                      <a:pPr algn="ctr"/>
                      <a:r>
                        <a:rPr lang="en-US" dirty="0">
                          <a:latin typeface="Calibri" panose="020F0502020204030204" pitchFamily="34" charset="0"/>
                          <a:cs typeface="Calibri" panose="020F0502020204030204" pitchFamily="34" charset="0"/>
                        </a:rPr>
                        <a:t>Loop Fusion</a:t>
                      </a:r>
                    </a:p>
                  </a:txBody>
                  <a:tcPr/>
                </a:tc>
                <a:tc>
                  <a:txBody>
                    <a:bodyPr/>
                    <a:lstStyle/>
                    <a:p>
                      <a:pPr algn="ctr"/>
                      <a:r>
                        <a:rPr lang="en-US" dirty="0">
                          <a:latin typeface="Calibri" panose="020F0502020204030204" pitchFamily="34" charset="0"/>
                          <a:cs typeface="Calibri" panose="020F0502020204030204" pitchFamily="34" charset="0"/>
                        </a:rPr>
                        <a:t>No</a:t>
                      </a:r>
                    </a:p>
                  </a:txBody>
                  <a:tcPr/>
                </a:tc>
                <a:tc>
                  <a:txBody>
                    <a:bodyPr/>
                    <a:lstStyle/>
                    <a:p>
                      <a:pPr algn="ctr"/>
                      <a:r>
                        <a:rPr lang="en-US" dirty="0">
                          <a:latin typeface="Calibri" panose="020F0502020204030204" pitchFamily="34" charset="0"/>
                          <a:cs typeface="Calibri" panose="020F0502020204030204" pitchFamily="34" charset="0"/>
                        </a:rPr>
                        <a:t>No</a:t>
                      </a:r>
                    </a:p>
                  </a:txBody>
                  <a:tcPr/>
                </a:tc>
                <a:tc>
                  <a:txBody>
                    <a:bodyPr/>
                    <a:lstStyle/>
                    <a:p>
                      <a:pPr algn="ctr"/>
                      <a:r>
                        <a:rPr lang="en-US" dirty="0">
                          <a:latin typeface="Calibri" panose="020F0502020204030204" pitchFamily="34" charset="0"/>
                          <a:cs typeface="Calibri" panose="020F0502020204030204" pitchFamily="34" charset="0"/>
                        </a:rPr>
                        <a:t>Manuel/Heuristic</a:t>
                      </a:r>
                    </a:p>
                  </a:txBody>
                  <a:tcPr/>
                </a:tc>
                <a:extLst>
                  <a:ext uri="{0D108BD9-81ED-4DB2-BD59-A6C34878D82A}">
                    <a16:rowId xmlns:a16="http://schemas.microsoft.com/office/drawing/2014/main" val="226245147"/>
                  </a:ext>
                </a:extLst>
              </a:tr>
              <a:tr h="370840">
                <a:tc>
                  <a:txBody>
                    <a:bodyPr/>
                    <a:lstStyle/>
                    <a:p>
                      <a:pPr algn="ctr"/>
                      <a:r>
                        <a:rPr lang="en-US" dirty="0">
                          <a:latin typeface="Calibri" panose="020F0502020204030204" pitchFamily="34" charset="0"/>
                          <a:cs typeface="Calibri" panose="020F0502020204030204" pitchFamily="34" charset="0"/>
                        </a:rPr>
                        <a:t>Tensor Comprehensions</a:t>
                      </a:r>
                    </a:p>
                  </a:txBody>
                  <a:tcPr/>
                </a:tc>
                <a:tc>
                  <a:txBody>
                    <a:bodyPr/>
                    <a:lstStyle/>
                    <a:p>
                      <a:pPr algn="ctr"/>
                      <a:r>
                        <a:rPr lang="en-US" dirty="0">
                          <a:latin typeface="Calibri" panose="020F0502020204030204" pitchFamily="34" charset="0"/>
                          <a:cs typeface="Calibri" panose="020F0502020204030204" pitchFamily="34" charset="0"/>
                        </a:rPr>
                        <a:t>2018</a:t>
                      </a:r>
                    </a:p>
                  </a:txBody>
                  <a:tcPr/>
                </a:tc>
                <a:tc>
                  <a:txBody>
                    <a:bodyPr/>
                    <a:lstStyle/>
                    <a:p>
                      <a:pPr algn="ctr"/>
                      <a:r>
                        <a:rPr lang="en-US" dirty="0">
                          <a:latin typeface="Calibri" panose="020F0502020204030204" pitchFamily="34" charset="0"/>
                          <a:cs typeface="Calibri" panose="020F0502020204030204" pitchFamily="34" charset="0"/>
                        </a:rPr>
                        <a:t>Loop Fusion</a:t>
                      </a:r>
                    </a:p>
                  </a:txBody>
                  <a:tcPr/>
                </a:tc>
                <a:tc>
                  <a:txBody>
                    <a:bodyPr/>
                    <a:lstStyle/>
                    <a:p>
                      <a:pPr algn="ctr"/>
                      <a:r>
                        <a:rPr lang="en-US" dirty="0">
                          <a:latin typeface="Calibri" panose="020F0502020204030204" pitchFamily="34" charset="0"/>
                          <a:cs typeface="Calibri" panose="020F0502020204030204" pitchFamily="34" charset="0"/>
                        </a:rPr>
                        <a:t>No</a:t>
                      </a:r>
                    </a:p>
                  </a:txBody>
                  <a:tcPr/>
                </a:tc>
                <a:tc>
                  <a:txBody>
                    <a:bodyPr/>
                    <a:lstStyle/>
                    <a:p>
                      <a:pPr algn="ctr"/>
                      <a:r>
                        <a:rPr lang="en-US" dirty="0">
                          <a:latin typeface="Calibri" panose="020F0502020204030204" pitchFamily="34" charset="0"/>
                          <a:cs typeface="Calibri" panose="020F0502020204030204" pitchFamily="34" charset="0"/>
                        </a:rPr>
                        <a:t>No</a:t>
                      </a:r>
                    </a:p>
                  </a:txBody>
                  <a:tcPr/>
                </a:tc>
                <a:tc>
                  <a:txBody>
                    <a:bodyPr/>
                    <a:lstStyle/>
                    <a:p>
                      <a:pPr algn="ctr"/>
                      <a:r>
                        <a:rPr lang="en-US" dirty="0">
                          <a:latin typeface="Calibri" panose="020F0502020204030204" pitchFamily="34" charset="0"/>
                          <a:cs typeface="Calibri" panose="020F0502020204030204" pitchFamily="34" charset="0"/>
                        </a:rPr>
                        <a:t>Evolutionary,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cost-based</a:t>
                      </a:r>
                    </a:p>
                  </a:txBody>
                  <a:tcPr/>
                </a:tc>
                <a:extLst>
                  <a:ext uri="{0D108BD9-81ED-4DB2-BD59-A6C34878D82A}">
                    <a16:rowId xmlns:a16="http://schemas.microsoft.com/office/drawing/2014/main" val="621165039"/>
                  </a:ext>
                </a:extLst>
              </a:tr>
              <a:tr h="370840">
                <a:tc>
                  <a:txBody>
                    <a:bodyPr/>
                    <a:lstStyle/>
                    <a:p>
                      <a:pPr algn="ctr"/>
                      <a:r>
                        <a:rPr lang="en-US" dirty="0">
                          <a:latin typeface="Calibri" panose="020F0502020204030204" pitchFamily="34" charset="0"/>
                          <a:cs typeface="Calibri" panose="020F0502020204030204" pitchFamily="34" charset="0"/>
                        </a:rPr>
                        <a:t>TVM</a:t>
                      </a:r>
                    </a:p>
                  </a:txBody>
                  <a:tcPr/>
                </a:tc>
                <a:tc>
                  <a:txBody>
                    <a:bodyPr/>
                    <a:lstStyle/>
                    <a:p>
                      <a:pPr algn="ctr"/>
                      <a:r>
                        <a:rPr lang="en-US" dirty="0">
                          <a:latin typeface="Calibri" panose="020F0502020204030204" pitchFamily="34" charset="0"/>
                          <a:cs typeface="Calibri" panose="020F0502020204030204" pitchFamily="34" charset="0"/>
                        </a:rPr>
                        <a:t>2018</a:t>
                      </a:r>
                    </a:p>
                  </a:txBody>
                  <a:tcPr/>
                </a:tc>
                <a:tc>
                  <a:txBody>
                    <a:bodyPr/>
                    <a:lstStyle/>
                    <a:p>
                      <a:pPr algn="ctr"/>
                      <a:r>
                        <a:rPr lang="en-US" dirty="0">
                          <a:latin typeface="Calibri" panose="020F0502020204030204" pitchFamily="34" charset="0"/>
                          <a:cs typeface="Calibri" panose="020F0502020204030204" pitchFamily="34" charset="0"/>
                        </a:rPr>
                        <a:t>Loop Fusion</a:t>
                      </a:r>
                    </a:p>
                  </a:txBody>
                  <a:tcPr/>
                </a:tc>
                <a:tc>
                  <a:txBody>
                    <a:bodyPr/>
                    <a:lstStyle/>
                    <a:p>
                      <a:pPr algn="ctr"/>
                      <a:r>
                        <a:rPr lang="en-US" dirty="0">
                          <a:latin typeface="Calibri" panose="020F0502020204030204" pitchFamily="34" charset="0"/>
                          <a:cs typeface="Calibri" panose="020F0502020204030204" pitchFamily="34" charset="0"/>
                        </a:rPr>
                        <a:t>No</a:t>
                      </a:r>
                    </a:p>
                  </a:txBody>
                  <a:tcPr/>
                </a:tc>
                <a:tc>
                  <a:txBody>
                    <a:bodyPr/>
                    <a:lstStyle/>
                    <a:p>
                      <a:pPr algn="ctr"/>
                      <a:r>
                        <a:rPr lang="en-US" dirty="0">
                          <a:latin typeface="Calibri" panose="020F0502020204030204" pitchFamily="34" charset="0"/>
                          <a:cs typeface="Calibri" panose="020F0502020204030204" pitchFamily="34" charset="0"/>
                        </a:rPr>
                        <a:t>No</a:t>
                      </a:r>
                    </a:p>
                  </a:txBody>
                  <a:tcPr/>
                </a:tc>
                <a:tc>
                  <a:txBody>
                    <a:bodyPr/>
                    <a:lstStyle/>
                    <a:p>
                      <a:pPr algn="ctr"/>
                      <a:r>
                        <a:rPr lang="en-US" dirty="0">
                          <a:latin typeface="Calibri" panose="020F0502020204030204" pitchFamily="34" charset="0"/>
                          <a:cs typeface="Calibri" panose="020F0502020204030204" pitchFamily="34" charset="0"/>
                        </a:rPr>
                        <a:t>ML/cost-based</a:t>
                      </a:r>
                    </a:p>
                  </a:txBody>
                  <a:tcPr/>
                </a:tc>
                <a:extLst>
                  <a:ext uri="{0D108BD9-81ED-4DB2-BD59-A6C34878D82A}">
                    <a16:rowId xmlns:a16="http://schemas.microsoft.com/office/drawing/2014/main" val="137802804"/>
                  </a:ext>
                </a:extLst>
              </a:tr>
              <a:tr h="370840">
                <a:tc>
                  <a:txBody>
                    <a:bodyPr/>
                    <a:lstStyle/>
                    <a:p>
                      <a:pPr algn="ctr"/>
                      <a:r>
                        <a:rPr lang="en-US" dirty="0" err="1">
                          <a:latin typeface="Calibri" panose="020F0502020204030204" pitchFamily="34" charset="0"/>
                          <a:cs typeface="Calibri" panose="020F0502020204030204" pitchFamily="34" charset="0"/>
                        </a:rPr>
                        <a:t>PyTorch</a:t>
                      </a:r>
                      <a:endParaRPr lang="en-US" dirty="0">
                        <a:latin typeface="Calibri" panose="020F0502020204030204" pitchFamily="34" charset="0"/>
                        <a:cs typeface="Calibri" panose="020F0502020204030204" pitchFamily="34" charset="0"/>
                      </a:endParaRPr>
                    </a:p>
                  </a:txBody>
                  <a:tcPr/>
                </a:tc>
                <a:tc>
                  <a:txBody>
                    <a:bodyPr/>
                    <a:lstStyle/>
                    <a:p>
                      <a:pPr algn="ctr"/>
                      <a:r>
                        <a:rPr lang="en-US" dirty="0">
                          <a:latin typeface="Calibri" panose="020F0502020204030204" pitchFamily="34" charset="0"/>
                          <a:cs typeface="Calibri" panose="020F0502020204030204" pitchFamily="34" charset="0"/>
                        </a:rPr>
                        <a:t>2019</a:t>
                      </a:r>
                    </a:p>
                  </a:txBody>
                  <a:tcPr/>
                </a:tc>
                <a:tc>
                  <a:txBody>
                    <a:bodyPr/>
                    <a:lstStyle/>
                    <a:p>
                      <a:pPr algn="ctr"/>
                      <a:r>
                        <a:rPr lang="en-US" dirty="0">
                          <a:latin typeface="Calibri" panose="020F0502020204030204" pitchFamily="34" charset="0"/>
                          <a:cs typeface="Calibri" panose="020F0502020204030204" pitchFamily="34" charset="0"/>
                        </a:rPr>
                        <a:t>Loop Fusion</a:t>
                      </a:r>
                    </a:p>
                  </a:txBody>
                  <a:tcPr/>
                </a:tc>
                <a:tc>
                  <a:txBody>
                    <a:bodyPr/>
                    <a:lstStyle/>
                    <a:p>
                      <a:pPr algn="ctr"/>
                      <a:r>
                        <a:rPr lang="en-US" dirty="0">
                          <a:latin typeface="Calibri" panose="020F0502020204030204" pitchFamily="34" charset="0"/>
                          <a:cs typeface="Calibri" panose="020F0502020204030204" pitchFamily="34" charset="0"/>
                        </a:rPr>
                        <a:t>No</a:t>
                      </a:r>
                    </a:p>
                  </a:txBody>
                  <a:tcPr/>
                </a:tc>
                <a:tc>
                  <a:txBody>
                    <a:bodyPr/>
                    <a:lstStyle/>
                    <a:p>
                      <a:pPr algn="ctr"/>
                      <a:r>
                        <a:rPr lang="en-US" dirty="0">
                          <a:latin typeface="Calibri" panose="020F0502020204030204" pitchFamily="34" charset="0"/>
                          <a:cs typeface="Calibri" panose="020F0502020204030204" pitchFamily="34" charset="0"/>
                        </a:rPr>
                        <a:t>No</a:t>
                      </a:r>
                    </a:p>
                  </a:txBody>
                  <a:tcPr/>
                </a:tc>
                <a:tc>
                  <a:txBody>
                    <a:bodyPr/>
                    <a:lstStyle/>
                    <a:p>
                      <a:pPr algn="ctr"/>
                      <a:r>
                        <a:rPr lang="en-US" dirty="0">
                          <a:latin typeface="Calibri" panose="020F0502020204030204" pitchFamily="34" charset="0"/>
                          <a:cs typeface="Calibri" panose="020F0502020204030204" pitchFamily="34" charset="0"/>
                        </a:rPr>
                        <a:t>Manual/Heuristic</a:t>
                      </a:r>
                    </a:p>
                  </a:txBody>
                  <a:tcPr/>
                </a:tc>
                <a:extLst>
                  <a:ext uri="{0D108BD9-81ED-4DB2-BD59-A6C34878D82A}">
                    <a16:rowId xmlns:a16="http://schemas.microsoft.com/office/drawing/2014/main" val="3464744077"/>
                  </a:ext>
                </a:extLst>
              </a:tr>
              <a:tr h="370840">
                <a:tc>
                  <a:txBody>
                    <a:bodyPr/>
                    <a:lstStyle/>
                    <a:p>
                      <a:pPr algn="ctr"/>
                      <a:r>
                        <a:rPr lang="en-US" dirty="0">
                          <a:latin typeface="Calibri" panose="020F0502020204030204" pitchFamily="34" charset="0"/>
                          <a:cs typeface="Calibri" panose="020F0502020204030204" pitchFamily="34" charset="0"/>
                        </a:rPr>
                        <a:t>JAX</a:t>
                      </a:r>
                    </a:p>
                  </a:txBody>
                  <a:tcPr/>
                </a:tc>
                <a:tc>
                  <a:txBody>
                    <a:bodyPr/>
                    <a:lstStyle/>
                    <a:p>
                      <a:pPr algn="ctr"/>
                      <a:r>
                        <a:rPr lang="en-US" dirty="0">
                          <a:latin typeface="Calibri" panose="020F0502020204030204" pitchFamily="34" charset="0"/>
                          <a:cs typeface="Calibri" panose="020F0502020204030204" pitchFamily="34" charset="0"/>
                        </a:rPr>
                        <a:t>2019</a:t>
                      </a:r>
                    </a:p>
                  </a:txBody>
                  <a:tcPr/>
                </a:tc>
                <a:tc>
                  <a:txBody>
                    <a:bodyPr/>
                    <a:lstStyle/>
                    <a:p>
                      <a:pPr algn="ctr"/>
                      <a:r>
                        <a:rPr lang="en-US" dirty="0">
                          <a:latin typeface="Calibri" panose="020F0502020204030204" pitchFamily="34" charset="0"/>
                          <a:cs typeface="Calibri" panose="020F0502020204030204" pitchFamily="34" charset="0"/>
                        </a:rPr>
                        <a:t>N/A</a:t>
                      </a:r>
                    </a:p>
                  </a:txBody>
                  <a:tcPr/>
                </a:tc>
                <a:tc>
                  <a:txBody>
                    <a:bodyPr/>
                    <a:lstStyle/>
                    <a:p>
                      <a:pPr algn="ctr"/>
                      <a:r>
                        <a:rPr lang="en-US" dirty="0">
                          <a:latin typeface="Calibri" panose="020F0502020204030204" pitchFamily="34" charset="0"/>
                          <a:cs typeface="Calibri" panose="020F0502020204030204" pitchFamily="34" charset="0"/>
                        </a:rPr>
                        <a:t>No</a:t>
                      </a:r>
                    </a:p>
                  </a:txBody>
                  <a:tcPr/>
                </a:tc>
                <a:tc>
                  <a:txBody>
                    <a:bodyPr/>
                    <a:lstStyle/>
                    <a:p>
                      <a:pPr algn="ctr"/>
                      <a:r>
                        <a:rPr lang="en-US" dirty="0">
                          <a:latin typeface="Calibri" panose="020F0502020204030204" pitchFamily="34" charset="0"/>
                          <a:cs typeface="Calibri" panose="020F0502020204030204" pitchFamily="34" charset="0"/>
                        </a:rPr>
                        <a:t>No</a:t>
                      </a:r>
                    </a:p>
                  </a:txBody>
                  <a:tcPr/>
                </a:tc>
                <a:tc>
                  <a:txBody>
                    <a:bodyPr/>
                    <a:lstStyle/>
                    <a:p>
                      <a:pPr algn="ctr"/>
                      <a:r>
                        <a:rPr lang="en-US" dirty="0">
                          <a:latin typeface="Calibri" panose="020F0502020204030204" pitchFamily="34" charset="0"/>
                          <a:cs typeface="Calibri" panose="020F0502020204030204" pitchFamily="34" charset="0"/>
                        </a:rPr>
                        <a:t>See TF XLA</a:t>
                      </a:r>
                    </a:p>
                  </a:txBody>
                  <a:tcPr/>
                </a:tc>
                <a:extLst>
                  <a:ext uri="{0D108BD9-81ED-4DB2-BD59-A6C34878D82A}">
                    <a16:rowId xmlns:a16="http://schemas.microsoft.com/office/drawing/2014/main" val="689256302"/>
                  </a:ext>
                </a:extLst>
              </a:tr>
            </a:tbl>
          </a:graphicData>
        </a:graphic>
      </p:graphicFrame>
      <p:sp>
        <p:nvSpPr>
          <p:cNvPr id="6" name="Left Brace 5"/>
          <p:cNvSpPr/>
          <p:nvPr/>
        </p:nvSpPr>
        <p:spPr>
          <a:xfrm>
            <a:off x="552658" y="3778180"/>
            <a:ext cx="90435" cy="2474177"/>
          </a:xfrm>
          <a:prstGeom prst="leftBrace">
            <a:avLst/>
          </a:prstGeom>
          <a:ln w="19050">
            <a:solidFill>
              <a:srgbClr val="7889FB"/>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80384" y="4823210"/>
            <a:ext cx="351692" cy="369332"/>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JIT</a:t>
            </a:r>
          </a:p>
        </p:txBody>
      </p:sp>
    </p:spTree>
    <p:extLst>
      <p:ext uri="{BB962C8B-B14F-4D97-AF65-F5344CB8AC3E}">
        <p14:creationId xmlns:p14="http://schemas.microsoft.com/office/powerpoint/2010/main" val="921930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Case for Optimizing Fusion Plans</a:t>
            </a:r>
          </a:p>
        </p:txBody>
      </p:sp>
      <p:sp>
        <p:nvSpPr>
          <p:cNvPr id="3" name="Content Placeholder 2"/>
          <p:cNvSpPr>
            <a:spLocks noGrp="1"/>
          </p:cNvSpPr>
          <p:nvPr>
            <p:ph idx="1"/>
          </p:nvPr>
        </p:nvSpPr>
        <p:spPr/>
        <p:txBody>
          <a:bodyPr/>
          <a:lstStyle/>
          <a:p>
            <a:r>
              <a:rPr lang="en-US" dirty="0"/>
              <a:t>Problem: </a:t>
            </a:r>
            <a:r>
              <a:rPr lang="en-US" b="0" dirty="0"/>
              <a:t>Fusion heuristics </a:t>
            </a:r>
            <a:r>
              <a:rPr lang="en-US" b="0" dirty="0">
                <a:sym typeface="Wingdings" panose="05000000000000000000" pitchFamily="2" charset="2"/>
              </a:rPr>
              <a:t> </a:t>
            </a:r>
            <a:r>
              <a:rPr lang="en-US" dirty="0">
                <a:solidFill>
                  <a:schemeClr val="accent1"/>
                </a:solidFill>
                <a:sym typeface="Wingdings" panose="05000000000000000000" pitchFamily="2" charset="2"/>
              </a:rPr>
              <a:t>poor</a:t>
            </a:r>
            <a:r>
              <a:rPr lang="en-US" dirty="0">
                <a:solidFill>
                  <a:schemeClr val="accent1"/>
                </a:solidFill>
              </a:rPr>
              <a:t> plans</a:t>
            </a:r>
            <a:r>
              <a:rPr lang="en-US" b="0" dirty="0"/>
              <a:t> for complex DAGs (cost/structure), sparsity exploitation, and local/distributed operations</a:t>
            </a:r>
          </a:p>
          <a:p>
            <a:r>
              <a:rPr lang="en-US" dirty="0"/>
              <a:t>Goal: </a:t>
            </a:r>
            <a:r>
              <a:rPr lang="en-US" dirty="0">
                <a:solidFill>
                  <a:srgbClr val="7889FB"/>
                </a:solidFill>
              </a:rPr>
              <a:t>Principled approach for optimizing fusion plans</a:t>
            </a:r>
          </a:p>
          <a:p>
            <a:endParaRPr lang="en-US" dirty="0"/>
          </a:p>
          <a:p>
            <a:r>
              <a:rPr lang="en-US" dirty="0"/>
              <a:t>#1 </a:t>
            </a:r>
            <a:r>
              <a:rPr lang="en-US" dirty="0">
                <a:solidFill>
                  <a:schemeClr val="accent1"/>
                </a:solidFill>
              </a:rPr>
              <a:t>Materialization Points</a:t>
            </a:r>
            <a:r>
              <a:rPr lang="en-US" dirty="0">
                <a:solidFill>
                  <a:srgbClr val="FF0000"/>
                </a:solidFill>
              </a:rPr>
              <a:t> </a:t>
            </a:r>
            <a:br>
              <a:rPr lang="en-US" dirty="0">
                <a:solidFill>
                  <a:srgbClr val="FF0000"/>
                </a:solidFill>
              </a:rPr>
            </a:br>
            <a:r>
              <a:rPr lang="en-US" b="0" dirty="0"/>
              <a:t>(e.g., for multiple consumers) </a:t>
            </a:r>
          </a:p>
          <a:p>
            <a:endParaRPr lang="en-US" b="0" dirty="0"/>
          </a:p>
          <a:p>
            <a:r>
              <a:rPr lang="en-US" dirty="0"/>
              <a:t>#2 </a:t>
            </a:r>
            <a:r>
              <a:rPr lang="en-US" dirty="0">
                <a:solidFill>
                  <a:schemeClr val="accent1"/>
                </a:solidFill>
              </a:rPr>
              <a:t>Sparsity Exploitation</a:t>
            </a:r>
            <a:r>
              <a:rPr lang="en-US" dirty="0"/>
              <a:t> </a:t>
            </a:r>
            <a:br>
              <a:rPr lang="en-US" dirty="0"/>
            </a:br>
            <a:r>
              <a:rPr lang="en-US" b="0" dirty="0"/>
              <a:t>(and ordering of sparse inputs)</a:t>
            </a:r>
          </a:p>
          <a:p>
            <a:pPr lvl="1"/>
            <a:endParaRPr lang="en-US" dirty="0"/>
          </a:p>
          <a:p>
            <a:r>
              <a:rPr lang="en-US" dirty="0"/>
              <a:t>#3 </a:t>
            </a:r>
            <a:r>
              <a:rPr lang="en-US" dirty="0">
                <a:solidFill>
                  <a:schemeClr val="accent1"/>
                </a:solidFill>
              </a:rPr>
              <a:t>Decisions on Fusion Patterns</a:t>
            </a:r>
            <a:br>
              <a:rPr lang="en-US" dirty="0"/>
            </a:br>
            <a:r>
              <a:rPr lang="en-US" b="0" dirty="0"/>
              <a:t>(e.g., template types)</a:t>
            </a:r>
          </a:p>
          <a:p>
            <a:r>
              <a:rPr lang="en-US" dirty="0"/>
              <a:t>#4 </a:t>
            </a:r>
            <a:r>
              <a:rPr lang="en-US" dirty="0">
                <a:solidFill>
                  <a:schemeClr val="accent1"/>
                </a:solidFill>
              </a:rPr>
              <a:t>Constraints</a:t>
            </a:r>
            <a:br>
              <a:rPr lang="en-US" dirty="0"/>
            </a:br>
            <a:r>
              <a:rPr lang="en-US" b="0" dirty="0"/>
              <a:t>(e.g., memory budget and block sizes)</a:t>
            </a:r>
            <a:endParaRPr lang="en-US" dirty="0"/>
          </a:p>
          <a:p>
            <a:endParaRPr lang="en-US" dirty="0"/>
          </a:p>
        </p:txBody>
      </p:sp>
      <p:sp>
        <p:nvSpPr>
          <p:cNvPr id="4" name="Text Placeholder 3"/>
          <p:cNvSpPr>
            <a:spLocks noGrp="1"/>
          </p:cNvSpPr>
          <p:nvPr>
            <p:ph type="body" sz="quarter" idx="14"/>
          </p:nvPr>
        </p:nvSpPr>
        <p:spPr/>
        <p:txBody>
          <a:bodyPr>
            <a:normAutofit lnSpcReduction="10000"/>
          </a:bodyPr>
          <a:lstStyle/>
          <a:p>
            <a:r>
              <a:rPr lang="en-US" dirty="0"/>
              <a:t>Operator Fusion &amp; JIT Compilation</a:t>
            </a:r>
          </a:p>
        </p:txBody>
      </p:sp>
      <p:pic>
        <p:nvPicPr>
          <p:cNvPr id="5" name="Picture 4">
            <a:extLst>
              <a:ext uri="{FF2B5EF4-FFF2-40B4-BE49-F238E27FC236}">
                <a16:creationId xmlns:a16="http://schemas.microsoft.com/office/drawing/2014/main" id="{E910324A-AEA5-4E70-B15E-A8319A0996D6}"/>
              </a:ext>
            </a:extLst>
          </p:cNvPr>
          <p:cNvPicPr>
            <a:picLocks noChangeAspect="1"/>
          </p:cNvPicPr>
          <p:nvPr/>
        </p:nvPicPr>
        <p:blipFill rotWithShape="1">
          <a:blip r:embed="rId3"/>
          <a:srcRect l="24344"/>
          <a:stretch/>
        </p:blipFill>
        <p:spPr>
          <a:xfrm>
            <a:off x="4274280" y="2812805"/>
            <a:ext cx="4680873" cy="1242363"/>
          </a:xfrm>
          <a:prstGeom prst="rect">
            <a:avLst/>
          </a:prstGeom>
        </p:spPr>
      </p:pic>
      <p:pic>
        <p:nvPicPr>
          <p:cNvPr id="6" name="Picture 5">
            <a:extLst>
              <a:ext uri="{FF2B5EF4-FFF2-40B4-BE49-F238E27FC236}">
                <a16:creationId xmlns:a16="http://schemas.microsoft.com/office/drawing/2014/main" id="{1AF42DCF-AA55-4BF8-8DA6-2A1A218B523A}"/>
              </a:ext>
            </a:extLst>
          </p:cNvPr>
          <p:cNvPicPr>
            <a:picLocks noChangeAspect="1"/>
          </p:cNvPicPr>
          <p:nvPr/>
        </p:nvPicPr>
        <p:blipFill>
          <a:blip r:embed="rId4"/>
          <a:stretch>
            <a:fillRect/>
          </a:stretch>
        </p:blipFill>
        <p:spPr>
          <a:xfrm>
            <a:off x="7553857" y="2004800"/>
            <a:ext cx="1401295" cy="808005"/>
          </a:xfrm>
          <a:prstGeom prst="rect">
            <a:avLst/>
          </a:prstGeom>
        </p:spPr>
      </p:pic>
      <p:sp>
        <p:nvSpPr>
          <p:cNvPr id="7" name="TextBox 6">
            <a:extLst>
              <a:ext uri="{FF2B5EF4-FFF2-40B4-BE49-F238E27FC236}">
                <a16:creationId xmlns:a16="http://schemas.microsoft.com/office/drawing/2014/main" id="{56724252-45B8-41C1-8BAE-32942FF94672}"/>
              </a:ext>
            </a:extLst>
          </p:cNvPr>
          <p:cNvSpPr txBox="1"/>
          <p:nvPr/>
        </p:nvSpPr>
        <p:spPr>
          <a:xfrm>
            <a:off x="4927380" y="4202184"/>
            <a:ext cx="3023511" cy="369332"/>
          </a:xfrm>
          <a:prstGeom prst="rect">
            <a:avLst/>
          </a:prstGeom>
          <a:noFill/>
        </p:spPr>
        <p:txBody>
          <a:bodyPr wrap="square" rtlCol="0">
            <a:spAutoFit/>
          </a:bodyPr>
          <a:lstStyle/>
          <a:p>
            <a:pPr algn="ctr"/>
            <a:r>
              <a:rPr lang="en-US" b="1" dirty="0">
                <a:latin typeface="Consolas" panose="020B0609020204030204" pitchFamily="49" charset="0"/>
                <a:cs typeface="Consolas" panose="020B0609020204030204" pitchFamily="49" charset="0"/>
              </a:rPr>
              <a:t>Y</a:t>
            </a:r>
            <a:r>
              <a:rPr lang="en-US" dirty="0">
                <a:latin typeface="Consolas" panose="020B0609020204030204" pitchFamily="49" charset="0"/>
                <a:cs typeface="Consolas" panose="020B0609020204030204" pitchFamily="49" charset="0"/>
              </a:rPr>
              <a:t> + </a:t>
            </a:r>
            <a:r>
              <a:rPr lang="en-US" b="1" dirty="0">
                <a:solidFill>
                  <a:schemeClr val="accent1"/>
                </a:solidFill>
                <a:latin typeface="Consolas" panose="020B0609020204030204" pitchFamily="49" charset="0"/>
                <a:cs typeface="Consolas" panose="020B0609020204030204" pitchFamily="49" charset="0"/>
              </a:rPr>
              <a:t>X</a:t>
            </a:r>
            <a:r>
              <a:rPr lang="en-US" dirty="0">
                <a:solidFill>
                  <a:schemeClr val="accent1"/>
                </a:solidFill>
                <a:latin typeface="Consolas" panose="020B0609020204030204" pitchFamily="49" charset="0"/>
                <a:cs typeface="Consolas" panose="020B0609020204030204" pitchFamily="49" charset="0"/>
              </a:rPr>
              <a:t> *</a:t>
            </a:r>
            <a:r>
              <a:rPr lang="en-US" dirty="0">
                <a:solidFill>
                  <a:srgbClr val="FF0000"/>
                </a:solidFill>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a:t>
            </a:r>
            <a:r>
              <a:rPr lang="en-US" b="1" dirty="0">
                <a:latin typeface="Consolas" panose="020B0609020204030204" pitchFamily="49" charset="0"/>
                <a:cs typeface="Consolas" panose="020B0609020204030204" pitchFamily="49" charset="0"/>
              </a:rPr>
              <a:t>U</a:t>
            </a:r>
            <a:r>
              <a:rPr lang="en-US" dirty="0">
                <a:latin typeface="Consolas" panose="020B0609020204030204" pitchFamily="49" charset="0"/>
                <a:cs typeface="Consolas" panose="020B0609020204030204" pitchFamily="49" charset="0"/>
              </a:rPr>
              <a:t> %*% </a:t>
            </a:r>
            <a:r>
              <a:rPr lang="en-US" b="1" dirty="0">
                <a:latin typeface="Consolas" panose="020B0609020204030204" pitchFamily="49" charset="0"/>
                <a:cs typeface="Consolas" panose="020B0609020204030204" pitchFamily="49" charset="0"/>
              </a:rPr>
              <a:t>t</a:t>
            </a:r>
            <a:r>
              <a:rPr lang="en-US" dirty="0">
                <a:latin typeface="Consolas" panose="020B0609020204030204" pitchFamily="49" charset="0"/>
                <a:cs typeface="Consolas" panose="020B0609020204030204" pitchFamily="49" charset="0"/>
              </a:rPr>
              <a:t>(</a:t>
            </a:r>
            <a:r>
              <a:rPr lang="en-US" b="1" dirty="0">
                <a:latin typeface="Consolas" panose="020B0609020204030204" pitchFamily="49" charset="0"/>
                <a:cs typeface="Consolas" panose="020B0609020204030204" pitchFamily="49" charset="0"/>
              </a:rPr>
              <a:t>V</a:t>
            </a:r>
            <a:r>
              <a:rPr lang="en-US" dirty="0">
                <a:latin typeface="Consolas" panose="020B0609020204030204" pitchFamily="49" charset="0"/>
                <a:cs typeface="Consolas" panose="020B0609020204030204" pitchFamily="49" charset="0"/>
              </a:rPr>
              <a:t>))</a:t>
            </a:r>
            <a:endParaRPr lang="en-US" dirty="0"/>
          </a:p>
        </p:txBody>
      </p:sp>
      <p:sp>
        <p:nvSpPr>
          <p:cNvPr id="8" name="Rectangle 7">
            <a:extLst>
              <a:ext uri="{FF2B5EF4-FFF2-40B4-BE49-F238E27FC236}">
                <a16:creationId xmlns:a16="http://schemas.microsoft.com/office/drawing/2014/main" id="{31D4751D-1AD5-4E53-835D-2B24DBA42A09}"/>
              </a:ext>
            </a:extLst>
          </p:cNvPr>
          <p:cNvSpPr/>
          <p:nvPr/>
        </p:nvSpPr>
        <p:spPr>
          <a:xfrm>
            <a:off x="5620112" y="4181834"/>
            <a:ext cx="2111085" cy="436765"/>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A04AC16-B454-4D8C-9159-1D9918AC8740}"/>
              </a:ext>
            </a:extLst>
          </p:cNvPr>
          <p:cNvSpPr txBox="1"/>
          <p:nvPr/>
        </p:nvSpPr>
        <p:spPr>
          <a:xfrm>
            <a:off x="5620112" y="4649859"/>
            <a:ext cx="2111085" cy="369332"/>
          </a:xfrm>
          <a:prstGeom prst="rect">
            <a:avLst/>
          </a:prstGeom>
          <a:noFill/>
        </p:spPr>
        <p:txBody>
          <a:bodyPr wrap="square" rtlCol="0">
            <a:spAutoFit/>
          </a:bodyPr>
          <a:lstStyle/>
          <a:p>
            <a:pPr algn="ctr"/>
            <a:r>
              <a:rPr lang="en-US" dirty="0">
                <a:solidFill>
                  <a:schemeClr val="accent1"/>
                </a:solidFill>
                <a:latin typeface="Calibri" panose="020F0502020204030204" pitchFamily="34" charset="0"/>
                <a:cs typeface="Calibri" panose="020F0502020204030204" pitchFamily="34" charset="0"/>
              </a:rPr>
              <a:t>sparse-safe over X</a:t>
            </a:r>
          </a:p>
        </p:txBody>
      </p:sp>
      <p:sp>
        <p:nvSpPr>
          <p:cNvPr id="10" name="TextBox 9">
            <a:extLst>
              <a:ext uri="{FF2B5EF4-FFF2-40B4-BE49-F238E27FC236}">
                <a16:creationId xmlns:a16="http://schemas.microsoft.com/office/drawing/2014/main" id="{9A3C4147-9E6D-4A0A-95D1-D0434E0D0235}"/>
              </a:ext>
            </a:extLst>
          </p:cNvPr>
          <p:cNvSpPr txBox="1"/>
          <p:nvPr/>
        </p:nvSpPr>
        <p:spPr>
          <a:xfrm>
            <a:off x="5187039" y="5373346"/>
            <a:ext cx="3061611" cy="646331"/>
          </a:xfrm>
          <a:prstGeom prst="rect">
            <a:avLst/>
          </a:prstGeom>
          <a:noFill/>
        </p:spPr>
        <p:txBody>
          <a:bodyPr wrap="square" rtlCol="0">
            <a:spAutoFit/>
          </a:bodyPr>
          <a:lstStyle/>
          <a:p>
            <a:pPr algn="ctr"/>
            <a: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t> Search Space that </a:t>
            </a:r>
            <a:b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br>
            <a: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t>requires optimization</a:t>
            </a:r>
            <a:endParaRPr lang="en-US" b="1" dirty="0">
              <a:solidFill>
                <a:srgbClr val="7889FB"/>
              </a:solidFill>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5"/>
          <a:stretch>
            <a:fillRect/>
          </a:stretch>
        </p:blipFill>
        <p:spPr>
          <a:xfrm>
            <a:off x="7529285" y="705318"/>
            <a:ext cx="1388669" cy="403871"/>
          </a:xfrm>
          <a:prstGeom prst="rect">
            <a:avLst/>
          </a:prstGeom>
        </p:spPr>
      </p:pic>
    </p:spTree>
    <p:extLst>
      <p:ext uri="{BB962C8B-B14F-4D97-AF65-F5344CB8AC3E}">
        <p14:creationId xmlns:p14="http://schemas.microsoft.com/office/powerpoint/2010/main" val="365113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System Architecture </a:t>
            </a:r>
            <a:r>
              <a:rPr lang="en-US" sz="2000" dirty="0"/>
              <a:t>(Compiler &amp; </a:t>
            </a:r>
            <a:r>
              <a:rPr lang="en-US" sz="2000" dirty="0" err="1"/>
              <a:t>Codegen</a:t>
            </a:r>
            <a:r>
              <a:rPr lang="en-US" sz="2000" dirty="0"/>
              <a:t> Architecture)</a:t>
            </a:r>
          </a:p>
        </p:txBody>
      </p:sp>
      <p:sp>
        <p:nvSpPr>
          <p:cNvPr id="4" name="Text Placeholder 3"/>
          <p:cNvSpPr>
            <a:spLocks noGrp="1"/>
          </p:cNvSpPr>
          <p:nvPr>
            <p:ph type="body" sz="quarter" idx="14"/>
          </p:nvPr>
        </p:nvSpPr>
        <p:spPr/>
        <p:txBody>
          <a:bodyPr>
            <a:normAutofit lnSpcReduction="10000"/>
          </a:bodyPr>
          <a:lstStyle/>
          <a:p>
            <a:r>
              <a:rPr lang="en-US" dirty="0"/>
              <a:t>Operator Fusion &amp; JIT Compilation</a:t>
            </a:r>
          </a:p>
        </p:txBody>
      </p:sp>
      <p:pic>
        <p:nvPicPr>
          <p:cNvPr id="5" name="Picture 4">
            <a:extLst>
              <a:ext uri="{FF2B5EF4-FFF2-40B4-BE49-F238E27FC236}">
                <a16:creationId xmlns:a16="http://schemas.microsoft.com/office/drawing/2014/main" id="{0BAB8CF0-2812-49F1-936B-EDC95C82E3B0}"/>
              </a:ext>
            </a:extLst>
          </p:cNvPr>
          <p:cNvPicPr>
            <a:picLocks noChangeAspect="1"/>
          </p:cNvPicPr>
          <p:nvPr/>
        </p:nvPicPr>
        <p:blipFill>
          <a:blip r:embed="rId2"/>
          <a:stretch>
            <a:fillRect/>
          </a:stretch>
        </p:blipFill>
        <p:spPr>
          <a:xfrm>
            <a:off x="400053" y="1737583"/>
            <a:ext cx="3276600" cy="3638550"/>
          </a:xfrm>
          <a:prstGeom prst="rect">
            <a:avLst/>
          </a:prstGeom>
        </p:spPr>
      </p:pic>
      <p:pic>
        <p:nvPicPr>
          <p:cNvPr id="6" name="Picture 5">
            <a:extLst>
              <a:ext uri="{FF2B5EF4-FFF2-40B4-BE49-F238E27FC236}">
                <a16:creationId xmlns:a16="http://schemas.microsoft.com/office/drawing/2014/main" id="{48180EB5-B334-4F6D-9ADE-22657B656837}"/>
              </a:ext>
            </a:extLst>
          </p:cNvPr>
          <p:cNvPicPr>
            <a:picLocks noChangeAspect="1"/>
          </p:cNvPicPr>
          <p:nvPr/>
        </p:nvPicPr>
        <p:blipFill>
          <a:blip r:embed="rId3"/>
          <a:stretch>
            <a:fillRect/>
          </a:stretch>
        </p:blipFill>
        <p:spPr>
          <a:xfrm>
            <a:off x="391773" y="1737583"/>
            <a:ext cx="8324850" cy="3638550"/>
          </a:xfrm>
          <a:prstGeom prst="rect">
            <a:avLst/>
          </a:prstGeom>
        </p:spPr>
      </p:pic>
      <p:sp>
        <p:nvSpPr>
          <p:cNvPr id="7" name="TextBox 6">
            <a:extLst>
              <a:ext uri="{FF2B5EF4-FFF2-40B4-BE49-F238E27FC236}">
                <a16:creationId xmlns:a16="http://schemas.microsoft.com/office/drawing/2014/main" id="{47FA35DC-BAD4-410B-A02B-6491732447B8}"/>
              </a:ext>
            </a:extLst>
          </p:cNvPr>
          <p:cNvSpPr txBox="1"/>
          <p:nvPr/>
        </p:nvSpPr>
        <p:spPr>
          <a:xfrm>
            <a:off x="4325817" y="1670725"/>
            <a:ext cx="3575539" cy="1200329"/>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[CIDR’17]</a:t>
            </a:r>
            <a:r>
              <a:rPr lang="en-US" b="1" dirty="0">
                <a:solidFill>
                  <a:srgbClr val="FF0000"/>
                </a:solidFill>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(w/ fuse-all heuristic)</a:t>
            </a:r>
          </a:p>
          <a:p>
            <a:pPr marL="285750" indent="-285750" algn="ctr">
              <a:buFontTx/>
              <a:buChar char="-"/>
            </a:pPr>
            <a:r>
              <a:rPr lang="en-US" dirty="0">
                <a:latin typeface="Calibri" panose="020F0502020204030204" pitchFamily="34" charset="0"/>
                <a:cs typeface="Calibri" panose="020F0502020204030204" pitchFamily="34" charset="0"/>
              </a:rPr>
              <a:t>Lacked maintainability</a:t>
            </a:r>
          </a:p>
          <a:p>
            <a:pPr marL="285750" indent="-285750" algn="ctr">
              <a:buFontTx/>
              <a:buChar char="-"/>
            </a:pPr>
            <a:r>
              <a:rPr lang="en-US" dirty="0">
                <a:latin typeface="Calibri" panose="020F0502020204030204" pitchFamily="34" charset="0"/>
                <a:cs typeface="Calibri" panose="020F0502020204030204" pitchFamily="34" charset="0"/>
              </a:rPr>
              <a:t>Poor plans for complex DAGs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and local/distributed operations</a:t>
            </a:r>
          </a:p>
        </p:txBody>
      </p:sp>
      <p:pic>
        <p:nvPicPr>
          <p:cNvPr id="8" name="Picture 7">
            <a:extLst>
              <a:ext uri="{FF2B5EF4-FFF2-40B4-BE49-F238E27FC236}">
                <a16:creationId xmlns:a16="http://schemas.microsoft.com/office/drawing/2014/main" id="{B12FC977-4C9D-4BE5-9800-3D3B9A914DA7}"/>
              </a:ext>
            </a:extLst>
          </p:cNvPr>
          <p:cNvPicPr>
            <a:picLocks noChangeAspect="1"/>
          </p:cNvPicPr>
          <p:nvPr/>
        </p:nvPicPr>
        <p:blipFill>
          <a:blip r:embed="rId4"/>
          <a:stretch>
            <a:fillRect/>
          </a:stretch>
        </p:blipFill>
        <p:spPr>
          <a:xfrm>
            <a:off x="3771170" y="2638234"/>
            <a:ext cx="476250" cy="561975"/>
          </a:xfrm>
          <a:prstGeom prst="rect">
            <a:avLst/>
          </a:prstGeom>
        </p:spPr>
      </p:pic>
      <p:pic>
        <p:nvPicPr>
          <p:cNvPr id="9" name="Picture 8">
            <a:extLst>
              <a:ext uri="{FF2B5EF4-FFF2-40B4-BE49-F238E27FC236}">
                <a16:creationId xmlns:a16="http://schemas.microsoft.com/office/drawing/2014/main" id="{B7A590A7-A5E9-481B-AD0B-1B286A5D4FEE}"/>
              </a:ext>
            </a:extLst>
          </p:cNvPr>
          <p:cNvPicPr>
            <a:picLocks noChangeAspect="1"/>
          </p:cNvPicPr>
          <p:nvPr/>
        </p:nvPicPr>
        <p:blipFill>
          <a:blip r:embed="rId5"/>
          <a:stretch>
            <a:fillRect/>
          </a:stretch>
        </p:blipFill>
        <p:spPr>
          <a:xfrm>
            <a:off x="371475" y="1645025"/>
            <a:ext cx="8401050" cy="3724275"/>
          </a:xfrm>
          <a:prstGeom prst="rect">
            <a:avLst/>
          </a:prstGeom>
        </p:spPr>
      </p:pic>
      <p:sp>
        <p:nvSpPr>
          <p:cNvPr id="10" name="Rectangle 9">
            <a:extLst>
              <a:ext uri="{FF2B5EF4-FFF2-40B4-BE49-F238E27FC236}">
                <a16:creationId xmlns:a16="http://schemas.microsoft.com/office/drawing/2014/main" id="{28A70F33-A080-4B05-856A-033D26B37C30}"/>
              </a:ext>
            </a:extLst>
          </p:cNvPr>
          <p:cNvSpPr/>
          <p:nvPr/>
        </p:nvSpPr>
        <p:spPr>
          <a:xfrm>
            <a:off x="4448499" y="1662662"/>
            <a:ext cx="4266367" cy="2411262"/>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8591BBCF-8B4A-4537-A42B-FCB7A606F8C0}"/>
              </a:ext>
            </a:extLst>
          </p:cNvPr>
          <p:cNvSpPr txBox="1"/>
          <p:nvPr/>
        </p:nvSpPr>
        <p:spPr>
          <a:xfrm>
            <a:off x="4448499" y="1272141"/>
            <a:ext cx="4266367" cy="369332"/>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Practical, exact, cost-based optimizer</a:t>
            </a:r>
            <a:endParaRPr lang="en-US" dirty="0">
              <a:solidFill>
                <a:schemeClr val="accent1"/>
              </a:solidFill>
              <a:latin typeface="Calibri" panose="020F0502020204030204" pitchFamily="34" charset="0"/>
              <a:cs typeface="Calibri" panose="020F0502020204030204" pitchFamily="34" charset="0"/>
            </a:endParaRPr>
          </a:p>
        </p:txBody>
      </p:sp>
      <p:sp>
        <p:nvSpPr>
          <p:cNvPr id="12" name="Content Placeholder 2">
            <a:extLst>
              <a:ext uri="{FF2B5EF4-FFF2-40B4-BE49-F238E27FC236}">
                <a16:creationId xmlns:a16="http://schemas.microsoft.com/office/drawing/2014/main" id="{C7059E16-678B-418B-98D1-0D6127666FD6}"/>
              </a:ext>
            </a:extLst>
          </p:cNvPr>
          <p:cNvSpPr>
            <a:spLocks noGrp="1"/>
          </p:cNvSpPr>
          <p:nvPr>
            <p:ph idx="1"/>
          </p:nvPr>
        </p:nvSpPr>
        <p:spPr>
          <a:xfrm>
            <a:off x="628650" y="5521355"/>
            <a:ext cx="7886700" cy="432142"/>
          </a:xfrm>
        </p:spPr>
        <p:txBody>
          <a:bodyPr/>
          <a:lstStyle/>
          <a:p>
            <a:r>
              <a:rPr lang="en-US" b="0" dirty="0" err="1"/>
              <a:t>CPlan</a:t>
            </a:r>
            <a:r>
              <a:rPr lang="en-US" b="0" dirty="0"/>
              <a:t> representation/construction and </a:t>
            </a:r>
            <a:r>
              <a:rPr lang="en-US" b="0" dirty="0" err="1"/>
              <a:t>codegen</a:t>
            </a:r>
            <a:r>
              <a:rPr lang="en-US" b="0" dirty="0"/>
              <a:t> similar in TF XLA </a:t>
            </a:r>
            <a:br>
              <a:rPr lang="en-US" b="0" dirty="0"/>
            </a:br>
            <a:r>
              <a:rPr lang="en-US" b="0" dirty="0"/>
              <a:t>(HLO primitives, pre-clustering of nodes, caching, LLVM </a:t>
            </a:r>
            <a:r>
              <a:rPr lang="en-US" b="0" dirty="0" err="1"/>
              <a:t>codegen</a:t>
            </a:r>
            <a:r>
              <a:rPr lang="en-US" b="0" dirty="0"/>
              <a:t>)</a:t>
            </a:r>
          </a:p>
          <a:p>
            <a:r>
              <a:rPr lang="en-US" dirty="0"/>
              <a:t>Templates: </a:t>
            </a:r>
            <a:r>
              <a:rPr lang="en-US" dirty="0">
                <a:solidFill>
                  <a:srgbClr val="7889FB"/>
                </a:solidFill>
              </a:rPr>
              <a:t>Cell, Row, </a:t>
            </a:r>
            <a:r>
              <a:rPr lang="en-US" dirty="0" err="1">
                <a:solidFill>
                  <a:srgbClr val="7889FB"/>
                </a:solidFill>
              </a:rPr>
              <a:t>MAgg</a:t>
            </a:r>
            <a:r>
              <a:rPr lang="en-US" dirty="0">
                <a:solidFill>
                  <a:srgbClr val="7889FB"/>
                </a:solidFill>
              </a:rPr>
              <a:t>, Outer</a:t>
            </a:r>
            <a:r>
              <a:rPr lang="en-US" dirty="0"/>
              <a:t> </a:t>
            </a:r>
            <a:r>
              <a:rPr lang="en-US" b="0" dirty="0"/>
              <a:t>w/ different data bindings</a:t>
            </a:r>
          </a:p>
        </p:txBody>
      </p:sp>
      <p:sp>
        <p:nvSpPr>
          <p:cNvPr id="13" name="Rectangle 12">
            <a:extLst>
              <a:ext uri="{FF2B5EF4-FFF2-40B4-BE49-F238E27FC236}">
                <a16:creationId xmlns:a16="http://schemas.microsoft.com/office/drawing/2014/main" id="{F7B5F9B7-C1CB-4184-BCB1-B2AF0C882D75}"/>
              </a:ext>
            </a:extLst>
          </p:cNvPr>
          <p:cNvSpPr/>
          <p:nvPr/>
        </p:nvSpPr>
        <p:spPr>
          <a:xfrm>
            <a:off x="6399882" y="2013842"/>
            <a:ext cx="1260930" cy="349051"/>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5" name="Group 14"/>
          <p:cNvGrpSpPr/>
          <p:nvPr/>
        </p:nvGrpSpPr>
        <p:grpSpPr>
          <a:xfrm>
            <a:off x="7853912" y="5546930"/>
            <a:ext cx="1064042" cy="624134"/>
            <a:chOff x="3736686" y="5108207"/>
            <a:chExt cx="1064042" cy="624134"/>
          </a:xfrm>
        </p:grpSpPr>
        <p:pic>
          <p:nvPicPr>
            <p:cNvPr id="16" name="Picture 15">
              <a:extLst>
                <a:ext uri="{FF2B5EF4-FFF2-40B4-BE49-F238E27FC236}">
                  <a16:creationId xmlns:a16="http://schemas.microsoft.com/office/drawing/2014/main" id="{4BA8E35E-73C7-40FA-9FB0-814BABB7F5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6686" y="5108207"/>
              <a:ext cx="659373" cy="561969"/>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1038" y="5439431"/>
              <a:ext cx="389690" cy="292910"/>
            </a:xfrm>
            <a:prstGeom prst="rect">
              <a:avLst/>
            </a:prstGeom>
          </p:spPr>
        </p:pic>
      </p:grpSp>
    </p:spTree>
    <p:extLst>
      <p:ext uri="{BB962C8B-B14F-4D97-AF65-F5344CB8AC3E}">
        <p14:creationId xmlns:p14="http://schemas.microsoft.com/office/powerpoint/2010/main" val="73281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2" grpId="0" uiExpand="1" build="p"/>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ML Program Compilation / Graphs</a:t>
            </a:r>
          </a:p>
        </p:txBody>
      </p:sp>
      <p:sp>
        <p:nvSpPr>
          <p:cNvPr id="3" name="Content Placeholder 2"/>
          <p:cNvSpPr>
            <a:spLocks noGrp="1"/>
          </p:cNvSpPr>
          <p:nvPr>
            <p:ph idx="1"/>
          </p:nvPr>
        </p:nvSpPr>
        <p:spPr/>
        <p:txBody>
          <a:bodyPr/>
          <a:lstStyle/>
          <a:p>
            <a:r>
              <a:rPr lang="en-US" dirty="0"/>
              <a:t>Script:</a:t>
            </a:r>
          </a:p>
          <a:p>
            <a:endParaRPr lang="en-US" dirty="0"/>
          </a:p>
          <a:p>
            <a:endParaRPr lang="en-US" dirty="0"/>
          </a:p>
          <a:p>
            <a:endParaRPr lang="en-US" dirty="0"/>
          </a:p>
          <a:p>
            <a:r>
              <a:rPr lang="en-US" dirty="0"/>
              <a:t>Operator DAG</a:t>
            </a:r>
            <a:br>
              <a:rPr lang="en-US" dirty="0"/>
            </a:br>
            <a:r>
              <a:rPr lang="en-US" b="0" dirty="0"/>
              <a:t>(</a:t>
            </a:r>
            <a:r>
              <a:rPr lang="en-US" dirty="0">
                <a:solidFill>
                  <a:srgbClr val="7889FB"/>
                </a:solidFill>
              </a:rPr>
              <a:t>today’s lecture</a:t>
            </a:r>
            <a:r>
              <a:rPr lang="en-US" b="0" dirty="0"/>
              <a:t>)</a:t>
            </a:r>
          </a:p>
          <a:p>
            <a:pPr lvl="1"/>
            <a:r>
              <a:rPr lang="en-US" dirty="0"/>
              <a:t>a.k.a. “graph”</a:t>
            </a:r>
            <a:br>
              <a:rPr lang="en-US" dirty="0"/>
            </a:br>
            <a:r>
              <a:rPr lang="en-US" dirty="0"/>
              <a:t>(data flow graph) </a:t>
            </a:r>
          </a:p>
          <a:p>
            <a:pPr lvl="1"/>
            <a:r>
              <a:rPr lang="en-US" dirty="0"/>
              <a:t>a.k.a. intermediate </a:t>
            </a:r>
            <a:br>
              <a:rPr lang="en-US" dirty="0"/>
            </a:br>
            <a:r>
              <a:rPr lang="en-US" dirty="0"/>
              <a:t>representation (IR)</a:t>
            </a:r>
          </a:p>
          <a:p>
            <a:pPr lvl="1"/>
            <a:endParaRPr lang="en-US" dirty="0"/>
          </a:p>
          <a:p>
            <a:pPr lvl="1"/>
            <a:endParaRPr lang="en-US" dirty="0"/>
          </a:p>
          <a:p>
            <a:pPr lvl="1"/>
            <a:endParaRPr lang="en-US" dirty="0"/>
          </a:p>
          <a:p>
            <a:r>
              <a:rPr lang="en-US" dirty="0"/>
              <a:t>Runtime Plan</a:t>
            </a:r>
          </a:p>
          <a:p>
            <a:pPr lvl="1"/>
            <a:r>
              <a:rPr lang="en-US" dirty="0"/>
              <a:t>Compiled runtime plans </a:t>
            </a:r>
            <a:br>
              <a:rPr lang="en-US" dirty="0"/>
            </a:br>
            <a:r>
              <a:rPr lang="en-US" dirty="0"/>
              <a:t>Interpreted plans</a:t>
            </a:r>
          </a:p>
          <a:p>
            <a:endParaRPr lang="en-US" dirty="0"/>
          </a:p>
        </p:txBody>
      </p:sp>
      <p:sp>
        <p:nvSpPr>
          <p:cNvPr id="4" name="Text Placeholder 3"/>
          <p:cNvSpPr>
            <a:spLocks noGrp="1"/>
          </p:cNvSpPr>
          <p:nvPr>
            <p:ph type="body" sz="quarter" idx="14"/>
          </p:nvPr>
        </p:nvSpPr>
        <p:spPr/>
        <p:txBody>
          <a:bodyPr>
            <a:normAutofit lnSpcReduction="10000"/>
          </a:bodyPr>
          <a:lstStyle/>
          <a:p>
            <a:r>
              <a:rPr lang="en-US" dirty="0"/>
              <a:t>Compilation Overview</a:t>
            </a:r>
          </a:p>
        </p:txBody>
      </p:sp>
      <p:sp>
        <p:nvSpPr>
          <p:cNvPr id="5" name="Rectangle 4"/>
          <p:cNvSpPr/>
          <p:nvPr/>
        </p:nvSpPr>
        <p:spPr>
          <a:xfrm>
            <a:off x="4008121" y="6114386"/>
            <a:ext cx="5195330" cy="523220"/>
          </a:xfrm>
          <a:prstGeom prst="rect">
            <a:avLst/>
          </a:prstGeom>
        </p:spPr>
        <p:txBody>
          <a:bodyPr wrap="square">
            <a:spAutoFit/>
          </a:bodyPr>
          <a:lstStyle/>
          <a:p>
            <a:r>
              <a:rPr lang="en-US" sz="1400" dirty="0">
                <a:latin typeface="Consolas" pitchFamily="49" charset="0"/>
                <a:cs typeface="Consolas" pitchFamily="49" charset="0"/>
              </a:rPr>
              <a:t>SPARK </a:t>
            </a:r>
            <a:r>
              <a:rPr lang="en-US" sz="1400" dirty="0" err="1">
                <a:latin typeface="Consolas" pitchFamily="49" charset="0"/>
                <a:cs typeface="Consolas" pitchFamily="49" charset="0"/>
              </a:rPr>
              <a:t>mapmmchain</a:t>
            </a:r>
            <a:r>
              <a:rPr lang="en-US" sz="1400" dirty="0">
                <a:latin typeface="Consolas" pitchFamily="49" charset="0"/>
                <a:cs typeface="Consolas" pitchFamily="49" charset="0"/>
              </a:rPr>
              <a:t> X.MATRIX.DOUBLE </a:t>
            </a:r>
            <a:r>
              <a:rPr lang="en-US" sz="1400" dirty="0" err="1">
                <a:latin typeface="Consolas" pitchFamily="49" charset="0"/>
                <a:cs typeface="Consolas" pitchFamily="49" charset="0"/>
              </a:rPr>
              <a:t>w.MATRIX.DOUBLE</a:t>
            </a:r>
            <a:r>
              <a:rPr lang="en-US" sz="1400" dirty="0">
                <a:latin typeface="Consolas" pitchFamily="49" charset="0"/>
                <a:cs typeface="Consolas" pitchFamily="49" charset="0"/>
              </a:rPr>
              <a:t> </a:t>
            </a:r>
          </a:p>
          <a:p>
            <a:r>
              <a:rPr lang="en-US" sz="1400" dirty="0">
                <a:latin typeface="Consolas" pitchFamily="49" charset="0"/>
                <a:cs typeface="Consolas" pitchFamily="49" charset="0"/>
              </a:rPr>
              <a:t>  </a:t>
            </a:r>
            <a:r>
              <a:rPr lang="en-US" sz="1400" dirty="0" err="1">
                <a:latin typeface="Consolas" pitchFamily="49" charset="0"/>
                <a:cs typeface="Consolas" pitchFamily="49" charset="0"/>
              </a:rPr>
              <a:t>v.MATRIX.DOUBLE</a:t>
            </a:r>
            <a:r>
              <a:rPr lang="en-US" sz="1400" dirty="0">
                <a:latin typeface="Consolas" pitchFamily="49" charset="0"/>
                <a:cs typeface="Consolas" pitchFamily="49" charset="0"/>
              </a:rPr>
              <a:t> _mVar4.MATRIX.DOUBLE </a:t>
            </a:r>
            <a:r>
              <a:rPr lang="en-US" sz="1400" dirty="0" err="1">
                <a:latin typeface="Consolas" pitchFamily="49" charset="0"/>
                <a:cs typeface="Consolas" pitchFamily="49" charset="0"/>
              </a:rPr>
              <a:t>XtwXv</a:t>
            </a:r>
            <a:endParaRPr lang="en-US" sz="1400" dirty="0">
              <a:latin typeface="Consolas" pitchFamily="49" charset="0"/>
              <a:cs typeface="Consolas" pitchFamily="49" charset="0"/>
            </a:endParaRPr>
          </a:p>
        </p:txBody>
      </p:sp>
      <p:sp>
        <p:nvSpPr>
          <p:cNvPr id="6" name="Rectangle 5"/>
          <p:cNvSpPr/>
          <p:nvPr/>
        </p:nvSpPr>
        <p:spPr>
          <a:xfrm>
            <a:off x="2697150" y="1430214"/>
            <a:ext cx="4743606" cy="923330"/>
          </a:xfrm>
          <a:prstGeom prst="rect">
            <a:avLst/>
          </a:prstGeom>
        </p:spPr>
        <p:txBody>
          <a:bodyPr wrap="none">
            <a:spAutoFit/>
          </a:bodyPr>
          <a:lstStyle/>
          <a:p>
            <a:r>
              <a:rPr lang="en-US" b="1" dirty="0">
                <a:latin typeface="Consolas" pitchFamily="49" charset="0"/>
                <a:cs typeface="Consolas" pitchFamily="49" charset="0"/>
              </a:rPr>
              <a:t>while</a:t>
            </a:r>
            <a:r>
              <a:rPr lang="en-US" dirty="0">
                <a:latin typeface="Consolas" pitchFamily="49" charset="0"/>
                <a:cs typeface="Consolas" pitchFamily="49" charset="0"/>
              </a:rPr>
              <a:t>(...) {</a:t>
            </a:r>
          </a:p>
          <a:p>
            <a:r>
              <a:rPr lang="en-US" dirty="0">
                <a:latin typeface="Consolas" pitchFamily="49" charset="0"/>
                <a:cs typeface="Consolas" pitchFamily="49" charset="0"/>
              </a:rPr>
              <a:t>    q = </a:t>
            </a:r>
            <a:r>
              <a:rPr lang="en-US" b="1" dirty="0">
                <a:latin typeface="Consolas" pitchFamily="49" charset="0"/>
                <a:cs typeface="Consolas" pitchFamily="49" charset="0"/>
              </a:rPr>
              <a:t>t</a:t>
            </a:r>
            <a:r>
              <a:rPr lang="en-US" dirty="0">
                <a:latin typeface="Consolas" pitchFamily="49" charset="0"/>
                <a:cs typeface="Consolas" pitchFamily="49" charset="0"/>
              </a:rPr>
              <a:t>(X) %*% (w * (X %*% v)) ...</a:t>
            </a:r>
          </a:p>
          <a:p>
            <a:r>
              <a:rPr lang="en-US" dirty="0">
                <a:latin typeface="Consolas" pitchFamily="49" charset="0"/>
                <a:cs typeface="Consolas" pitchFamily="49" charset="0"/>
              </a:rPr>
              <a:t>}</a:t>
            </a:r>
            <a:endParaRPr lang="en-US" dirty="0"/>
          </a:p>
        </p:txBody>
      </p:sp>
      <p:sp>
        <p:nvSpPr>
          <p:cNvPr id="7" name="Rectangle 6"/>
          <p:cNvSpPr/>
          <p:nvPr/>
        </p:nvSpPr>
        <p:spPr>
          <a:xfrm>
            <a:off x="3154349" y="1735014"/>
            <a:ext cx="4349861" cy="373575"/>
          </a:xfrm>
          <a:prstGeom prst="rect">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97149" y="1430214"/>
            <a:ext cx="4958841" cy="974727"/>
          </a:xfrm>
          <a:prstGeom prst="rect">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56660" y="2741525"/>
            <a:ext cx="2849880" cy="2895600"/>
            <a:chOff x="3886200" y="2590800"/>
            <a:chExt cx="2590800" cy="2895600"/>
          </a:xfrm>
        </p:grpSpPr>
        <p:sp>
          <p:nvSpPr>
            <p:cNvPr id="10" name="TextBox 9"/>
            <p:cNvSpPr txBox="1"/>
            <p:nvPr/>
          </p:nvSpPr>
          <p:spPr>
            <a:xfrm>
              <a:off x="4114800" y="5143381"/>
              <a:ext cx="685800" cy="338554"/>
            </a:xfrm>
            <a:prstGeom prst="rect">
              <a:avLst/>
            </a:prstGeom>
            <a:noFill/>
          </p:spPr>
          <p:txBody>
            <a:bodyPr wrap="square" rtlCol="0">
              <a:spAutoFit/>
            </a:bodyPr>
            <a:lstStyle/>
            <a:p>
              <a:pPr algn="ctr"/>
              <a:r>
                <a:rPr lang="en-US" sz="1600" b="1" dirty="0">
                  <a:latin typeface="Consolas" panose="020B0609020204030204" pitchFamily="49" charset="0"/>
                  <a:cs typeface="Calibri" panose="020F0502020204030204" pitchFamily="34" charset="0"/>
                </a:rPr>
                <a:t>X</a:t>
              </a:r>
              <a:endParaRPr lang="en-US" sz="1600" dirty="0">
                <a:latin typeface="Consolas" panose="020B0609020204030204" pitchFamily="49" charset="0"/>
                <a:cs typeface="Calibri" panose="020F0502020204030204" pitchFamily="34" charset="0"/>
              </a:endParaRPr>
            </a:p>
          </p:txBody>
        </p:sp>
        <p:cxnSp>
          <p:nvCxnSpPr>
            <p:cNvPr id="11" name="Straight Arrow Connector 10"/>
            <p:cNvCxnSpPr>
              <a:stCxn id="14" idx="0"/>
              <a:endCxn id="18" idx="2"/>
            </p:cNvCxnSpPr>
            <p:nvPr/>
          </p:nvCxnSpPr>
          <p:spPr>
            <a:xfrm rot="5400000" flipH="1" flipV="1">
              <a:off x="4741277" y="3064877"/>
              <a:ext cx="271046" cy="1588"/>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81600" y="5147846"/>
              <a:ext cx="685800" cy="338554"/>
            </a:xfrm>
            <a:prstGeom prst="rect">
              <a:avLst/>
            </a:prstGeom>
            <a:noFill/>
          </p:spPr>
          <p:txBody>
            <a:bodyPr wrap="square" rtlCol="0">
              <a:spAutoFit/>
            </a:bodyPr>
            <a:lstStyle/>
            <a:p>
              <a:pPr algn="ctr"/>
              <a:r>
                <a:rPr lang="en-US" sz="1600" b="1" dirty="0">
                  <a:latin typeface="Consolas" panose="020B0609020204030204" pitchFamily="49" charset="0"/>
                  <a:cs typeface="Calibri" panose="020F0502020204030204" pitchFamily="34" charset="0"/>
                </a:rPr>
                <a:t>v</a:t>
              </a:r>
              <a:endParaRPr lang="en-US" sz="1600" dirty="0">
                <a:latin typeface="Consolas" panose="020B0609020204030204" pitchFamily="49" charset="0"/>
                <a:cs typeface="Calibri" panose="020F0502020204030204" pitchFamily="34" charset="0"/>
              </a:endParaRPr>
            </a:p>
          </p:txBody>
        </p:sp>
        <p:sp>
          <p:nvSpPr>
            <p:cNvPr id="13" name="Oval 12"/>
            <p:cNvSpPr/>
            <p:nvPr/>
          </p:nvSpPr>
          <p:spPr>
            <a:xfrm>
              <a:off x="4724400" y="4419600"/>
              <a:ext cx="609600"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err="1">
                  <a:solidFill>
                    <a:schemeClr val="tx1"/>
                  </a:solidFill>
                  <a:latin typeface="Consolas" panose="020B0609020204030204" pitchFamily="49" charset="0"/>
                  <a:cs typeface="Calibri" panose="020F0502020204030204" pitchFamily="34" charset="0"/>
                </a:rPr>
                <a:t>ba</a:t>
              </a:r>
              <a:r>
                <a:rPr lang="en-US" sz="1600" dirty="0">
                  <a:solidFill>
                    <a:schemeClr val="tx1"/>
                  </a:solidFill>
                  <a:latin typeface="Consolas" panose="020B0609020204030204" pitchFamily="49" charset="0"/>
                  <a:cs typeface="Calibri" panose="020F0502020204030204" pitchFamily="34" charset="0"/>
                </a:rPr>
                <a:t>+*</a:t>
              </a:r>
            </a:p>
          </p:txBody>
        </p:sp>
        <p:sp>
          <p:nvSpPr>
            <p:cNvPr id="14" name="Oval 13"/>
            <p:cNvSpPr/>
            <p:nvPr/>
          </p:nvSpPr>
          <p:spPr>
            <a:xfrm>
              <a:off x="4572000" y="3200400"/>
              <a:ext cx="609600"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err="1">
                  <a:solidFill>
                    <a:schemeClr val="tx1"/>
                  </a:solidFill>
                  <a:latin typeface="Consolas" panose="020B0609020204030204" pitchFamily="49" charset="0"/>
                  <a:cs typeface="Calibri" panose="020F0502020204030204" pitchFamily="34" charset="0"/>
                </a:rPr>
                <a:t>ba</a:t>
              </a:r>
              <a:r>
                <a:rPr lang="en-US" sz="1600" dirty="0">
                  <a:solidFill>
                    <a:schemeClr val="tx1"/>
                  </a:solidFill>
                  <a:latin typeface="Consolas" panose="020B0609020204030204" pitchFamily="49" charset="0"/>
                  <a:cs typeface="Calibri" panose="020F0502020204030204" pitchFamily="34" charset="0"/>
                </a:rPr>
                <a:t>+*</a:t>
              </a:r>
            </a:p>
          </p:txBody>
        </p:sp>
        <p:sp>
          <p:nvSpPr>
            <p:cNvPr id="15" name="Oval 14"/>
            <p:cNvSpPr/>
            <p:nvPr/>
          </p:nvSpPr>
          <p:spPr>
            <a:xfrm>
              <a:off x="5334000" y="3810000"/>
              <a:ext cx="609600"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solidFill>
                    <a:schemeClr val="tx1"/>
                  </a:solidFill>
                  <a:latin typeface="Consolas" panose="020B0609020204030204" pitchFamily="49" charset="0"/>
                  <a:cs typeface="Calibri" panose="020F0502020204030204" pitchFamily="34" charset="0"/>
                </a:rPr>
                <a:t>b(*)</a:t>
              </a:r>
            </a:p>
          </p:txBody>
        </p:sp>
        <p:sp>
          <p:nvSpPr>
            <p:cNvPr id="16" name="Oval 15"/>
            <p:cNvSpPr/>
            <p:nvPr/>
          </p:nvSpPr>
          <p:spPr>
            <a:xfrm>
              <a:off x="3886200" y="3810000"/>
              <a:ext cx="609600"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solidFill>
                    <a:schemeClr val="tx1"/>
                  </a:solidFill>
                  <a:latin typeface="Consolas" panose="020B0609020204030204" pitchFamily="49" charset="0"/>
                  <a:cs typeface="Calibri" panose="020F0502020204030204" pitchFamily="34" charset="0"/>
                </a:rPr>
                <a:t>r(t)</a:t>
              </a:r>
            </a:p>
          </p:txBody>
        </p:sp>
        <p:sp>
          <p:nvSpPr>
            <p:cNvPr id="17" name="TextBox 16"/>
            <p:cNvSpPr txBox="1"/>
            <p:nvPr/>
          </p:nvSpPr>
          <p:spPr>
            <a:xfrm>
              <a:off x="5791200" y="4462046"/>
              <a:ext cx="685800" cy="338554"/>
            </a:xfrm>
            <a:prstGeom prst="rect">
              <a:avLst/>
            </a:prstGeom>
            <a:noFill/>
          </p:spPr>
          <p:txBody>
            <a:bodyPr wrap="square" rtlCol="0">
              <a:spAutoFit/>
            </a:bodyPr>
            <a:lstStyle/>
            <a:p>
              <a:pPr algn="ctr"/>
              <a:r>
                <a:rPr lang="en-US" sz="1600" b="1" dirty="0">
                  <a:latin typeface="Consolas" panose="020B0609020204030204" pitchFamily="49" charset="0"/>
                  <a:cs typeface="Calibri" panose="020F0502020204030204" pitchFamily="34" charset="0"/>
                </a:rPr>
                <a:t>w</a:t>
              </a:r>
              <a:endParaRPr lang="en-US" sz="1600" dirty="0">
                <a:latin typeface="Consolas" panose="020B0609020204030204" pitchFamily="49" charset="0"/>
                <a:cs typeface="Calibri" panose="020F0502020204030204" pitchFamily="34" charset="0"/>
              </a:endParaRPr>
            </a:p>
          </p:txBody>
        </p:sp>
        <p:sp>
          <p:nvSpPr>
            <p:cNvPr id="18" name="TextBox 17"/>
            <p:cNvSpPr txBox="1"/>
            <p:nvPr/>
          </p:nvSpPr>
          <p:spPr>
            <a:xfrm>
              <a:off x="4495800" y="2590800"/>
              <a:ext cx="762000" cy="338554"/>
            </a:xfrm>
            <a:prstGeom prst="rect">
              <a:avLst/>
            </a:prstGeom>
            <a:noFill/>
          </p:spPr>
          <p:txBody>
            <a:bodyPr wrap="square" rtlCol="0">
              <a:spAutoFit/>
            </a:bodyPr>
            <a:lstStyle/>
            <a:p>
              <a:pPr algn="ctr"/>
              <a:r>
                <a:rPr lang="en-US" sz="1600" b="1" dirty="0">
                  <a:latin typeface="Consolas" panose="020B0609020204030204" pitchFamily="49" charset="0"/>
                  <a:cs typeface="Calibri" panose="020F0502020204030204" pitchFamily="34" charset="0"/>
                </a:rPr>
                <a:t>q</a:t>
              </a:r>
              <a:endParaRPr lang="en-US" sz="1600" dirty="0">
                <a:latin typeface="Consolas" panose="020B0609020204030204" pitchFamily="49" charset="0"/>
                <a:cs typeface="Calibri" panose="020F0502020204030204" pitchFamily="34" charset="0"/>
              </a:endParaRPr>
            </a:p>
          </p:txBody>
        </p:sp>
        <p:cxnSp>
          <p:nvCxnSpPr>
            <p:cNvPr id="19" name="Straight Arrow Connector 18"/>
            <p:cNvCxnSpPr>
              <a:stCxn id="16" idx="0"/>
              <a:endCxn id="14" idx="3"/>
            </p:cNvCxnSpPr>
            <p:nvPr/>
          </p:nvCxnSpPr>
          <p:spPr>
            <a:xfrm rot="5400000" flipH="1" flipV="1">
              <a:off x="4283939" y="3432665"/>
              <a:ext cx="284396" cy="470274"/>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5" idx="0"/>
              <a:endCxn id="14" idx="5"/>
            </p:cNvCxnSpPr>
            <p:nvPr/>
          </p:nvCxnSpPr>
          <p:spPr>
            <a:xfrm rot="16200000" flipV="1">
              <a:off x="5223365" y="3394565"/>
              <a:ext cx="284396" cy="546474"/>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0"/>
              <a:endCxn id="16" idx="4"/>
            </p:cNvCxnSpPr>
            <p:nvPr/>
          </p:nvCxnSpPr>
          <p:spPr>
            <a:xfrm rot="16200000" flipV="1">
              <a:off x="3848160" y="4533841"/>
              <a:ext cx="952381" cy="2667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0"/>
              <a:endCxn id="13" idx="3"/>
            </p:cNvCxnSpPr>
            <p:nvPr/>
          </p:nvCxnSpPr>
          <p:spPr>
            <a:xfrm rot="5400000" flipH="1" flipV="1">
              <a:off x="4436399" y="4766106"/>
              <a:ext cx="398577" cy="355974"/>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0"/>
              <a:endCxn id="13" idx="5"/>
            </p:cNvCxnSpPr>
            <p:nvPr/>
          </p:nvCxnSpPr>
          <p:spPr>
            <a:xfrm rot="16200000" flipV="1">
              <a:off x="5183092" y="4806438"/>
              <a:ext cx="403042" cy="279774"/>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0"/>
              <a:endCxn id="15" idx="3"/>
            </p:cNvCxnSpPr>
            <p:nvPr/>
          </p:nvCxnSpPr>
          <p:spPr>
            <a:xfrm rot="5400000" flipH="1" flipV="1">
              <a:off x="5084039" y="4080365"/>
              <a:ext cx="284396" cy="394074"/>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0"/>
              <a:endCxn id="15" idx="5"/>
            </p:cNvCxnSpPr>
            <p:nvPr/>
          </p:nvCxnSpPr>
          <p:spPr>
            <a:xfrm rot="16200000" flipV="1">
              <a:off x="5830792" y="4158738"/>
              <a:ext cx="326842" cy="279774"/>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p:cNvCxnSpPr/>
          <p:nvPr/>
        </p:nvCxnSpPr>
        <p:spPr>
          <a:xfrm flipH="1">
            <a:off x="4344322" y="2016016"/>
            <a:ext cx="1588" cy="1001841"/>
          </a:xfrm>
          <a:prstGeom prst="straightConnector1">
            <a:avLst/>
          </a:prstGeom>
          <a:ln w="19050">
            <a:prstDash val="solid"/>
            <a:headEnd type="ova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19800" y="3122525"/>
            <a:ext cx="1371600" cy="369332"/>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Operation</a:t>
            </a:r>
          </a:p>
        </p:txBody>
      </p:sp>
      <p:sp>
        <p:nvSpPr>
          <p:cNvPr id="28" name="TextBox 27"/>
          <p:cNvSpPr txBox="1"/>
          <p:nvPr/>
        </p:nvSpPr>
        <p:spPr>
          <a:xfrm>
            <a:off x="6019800" y="3503525"/>
            <a:ext cx="3124200" cy="369332"/>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Data Dependency</a:t>
            </a:r>
          </a:p>
        </p:txBody>
      </p:sp>
      <p:cxnSp>
        <p:nvCxnSpPr>
          <p:cNvPr id="29" name="Straight Arrow Connector 28"/>
          <p:cNvCxnSpPr>
            <a:stCxn id="27" idx="1"/>
          </p:cNvCxnSpPr>
          <p:nvPr/>
        </p:nvCxnSpPr>
        <p:spPr>
          <a:xfrm rot="10800000" flipV="1">
            <a:off x="5105400" y="3307191"/>
            <a:ext cx="914400" cy="120134"/>
          </a:xfrm>
          <a:prstGeom prst="straightConnector1">
            <a:avLst/>
          </a:prstGeom>
          <a:ln w="19050">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flipV="1">
            <a:off x="5334000" y="3688191"/>
            <a:ext cx="914400" cy="120134"/>
          </a:xfrm>
          <a:prstGeom prst="straightConnector1">
            <a:avLst/>
          </a:prstGeom>
          <a:ln w="19050">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172200" y="4188602"/>
            <a:ext cx="2895600" cy="646331"/>
          </a:xfrm>
          <a:prstGeom prst="rect">
            <a:avLst/>
          </a:prstGeom>
          <a:noFill/>
        </p:spPr>
        <p:txBody>
          <a:bodyPr wrap="square" rtlCol="0">
            <a:spAutoFit/>
          </a:bodyPr>
          <a:lstStyle/>
          <a:p>
            <a:pPr algn="ctr"/>
            <a:r>
              <a:rPr lang="en-US" b="1" dirty="0">
                <a:solidFill>
                  <a:srgbClr val="7889FB"/>
                </a:solidFill>
                <a:latin typeface="Calibri" panose="020F0502020204030204" pitchFamily="34" charset="0"/>
                <a:cs typeface="Calibri" panose="020F0502020204030204" pitchFamily="34" charset="0"/>
              </a:rPr>
              <a:t>[Multiple] Consumers of Intermediates</a:t>
            </a:r>
          </a:p>
        </p:txBody>
      </p:sp>
      <p:sp>
        <p:nvSpPr>
          <p:cNvPr id="32" name="TextBox 31"/>
          <p:cNvSpPr txBox="1"/>
          <p:nvPr/>
        </p:nvSpPr>
        <p:spPr>
          <a:xfrm>
            <a:off x="5410200" y="2771669"/>
            <a:ext cx="3505200" cy="369332"/>
          </a:xfrm>
          <a:prstGeom prst="rect">
            <a:avLst/>
          </a:prstGeom>
          <a:noFill/>
        </p:spPr>
        <p:txBody>
          <a:bodyPr wrap="square" rtlCol="0">
            <a:spAutoFit/>
          </a:bodyPr>
          <a:lstStyle/>
          <a:p>
            <a:pPr algn="ctr"/>
            <a:r>
              <a:rPr lang="en-US" b="1" dirty="0">
                <a:solidFill>
                  <a:srgbClr val="7889FB"/>
                </a:solidFill>
                <a:latin typeface="Calibri" panose="020F0502020204030204" pitchFamily="34" charset="0"/>
                <a:cs typeface="Calibri" panose="020F0502020204030204" pitchFamily="34" charset="0"/>
              </a:rPr>
              <a:t>[Multiple] DAG roots (outputs)</a:t>
            </a:r>
          </a:p>
        </p:txBody>
      </p:sp>
      <p:sp>
        <p:nvSpPr>
          <p:cNvPr id="33" name="TextBox 32"/>
          <p:cNvSpPr txBox="1"/>
          <p:nvPr/>
        </p:nvSpPr>
        <p:spPr>
          <a:xfrm>
            <a:off x="6477000" y="4834933"/>
            <a:ext cx="2133600" cy="369332"/>
          </a:xfrm>
          <a:prstGeom prst="rect">
            <a:avLst/>
          </a:prstGeom>
          <a:noFill/>
        </p:spPr>
        <p:txBody>
          <a:bodyPr wrap="square" rtlCol="0">
            <a:spAutoFit/>
          </a:bodyPr>
          <a:lstStyle/>
          <a:p>
            <a:pPr algn="ctr"/>
            <a:r>
              <a:rPr lang="en-US" b="1" dirty="0">
                <a:solidFill>
                  <a:srgbClr val="7889FB"/>
                </a:solidFill>
                <a:latin typeface="Calibri" panose="020F0502020204030204" pitchFamily="34" charset="0"/>
                <a:cs typeface="Calibri" panose="020F0502020204030204" pitchFamily="34" charset="0"/>
              </a:rPr>
              <a:t>No cycles</a:t>
            </a:r>
          </a:p>
        </p:txBody>
      </p:sp>
      <p:sp>
        <p:nvSpPr>
          <p:cNvPr id="34" name="TextBox 33"/>
          <p:cNvSpPr txBox="1"/>
          <p:nvPr/>
        </p:nvSpPr>
        <p:spPr>
          <a:xfrm>
            <a:off x="5791200" y="5227601"/>
            <a:ext cx="3352800" cy="369332"/>
          </a:xfrm>
          <a:prstGeom prst="rect">
            <a:avLst/>
          </a:prstGeom>
          <a:noFill/>
        </p:spPr>
        <p:txBody>
          <a:bodyPr wrap="square" rtlCol="0">
            <a:spAutoFit/>
          </a:bodyPr>
          <a:lstStyle/>
          <a:p>
            <a:pPr algn="ctr"/>
            <a:r>
              <a:rPr lang="en-US" b="1" dirty="0">
                <a:solidFill>
                  <a:srgbClr val="7889FB"/>
                </a:solidFill>
                <a:latin typeface="Calibri" panose="020F0502020204030204" pitchFamily="34" charset="0"/>
                <a:cs typeface="Calibri" panose="020F0502020204030204" pitchFamily="34" charset="0"/>
              </a:rPr>
              <a:t>[Multiple] DAG leafs (inputs)</a:t>
            </a:r>
          </a:p>
        </p:txBody>
      </p:sp>
      <p:sp>
        <p:nvSpPr>
          <p:cNvPr id="36" name="TextBox 35"/>
          <p:cNvSpPr txBox="1"/>
          <p:nvPr/>
        </p:nvSpPr>
        <p:spPr>
          <a:xfrm>
            <a:off x="7737232" y="1429815"/>
            <a:ext cx="1172901" cy="923330"/>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Statement Block Hierarchy</a:t>
            </a:r>
          </a:p>
        </p:txBody>
      </p:sp>
    </p:spTree>
    <p:extLst>
      <p:ext uri="{BB962C8B-B14F-4D97-AF65-F5344CB8AC3E}">
        <p14:creationId xmlns:p14="http://schemas.microsoft.com/office/powerpoint/2010/main" val="21985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27" grpId="0"/>
      <p:bldP spid="28" grpId="0"/>
      <p:bldP spid="31" grpId="0"/>
      <p:bldP spid="32" grpId="0"/>
      <p:bldP spid="33" grpId="0"/>
      <p:bldP spid="34"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a:t>Codegen</a:t>
            </a:r>
            <a:r>
              <a:rPr lang="en-US" dirty="0"/>
              <a:t> Example L2SVM </a:t>
            </a:r>
            <a:r>
              <a:rPr lang="en-US" sz="2000" dirty="0"/>
              <a:t>(Cell/</a:t>
            </a:r>
            <a:r>
              <a:rPr lang="en-US" sz="2000" dirty="0" err="1"/>
              <a:t>MAgg</a:t>
            </a:r>
            <a:r>
              <a:rPr lang="en-US" sz="2000" dirty="0"/>
              <a:t>)</a:t>
            </a:r>
          </a:p>
        </p:txBody>
      </p:sp>
      <p:sp>
        <p:nvSpPr>
          <p:cNvPr id="3" name="Content Placeholder 2"/>
          <p:cNvSpPr>
            <a:spLocks noGrp="1"/>
          </p:cNvSpPr>
          <p:nvPr>
            <p:ph idx="1"/>
          </p:nvPr>
        </p:nvSpPr>
        <p:spPr/>
        <p:txBody>
          <a:bodyPr/>
          <a:lstStyle/>
          <a:p>
            <a:r>
              <a:rPr lang="en-US" dirty="0"/>
              <a:t>L2SVM Inner Loop</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of Vector Intermediates</a:t>
            </a:r>
          </a:p>
          <a:p>
            <a:pPr lvl="1"/>
            <a:r>
              <a:rPr lang="en-US" dirty="0"/>
              <a:t>Base (w/o fused ops): </a:t>
            </a:r>
            <a:r>
              <a:rPr lang="en-US" b="1" dirty="0">
                <a:solidFill>
                  <a:schemeClr val="accent1"/>
                </a:solidFill>
              </a:rPr>
              <a:t>10</a:t>
            </a:r>
          </a:p>
          <a:p>
            <a:pPr lvl="1"/>
            <a:r>
              <a:rPr lang="en-US" dirty="0"/>
              <a:t>Fused (w/ fused ops):   </a:t>
            </a:r>
            <a:r>
              <a:rPr lang="en-US" b="1" dirty="0">
                <a:solidFill>
                  <a:srgbClr val="7889FB"/>
                </a:solidFill>
              </a:rPr>
              <a:t>4</a:t>
            </a:r>
            <a:endParaRPr lang="en-US" dirty="0"/>
          </a:p>
          <a:p>
            <a:endParaRPr lang="en-US" dirty="0"/>
          </a:p>
        </p:txBody>
      </p:sp>
      <p:sp>
        <p:nvSpPr>
          <p:cNvPr id="4" name="Text Placeholder 3"/>
          <p:cNvSpPr>
            <a:spLocks noGrp="1"/>
          </p:cNvSpPr>
          <p:nvPr>
            <p:ph type="body" sz="quarter" idx="14"/>
          </p:nvPr>
        </p:nvSpPr>
        <p:spPr/>
        <p:txBody>
          <a:bodyPr>
            <a:normAutofit lnSpcReduction="10000"/>
          </a:bodyPr>
          <a:lstStyle/>
          <a:p>
            <a:r>
              <a:rPr lang="en-US" dirty="0"/>
              <a:t>Operator Fusion &amp; JIT Compilation</a:t>
            </a:r>
          </a:p>
        </p:txBody>
      </p:sp>
      <p:sp>
        <p:nvSpPr>
          <p:cNvPr id="5" name="Rectangle 4">
            <a:extLst>
              <a:ext uri="{FF2B5EF4-FFF2-40B4-BE49-F238E27FC236}">
                <a16:creationId xmlns:a16="http://schemas.microsoft.com/office/drawing/2014/main" id="{79F1DDAB-8619-46AF-8D87-959C2BAC12DB}"/>
              </a:ext>
            </a:extLst>
          </p:cNvPr>
          <p:cNvSpPr/>
          <p:nvPr/>
        </p:nvSpPr>
        <p:spPr>
          <a:xfrm>
            <a:off x="286992" y="1712680"/>
            <a:ext cx="4605633" cy="2800767"/>
          </a:xfrm>
          <a:prstGeom prst="rect">
            <a:avLst/>
          </a:prstGeom>
        </p:spPr>
        <p:txBody>
          <a:bodyPr wrap="square">
            <a:spAutoFit/>
          </a:bodyPr>
          <a:lstStyle/>
          <a:p>
            <a:r>
              <a:rPr lang="en-US" sz="1600" dirty="0">
                <a:latin typeface="Consolas" panose="020B0609020204030204" pitchFamily="49" charset="0"/>
              </a:rPr>
              <a:t>1: </a:t>
            </a:r>
            <a:r>
              <a:rPr lang="en-US" sz="1600" b="1" dirty="0">
                <a:latin typeface="Consolas" panose="020B0609020204030204" pitchFamily="49" charset="0"/>
              </a:rPr>
              <a:t>while</a:t>
            </a:r>
            <a:r>
              <a:rPr lang="en-US" sz="1600" dirty="0">
                <a:latin typeface="Consolas" panose="020B0609020204030204" pitchFamily="49" charset="0"/>
              </a:rPr>
              <a:t>(</a:t>
            </a:r>
            <a:r>
              <a:rPr lang="en-US" sz="1600" dirty="0" err="1">
                <a:latin typeface="Consolas" panose="020B0609020204030204" pitchFamily="49" charset="0"/>
              </a:rPr>
              <a:t>continueOuter</a:t>
            </a:r>
            <a:r>
              <a:rPr lang="en-US" sz="1600" dirty="0">
                <a:latin typeface="Consolas" panose="020B0609020204030204" pitchFamily="49" charset="0"/>
              </a:rPr>
              <a:t> &amp; </a:t>
            </a:r>
            <a:r>
              <a:rPr lang="en-US" sz="1600" dirty="0" err="1">
                <a:latin typeface="Consolas" panose="020B0609020204030204" pitchFamily="49" charset="0"/>
              </a:rPr>
              <a:t>iter</a:t>
            </a:r>
            <a:r>
              <a:rPr lang="en-US" sz="1600" dirty="0">
                <a:latin typeface="Consolas" panose="020B0609020204030204" pitchFamily="49" charset="0"/>
              </a:rPr>
              <a:t> &lt; maxi) {</a:t>
            </a:r>
          </a:p>
          <a:p>
            <a:r>
              <a:rPr lang="en-US" sz="1600" dirty="0">
                <a:latin typeface="Consolas" panose="020B0609020204030204" pitchFamily="49" charset="0"/>
              </a:rPr>
              <a:t>2    #...     </a:t>
            </a:r>
          </a:p>
          <a:p>
            <a:r>
              <a:rPr lang="en-US" sz="1600" dirty="0">
                <a:latin typeface="Consolas" panose="020B0609020204030204" pitchFamily="49" charset="0"/>
              </a:rPr>
              <a:t>3:   </a:t>
            </a:r>
            <a:r>
              <a:rPr lang="en-US" sz="1600" b="1" dirty="0">
                <a:latin typeface="Consolas" panose="020B0609020204030204" pitchFamily="49" charset="0"/>
              </a:rPr>
              <a:t>while</a:t>
            </a:r>
            <a:r>
              <a:rPr lang="en-US" sz="1600" dirty="0">
                <a:latin typeface="Consolas" panose="020B0609020204030204" pitchFamily="49" charset="0"/>
              </a:rPr>
              <a:t>(</a:t>
            </a:r>
            <a:r>
              <a:rPr lang="en-US" sz="1600" dirty="0" err="1">
                <a:latin typeface="Consolas" panose="020B0609020204030204" pitchFamily="49" charset="0"/>
              </a:rPr>
              <a:t>continueInner</a:t>
            </a:r>
            <a:r>
              <a:rPr lang="en-US" sz="1600" dirty="0">
                <a:latin typeface="Consolas" panose="020B0609020204030204" pitchFamily="49" charset="0"/>
              </a:rPr>
              <a:t>) {</a:t>
            </a:r>
          </a:p>
          <a:p>
            <a:r>
              <a:rPr lang="en-US" sz="1600" dirty="0">
                <a:latin typeface="Consolas" panose="020B0609020204030204" pitchFamily="49" charset="0"/>
              </a:rPr>
              <a:t>4:     out = 1-Y* (</a:t>
            </a:r>
            <a:r>
              <a:rPr lang="en-US" sz="1600" dirty="0" err="1">
                <a:latin typeface="Consolas" panose="020B0609020204030204" pitchFamily="49" charset="0"/>
              </a:rPr>
              <a:t>Xw+step_sz</a:t>
            </a:r>
            <a:r>
              <a:rPr lang="en-US" sz="1600" dirty="0">
                <a:latin typeface="Consolas" panose="020B0609020204030204" pitchFamily="49" charset="0"/>
              </a:rPr>
              <a:t>*</a:t>
            </a:r>
            <a:r>
              <a:rPr lang="en-US" sz="1600" dirty="0" err="1">
                <a:latin typeface="Consolas" panose="020B0609020204030204" pitchFamily="49" charset="0"/>
              </a:rPr>
              <a:t>Xd</a:t>
            </a:r>
            <a:r>
              <a:rPr lang="en-US" sz="1600" dirty="0">
                <a:latin typeface="Consolas" panose="020B0609020204030204" pitchFamily="49" charset="0"/>
              </a:rPr>
              <a:t>);</a:t>
            </a:r>
          </a:p>
          <a:p>
            <a:r>
              <a:rPr lang="en-US" sz="1600" dirty="0">
                <a:latin typeface="Consolas" panose="020B0609020204030204" pitchFamily="49" charset="0"/>
              </a:rPr>
              <a:t>5:     </a:t>
            </a:r>
            <a:r>
              <a:rPr lang="en-US" sz="1600" dirty="0" err="1">
                <a:latin typeface="Consolas" panose="020B0609020204030204" pitchFamily="49" charset="0"/>
              </a:rPr>
              <a:t>sv</a:t>
            </a:r>
            <a:r>
              <a:rPr lang="en-US" sz="1600" dirty="0">
                <a:latin typeface="Consolas" panose="020B0609020204030204" pitchFamily="49" charset="0"/>
              </a:rPr>
              <a:t> = (out &gt; 0);</a:t>
            </a:r>
          </a:p>
          <a:p>
            <a:r>
              <a:rPr lang="en-US" sz="1600" dirty="0">
                <a:latin typeface="Consolas" panose="020B0609020204030204" pitchFamily="49" charset="0"/>
              </a:rPr>
              <a:t>6:     out = out * </a:t>
            </a:r>
            <a:r>
              <a:rPr lang="en-US" sz="1600" dirty="0" err="1">
                <a:latin typeface="Consolas" panose="020B0609020204030204" pitchFamily="49" charset="0"/>
              </a:rPr>
              <a:t>sv</a:t>
            </a:r>
            <a:r>
              <a:rPr lang="en-US" sz="1600" dirty="0">
                <a:latin typeface="Consolas" panose="020B0609020204030204" pitchFamily="49" charset="0"/>
              </a:rPr>
              <a:t>;</a:t>
            </a:r>
          </a:p>
          <a:p>
            <a:r>
              <a:rPr lang="en-US" sz="1600" dirty="0">
                <a:latin typeface="Consolas" panose="020B0609020204030204" pitchFamily="49" charset="0"/>
              </a:rPr>
              <a:t>7:     g = </a:t>
            </a:r>
            <a:r>
              <a:rPr lang="en-US" sz="1600" dirty="0" err="1">
                <a:latin typeface="Consolas" panose="020B0609020204030204" pitchFamily="49" charset="0"/>
              </a:rPr>
              <a:t>wd</a:t>
            </a:r>
            <a:r>
              <a:rPr lang="en-US" sz="1600" dirty="0">
                <a:latin typeface="Consolas" panose="020B0609020204030204" pitchFamily="49" charset="0"/>
              </a:rPr>
              <a:t> + </a:t>
            </a:r>
            <a:r>
              <a:rPr lang="en-US" sz="1600" dirty="0" err="1">
                <a:latin typeface="Consolas" panose="020B0609020204030204" pitchFamily="49" charset="0"/>
              </a:rPr>
              <a:t>step_sz</a:t>
            </a:r>
            <a:r>
              <a:rPr lang="en-US" sz="1600" dirty="0">
                <a:latin typeface="Consolas" panose="020B0609020204030204" pitchFamily="49" charset="0"/>
              </a:rPr>
              <a:t>*</a:t>
            </a:r>
            <a:r>
              <a:rPr lang="en-US" sz="1600" dirty="0" err="1">
                <a:latin typeface="Consolas" panose="020B0609020204030204" pitchFamily="49" charset="0"/>
              </a:rPr>
              <a:t>dd</a:t>
            </a:r>
            <a:r>
              <a:rPr lang="en-US" sz="1600" dirty="0">
                <a:latin typeface="Consolas" panose="020B0609020204030204" pitchFamily="49" charset="0"/>
              </a:rPr>
              <a:t> </a:t>
            </a:r>
            <a:br>
              <a:rPr lang="en-US" sz="1600" dirty="0">
                <a:latin typeface="Consolas" panose="020B0609020204030204" pitchFamily="49" charset="0"/>
              </a:rPr>
            </a:br>
            <a:r>
              <a:rPr lang="en-US" sz="1600" dirty="0">
                <a:latin typeface="Consolas" panose="020B0609020204030204" pitchFamily="49" charset="0"/>
              </a:rPr>
              <a:t>         - </a:t>
            </a:r>
            <a:r>
              <a:rPr lang="en-US" sz="1600" b="1" dirty="0">
                <a:latin typeface="Consolas" panose="020B0609020204030204" pitchFamily="49" charset="0"/>
              </a:rPr>
              <a:t>sum</a:t>
            </a:r>
            <a:r>
              <a:rPr lang="en-US" sz="1600" dirty="0">
                <a:latin typeface="Consolas" panose="020B0609020204030204" pitchFamily="49" charset="0"/>
              </a:rPr>
              <a:t>(out * Y * </a:t>
            </a:r>
            <a:r>
              <a:rPr lang="en-US" sz="1600" dirty="0" err="1">
                <a:latin typeface="Consolas" panose="020B0609020204030204" pitchFamily="49" charset="0"/>
              </a:rPr>
              <a:t>Xd</a:t>
            </a:r>
            <a:r>
              <a:rPr lang="en-US" sz="1600" dirty="0">
                <a:latin typeface="Consolas" panose="020B0609020204030204" pitchFamily="49" charset="0"/>
              </a:rPr>
              <a:t>);</a:t>
            </a:r>
          </a:p>
          <a:p>
            <a:r>
              <a:rPr lang="pt-BR" sz="1600" dirty="0">
                <a:latin typeface="Consolas" panose="020B0609020204030204" pitchFamily="49" charset="0"/>
              </a:rPr>
              <a:t>8:     h = dd + </a:t>
            </a:r>
            <a:r>
              <a:rPr lang="pt-BR" sz="1600" b="1" dirty="0">
                <a:latin typeface="Consolas" panose="020B0609020204030204" pitchFamily="49" charset="0"/>
              </a:rPr>
              <a:t>sum</a:t>
            </a:r>
            <a:r>
              <a:rPr lang="pt-BR" sz="1600" dirty="0">
                <a:latin typeface="Consolas" panose="020B0609020204030204" pitchFamily="49" charset="0"/>
              </a:rPr>
              <a:t>(Xd * sv * Xd);</a:t>
            </a:r>
          </a:p>
          <a:p>
            <a:r>
              <a:rPr lang="en-US" sz="1600" dirty="0">
                <a:latin typeface="Consolas" panose="020B0609020204030204" pitchFamily="49" charset="0"/>
              </a:rPr>
              <a:t>9:     </a:t>
            </a:r>
            <a:r>
              <a:rPr lang="en-US" sz="1600" dirty="0" err="1">
                <a:latin typeface="Consolas" panose="020B0609020204030204" pitchFamily="49" charset="0"/>
              </a:rPr>
              <a:t>step_sz</a:t>
            </a:r>
            <a:r>
              <a:rPr lang="en-US" sz="1600" dirty="0">
                <a:latin typeface="Consolas" panose="020B0609020204030204" pitchFamily="49" charset="0"/>
              </a:rPr>
              <a:t> = </a:t>
            </a:r>
            <a:r>
              <a:rPr lang="en-US" sz="1600" dirty="0" err="1">
                <a:latin typeface="Consolas" panose="020B0609020204030204" pitchFamily="49" charset="0"/>
              </a:rPr>
              <a:t>step_sz</a:t>
            </a:r>
            <a:r>
              <a:rPr lang="en-US" sz="1600" dirty="0">
                <a:latin typeface="Consolas" panose="020B0609020204030204" pitchFamily="49" charset="0"/>
              </a:rPr>
              <a:t> - g/h;</a:t>
            </a:r>
          </a:p>
          <a:p>
            <a:r>
              <a:rPr lang="en-US" sz="1600" dirty="0">
                <a:latin typeface="Consolas" panose="020B0609020204030204" pitchFamily="49" charset="0"/>
              </a:rPr>
              <a:t>10: }} ...</a:t>
            </a:r>
          </a:p>
        </p:txBody>
      </p:sp>
      <p:pic>
        <p:nvPicPr>
          <p:cNvPr id="6" name="Picture 5">
            <a:extLst>
              <a:ext uri="{FF2B5EF4-FFF2-40B4-BE49-F238E27FC236}">
                <a16:creationId xmlns:a16="http://schemas.microsoft.com/office/drawing/2014/main" id="{E10478FB-FD9F-4EF0-A99C-54A53033307C}"/>
              </a:ext>
            </a:extLst>
          </p:cNvPr>
          <p:cNvPicPr>
            <a:picLocks noChangeAspect="1"/>
          </p:cNvPicPr>
          <p:nvPr/>
        </p:nvPicPr>
        <p:blipFill>
          <a:blip r:embed="rId2"/>
          <a:stretch>
            <a:fillRect/>
          </a:stretch>
        </p:blipFill>
        <p:spPr>
          <a:xfrm>
            <a:off x="4632048" y="1449544"/>
            <a:ext cx="4490025" cy="5211742"/>
          </a:xfrm>
          <a:prstGeom prst="rect">
            <a:avLst/>
          </a:prstGeom>
        </p:spPr>
      </p:pic>
      <p:sp>
        <p:nvSpPr>
          <p:cNvPr id="7" name="Oval 6">
            <a:extLst>
              <a:ext uri="{FF2B5EF4-FFF2-40B4-BE49-F238E27FC236}">
                <a16:creationId xmlns:a16="http://schemas.microsoft.com/office/drawing/2014/main" id="{6635BE9C-0DAB-40FB-BF02-E46E1FA6F6B9}"/>
              </a:ext>
            </a:extLst>
          </p:cNvPr>
          <p:cNvSpPr/>
          <p:nvPr/>
        </p:nvSpPr>
        <p:spPr>
          <a:xfrm rot="1959150">
            <a:off x="7264963" y="2141570"/>
            <a:ext cx="757698" cy="1503691"/>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3BF5346-6CD2-45AC-8959-3EE9B96B8D85}"/>
              </a:ext>
            </a:extLst>
          </p:cNvPr>
          <p:cNvSpPr/>
          <p:nvPr/>
        </p:nvSpPr>
        <p:spPr>
          <a:xfrm rot="20244245">
            <a:off x="4893238" y="2560670"/>
            <a:ext cx="757698" cy="1503691"/>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148B277-0A7B-433D-B399-D1EB60DAC784}"/>
              </a:ext>
            </a:extLst>
          </p:cNvPr>
          <p:cNvSpPr/>
          <p:nvPr/>
        </p:nvSpPr>
        <p:spPr>
          <a:xfrm rot="2148787">
            <a:off x="6090786" y="5353599"/>
            <a:ext cx="520416" cy="951558"/>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DCEF6B3-BD9F-44E1-92C5-CC0FEF9D9546}"/>
              </a:ext>
            </a:extLst>
          </p:cNvPr>
          <p:cNvSpPr/>
          <p:nvPr/>
        </p:nvSpPr>
        <p:spPr>
          <a:xfrm rot="18946233">
            <a:off x="6395586" y="4458249"/>
            <a:ext cx="520416" cy="951558"/>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56542A0-B965-4567-ABC6-650B1A452D39}"/>
              </a:ext>
            </a:extLst>
          </p:cNvPr>
          <p:cNvSpPr/>
          <p:nvPr/>
        </p:nvSpPr>
        <p:spPr>
          <a:xfrm rot="18946233">
            <a:off x="6414636" y="3562899"/>
            <a:ext cx="520416" cy="951558"/>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491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a:t>Codegen</a:t>
            </a:r>
            <a:r>
              <a:rPr lang="en-US" dirty="0"/>
              <a:t> Example L2SVM, cont. </a:t>
            </a:r>
            <a:r>
              <a:rPr lang="en-US" sz="2000" dirty="0"/>
              <a:t>(Cell/</a:t>
            </a:r>
            <a:r>
              <a:rPr lang="en-US" sz="2000" dirty="0" err="1"/>
              <a:t>MAgg</a:t>
            </a:r>
            <a:r>
              <a:rPr lang="en-US" sz="2000" dirty="0"/>
              <a:t>)</a:t>
            </a:r>
          </a:p>
        </p:txBody>
      </p:sp>
      <p:sp>
        <p:nvSpPr>
          <p:cNvPr id="3" name="Content Placeholder 2"/>
          <p:cNvSpPr>
            <a:spLocks noGrp="1"/>
          </p:cNvSpPr>
          <p:nvPr>
            <p:ph idx="1"/>
          </p:nvPr>
        </p:nvSpPr>
        <p:spPr/>
        <p:txBody>
          <a:bodyPr/>
          <a:lstStyle/>
          <a:p>
            <a:r>
              <a:rPr lang="en-US" dirty="0"/>
              <a:t>Template Skeleton</a:t>
            </a:r>
          </a:p>
          <a:p>
            <a:pPr lvl="1"/>
            <a:r>
              <a:rPr lang="en-US" dirty="0"/>
              <a:t>Data access, blocking</a:t>
            </a:r>
          </a:p>
          <a:p>
            <a:pPr lvl="1"/>
            <a:r>
              <a:rPr lang="en-US" dirty="0"/>
              <a:t>Multi-threading</a:t>
            </a:r>
          </a:p>
          <a:p>
            <a:pPr lvl="1"/>
            <a:r>
              <a:rPr lang="en-US" dirty="0"/>
              <a:t>Final aggregation</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 of Vector Intermediates</a:t>
            </a:r>
          </a:p>
          <a:p>
            <a:pPr lvl="1"/>
            <a:r>
              <a:rPr lang="en-US" dirty="0"/>
              <a:t>Gen (</a:t>
            </a:r>
            <a:r>
              <a:rPr lang="en-US" dirty="0" err="1"/>
              <a:t>codegen</a:t>
            </a:r>
            <a:r>
              <a:rPr lang="en-US" dirty="0"/>
              <a:t> ops): </a:t>
            </a:r>
            <a:r>
              <a:rPr lang="en-US" b="1" dirty="0">
                <a:solidFill>
                  <a:srgbClr val="7889FB"/>
                </a:solidFill>
              </a:rPr>
              <a:t>0</a:t>
            </a:r>
          </a:p>
          <a:p>
            <a:endParaRPr lang="en-US" dirty="0"/>
          </a:p>
        </p:txBody>
      </p:sp>
      <p:sp>
        <p:nvSpPr>
          <p:cNvPr id="4" name="Text Placeholder 3"/>
          <p:cNvSpPr>
            <a:spLocks noGrp="1"/>
          </p:cNvSpPr>
          <p:nvPr>
            <p:ph type="body" sz="quarter" idx="14"/>
          </p:nvPr>
        </p:nvSpPr>
        <p:spPr/>
        <p:txBody>
          <a:bodyPr>
            <a:normAutofit lnSpcReduction="10000"/>
          </a:bodyPr>
          <a:lstStyle/>
          <a:p>
            <a:r>
              <a:rPr lang="en-US" dirty="0"/>
              <a:t>Operator Fusion &amp; JIT Compilation</a:t>
            </a:r>
          </a:p>
        </p:txBody>
      </p:sp>
      <p:sp>
        <p:nvSpPr>
          <p:cNvPr id="5" name="Rectangle 4">
            <a:extLst>
              <a:ext uri="{FF2B5EF4-FFF2-40B4-BE49-F238E27FC236}">
                <a16:creationId xmlns:a16="http://schemas.microsoft.com/office/drawing/2014/main" id="{2F030CB8-B117-4FA0-B54C-FCEB8AB68B96}"/>
              </a:ext>
            </a:extLst>
          </p:cNvPr>
          <p:cNvSpPr/>
          <p:nvPr/>
        </p:nvSpPr>
        <p:spPr>
          <a:xfrm>
            <a:off x="3963639" y="1365446"/>
            <a:ext cx="5180361" cy="4832092"/>
          </a:xfrm>
          <a:prstGeom prst="rect">
            <a:avLst/>
          </a:prstGeom>
          <a:solidFill>
            <a:schemeClr val="bg1"/>
          </a:solidFill>
        </p:spPr>
        <p:txBody>
          <a:bodyPr wrap="square">
            <a:spAutoFit/>
          </a:bodyPr>
          <a:lstStyle/>
          <a:p>
            <a:r>
              <a:rPr lang="en-US" sz="1400" b="1" dirty="0">
                <a:latin typeface="Consolas" panose="020B0609020204030204" pitchFamily="49" charset="0"/>
              </a:rPr>
              <a:t>public final class </a:t>
            </a:r>
            <a:r>
              <a:rPr lang="en-US" sz="1400" dirty="0">
                <a:latin typeface="Consolas" panose="020B0609020204030204" pitchFamily="49" charset="0"/>
              </a:rPr>
              <a:t>TMP25 </a:t>
            </a:r>
            <a:r>
              <a:rPr lang="en-US" sz="1400" b="1" dirty="0">
                <a:latin typeface="Consolas" panose="020B0609020204030204" pitchFamily="49" charset="0"/>
              </a:rPr>
              <a:t>extends</a:t>
            </a:r>
            <a:r>
              <a:rPr lang="en-US" sz="1400" dirty="0">
                <a:latin typeface="Consolas" panose="020B0609020204030204" pitchFamily="49" charset="0"/>
              </a:rPr>
              <a:t> </a:t>
            </a:r>
            <a:r>
              <a:rPr lang="en-US" sz="1400" b="1" dirty="0" err="1">
                <a:solidFill>
                  <a:schemeClr val="accent1"/>
                </a:solidFill>
                <a:latin typeface="Consolas" panose="020B0609020204030204" pitchFamily="49" charset="0"/>
              </a:rPr>
              <a:t>SpoofMAgg</a:t>
            </a:r>
            <a:r>
              <a:rPr lang="en-US" sz="1400" dirty="0">
                <a:latin typeface="Consolas" panose="020B0609020204030204" pitchFamily="49" charset="0"/>
              </a:rPr>
              <a:t> { </a:t>
            </a:r>
          </a:p>
          <a:p>
            <a:r>
              <a:rPr lang="en-US" sz="1400" dirty="0">
                <a:latin typeface="Consolas" panose="020B0609020204030204" pitchFamily="49" charset="0"/>
              </a:rPr>
              <a:t>  </a:t>
            </a:r>
            <a:r>
              <a:rPr lang="en-US" sz="1400" b="1" dirty="0">
                <a:latin typeface="Consolas" panose="020B0609020204030204" pitchFamily="49" charset="0"/>
              </a:rPr>
              <a:t>public</a:t>
            </a:r>
            <a:r>
              <a:rPr lang="en-US" sz="1400" dirty="0">
                <a:latin typeface="Consolas" panose="020B0609020204030204" pitchFamily="49" charset="0"/>
              </a:rPr>
              <a:t> TMP25() {</a:t>
            </a:r>
          </a:p>
          <a:p>
            <a:r>
              <a:rPr lang="en-US" sz="1400" dirty="0">
                <a:latin typeface="Consolas" panose="020B0609020204030204" pitchFamily="49" charset="0"/>
              </a:rPr>
              <a:t>    </a:t>
            </a:r>
            <a:r>
              <a:rPr lang="en-US" sz="1400" b="1" dirty="0">
                <a:latin typeface="Consolas" panose="020B0609020204030204" pitchFamily="49" charset="0"/>
              </a:rPr>
              <a:t>super</a:t>
            </a:r>
            <a:r>
              <a:rPr lang="en-US" sz="1400" dirty="0">
                <a:latin typeface="Consolas" panose="020B0609020204030204" pitchFamily="49" charset="0"/>
              </a:rPr>
              <a:t>(</a:t>
            </a:r>
            <a:r>
              <a:rPr lang="en-US" sz="1400" b="1" dirty="0">
                <a:latin typeface="Consolas" panose="020B0609020204030204" pitchFamily="49" charset="0"/>
              </a:rPr>
              <a:t>false</a:t>
            </a:r>
            <a:r>
              <a:rPr lang="en-US" sz="1400" dirty="0">
                <a:latin typeface="Consolas" panose="020B0609020204030204" pitchFamily="49" charset="0"/>
              </a:rPr>
              <a:t>, </a:t>
            </a:r>
            <a:r>
              <a:rPr lang="en-US" sz="1400" dirty="0" err="1">
                <a:latin typeface="Consolas" panose="020B0609020204030204" pitchFamily="49" charset="0"/>
              </a:rPr>
              <a:t>AggOp.SUM</a:t>
            </a:r>
            <a:r>
              <a:rPr lang="en-US" sz="1400" dirty="0">
                <a:latin typeface="Consolas" panose="020B0609020204030204" pitchFamily="49" charset="0"/>
              </a:rPr>
              <a:t>, </a:t>
            </a:r>
            <a:r>
              <a:rPr lang="en-US" sz="1400" dirty="0" err="1">
                <a:latin typeface="Consolas" panose="020B0609020204030204" pitchFamily="49" charset="0"/>
              </a:rPr>
              <a:t>AggOp.SUM</a:t>
            </a:r>
            <a:r>
              <a:rPr lang="en-US" sz="1400" dirty="0">
                <a:latin typeface="Consolas" panose="020B0609020204030204" pitchFamily="49" charset="0"/>
              </a:rPr>
              <a:t>);</a:t>
            </a:r>
          </a:p>
          <a:p>
            <a:r>
              <a:rPr lang="en-US" sz="1400" dirty="0">
                <a:latin typeface="Consolas" panose="020B0609020204030204" pitchFamily="49" charset="0"/>
              </a:rPr>
              <a:t>  }</a:t>
            </a:r>
          </a:p>
          <a:p>
            <a:r>
              <a:rPr lang="en-US" sz="1400" dirty="0">
                <a:latin typeface="Consolas" panose="020B0609020204030204" pitchFamily="49" charset="0"/>
              </a:rPr>
              <a:t>  </a:t>
            </a:r>
            <a:r>
              <a:rPr lang="en-US" sz="1400" b="1" dirty="0">
                <a:latin typeface="Consolas" panose="020B0609020204030204" pitchFamily="49" charset="0"/>
              </a:rPr>
              <a:t>protected void</a:t>
            </a:r>
            <a:r>
              <a:rPr lang="en-US" sz="1400" dirty="0">
                <a:latin typeface="Consolas" panose="020B0609020204030204" pitchFamily="49" charset="0"/>
              </a:rPr>
              <a:t> </a:t>
            </a:r>
            <a:r>
              <a:rPr lang="en-US" sz="1400" b="1" dirty="0" err="1">
                <a:solidFill>
                  <a:srgbClr val="7889FB"/>
                </a:solidFill>
                <a:latin typeface="Consolas" panose="020B0609020204030204" pitchFamily="49" charset="0"/>
              </a:rPr>
              <a:t>genexec</a:t>
            </a:r>
            <a:r>
              <a:rPr lang="en-US" sz="1400" dirty="0">
                <a:latin typeface="Consolas" panose="020B0609020204030204" pitchFamily="49" charset="0"/>
              </a:rPr>
              <a:t>(</a:t>
            </a:r>
            <a:r>
              <a:rPr lang="en-US" sz="1400" b="1" dirty="0">
                <a:solidFill>
                  <a:schemeClr val="accent1"/>
                </a:solidFill>
                <a:latin typeface="Consolas" panose="020B0609020204030204" pitchFamily="49" charset="0"/>
              </a:rPr>
              <a:t>double a</a:t>
            </a:r>
            <a:r>
              <a:rPr lang="en-US" sz="1400" dirty="0">
                <a:latin typeface="Consolas" panose="020B0609020204030204" pitchFamily="49" charset="0"/>
              </a:rPr>
              <a:t>, </a:t>
            </a:r>
            <a:r>
              <a:rPr lang="en-US" sz="1400" dirty="0" err="1">
                <a:latin typeface="Consolas" panose="020B0609020204030204" pitchFamily="49" charset="0"/>
              </a:rPr>
              <a:t>SideInput</a:t>
            </a:r>
            <a:r>
              <a:rPr lang="en-US" sz="1400" dirty="0">
                <a:latin typeface="Consolas" panose="020B0609020204030204" pitchFamily="49" charset="0"/>
              </a:rPr>
              <a:t>[] b, </a:t>
            </a:r>
            <a:br>
              <a:rPr lang="en-US" sz="1400" dirty="0">
                <a:latin typeface="Consolas" panose="020B0609020204030204" pitchFamily="49" charset="0"/>
              </a:rPr>
            </a:br>
            <a:r>
              <a:rPr lang="en-US" sz="1400" dirty="0">
                <a:latin typeface="Consolas" panose="020B0609020204030204" pitchFamily="49" charset="0"/>
              </a:rPr>
              <a:t>   </a:t>
            </a:r>
            <a:r>
              <a:rPr lang="en-US" sz="1400" b="1" dirty="0">
                <a:latin typeface="Consolas" panose="020B0609020204030204" pitchFamily="49" charset="0"/>
              </a:rPr>
              <a:t>double</a:t>
            </a:r>
            <a:r>
              <a:rPr lang="en-US" sz="1400" dirty="0">
                <a:latin typeface="Consolas" panose="020B0609020204030204" pitchFamily="49" charset="0"/>
              </a:rPr>
              <a:t>[] scalars, </a:t>
            </a:r>
            <a:r>
              <a:rPr lang="en-US" sz="1400" b="1" dirty="0">
                <a:latin typeface="Consolas" panose="020B0609020204030204" pitchFamily="49" charset="0"/>
              </a:rPr>
              <a:t>double</a:t>
            </a:r>
            <a:r>
              <a:rPr lang="en-US" sz="1400" dirty="0">
                <a:latin typeface="Consolas" panose="020B0609020204030204" pitchFamily="49" charset="0"/>
              </a:rPr>
              <a:t>[] c, ...) { </a:t>
            </a:r>
          </a:p>
          <a:p>
            <a:r>
              <a:rPr lang="en-US" sz="1400" dirty="0">
                <a:latin typeface="Consolas" panose="020B0609020204030204" pitchFamily="49" charset="0"/>
              </a:rPr>
              <a:t>    </a:t>
            </a:r>
            <a:r>
              <a:rPr lang="en-US" sz="1400" b="1" dirty="0">
                <a:latin typeface="Consolas" panose="020B0609020204030204" pitchFamily="49" charset="0"/>
              </a:rPr>
              <a:t>double</a:t>
            </a:r>
            <a:r>
              <a:rPr lang="en-US" sz="1400" dirty="0">
                <a:latin typeface="Consolas" panose="020B0609020204030204" pitchFamily="49" charset="0"/>
              </a:rPr>
              <a:t> TMP11 = </a:t>
            </a:r>
            <a:r>
              <a:rPr lang="en-US" sz="1400" b="1" dirty="0" err="1">
                <a:solidFill>
                  <a:schemeClr val="accent1"/>
                </a:solidFill>
                <a:latin typeface="Consolas" panose="020B0609020204030204" pitchFamily="49" charset="0"/>
              </a:rPr>
              <a:t>getValue</a:t>
            </a:r>
            <a:r>
              <a:rPr lang="en-US" sz="1400" dirty="0">
                <a:latin typeface="Consolas" panose="020B0609020204030204" pitchFamily="49" charset="0"/>
              </a:rPr>
              <a:t>(b[0], </a:t>
            </a:r>
            <a:r>
              <a:rPr lang="en-US" sz="1400" dirty="0" err="1">
                <a:latin typeface="Consolas" panose="020B0609020204030204" pitchFamily="49" charset="0"/>
              </a:rPr>
              <a:t>rowIndex</a:t>
            </a:r>
            <a:r>
              <a:rPr lang="en-US" sz="1400" dirty="0">
                <a:latin typeface="Consolas" panose="020B0609020204030204" pitchFamily="49" charset="0"/>
              </a:rPr>
              <a:t>);</a:t>
            </a:r>
          </a:p>
          <a:p>
            <a:r>
              <a:rPr lang="en-US" sz="1400" dirty="0">
                <a:latin typeface="Consolas" panose="020B0609020204030204" pitchFamily="49" charset="0"/>
              </a:rPr>
              <a:t>    </a:t>
            </a:r>
            <a:r>
              <a:rPr lang="en-US" sz="1400" b="1" dirty="0">
                <a:latin typeface="Consolas" panose="020B0609020204030204" pitchFamily="49" charset="0"/>
              </a:rPr>
              <a:t>double</a:t>
            </a:r>
            <a:r>
              <a:rPr lang="en-US" sz="1400" dirty="0">
                <a:latin typeface="Consolas" panose="020B0609020204030204" pitchFamily="49" charset="0"/>
              </a:rPr>
              <a:t> TMP12 = </a:t>
            </a:r>
            <a:r>
              <a:rPr lang="en-US" sz="1400" b="1" dirty="0" err="1">
                <a:solidFill>
                  <a:schemeClr val="accent1"/>
                </a:solidFill>
                <a:latin typeface="Consolas" panose="020B0609020204030204" pitchFamily="49" charset="0"/>
              </a:rPr>
              <a:t>getValue</a:t>
            </a:r>
            <a:r>
              <a:rPr lang="en-US" sz="1400" dirty="0">
                <a:latin typeface="Consolas" panose="020B0609020204030204" pitchFamily="49" charset="0"/>
              </a:rPr>
              <a:t>(b[1], </a:t>
            </a:r>
            <a:r>
              <a:rPr lang="en-US" sz="1400" dirty="0" err="1">
                <a:latin typeface="Consolas" panose="020B0609020204030204" pitchFamily="49" charset="0"/>
              </a:rPr>
              <a:t>rowIndex</a:t>
            </a:r>
            <a:r>
              <a:rPr lang="en-US" sz="1400" dirty="0">
                <a:latin typeface="Consolas" panose="020B0609020204030204" pitchFamily="49" charset="0"/>
              </a:rPr>
              <a:t>);</a:t>
            </a:r>
          </a:p>
          <a:p>
            <a:r>
              <a:rPr lang="en-US" sz="1400" dirty="0">
                <a:latin typeface="Consolas" panose="020B0609020204030204" pitchFamily="49" charset="0"/>
              </a:rPr>
              <a:t>    </a:t>
            </a:r>
            <a:r>
              <a:rPr lang="en-US" sz="1400" b="1" dirty="0">
                <a:latin typeface="Consolas" panose="020B0609020204030204" pitchFamily="49" charset="0"/>
              </a:rPr>
              <a:t>double</a:t>
            </a:r>
            <a:r>
              <a:rPr lang="en-US" sz="1400" dirty="0">
                <a:latin typeface="Consolas" panose="020B0609020204030204" pitchFamily="49" charset="0"/>
              </a:rPr>
              <a:t> TMP13 = a * scalars[0];</a:t>
            </a:r>
          </a:p>
          <a:p>
            <a:r>
              <a:rPr lang="en-US" sz="1400" dirty="0">
                <a:latin typeface="Consolas" panose="020B0609020204030204" pitchFamily="49" charset="0"/>
              </a:rPr>
              <a:t>    </a:t>
            </a:r>
            <a:r>
              <a:rPr lang="en-US" sz="1400" b="1" dirty="0">
                <a:latin typeface="Consolas" panose="020B0609020204030204" pitchFamily="49" charset="0"/>
              </a:rPr>
              <a:t>double</a:t>
            </a:r>
            <a:r>
              <a:rPr lang="en-US" sz="1400" dirty="0">
                <a:latin typeface="Consolas" panose="020B0609020204030204" pitchFamily="49" charset="0"/>
              </a:rPr>
              <a:t> TMP14 = TMP12 + TMP13;</a:t>
            </a:r>
          </a:p>
          <a:p>
            <a:r>
              <a:rPr lang="en-US" sz="1400" dirty="0">
                <a:latin typeface="Consolas" panose="020B0609020204030204" pitchFamily="49" charset="0"/>
              </a:rPr>
              <a:t>    </a:t>
            </a:r>
            <a:r>
              <a:rPr lang="en-US" sz="1400" b="1" dirty="0">
                <a:latin typeface="Consolas" panose="020B0609020204030204" pitchFamily="49" charset="0"/>
              </a:rPr>
              <a:t>double</a:t>
            </a:r>
            <a:r>
              <a:rPr lang="en-US" sz="1400" dirty="0">
                <a:latin typeface="Consolas" panose="020B0609020204030204" pitchFamily="49" charset="0"/>
              </a:rPr>
              <a:t> TMP15 = TMP11 * TMP14;</a:t>
            </a:r>
          </a:p>
          <a:p>
            <a:r>
              <a:rPr lang="en-US" sz="1400" dirty="0">
                <a:latin typeface="Consolas" panose="020B0609020204030204" pitchFamily="49" charset="0"/>
              </a:rPr>
              <a:t>    </a:t>
            </a:r>
            <a:r>
              <a:rPr lang="en-US" sz="1400" b="1" dirty="0">
                <a:latin typeface="Consolas" panose="020B0609020204030204" pitchFamily="49" charset="0"/>
              </a:rPr>
              <a:t>double</a:t>
            </a:r>
            <a:r>
              <a:rPr lang="en-US" sz="1400" dirty="0">
                <a:latin typeface="Consolas" panose="020B0609020204030204" pitchFamily="49" charset="0"/>
              </a:rPr>
              <a:t> TMP16 = 1 - TMP15;</a:t>
            </a:r>
          </a:p>
          <a:p>
            <a:r>
              <a:rPr lang="en-US" sz="1400" dirty="0">
                <a:latin typeface="Consolas" panose="020B0609020204030204" pitchFamily="49" charset="0"/>
              </a:rPr>
              <a:t>    </a:t>
            </a:r>
            <a:r>
              <a:rPr lang="en-US" sz="1400" b="1" dirty="0">
                <a:latin typeface="Consolas" panose="020B0609020204030204" pitchFamily="49" charset="0"/>
              </a:rPr>
              <a:t>double</a:t>
            </a:r>
            <a:r>
              <a:rPr lang="en-US" sz="1400" dirty="0">
                <a:latin typeface="Consolas" panose="020B0609020204030204" pitchFamily="49" charset="0"/>
              </a:rPr>
              <a:t> TMP17 = (TMP16 &gt; 0) ? 1 : 0;</a:t>
            </a:r>
          </a:p>
          <a:p>
            <a:r>
              <a:rPr lang="en-US" sz="1400" dirty="0">
                <a:latin typeface="Consolas" panose="020B0609020204030204" pitchFamily="49" charset="0"/>
              </a:rPr>
              <a:t>    </a:t>
            </a:r>
            <a:r>
              <a:rPr lang="en-US" sz="1400" b="1" dirty="0">
                <a:latin typeface="Consolas" panose="020B0609020204030204" pitchFamily="49" charset="0"/>
              </a:rPr>
              <a:t>double</a:t>
            </a:r>
            <a:r>
              <a:rPr lang="en-US" sz="1400" dirty="0">
                <a:latin typeface="Consolas" panose="020B0609020204030204" pitchFamily="49" charset="0"/>
              </a:rPr>
              <a:t> TMP18 = a * TMP17;</a:t>
            </a:r>
          </a:p>
          <a:p>
            <a:r>
              <a:rPr lang="en-US" sz="1400" dirty="0">
                <a:latin typeface="Consolas" panose="020B0609020204030204" pitchFamily="49" charset="0"/>
              </a:rPr>
              <a:t>    </a:t>
            </a:r>
            <a:r>
              <a:rPr lang="en-US" sz="1400" b="1" dirty="0">
                <a:latin typeface="Consolas" panose="020B0609020204030204" pitchFamily="49" charset="0"/>
              </a:rPr>
              <a:t>double</a:t>
            </a:r>
            <a:r>
              <a:rPr lang="en-US" sz="1400" dirty="0">
                <a:latin typeface="Consolas" panose="020B0609020204030204" pitchFamily="49" charset="0"/>
              </a:rPr>
              <a:t> TMP19 = TMP18 * a;</a:t>
            </a:r>
          </a:p>
          <a:p>
            <a:r>
              <a:rPr lang="en-US" sz="1400" dirty="0">
                <a:latin typeface="Consolas" panose="020B0609020204030204" pitchFamily="49" charset="0"/>
              </a:rPr>
              <a:t>    </a:t>
            </a:r>
            <a:r>
              <a:rPr lang="en-US" sz="1400" b="1" dirty="0">
                <a:latin typeface="Consolas" panose="020B0609020204030204" pitchFamily="49" charset="0"/>
              </a:rPr>
              <a:t>double</a:t>
            </a:r>
            <a:r>
              <a:rPr lang="en-US" sz="1400" dirty="0">
                <a:latin typeface="Consolas" panose="020B0609020204030204" pitchFamily="49" charset="0"/>
              </a:rPr>
              <a:t> TMP20 = TMP16 * TMP17;</a:t>
            </a:r>
          </a:p>
          <a:p>
            <a:r>
              <a:rPr lang="en-US" sz="1400" dirty="0">
                <a:latin typeface="Consolas" panose="020B0609020204030204" pitchFamily="49" charset="0"/>
              </a:rPr>
              <a:t>    </a:t>
            </a:r>
            <a:r>
              <a:rPr lang="en-US" sz="1400" b="1" dirty="0">
                <a:latin typeface="Consolas" panose="020B0609020204030204" pitchFamily="49" charset="0"/>
              </a:rPr>
              <a:t>double</a:t>
            </a:r>
            <a:r>
              <a:rPr lang="en-US" sz="1400" dirty="0">
                <a:latin typeface="Consolas" panose="020B0609020204030204" pitchFamily="49" charset="0"/>
              </a:rPr>
              <a:t> TMP21 = TMP20 * TMP11;</a:t>
            </a:r>
          </a:p>
          <a:p>
            <a:r>
              <a:rPr lang="en-US" sz="1400" dirty="0">
                <a:latin typeface="Consolas" panose="020B0609020204030204" pitchFamily="49" charset="0"/>
              </a:rPr>
              <a:t>    </a:t>
            </a:r>
            <a:r>
              <a:rPr lang="en-US" sz="1400" b="1" dirty="0">
                <a:latin typeface="Consolas" panose="020B0609020204030204" pitchFamily="49" charset="0"/>
              </a:rPr>
              <a:t>double</a:t>
            </a:r>
            <a:r>
              <a:rPr lang="en-US" sz="1400" dirty="0">
                <a:latin typeface="Consolas" panose="020B0609020204030204" pitchFamily="49" charset="0"/>
              </a:rPr>
              <a:t> TMP22 = TMP21 * a;</a:t>
            </a:r>
          </a:p>
          <a:p>
            <a:r>
              <a:rPr lang="en-US" sz="1400" dirty="0">
                <a:latin typeface="Consolas" panose="020B0609020204030204" pitchFamily="49" charset="0"/>
              </a:rPr>
              <a:t>    </a:t>
            </a:r>
            <a:r>
              <a:rPr lang="en-US" sz="1400" b="1" dirty="0">
                <a:solidFill>
                  <a:schemeClr val="accent1"/>
                </a:solidFill>
                <a:latin typeface="Consolas" panose="020B0609020204030204" pitchFamily="49" charset="0"/>
              </a:rPr>
              <a:t>c[0] += TMP19;</a:t>
            </a:r>
          </a:p>
          <a:p>
            <a:r>
              <a:rPr lang="en-US" sz="1400" b="1" dirty="0">
                <a:solidFill>
                  <a:schemeClr val="accent1"/>
                </a:solidFill>
                <a:latin typeface="Consolas" panose="020B0609020204030204" pitchFamily="49" charset="0"/>
              </a:rPr>
              <a:t>    c[1] += TMP22;</a:t>
            </a:r>
          </a:p>
          <a:p>
            <a:r>
              <a:rPr lang="en-US" sz="1400" dirty="0">
                <a:latin typeface="Consolas" panose="020B0609020204030204" pitchFamily="49" charset="0"/>
              </a:rPr>
              <a:t>  }</a:t>
            </a:r>
          </a:p>
          <a:p>
            <a:r>
              <a:rPr lang="en-US" sz="1400" dirty="0">
                <a:latin typeface="Consolas" panose="020B0609020204030204" pitchFamily="49" charset="0"/>
              </a:rPr>
              <a:t>}</a:t>
            </a:r>
          </a:p>
        </p:txBody>
      </p:sp>
      <p:pic>
        <p:nvPicPr>
          <p:cNvPr id="6" name="Picture 5">
            <a:extLst>
              <a:ext uri="{FF2B5EF4-FFF2-40B4-BE49-F238E27FC236}">
                <a16:creationId xmlns:a16="http://schemas.microsoft.com/office/drawing/2014/main" id="{B2CB6D72-3CFA-4688-97E0-61B826922E0A}"/>
              </a:ext>
            </a:extLst>
          </p:cNvPr>
          <p:cNvPicPr>
            <a:picLocks noChangeAspect="1"/>
          </p:cNvPicPr>
          <p:nvPr/>
        </p:nvPicPr>
        <p:blipFill>
          <a:blip r:embed="rId2"/>
          <a:stretch>
            <a:fillRect/>
          </a:stretch>
        </p:blipFill>
        <p:spPr>
          <a:xfrm>
            <a:off x="732021" y="2745288"/>
            <a:ext cx="2996279" cy="2798636"/>
          </a:xfrm>
          <a:prstGeom prst="rect">
            <a:avLst/>
          </a:prstGeom>
        </p:spPr>
      </p:pic>
    </p:spTree>
    <p:extLst>
      <p:ext uri="{BB962C8B-B14F-4D97-AF65-F5344CB8AC3E}">
        <p14:creationId xmlns:p14="http://schemas.microsoft.com/office/powerpoint/2010/main" val="177058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a:t>Codegen</a:t>
            </a:r>
            <a:r>
              <a:rPr lang="en-US" dirty="0"/>
              <a:t> Example </a:t>
            </a:r>
            <a:r>
              <a:rPr lang="en-US" dirty="0" err="1"/>
              <a:t>MLogreg</a:t>
            </a:r>
            <a:r>
              <a:rPr lang="en-US" dirty="0"/>
              <a:t> </a:t>
            </a:r>
            <a:r>
              <a:rPr lang="en-US" sz="2000" dirty="0"/>
              <a:t>(Row)</a:t>
            </a:r>
          </a:p>
        </p:txBody>
      </p:sp>
      <p:sp>
        <p:nvSpPr>
          <p:cNvPr id="3" name="Content Placeholder 2"/>
          <p:cNvSpPr>
            <a:spLocks noGrp="1"/>
          </p:cNvSpPr>
          <p:nvPr>
            <p:ph idx="1"/>
          </p:nvPr>
        </p:nvSpPr>
        <p:spPr/>
        <p:txBody>
          <a:bodyPr/>
          <a:lstStyle/>
          <a:p>
            <a:r>
              <a:rPr lang="en-US" dirty="0" err="1"/>
              <a:t>MLogreg</a:t>
            </a:r>
            <a:r>
              <a:rPr lang="en-US" dirty="0"/>
              <a:t> Inner Loop</a:t>
            </a:r>
            <a:br>
              <a:rPr lang="en-US" dirty="0"/>
            </a:br>
            <a:r>
              <a:rPr lang="en-US" b="0" dirty="0"/>
              <a:t>(main expression on feature matrix X)</a:t>
            </a:r>
            <a:endParaRPr lang="en-US" dirty="0"/>
          </a:p>
        </p:txBody>
      </p:sp>
      <p:sp>
        <p:nvSpPr>
          <p:cNvPr id="4" name="Text Placeholder 3"/>
          <p:cNvSpPr>
            <a:spLocks noGrp="1"/>
          </p:cNvSpPr>
          <p:nvPr>
            <p:ph type="body" sz="quarter" idx="14"/>
          </p:nvPr>
        </p:nvSpPr>
        <p:spPr/>
        <p:txBody>
          <a:bodyPr>
            <a:normAutofit lnSpcReduction="10000"/>
          </a:bodyPr>
          <a:lstStyle/>
          <a:p>
            <a:r>
              <a:rPr lang="en-US" dirty="0"/>
              <a:t>Operator Fusion &amp; JIT Compilation</a:t>
            </a:r>
          </a:p>
        </p:txBody>
      </p:sp>
      <p:pic>
        <p:nvPicPr>
          <p:cNvPr id="5" name="Picture 4">
            <a:extLst>
              <a:ext uri="{FF2B5EF4-FFF2-40B4-BE49-F238E27FC236}">
                <a16:creationId xmlns:a16="http://schemas.microsoft.com/office/drawing/2014/main" id="{26D0F5EE-FAD1-4A47-AA4D-5029039DDEE0}"/>
              </a:ext>
            </a:extLst>
          </p:cNvPr>
          <p:cNvPicPr>
            <a:picLocks noChangeAspect="1"/>
          </p:cNvPicPr>
          <p:nvPr/>
        </p:nvPicPr>
        <p:blipFill>
          <a:blip r:embed="rId3"/>
          <a:stretch>
            <a:fillRect/>
          </a:stretch>
        </p:blipFill>
        <p:spPr>
          <a:xfrm>
            <a:off x="6509860" y="1549379"/>
            <a:ext cx="2485055" cy="4607706"/>
          </a:xfrm>
          <a:prstGeom prst="rect">
            <a:avLst/>
          </a:prstGeom>
        </p:spPr>
      </p:pic>
      <p:sp>
        <p:nvSpPr>
          <p:cNvPr id="6" name="Rectangle 5">
            <a:extLst>
              <a:ext uri="{FF2B5EF4-FFF2-40B4-BE49-F238E27FC236}">
                <a16:creationId xmlns:a16="http://schemas.microsoft.com/office/drawing/2014/main" id="{96C2DF36-F1E8-40E3-A31D-E0618F28E887}"/>
              </a:ext>
            </a:extLst>
          </p:cNvPr>
          <p:cNvSpPr/>
          <p:nvPr/>
        </p:nvSpPr>
        <p:spPr>
          <a:xfrm>
            <a:off x="833640" y="2162013"/>
            <a:ext cx="5964724" cy="584775"/>
          </a:xfrm>
          <a:prstGeom prst="rect">
            <a:avLst/>
          </a:prstGeom>
        </p:spPr>
        <p:txBody>
          <a:bodyPr wrap="square">
            <a:spAutoFit/>
          </a:bodyPr>
          <a:lstStyle/>
          <a:p>
            <a:r>
              <a:rPr lang="en-US" sz="1600" dirty="0">
                <a:latin typeface="Consolas" panose="020B0609020204030204" pitchFamily="49" charset="0"/>
              </a:rPr>
              <a:t>1: Q = P[, </a:t>
            </a:r>
            <a:r>
              <a:rPr lang="en-US" sz="1600" dirty="0" err="1">
                <a:latin typeface="Consolas" panose="020B0609020204030204" pitchFamily="49" charset="0"/>
              </a:rPr>
              <a:t>1:k</a:t>
            </a:r>
            <a:r>
              <a:rPr lang="en-US" sz="1600" dirty="0">
                <a:latin typeface="Consolas" panose="020B0609020204030204" pitchFamily="49" charset="0"/>
              </a:rPr>
              <a:t>] * (X %*% v)</a:t>
            </a:r>
          </a:p>
          <a:p>
            <a:r>
              <a:rPr lang="en-US" sz="1600" dirty="0">
                <a:latin typeface="Consolas" panose="020B0609020204030204" pitchFamily="49" charset="0"/>
              </a:rPr>
              <a:t>2: H = </a:t>
            </a:r>
            <a:r>
              <a:rPr lang="en-US" sz="1600" b="1" dirty="0">
                <a:latin typeface="Consolas" panose="020B0609020204030204" pitchFamily="49" charset="0"/>
              </a:rPr>
              <a:t>t</a:t>
            </a:r>
            <a:r>
              <a:rPr lang="en-US" sz="1600" dirty="0">
                <a:latin typeface="Consolas" panose="020B0609020204030204" pitchFamily="49" charset="0"/>
              </a:rPr>
              <a:t>(X) %*% (Q - P[, </a:t>
            </a:r>
            <a:r>
              <a:rPr lang="en-US" sz="1600" dirty="0" err="1">
                <a:latin typeface="Consolas" panose="020B0609020204030204" pitchFamily="49" charset="0"/>
              </a:rPr>
              <a:t>1:k</a:t>
            </a:r>
            <a:r>
              <a:rPr lang="en-US" sz="1600" dirty="0">
                <a:latin typeface="Consolas" panose="020B0609020204030204" pitchFamily="49" charset="0"/>
              </a:rPr>
              <a:t>] * </a:t>
            </a:r>
            <a:r>
              <a:rPr lang="en-US" sz="1600" b="1" dirty="0" err="1">
                <a:latin typeface="Consolas" panose="020B0609020204030204" pitchFamily="49" charset="0"/>
              </a:rPr>
              <a:t>rowSums</a:t>
            </a:r>
            <a:r>
              <a:rPr lang="en-US" sz="1600" dirty="0">
                <a:latin typeface="Consolas" panose="020B0609020204030204" pitchFamily="49" charset="0"/>
              </a:rPr>
              <a:t>(Q))</a:t>
            </a:r>
          </a:p>
        </p:txBody>
      </p:sp>
      <p:sp>
        <p:nvSpPr>
          <p:cNvPr id="10" name="Right Arrow 9"/>
          <p:cNvSpPr/>
          <p:nvPr/>
        </p:nvSpPr>
        <p:spPr>
          <a:xfrm>
            <a:off x="6208462" y="2276170"/>
            <a:ext cx="321547" cy="356460"/>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12" name="Picture 11"/>
          <p:cNvPicPr>
            <a:picLocks noChangeAspect="1"/>
          </p:cNvPicPr>
          <p:nvPr/>
        </p:nvPicPr>
        <p:blipFill>
          <a:blip r:embed="rId4"/>
          <a:stretch>
            <a:fillRect/>
          </a:stretch>
        </p:blipFill>
        <p:spPr>
          <a:xfrm>
            <a:off x="1369722" y="2955834"/>
            <a:ext cx="3888015" cy="3577092"/>
          </a:xfrm>
          <a:prstGeom prst="rect">
            <a:avLst/>
          </a:prstGeom>
        </p:spPr>
      </p:pic>
      <p:sp>
        <p:nvSpPr>
          <p:cNvPr id="13" name="Rectangle 12">
            <a:extLst>
              <a:ext uri="{FF2B5EF4-FFF2-40B4-BE49-F238E27FC236}">
                <a16:creationId xmlns:a16="http://schemas.microsoft.com/office/drawing/2014/main" id="{ADADAB71-4D4D-4125-A657-FE421FE73842}"/>
              </a:ext>
            </a:extLst>
          </p:cNvPr>
          <p:cNvSpPr/>
          <p:nvPr/>
        </p:nvSpPr>
        <p:spPr>
          <a:xfrm>
            <a:off x="643974" y="2977116"/>
            <a:ext cx="5886035" cy="3539430"/>
          </a:xfrm>
          <a:prstGeom prst="rect">
            <a:avLst/>
          </a:prstGeom>
          <a:solidFill>
            <a:schemeClr val="bg1"/>
          </a:solidFill>
        </p:spPr>
        <p:txBody>
          <a:bodyPr wrap="square">
            <a:spAutoFit/>
          </a:bodyPr>
          <a:lstStyle/>
          <a:p>
            <a:r>
              <a:rPr lang="en-US" sz="1400" b="1" dirty="0">
                <a:latin typeface="Consolas" panose="020B0609020204030204" pitchFamily="49" charset="0"/>
              </a:rPr>
              <a:t>public final class </a:t>
            </a:r>
            <a:r>
              <a:rPr lang="en-US" sz="1400" dirty="0">
                <a:latin typeface="Consolas" panose="020B0609020204030204" pitchFamily="49" charset="0"/>
              </a:rPr>
              <a:t>TMP25 </a:t>
            </a:r>
            <a:r>
              <a:rPr lang="en-US" sz="1400" b="1" dirty="0">
                <a:latin typeface="Consolas" panose="020B0609020204030204" pitchFamily="49" charset="0"/>
              </a:rPr>
              <a:t>extends</a:t>
            </a:r>
            <a:r>
              <a:rPr lang="en-US" sz="1400" dirty="0">
                <a:latin typeface="Consolas" panose="020B0609020204030204" pitchFamily="49" charset="0"/>
              </a:rPr>
              <a:t> </a:t>
            </a:r>
            <a:r>
              <a:rPr lang="en-US" sz="1400" b="1" dirty="0" err="1">
                <a:solidFill>
                  <a:schemeClr val="accent1"/>
                </a:solidFill>
                <a:latin typeface="Consolas" panose="020B0609020204030204" pitchFamily="49" charset="0"/>
              </a:rPr>
              <a:t>SpoofRow</a:t>
            </a:r>
            <a:r>
              <a:rPr lang="en-US" sz="1400" dirty="0">
                <a:latin typeface="Consolas" panose="020B0609020204030204" pitchFamily="49" charset="0"/>
              </a:rPr>
              <a:t> { </a:t>
            </a:r>
          </a:p>
          <a:p>
            <a:r>
              <a:rPr lang="en-US" sz="1400" dirty="0">
                <a:latin typeface="Consolas" panose="020B0609020204030204" pitchFamily="49" charset="0"/>
              </a:rPr>
              <a:t>  </a:t>
            </a:r>
            <a:r>
              <a:rPr lang="en-US" sz="1400" b="1" dirty="0">
                <a:latin typeface="Consolas" panose="020B0609020204030204" pitchFamily="49" charset="0"/>
              </a:rPr>
              <a:t>public</a:t>
            </a:r>
            <a:r>
              <a:rPr lang="en-US" sz="1400" dirty="0">
                <a:latin typeface="Consolas" panose="020B0609020204030204" pitchFamily="49" charset="0"/>
              </a:rPr>
              <a:t> TMP25() {</a:t>
            </a:r>
          </a:p>
          <a:p>
            <a:r>
              <a:rPr lang="en-US" sz="1400" dirty="0">
                <a:latin typeface="Consolas" panose="020B0609020204030204" pitchFamily="49" charset="0"/>
              </a:rPr>
              <a:t>    </a:t>
            </a:r>
            <a:r>
              <a:rPr lang="en-US" sz="1400" b="1" dirty="0">
                <a:latin typeface="Consolas" panose="020B0609020204030204" pitchFamily="49" charset="0"/>
              </a:rPr>
              <a:t>super</a:t>
            </a:r>
            <a:r>
              <a:rPr lang="en-US" sz="1400" dirty="0">
                <a:latin typeface="Consolas" panose="020B0609020204030204" pitchFamily="49" charset="0"/>
              </a:rPr>
              <a:t>(</a:t>
            </a:r>
            <a:r>
              <a:rPr lang="en-US" sz="1400" dirty="0" err="1">
                <a:latin typeface="Consolas" panose="020B0609020204030204" pitchFamily="49" charset="0"/>
              </a:rPr>
              <a:t>RowType.</a:t>
            </a:r>
            <a:r>
              <a:rPr lang="en-US" sz="1400" b="1" dirty="0" err="1">
                <a:latin typeface="Consolas" panose="020B0609020204030204" pitchFamily="49" charset="0"/>
              </a:rPr>
              <a:t>COL_AGG_B1_T</a:t>
            </a:r>
            <a:r>
              <a:rPr lang="en-US" sz="1400" dirty="0">
                <a:latin typeface="Consolas" panose="020B0609020204030204" pitchFamily="49" charset="0"/>
              </a:rPr>
              <a:t>, </a:t>
            </a:r>
            <a:r>
              <a:rPr lang="en-US" sz="1400" b="1" dirty="0">
                <a:latin typeface="Consolas" panose="020B0609020204030204" pitchFamily="49" charset="0"/>
              </a:rPr>
              <a:t>true</a:t>
            </a:r>
            <a:r>
              <a:rPr lang="en-US" sz="1400" dirty="0">
                <a:latin typeface="Consolas" panose="020B0609020204030204" pitchFamily="49" charset="0"/>
              </a:rPr>
              <a:t>, 5);</a:t>
            </a:r>
          </a:p>
          <a:p>
            <a:r>
              <a:rPr lang="en-US" sz="1400" dirty="0">
                <a:latin typeface="Consolas" panose="020B0609020204030204" pitchFamily="49" charset="0"/>
              </a:rPr>
              <a:t>  }</a:t>
            </a:r>
          </a:p>
          <a:p>
            <a:r>
              <a:rPr lang="en-US" sz="1400" dirty="0">
                <a:latin typeface="Consolas" panose="020B0609020204030204" pitchFamily="49" charset="0"/>
              </a:rPr>
              <a:t>  </a:t>
            </a:r>
            <a:r>
              <a:rPr lang="en-US" sz="1400" b="1" dirty="0">
                <a:latin typeface="Consolas" panose="020B0609020204030204" pitchFamily="49" charset="0"/>
              </a:rPr>
              <a:t>protected void</a:t>
            </a:r>
            <a:r>
              <a:rPr lang="en-US" sz="1400" dirty="0">
                <a:latin typeface="Consolas" panose="020B0609020204030204" pitchFamily="49" charset="0"/>
              </a:rPr>
              <a:t> </a:t>
            </a:r>
            <a:r>
              <a:rPr lang="en-US" sz="1400" b="1" dirty="0" err="1">
                <a:solidFill>
                  <a:srgbClr val="7889FB"/>
                </a:solidFill>
                <a:latin typeface="Consolas" panose="020B0609020204030204" pitchFamily="49" charset="0"/>
              </a:rPr>
              <a:t>genexecDense</a:t>
            </a:r>
            <a:r>
              <a:rPr lang="en-US" sz="1400" dirty="0">
                <a:latin typeface="Consolas" panose="020B0609020204030204" pitchFamily="49" charset="0"/>
              </a:rPr>
              <a:t>(</a:t>
            </a:r>
            <a:r>
              <a:rPr lang="en-US" sz="1400" b="1" dirty="0">
                <a:solidFill>
                  <a:schemeClr val="accent1"/>
                </a:solidFill>
                <a:latin typeface="Consolas" panose="020B0609020204030204" pitchFamily="49" charset="0"/>
              </a:rPr>
              <a:t>double[] a</a:t>
            </a:r>
            <a:r>
              <a:rPr lang="en-US" sz="1400" dirty="0">
                <a:latin typeface="Consolas" panose="020B0609020204030204" pitchFamily="49" charset="0"/>
              </a:rPr>
              <a:t>, </a:t>
            </a:r>
            <a:r>
              <a:rPr lang="en-US" sz="1400" b="1" dirty="0">
                <a:latin typeface="Consolas" panose="020B0609020204030204" pitchFamily="49" charset="0"/>
              </a:rPr>
              <a:t>int</a:t>
            </a:r>
            <a:r>
              <a:rPr lang="en-US" sz="1400" dirty="0">
                <a:latin typeface="Consolas" panose="020B0609020204030204" pitchFamily="49" charset="0"/>
              </a:rPr>
              <a:t> ai,</a:t>
            </a:r>
          </a:p>
          <a:p>
            <a:r>
              <a:rPr lang="en-US" sz="1400" dirty="0">
                <a:latin typeface="Consolas" panose="020B0609020204030204" pitchFamily="49" charset="0"/>
              </a:rPr>
              <a:t>   </a:t>
            </a:r>
            <a:r>
              <a:rPr lang="en-US" sz="1400" dirty="0" err="1">
                <a:latin typeface="Consolas" panose="020B0609020204030204" pitchFamily="49" charset="0"/>
              </a:rPr>
              <a:t>SideInput</a:t>
            </a:r>
            <a:r>
              <a:rPr lang="en-US" sz="1400" dirty="0">
                <a:latin typeface="Consolas" panose="020B0609020204030204" pitchFamily="49" charset="0"/>
              </a:rPr>
              <a:t>[] b, </a:t>
            </a:r>
            <a:r>
              <a:rPr lang="en-US" sz="1400" b="1" dirty="0">
                <a:latin typeface="Consolas" panose="020B0609020204030204" pitchFamily="49" charset="0"/>
              </a:rPr>
              <a:t>double</a:t>
            </a:r>
            <a:r>
              <a:rPr lang="en-US" sz="1400" dirty="0">
                <a:latin typeface="Consolas" panose="020B0609020204030204" pitchFamily="49" charset="0"/>
              </a:rPr>
              <a:t>[] c,..., </a:t>
            </a:r>
            <a:r>
              <a:rPr lang="en-US" sz="1400" b="1" dirty="0">
                <a:latin typeface="Consolas" panose="020B0609020204030204" pitchFamily="49" charset="0"/>
              </a:rPr>
              <a:t>int</a:t>
            </a:r>
            <a:r>
              <a:rPr lang="en-US" sz="1400" dirty="0">
                <a:latin typeface="Consolas" panose="020B0609020204030204" pitchFamily="49" charset="0"/>
              </a:rPr>
              <a:t> </a:t>
            </a:r>
            <a:r>
              <a:rPr lang="en-US" sz="1400" dirty="0" err="1">
                <a:latin typeface="Consolas" panose="020B0609020204030204" pitchFamily="49" charset="0"/>
              </a:rPr>
              <a:t>len</a:t>
            </a:r>
            <a:r>
              <a:rPr lang="en-US" sz="1400" dirty="0">
                <a:latin typeface="Consolas" panose="020B0609020204030204" pitchFamily="49" charset="0"/>
              </a:rPr>
              <a:t>) {</a:t>
            </a:r>
          </a:p>
          <a:p>
            <a:r>
              <a:rPr lang="en-US" sz="1400" dirty="0">
                <a:latin typeface="Consolas" panose="020B0609020204030204" pitchFamily="49" charset="0"/>
              </a:rPr>
              <a:t>    </a:t>
            </a:r>
            <a:r>
              <a:rPr lang="en-US" sz="1400" b="1" dirty="0">
                <a:latin typeface="Consolas" panose="020B0609020204030204" pitchFamily="49" charset="0"/>
              </a:rPr>
              <a:t>double</a:t>
            </a:r>
            <a:r>
              <a:rPr lang="en-US" sz="1400" dirty="0">
                <a:latin typeface="Consolas" panose="020B0609020204030204" pitchFamily="49" charset="0"/>
              </a:rPr>
              <a:t>[] TMP11 = </a:t>
            </a:r>
            <a:r>
              <a:rPr lang="en-US" sz="1400" b="1" dirty="0" err="1">
                <a:latin typeface="Consolas" panose="020B0609020204030204" pitchFamily="49" charset="0"/>
              </a:rPr>
              <a:t>getVector</a:t>
            </a:r>
            <a:r>
              <a:rPr lang="en-US" sz="1400" dirty="0">
                <a:latin typeface="Consolas" panose="020B0609020204030204" pitchFamily="49" charset="0"/>
              </a:rPr>
              <a:t>(b[1].</a:t>
            </a:r>
            <a:r>
              <a:rPr lang="en-US" sz="1400" dirty="0" err="1">
                <a:latin typeface="Consolas" panose="020B0609020204030204" pitchFamily="49" charset="0"/>
              </a:rPr>
              <a:t>vals</a:t>
            </a:r>
            <a:r>
              <a:rPr lang="en-US" sz="1400" dirty="0">
                <a:latin typeface="Consolas" panose="020B0609020204030204" pitchFamily="49" charset="0"/>
              </a:rPr>
              <a:t>(</a:t>
            </a:r>
            <a:r>
              <a:rPr lang="en-US" sz="1400" dirty="0" err="1">
                <a:latin typeface="Consolas" panose="020B0609020204030204" pitchFamily="49" charset="0"/>
              </a:rPr>
              <a:t>rix</a:t>
            </a:r>
            <a:r>
              <a:rPr lang="en-US" sz="1400" dirty="0">
                <a:latin typeface="Consolas" panose="020B0609020204030204" pitchFamily="49" charset="0"/>
              </a:rPr>
              <a:t>),...);</a:t>
            </a:r>
          </a:p>
          <a:p>
            <a:r>
              <a:rPr lang="en-US" sz="1400" dirty="0">
                <a:latin typeface="Consolas" panose="020B0609020204030204" pitchFamily="49" charset="0"/>
              </a:rPr>
              <a:t>    </a:t>
            </a:r>
            <a:r>
              <a:rPr lang="en-US" sz="1400" b="1" dirty="0">
                <a:latin typeface="Consolas" panose="020B0609020204030204" pitchFamily="49" charset="0"/>
              </a:rPr>
              <a:t>double</a:t>
            </a:r>
            <a:r>
              <a:rPr lang="en-US" sz="1400" dirty="0">
                <a:latin typeface="Consolas" panose="020B0609020204030204" pitchFamily="49" charset="0"/>
              </a:rPr>
              <a:t>[] TMP12 = </a:t>
            </a:r>
            <a:r>
              <a:rPr lang="en-US" sz="1400" b="1" dirty="0" err="1">
                <a:latin typeface="Consolas" panose="020B0609020204030204" pitchFamily="49" charset="0"/>
              </a:rPr>
              <a:t>vectMatMult</a:t>
            </a:r>
            <a:r>
              <a:rPr lang="en-US" sz="1400" dirty="0">
                <a:latin typeface="Consolas" panose="020B0609020204030204" pitchFamily="49" charset="0"/>
              </a:rPr>
              <a:t>(</a:t>
            </a:r>
            <a:r>
              <a:rPr lang="en-US" sz="1400" b="1" dirty="0">
                <a:solidFill>
                  <a:schemeClr val="accent1"/>
                </a:solidFill>
                <a:latin typeface="Consolas" panose="020B0609020204030204" pitchFamily="49" charset="0"/>
              </a:rPr>
              <a:t>a</a:t>
            </a:r>
            <a:r>
              <a:rPr lang="en-US" sz="1400" dirty="0">
                <a:latin typeface="Consolas" panose="020B0609020204030204" pitchFamily="49" charset="0"/>
              </a:rPr>
              <a:t>, b[0].</a:t>
            </a:r>
            <a:r>
              <a:rPr lang="en-US" sz="1400" dirty="0" err="1">
                <a:latin typeface="Consolas" panose="020B0609020204030204" pitchFamily="49" charset="0"/>
              </a:rPr>
              <a:t>vals</a:t>
            </a:r>
            <a:r>
              <a:rPr lang="en-US" sz="1400" dirty="0">
                <a:latin typeface="Consolas" panose="020B0609020204030204" pitchFamily="49" charset="0"/>
              </a:rPr>
              <a:t>(</a:t>
            </a:r>
            <a:r>
              <a:rPr lang="en-US" sz="1400" dirty="0" err="1">
                <a:latin typeface="Consolas" panose="020B0609020204030204" pitchFamily="49" charset="0"/>
              </a:rPr>
              <a:t>rix</a:t>
            </a:r>
            <a:r>
              <a:rPr lang="en-US" sz="1400" dirty="0">
                <a:latin typeface="Consolas" panose="020B0609020204030204" pitchFamily="49" charset="0"/>
              </a:rPr>
              <a:t>),...);</a:t>
            </a:r>
          </a:p>
          <a:p>
            <a:r>
              <a:rPr lang="en-US" sz="1400" dirty="0">
                <a:latin typeface="Consolas" panose="020B0609020204030204" pitchFamily="49" charset="0"/>
              </a:rPr>
              <a:t>    </a:t>
            </a:r>
            <a:r>
              <a:rPr lang="en-US" sz="1400" b="1" dirty="0">
                <a:latin typeface="Consolas" panose="020B0609020204030204" pitchFamily="49" charset="0"/>
              </a:rPr>
              <a:t>double</a:t>
            </a:r>
            <a:r>
              <a:rPr lang="en-US" sz="1400" dirty="0">
                <a:latin typeface="Consolas" panose="020B0609020204030204" pitchFamily="49" charset="0"/>
              </a:rPr>
              <a:t>[] TMP13 = </a:t>
            </a:r>
            <a:r>
              <a:rPr lang="en-US" sz="1400" b="1" dirty="0" err="1">
                <a:latin typeface="Consolas" panose="020B0609020204030204" pitchFamily="49" charset="0"/>
              </a:rPr>
              <a:t>vectMult</a:t>
            </a:r>
            <a:r>
              <a:rPr lang="en-US" sz="1400" dirty="0">
                <a:latin typeface="Consolas" panose="020B0609020204030204" pitchFamily="49" charset="0"/>
              </a:rPr>
              <a:t>(TMP11, TMP12, 0, 0,...);</a:t>
            </a:r>
          </a:p>
          <a:p>
            <a:r>
              <a:rPr lang="en-US" sz="1400" dirty="0">
                <a:latin typeface="Consolas" panose="020B0609020204030204" pitchFamily="49" charset="0"/>
              </a:rPr>
              <a:t>    </a:t>
            </a:r>
            <a:r>
              <a:rPr lang="en-US" sz="1400" b="1" dirty="0">
                <a:latin typeface="Consolas" panose="020B0609020204030204" pitchFamily="49" charset="0"/>
              </a:rPr>
              <a:t>double</a:t>
            </a:r>
            <a:r>
              <a:rPr lang="en-US" sz="1400" dirty="0">
                <a:latin typeface="Consolas" panose="020B0609020204030204" pitchFamily="49" charset="0"/>
              </a:rPr>
              <a:t> TMP14 = </a:t>
            </a:r>
            <a:r>
              <a:rPr lang="en-US" sz="1400" b="1" dirty="0" err="1">
                <a:latin typeface="Consolas" panose="020B0609020204030204" pitchFamily="49" charset="0"/>
              </a:rPr>
              <a:t>vectSum</a:t>
            </a:r>
            <a:r>
              <a:rPr lang="en-US" sz="1400" dirty="0">
                <a:latin typeface="Consolas" panose="020B0609020204030204" pitchFamily="49" charset="0"/>
              </a:rPr>
              <a:t>(TMP13, 0, </a:t>
            </a:r>
            <a:r>
              <a:rPr lang="en-US" sz="1400" dirty="0" err="1">
                <a:latin typeface="Consolas" panose="020B0609020204030204" pitchFamily="49" charset="0"/>
              </a:rPr>
              <a:t>TMP13.length</a:t>
            </a:r>
            <a:r>
              <a:rPr lang="en-US" sz="1400" dirty="0">
                <a:latin typeface="Consolas" panose="020B0609020204030204" pitchFamily="49" charset="0"/>
              </a:rPr>
              <a:t>);</a:t>
            </a:r>
          </a:p>
          <a:p>
            <a:r>
              <a:rPr lang="en-US" sz="1400" dirty="0">
                <a:latin typeface="Consolas" panose="020B0609020204030204" pitchFamily="49" charset="0"/>
              </a:rPr>
              <a:t>    </a:t>
            </a:r>
            <a:r>
              <a:rPr lang="en-US" sz="1400" b="1" dirty="0">
                <a:latin typeface="Consolas" panose="020B0609020204030204" pitchFamily="49" charset="0"/>
              </a:rPr>
              <a:t>double</a:t>
            </a:r>
            <a:r>
              <a:rPr lang="en-US" sz="1400" dirty="0">
                <a:latin typeface="Consolas" panose="020B0609020204030204" pitchFamily="49" charset="0"/>
              </a:rPr>
              <a:t>[] TMP15 = </a:t>
            </a:r>
            <a:r>
              <a:rPr lang="en-US" sz="1400" b="1" dirty="0" err="1">
                <a:latin typeface="Consolas" panose="020B0609020204030204" pitchFamily="49" charset="0"/>
              </a:rPr>
              <a:t>vectMult</a:t>
            </a:r>
            <a:r>
              <a:rPr lang="en-US" sz="1400" dirty="0">
                <a:latin typeface="Consolas" panose="020B0609020204030204" pitchFamily="49" charset="0"/>
              </a:rPr>
              <a:t>(TMP11, TMP14, 0,...);</a:t>
            </a:r>
          </a:p>
          <a:p>
            <a:r>
              <a:rPr lang="en-US" sz="1400" dirty="0">
                <a:latin typeface="Consolas" panose="020B0609020204030204" pitchFamily="49" charset="0"/>
              </a:rPr>
              <a:t>    </a:t>
            </a:r>
            <a:r>
              <a:rPr lang="en-US" sz="1400" b="1" dirty="0">
                <a:latin typeface="Consolas" panose="020B0609020204030204" pitchFamily="49" charset="0"/>
              </a:rPr>
              <a:t>double</a:t>
            </a:r>
            <a:r>
              <a:rPr lang="en-US" sz="1400" dirty="0">
                <a:latin typeface="Consolas" panose="020B0609020204030204" pitchFamily="49" charset="0"/>
              </a:rPr>
              <a:t>[] TMP16 = </a:t>
            </a:r>
            <a:r>
              <a:rPr lang="en-US" sz="1400" b="1" dirty="0" err="1">
                <a:latin typeface="Consolas" panose="020B0609020204030204" pitchFamily="49" charset="0"/>
              </a:rPr>
              <a:t>vectMinus</a:t>
            </a:r>
            <a:r>
              <a:rPr lang="en-US" sz="1400" dirty="0">
                <a:latin typeface="Consolas" panose="020B0609020204030204" pitchFamily="49" charset="0"/>
              </a:rPr>
              <a:t>(TMP13, TMP15, 0, 0,...);</a:t>
            </a:r>
          </a:p>
          <a:p>
            <a:r>
              <a:rPr lang="en-US" sz="1400" dirty="0">
                <a:latin typeface="Consolas" panose="020B0609020204030204" pitchFamily="49" charset="0"/>
              </a:rPr>
              <a:t>    </a:t>
            </a:r>
            <a:r>
              <a:rPr lang="en-US" sz="1400" b="1" dirty="0" err="1">
                <a:latin typeface="Consolas" panose="020B0609020204030204" pitchFamily="49" charset="0"/>
              </a:rPr>
              <a:t>vectOuterMultAdd</a:t>
            </a:r>
            <a:r>
              <a:rPr lang="en-US" sz="1400" dirty="0">
                <a:latin typeface="Consolas" panose="020B0609020204030204" pitchFamily="49" charset="0"/>
              </a:rPr>
              <a:t>(</a:t>
            </a:r>
            <a:r>
              <a:rPr lang="en-US" sz="1400" b="1" dirty="0">
                <a:solidFill>
                  <a:srgbClr val="FF0000"/>
                </a:solidFill>
                <a:latin typeface="Consolas" panose="020B0609020204030204" pitchFamily="49" charset="0"/>
              </a:rPr>
              <a:t>a</a:t>
            </a:r>
            <a:r>
              <a:rPr lang="en-US" sz="1400" dirty="0">
                <a:latin typeface="Consolas" panose="020B0609020204030204" pitchFamily="49" charset="0"/>
              </a:rPr>
              <a:t>, TMP16, c, ai, 0, 0,...); }</a:t>
            </a:r>
          </a:p>
          <a:p>
            <a:r>
              <a:rPr lang="en-US" sz="1400" dirty="0">
                <a:latin typeface="Consolas" panose="020B0609020204030204" pitchFamily="49" charset="0"/>
              </a:rPr>
              <a:t>  </a:t>
            </a:r>
            <a:r>
              <a:rPr lang="en-US" sz="1400" b="1" dirty="0">
                <a:latin typeface="Consolas" panose="020B0609020204030204" pitchFamily="49" charset="0"/>
              </a:rPr>
              <a:t>protected void</a:t>
            </a:r>
            <a:r>
              <a:rPr lang="en-US" sz="1400" dirty="0">
                <a:latin typeface="Consolas" panose="020B0609020204030204" pitchFamily="49" charset="0"/>
              </a:rPr>
              <a:t> </a:t>
            </a:r>
            <a:r>
              <a:rPr lang="en-US" sz="1400" b="1" dirty="0" err="1">
                <a:solidFill>
                  <a:srgbClr val="7889FB"/>
                </a:solidFill>
                <a:latin typeface="Consolas" panose="020B0609020204030204" pitchFamily="49" charset="0"/>
              </a:rPr>
              <a:t>genexecSparse</a:t>
            </a:r>
            <a:r>
              <a:rPr lang="en-US" sz="1400" dirty="0">
                <a:latin typeface="Consolas" panose="020B0609020204030204" pitchFamily="49" charset="0"/>
              </a:rPr>
              <a:t>(</a:t>
            </a:r>
            <a:r>
              <a:rPr lang="en-US" sz="1400" b="1" dirty="0">
                <a:latin typeface="Consolas" panose="020B0609020204030204" pitchFamily="49" charset="0"/>
              </a:rPr>
              <a:t>double</a:t>
            </a:r>
            <a:r>
              <a:rPr lang="en-US" sz="1400" dirty="0">
                <a:latin typeface="Consolas" panose="020B0609020204030204" pitchFamily="49" charset="0"/>
              </a:rPr>
              <a:t>[] </a:t>
            </a:r>
            <a:r>
              <a:rPr lang="en-US" sz="1400" dirty="0" err="1">
                <a:latin typeface="Consolas" panose="020B0609020204030204" pitchFamily="49" charset="0"/>
              </a:rPr>
              <a:t>avals</a:t>
            </a:r>
            <a:r>
              <a:rPr lang="en-US" sz="1400" dirty="0">
                <a:latin typeface="Consolas" panose="020B0609020204030204" pitchFamily="49" charset="0"/>
              </a:rPr>
              <a:t>, </a:t>
            </a:r>
            <a:r>
              <a:rPr lang="en-US" sz="1400" b="1" dirty="0">
                <a:latin typeface="Consolas" panose="020B0609020204030204" pitchFamily="49" charset="0"/>
              </a:rPr>
              <a:t>int</a:t>
            </a:r>
            <a:r>
              <a:rPr lang="en-US" sz="1400" dirty="0">
                <a:latin typeface="Consolas" panose="020B0609020204030204" pitchFamily="49" charset="0"/>
              </a:rPr>
              <a:t>[] </a:t>
            </a:r>
            <a:r>
              <a:rPr lang="en-US" sz="1400" dirty="0" err="1">
                <a:latin typeface="Consolas" panose="020B0609020204030204" pitchFamily="49" charset="0"/>
              </a:rPr>
              <a:t>aix</a:t>
            </a:r>
            <a:r>
              <a:rPr lang="en-US" sz="1400" dirty="0">
                <a:latin typeface="Consolas" panose="020B0609020204030204" pitchFamily="49" charset="0"/>
              </a:rPr>
              <a:t>,</a:t>
            </a:r>
            <a:br>
              <a:rPr lang="en-US" sz="1400" dirty="0">
                <a:latin typeface="Consolas" panose="020B0609020204030204" pitchFamily="49" charset="0"/>
              </a:rPr>
            </a:br>
            <a:r>
              <a:rPr lang="en-US" sz="1400" dirty="0">
                <a:latin typeface="Consolas" panose="020B0609020204030204" pitchFamily="49" charset="0"/>
              </a:rPr>
              <a:t>   </a:t>
            </a:r>
            <a:r>
              <a:rPr lang="en-US" sz="1400" b="1" dirty="0">
                <a:latin typeface="Consolas" panose="020B0609020204030204" pitchFamily="49" charset="0"/>
              </a:rPr>
              <a:t>int</a:t>
            </a:r>
            <a:r>
              <a:rPr lang="en-US" sz="1400" dirty="0">
                <a:latin typeface="Consolas" panose="020B0609020204030204" pitchFamily="49" charset="0"/>
              </a:rPr>
              <a:t> ai, </a:t>
            </a:r>
            <a:r>
              <a:rPr lang="en-US" sz="1400" dirty="0" err="1">
                <a:latin typeface="Consolas" panose="020B0609020204030204" pitchFamily="49" charset="0"/>
              </a:rPr>
              <a:t>SideInput</a:t>
            </a:r>
            <a:r>
              <a:rPr lang="en-US" sz="1400" dirty="0">
                <a:latin typeface="Consolas" panose="020B0609020204030204" pitchFamily="49" charset="0"/>
              </a:rPr>
              <a:t>[] b, ..., </a:t>
            </a:r>
            <a:r>
              <a:rPr lang="en-US" sz="1400" b="1" dirty="0">
                <a:latin typeface="Consolas" panose="020B0609020204030204" pitchFamily="49" charset="0"/>
              </a:rPr>
              <a:t>int</a:t>
            </a:r>
            <a:r>
              <a:rPr lang="en-US" sz="1400" dirty="0">
                <a:latin typeface="Consolas" panose="020B0609020204030204" pitchFamily="49" charset="0"/>
              </a:rPr>
              <a:t> </a:t>
            </a:r>
            <a:r>
              <a:rPr lang="en-US" sz="1400" dirty="0" err="1">
                <a:latin typeface="Consolas" panose="020B0609020204030204" pitchFamily="49" charset="0"/>
              </a:rPr>
              <a:t>len</a:t>
            </a:r>
            <a:r>
              <a:rPr lang="en-US" sz="1400" dirty="0">
                <a:latin typeface="Consolas" panose="020B0609020204030204" pitchFamily="49" charset="0"/>
              </a:rPr>
              <a:t>) {...}</a:t>
            </a:r>
          </a:p>
          <a:p>
            <a:r>
              <a:rPr lang="en-US" sz="1400" dirty="0">
                <a:latin typeface="Consolas" panose="020B0609020204030204" pitchFamily="49" charset="0"/>
              </a:rPr>
              <a:t>}</a:t>
            </a:r>
          </a:p>
        </p:txBody>
      </p:sp>
      <p:sp>
        <p:nvSpPr>
          <p:cNvPr id="14" name="Right Arrow 13"/>
          <p:cNvSpPr/>
          <p:nvPr/>
        </p:nvSpPr>
        <p:spPr>
          <a:xfrm rot="9065878">
            <a:off x="6208461" y="3301903"/>
            <a:ext cx="321547" cy="356460"/>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936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Ahead-of-Time Compilation</a:t>
            </a:r>
          </a:p>
        </p:txBody>
      </p:sp>
      <p:sp>
        <p:nvSpPr>
          <p:cNvPr id="3" name="Content Placeholder 2"/>
          <p:cNvSpPr>
            <a:spLocks noGrp="1"/>
          </p:cNvSpPr>
          <p:nvPr>
            <p:ph idx="1"/>
          </p:nvPr>
        </p:nvSpPr>
        <p:spPr/>
        <p:txBody>
          <a:bodyPr/>
          <a:lstStyle/>
          <a:p>
            <a:r>
              <a:rPr lang="en-US" dirty="0" err="1"/>
              <a:t>TensorFlow</a:t>
            </a:r>
            <a:r>
              <a:rPr lang="en-US" dirty="0"/>
              <a:t> </a:t>
            </a:r>
            <a:r>
              <a:rPr lang="en-US" dirty="0" err="1">
                <a:latin typeface="Consolas" panose="020B0609020204030204" pitchFamily="49" charset="0"/>
              </a:rPr>
              <a:t>tf.compile</a:t>
            </a:r>
            <a:endParaRPr lang="en-US" dirty="0">
              <a:latin typeface="Consolas" panose="020B0609020204030204" pitchFamily="49" charset="0"/>
            </a:endParaRPr>
          </a:p>
          <a:p>
            <a:pPr lvl="1"/>
            <a:r>
              <a:rPr lang="en-US" dirty="0"/>
              <a:t>Compile entire TF graph into binary function w/ low footprint</a:t>
            </a:r>
          </a:p>
          <a:p>
            <a:pPr lvl="1"/>
            <a:r>
              <a:rPr lang="en-US" b="1" dirty="0">
                <a:solidFill>
                  <a:schemeClr val="accent1"/>
                </a:solidFill>
              </a:rPr>
              <a:t>Input:</a:t>
            </a:r>
            <a:r>
              <a:rPr lang="en-US" dirty="0"/>
              <a:t> Graph, </a:t>
            </a:r>
            <a:r>
              <a:rPr lang="en-US" dirty="0" err="1"/>
              <a:t>config</a:t>
            </a:r>
            <a:r>
              <a:rPr lang="en-US" dirty="0"/>
              <a:t> (</a:t>
            </a:r>
            <a:r>
              <a:rPr lang="en-US" dirty="0" err="1"/>
              <a:t>feeds+fetches</a:t>
            </a:r>
            <a:r>
              <a:rPr lang="en-US" dirty="0"/>
              <a:t> w/ fixes shape sizes)</a:t>
            </a:r>
          </a:p>
          <a:p>
            <a:pPr lvl="1"/>
            <a:r>
              <a:rPr lang="en-US" b="1" dirty="0">
                <a:solidFill>
                  <a:schemeClr val="accent1"/>
                </a:solidFill>
              </a:rPr>
              <a:t>Output:</a:t>
            </a:r>
            <a:r>
              <a:rPr lang="en-US" dirty="0"/>
              <a:t> x86 binary and C++ header (e.g., inference)</a:t>
            </a:r>
          </a:p>
          <a:p>
            <a:pPr lvl="1"/>
            <a:r>
              <a:rPr lang="en-US" b="1" dirty="0">
                <a:solidFill>
                  <a:srgbClr val="7889FB"/>
                </a:solidFill>
              </a:rPr>
              <a:t>Specialization for frozen model and sizes</a:t>
            </a:r>
            <a:r>
              <a:rPr lang="en-US" dirty="0"/>
              <a:t>  </a:t>
            </a:r>
          </a:p>
          <a:p>
            <a:pPr lvl="1"/>
            <a:endParaRPr lang="en-US" sz="1200" dirty="0"/>
          </a:p>
          <a:p>
            <a:r>
              <a:rPr lang="en-US" dirty="0" err="1"/>
              <a:t>PyTorch</a:t>
            </a:r>
            <a:r>
              <a:rPr lang="en-US" dirty="0"/>
              <a:t> Compile</a:t>
            </a:r>
          </a:p>
          <a:p>
            <a:pPr lvl="1"/>
            <a:r>
              <a:rPr lang="en-US" dirty="0"/>
              <a:t>Compile Python functions into </a:t>
            </a:r>
            <a:r>
              <a:rPr lang="en-US" dirty="0" err="1"/>
              <a:t>ScriptModule</a:t>
            </a:r>
            <a:r>
              <a:rPr lang="en-US" dirty="0"/>
              <a:t>/</a:t>
            </a:r>
            <a:r>
              <a:rPr lang="en-US" dirty="0" err="1"/>
              <a:t>ScriptFunction</a:t>
            </a:r>
            <a:endParaRPr lang="en-US" dirty="0"/>
          </a:p>
          <a:p>
            <a:pPr lvl="1"/>
            <a:r>
              <a:rPr lang="en-US" dirty="0"/>
              <a:t>Lazily collect operations, </a:t>
            </a:r>
            <a:br>
              <a:rPr lang="en-US" dirty="0"/>
            </a:br>
            <a:r>
              <a:rPr lang="en-US" dirty="0"/>
              <a:t>optimize, and JIT compile</a:t>
            </a:r>
          </a:p>
          <a:p>
            <a:pPr lvl="1"/>
            <a:r>
              <a:rPr lang="en-US" dirty="0"/>
              <a:t>Explicit </a:t>
            </a:r>
            <a:r>
              <a:rPr lang="en-US" dirty="0" err="1">
                <a:latin typeface="Consolas" panose="020B0609020204030204" pitchFamily="49" charset="0"/>
              </a:rPr>
              <a:t>jit.script</a:t>
            </a:r>
            <a:r>
              <a:rPr lang="en-US" dirty="0"/>
              <a:t> call</a:t>
            </a:r>
            <a:br>
              <a:rPr lang="en-US" dirty="0"/>
            </a:br>
            <a:r>
              <a:rPr lang="en-US" dirty="0"/>
              <a:t>or </a:t>
            </a:r>
            <a:r>
              <a:rPr lang="en-US" dirty="0">
                <a:latin typeface="Consolas" panose="020B0609020204030204" pitchFamily="49" charset="0"/>
              </a:rPr>
              <a:t>@</a:t>
            </a:r>
            <a:r>
              <a:rPr lang="en-US" dirty="0" err="1">
                <a:latin typeface="Consolas" panose="020B0609020204030204" pitchFamily="49" charset="0"/>
              </a:rPr>
              <a:t>torch.jit.script</a:t>
            </a:r>
            <a:endParaRPr lang="en-US" dirty="0">
              <a:latin typeface="Consolas" panose="020B0609020204030204" pitchFamily="49" charset="0"/>
            </a:endParaRPr>
          </a:p>
        </p:txBody>
      </p:sp>
      <p:sp>
        <p:nvSpPr>
          <p:cNvPr id="4" name="Text Placeholder 3"/>
          <p:cNvSpPr>
            <a:spLocks noGrp="1"/>
          </p:cNvSpPr>
          <p:nvPr>
            <p:ph type="body" sz="quarter" idx="14"/>
          </p:nvPr>
        </p:nvSpPr>
        <p:spPr/>
        <p:txBody>
          <a:bodyPr>
            <a:normAutofit lnSpcReduction="10000"/>
          </a:bodyPr>
          <a:lstStyle/>
          <a:p>
            <a:r>
              <a:rPr lang="en-US" dirty="0"/>
              <a:t>Operator Fusion &amp; JIT Compilation</a:t>
            </a:r>
          </a:p>
          <a:p>
            <a:endParaRPr lang="en-US" dirty="0"/>
          </a:p>
        </p:txBody>
      </p:sp>
      <p:pic>
        <p:nvPicPr>
          <p:cNvPr id="5" name="Picture 4">
            <a:extLst>
              <a:ext uri="{FF2B5EF4-FFF2-40B4-BE49-F238E27FC236}">
                <a16:creationId xmlns:a16="http://schemas.microsoft.com/office/drawing/2014/main" id="{D8C6360D-46D3-4969-8621-0C7A6D30F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6602" y="3308418"/>
            <a:ext cx="1202891" cy="249379"/>
          </a:xfrm>
          <a:prstGeom prst="rect">
            <a:avLst/>
          </a:prstGeom>
        </p:spPr>
      </p:pic>
      <p:grpSp>
        <p:nvGrpSpPr>
          <p:cNvPr id="6" name="Group 5"/>
          <p:cNvGrpSpPr/>
          <p:nvPr/>
        </p:nvGrpSpPr>
        <p:grpSpPr>
          <a:xfrm>
            <a:off x="7781908" y="1394385"/>
            <a:ext cx="1064042" cy="624134"/>
            <a:chOff x="3736686" y="5108207"/>
            <a:chExt cx="1064042" cy="624134"/>
          </a:xfrm>
        </p:grpSpPr>
        <p:pic>
          <p:nvPicPr>
            <p:cNvPr id="7" name="Picture 6">
              <a:extLst>
                <a:ext uri="{FF2B5EF4-FFF2-40B4-BE49-F238E27FC236}">
                  <a16:creationId xmlns:a16="http://schemas.microsoft.com/office/drawing/2014/main" id="{4BA8E35E-73C7-40FA-9FB0-814BABB7F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686" y="5108207"/>
              <a:ext cx="659373" cy="56196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1038" y="5439431"/>
              <a:ext cx="389690" cy="292910"/>
            </a:xfrm>
            <a:prstGeom prst="rect">
              <a:avLst/>
            </a:prstGeom>
          </p:spPr>
        </p:pic>
      </p:grpSp>
      <p:sp>
        <p:nvSpPr>
          <p:cNvPr id="9" name="TextBox 8"/>
          <p:cNvSpPr txBox="1"/>
          <p:nvPr/>
        </p:nvSpPr>
        <p:spPr>
          <a:xfrm>
            <a:off x="4290647" y="4133419"/>
            <a:ext cx="4518846" cy="1923604"/>
          </a:xfrm>
          <a:prstGeom prst="rect">
            <a:avLst/>
          </a:prstGeom>
          <a:noFill/>
        </p:spPr>
        <p:txBody>
          <a:bodyPr wrap="square" lIns="0" rIns="0" rtlCol="0">
            <a:spAutoFit/>
          </a:bodyPr>
          <a:lstStyle/>
          <a:p>
            <a:r>
              <a:rPr lang="en-US" sz="1600" dirty="0">
                <a:latin typeface="Consolas" panose="020B0609020204030204" pitchFamily="49" charset="0"/>
              </a:rPr>
              <a:t>a = </a:t>
            </a:r>
            <a:r>
              <a:rPr lang="en-US" sz="1600" dirty="0" err="1">
                <a:latin typeface="Consolas" panose="020B0609020204030204" pitchFamily="49" charset="0"/>
              </a:rPr>
              <a:t>torch.</a:t>
            </a:r>
            <a:r>
              <a:rPr lang="en-US" sz="1600" b="1" dirty="0" err="1">
                <a:latin typeface="Consolas" panose="020B0609020204030204" pitchFamily="49" charset="0"/>
              </a:rPr>
              <a:t>rand</a:t>
            </a:r>
            <a:r>
              <a:rPr lang="en-US" sz="1600" dirty="0">
                <a:latin typeface="Consolas" panose="020B0609020204030204" pitchFamily="49" charset="0"/>
              </a:rPr>
              <a:t>(5)</a:t>
            </a:r>
          </a:p>
          <a:p>
            <a:r>
              <a:rPr lang="en-US" sz="1600" b="1" dirty="0" err="1">
                <a:latin typeface="Consolas" panose="020B0609020204030204" pitchFamily="49" charset="0"/>
              </a:rPr>
              <a:t>def</a:t>
            </a:r>
            <a:r>
              <a:rPr lang="en-US" sz="1600" dirty="0">
                <a:latin typeface="Consolas" panose="020B0609020204030204" pitchFamily="49" charset="0"/>
              </a:rPr>
              <a:t> </a:t>
            </a:r>
            <a:r>
              <a:rPr lang="en-US" sz="1600" dirty="0" err="1">
                <a:latin typeface="Consolas" panose="020B0609020204030204" pitchFamily="49" charset="0"/>
              </a:rPr>
              <a:t>func</a:t>
            </a:r>
            <a:r>
              <a:rPr lang="en-US" sz="1600" dirty="0">
                <a:latin typeface="Consolas" panose="020B0609020204030204" pitchFamily="49" charset="0"/>
              </a:rPr>
              <a:t>(x):</a:t>
            </a:r>
          </a:p>
          <a:p>
            <a:r>
              <a:rPr lang="en-US" sz="1600" dirty="0">
                <a:latin typeface="Consolas" panose="020B0609020204030204" pitchFamily="49" charset="0"/>
              </a:rPr>
              <a:t>  </a:t>
            </a:r>
            <a:r>
              <a:rPr lang="en-US" sz="1600" b="1" dirty="0">
                <a:latin typeface="Consolas" panose="020B0609020204030204" pitchFamily="49" charset="0"/>
              </a:rPr>
              <a:t>for</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 </a:t>
            </a:r>
            <a:r>
              <a:rPr lang="en-US" sz="1600" b="1" dirty="0">
                <a:latin typeface="Consolas" panose="020B0609020204030204" pitchFamily="49" charset="0"/>
              </a:rPr>
              <a:t>in</a:t>
            </a:r>
            <a:r>
              <a:rPr lang="en-US" sz="1600" dirty="0">
                <a:latin typeface="Consolas" panose="020B0609020204030204" pitchFamily="49" charset="0"/>
              </a:rPr>
              <a:t> </a:t>
            </a:r>
            <a:r>
              <a:rPr lang="en-US" sz="1600" b="1" dirty="0">
                <a:latin typeface="Consolas" panose="020B0609020204030204" pitchFamily="49" charset="0"/>
              </a:rPr>
              <a:t>range</a:t>
            </a:r>
            <a:r>
              <a:rPr lang="en-US" sz="1600" dirty="0">
                <a:latin typeface="Consolas" panose="020B0609020204030204" pitchFamily="49" charset="0"/>
              </a:rPr>
              <a:t>(10):</a:t>
            </a:r>
          </a:p>
          <a:p>
            <a:r>
              <a:rPr lang="en-US" sz="1600" dirty="0">
                <a:latin typeface="Consolas" panose="020B0609020204030204" pitchFamily="49" charset="0"/>
              </a:rPr>
              <a:t>    x = x * x </a:t>
            </a:r>
            <a:r>
              <a:rPr lang="en-US" sz="1600" b="1" dirty="0">
                <a:solidFill>
                  <a:srgbClr val="00B050"/>
                </a:solidFill>
                <a:latin typeface="Consolas" panose="020B0609020204030204" pitchFamily="49" charset="0"/>
              </a:rPr>
              <a:t># unrolled into graph</a:t>
            </a:r>
            <a:r>
              <a:rPr lang="en-US" sz="1600" dirty="0">
                <a:latin typeface="Consolas" panose="020B0609020204030204" pitchFamily="49" charset="0"/>
              </a:rPr>
              <a:t> </a:t>
            </a:r>
          </a:p>
          <a:p>
            <a:r>
              <a:rPr lang="en-US" sz="1600" dirty="0">
                <a:latin typeface="Consolas" panose="020B0609020204030204" pitchFamily="49" charset="0"/>
              </a:rPr>
              <a:t>  </a:t>
            </a:r>
            <a:r>
              <a:rPr lang="en-US" sz="1600" b="1" dirty="0">
                <a:latin typeface="Consolas" panose="020B0609020204030204" pitchFamily="49" charset="0"/>
              </a:rPr>
              <a:t>return</a:t>
            </a:r>
            <a:r>
              <a:rPr lang="en-US" sz="1600" dirty="0">
                <a:latin typeface="Consolas" panose="020B0609020204030204" pitchFamily="49" charset="0"/>
              </a:rPr>
              <a:t> x</a:t>
            </a:r>
          </a:p>
          <a:p>
            <a:endParaRPr lang="en-US" sz="700" dirty="0">
              <a:latin typeface="Consolas" panose="020B0609020204030204" pitchFamily="49" charset="0"/>
            </a:endParaRPr>
          </a:p>
          <a:p>
            <a:r>
              <a:rPr lang="en-US" sz="1600" dirty="0" err="1">
                <a:latin typeface="Consolas" panose="020B0609020204030204" pitchFamily="49" charset="0"/>
              </a:rPr>
              <a:t>jitfunc</a:t>
            </a:r>
            <a:r>
              <a:rPr lang="en-US" sz="1600" dirty="0">
                <a:latin typeface="Consolas" panose="020B0609020204030204" pitchFamily="49" charset="0"/>
              </a:rPr>
              <a:t> = </a:t>
            </a:r>
            <a:r>
              <a:rPr lang="en-US" sz="1600" b="1" dirty="0" err="1">
                <a:solidFill>
                  <a:schemeClr val="accent1"/>
                </a:solidFill>
                <a:latin typeface="Consolas" panose="020B0609020204030204" pitchFamily="49" charset="0"/>
              </a:rPr>
              <a:t>torch.jit.script</a:t>
            </a:r>
            <a:r>
              <a:rPr lang="en-US" sz="1600" dirty="0">
                <a:latin typeface="Consolas" panose="020B0609020204030204" pitchFamily="49" charset="0"/>
              </a:rPr>
              <a:t>(</a:t>
            </a:r>
            <a:r>
              <a:rPr lang="en-US" sz="1600" dirty="0" err="1">
                <a:latin typeface="Consolas" panose="020B0609020204030204" pitchFamily="49" charset="0"/>
              </a:rPr>
              <a:t>func</a:t>
            </a:r>
            <a:r>
              <a:rPr lang="en-US" sz="1600" dirty="0">
                <a:latin typeface="Consolas" panose="020B0609020204030204" pitchFamily="49" charset="0"/>
              </a:rPr>
              <a:t>) </a:t>
            </a:r>
            <a:r>
              <a:rPr lang="en-US" sz="1600" b="1" dirty="0">
                <a:solidFill>
                  <a:srgbClr val="00B050"/>
                </a:solidFill>
                <a:latin typeface="Consolas" panose="020B0609020204030204" pitchFamily="49" charset="0"/>
              </a:rPr>
              <a:t># JIT</a:t>
            </a:r>
          </a:p>
          <a:p>
            <a:r>
              <a:rPr lang="en-US" sz="1600" dirty="0" err="1">
                <a:latin typeface="Consolas" panose="020B0609020204030204" pitchFamily="49" charset="0"/>
              </a:rPr>
              <a:t>jitfunc.</a:t>
            </a:r>
            <a:r>
              <a:rPr lang="en-US" sz="1600" b="1" dirty="0" err="1">
                <a:latin typeface="Consolas" panose="020B0609020204030204" pitchFamily="49" charset="0"/>
              </a:rPr>
              <a:t>save</a:t>
            </a:r>
            <a:r>
              <a:rPr lang="en-US" sz="1600" dirty="0">
                <a:latin typeface="Consolas" panose="020B0609020204030204" pitchFamily="49" charset="0"/>
              </a:rPr>
              <a:t>(</a:t>
            </a:r>
            <a:r>
              <a:rPr lang="en-US" sz="1600" b="1" dirty="0">
                <a:solidFill>
                  <a:srgbClr val="00B050"/>
                </a:solidFill>
                <a:latin typeface="Consolas" panose="020B0609020204030204" pitchFamily="49" charset="0"/>
              </a:rPr>
              <a:t>"func.pt"</a:t>
            </a:r>
            <a:r>
              <a:rPr lang="en-US" sz="1600" dirty="0">
                <a:latin typeface="Consolas" panose="020B0609020204030204" pitchFamily="49" charset="0"/>
              </a:rPr>
              <a:t>)</a:t>
            </a:r>
            <a:endParaRPr lang="en-US" sz="1600" dirty="0">
              <a:latin typeface="Consolas" panose="020B0609020204030204" pitchFamily="49" charset="0"/>
              <a:cs typeface="Calibri" panose="020F0502020204030204" pitchFamily="34" charset="0"/>
            </a:endParaRPr>
          </a:p>
        </p:txBody>
      </p:sp>
      <p:pic>
        <p:nvPicPr>
          <p:cNvPr id="11" name="Picture 10"/>
          <p:cNvPicPr>
            <a:picLocks noChangeAspect="1"/>
          </p:cNvPicPr>
          <p:nvPr/>
        </p:nvPicPr>
        <p:blipFill>
          <a:blip r:embed="rId5"/>
          <a:stretch>
            <a:fillRect/>
          </a:stretch>
        </p:blipFill>
        <p:spPr>
          <a:xfrm>
            <a:off x="853797" y="5406895"/>
            <a:ext cx="734554" cy="548640"/>
          </a:xfrm>
          <a:prstGeom prst="rect">
            <a:avLst/>
          </a:prstGeom>
          <a:ln w="25400">
            <a:solidFill>
              <a:srgbClr val="7889FB"/>
            </a:solidFill>
          </a:ln>
        </p:spPr>
      </p:pic>
      <p:sp>
        <p:nvSpPr>
          <p:cNvPr id="12" name="TextBox 11"/>
          <p:cNvSpPr txBox="1"/>
          <p:nvPr/>
        </p:nvSpPr>
        <p:spPr>
          <a:xfrm>
            <a:off x="1722442" y="5298250"/>
            <a:ext cx="2170444" cy="954107"/>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[Vincent </a:t>
            </a:r>
            <a:r>
              <a:rPr lang="en-US" sz="1400" dirty="0" err="1">
                <a:latin typeface="Calibri" panose="020F0502020204030204" pitchFamily="34" charset="0"/>
                <a:cs typeface="Calibri" panose="020F0502020204030204" pitchFamily="34" charset="0"/>
              </a:rPr>
              <a:t>Quenneville-Bélair</a:t>
            </a:r>
            <a:r>
              <a:rPr lang="en-US" sz="1400" dirty="0">
                <a:latin typeface="Calibri" panose="020F0502020204030204" pitchFamily="34" charset="0"/>
                <a:cs typeface="Calibri" panose="020F0502020204030204" pitchFamily="34" charset="0"/>
              </a:rPr>
              <a:t>: How </a:t>
            </a:r>
            <a:r>
              <a:rPr lang="en-US" sz="1400" dirty="0" err="1">
                <a:latin typeface="Calibri" panose="020F0502020204030204" pitchFamily="34" charset="0"/>
                <a:cs typeface="Calibri" panose="020F0502020204030204" pitchFamily="34" charset="0"/>
              </a:rPr>
              <a:t>PyTorch</a:t>
            </a:r>
            <a:r>
              <a:rPr lang="en-US" sz="1400" dirty="0">
                <a:latin typeface="Calibri" panose="020F0502020204030204" pitchFamily="34" charset="0"/>
                <a:cs typeface="Calibri" panose="020F0502020204030204" pitchFamily="34" charset="0"/>
              </a:rPr>
              <a:t> Optimizes</a:t>
            </a:r>
          </a:p>
          <a:p>
            <a:r>
              <a:rPr lang="en-US" sz="1400" dirty="0">
                <a:latin typeface="Calibri" panose="020F0502020204030204" pitchFamily="34" charset="0"/>
                <a:cs typeface="Calibri" panose="020F0502020204030204" pitchFamily="34" charset="0"/>
              </a:rPr>
              <a:t>Deep Learning Computations, </a:t>
            </a:r>
            <a:r>
              <a:rPr lang="en-US" sz="1400" b="1" dirty="0">
                <a:latin typeface="Calibri" panose="020F0502020204030204" pitchFamily="34" charset="0"/>
                <a:cs typeface="Calibri" panose="020F0502020204030204" pitchFamily="34" charset="0"/>
              </a:rPr>
              <a:t>Guest Lecture Stanford 2020</a:t>
            </a:r>
            <a:r>
              <a:rPr lang="en-US" sz="1400" dirty="0">
                <a:latin typeface="Calibri" panose="020F0502020204030204" pitchFamily="34" charset="0"/>
                <a:cs typeface="Calibri" panose="020F0502020204030204" pitchFamily="34" charset="0"/>
              </a:rPr>
              <a:t>]</a:t>
            </a:r>
          </a:p>
        </p:txBody>
      </p:sp>
      <p:sp>
        <p:nvSpPr>
          <p:cNvPr id="13" name="Rectangle 12"/>
          <p:cNvSpPr/>
          <p:nvPr/>
        </p:nvSpPr>
        <p:spPr>
          <a:xfrm>
            <a:off x="6599011" y="2239413"/>
            <a:ext cx="2321169" cy="738664"/>
          </a:xfrm>
          <a:prstGeom prst="rect">
            <a:avLst/>
          </a:prstGeom>
        </p:spPr>
        <p:txBody>
          <a:bodyPr wrap="square">
            <a:spAutoFit/>
          </a:bodyPr>
          <a:lstStyle/>
          <a:p>
            <a:pPr algn="r"/>
            <a:r>
              <a:rPr lang="en-US" sz="1400" dirty="0">
                <a:latin typeface="Calibri" panose="020F0502020204030204" pitchFamily="34" charset="0"/>
                <a:cs typeface="Calibri" panose="020F0502020204030204" pitchFamily="34" charset="0"/>
              </a:rPr>
              <a:t>[Chris Leary, Todd Wang: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XLA – </a:t>
            </a:r>
            <a:r>
              <a:rPr lang="en-US" sz="1400" dirty="0" err="1">
                <a:latin typeface="Calibri" panose="020F0502020204030204" pitchFamily="34" charset="0"/>
                <a:cs typeface="Calibri" panose="020F0502020204030204" pitchFamily="34" charset="0"/>
              </a:rPr>
              <a:t>TensorFlow</a:t>
            </a:r>
            <a:r>
              <a:rPr lang="en-US" sz="1400" dirty="0">
                <a:latin typeface="Calibri" panose="020F0502020204030204" pitchFamily="34" charset="0"/>
                <a:cs typeface="Calibri" panose="020F0502020204030204" pitchFamily="34" charset="0"/>
              </a:rPr>
              <a:t>, Compiled!, </a:t>
            </a:r>
            <a:r>
              <a:rPr lang="en-US" sz="1400" b="1" dirty="0">
                <a:latin typeface="Calibri" panose="020F0502020204030204" pitchFamily="34" charset="0"/>
                <a:cs typeface="Calibri" panose="020F0502020204030204" pitchFamily="34" charset="0"/>
              </a:rPr>
              <a:t>TF Dev Summit 2017</a:t>
            </a:r>
            <a:r>
              <a:rPr lang="en-US" sz="1400" dirty="0">
                <a:latin typeface="Calibri" panose="020F0502020204030204" pitchFamily="34" charset="0"/>
                <a:cs typeface="Calibri" panose="020F0502020204030204" pitchFamily="34" charset="0"/>
              </a:rPr>
              <a:t>]</a:t>
            </a:r>
            <a:endParaRPr lang="en-US" sz="1400" dirty="0"/>
          </a:p>
        </p:txBody>
      </p:sp>
    </p:spTree>
    <p:extLst>
      <p:ext uri="{BB962C8B-B14F-4D97-AF65-F5344CB8AC3E}">
        <p14:creationId xmlns:p14="http://schemas.microsoft.com/office/powerpoint/2010/main" val="272365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Excursus: MLIR</a:t>
            </a:r>
          </a:p>
        </p:txBody>
      </p:sp>
      <p:sp>
        <p:nvSpPr>
          <p:cNvPr id="3" name="Content Placeholder 2"/>
          <p:cNvSpPr>
            <a:spLocks noGrp="1"/>
          </p:cNvSpPr>
          <p:nvPr>
            <p:ph idx="1"/>
          </p:nvPr>
        </p:nvSpPr>
        <p:spPr/>
        <p:txBody>
          <a:bodyPr/>
          <a:lstStyle/>
          <a:p>
            <a:r>
              <a:rPr lang="en-US" dirty="0"/>
              <a:t>Motivation TF Compiler Ecosystem</a:t>
            </a:r>
          </a:p>
          <a:p>
            <a:pPr lvl="1"/>
            <a:r>
              <a:rPr lang="en-US" dirty="0"/>
              <a:t>Different IRs and compilation </a:t>
            </a:r>
            <a:br>
              <a:rPr lang="en-US" dirty="0"/>
            </a:br>
            <a:r>
              <a:rPr lang="en-US" dirty="0"/>
              <a:t>chains for runtime </a:t>
            </a:r>
            <a:r>
              <a:rPr lang="en-US" dirty="0" err="1"/>
              <a:t>backends</a:t>
            </a:r>
            <a:endParaRPr lang="en-US" dirty="0"/>
          </a:p>
          <a:p>
            <a:pPr lvl="1"/>
            <a:r>
              <a:rPr lang="en-US" b="1" dirty="0">
                <a:solidFill>
                  <a:schemeClr val="accent1"/>
                </a:solidFill>
              </a:rPr>
              <a:t>Duplication of infrastructure</a:t>
            </a:r>
            <a:r>
              <a:rPr lang="en-US" dirty="0"/>
              <a:t> </a:t>
            </a:r>
            <a:br>
              <a:rPr lang="en-US" dirty="0"/>
            </a:br>
            <a:r>
              <a:rPr lang="en-US" dirty="0"/>
              <a:t>and fragile error handling</a:t>
            </a:r>
          </a:p>
          <a:p>
            <a:pPr lvl="1"/>
            <a:r>
              <a:rPr lang="en-US" dirty="0"/>
              <a:t>Adoption:</a:t>
            </a:r>
          </a:p>
          <a:p>
            <a:pPr lvl="1"/>
            <a:endParaRPr lang="en-US" dirty="0"/>
          </a:p>
          <a:p>
            <a:pPr lvl="1"/>
            <a:endParaRPr lang="en-US" sz="700" dirty="0"/>
          </a:p>
          <a:p>
            <a:r>
              <a:rPr lang="en-US" dirty="0"/>
              <a:t>MLIR (Multi-level, Machine Learning IR)</a:t>
            </a:r>
          </a:p>
          <a:p>
            <a:pPr lvl="1"/>
            <a:r>
              <a:rPr lang="en-US" dirty="0"/>
              <a:t>SSA-based IR, similar to LLVM</a:t>
            </a:r>
          </a:p>
          <a:p>
            <a:pPr lvl="1"/>
            <a:r>
              <a:rPr lang="en-US" dirty="0"/>
              <a:t>Hierarchy of modules, functions, </a:t>
            </a:r>
            <a:br>
              <a:rPr lang="en-US" dirty="0"/>
            </a:br>
            <a:r>
              <a:rPr lang="en-US" dirty="0"/>
              <a:t>regions, blocks, and operations</a:t>
            </a:r>
          </a:p>
          <a:p>
            <a:pPr lvl="1"/>
            <a:r>
              <a:rPr lang="en-US" b="1" dirty="0">
                <a:solidFill>
                  <a:srgbClr val="7889FB"/>
                </a:solidFill>
              </a:rPr>
              <a:t>Dialects for different </a:t>
            </a:r>
            <a:r>
              <a:rPr lang="en-US" b="1" dirty="0" err="1">
                <a:solidFill>
                  <a:srgbClr val="7889FB"/>
                </a:solidFill>
              </a:rPr>
              <a:t>backends</a:t>
            </a:r>
            <a:br>
              <a:rPr lang="en-US" dirty="0"/>
            </a:br>
            <a:r>
              <a:rPr lang="en-US" dirty="0"/>
              <a:t>(defined ops, customization)</a:t>
            </a:r>
          </a:p>
          <a:p>
            <a:pPr lvl="1"/>
            <a:r>
              <a:rPr lang="en-US" b="1" dirty="0">
                <a:solidFill>
                  <a:srgbClr val="7889FB"/>
                </a:solidFill>
              </a:rPr>
              <a:t>Systematic lowering</a:t>
            </a:r>
            <a:r>
              <a:rPr lang="en-US" dirty="0"/>
              <a:t> </a:t>
            </a:r>
          </a:p>
          <a:p>
            <a:pPr lvl="1"/>
            <a:endParaRPr lang="en-US" dirty="0"/>
          </a:p>
        </p:txBody>
      </p:sp>
      <p:sp>
        <p:nvSpPr>
          <p:cNvPr id="4" name="Text Placeholder 3"/>
          <p:cNvSpPr>
            <a:spLocks noGrp="1"/>
          </p:cNvSpPr>
          <p:nvPr>
            <p:ph type="body" sz="quarter" idx="14"/>
          </p:nvPr>
        </p:nvSpPr>
        <p:spPr/>
        <p:txBody>
          <a:bodyPr>
            <a:normAutofit lnSpcReduction="10000"/>
          </a:bodyPr>
          <a:lstStyle/>
          <a:p>
            <a:r>
              <a:rPr lang="en-US" dirty="0"/>
              <a:t>Operator Fusion &amp; JIT Compilation</a:t>
            </a:r>
          </a:p>
          <a:p>
            <a:endParaRPr lang="en-US" dirty="0"/>
          </a:p>
        </p:txBody>
      </p:sp>
      <p:pic>
        <p:nvPicPr>
          <p:cNvPr id="5" name="Picture 4">
            <a:extLst>
              <a:ext uri="{FF2B5EF4-FFF2-40B4-BE49-F238E27FC236}">
                <a16:creationId xmlns:a16="http://schemas.microsoft.com/office/drawing/2014/main" id="{4BA8E35E-73C7-40FA-9FB0-814BABB7F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8053" y="663599"/>
            <a:ext cx="659373" cy="561969"/>
          </a:xfrm>
          <a:prstGeom prst="rect">
            <a:avLst/>
          </a:prstGeom>
        </p:spPr>
      </p:pic>
      <p:pic>
        <p:nvPicPr>
          <p:cNvPr id="6" name="Picture 5"/>
          <p:cNvPicPr>
            <a:picLocks noChangeAspect="1"/>
          </p:cNvPicPr>
          <p:nvPr/>
        </p:nvPicPr>
        <p:blipFill>
          <a:blip r:embed="rId4"/>
          <a:stretch>
            <a:fillRect/>
          </a:stretch>
        </p:blipFill>
        <p:spPr>
          <a:xfrm>
            <a:off x="8010078" y="756460"/>
            <a:ext cx="940247" cy="527294"/>
          </a:xfrm>
          <a:prstGeom prst="rect">
            <a:avLst/>
          </a:prstGeom>
          <a:ln w="25400">
            <a:solidFill>
              <a:srgbClr val="7889FB"/>
            </a:solidFill>
          </a:ln>
        </p:spPr>
      </p:pic>
      <p:sp>
        <p:nvSpPr>
          <p:cNvPr id="7" name="TextBox 6"/>
          <p:cNvSpPr txBox="1"/>
          <p:nvPr/>
        </p:nvSpPr>
        <p:spPr>
          <a:xfrm>
            <a:off x="4702626" y="625577"/>
            <a:ext cx="3200442"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Rasmus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Munk</a:t>
            </a:r>
            <a:r>
              <a:rPr lang="en-US" sz="1400" dirty="0">
                <a:latin typeface="Calibri" panose="020F0502020204030204" pitchFamily="34" charset="0"/>
                <a:cs typeface="Calibri" panose="020F0502020204030204" pitchFamily="34" charset="0"/>
              </a:rPr>
              <a:t> Larsen, Tatiana </a:t>
            </a:r>
            <a:r>
              <a:rPr lang="en-US" sz="1400" dirty="0" err="1">
                <a:latin typeface="Calibri" panose="020F0502020204030204" pitchFamily="34" charset="0"/>
                <a:cs typeface="Calibri" panose="020F0502020204030204" pitchFamily="34" charset="0"/>
              </a:rPr>
              <a:t>Shpeisman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TensorFlow</a:t>
            </a:r>
            <a:r>
              <a:rPr lang="en-US" sz="1400" dirty="0">
                <a:latin typeface="Calibri" panose="020F0502020204030204" pitchFamily="34" charset="0"/>
                <a:cs typeface="Calibri" panose="020F0502020204030204" pitchFamily="34" charset="0"/>
              </a:rPr>
              <a:t> Graph Optimizations, </a:t>
            </a:r>
          </a:p>
          <a:p>
            <a:pPr algn="r"/>
            <a:r>
              <a:rPr lang="en-US" sz="1400" b="1" dirty="0">
                <a:latin typeface="Calibri" panose="020F0502020204030204" pitchFamily="34" charset="0"/>
                <a:cs typeface="Calibri" panose="020F0502020204030204" pitchFamily="34" charset="0"/>
              </a:rPr>
              <a:t>Guest Lecture Stanford 2019</a:t>
            </a:r>
            <a:r>
              <a:rPr lang="en-US" sz="1400" dirty="0">
                <a:latin typeface="Calibri" panose="020F0502020204030204" pitchFamily="34" charset="0"/>
                <a:cs typeface="Calibri" panose="020F0502020204030204" pitchFamily="34" charset="0"/>
              </a:rPr>
              <a:t>]</a:t>
            </a:r>
            <a:endParaRPr lang="en-US" b="1" dirty="0">
              <a:solidFill>
                <a:schemeClr val="accent1"/>
              </a:solidFill>
              <a:latin typeface="Calibri" panose="020F0502020204030204" pitchFamily="34" charset="0"/>
              <a:cs typeface="Calibri" panose="020F0502020204030204" pitchFamily="34" charset="0"/>
            </a:endParaRPr>
          </a:p>
        </p:txBody>
      </p:sp>
      <p:grpSp>
        <p:nvGrpSpPr>
          <p:cNvPr id="10" name="Group 9"/>
          <p:cNvGrpSpPr>
            <a:grpSpLocks noChangeAspect="1"/>
          </p:cNvGrpSpPr>
          <p:nvPr/>
        </p:nvGrpSpPr>
        <p:grpSpPr>
          <a:xfrm>
            <a:off x="4582049" y="1542790"/>
            <a:ext cx="4119823" cy="1631861"/>
            <a:chOff x="4340888" y="1607736"/>
            <a:chExt cx="4646370" cy="1840426"/>
          </a:xfrm>
        </p:grpSpPr>
        <p:pic>
          <p:nvPicPr>
            <p:cNvPr id="8" name="Picture 7"/>
            <p:cNvPicPr>
              <a:picLocks noChangeAspect="1"/>
            </p:cNvPicPr>
            <p:nvPr/>
          </p:nvPicPr>
          <p:blipFill rotWithShape="1">
            <a:blip r:embed="rId5"/>
            <a:srcRect l="798" r="1285" b="2762"/>
            <a:stretch/>
          </p:blipFill>
          <p:spPr>
            <a:xfrm>
              <a:off x="4340888" y="1691665"/>
              <a:ext cx="4646370" cy="1756497"/>
            </a:xfrm>
            <a:prstGeom prst="rect">
              <a:avLst/>
            </a:prstGeom>
          </p:spPr>
        </p:pic>
        <p:sp>
          <p:nvSpPr>
            <p:cNvPr id="9" name="Rectangle 8"/>
            <p:cNvSpPr/>
            <p:nvPr/>
          </p:nvSpPr>
          <p:spPr>
            <a:xfrm>
              <a:off x="5898382" y="1607736"/>
              <a:ext cx="1356528" cy="2009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p:cNvSpPr txBox="1"/>
          <p:nvPr/>
        </p:nvSpPr>
        <p:spPr>
          <a:xfrm>
            <a:off x="5405671" y="3418695"/>
            <a:ext cx="3651584" cy="2062103"/>
          </a:xfrm>
          <a:prstGeom prst="rect">
            <a:avLst/>
          </a:prstGeom>
          <a:noFill/>
        </p:spPr>
        <p:txBody>
          <a:bodyPr wrap="square" lIns="0" rIns="0" rtlCol="0">
            <a:spAutoFit/>
          </a:bodyPr>
          <a:lstStyle/>
          <a:p>
            <a:r>
              <a:rPr lang="en-US" sz="1600" b="1" dirty="0" err="1">
                <a:latin typeface="Consolas" panose="020B0609020204030204" pitchFamily="49" charset="0"/>
              </a:rPr>
              <a:t>func</a:t>
            </a:r>
            <a:r>
              <a:rPr lang="en-US" sz="1600" b="1" dirty="0">
                <a:latin typeface="Consolas" panose="020B0609020204030204" pitchFamily="49" charset="0"/>
              </a:rPr>
              <a:t> </a:t>
            </a:r>
            <a:r>
              <a:rPr lang="en-US" sz="1600" dirty="0">
                <a:latin typeface="Consolas" panose="020B0609020204030204" pitchFamily="49" charset="0"/>
              </a:rPr>
              <a:t>@</a:t>
            </a:r>
            <a:r>
              <a:rPr lang="en-US" sz="1600" dirty="0" err="1">
                <a:latin typeface="Consolas" panose="020B0609020204030204" pitchFamily="49" charset="0"/>
              </a:rPr>
              <a:t>testFunction</a:t>
            </a:r>
            <a:r>
              <a:rPr lang="en-US" sz="1600" dirty="0">
                <a:latin typeface="Consolas" panose="020B0609020204030204" pitchFamily="49" charset="0"/>
              </a:rPr>
              <a:t>(%arg0: </a:t>
            </a:r>
            <a:r>
              <a:rPr lang="en-US" sz="1600" i="1" dirty="0">
                <a:latin typeface="Consolas" panose="020B0609020204030204" pitchFamily="49" charset="0"/>
              </a:rPr>
              <a:t>i32</a:t>
            </a:r>
            <a:r>
              <a:rPr lang="en-US" sz="1600" dirty="0">
                <a:latin typeface="Consolas" panose="020B0609020204030204" pitchFamily="49" charset="0"/>
              </a:rPr>
              <a:t>) {</a:t>
            </a:r>
          </a:p>
          <a:p>
            <a:r>
              <a:rPr lang="en-US" sz="1600" dirty="0">
                <a:latin typeface="Consolas" panose="020B0609020204030204" pitchFamily="49" charset="0"/>
              </a:rPr>
              <a:t>  %x = </a:t>
            </a:r>
            <a:r>
              <a:rPr lang="en-US" sz="1600" b="1" dirty="0">
                <a:latin typeface="Consolas" panose="020B0609020204030204" pitchFamily="49" charset="0"/>
              </a:rPr>
              <a:t>call </a:t>
            </a:r>
            <a:r>
              <a:rPr lang="en-US" sz="1600" dirty="0">
                <a:latin typeface="Consolas" panose="020B0609020204030204" pitchFamily="49" charset="0"/>
              </a:rPr>
              <a:t>@</a:t>
            </a:r>
            <a:r>
              <a:rPr lang="en-US" sz="1600" dirty="0" err="1">
                <a:latin typeface="Consolas" panose="020B0609020204030204" pitchFamily="49" charset="0"/>
              </a:rPr>
              <a:t>thingToCall</a:t>
            </a:r>
            <a:r>
              <a:rPr lang="en-US" sz="1600" dirty="0">
                <a:latin typeface="Consolas" panose="020B0609020204030204" pitchFamily="49" charset="0"/>
              </a:rPr>
              <a:t>(%arg0) </a:t>
            </a:r>
            <a:br>
              <a:rPr lang="en-US" sz="1600" dirty="0">
                <a:latin typeface="Consolas" panose="020B0609020204030204" pitchFamily="49" charset="0"/>
              </a:rPr>
            </a:br>
            <a:r>
              <a:rPr lang="en-US" sz="1600" dirty="0">
                <a:latin typeface="Consolas" panose="020B0609020204030204" pitchFamily="49" charset="0"/>
              </a:rPr>
              <a:t>    : </a:t>
            </a:r>
            <a:r>
              <a:rPr lang="en-US" sz="1600" i="1" dirty="0">
                <a:latin typeface="Consolas" panose="020B0609020204030204" pitchFamily="49" charset="0"/>
              </a:rPr>
              <a:t>(i32) -&gt; i32</a:t>
            </a:r>
          </a:p>
          <a:p>
            <a:r>
              <a:rPr lang="en-US" sz="1600" b="1" dirty="0">
                <a:latin typeface="Consolas" panose="020B0609020204030204" pitchFamily="49" charset="0"/>
              </a:rPr>
              <a:t>  </a:t>
            </a:r>
            <a:r>
              <a:rPr lang="en-US" sz="1600" b="1" dirty="0" err="1">
                <a:latin typeface="Consolas" panose="020B0609020204030204" pitchFamily="49" charset="0"/>
              </a:rPr>
              <a:t>br</a:t>
            </a:r>
            <a:r>
              <a:rPr lang="en-US" sz="1600" b="1" dirty="0">
                <a:latin typeface="Consolas" panose="020B0609020204030204" pitchFamily="49" charset="0"/>
              </a:rPr>
              <a:t> </a:t>
            </a:r>
            <a:r>
              <a:rPr lang="en-US" sz="1600" dirty="0">
                <a:latin typeface="Consolas" panose="020B0609020204030204" pitchFamily="49" charset="0"/>
              </a:rPr>
              <a:t>^bb1</a:t>
            </a:r>
          </a:p>
          <a:p>
            <a:r>
              <a:rPr lang="en-US" sz="1600" dirty="0">
                <a:latin typeface="Consolas" panose="020B0609020204030204" pitchFamily="49" charset="0"/>
              </a:rPr>
              <a:t>^bb1:</a:t>
            </a:r>
          </a:p>
          <a:p>
            <a:r>
              <a:rPr lang="it-IT" sz="1600" dirty="0">
                <a:latin typeface="Consolas" panose="020B0609020204030204" pitchFamily="49" charset="0"/>
              </a:rPr>
              <a:t>  %y = </a:t>
            </a:r>
            <a:r>
              <a:rPr lang="it-IT" sz="1600" b="1" dirty="0">
                <a:latin typeface="Consolas" panose="020B0609020204030204" pitchFamily="49" charset="0"/>
              </a:rPr>
              <a:t>addi </a:t>
            </a:r>
            <a:r>
              <a:rPr lang="it-IT" sz="1600" dirty="0">
                <a:latin typeface="Consolas" panose="020B0609020204030204" pitchFamily="49" charset="0"/>
              </a:rPr>
              <a:t>%x, %x : </a:t>
            </a:r>
            <a:r>
              <a:rPr lang="it-IT" sz="1600" i="1" dirty="0">
                <a:latin typeface="Consolas" panose="020B0609020204030204" pitchFamily="49" charset="0"/>
              </a:rPr>
              <a:t>i32</a:t>
            </a:r>
          </a:p>
          <a:p>
            <a:r>
              <a:rPr lang="en-US" sz="1600" b="1" dirty="0">
                <a:latin typeface="Consolas" panose="020B0609020204030204" pitchFamily="49" charset="0"/>
              </a:rPr>
              <a:t>  return </a:t>
            </a:r>
            <a:r>
              <a:rPr lang="en-US" sz="1600" dirty="0">
                <a:latin typeface="Consolas" panose="020B0609020204030204" pitchFamily="49" charset="0"/>
              </a:rPr>
              <a:t>%y : </a:t>
            </a:r>
            <a:r>
              <a:rPr lang="en-US" sz="1600" i="1" dirty="0">
                <a:latin typeface="Consolas" panose="020B0609020204030204" pitchFamily="49" charset="0"/>
              </a:rPr>
              <a:t>i32</a:t>
            </a:r>
          </a:p>
          <a:p>
            <a:r>
              <a:rPr lang="en-US" sz="1600" dirty="0">
                <a:latin typeface="Consolas" panose="020B0609020204030204" pitchFamily="49" charset="0"/>
              </a:rPr>
              <a:t>}</a:t>
            </a:r>
            <a:endParaRPr lang="en-US" sz="1600" dirty="0">
              <a:latin typeface="Consolas" panose="020B0609020204030204" pitchFamily="49" charset="0"/>
              <a:cs typeface="Calibri" panose="020F0502020204030204" pitchFamily="34" charset="0"/>
            </a:endParaRPr>
          </a:p>
        </p:txBody>
      </p:sp>
      <p:pic>
        <p:nvPicPr>
          <p:cNvPr id="12" name="Picture 11"/>
          <p:cNvPicPr>
            <a:picLocks noChangeAspect="1"/>
          </p:cNvPicPr>
          <p:nvPr/>
        </p:nvPicPr>
        <p:blipFill>
          <a:blip r:embed="rId6"/>
          <a:stretch>
            <a:fillRect/>
          </a:stretch>
        </p:blipFill>
        <p:spPr>
          <a:xfrm>
            <a:off x="8447224" y="5575833"/>
            <a:ext cx="497489" cy="640080"/>
          </a:xfrm>
          <a:prstGeom prst="rect">
            <a:avLst/>
          </a:prstGeom>
          <a:ln w="25400">
            <a:solidFill>
              <a:srgbClr val="7889FB"/>
            </a:solidFill>
          </a:ln>
        </p:spPr>
      </p:pic>
      <p:sp>
        <p:nvSpPr>
          <p:cNvPr id="14" name="TextBox 13"/>
          <p:cNvSpPr txBox="1"/>
          <p:nvPr/>
        </p:nvSpPr>
        <p:spPr>
          <a:xfrm>
            <a:off x="4582049" y="5529977"/>
            <a:ext cx="3844855" cy="738664"/>
          </a:xfrm>
          <a:prstGeom prst="rect">
            <a:avLst/>
          </a:prstGeom>
          <a:noFill/>
        </p:spPr>
        <p:txBody>
          <a:bodyPr wrap="square" rtlCol="0">
            <a:spAutoFit/>
          </a:bodyPr>
          <a:lstStyle/>
          <a:p>
            <a:pPr algn="r"/>
            <a:r>
              <a:rPr lang="en-US" sz="1400" dirty="0">
                <a:latin typeface="Calibri" panose="020F0502020204030204" pitchFamily="34" charset="0"/>
                <a:cs typeface="Calibri" panose="020F0502020204030204" pitchFamily="34" charset="0"/>
              </a:rPr>
              <a:t>[Chris </a:t>
            </a:r>
            <a:r>
              <a:rPr lang="en-US" sz="1400" dirty="0" err="1">
                <a:latin typeface="Calibri" panose="020F0502020204030204" pitchFamily="34" charset="0"/>
                <a:cs typeface="Calibri" panose="020F0502020204030204" pitchFamily="34" charset="0"/>
              </a:rPr>
              <a:t>Lattner</a:t>
            </a:r>
            <a:r>
              <a:rPr lang="en-US" sz="1400" dirty="0">
                <a:latin typeface="Calibri" panose="020F0502020204030204" pitchFamily="34" charset="0"/>
                <a:cs typeface="Calibri" panose="020F0502020204030204" pitchFamily="34" charset="0"/>
              </a:rPr>
              <a:t> et al.: MLIR: Scaling Compiler Infrastructure for Domain Specific Computation. </a:t>
            </a:r>
            <a:r>
              <a:rPr lang="en-US" sz="1400" b="1" dirty="0">
                <a:latin typeface="Calibri" panose="020F0502020204030204" pitchFamily="34" charset="0"/>
                <a:cs typeface="Calibri" panose="020F0502020204030204" pitchFamily="34" charset="0"/>
              </a:rPr>
              <a:t>CGO 2021, </a:t>
            </a:r>
            <a:r>
              <a:rPr lang="en-US" sz="1400" dirty="0">
                <a:latin typeface="Calibri" panose="020F0502020204030204" pitchFamily="34" charset="0"/>
                <a:cs typeface="Calibri" panose="020F0502020204030204" pitchFamily="34" charset="0"/>
                <a:hlinkClick r:id="rId7"/>
              </a:rPr>
              <a:t>https://arxiv.org/pdf/2002.11054.pdf</a:t>
            </a:r>
            <a:r>
              <a:rPr lang="en-US" sz="1400" dirty="0">
                <a:latin typeface="Calibri" panose="020F0502020204030204" pitchFamily="34" charset="0"/>
                <a:cs typeface="Calibri" panose="020F0502020204030204" pitchFamily="34" charset="0"/>
              </a:rPr>
              <a:t>]</a:t>
            </a:r>
          </a:p>
        </p:txBody>
      </p:sp>
      <p:sp>
        <p:nvSpPr>
          <p:cNvPr id="11" name="Rectangle 10"/>
          <p:cNvSpPr/>
          <p:nvPr/>
        </p:nvSpPr>
        <p:spPr>
          <a:xfrm>
            <a:off x="1371994" y="3159090"/>
            <a:ext cx="2852448" cy="307777"/>
          </a:xfrm>
          <a:prstGeom prst="rect">
            <a:avLst/>
          </a:prstGeom>
        </p:spPr>
        <p:txBody>
          <a:bodyPr wrap="none">
            <a:spAutoFit/>
          </a:bodyPr>
          <a:lstStyle/>
          <a:p>
            <a:r>
              <a:rPr lang="en-US" sz="1400" dirty="0">
                <a:latin typeface="Calibri" panose="020F0502020204030204" pitchFamily="34" charset="0"/>
                <a:cs typeface="Calibri" panose="020F0502020204030204" pitchFamily="34" charset="0"/>
              </a:rPr>
              <a:t>[</a:t>
            </a:r>
            <a:r>
              <a:rPr lang="en-US" sz="1400" dirty="0">
                <a:latin typeface="Calibri" panose="020F0502020204030204" pitchFamily="34" charset="0"/>
                <a:cs typeface="Calibri" panose="020F0502020204030204" pitchFamily="34" charset="0"/>
                <a:hlinkClick r:id="rId8"/>
              </a:rPr>
              <a:t>https://github.com/llvm/torch-mlir</a:t>
            </a:r>
            <a:r>
              <a:rPr lang="en-US" sz="1400" dirty="0">
                <a:latin typeface="Calibri" panose="020F0502020204030204" pitchFamily="34" charset="0"/>
                <a:cs typeface="Calibri" panose="020F0502020204030204" pitchFamily="34" charset="0"/>
              </a:rPr>
              <a:t>]</a:t>
            </a:r>
          </a:p>
        </p:txBody>
      </p:sp>
      <p:pic>
        <p:nvPicPr>
          <p:cNvPr id="15" name="Picture 14">
            <a:extLst>
              <a:ext uri="{FF2B5EF4-FFF2-40B4-BE49-F238E27FC236}">
                <a16:creationId xmlns:a16="http://schemas.microsoft.com/office/drawing/2014/main" id="{D8C6360D-46D3-4969-8621-0C7A6D30F1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59820" y="2969504"/>
            <a:ext cx="827919" cy="171641"/>
          </a:xfrm>
          <a:prstGeom prst="rect">
            <a:avLst/>
          </a:prstGeom>
        </p:spPr>
      </p:pic>
    </p:spTree>
    <p:extLst>
      <p:ext uri="{BB962C8B-B14F-4D97-AF65-F5344CB8AC3E}">
        <p14:creationId xmlns:p14="http://schemas.microsoft.com/office/powerpoint/2010/main" val="322022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65064" y="1614751"/>
            <a:ext cx="8768548" cy="4662815"/>
          </a:xfrm>
          <a:prstGeom prst="rect">
            <a:avLst/>
          </a:prstGeom>
          <a:solidFill>
            <a:schemeClr val="bg1"/>
          </a:solidFill>
        </p:spPr>
        <p:txBody>
          <a:bodyPr wrap="square" rtlCol="0">
            <a:spAutoFit/>
          </a:bodyPr>
          <a:lstStyle/>
          <a:p>
            <a:r>
              <a:rPr lang="en-US" sz="1100" dirty="0" err="1">
                <a:latin typeface="Consolas" panose="020B0609020204030204" pitchFamily="49" charset="0"/>
              </a:rPr>
              <a:t>func</a:t>
            </a:r>
            <a:r>
              <a:rPr lang="en-US" sz="1100" dirty="0">
                <a:latin typeface="Consolas" panose="020B0609020204030204" pitchFamily="49" charset="0"/>
              </a:rPr>
              <a:t> @main() {</a:t>
            </a:r>
          </a:p>
          <a:p>
            <a:r>
              <a:rPr lang="en-US" sz="1100" dirty="0">
                <a:latin typeface="Consolas" panose="020B0609020204030204" pitchFamily="49" charset="0"/>
              </a:rPr>
              <a:t>  %G = </a:t>
            </a:r>
            <a:r>
              <a:rPr lang="en-US" sz="1100" dirty="0" err="1">
                <a:latin typeface="Consolas" panose="020B0609020204030204" pitchFamily="49" charset="0"/>
              </a:rPr>
              <a:t>daphne.rand</a:t>
            </a:r>
            <a:r>
              <a:rPr lang="en-US" sz="1100" dirty="0">
                <a:latin typeface="Consolas" panose="020B0609020204030204" pitchFamily="49" charset="0"/>
              </a:rPr>
              <a:t> {rows=50, cols=50, seed=-1, sparsity=0.07} : ...</a:t>
            </a:r>
          </a:p>
          <a:p>
            <a:r>
              <a:rPr lang="en-US" sz="1100" dirty="0">
                <a:latin typeface="Consolas" panose="020B0609020204030204" pitchFamily="49" charset="0"/>
              </a:rPr>
              <a:t>  %</a:t>
            </a:r>
            <a:r>
              <a:rPr lang="en-US" sz="1100" dirty="0" err="1">
                <a:latin typeface="Consolas" panose="020B0609020204030204" pitchFamily="49" charset="0"/>
              </a:rPr>
              <a:t>initP</a:t>
            </a:r>
            <a:r>
              <a:rPr lang="en-US" sz="1100" dirty="0">
                <a:latin typeface="Consolas" panose="020B0609020204030204" pitchFamily="49" charset="0"/>
              </a:rPr>
              <a:t> = </a:t>
            </a:r>
            <a:r>
              <a:rPr lang="en-US" sz="1100" dirty="0" err="1">
                <a:latin typeface="Consolas" panose="020B0609020204030204" pitchFamily="49" charset="0"/>
              </a:rPr>
              <a:t>daphne.rand</a:t>
            </a:r>
            <a:r>
              <a:rPr lang="en-US" sz="1100" dirty="0">
                <a:latin typeface="Consolas" panose="020B0609020204030204" pitchFamily="49" charset="0"/>
              </a:rPr>
              <a:t> {rows=50, cols=1, seed=-1, sparsity=1.0} : ...</a:t>
            </a:r>
          </a:p>
          <a:p>
            <a:r>
              <a:rPr lang="en-US" sz="1100" dirty="0">
                <a:latin typeface="Consolas" panose="020B0609020204030204" pitchFamily="49" charset="0"/>
              </a:rPr>
              <a:t>  %e, %u ... </a:t>
            </a:r>
          </a:p>
          <a:p>
            <a:r>
              <a:rPr lang="en-US" sz="1100" dirty="0">
                <a:latin typeface="Consolas" panose="020B0609020204030204" pitchFamily="49" charset="0"/>
              </a:rPr>
              <a:t>  %alpha = </a:t>
            </a:r>
            <a:r>
              <a:rPr lang="en-US" sz="1100" dirty="0" err="1">
                <a:latin typeface="Consolas" panose="020B0609020204030204" pitchFamily="49" charset="0"/>
              </a:rPr>
              <a:t>daphne.constant</a:t>
            </a:r>
            <a:r>
              <a:rPr lang="en-US" sz="1100" dirty="0">
                <a:latin typeface="Consolas" panose="020B0609020204030204" pitchFamily="49" charset="0"/>
              </a:rPr>
              <a:t> 0.5 : f64</a:t>
            </a:r>
          </a:p>
          <a:p>
            <a:r>
              <a:rPr lang="en-US" sz="1100" dirty="0">
                <a:latin typeface="Consolas" panose="020B0609020204030204" pitchFamily="49" charset="0"/>
              </a:rPr>
              <a:t>  %</a:t>
            </a:r>
            <a:r>
              <a:rPr lang="en-US" sz="1100" dirty="0" err="1">
                <a:latin typeface="Consolas" panose="020B0609020204030204" pitchFamily="49" charset="0"/>
              </a:rPr>
              <a:t>initI</a:t>
            </a:r>
            <a:r>
              <a:rPr lang="en-US" sz="1100" dirty="0">
                <a:latin typeface="Consolas" panose="020B0609020204030204" pitchFamily="49" charset="0"/>
              </a:rPr>
              <a:t> = </a:t>
            </a:r>
            <a:r>
              <a:rPr lang="en-US" sz="1100" dirty="0" err="1">
                <a:latin typeface="Consolas" panose="020B0609020204030204" pitchFamily="49" charset="0"/>
              </a:rPr>
              <a:t>daphne.constant</a:t>
            </a:r>
            <a:r>
              <a:rPr lang="en-US" sz="1100" dirty="0">
                <a:latin typeface="Consolas" panose="020B0609020204030204" pitchFamily="49" charset="0"/>
              </a:rPr>
              <a:t> 0 : i64</a:t>
            </a:r>
          </a:p>
          <a:p>
            <a:r>
              <a:rPr lang="en-US" sz="1100" dirty="0">
                <a:latin typeface="Consolas" panose="020B0609020204030204" pitchFamily="49" charset="0"/>
              </a:rPr>
              <a:t>  %loop:2 = </a:t>
            </a:r>
            <a:r>
              <a:rPr lang="en-US" sz="1100" b="1" dirty="0" err="1">
                <a:solidFill>
                  <a:schemeClr val="accent1"/>
                </a:solidFill>
                <a:latin typeface="Consolas" panose="020B0609020204030204" pitchFamily="49" charset="0"/>
              </a:rPr>
              <a:t>daphne.while</a:t>
            </a:r>
            <a:r>
              <a:rPr lang="en-US" sz="1100" dirty="0">
                <a:latin typeface="Consolas" panose="020B0609020204030204" pitchFamily="49" charset="0"/>
              </a:rPr>
              <a:t>(%p = %</a:t>
            </a:r>
            <a:r>
              <a:rPr lang="en-US" sz="1100" dirty="0" err="1">
                <a:latin typeface="Consolas" panose="020B0609020204030204" pitchFamily="49" charset="0"/>
              </a:rPr>
              <a:t>initP</a:t>
            </a:r>
            <a:r>
              <a:rPr lang="en-US" sz="1100" dirty="0">
                <a:latin typeface="Consolas" panose="020B0609020204030204" pitchFamily="49" charset="0"/>
              </a:rPr>
              <a:t>, %</a:t>
            </a:r>
            <a:r>
              <a:rPr lang="en-US" sz="1100" dirty="0" err="1">
                <a:latin typeface="Consolas" panose="020B0609020204030204" pitchFamily="49" charset="0"/>
              </a:rPr>
              <a:t>i</a:t>
            </a:r>
            <a:r>
              <a:rPr lang="en-US" sz="1100" dirty="0">
                <a:latin typeface="Consolas" panose="020B0609020204030204" pitchFamily="49" charset="0"/>
              </a:rPr>
              <a:t> = %</a:t>
            </a:r>
            <a:r>
              <a:rPr lang="en-US" sz="1100" dirty="0" err="1">
                <a:latin typeface="Consolas" panose="020B0609020204030204" pitchFamily="49" charset="0"/>
              </a:rPr>
              <a:t>initI</a:t>
            </a:r>
            <a:r>
              <a:rPr lang="en-US" sz="1100" dirty="0">
                <a:latin typeface="Consolas" panose="020B0609020204030204" pitchFamily="49" charset="0"/>
              </a:rPr>
              <a:t>) : </a:t>
            </a:r>
          </a:p>
          <a:p>
            <a:r>
              <a:rPr lang="en-US" sz="1100" dirty="0">
                <a:latin typeface="Consolas" panose="020B0609020204030204" pitchFamily="49" charset="0"/>
              </a:rPr>
              <a:t>  (!</a:t>
            </a:r>
            <a:r>
              <a:rPr lang="en-US" sz="1100" dirty="0" err="1">
                <a:latin typeface="Consolas" panose="020B0609020204030204" pitchFamily="49" charset="0"/>
              </a:rPr>
              <a:t>daphne.matrix</a:t>
            </a:r>
            <a:r>
              <a:rPr lang="en-US" sz="1100" dirty="0">
                <a:latin typeface="Consolas" panose="020B0609020204030204" pitchFamily="49" charset="0"/>
              </a:rPr>
              <a:t>&lt;?x?xf64&gt;, i64) -&gt; (!</a:t>
            </a:r>
            <a:r>
              <a:rPr lang="en-US" sz="1100" dirty="0" err="1">
                <a:latin typeface="Consolas" panose="020B0609020204030204" pitchFamily="49" charset="0"/>
              </a:rPr>
              <a:t>daphne.matrix</a:t>
            </a:r>
            <a:r>
              <a:rPr lang="en-US" sz="1100" dirty="0">
                <a:latin typeface="Consolas" panose="020B0609020204030204" pitchFamily="49" charset="0"/>
              </a:rPr>
              <a:t>&lt;?x?xf64&gt;, i64) condition: {</a:t>
            </a:r>
          </a:p>
          <a:p>
            <a:r>
              <a:rPr lang="en-US" sz="1100" dirty="0">
                <a:latin typeface="Consolas" panose="020B0609020204030204" pitchFamily="49" charset="0"/>
              </a:rPr>
              <a:t>    %</a:t>
            </a:r>
            <a:r>
              <a:rPr lang="en-US" sz="1100" dirty="0" err="1">
                <a:latin typeface="Consolas" panose="020B0609020204030204" pitchFamily="49" charset="0"/>
              </a:rPr>
              <a:t>max_iteration</a:t>
            </a:r>
            <a:r>
              <a:rPr lang="en-US" sz="1100" dirty="0">
                <a:latin typeface="Consolas" panose="020B0609020204030204" pitchFamily="49" charset="0"/>
              </a:rPr>
              <a:t> = </a:t>
            </a:r>
            <a:r>
              <a:rPr lang="en-US" sz="1100" dirty="0" err="1">
                <a:latin typeface="Consolas" panose="020B0609020204030204" pitchFamily="49" charset="0"/>
              </a:rPr>
              <a:t>daphne.constant</a:t>
            </a:r>
            <a:r>
              <a:rPr lang="en-US" sz="1100" dirty="0">
                <a:latin typeface="Consolas" panose="020B0609020204030204" pitchFamily="49" charset="0"/>
              </a:rPr>
              <a:t> 10 : i64</a:t>
            </a:r>
          </a:p>
          <a:p>
            <a:r>
              <a:rPr lang="en-US" sz="1100" dirty="0">
                <a:latin typeface="Consolas" panose="020B0609020204030204" pitchFamily="49" charset="0"/>
              </a:rPr>
              <a:t>    %c = </a:t>
            </a:r>
            <a:r>
              <a:rPr lang="en-US" sz="1100" dirty="0" err="1">
                <a:latin typeface="Consolas" panose="020B0609020204030204" pitchFamily="49" charset="0"/>
              </a:rPr>
              <a:t>cmpi</a:t>
            </a:r>
            <a:r>
              <a:rPr lang="en-US" sz="1100" dirty="0">
                <a:latin typeface="Consolas" panose="020B0609020204030204" pitchFamily="49" charset="0"/>
              </a:rPr>
              <a:t> "</a:t>
            </a:r>
            <a:r>
              <a:rPr lang="en-US" sz="1100" dirty="0" err="1">
                <a:latin typeface="Consolas" panose="020B0609020204030204" pitchFamily="49" charset="0"/>
              </a:rPr>
              <a:t>ult</a:t>
            </a:r>
            <a:r>
              <a:rPr lang="en-US" sz="1100" dirty="0">
                <a:latin typeface="Consolas" panose="020B0609020204030204" pitchFamily="49" charset="0"/>
              </a:rPr>
              <a:t>", %</a:t>
            </a:r>
            <a:r>
              <a:rPr lang="en-US" sz="1100" dirty="0" err="1">
                <a:latin typeface="Consolas" panose="020B0609020204030204" pitchFamily="49" charset="0"/>
              </a:rPr>
              <a:t>i</a:t>
            </a:r>
            <a:r>
              <a:rPr lang="en-US" sz="1100" dirty="0">
                <a:latin typeface="Consolas" panose="020B0609020204030204" pitchFamily="49" charset="0"/>
              </a:rPr>
              <a:t>, %</a:t>
            </a:r>
            <a:r>
              <a:rPr lang="en-US" sz="1100" dirty="0" err="1">
                <a:latin typeface="Consolas" panose="020B0609020204030204" pitchFamily="49" charset="0"/>
              </a:rPr>
              <a:t>max_iteration</a:t>
            </a:r>
            <a:r>
              <a:rPr lang="en-US" sz="1100" dirty="0">
                <a:latin typeface="Consolas" panose="020B0609020204030204" pitchFamily="49" charset="0"/>
              </a:rPr>
              <a:t> : i64</a:t>
            </a:r>
          </a:p>
          <a:p>
            <a:r>
              <a:rPr lang="en-US" sz="1100" dirty="0">
                <a:latin typeface="Consolas" panose="020B0609020204030204" pitchFamily="49" charset="0"/>
              </a:rPr>
              <a:t>    </a:t>
            </a:r>
            <a:r>
              <a:rPr lang="en-US" sz="1100" dirty="0" err="1">
                <a:latin typeface="Consolas" panose="020B0609020204030204" pitchFamily="49" charset="0"/>
              </a:rPr>
              <a:t>daphne.yield</a:t>
            </a:r>
            <a:r>
              <a:rPr lang="en-US" sz="1100" dirty="0">
                <a:latin typeface="Consolas" panose="020B0609020204030204" pitchFamily="49" charset="0"/>
              </a:rPr>
              <a:t> %c : i1</a:t>
            </a:r>
          </a:p>
          <a:p>
            <a:r>
              <a:rPr lang="en-US" sz="1100" dirty="0">
                <a:latin typeface="Consolas" panose="020B0609020204030204" pitchFamily="49" charset="0"/>
              </a:rPr>
              <a:t>  } body: {</a:t>
            </a:r>
          </a:p>
          <a:p>
            <a:r>
              <a:rPr lang="en-US" sz="1100" dirty="0">
                <a:latin typeface="Consolas" panose="020B0609020204030204" pitchFamily="49" charset="0"/>
              </a:rPr>
              <a:t>    %1 = </a:t>
            </a:r>
            <a:r>
              <a:rPr lang="en-US" sz="1100" b="1" dirty="0" err="1">
                <a:solidFill>
                  <a:schemeClr val="accent1"/>
                </a:solidFill>
                <a:latin typeface="Consolas" panose="020B0609020204030204" pitchFamily="49" charset="0"/>
              </a:rPr>
              <a:t>daphne.mat_mul</a:t>
            </a:r>
            <a:r>
              <a:rPr lang="en-US" sz="1100" dirty="0">
                <a:latin typeface="Consolas" panose="020B0609020204030204" pitchFamily="49" charset="0"/>
              </a:rPr>
              <a:t> %G, %p : (!</a:t>
            </a:r>
            <a:r>
              <a:rPr lang="en-US" sz="1100" dirty="0" err="1">
                <a:latin typeface="Consolas" panose="020B0609020204030204" pitchFamily="49" charset="0"/>
              </a:rPr>
              <a:t>daphne.matrix</a:t>
            </a:r>
            <a:r>
              <a:rPr lang="en-US" sz="1100" dirty="0">
                <a:latin typeface="Consolas" panose="020B0609020204030204" pitchFamily="49" charset="0"/>
              </a:rPr>
              <a:t>&lt;?x?xf64&gt;, !</a:t>
            </a:r>
            <a:r>
              <a:rPr lang="en-US" sz="1100" dirty="0" err="1">
                <a:latin typeface="Consolas" panose="020B0609020204030204" pitchFamily="49" charset="0"/>
              </a:rPr>
              <a:t>daphne.matrix</a:t>
            </a:r>
            <a:r>
              <a:rPr lang="en-US" sz="1100" dirty="0">
                <a:latin typeface="Consolas" panose="020B0609020204030204" pitchFamily="49" charset="0"/>
              </a:rPr>
              <a:t>&lt;?x?xf64&gt;) -&gt; !</a:t>
            </a:r>
            <a:r>
              <a:rPr lang="en-US" sz="1100" dirty="0" err="1">
                <a:latin typeface="Consolas" panose="020B0609020204030204" pitchFamily="49" charset="0"/>
              </a:rPr>
              <a:t>daphne.matrix</a:t>
            </a:r>
            <a:r>
              <a:rPr lang="en-US" sz="1100" dirty="0">
                <a:latin typeface="Consolas" panose="020B0609020204030204" pitchFamily="49" charset="0"/>
              </a:rPr>
              <a:t>&lt;?x?xf64&gt;</a:t>
            </a:r>
          </a:p>
          <a:p>
            <a:r>
              <a:rPr lang="en-US" sz="1100" dirty="0">
                <a:latin typeface="Consolas" panose="020B0609020204030204" pitchFamily="49" charset="0"/>
              </a:rPr>
              <a:t>    %2 = </a:t>
            </a:r>
            <a:r>
              <a:rPr lang="en-US" sz="1100" dirty="0" err="1">
                <a:latin typeface="Consolas" panose="020B0609020204030204" pitchFamily="49" charset="0"/>
              </a:rPr>
              <a:t>daphne.mul</a:t>
            </a:r>
            <a:r>
              <a:rPr lang="en-US" sz="1100" dirty="0">
                <a:latin typeface="Consolas" panose="020B0609020204030204" pitchFamily="49" charset="0"/>
              </a:rPr>
              <a:t> %alpha, %1 : (f64, !</a:t>
            </a:r>
            <a:r>
              <a:rPr lang="en-US" sz="1100" dirty="0" err="1">
                <a:latin typeface="Consolas" panose="020B0609020204030204" pitchFamily="49" charset="0"/>
              </a:rPr>
              <a:t>daphne.matrix</a:t>
            </a:r>
            <a:r>
              <a:rPr lang="en-US" sz="1100" dirty="0">
                <a:latin typeface="Consolas" panose="020B0609020204030204" pitchFamily="49" charset="0"/>
              </a:rPr>
              <a:t>&lt;?x?xf64&gt;) -&gt; !</a:t>
            </a:r>
            <a:r>
              <a:rPr lang="en-US" sz="1100" dirty="0" err="1">
                <a:latin typeface="Consolas" panose="020B0609020204030204" pitchFamily="49" charset="0"/>
              </a:rPr>
              <a:t>daphne.matrix</a:t>
            </a:r>
            <a:r>
              <a:rPr lang="en-US" sz="1100" dirty="0">
                <a:latin typeface="Consolas" panose="020B0609020204030204" pitchFamily="49" charset="0"/>
              </a:rPr>
              <a:t>&lt;?x?xf64&gt;</a:t>
            </a:r>
          </a:p>
          <a:p>
            <a:r>
              <a:rPr lang="en-US" sz="1100" dirty="0">
                <a:latin typeface="Consolas" panose="020B0609020204030204" pitchFamily="49" charset="0"/>
              </a:rPr>
              <a:t>    %3 = </a:t>
            </a:r>
            <a:r>
              <a:rPr lang="en-US" sz="1100" b="1" dirty="0" err="1">
                <a:solidFill>
                  <a:schemeClr val="accent1"/>
                </a:solidFill>
                <a:latin typeface="Consolas" panose="020B0609020204030204" pitchFamily="49" charset="0"/>
              </a:rPr>
              <a:t>daphne.mat_mul</a:t>
            </a:r>
            <a:r>
              <a:rPr lang="en-US" sz="1100" dirty="0">
                <a:latin typeface="Consolas" panose="020B0609020204030204" pitchFamily="49" charset="0"/>
              </a:rPr>
              <a:t> %e, %u : (!</a:t>
            </a:r>
            <a:r>
              <a:rPr lang="en-US" sz="1100" dirty="0" err="1">
                <a:latin typeface="Consolas" panose="020B0609020204030204" pitchFamily="49" charset="0"/>
              </a:rPr>
              <a:t>daphne.matrix</a:t>
            </a:r>
            <a:r>
              <a:rPr lang="en-US" sz="1100" dirty="0">
                <a:latin typeface="Consolas" panose="020B0609020204030204" pitchFamily="49" charset="0"/>
              </a:rPr>
              <a:t>&lt;?x?xf64&gt;, !</a:t>
            </a:r>
            <a:r>
              <a:rPr lang="en-US" sz="1100" dirty="0" err="1">
                <a:latin typeface="Consolas" panose="020B0609020204030204" pitchFamily="49" charset="0"/>
              </a:rPr>
              <a:t>daphne.matrix</a:t>
            </a:r>
            <a:r>
              <a:rPr lang="en-US" sz="1100" dirty="0">
                <a:latin typeface="Consolas" panose="020B0609020204030204" pitchFamily="49" charset="0"/>
              </a:rPr>
              <a:t>&lt;?x?xf64&gt;) -&gt; !</a:t>
            </a:r>
            <a:r>
              <a:rPr lang="en-US" sz="1100" dirty="0" err="1">
                <a:latin typeface="Consolas" panose="020B0609020204030204" pitchFamily="49" charset="0"/>
              </a:rPr>
              <a:t>daphne.matrix</a:t>
            </a:r>
            <a:r>
              <a:rPr lang="en-US" sz="1100" dirty="0">
                <a:latin typeface="Consolas" panose="020B0609020204030204" pitchFamily="49" charset="0"/>
              </a:rPr>
              <a:t>&lt;?x?xf64&gt;</a:t>
            </a:r>
          </a:p>
          <a:p>
            <a:r>
              <a:rPr lang="en-US" sz="1100" dirty="0">
                <a:latin typeface="Consolas" panose="020B0609020204030204" pitchFamily="49" charset="0"/>
              </a:rPr>
              <a:t>    %4 = </a:t>
            </a:r>
            <a:r>
              <a:rPr lang="en-US" sz="1100" b="1" dirty="0" err="1">
                <a:solidFill>
                  <a:schemeClr val="accent1"/>
                </a:solidFill>
                <a:latin typeface="Consolas" panose="020B0609020204030204" pitchFamily="49" charset="0"/>
              </a:rPr>
              <a:t>daphne.mat_mul</a:t>
            </a:r>
            <a:r>
              <a:rPr lang="en-US" sz="1100" dirty="0">
                <a:latin typeface="Consolas" panose="020B0609020204030204" pitchFamily="49" charset="0"/>
              </a:rPr>
              <a:t> %3, %p : (!</a:t>
            </a:r>
            <a:r>
              <a:rPr lang="en-US" sz="1100" dirty="0" err="1">
                <a:latin typeface="Consolas" panose="020B0609020204030204" pitchFamily="49" charset="0"/>
              </a:rPr>
              <a:t>daphne.matrix</a:t>
            </a:r>
            <a:r>
              <a:rPr lang="en-US" sz="1100" dirty="0">
                <a:latin typeface="Consolas" panose="020B0609020204030204" pitchFamily="49" charset="0"/>
              </a:rPr>
              <a:t>&lt;?x?xf64&gt;, !</a:t>
            </a:r>
            <a:r>
              <a:rPr lang="en-US" sz="1100" dirty="0" err="1">
                <a:latin typeface="Consolas" panose="020B0609020204030204" pitchFamily="49" charset="0"/>
              </a:rPr>
              <a:t>daphne.matrix</a:t>
            </a:r>
            <a:r>
              <a:rPr lang="en-US" sz="1100" dirty="0">
                <a:latin typeface="Consolas" panose="020B0609020204030204" pitchFamily="49" charset="0"/>
              </a:rPr>
              <a:t>&lt;?x?xf64&gt;) -&gt; !</a:t>
            </a:r>
            <a:r>
              <a:rPr lang="en-US" sz="1100" dirty="0" err="1">
                <a:latin typeface="Consolas" panose="020B0609020204030204" pitchFamily="49" charset="0"/>
              </a:rPr>
              <a:t>daphne.matrix</a:t>
            </a:r>
            <a:r>
              <a:rPr lang="en-US" sz="1100" dirty="0">
                <a:latin typeface="Consolas" panose="020B0609020204030204" pitchFamily="49" charset="0"/>
              </a:rPr>
              <a:t>&lt;?x?xf64&gt;</a:t>
            </a:r>
          </a:p>
          <a:p>
            <a:r>
              <a:rPr lang="en-US" sz="1100" dirty="0">
                <a:latin typeface="Consolas" panose="020B0609020204030204" pitchFamily="49" charset="0"/>
              </a:rPr>
              <a:t>    %cst1f = </a:t>
            </a:r>
            <a:r>
              <a:rPr lang="en-US" sz="1100" dirty="0" err="1">
                <a:latin typeface="Consolas" panose="020B0609020204030204" pitchFamily="49" charset="0"/>
              </a:rPr>
              <a:t>daphne.constant</a:t>
            </a:r>
            <a:r>
              <a:rPr lang="en-US" sz="1100" dirty="0">
                <a:latin typeface="Consolas" panose="020B0609020204030204" pitchFamily="49" charset="0"/>
              </a:rPr>
              <a:t> 1.0 : f64</a:t>
            </a:r>
          </a:p>
          <a:p>
            <a:r>
              <a:rPr lang="en-US" sz="1100" dirty="0">
                <a:latin typeface="Consolas" panose="020B0609020204030204" pitchFamily="49" charset="0"/>
              </a:rPr>
              <a:t>    %5 = </a:t>
            </a:r>
            <a:r>
              <a:rPr lang="en-US" sz="1100" dirty="0" err="1">
                <a:latin typeface="Consolas" panose="020B0609020204030204" pitchFamily="49" charset="0"/>
              </a:rPr>
              <a:t>daphne.sub</a:t>
            </a:r>
            <a:r>
              <a:rPr lang="en-US" sz="1100" dirty="0">
                <a:latin typeface="Consolas" panose="020B0609020204030204" pitchFamily="49" charset="0"/>
              </a:rPr>
              <a:t> %cst1f, %alpha : (f64, f64) -&gt; f64</a:t>
            </a:r>
          </a:p>
          <a:p>
            <a:r>
              <a:rPr lang="en-US" sz="1100" dirty="0">
                <a:latin typeface="Consolas" panose="020B0609020204030204" pitchFamily="49" charset="0"/>
              </a:rPr>
              <a:t>    %6 = </a:t>
            </a:r>
            <a:r>
              <a:rPr lang="en-US" sz="1100" dirty="0" err="1">
                <a:latin typeface="Consolas" panose="020B0609020204030204" pitchFamily="49" charset="0"/>
              </a:rPr>
              <a:t>daphne.mul</a:t>
            </a:r>
            <a:r>
              <a:rPr lang="en-US" sz="1100" dirty="0">
                <a:latin typeface="Consolas" panose="020B0609020204030204" pitchFamily="49" charset="0"/>
              </a:rPr>
              <a:t> %5, %4 : (f64, !</a:t>
            </a:r>
            <a:r>
              <a:rPr lang="en-US" sz="1100" dirty="0" err="1">
                <a:latin typeface="Consolas" panose="020B0609020204030204" pitchFamily="49" charset="0"/>
              </a:rPr>
              <a:t>daphne.matrix</a:t>
            </a:r>
            <a:r>
              <a:rPr lang="en-US" sz="1100" dirty="0">
                <a:latin typeface="Consolas" panose="020B0609020204030204" pitchFamily="49" charset="0"/>
              </a:rPr>
              <a:t>&lt;?x?xf64&gt;) -&gt; !</a:t>
            </a:r>
            <a:r>
              <a:rPr lang="en-US" sz="1100" dirty="0" err="1">
                <a:latin typeface="Consolas" panose="020B0609020204030204" pitchFamily="49" charset="0"/>
              </a:rPr>
              <a:t>daphne.matrix</a:t>
            </a:r>
            <a:r>
              <a:rPr lang="en-US" sz="1100" dirty="0">
                <a:latin typeface="Consolas" panose="020B0609020204030204" pitchFamily="49" charset="0"/>
              </a:rPr>
              <a:t>&lt;?x?xf64&gt;</a:t>
            </a:r>
          </a:p>
          <a:p>
            <a:r>
              <a:rPr lang="en-US" sz="1100" dirty="0">
                <a:latin typeface="Consolas" panose="020B0609020204030204" pitchFamily="49" charset="0"/>
              </a:rPr>
              <a:t>    %</a:t>
            </a:r>
            <a:r>
              <a:rPr lang="en-US" sz="1100" dirty="0" err="1">
                <a:latin typeface="Consolas" panose="020B0609020204030204" pitchFamily="49" charset="0"/>
              </a:rPr>
              <a:t>newP</a:t>
            </a:r>
            <a:r>
              <a:rPr lang="en-US" sz="1100" dirty="0">
                <a:latin typeface="Consolas" panose="020B0609020204030204" pitchFamily="49" charset="0"/>
              </a:rPr>
              <a:t> = </a:t>
            </a:r>
            <a:r>
              <a:rPr lang="en-US" sz="1100" dirty="0" err="1">
                <a:latin typeface="Consolas" panose="020B0609020204030204" pitchFamily="49" charset="0"/>
              </a:rPr>
              <a:t>daphne.add</a:t>
            </a:r>
            <a:r>
              <a:rPr lang="en-US" sz="1100" dirty="0">
                <a:latin typeface="Consolas" panose="020B0609020204030204" pitchFamily="49" charset="0"/>
              </a:rPr>
              <a:t> %2, %6 : (!</a:t>
            </a:r>
            <a:r>
              <a:rPr lang="en-US" sz="1100" dirty="0" err="1">
                <a:latin typeface="Consolas" panose="020B0609020204030204" pitchFamily="49" charset="0"/>
              </a:rPr>
              <a:t>daphne.matrix</a:t>
            </a:r>
            <a:r>
              <a:rPr lang="en-US" sz="1100" dirty="0">
                <a:latin typeface="Consolas" panose="020B0609020204030204" pitchFamily="49" charset="0"/>
              </a:rPr>
              <a:t>&lt;?x?xf64&gt;, !</a:t>
            </a:r>
            <a:r>
              <a:rPr lang="en-US" sz="1100" dirty="0" err="1">
                <a:latin typeface="Consolas" panose="020B0609020204030204" pitchFamily="49" charset="0"/>
              </a:rPr>
              <a:t>daphne.matrix</a:t>
            </a:r>
            <a:r>
              <a:rPr lang="en-US" sz="1100" dirty="0">
                <a:latin typeface="Consolas" panose="020B0609020204030204" pitchFamily="49" charset="0"/>
              </a:rPr>
              <a:t>&lt;?x?xf64&gt;) -&gt; !</a:t>
            </a:r>
            <a:r>
              <a:rPr lang="en-US" sz="1100" dirty="0" err="1">
                <a:latin typeface="Consolas" panose="020B0609020204030204" pitchFamily="49" charset="0"/>
              </a:rPr>
              <a:t>daphne.matrix</a:t>
            </a:r>
            <a:r>
              <a:rPr lang="en-US" sz="1100" dirty="0">
                <a:latin typeface="Consolas" panose="020B0609020204030204" pitchFamily="49" charset="0"/>
              </a:rPr>
              <a:t>&lt;?x?xf64&gt;</a:t>
            </a:r>
          </a:p>
          <a:p>
            <a:r>
              <a:rPr lang="en-US" sz="1100" dirty="0">
                <a:latin typeface="Consolas" panose="020B0609020204030204" pitchFamily="49" charset="0"/>
              </a:rPr>
              <a:t>    %cst1 = </a:t>
            </a:r>
            <a:r>
              <a:rPr lang="en-US" sz="1100" dirty="0" err="1">
                <a:latin typeface="Consolas" panose="020B0609020204030204" pitchFamily="49" charset="0"/>
              </a:rPr>
              <a:t>daphne.constant</a:t>
            </a:r>
            <a:r>
              <a:rPr lang="en-US" sz="1100" dirty="0">
                <a:latin typeface="Consolas" panose="020B0609020204030204" pitchFamily="49" charset="0"/>
              </a:rPr>
              <a:t> 1 : i64</a:t>
            </a:r>
          </a:p>
          <a:p>
            <a:r>
              <a:rPr lang="en-US" sz="1100" dirty="0">
                <a:latin typeface="Consolas" panose="020B0609020204030204" pitchFamily="49" charset="0"/>
              </a:rPr>
              <a:t>    %</a:t>
            </a:r>
            <a:r>
              <a:rPr lang="en-US" sz="1100" dirty="0" err="1">
                <a:latin typeface="Consolas" panose="020B0609020204030204" pitchFamily="49" charset="0"/>
              </a:rPr>
              <a:t>nextI</a:t>
            </a:r>
            <a:r>
              <a:rPr lang="en-US" sz="1100" dirty="0">
                <a:latin typeface="Consolas" panose="020B0609020204030204" pitchFamily="49" charset="0"/>
              </a:rPr>
              <a:t> = </a:t>
            </a:r>
            <a:r>
              <a:rPr lang="en-US" sz="1100" dirty="0" err="1">
                <a:latin typeface="Consolas" panose="020B0609020204030204" pitchFamily="49" charset="0"/>
              </a:rPr>
              <a:t>daphne.add</a:t>
            </a:r>
            <a:r>
              <a:rPr lang="en-US" sz="1100" dirty="0">
                <a:latin typeface="Consolas" panose="020B0609020204030204" pitchFamily="49" charset="0"/>
              </a:rPr>
              <a:t> %</a:t>
            </a:r>
            <a:r>
              <a:rPr lang="en-US" sz="1100" dirty="0" err="1">
                <a:latin typeface="Consolas" panose="020B0609020204030204" pitchFamily="49" charset="0"/>
              </a:rPr>
              <a:t>i</a:t>
            </a:r>
            <a:r>
              <a:rPr lang="en-US" sz="1100" dirty="0">
                <a:latin typeface="Consolas" panose="020B0609020204030204" pitchFamily="49" charset="0"/>
              </a:rPr>
              <a:t>, %cst1 : (i64, i64) -&gt; i64</a:t>
            </a:r>
          </a:p>
          <a:p>
            <a:r>
              <a:rPr lang="en-US" sz="1100" dirty="0">
                <a:latin typeface="Consolas" panose="020B0609020204030204" pitchFamily="49" charset="0"/>
              </a:rPr>
              <a:t>    </a:t>
            </a:r>
            <a:r>
              <a:rPr lang="en-US" sz="1100" dirty="0" err="1">
                <a:latin typeface="Consolas" panose="020B0609020204030204" pitchFamily="49" charset="0"/>
              </a:rPr>
              <a:t>daphne.yield</a:t>
            </a:r>
            <a:r>
              <a:rPr lang="en-US" sz="1100" dirty="0">
                <a:latin typeface="Consolas" panose="020B0609020204030204" pitchFamily="49" charset="0"/>
              </a:rPr>
              <a:t> %</a:t>
            </a:r>
            <a:r>
              <a:rPr lang="en-US" sz="1100" dirty="0" err="1">
                <a:latin typeface="Consolas" panose="020B0609020204030204" pitchFamily="49" charset="0"/>
              </a:rPr>
              <a:t>newP</a:t>
            </a:r>
            <a:r>
              <a:rPr lang="en-US" sz="1100" dirty="0">
                <a:latin typeface="Consolas" panose="020B0609020204030204" pitchFamily="49" charset="0"/>
              </a:rPr>
              <a:t>, %</a:t>
            </a:r>
            <a:r>
              <a:rPr lang="en-US" sz="1100" dirty="0" err="1">
                <a:latin typeface="Consolas" panose="020B0609020204030204" pitchFamily="49" charset="0"/>
              </a:rPr>
              <a:t>nextI</a:t>
            </a:r>
            <a:r>
              <a:rPr lang="en-US" sz="1100" dirty="0">
                <a:latin typeface="Consolas" panose="020B0609020204030204" pitchFamily="49" charset="0"/>
              </a:rPr>
              <a:t> : !</a:t>
            </a:r>
            <a:r>
              <a:rPr lang="en-US" sz="1100" dirty="0" err="1">
                <a:latin typeface="Consolas" panose="020B0609020204030204" pitchFamily="49" charset="0"/>
              </a:rPr>
              <a:t>daphne.matrix</a:t>
            </a:r>
            <a:r>
              <a:rPr lang="en-US" sz="1100" dirty="0">
                <a:latin typeface="Consolas" panose="020B0609020204030204" pitchFamily="49" charset="0"/>
              </a:rPr>
              <a:t>&lt;?x?xf64&gt;, i64</a:t>
            </a:r>
          </a:p>
          <a:p>
            <a:r>
              <a:rPr lang="en-US" sz="1100" dirty="0">
                <a:latin typeface="Consolas" panose="020B0609020204030204" pitchFamily="49" charset="0"/>
              </a:rPr>
              <a:t>  }</a:t>
            </a:r>
          </a:p>
          <a:p>
            <a:r>
              <a:rPr lang="en-US" sz="1100" dirty="0">
                <a:latin typeface="Consolas" panose="020B0609020204030204" pitchFamily="49" charset="0"/>
              </a:rPr>
              <a:t>  </a:t>
            </a:r>
            <a:r>
              <a:rPr lang="en-US" sz="1100" dirty="0" err="1">
                <a:latin typeface="Consolas" panose="020B0609020204030204" pitchFamily="49" charset="0"/>
              </a:rPr>
              <a:t>daphne.print</a:t>
            </a:r>
            <a:r>
              <a:rPr lang="en-US" sz="1100" dirty="0">
                <a:latin typeface="Consolas" panose="020B0609020204030204" pitchFamily="49" charset="0"/>
              </a:rPr>
              <a:t> %loop#0 : !</a:t>
            </a:r>
            <a:r>
              <a:rPr lang="en-US" sz="1100" dirty="0" err="1">
                <a:latin typeface="Consolas" panose="020B0609020204030204" pitchFamily="49" charset="0"/>
              </a:rPr>
              <a:t>daphne.matrix</a:t>
            </a:r>
            <a:r>
              <a:rPr lang="en-US" sz="1100" dirty="0">
                <a:latin typeface="Consolas" panose="020B0609020204030204" pitchFamily="49" charset="0"/>
              </a:rPr>
              <a:t>&lt;?x?xf64&gt;</a:t>
            </a:r>
          </a:p>
          <a:p>
            <a:r>
              <a:rPr lang="en-US" sz="1100" dirty="0">
                <a:latin typeface="Consolas" panose="020B0609020204030204" pitchFamily="49" charset="0"/>
              </a:rPr>
              <a:t>  </a:t>
            </a:r>
            <a:r>
              <a:rPr lang="en-US" sz="1100" dirty="0" err="1">
                <a:latin typeface="Consolas" panose="020B0609020204030204" pitchFamily="49" charset="0"/>
              </a:rPr>
              <a:t>daphne.return</a:t>
            </a:r>
            <a:endParaRPr lang="en-US" sz="1100" dirty="0">
              <a:latin typeface="Consolas" panose="020B0609020204030204" pitchFamily="49" charset="0"/>
            </a:endParaRPr>
          </a:p>
          <a:p>
            <a:r>
              <a:rPr lang="en-US" sz="1100" dirty="0">
                <a:latin typeface="Consolas" panose="020B0609020204030204" pitchFamily="49" charset="0"/>
              </a:rPr>
              <a:t>}</a:t>
            </a:r>
          </a:p>
        </p:txBody>
      </p:sp>
      <p:sp>
        <p:nvSpPr>
          <p:cNvPr id="2" name="Title 1"/>
          <p:cNvSpPr>
            <a:spLocks noGrp="1"/>
          </p:cNvSpPr>
          <p:nvPr>
            <p:ph type="title"/>
          </p:nvPr>
        </p:nvSpPr>
        <p:spPr/>
        <p:txBody>
          <a:bodyPr/>
          <a:lstStyle/>
          <a:p>
            <a:r>
              <a:rPr lang="en-US" dirty="0"/>
              <a:t>Excursus: MLIR, cont.</a:t>
            </a:r>
            <a:br>
              <a:rPr lang="en-US" dirty="0"/>
            </a:br>
            <a:r>
              <a:rPr lang="en-US" sz="2000" dirty="0"/>
              <a:t>(DAPHNE pre-project prototype)</a:t>
            </a:r>
          </a:p>
        </p:txBody>
      </p:sp>
      <p:sp>
        <p:nvSpPr>
          <p:cNvPr id="4" name="Text Placeholder 3"/>
          <p:cNvSpPr>
            <a:spLocks noGrp="1"/>
          </p:cNvSpPr>
          <p:nvPr>
            <p:ph type="body" sz="quarter" idx="14"/>
          </p:nvPr>
        </p:nvSpPr>
        <p:spPr/>
        <p:txBody>
          <a:bodyPr>
            <a:normAutofit lnSpcReduction="10000"/>
          </a:bodyPr>
          <a:lstStyle/>
          <a:p>
            <a:r>
              <a:rPr lang="en-US" dirty="0"/>
              <a:t>Operator Fusion &amp; JIT Compilation</a:t>
            </a:r>
          </a:p>
          <a:p>
            <a:endParaRPr lang="en-US" dirty="0"/>
          </a:p>
        </p:txBody>
      </p:sp>
      <p:sp>
        <p:nvSpPr>
          <p:cNvPr id="14" name="TextBox 13"/>
          <p:cNvSpPr txBox="1"/>
          <p:nvPr/>
        </p:nvSpPr>
        <p:spPr>
          <a:xfrm>
            <a:off x="4559538" y="683174"/>
            <a:ext cx="4584462" cy="954107"/>
          </a:xfrm>
          <a:prstGeom prst="rect">
            <a:avLst/>
          </a:prstGeom>
          <a:noFill/>
        </p:spPr>
        <p:txBody>
          <a:bodyPr wrap="square" rtlCol="0">
            <a:spAutoFit/>
          </a:bodyPr>
          <a:lstStyle/>
          <a:p>
            <a:r>
              <a:rPr lang="en-US" sz="1400" b="1" dirty="0">
                <a:latin typeface="Consolas" panose="020B0609020204030204" pitchFamily="49" charset="0"/>
              </a:rPr>
              <a:t>while</a:t>
            </a:r>
            <a:r>
              <a:rPr lang="en-US" sz="1400" dirty="0">
                <a:latin typeface="Consolas" panose="020B0609020204030204" pitchFamily="49" charset="0"/>
              </a:rPr>
              <a:t>(</a:t>
            </a:r>
            <a:r>
              <a:rPr lang="en-US" sz="1400" dirty="0" err="1">
                <a:latin typeface="Consolas" panose="020B0609020204030204" pitchFamily="49" charset="0"/>
              </a:rPr>
              <a:t>i</a:t>
            </a:r>
            <a:r>
              <a:rPr lang="en-US" sz="1400" dirty="0">
                <a:latin typeface="Consolas" panose="020B0609020204030204" pitchFamily="49" charset="0"/>
              </a:rPr>
              <a:t> &lt; </a:t>
            </a:r>
            <a:r>
              <a:rPr lang="en-US" sz="1400" dirty="0" err="1">
                <a:latin typeface="Consolas" panose="020B0609020204030204" pitchFamily="49" charset="0"/>
              </a:rPr>
              <a:t>max_iter</a:t>
            </a:r>
            <a:r>
              <a:rPr lang="en-US" sz="1400" dirty="0">
                <a:latin typeface="Consolas" panose="020B0609020204030204" pitchFamily="49" charset="0"/>
              </a:rPr>
              <a:t>) { </a:t>
            </a:r>
            <a:r>
              <a:rPr lang="en-US" sz="1400" b="1" dirty="0">
                <a:solidFill>
                  <a:srgbClr val="00B050"/>
                </a:solidFill>
                <a:latin typeface="Consolas" panose="020B0609020204030204" pitchFamily="49" charset="0"/>
              </a:rPr>
              <a:t># PageRank</a:t>
            </a:r>
          </a:p>
          <a:p>
            <a:r>
              <a:rPr lang="en-US" sz="1400" dirty="0">
                <a:latin typeface="Consolas" panose="020B0609020204030204" pitchFamily="49" charset="0"/>
              </a:rPr>
              <a:t>  p = alpha*(G%*%p) + (1-alpha)*(e%*%u%*%p);</a:t>
            </a:r>
          </a:p>
          <a:p>
            <a:r>
              <a:rPr lang="en-US" sz="1400" dirty="0">
                <a:latin typeface="Consolas" panose="020B0609020204030204" pitchFamily="49" charset="0"/>
              </a:rPr>
              <a:t>  </a:t>
            </a:r>
            <a:r>
              <a:rPr lang="en-US" sz="1400" dirty="0" err="1">
                <a:latin typeface="Consolas" panose="020B0609020204030204" pitchFamily="49" charset="0"/>
              </a:rPr>
              <a:t>i</a:t>
            </a:r>
            <a:r>
              <a:rPr lang="en-US" sz="1400" dirty="0">
                <a:latin typeface="Consolas" panose="020B0609020204030204" pitchFamily="49" charset="0"/>
              </a:rPr>
              <a:t> += 1;</a:t>
            </a:r>
          </a:p>
          <a:p>
            <a:r>
              <a:rPr lang="en-US" sz="1400" dirty="0">
                <a:latin typeface="Consolas" panose="020B0609020204030204" pitchFamily="49" charset="0"/>
              </a:rPr>
              <a:t>}</a:t>
            </a:r>
          </a:p>
        </p:txBody>
      </p:sp>
      <p:sp>
        <p:nvSpPr>
          <p:cNvPr id="16" name="Right Arrow 15"/>
          <p:cNvSpPr/>
          <p:nvPr/>
        </p:nvSpPr>
        <p:spPr>
          <a:xfrm rot="5400000">
            <a:off x="6065568" y="1844774"/>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440678" y="1651560"/>
            <a:ext cx="2596413" cy="646331"/>
          </a:xfrm>
          <a:prstGeom prst="rect">
            <a:avLst/>
          </a:prstGeom>
          <a:noFill/>
        </p:spPr>
        <p:txBody>
          <a:bodyPr wrap="square" rtlCol="0">
            <a:spAutoFit/>
          </a:bodyPr>
          <a:lstStyle/>
          <a:p>
            <a:pPr algn="ctr"/>
            <a:r>
              <a:rPr lang="en-US" b="1" dirty="0">
                <a:solidFill>
                  <a:srgbClr val="7889FB"/>
                </a:solidFill>
                <a:latin typeface="Calibri" panose="020F0502020204030204" pitchFamily="34" charset="0"/>
                <a:cs typeface="Calibri" panose="020F0502020204030204" pitchFamily="34" charset="0"/>
              </a:rPr>
              <a:t>Initial translation w/o </a:t>
            </a:r>
            <a:br>
              <a:rPr lang="en-US" b="1" dirty="0">
                <a:solidFill>
                  <a:srgbClr val="7889FB"/>
                </a:solidFill>
                <a:latin typeface="Calibri" panose="020F0502020204030204" pitchFamily="34" charset="0"/>
                <a:cs typeface="Calibri" panose="020F0502020204030204" pitchFamily="34" charset="0"/>
              </a:rPr>
            </a:br>
            <a:r>
              <a:rPr lang="en-US" b="1" dirty="0">
                <a:solidFill>
                  <a:srgbClr val="7889FB"/>
                </a:solidFill>
                <a:latin typeface="Calibri" panose="020F0502020204030204" pitchFamily="34" charset="0"/>
                <a:cs typeface="Calibri" panose="020F0502020204030204" pitchFamily="34" charset="0"/>
              </a:rPr>
              <a:t>much optimization</a:t>
            </a:r>
          </a:p>
        </p:txBody>
      </p:sp>
      <p:sp>
        <p:nvSpPr>
          <p:cNvPr id="21" name="TextBox 20"/>
          <p:cNvSpPr txBox="1"/>
          <p:nvPr/>
        </p:nvSpPr>
        <p:spPr>
          <a:xfrm>
            <a:off x="170936" y="1659857"/>
            <a:ext cx="8959674" cy="4616648"/>
          </a:xfrm>
          <a:prstGeom prst="rect">
            <a:avLst/>
          </a:prstGeom>
          <a:solidFill>
            <a:schemeClr val="bg1"/>
          </a:solidFill>
        </p:spPr>
        <p:txBody>
          <a:bodyPr wrap="square" rtlCol="0">
            <a:spAutoFit/>
          </a:bodyPr>
          <a:lstStyle/>
          <a:p>
            <a:r>
              <a:rPr lang="en-US" sz="1050" dirty="0">
                <a:latin typeface="Consolas" panose="020B0609020204030204" pitchFamily="49" charset="0"/>
              </a:rPr>
              <a:t>module  {</a:t>
            </a:r>
          </a:p>
          <a:p>
            <a:r>
              <a:rPr lang="en-US" sz="1050" dirty="0">
                <a:latin typeface="Consolas" panose="020B0609020204030204" pitchFamily="49" charset="0"/>
              </a:rPr>
              <a:t>  </a:t>
            </a:r>
            <a:r>
              <a:rPr lang="en-US" sz="1050" dirty="0" err="1">
                <a:latin typeface="Consolas" panose="020B0609020204030204" pitchFamily="49" charset="0"/>
              </a:rPr>
              <a:t>func</a:t>
            </a:r>
            <a:r>
              <a:rPr lang="en-US" sz="1050" dirty="0">
                <a:latin typeface="Consolas" panose="020B0609020204030204" pitchFamily="49" charset="0"/>
              </a:rPr>
              <a:t> @main() {</a:t>
            </a:r>
          </a:p>
          <a:p>
            <a:r>
              <a:rPr lang="en-US" sz="1050" dirty="0">
                <a:latin typeface="Consolas" panose="020B0609020204030204" pitchFamily="49" charset="0"/>
              </a:rPr>
              <a:t>    %0 = </a:t>
            </a:r>
            <a:r>
              <a:rPr lang="en-US" sz="1050" dirty="0" err="1">
                <a:latin typeface="Consolas" panose="020B0609020204030204" pitchFamily="49" charset="0"/>
              </a:rPr>
              <a:t>daphne.constant</a:t>
            </a:r>
            <a:r>
              <a:rPr lang="en-US" sz="1050" dirty="0">
                <a:latin typeface="Consolas" panose="020B0609020204030204" pitchFamily="49" charset="0"/>
              </a:rPr>
              <a:t> 5.000000e-01 : f64</a:t>
            </a:r>
          </a:p>
          <a:p>
            <a:r>
              <a:rPr lang="en-US" sz="1050" dirty="0">
                <a:latin typeface="Consolas" panose="020B0609020204030204" pitchFamily="49" charset="0"/>
              </a:rPr>
              <a:t>    %1 = </a:t>
            </a:r>
            <a:r>
              <a:rPr lang="en-US" sz="1050" dirty="0" err="1">
                <a:latin typeface="Consolas" panose="020B0609020204030204" pitchFamily="49" charset="0"/>
              </a:rPr>
              <a:t>daphne.constant</a:t>
            </a:r>
            <a:r>
              <a:rPr lang="en-US" sz="1050" dirty="0">
                <a:latin typeface="Consolas" panose="020B0609020204030204" pitchFamily="49" charset="0"/>
              </a:rPr>
              <a:t> 0 : i64</a:t>
            </a:r>
          </a:p>
          <a:p>
            <a:r>
              <a:rPr lang="en-US" sz="1050" dirty="0">
                <a:latin typeface="Consolas" panose="020B0609020204030204" pitchFamily="49" charset="0"/>
              </a:rPr>
              <a:t>    %2 = </a:t>
            </a:r>
            <a:r>
              <a:rPr lang="en-US" sz="1050" dirty="0" err="1">
                <a:latin typeface="Consolas" panose="020B0609020204030204" pitchFamily="49" charset="0"/>
              </a:rPr>
              <a:t>daphne.constant</a:t>
            </a:r>
            <a:r>
              <a:rPr lang="en-US" sz="1050" dirty="0">
                <a:latin typeface="Consolas" panose="020B0609020204030204" pitchFamily="49" charset="0"/>
              </a:rPr>
              <a:t> 1.000000e+00 : f64</a:t>
            </a:r>
          </a:p>
          <a:p>
            <a:r>
              <a:rPr lang="en-US" sz="1050" dirty="0">
                <a:latin typeface="Consolas" panose="020B0609020204030204" pitchFamily="49" charset="0"/>
              </a:rPr>
              <a:t>    %3 = </a:t>
            </a:r>
            <a:r>
              <a:rPr lang="en-US" sz="1050" dirty="0" err="1">
                <a:latin typeface="Consolas" panose="020B0609020204030204" pitchFamily="49" charset="0"/>
              </a:rPr>
              <a:t>daphne.constant</a:t>
            </a:r>
            <a:r>
              <a:rPr lang="en-US" sz="1050" dirty="0">
                <a:latin typeface="Consolas" panose="020B0609020204030204" pitchFamily="49" charset="0"/>
              </a:rPr>
              <a:t> 1 : i64</a:t>
            </a:r>
          </a:p>
          <a:p>
            <a:r>
              <a:rPr lang="en-US" sz="1050" dirty="0">
                <a:latin typeface="Consolas" panose="020B0609020204030204" pitchFamily="49" charset="0"/>
              </a:rPr>
              <a:t>    %4 = </a:t>
            </a:r>
            <a:r>
              <a:rPr lang="en-US" sz="1050" dirty="0" err="1">
                <a:latin typeface="Consolas" panose="020B0609020204030204" pitchFamily="49" charset="0"/>
              </a:rPr>
              <a:t>daphne.constant</a:t>
            </a:r>
            <a:r>
              <a:rPr lang="en-US" sz="1050" dirty="0">
                <a:latin typeface="Consolas" panose="020B0609020204030204" pitchFamily="49" charset="0"/>
              </a:rPr>
              <a:t> 10 : i64</a:t>
            </a:r>
          </a:p>
          <a:p>
            <a:r>
              <a:rPr lang="en-US" sz="1050" dirty="0">
                <a:latin typeface="Consolas" panose="020B0609020204030204" pitchFamily="49" charset="0"/>
              </a:rPr>
              <a:t>    %5 = </a:t>
            </a:r>
            <a:r>
              <a:rPr lang="en-US" sz="1050" dirty="0" err="1">
                <a:latin typeface="Consolas" panose="020B0609020204030204" pitchFamily="49" charset="0"/>
              </a:rPr>
              <a:t>daphne.rand</a:t>
            </a:r>
            <a:r>
              <a:rPr lang="en-US" sz="1050" dirty="0">
                <a:latin typeface="Consolas" panose="020B0609020204030204" pitchFamily="49" charset="0"/>
              </a:rPr>
              <a:t>  {cols = 50 : i64, rows = 50 : i64, seed = -1 : i64, sparsity = 7.000000e-02 : f64} : () -&gt; ...</a:t>
            </a:r>
          </a:p>
          <a:p>
            <a:r>
              <a:rPr lang="en-US" sz="1050" dirty="0">
                <a:latin typeface="Consolas" panose="020B0609020204030204" pitchFamily="49" charset="0"/>
              </a:rPr>
              <a:t>    %6, %7, %8 = ...</a:t>
            </a:r>
          </a:p>
          <a:p>
            <a:r>
              <a:rPr lang="en-US" sz="1050" dirty="0">
                <a:latin typeface="Consolas" panose="020B0609020204030204" pitchFamily="49" charset="0"/>
              </a:rPr>
              <a:t>    %9 = </a:t>
            </a:r>
            <a:r>
              <a:rPr lang="en-US" sz="1050" b="1" dirty="0" err="1">
                <a:solidFill>
                  <a:srgbClr val="7889FB"/>
                </a:solidFill>
                <a:latin typeface="Consolas" panose="020B0609020204030204" pitchFamily="49" charset="0"/>
              </a:rPr>
              <a:t>daphne.sub</a:t>
            </a:r>
            <a:r>
              <a:rPr lang="en-US" sz="1050" b="1" dirty="0">
                <a:solidFill>
                  <a:srgbClr val="7889FB"/>
                </a:solidFill>
                <a:latin typeface="Consolas" panose="020B0609020204030204" pitchFamily="49" charset="0"/>
              </a:rPr>
              <a:t> %2, %0 : (f64, f64) -&gt; f64</a:t>
            </a:r>
          </a:p>
          <a:p>
            <a:r>
              <a:rPr lang="en-US" sz="1050" dirty="0">
                <a:latin typeface="Consolas" panose="020B0609020204030204" pitchFamily="49" charset="0"/>
              </a:rPr>
              <a:t>    %10:2 = </a:t>
            </a:r>
            <a:r>
              <a:rPr lang="en-US" sz="1050" b="1" dirty="0" err="1">
                <a:solidFill>
                  <a:schemeClr val="accent1"/>
                </a:solidFill>
                <a:latin typeface="Consolas" panose="020B0609020204030204" pitchFamily="49" charset="0"/>
              </a:rPr>
              <a:t>daphne.while</a:t>
            </a:r>
            <a:r>
              <a:rPr lang="en-US" sz="1050" dirty="0">
                <a:latin typeface="Consolas" panose="020B0609020204030204" pitchFamily="49" charset="0"/>
              </a:rPr>
              <a:t> (%arg0 = %6, %arg1 = %1) : (!</a:t>
            </a:r>
            <a:r>
              <a:rPr lang="en-US" sz="1050" dirty="0" err="1">
                <a:latin typeface="Consolas" panose="020B0609020204030204" pitchFamily="49" charset="0"/>
              </a:rPr>
              <a:t>daphne.matrix</a:t>
            </a:r>
            <a:r>
              <a:rPr lang="en-US" sz="1050" dirty="0">
                <a:latin typeface="Consolas" panose="020B0609020204030204" pitchFamily="49" charset="0"/>
              </a:rPr>
              <a:t>&lt;50x1xf64&gt;, i64) -&gt; (same) condition: {</a:t>
            </a:r>
          </a:p>
          <a:p>
            <a:r>
              <a:rPr lang="en-US" sz="1050" dirty="0">
                <a:latin typeface="Consolas" panose="020B0609020204030204" pitchFamily="49" charset="0"/>
              </a:rPr>
              <a:t>      %11 = </a:t>
            </a:r>
            <a:r>
              <a:rPr lang="en-US" sz="1050" dirty="0" err="1">
                <a:latin typeface="Consolas" panose="020B0609020204030204" pitchFamily="49" charset="0"/>
              </a:rPr>
              <a:t>cmpi</a:t>
            </a:r>
            <a:r>
              <a:rPr lang="en-US" sz="1050" dirty="0">
                <a:latin typeface="Consolas" panose="020B0609020204030204" pitchFamily="49" charset="0"/>
              </a:rPr>
              <a:t> "</a:t>
            </a:r>
            <a:r>
              <a:rPr lang="en-US" sz="1050" dirty="0" err="1">
                <a:latin typeface="Consolas" panose="020B0609020204030204" pitchFamily="49" charset="0"/>
              </a:rPr>
              <a:t>ult</a:t>
            </a:r>
            <a:r>
              <a:rPr lang="en-US" sz="1050" dirty="0">
                <a:latin typeface="Consolas" panose="020B0609020204030204" pitchFamily="49" charset="0"/>
              </a:rPr>
              <a:t>", %arg1, %4 : i64</a:t>
            </a:r>
          </a:p>
          <a:p>
            <a:r>
              <a:rPr lang="en-US" sz="1050" dirty="0">
                <a:latin typeface="Consolas" panose="020B0609020204030204" pitchFamily="49" charset="0"/>
              </a:rPr>
              <a:t>      </a:t>
            </a:r>
            <a:r>
              <a:rPr lang="en-US" sz="1050" dirty="0" err="1">
                <a:latin typeface="Consolas" panose="020B0609020204030204" pitchFamily="49" charset="0"/>
              </a:rPr>
              <a:t>daphne.yield</a:t>
            </a:r>
            <a:r>
              <a:rPr lang="en-US" sz="1050" dirty="0">
                <a:latin typeface="Consolas" panose="020B0609020204030204" pitchFamily="49" charset="0"/>
              </a:rPr>
              <a:t> %11 : i1</a:t>
            </a:r>
          </a:p>
          <a:p>
            <a:r>
              <a:rPr lang="en-US" sz="1050" dirty="0">
                <a:latin typeface="Consolas" panose="020B0609020204030204" pitchFamily="49" charset="0"/>
              </a:rPr>
              <a:t>    } body: {</a:t>
            </a:r>
          </a:p>
          <a:p>
            <a:r>
              <a:rPr lang="en-US" sz="1050" dirty="0">
                <a:latin typeface="Consolas" panose="020B0609020204030204" pitchFamily="49" charset="0"/>
              </a:rPr>
              <a:t>      %11 = </a:t>
            </a:r>
            <a:r>
              <a:rPr lang="en-US" sz="1050" dirty="0" err="1">
                <a:latin typeface="Consolas" panose="020B0609020204030204" pitchFamily="49" charset="0"/>
              </a:rPr>
              <a:t>daphne.mat_mul</a:t>
            </a:r>
            <a:r>
              <a:rPr lang="en-US" sz="1050" dirty="0">
                <a:latin typeface="Consolas" panose="020B0609020204030204" pitchFamily="49" charset="0"/>
              </a:rPr>
              <a:t> %5, %arg0 : (!</a:t>
            </a:r>
            <a:r>
              <a:rPr lang="en-US" sz="1050" dirty="0" err="1">
                <a:latin typeface="Consolas" panose="020B0609020204030204" pitchFamily="49" charset="0"/>
              </a:rPr>
              <a:t>daphne.matrix</a:t>
            </a:r>
            <a:r>
              <a:rPr lang="en-US" sz="1050" dirty="0">
                <a:latin typeface="Consolas" panose="020B0609020204030204" pitchFamily="49" charset="0"/>
              </a:rPr>
              <a:t>&lt;50x50xf64&gt;, !</a:t>
            </a:r>
            <a:r>
              <a:rPr lang="en-US" sz="1050" dirty="0" err="1">
                <a:latin typeface="Consolas" panose="020B0609020204030204" pitchFamily="49" charset="0"/>
              </a:rPr>
              <a:t>daphne.matrix</a:t>
            </a:r>
            <a:r>
              <a:rPr lang="en-US" sz="1050" dirty="0">
                <a:latin typeface="Consolas" panose="020B0609020204030204" pitchFamily="49" charset="0"/>
              </a:rPr>
              <a:t>&lt;50x1xf64&gt;) -&gt; !</a:t>
            </a:r>
            <a:r>
              <a:rPr lang="en-US" sz="1050" dirty="0" err="1">
                <a:latin typeface="Consolas" panose="020B0609020204030204" pitchFamily="49" charset="0"/>
              </a:rPr>
              <a:t>daphne.matrix</a:t>
            </a:r>
            <a:r>
              <a:rPr lang="en-US" sz="1050" dirty="0">
                <a:latin typeface="Consolas" panose="020B0609020204030204" pitchFamily="49" charset="0"/>
              </a:rPr>
              <a:t>&lt;50x1xf64&gt;</a:t>
            </a:r>
          </a:p>
          <a:p>
            <a:r>
              <a:rPr lang="en-US" sz="1050" dirty="0">
                <a:latin typeface="Consolas" panose="020B0609020204030204" pitchFamily="49" charset="0"/>
              </a:rPr>
              <a:t>      %12 = </a:t>
            </a:r>
            <a:r>
              <a:rPr lang="en-US" sz="1050" dirty="0" err="1">
                <a:latin typeface="Consolas" panose="020B0609020204030204" pitchFamily="49" charset="0"/>
              </a:rPr>
              <a:t>daphne.mul</a:t>
            </a:r>
            <a:r>
              <a:rPr lang="en-US" sz="1050" dirty="0">
                <a:latin typeface="Consolas" panose="020B0609020204030204" pitchFamily="49" charset="0"/>
              </a:rPr>
              <a:t> %11, %0 : (!</a:t>
            </a:r>
            <a:r>
              <a:rPr lang="en-US" sz="1050" dirty="0" err="1">
                <a:latin typeface="Consolas" panose="020B0609020204030204" pitchFamily="49" charset="0"/>
              </a:rPr>
              <a:t>daphne.matrix</a:t>
            </a:r>
            <a:r>
              <a:rPr lang="en-US" sz="1050" dirty="0">
                <a:latin typeface="Consolas" panose="020B0609020204030204" pitchFamily="49" charset="0"/>
              </a:rPr>
              <a:t>&lt;50x1xf64&gt;, f64) -&gt; !</a:t>
            </a:r>
            <a:r>
              <a:rPr lang="en-US" sz="1050" dirty="0" err="1">
                <a:latin typeface="Consolas" panose="020B0609020204030204" pitchFamily="49" charset="0"/>
              </a:rPr>
              <a:t>daphne.matrix</a:t>
            </a:r>
            <a:r>
              <a:rPr lang="en-US" sz="1050" dirty="0">
                <a:latin typeface="Consolas" panose="020B0609020204030204" pitchFamily="49" charset="0"/>
              </a:rPr>
              <a:t>&lt;50x1xf64&gt;</a:t>
            </a:r>
          </a:p>
          <a:p>
            <a:r>
              <a:rPr lang="en-US" sz="1050" dirty="0">
                <a:latin typeface="Consolas" panose="020B0609020204030204" pitchFamily="49" charset="0"/>
              </a:rPr>
              <a:t>      %13 = </a:t>
            </a:r>
            <a:r>
              <a:rPr lang="en-US" sz="1050" b="1" dirty="0" err="1">
                <a:solidFill>
                  <a:srgbClr val="7889FB"/>
                </a:solidFill>
                <a:latin typeface="Consolas" panose="020B0609020204030204" pitchFamily="49" charset="0"/>
              </a:rPr>
              <a:t>daphne.mat_mul</a:t>
            </a:r>
            <a:r>
              <a:rPr lang="en-US" sz="1050" dirty="0">
                <a:latin typeface="Consolas" panose="020B0609020204030204" pitchFamily="49" charset="0"/>
              </a:rPr>
              <a:t> %8, %arg0 : (!</a:t>
            </a:r>
            <a:r>
              <a:rPr lang="en-US" sz="1050" dirty="0" err="1">
                <a:latin typeface="Consolas" panose="020B0609020204030204" pitchFamily="49" charset="0"/>
              </a:rPr>
              <a:t>daphne.matrix</a:t>
            </a:r>
            <a:r>
              <a:rPr lang="en-US" sz="1050" dirty="0">
                <a:latin typeface="Consolas" panose="020B0609020204030204" pitchFamily="49" charset="0"/>
              </a:rPr>
              <a:t>&lt;1x50xf64&gt;, !</a:t>
            </a:r>
            <a:r>
              <a:rPr lang="en-US" sz="1050" dirty="0" err="1">
                <a:latin typeface="Consolas" panose="020B0609020204030204" pitchFamily="49" charset="0"/>
              </a:rPr>
              <a:t>daphne.matrix</a:t>
            </a:r>
            <a:r>
              <a:rPr lang="en-US" sz="1050" dirty="0">
                <a:latin typeface="Consolas" panose="020B0609020204030204" pitchFamily="49" charset="0"/>
              </a:rPr>
              <a:t>&lt;50x1xf64&gt;) -&gt; </a:t>
            </a:r>
            <a:r>
              <a:rPr lang="en-US" sz="1050" b="1" dirty="0">
                <a:solidFill>
                  <a:srgbClr val="7889FB"/>
                </a:solidFill>
                <a:latin typeface="Consolas" panose="020B0609020204030204" pitchFamily="49" charset="0"/>
              </a:rPr>
              <a:t>!</a:t>
            </a:r>
            <a:r>
              <a:rPr lang="en-US" sz="1050" b="1" dirty="0" err="1">
                <a:solidFill>
                  <a:srgbClr val="7889FB"/>
                </a:solidFill>
                <a:latin typeface="Consolas" panose="020B0609020204030204" pitchFamily="49" charset="0"/>
              </a:rPr>
              <a:t>daphne.matrix</a:t>
            </a:r>
            <a:r>
              <a:rPr lang="en-US" sz="1050" b="1" dirty="0">
                <a:solidFill>
                  <a:srgbClr val="7889FB"/>
                </a:solidFill>
                <a:latin typeface="Consolas" panose="020B0609020204030204" pitchFamily="49" charset="0"/>
              </a:rPr>
              <a:t>&lt;1x1xf64&gt;</a:t>
            </a:r>
          </a:p>
          <a:p>
            <a:r>
              <a:rPr lang="en-US" sz="1050" dirty="0">
                <a:latin typeface="Consolas" panose="020B0609020204030204" pitchFamily="49" charset="0"/>
              </a:rPr>
              <a:t>      %14 = </a:t>
            </a:r>
            <a:r>
              <a:rPr lang="en-US" sz="1050" b="1" dirty="0" err="1">
                <a:solidFill>
                  <a:srgbClr val="7889FB"/>
                </a:solidFill>
                <a:latin typeface="Consolas" panose="020B0609020204030204" pitchFamily="49" charset="0"/>
              </a:rPr>
              <a:t>daphne.mat_mul</a:t>
            </a:r>
            <a:r>
              <a:rPr lang="en-US" sz="1050" dirty="0">
                <a:latin typeface="Consolas" panose="020B0609020204030204" pitchFamily="49" charset="0"/>
              </a:rPr>
              <a:t> %7, %13 : (!</a:t>
            </a:r>
            <a:r>
              <a:rPr lang="en-US" sz="1050" dirty="0" err="1">
                <a:latin typeface="Consolas" panose="020B0609020204030204" pitchFamily="49" charset="0"/>
              </a:rPr>
              <a:t>daphne.matrix</a:t>
            </a:r>
            <a:r>
              <a:rPr lang="en-US" sz="1050" dirty="0">
                <a:latin typeface="Consolas" panose="020B0609020204030204" pitchFamily="49" charset="0"/>
              </a:rPr>
              <a:t>&lt;50x1xf64&gt;, !</a:t>
            </a:r>
            <a:r>
              <a:rPr lang="en-US" sz="1050" dirty="0" err="1">
                <a:latin typeface="Consolas" panose="020B0609020204030204" pitchFamily="49" charset="0"/>
              </a:rPr>
              <a:t>daphne.matrix</a:t>
            </a:r>
            <a:r>
              <a:rPr lang="en-US" sz="1050" dirty="0">
                <a:latin typeface="Consolas" panose="020B0609020204030204" pitchFamily="49" charset="0"/>
              </a:rPr>
              <a:t>&lt;1x1xf64&gt;) -&gt; </a:t>
            </a:r>
            <a:r>
              <a:rPr lang="en-US" sz="1050" b="1" dirty="0">
                <a:solidFill>
                  <a:srgbClr val="7889FB"/>
                </a:solidFill>
                <a:latin typeface="Consolas" panose="020B0609020204030204" pitchFamily="49" charset="0"/>
              </a:rPr>
              <a:t>!</a:t>
            </a:r>
            <a:r>
              <a:rPr lang="en-US" sz="1050" b="1" dirty="0" err="1">
                <a:solidFill>
                  <a:srgbClr val="7889FB"/>
                </a:solidFill>
                <a:latin typeface="Consolas" panose="020B0609020204030204" pitchFamily="49" charset="0"/>
              </a:rPr>
              <a:t>daphne.matrix</a:t>
            </a:r>
            <a:r>
              <a:rPr lang="en-US" sz="1050" b="1" dirty="0">
                <a:solidFill>
                  <a:srgbClr val="7889FB"/>
                </a:solidFill>
                <a:latin typeface="Consolas" panose="020B0609020204030204" pitchFamily="49" charset="0"/>
              </a:rPr>
              <a:t>&lt;50x1xf64&gt;</a:t>
            </a:r>
          </a:p>
          <a:p>
            <a:r>
              <a:rPr lang="en-US" sz="1050" dirty="0">
                <a:latin typeface="Consolas" panose="020B0609020204030204" pitchFamily="49" charset="0"/>
              </a:rPr>
              <a:t>      %15 = </a:t>
            </a:r>
            <a:r>
              <a:rPr lang="en-US" sz="1050" dirty="0" err="1">
                <a:latin typeface="Consolas" panose="020B0609020204030204" pitchFamily="49" charset="0"/>
              </a:rPr>
              <a:t>daphne.mul</a:t>
            </a:r>
            <a:r>
              <a:rPr lang="en-US" sz="1050" dirty="0">
                <a:latin typeface="Consolas" panose="020B0609020204030204" pitchFamily="49" charset="0"/>
              </a:rPr>
              <a:t> %9, %14 : (f64, !</a:t>
            </a:r>
            <a:r>
              <a:rPr lang="en-US" sz="1050" dirty="0" err="1">
                <a:latin typeface="Consolas" panose="020B0609020204030204" pitchFamily="49" charset="0"/>
              </a:rPr>
              <a:t>daphne.matrix</a:t>
            </a:r>
            <a:r>
              <a:rPr lang="en-US" sz="1050" dirty="0">
                <a:latin typeface="Consolas" panose="020B0609020204030204" pitchFamily="49" charset="0"/>
              </a:rPr>
              <a:t>&lt;50x1xf64&gt;) -&gt; !</a:t>
            </a:r>
            <a:r>
              <a:rPr lang="en-US" sz="1050" dirty="0" err="1">
                <a:latin typeface="Consolas" panose="020B0609020204030204" pitchFamily="49" charset="0"/>
              </a:rPr>
              <a:t>daphne.matrix</a:t>
            </a:r>
            <a:r>
              <a:rPr lang="en-US" sz="1050" dirty="0">
                <a:latin typeface="Consolas" panose="020B0609020204030204" pitchFamily="49" charset="0"/>
              </a:rPr>
              <a:t>&lt;50x1xf64&gt;</a:t>
            </a:r>
          </a:p>
          <a:p>
            <a:r>
              <a:rPr lang="en-US" sz="1050" dirty="0">
                <a:latin typeface="Consolas" panose="020B0609020204030204" pitchFamily="49" charset="0"/>
              </a:rPr>
              <a:t>      %16 = </a:t>
            </a:r>
            <a:r>
              <a:rPr lang="en-US" sz="1050" dirty="0" err="1">
                <a:latin typeface="Consolas" panose="020B0609020204030204" pitchFamily="49" charset="0"/>
              </a:rPr>
              <a:t>daphne.add</a:t>
            </a:r>
            <a:r>
              <a:rPr lang="en-US" sz="1050" dirty="0">
                <a:latin typeface="Consolas" panose="020B0609020204030204" pitchFamily="49" charset="0"/>
              </a:rPr>
              <a:t> %12, %15 : (!</a:t>
            </a:r>
            <a:r>
              <a:rPr lang="en-US" sz="1050" dirty="0" err="1">
                <a:latin typeface="Consolas" panose="020B0609020204030204" pitchFamily="49" charset="0"/>
              </a:rPr>
              <a:t>daphne.matrix</a:t>
            </a:r>
            <a:r>
              <a:rPr lang="en-US" sz="1050" dirty="0">
                <a:latin typeface="Consolas" panose="020B0609020204030204" pitchFamily="49" charset="0"/>
              </a:rPr>
              <a:t>&lt;50x1xf64&gt;, !</a:t>
            </a:r>
            <a:r>
              <a:rPr lang="en-US" sz="1050" dirty="0" err="1">
                <a:latin typeface="Consolas" panose="020B0609020204030204" pitchFamily="49" charset="0"/>
              </a:rPr>
              <a:t>daphne.matrix</a:t>
            </a:r>
            <a:r>
              <a:rPr lang="en-US" sz="1050" dirty="0">
                <a:latin typeface="Consolas" panose="020B0609020204030204" pitchFamily="49" charset="0"/>
              </a:rPr>
              <a:t>&lt;50x1xf64&gt;) -&gt; !</a:t>
            </a:r>
            <a:r>
              <a:rPr lang="en-US" sz="1050" dirty="0" err="1">
                <a:latin typeface="Consolas" panose="020B0609020204030204" pitchFamily="49" charset="0"/>
              </a:rPr>
              <a:t>daphne.matrix</a:t>
            </a:r>
            <a:r>
              <a:rPr lang="en-US" sz="1050" dirty="0">
                <a:latin typeface="Consolas" panose="020B0609020204030204" pitchFamily="49" charset="0"/>
              </a:rPr>
              <a:t>&lt;50x1xf64&gt;</a:t>
            </a:r>
          </a:p>
          <a:p>
            <a:r>
              <a:rPr lang="en-US" sz="1050" dirty="0">
                <a:latin typeface="Consolas" panose="020B0609020204030204" pitchFamily="49" charset="0"/>
              </a:rPr>
              <a:t>      %17 = </a:t>
            </a:r>
            <a:r>
              <a:rPr lang="en-US" sz="1050" dirty="0" err="1">
                <a:latin typeface="Consolas" panose="020B0609020204030204" pitchFamily="49" charset="0"/>
              </a:rPr>
              <a:t>daphne.add</a:t>
            </a:r>
            <a:r>
              <a:rPr lang="en-US" sz="1050" dirty="0">
                <a:latin typeface="Consolas" panose="020B0609020204030204" pitchFamily="49" charset="0"/>
              </a:rPr>
              <a:t> %arg1, %3 : (i64, i64) -&gt; i64</a:t>
            </a:r>
          </a:p>
          <a:p>
            <a:r>
              <a:rPr lang="en-US" sz="1050" dirty="0">
                <a:latin typeface="Consolas" panose="020B0609020204030204" pitchFamily="49" charset="0"/>
              </a:rPr>
              <a:t>      </a:t>
            </a:r>
            <a:r>
              <a:rPr lang="en-US" sz="1050" dirty="0" err="1">
                <a:latin typeface="Consolas" panose="020B0609020204030204" pitchFamily="49" charset="0"/>
              </a:rPr>
              <a:t>daphne.yield</a:t>
            </a:r>
            <a:r>
              <a:rPr lang="en-US" sz="1050" dirty="0">
                <a:latin typeface="Consolas" panose="020B0609020204030204" pitchFamily="49" charset="0"/>
              </a:rPr>
              <a:t> %16, %17 : !</a:t>
            </a:r>
            <a:r>
              <a:rPr lang="en-US" sz="1050" dirty="0" err="1">
                <a:latin typeface="Consolas" panose="020B0609020204030204" pitchFamily="49" charset="0"/>
              </a:rPr>
              <a:t>daphne.matrix</a:t>
            </a:r>
            <a:r>
              <a:rPr lang="en-US" sz="1050" dirty="0">
                <a:latin typeface="Consolas" panose="020B0609020204030204" pitchFamily="49" charset="0"/>
              </a:rPr>
              <a:t>&lt;50x1xf64&gt;, i64</a:t>
            </a:r>
          </a:p>
          <a:p>
            <a:r>
              <a:rPr lang="en-US" sz="1050" dirty="0">
                <a:latin typeface="Consolas" panose="020B0609020204030204" pitchFamily="49" charset="0"/>
              </a:rPr>
              <a:t>    }</a:t>
            </a:r>
          </a:p>
          <a:p>
            <a:r>
              <a:rPr lang="en-US" sz="1050" dirty="0">
                <a:latin typeface="Consolas" panose="020B0609020204030204" pitchFamily="49" charset="0"/>
              </a:rPr>
              <a:t>    </a:t>
            </a:r>
            <a:r>
              <a:rPr lang="en-US" sz="1050" dirty="0" err="1">
                <a:latin typeface="Consolas" panose="020B0609020204030204" pitchFamily="49" charset="0"/>
              </a:rPr>
              <a:t>daphne.print</a:t>
            </a:r>
            <a:r>
              <a:rPr lang="en-US" sz="1050" dirty="0">
                <a:latin typeface="Consolas" panose="020B0609020204030204" pitchFamily="49" charset="0"/>
              </a:rPr>
              <a:t> %10#0 : !</a:t>
            </a:r>
            <a:r>
              <a:rPr lang="en-US" sz="1050" dirty="0" err="1">
                <a:latin typeface="Consolas" panose="020B0609020204030204" pitchFamily="49" charset="0"/>
              </a:rPr>
              <a:t>daphne.matrix</a:t>
            </a:r>
            <a:r>
              <a:rPr lang="en-US" sz="1050" dirty="0">
                <a:latin typeface="Consolas" panose="020B0609020204030204" pitchFamily="49" charset="0"/>
              </a:rPr>
              <a:t>&lt;50x1xf64&gt;</a:t>
            </a:r>
          </a:p>
          <a:p>
            <a:r>
              <a:rPr lang="en-US" sz="1050" dirty="0">
                <a:latin typeface="Consolas" panose="020B0609020204030204" pitchFamily="49" charset="0"/>
              </a:rPr>
              <a:t>    </a:t>
            </a:r>
            <a:r>
              <a:rPr lang="en-US" sz="1050" dirty="0" err="1">
                <a:latin typeface="Consolas" panose="020B0609020204030204" pitchFamily="49" charset="0"/>
              </a:rPr>
              <a:t>daphne.return</a:t>
            </a:r>
            <a:endParaRPr lang="en-US" sz="1050" dirty="0">
              <a:latin typeface="Consolas" panose="020B0609020204030204" pitchFamily="49" charset="0"/>
            </a:endParaRPr>
          </a:p>
          <a:p>
            <a:r>
              <a:rPr lang="en-US" sz="1050" dirty="0">
                <a:latin typeface="Consolas" panose="020B0609020204030204" pitchFamily="49" charset="0"/>
              </a:rPr>
              <a:t>  }</a:t>
            </a:r>
          </a:p>
          <a:p>
            <a:r>
              <a:rPr lang="en-US" sz="1050" dirty="0">
                <a:latin typeface="Consolas" panose="020B0609020204030204" pitchFamily="49" charset="0"/>
              </a:rPr>
              <a:t>}</a:t>
            </a:r>
          </a:p>
          <a:p>
            <a:endParaRPr lang="en-US" sz="1050" dirty="0">
              <a:latin typeface="Consolas" panose="020B0609020204030204" pitchFamily="49" charset="0"/>
            </a:endParaRPr>
          </a:p>
        </p:txBody>
      </p:sp>
      <p:sp>
        <p:nvSpPr>
          <p:cNvPr id="22" name="TextBox 21"/>
          <p:cNvSpPr txBox="1"/>
          <p:nvPr/>
        </p:nvSpPr>
        <p:spPr>
          <a:xfrm>
            <a:off x="3868714" y="2957569"/>
            <a:ext cx="3324648" cy="369332"/>
          </a:xfrm>
          <a:prstGeom prst="rect">
            <a:avLst/>
          </a:prstGeom>
          <a:noFill/>
        </p:spPr>
        <p:txBody>
          <a:bodyPr wrap="square" rtlCol="0">
            <a:spAutoFit/>
          </a:bodyPr>
          <a:lstStyle/>
          <a:p>
            <a:r>
              <a:rPr lang="en-US" dirty="0">
                <a:solidFill>
                  <a:schemeClr val="accent1"/>
                </a:solidFill>
                <a:latin typeface="Calibri" panose="020F0502020204030204" pitchFamily="34" charset="0"/>
                <a:cs typeface="Calibri" panose="020F0502020204030204" pitchFamily="34" charset="0"/>
              </a:rPr>
              <a:t>3) Code motion outside loop</a:t>
            </a:r>
          </a:p>
        </p:txBody>
      </p:sp>
      <p:sp>
        <p:nvSpPr>
          <p:cNvPr id="23" name="TextBox 22"/>
          <p:cNvSpPr txBox="1"/>
          <p:nvPr/>
        </p:nvSpPr>
        <p:spPr>
          <a:xfrm>
            <a:off x="4780511" y="5014334"/>
            <a:ext cx="4479658" cy="369332"/>
          </a:xfrm>
          <a:prstGeom prst="rect">
            <a:avLst/>
          </a:prstGeom>
          <a:noFill/>
        </p:spPr>
        <p:txBody>
          <a:bodyPr wrap="square" rtlCol="0">
            <a:spAutoFit/>
          </a:bodyPr>
          <a:lstStyle/>
          <a:p>
            <a:r>
              <a:rPr lang="en-US" dirty="0">
                <a:solidFill>
                  <a:schemeClr val="accent1"/>
                </a:solidFill>
                <a:latin typeface="Calibri" panose="020F0502020204030204" pitchFamily="34" charset="0"/>
                <a:cs typeface="Calibri" panose="020F0502020204030204" pitchFamily="34" charset="0"/>
              </a:rPr>
              <a:t>2) Matrix multiplication chain reordered</a:t>
            </a:r>
          </a:p>
        </p:txBody>
      </p:sp>
      <p:sp>
        <p:nvSpPr>
          <p:cNvPr id="24" name="TextBox 23"/>
          <p:cNvSpPr txBox="1"/>
          <p:nvPr/>
        </p:nvSpPr>
        <p:spPr>
          <a:xfrm>
            <a:off x="4720545" y="3622108"/>
            <a:ext cx="3648210" cy="369332"/>
          </a:xfrm>
          <a:prstGeom prst="rect">
            <a:avLst/>
          </a:prstGeom>
          <a:noFill/>
        </p:spPr>
        <p:txBody>
          <a:bodyPr wrap="square" rtlCol="0">
            <a:spAutoFit/>
          </a:bodyPr>
          <a:lstStyle/>
          <a:p>
            <a:r>
              <a:rPr lang="en-US" dirty="0">
                <a:solidFill>
                  <a:schemeClr val="accent1"/>
                </a:solidFill>
                <a:latin typeface="Calibri" panose="020F0502020204030204" pitchFamily="34" charset="0"/>
                <a:cs typeface="Calibri" panose="020F0502020204030204" pitchFamily="34" charset="0"/>
              </a:rPr>
              <a:t>1) Shape inference of dimensions</a:t>
            </a:r>
          </a:p>
        </p:txBody>
      </p:sp>
      <p:sp>
        <p:nvSpPr>
          <p:cNvPr id="25" name="TextBox 24"/>
          <p:cNvSpPr txBox="1"/>
          <p:nvPr/>
        </p:nvSpPr>
        <p:spPr>
          <a:xfrm>
            <a:off x="4495701" y="1841326"/>
            <a:ext cx="4243748" cy="369332"/>
          </a:xfrm>
          <a:prstGeom prst="rect">
            <a:avLst/>
          </a:prstGeom>
          <a:noFill/>
        </p:spPr>
        <p:txBody>
          <a:bodyPr wrap="square" rtlCol="0">
            <a:spAutoFit/>
          </a:bodyPr>
          <a:lstStyle/>
          <a:p>
            <a:pPr algn="ctr"/>
            <a:r>
              <a:rPr lang="en-US" b="1" dirty="0">
                <a:solidFill>
                  <a:srgbClr val="7889FB"/>
                </a:solidFill>
                <a:latin typeface="Calibri" panose="020F0502020204030204" pitchFamily="34" charset="0"/>
                <a:cs typeface="Calibri" panose="020F0502020204030204" pitchFamily="34" charset="0"/>
              </a:rPr>
              <a:t>After Several Optimization Passes</a:t>
            </a:r>
          </a:p>
        </p:txBody>
      </p:sp>
    </p:spTree>
    <p:extLst>
      <p:ext uri="{BB962C8B-B14F-4D97-AF65-F5344CB8AC3E}">
        <p14:creationId xmlns:p14="http://schemas.microsoft.com/office/powerpoint/2010/main" val="275080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21" grpId="0" animBg="1"/>
      <p:bldP spid="22" grpId="0"/>
      <p:bldP spid="23" grpId="0"/>
      <p:bldP spid="24" grpId="0"/>
      <p:bldP spid="2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and </a:t>
            </a:r>
            <a:r>
              <a:rPr lang="en-US" dirty="0">
                <a:solidFill>
                  <a:schemeClr val="accent1"/>
                </a:solidFill>
              </a:rPr>
              <a:t>Q&amp;A</a:t>
            </a:r>
            <a:endParaRPr lang="en-US" sz="2000" dirty="0">
              <a:solidFill>
                <a:schemeClr val="accent1"/>
              </a:solidFill>
            </a:endParaRPr>
          </a:p>
        </p:txBody>
      </p:sp>
      <p:sp>
        <p:nvSpPr>
          <p:cNvPr id="3" name="Content Placeholder 2"/>
          <p:cNvSpPr>
            <a:spLocks noGrp="1"/>
          </p:cNvSpPr>
          <p:nvPr>
            <p:ph idx="1"/>
          </p:nvPr>
        </p:nvSpPr>
        <p:spPr/>
        <p:txBody>
          <a:bodyPr/>
          <a:lstStyle/>
          <a:p>
            <a:r>
              <a:rPr lang="en-US" dirty="0"/>
              <a:t>Compilation Overview</a:t>
            </a:r>
          </a:p>
          <a:p>
            <a:r>
              <a:rPr lang="en-US" dirty="0"/>
              <a:t>Size Inference and Cost Estimation</a:t>
            </a:r>
          </a:p>
          <a:p>
            <a:r>
              <a:rPr lang="en-US" dirty="0"/>
              <a:t>Rewrites (and Operator Selection)</a:t>
            </a:r>
          </a:p>
          <a:p>
            <a:r>
              <a:rPr lang="en-US" dirty="0"/>
              <a:t>Runtime Adaptation</a:t>
            </a:r>
          </a:p>
          <a:p>
            <a:r>
              <a:rPr lang="en-US" dirty="0"/>
              <a:t>Operator Fusion &amp; JIT Compilation</a:t>
            </a:r>
          </a:p>
          <a:p>
            <a:pPr lvl="1"/>
            <a:endParaRPr lang="en-US" dirty="0"/>
          </a:p>
          <a:p>
            <a:pPr marL="0" indent="0">
              <a:buNone/>
            </a:pPr>
            <a:r>
              <a:rPr lang="en-US" dirty="0">
                <a:solidFill>
                  <a:schemeClr val="accent1"/>
                </a:solidFill>
                <a:sym typeface="Wingdings" panose="05000000000000000000" pitchFamily="2" charset="2"/>
              </a:rPr>
              <a:t></a:t>
            </a:r>
            <a:r>
              <a:rPr lang="en-US" dirty="0">
                <a:sym typeface="Wingdings" panose="05000000000000000000" pitchFamily="2" charset="2"/>
              </a:rPr>
              <a:t> </a:t>
            </a:r>
            <a:r>
              <a:rPr lang="en-US" dirty="0"/>
              <a:t>Impact of Size Inference and Costs</a:t>
            </a:r>
          </a:p>
          <a:p>
            <a:pPr lvl="1"/>
            <a:r>
              <a:rPr lang="en-US" dirty="0"/>
              <a:t>Advanced optimization of LA programs requires size inference </a:t>
            </a:r>
            <a:br>
              <a:rPr lang="en-US" dirty="0"/>
            </a:br>
            <a:r>
              <a:rPr lang="en-US" dirty="0"/>
              <a:t>for cost estimation and validity constraints</a:t>
            </a:r>
            <a:endParaRPr lang="en-US" sz="700" dirty="0"/>
          </a:p>
          <a:p>
            <a:pPr marL="0" indent="0">
              <a:buNone/>
            </a:pPr>
            <a:r>
              <a:rPr lang="en-US" dirty="0">
                <a:solidFill>
                  <a:schemeClr val="accent1"/>
                </a:solidFill>
                <a:sym typeface="Wingdings" panose="05000000000000000000" pitchFamily="2" charset="2"/>
              </a:rPr>
              <a:t></a:t>
            </a:r>
            <a:r>
              <a:rPr lang="en-US" dirty="0">
                <a:sym typeface="Wingdings" panose="05000000000000000000" pitchFamily="2" charset="2"/>
              </a:rPr>
              <a:t> </a:t>
            </a:r>
            <a:r>
              <a:rPr lang="en-US" dirty="0"/>
              <a:t>Ubiquitous Rewrite Fusion, and </a:t>
            </a:r>
            <a:r>
              <a:rPr lang="en-US" dirty="0" err="1"/>
              <a:t>Codegen</a:t>
            </a:r>
            <a:r>
              <a:rPr lang="en-US" dirty="0"/>
              <a:t>/JIT Opportunities</a:t>
            </a:r>
          </a:p>
          <a:p>
            <a:pPr lvl="1"/>
            <a:r>
              <a:rPr lang="en-US" dirty="0"/>
              <a:t>Linear algebra programs have plenty of room for optimization</a:t>
            </a:r>
          </a:p>
          <a:p>
            <a:pPr lvl="1"/>
            <a:r>
              <a:rPr lang="en-US" dirty="0"/>
              <a:t>Potential for changed asymptotic behavior</a:t>
            </a:r>
          </a:p>
        </p:txBody>
      </p:sp>
      <p:sp>
        <p:nvSpPr>
          <p:cNvPr id="5" name="TextBox 4"/>
          <p:cNvSpPr txBox="1"/>
          <p:nvPr/>
        </p:nvSpPr>
        <p:spPr>
          <a:xfrm>
            <a:off x="4528323" y="1339380"/>
            <a:ext cx="3148617" cy="369332"/>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Recommended Reading</a:t>
            </a:r>
          </a:p>
        </p:txBody>
      </p:sp>
      <p:sp>
        <p:nvSpPr>
          <p:cNvPr id="6" name="TextBox 5"/>
          <p:cNvSpPr txBox="1"/>
          <p:nvPr/>
        </p:nvSpPr>
        <p:spPr>
          <a:xfrm>
            <a:off x="4979949" y="1683370"/>
            <a:ext cx="4049486" cy="738664"/>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[Chris Leary, Todd Wang: XLA – </a:t>
            </a:r>
            <a:br>
              <a:rPr lang="en-US" sz="1400" dirty="0">
                <a:latin typeface="Calibri" panose="020F0502020204030204" pitchFamily="34" charset="0"/>
                <a:cs typeface="Calibri" panose="020F0502020204030204" pitchFamily="34" charset="0"/>
              </a:rPr>
            </a:br>
            <a:r>
              <a:rPr lang="en-US" sz="1400" dirty="0" err="1">
                <a:latin typeface="Calibri" panose="020F0502020204030204" pitchFamily="34" charset="0"/>
                <a:cs typeface="Calibri" panose="020F0502020204030204" pitchFamily="34" charset="0"/>
              </a:rPr>
              <a:t>TensorFlow</a:t>
            </a:r>
            <a:r>
              <a:rPr lang="en-US" sz="1400" dirty="0">
                <a:latin typeface="Calibri" panose="020F0502020204030204" pitchFamily="34" charset="0"/>
                <a:cs typeface="Calibri" panose="020F0502020204030204" pitchFamily="34" charset="0"/>
              </a:rPr>
              <a:t>, Compiled!, </a:t>
            </a:r>
            <a:r>
              <a:rPr lang="en-US" sz="1400" b="1" dirty="0">
                <a:latin typeface="Calibri" panose="020F0502020204030204" pitchFamily="34" charset="0"/>
                <a:cs typeface="Calibri" panose="020F0502020204030204" pitchFamily="34" charset="0"/>
              </a:rPr>
              <a:t>TF Dev Summit 2017, </a:t>
            </a:r>
            <a:r>
              <a:rPr lang="en-US" sz="1400" dirty="0">
                <a:latin typeface="Calibri" panose="020F0502020204030204" pitchFamily="34" charset="0"/>
                <a:cs typeface="Calibri" panose="020F0502020204030204" pitchFamily="34" charset="0"/>
                <a:hlinkClick r:id="rId3"/>
              </a:rPr>
              <a:t>https://www.youtube.com/watch?v=kAOanJczHA0</a:t>
            </a:r>
            <a:r>
              <a:rPr lang="en-US" sz="1400" dirty="0">
                <a:latin typeface="Calibri" panose="020F0502020204030204" pitchFamily="34" charset="0"/>
                <a:cs typeface="Calibri" panose="020F0502020204030204" pitchFamily="34" charset="0"/>
              </a:rPr>
              <a:t>]</a:t>
            </a:r>
          </a:p>
        </p:txBody>
      </p:sp>
      <p:grpSp>
        <p:nvGrpSpPr>
          <p:cNvPr id="7" name="Group 6"/>
          <p:cNvGrpSpPr/>
          <p:nvPr/>
        </p:nvGrpSpPr>
        <p:grpSpPr>
          <a:xfrm>
            <a:off x="7853912" y="1366794"/>
            <a:ext cx="1064042" cy="624134"/>
            <a:chOff x="3736686" y="5108207"/>
            <a:chExt cx="1064042" cy="624134"/>
          </a:xfrm>
        </p:grpSpPr>
        <p:pic>
          <p:nvPicPr>
            <p:cNvPr id="8" name="Picture 7">
              <a:extLst>
                <a:ext uri="{FF2B5EF4-FFF2-40B4-BE49-F238E27FC236}">
                  <a16:creationId xmlns:a16="http://schemas.microsoft.com/office/drawing/2014/main" id="{4BA8E35E-73C7-40FA-9FB0-814BABB7F5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6686" y="5108207"/>
              <a:ext cx="659373" cy="56196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1038" y="5439431"/>
              <a:ext cx="389690" cy="292910"/>
            </a:xfrm>
            <a:prstGeom prst="rect">
              <a:avLst/>
            </a:prstGeom>
          </p:spPr>
        </p:pic>
      </p:grpSp>
    </p:spTree>
    <p:extLst>
      <p:ext uri="{BB962C8B-B14F-4D97-AF65-F5344CB8AC3E}">
        <p14:creationId xmlns:p14="http://schemas.microsoft.com/office/powerpoint/2010/main" val="4239639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 Program Compilation / Graphs, cont.</a:t>
            </a:r>
          </a:p>
        </p:txBody>
      </p:sp>
      <p:sp>
        <p:nvSpPr>
          <p:cNvPr id="3" name="Content Placeholder 2"/>
          <p:cNvSpPr>
            <a:spLocks noGrp="1"/>
          </p:cNvSpPr>
          <p:nvPr>
            <p:ph idx="1"/>
          </p:nvPr>
        </p:nvSpPr>
        <p:spPr/>
        <p:txBody>
          <a:bodyPr/>
          <a:lstStyle/>
          <a:p>
            <a:r>
              <a:rPr lang="en-US" dirty="0"/>
              <a:t>Example TF </a:t>
            </a:r>
            <a:r>
              <a:rPr lang="en-US" dirty="0" err="1"/>
              <a:t>TensorBoard</a:t>
            </a:r>
            <a:endParaRPr lang="en-US" dirty="0"/>
          </a:p>
        </p:txBody>
      </p:sp>
      <p:sp>
        <p:nvSpPr>
          <p:cNvPr id="4" name="Text Placeholder 3"/>
          <p:cNvSpPr>
            <a:spLocks noGrp="1"/>
          </p:cNvSpPr>
          <p:nvPr>
            <p:ph type="body" sz="quarter" idx="14"/>
          </p:nvPr>
        </p:nvSpPr>
        <p:spPr/>
        <p:txBody>
          <a:bodyPr>
            <a:normAutofit lnSpcReduction="10000"/>
          </a:bodyPr>
          <a:lstStyle/>
          <a:p>
            <a:r>
              <a:rPr lang="en-US" dirty="0"/>
              <a:t>Compilation Overview</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07" y="2283740"/>
            <a:ext cx="2491403" cy="362559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6667" y="2283740"/>
            <a:ext cx="2529634" cy="366382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3065" y="2281786"/>
            <a:ext cx="3050477" cy="3637598"/>
          </a:xfrm>
          <a:prstGeom prst="rect">
            <a:avLst/>
          </a:prstGeom>
        </p:spPr>
      </p:pic>
      <p:sp>
        <p:nvSpPr>
          <p:cNvPr id="11" name="TextBox 10"/>
          <p:cNvSpPr txBox="1"/>
          <p:nvPr/>
        </p:nvSpPr>
        <p:spPr>
          <a:xfrm>
            <a:off x="422031" y="1897664"/>
            <a:ext cx="2280976"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(Node) </a:t>
            </a:r>
            <a:r>
              <a:rPr lang="en-US" b="1" dirty="0">
                <a:solidFill>
                  <a:schemeClr val="accent1"/>
                </a:solidFill>
                <a:latin typeface="Calibri" panose="020F0502020204030204" pitchFamily="34" charset="0"/>
                <a:cs typeface="Calibri" panose="020F0502020204030204" pitchFamily="34" charset="0"/>
              </a:rPr>
              <a:t>Structure View</a:t>
            </a:r>
          </a:p>
        </p:txBody>
      </p:sp>
      <p:sp>
        <p:nvSpPr>
          <p:cNvPr id="12" name="TextBox 11"/>
          <p:cNvSpPr txBox="1"/>
          <p:nvPr/>
        </p:nvSpPr>
        <p:spPr>
          <a:xfrm>
            <a:off x="3126716" y="1889290"/>
            <a:ext cx="2280976" cy="369332"/>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Device View</a:t>
            </a:r>
            <a:r>
              <a:rPr lang="en-US" dirty="0">
                <a:latin typeface="Calibri" panose="020F0502020204030204" pitchFamily="34" charset="0"/>
                <a:cs typeface="Calibri" panose="020F0502020204030204" pitchFamily="34" charset="0"/>
              </a:rPr>
              <a:t> (CPU, GPU)</a:t>
            </a:r>
          </a:p>
        </p:txBody>
      </p:sp>
      <p:sp>
        <p:nvSpPr>
          <p:cNvPr id="13" name="TextBox 12"/>
          <p:cNvSpPr txBox="1"/>
          <p:nvPr/>
        </p:nvSpPr>
        <p:spPr>
          <a:xfrm>
            <a:off x="5697416" y="1587841"/>
            <a:ext cx="3158551"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Tensor Shapes</a:t>
            </a:r>
            <a:r>
              <a:rPr lang="en-US" dirty="0">
                <a:latin typeface="Calibri" panose="020F0502020204030204" pitchFamily="34" charset="0"/>
                <a:cs typeface="Calibri" panose="020F0502020204030204" pitchFamily="34" charset="0"/>
              </a:rPr>
              <a:t> and </a:t>
            </a:r>
            <a:br>
              <a:rPr lang="en-US" dirty="0">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Runtime Statistics</a:t>
            </a:r>
            <a:r>
              <a:rPr lang="en-US" dirty="0">
                <a:latin typeface="Calibri" panose="020F0502020204030204" pitchFamily="34" charset="0"/>
                <a:cs typeface="Calibri" panose="020F0502020204030204" pitchFamily="34" charset="0"/>
              </a:rPr>
              <a:t> (time, mem)</a:t>
            </a:r>
          </a:p>
        </p:txBody>
      </p:sp>
      <p:pic>
        <p:nvPicPr>
          <p:cNvPr id="14" name="Picture 13">
            <a:extLst>
              <a:ext uri="{FF2B5EF4-FFF2-40B4-BE49-F238E27FC236}">
                <a16:creationId xmlns:a16="http://schemas.microsoft.com/office/drawing/2014/main" id="{4BA8E35E-73C7-40FA-9FB0-814BABB7F5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1837" y="748551"/>
            <a:ext cx="659373" cy="561969"/>
          </a:xfrm>
          <a:prstGeom prst="rect">
            <a:avLst/>
          </a:prstGeom>
        </p:spPr>
      </p:pic>
      <p:sp>
        <p:nvSpPr>
          <p:cNvPr id="15" name="Rectangle 14"/>
          <p:cNvSpPr/>
          <p:nvPr/>
        </p:nvSpPr>
        <p:spPr>
          <a:xfrm>
            <a:off x="2886143" y="6006540"/>
            <a:ext cx="6104374" cy="307777"/>
          </a:xfrm>
          <a:prstGeom prst="rect">
            <a:avLst/>
          </a:prstGeom>
        </p:spPr>
        <p:txBody>
          <a:bodyPr wrap="square">
            <a:spAutoFit/>
          </a:bodyPr>
          <a:lstStyle/>
          <a:p>
            <a:pPr algn="r"/>
            <a:r>
              <a:rPr lang="en-US" sz="1400" dirty="0">
                <a:latin typeface="Calibri" panose="020F0502020204030204" pitchFamily="34" charset="0"/>
                <a:cs typeface="Calibri" panose="020F0502020204030204" pitchFamily="34" charset="0"/>
              </a:rPr>
              <a:t>[</a:t>
            </a:r>
            <a:r>
              <a:rPr lang="en-US" sz="1400" dirty="0">
                <a:latin typeface="Calibri" panose="020F0502020204030204" pitchFamily="34" charset="0"/>
                <a:cs typeface="Calibri" panose="020F0502020204030204" pitchFamily="34" charset="0"/>
                <a:hlinkClick r:id="rId6"/>
              </a:rPr>
              <a:t>https://github.com/tensorflow/tensorboard/blob/master/docs/r1/graphs.md</a:t>
            </a:r>
            <a:r>
              <a:rPr lang="en-US" sz="1400" dirty="0">
                <a:latin typeface="Calibri" panose="020F0502020204030204" pitchFamily="34" charset="0"/>
                <a:cs typeface="Calibri" panose="020F0502020204030204" pitchFamily="34" charset="0"/>
              </a:rPr>
              <a:t>]</a:t>
            </a:r>
          </a:p>
        </p:txBody>
      </p:sp>
      <p:sp>
        <p:nvSpPr>
          <p:cNvPr id="5" name="TextBox 4"/>
          <p:cNvSpPr txBox="1"/>
          <p:nvPr/>
        </p:nvSpPr>
        <p:spPr>
          <a:xfrm>
            <a:off x="721783" y="3788230"/>
            <a:ext cx="916097" cy="1477328"/>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Same color, same internal </a:t>
            </a:r>
            <a:r>
              <a:rPr lang="en-US" b="1" dirty="0">
                <a:solidFill>
                  <a:srgbClr val="7889FB"/>
                </a:solidFill>
                <a:latin typeface="Calibri" panose="020F0502020204030204" pitchFamily="34" charset="0"/>
                <a:cs typeface="Calibri" panose="020F0502020204030204" pitchFamily="34" charset="0"/>
              </a:rPr>
              <a:t>structure</a:t>
            </a:r>
          </a:p>
        </p:txBody>
      </p:sp>
      <p:sp>
        <p:nvSpPr>
          <p:cNvPr id="16" name="TextBox 15"/>
          <p:cNvSpPr txBox="1"/>
          <p:nvPr/>
        </p:nvSpPr>
        <p:spPr>
          <a:xfrm>
            <a:off x="3597293" y="3789905"/>
            <a:ext cx="916097" cy="1200329"/>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Same color, same </a:t>
            </a:r>
            <a:r>
              <a:rPr lang="en-US" b="1" dirty="0">
                <a:solidFill>
                  <a:srgbClr val="7889FB"/>
                </a:solidFill>
                <a:latin typeface="Calibri" panose="020F0502020204030204" pitchFamily="34" charset="0"/>
                <a:cs typeface="Calibri" panose="020F0502020204030204" pitchFamily="34" charset="0"/>
              </a:rPr>
              <a:t>device</a:t>
            </a:r>
          </a:p>
        </p:txBody>
      </p:sp>
      <p:sp>
        <p:nvSpPr>
          <p:cNvPr id="17" name="TextBox 16"/>
          <p:cNvSpPr txBox="1"/>
          <p:nvPr/>
        </p:nvSpPr>
        <p:spPr>
          <a:xfrm>
            <a:off x="6033355" y="3088198"/>
            <a:ext cx="1543102" cy="1200329"/>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Edge thickness </a:t>
            </a:r>
            <a: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t></a:t>
            </a:r>
            <a:r>
              <a:rPr lang="en-US" b="1" dirty="0">
                <a:solidFill>
                  <a:srgbClr val="7889FB"/>
                </a:solidFill>
                <a:latin typeface="Calibri" panose="020F0502020204030204" pitchFamily="34" charset="0"/>
                <a:cs typeface="Calibri" panose="020F0502020204030204" pitchFamily="34" charset="0"/>
              </a:rPr>
              <a:t> size</a:t>
            </a:r>
            <a:r>
              <a:rPr lang="en-US" dirty="0">
                <a:latin typeface="Calibri" panose="020F0502020204030204" pitchFamily="34" charset="0"/>
                <a:cs typeface="Calibri" panose="020F0502020204030204" pitchFamily="34" charset="0"/>
              </a:rPr>
              <a:t>,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Color intensity </a:t>
            </a:r>
            <a: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t></a:t>
            </a:r>
            <a:r>
              <a:rPr lang="en-US" b="1" dirty="0">
                <a:solidFill>
                  <a:srgbClr val="7889FB"/>
                </a:solidFill>
                <a:latin typeface="Calibri" panose="020F0502020204030204" pitchFamily="34" charset="0"/>
                <a:cs typeface="Calibri" panose="020F0502020204030204" pitchFamily="34" charset="0"/>
              </a:rPr>
              <a:t> time</a:t>
            </a:r>
          </a:p>
        </p:txBody>
      </p:sp>
    </p:spTree>
    <p:extLst>
      <p:ext uri="{BB962C8B-B14F-4D97-AF65-F5344CB8AC3E}">
        <p14:creationId xmlns:p14="http://schemas.microsoft.com/office/powerpoint/2010/main" val="384001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Compilation Chain</a:t>
            </a:r>
          </a:p>
        </p:txBody>
      </p:sp>
      <p:sp>
        <p:nvSpPr>
          <p:cNvPr id="4" name="Text Placeholder 3"/>
          <p:cNvSpPr>
            <a:spLocks noGrp="1"/>
          </p:cNvSpPr>
          <p:nvPr>
            <p:ph type="body" sz="quarter" idx="14"/>
          </p:nvPr>
        </p:nvSpPr>
        <p:spPr/>
        <p:txBody>
          <a:bodyPr>
            <a:normAutofit lnSpcReduction="10000"/>
          </a:bodyPr>
          <a:lstStyle/>
          <a:p>
            <a:r>
              <a:rPr lang="en-US" dirty="0"/>
              <a:t>Compilation Overview</a:t>
            </a:r>
          </a:p>
        </p:txBody>
      </p:sp>
      <p:sp>
        <p:nvSpPr>
          <p:cNvPr id="5" name="Rectangle 4"/>
          <p:cNvSpPr/>
          <p:nvPr/>
        </p:nvSpPr>
        <p:spPr>
          <a:xfrm>
            <a:off x="2588606" y="1394386"/>
            <a:ext cx="4123693" cy="324408"/>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Parsing</a:t>
            </a:r>
            <a:r>
              <a:rPr lang="en-US" dirty="0">
                <a:latin typeface="Calibri" panose="020F0502020204030204" pitchFamily="34" charset="0"/>
                <a:cs typeface="Calibri" panose="020F0502020204030204" pitchFamily="34" charset="0"/>
              </a:rPr>
              <a:t> (syntactic analysis)</a:t>
            </a:r>
          </a:p>
        </p:txBody>
      </p:sp>
      <p:sp>
        <p:nvSpPr>
          <p:cNvPr id="6" name="Rectangle 5"/>
          <p:cNvSpPr/>
          <p:nvPr/>
        </p:nvSpPr>
        <p:spPr>
          <a:xfrm>
            <a:off x="2588606" y="1780986"/>
            <a:ext cx="4123693" cy="324408"/>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Live Variable Analysis</a:t>
            </a:r>
            <a:endParaRPr lang="en-US" dirty="0">
              <a:latin typeface="Calibri" panose="020F0502020204030204" pitchFamily="34" charset="0"/>
              <a:cs typeface="Calibri" panose="020F0502020204030204" pitchFamily="34" charset="0"/>
            </a:endParaRPr>
          </a:p>
        </p:txBody>
      </p:sp>
      <p:sp>
        <p:nvSpPr>
          <p:cNvPr id="7" name="Rectangle 6"/>
          <p:cNvSpPr/>
          <p:nvPr/>
        </p:nvSpPr>
        <p:spPr>
          <a:xfrm>
            <a:off x="2588605" y="2167586"/>
            <a:ext cx="4123693" cy="324408"/>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Validate </a:t>
            </a:r>
            <a:r>
              <a:rPr lang="en-US" dirty="0">
                <a:latin typeface="Calibri" panose="020F0502020204030204" pitchFamily="34" charset="0"/>
                <a:cs typeface="Calibri" panose="020F0502020204030204" pitchFamily="34" charset="0"/>
              </a:rPr>
              <a:t>(semantic analysis)</a:t>
            </a:r>
          </a:p>
        </p:txBody>
      </p:sp>
      <p:sp>
        <p:nvSpPr>
          <p:cNvPr id="8" name="TextBox 7"/>
          <p:cNvSpPr txBox="1"/>
          <p:nvPr/>
        </p:nvSpPr>
        <p:spPr>
          <a:xfrm>
            <a:off x="4087743" y="759881"/>
            <a:ext cx="1125416"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Script</a:t>
            </a:r>
          </a:p>
        </p:txBody>
      </p:sp>
      <p:cxnSp>
        <p:nvCxnSpPr>
          <p:cNvPr id="9" name="Straight Arrow Connector 8"/>
          <p:cNvCxnSpPr>
            <a:stCxn id="8" idx="2"/>
            <a:endCxn id="5" idx="0"/>
          </p:cNvCxnSpPr>
          <p:nvPr/>
        </p:nvCxnSpPr>
        <p:spPr>
          <a:xfrm>
            <a:off x="4650451" y="1129213"/>
            <a:ext cx="2" cy="265173"/>
          </a:xfrm>
          <a:prstGeom prst="straightConnector1">
            <a:avLst/>
          </a:prstGeom>
          <a:ln w="19050">
            <a:prstDash val="solid"/>
            <a:headEnd type="ova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88607" y="2778582"/>
            <a:ext cx="4123693" cy="324408"/>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Construct HOP DAGs</a:t>
            </a:r>
            <a:endParaRPr lang="en-US" dirty="0">
              <a:latin typeface="Calibri" panose="020F0502020204030204" pitchFamily="34" charset="0"/>
              <a:cs typeface="Calibri" panose="020F0502020204030204" pitchFamily="34" charset="0"/>
            </a:endParaRPr>
          </a:p>
        </p:txBody>
      </p:sp>
      <p:sp>
        <p:nvSpPr>
          <p:cNvPr id="17" name="Rectangle 16"/>
          <p:cNvSpPr/>
          <p:nvPr/>
        </p:nvSpPr>
        <p:spPr>
          <a:xfrm>
            <a:off x="2586541" y="4488754"/>
            <a:ext cx="4123693" cy="324408"/>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Compute Memory Estimates</a:t>
            </a:r>
            <a:endParaRPr lang="en-US" dirty="0">
              <a:latin typeface="Calibri" panose="020F0502020204030204" pitchFamily="34" charset="0"/>
              <a:cs typeface="Calibri" panose="020F0502020204030204" pitchFamily="34" charset="0"/>
            </a:endParaRPr>
          </a:p>
        </p:txBody>
      </p:sp>
      <p:sp>
        <p:nvSpPr>
          <p:cNvPr id="18" name="Rectangle 17"/>
          <p:cNvSpPr/>
          <p:nvPr/>
        </p:nvSpPr>
        <p:spPr>
          <a:xfrm>
            <a:off x="2586543" y="5137570"/>
            <a:ext cx="4123693" cy="575462"/>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Construct LOP DAGs </a:t>
            </a:r>
            <a:br>
              <a:rPr lang="en-US" b="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incl</a:t>
            </a:r>
            <a:r>
              <a:rPr lang="en-US" dirty="0">
                <a:latin typeface="Calibri" panose="020F0502020204030204" pitchFamily="34" charset="0"/>
                <a:cs typeface="Calibri" panose="020F0502020204030204" pitchFamily="34" charset="0"/>
              </a:rPr>
              <a:t> operator selection, hop-lop rewrites) </a:t>
            </a:r>
          </a:p>
        </p:txBody>
      </p:sp>
      <p:sp>
        <p:nvSpPr>
          <p:cNvPr id="19" name="Rectangle 18"/>
          <p:cNvSpPr/>
          <p:nvPr/>
        </p:nvSpPr>
        <p:spPr>
          <a:xfrm>
            <a:off x="2586542" y="5775224"/>
            <a:ext cx="4123693" cy="324408"/>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Generate Runtime Program</a:t>
            </a:r>
            <a:endParaRPr lang="en-US" dirty="0">
              <a:latin typeface="Calibri" panose="020F0502020204030204" pitchFamily="34" charset="0"/>
              <a:cs typeface="Calibri" panose="020F0502020204030204" pitchFamily="34" charset="0"/>
            </a:endParaRPr>
          </a:p>
        </p:txBody>
      </p:sp>
      <p:sp>
        <p:nvSpPr>
          <p:cNvPr id="20" name="TextBox 19"/>
          <p:cNvSpPr txBox="1"/>
          <p:nvPr/>
        </p:nvSpPr>
        <p:spPr>
          <a:xfrm>
            <a:off x="6969315" y="674972"/>
            <a:ext cx="2054106" cy="1384995"/>
          </a:xfrm>
          <a:prstGeom prst="rect">
            <a:avLst/>
          </a:prstGeom>
          <a:noFill/>
        </p:spPr>
        <p:txBody>
          <a:bodyPr wrap="square" rtlCol="0">
            <a:spAutoFit/>
          </a:bodyPr>
          <a:lstStyle/>
          <a:p>
            <a:pPr algn="r"/>
            <a:r>
              <a:rPr lang="en-US" sz="1400" dirty="0">
                <a:latin typeface="Calibri" panose="020F0502020204030204" pitchFamily="34" charset="0"/>
                <a:cs typeface="Calibri" panose="020F0502020204030204" pitchFamily="34" charset="0"/>
              </a:rPr>
              <a:t>[Matthias Boehm et al:</a:t>
            </a:r>
          </a:p>
          <a:p>
            <a:pPr algn="r"/>
            <a:r>
              <a:rPr lang="en-US" sz="1400" dirty="0" err="1">
                <a:latin typeface="Calibri" panose="020F0502020204030204" pitchFamily="34" charset="0"/>
                <a:cs typeface="Calibri" panose="020F0502020204030204" pitchFamily="34" charset="0"/>
              </a:rPr>
              <a:t>SystemML's</a:t>
            </a:r>
            <a:r>
              <a:rPr lang="en-US" sz="1400" dirty="0">
                <a:latin typeface="Calibri" panose="020F0502020204030204" pitchFamily="34" charset="0"/>
                <a:cs typeface="Calibri" panose="020F0502020204030204" pitchFamily="34" charset="0"/>
              </a:rPr>
              <a:t> Optimizer: Plan Generation for Large-Scale Machine Learning Programs. </a:t>
            </a:r>
            <a:r>
              <a:rPr lang="en-US" sz="1400" b="1" dirty="0">
                <a:latin typeface="Calibri" panose="020F0502020204030204" pitchFamily="34" charset="0"/>
                <a:cs typeface="Calibri" panose="020F0502020204030204" pitchFamily="34" charset="0"/>
              </a:rPr>
              <a:t>IEEE Data Eng. Bull 2014</a:t>
            </a:r>
            <a:r>
              <a:rPr lang="en-US" sz="1400" dirty="0">
                <a:latin typeface="Calibri" panose="020F0502020204030204" pitchFamily="34" charset="0"/>
                <a:cs typeface="Calibri" panose="020F0502020204030204" pitchFamily="34" charset="0"/>
              </a:rPr>
              <a:t>]</a:t>
            </a:r>
          </a:p>
        </p:txBody>
      </p:sp>
      <p:sp>
        <p:nvSpPr>
          <p:cNvPr id="21" name="Rectangle 20"/>
          <p:cNvSpPr/>
          <p:nvPr/>
        </p:nvSpPr>
        <p:spPr>
          <a:xfrm>
            <a:off x="1567543" y="3170751"/>
            <a:ext cx="5250264" cy="8610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latin typeface="Calibri" panose="020F0502020204030204" pitchFamily="34" charset="0"/>
                <a:cs typeface="Calibri" panose="020F0502020204030204" pitchFamily="34" charset="0"/>
              </a:rPr>
              <a:t>Multiple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Rounds</a:t>
            </a:r>
          </a:p>
        </p:txBody>
      </p:sp>
      <p:sp>
        <p:nvSpPr>
          <p:cNvPr id="22" name="Rectangle 21"/>
          <p:cNvSpPr/>
          <p:nvPr/>
        </p:nvSpPr>
        <p:spPr>
          <a:xfrm>
            <a:off x="2586541" y="3258614"/>
            <a:ext cx="4123693" cy="324408"/>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Static/Dynamic Rewrites</a:t>
            </a:r>
            <a:endParaRPr lang="en-US" dirty="0">
              <a:latin typeface="Calibri" panose="020F0502020204030204" pitchFamily="34" charset="0"/>
              <a:cs typeface="Calibri" panose="020F0502020204030204" pitchFamily="34" charset="0"/>
            </a:endParaRPr>
          </a:p>
        </p:txBody>
      </p:sp>
      <p:sp>
        <p:nvSpPr>
          <p:cNvPr id="23" name="Rectangle 22"/>
          <p:cNvSpPr/>
          <p:nvPr/>
        </p:nvSpPr>
        <p:spPr>
          <a:xfrm>
            <a:off x="2586540" y="3645214"/>
            <a:ext cx="4123693" cy="324408"/>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Intra-/Inter-Procedural Analysis</a:t>
            </a:r>
          </a:p>
        </p:txBody>
      </p:sp>
      <p:sp>
        <p:nvSpPr>
          <p:cNvPr id="24" name="Rectangle 23"/>
          <p:cNvSpPr/>
          <p:nvPr/>
        </p:nvSpPr>
        <p:spPr>
          <a:xfrm>
            <a:off x="2586542" y="4102150"/>
            <a:ext cx="4123693" cy="324408"/>
          </a:xfrm>
          <a:prstGeom prst="rect">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Static/Dynamic Rewrites</a:t>
            </a:r>
            <a:endParaRPr lang="en-US" dirty="0">
              <a:latin typeface="Calibri" panose="020F0502020204030204" pitchFamily="34" charset="0"/>
              <a:cs typeface="Calibri" panose="020F0502020204030204" pitchFamily="34" charset="0"/>
            </a:endParaRPr>
          </a:p>
        </p:txBody>
      </p:sp>
      <p:sp>
        <p:nvSpPr>
          <p:cNvPr id="28" name="TextBox 27"/>
          <p:cNvSpPr txBox="1"/>
          <p:nvPr/>
        </p:nvSpPr>
        <p:spPr>
          <a:xfrm>
            <a:off x="3444239" y="6397026"/>
            <a:ext cx="2412429" cy="369332"/>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Execution Plan</a:t>
            </a:r>
          </a:p>
        </p:txBody>
      </p:sp>
      <p:cxnSp>
        <p:nvCxnSpPr>
          <p:cNvPr id="29" name="Straight Arrow Connector 28"/>
          <p:cNvCxnSpPr>
            <a:stCxn id="19" idx="2"/>
            <a:endCxn id="28" idx="0"/>
          </p:cNvCxnSpPr>
          <p:nvPr/>
        </p:nvCxnSpPr>
        <p:spPr>
          <a:xfrm>
            <a:off x="4648389" y="6099632"/>
            <a:ext cx="2065" cy="297394"/>
          </a:xfrm>
          <a:prstGeom prst="straightConnector1">
            <a:avLst/>
          </a:prstGeom>
          <a:ln w="19050">
            <a:prstDash val="solid"/>
            <a:headEnd type="ova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20725" y="1339778"/>
            <a:ext cx="6143123" cy="1206251"/>
          </a:xfrm>
          <a:prstGeom prst="rect">
            <a:avLst/>
          </a:pr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anose="020F0502020204030204" pitchFamily="34" charset="0"/>
                <a:cs typeface="Calibri" panose="020F0502020204030204" pitchFamily="34" charset="0"/>
              </a:rPr>
              <a:t>Language</a:t>
            </a:r>
          </a:p>
        </p:txBody>
      </p:sp>
      <p:sp>
        <p:nvSpPr>
          <p:cNvPr id="33" name="Rectangle 32"/>
          <p:cNvSpPr/>
          <p:nvPr/>
        </p:nvSpPr>
        <p:spPr>
          <a:xfrm>
            <a:off x="720726" y="2722571"/>
            <a:ext cx="6143122" cy="2140831"/>
          </a:xfrm>
          <a:prstGeom prst="rect">
            <a:avLst/>
          </a:pr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anose="020F0502020204030204" pitchFamily="34" charset="0"/>
                <a:cs typeface="Calibri" panose="020F0502020204030204" pitchFamily="34" charset="0"/>
              </a:rPr>
              <a:t>HOPs</a:t>
            </a:r>
          </a:p>
        </p:txBody>
      </p:sp>
      <p:sp>
        <p:nvSpPr>
          <p:cNvPr id="34" name="Rectangle 33"/>
          <p:cNvSpPr/>
          <p:nvPr/>
        </p:nvSpPr>
        <p:spPr>
          <a:xfrm>
            <a:off x="722401" y="5078335"/>
            <a:ext cx="6143122" cy="1072926"/>
          </a:xfrm>
          <a:prstGeom prst="rect">
            <a:avLst/>
          </a:pr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anose="020F0502020204030204" pitchFamily="34" charset="0"/>
                <a:cs typeface="Calibri" panose="020F0502020204030204" pitchFamily="34" charset="0"/>
              </a:rPr>
              <a:t>LOPs</a:t>
            </a:r>
          </a:p>
        </p:txBody>
      </p:sp>
      <p:cxnSp>
        <p:nvCxnSpPr>
          <p:cNvPr id="35" name="Straight Arrow Connector 34"/>
          <p:cNvCxnSpPr/>
          <p:nvPr/>
        </p:nvCxnSpPr>
        <p:spPr>
          <a:xfrm>
            <a:off x="7172198" y="4045321"/>
            <a:ext cx="0" cy="2351705"/>
          </a:xfrm>
          <a:prstGeom prst="straightConnector1">
            <a:avLst/>
          </a:prstGeom>
          <a:ln w="19050">
            <a:prstDash val="solid"/>
            <a:headEnd type="ova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305152" y="4650958"/>
            <a:ext cx="1557496" cy="646331"/>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Dynamic Recompilation</a:t>
            </a:r>
            <a:endParaRPr lang="en-US"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8421949" y="2138684"/>
            <a:ext cx="496005" cy="640080"/>
          </a:xfrm>
          <a:prstGeom prst="rect">
            <a:avLst/>
          </a:prstGeom>
          <a:ln w="25400">
            <a:solidFill>
              <a:srgbClr val="7889FB"/>
            </a:solidFill>
          </a:ln>
        </p:spPr>
      </p:pic>
    </p:spTree>
    <p:extLst>
      <p:ext uri="{BB962C8B-B14F-4D97-AF65-F5344CB8AC3E}">
        <p14:creationId xmlns:p14="http://schemas.microsoft.com/office/powerpoint/2010/main" val="354484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19" grpId="0" animBg="1"/>
      <p:bldP spid="21" grpId="0" animBg="1"/>
      <p:bldP spid="22" grpId="0" animBg="1"/>
      <p:bldP spid="23" grpId="0" animBg="1"/>
      <p:bldP spid="24" grpId="0" animBg="1"/>
      <p:bldP spid="28" grpId="0"/>
      <p:bldP spid="33" grpId="0" animBg="1"/>
      <p:bldP spid="34" grpId="0" animBg="1"/>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Basic HOP and LOP DAG Compilation</a:t>
            </a:r>
          </a:p>
        </p:txBody>
      </p:sp>
      <p:sp>
        <p:nvSpPr>
          <p:cNvPr id="4" name="Text Placeholder 3"/>
          <p:cNvSpPr>
            <a:spLocks noGrp="1"/>
          </p:cNvSpPr>
          <p:nvPr>
            <p:ph type="body" sz="quarter" idx="14"/>
          </p:nvPr>
        </p:nvSpPr>
        <p:spPr/>
        <p:txBody>
          <a:bodyPr>
            <a:normAutofit lnSpcReduction="10000"/>
          </a:bodyPr>
          <a:lstStyle/>
          <a:p>
            <a:r>
              <a:rPr lang="en-US" dirty="0"/>
              <a:t>Compilation Overview</a:t>
            </a:r>
          </a:p>
        </p:txBody>
      </p:sp>
      <p:sp>
        <p:nvSpPr>
          <p:cNvPr id="5" name="Rectangle 4"/>
          <p:cNvSpPr/>
          <p:nvPr/>
        </p:nvSpPr>
        <p:spPr>
          <a:xfrm>
            <a:off x="0" y="6229978"/>
            <a:ext cx="9144000" cy="628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19101" y="1251155"/>
            <a:ext cx="3434760" cy="3339376"/>
          </a:xfrm>
          <a:prstGeom prst="rect">
            <a:avLst/>
          </a:prstGeom>
          <a:noFill/>
          <a:ln w="12700">
            <a:noFill/>
          </a:ln>
        </p:spPr>
        <p:txBody>
          <a:bodyPr wrap="square" rtlCol="0">
            <a:spAutoFit/>
          </a:bodyPr>
          <a:lstStyle/>
          <a:p>
            <a:r>
              <a:rPr lang="en-US" b="1" dirty="0" err="1">
                <a:latin typeface="Calibri" panose="020F0502020204030204" pitchFamily="34" charset="0"/>
                <a:cs typeface="Calibri" panose="020F0502020204030204" pitchFamily="34" charset="0"/>
              </a:rPr>
              <a:t>LinregDS</a:t>
            </a:r>
            <a:r>
              <a:rPr lang="en-US" b="1" dirty="0">
                <a:latin typeface="Calibri" panose="020F0502020204030204" pitchFamily="34" charset="0"/>
                <a:cs typeface="Calibri" panose="020F0502020204030204" pitchFamily="34" charset="0"/>
              </a:rPr>
              <a:t> (Direct Solve)</a:t>
            </a:r>
            <a:endParaRPr lang="en-US" dirty="0">
              <a:latin typeface="Calibri" panose="020F0502020204030204" pitchFamily="34" charset="0"/>
              <a:cs typeface="Calibri" panose="020F0502020204030204" pitchFamily="34" charset="0"/>
            </a:endParaRPr>
          </a:p>
          <a:p>
            <a:endParaRPr lang="en-US" sz="700" dirty="0">
              <a:latin typeface="Consolas" panose="020B0609020204030204" pitchFamily="49" charset="0"/>
              <a:cs typeface="Courier New" pitchFamily="49" charset="0"/>
            </a:endParaRPr>
          </a:p>
          <a:p>
            <a:r>
              <a:rPr lang="en-US" sz="1200" dirty="0">
                <a:latin typeface="Consolas" panose="020B0609020204030204" pitchFamily="49" charset="0"/>
                <a:cs typeface="Courier New" pitchFamily="49" charset="0"/>
              </a:rPr>
              <a:t>X = </a:t>
            </a:r>
            <a:r>
              <a:rPr lang="en-US" sz="1200" b="1" dirty="0">
                <a:latin typeface="Consolas" panose="020B0609020204030204" pitchFamily="49" charset="0"/>
                <a:cs typeface="Courier New" pitchFamily="49" charset="0"/>
              </a:rPr>
              <a:t>read</a:t>
            </a:r>
            <a:r>
              <a:rPr lang="en-US" sz="1200" dirty="0">
                <a:latin typeface="Consolas" panose="020B0609020204030204" pitchFamily="49" charset="0"/>
                <a:cs typeface="Courier New" pitchFamily="49" charset="0"/>
              </a:rPr>
              <a:t>(</a:t>
            </a:r>
            <a:r>
              <a:rPr lang="en-US" sz="1200" b="1" dirty="0">
                <a:latin typeface="Consolas" panose="020B0609020204030204" pitchFamily="49" charset="0"/>
                <a:cs typeface="Courier New" pitchFamily="49" charset="0"/>
              </a:rPr>
              <a:t>$1</a:t>
            </a:r>
            <a:r>
              <a:rPr lang="en-US" sz="1200" dirty="0">
                <a:latin typeface="Consolas" panose="020B0609020204030204" pitchFamily="49" charset="0"/>
                <a:cs typeface="Courier New" pitchFamily="49" charset="0"/>
              </a:rPr>
              <a:t>);</a:t>
            </a:r>
          </a:p>
          <a:p>
            <a:r>
              <a:rPr lang="en-US" sz="1200" dirty="0">
                <a:latin typeface="Consolas" panose="020B0609020204030204" pitchFamily="49" charset="0"/>
                <a:cs typeface="Courier New" pitchFamily="49" charset="0"/>
              </a:rPr>
              <a:t>y = </a:t>
            </a:r>
            <a:r>
              <a:rPr lang="en-US" sz="1200" b="1" dirty="0">
                <a:latin typeface="Consolas" panose="020B0609020204030204" pitchFamily="49" charset="0"/>
                <a:cs typeface="Courier New" pitchFamily="49" charset="0"/>
              </a:rPr>
              <a:t>read</a:t>
            </a:r>
            <a:r>
              <a:rPr lang="en-US" sz="1200" dirty="0">
                <a:latin typeface="Consolas" panose="020B0609020204030204" pitchFamily="49" charset="0"/>
                <a:cs typeface="Courier New" pitchFamily="49" charset="0"/>
              </a:rPr>
              <a:t>(</a:t>
            </a:r>
            <a:r>
              <a:rPr lang="en-US" sz="1200" b="1" dirty="0">
                <a:latin typeface="Consolas" panose="020B0609020204030204" pitchFamily="49" charset="0"/>
                <a:cs typeface="Courier New" pitchFamily="49" charset="0"/>
              </a:rPr>
              <a:t>$2</a:t>
            </a:r>
            <a:r>
              <a:rPr lang="en-US" sz="1200" dirty="0">
                <a:latin typeface="Consolas" panose="020B0609020204030204" pitchFamily="49" charset="0"/>
                <a:cs typeface="Courier New" pitchFamily="49" charset="0"/>
              </a:rPr>
              <a:t>);</a:t>
            </a:r>
          </a:p>
          <a:p>
            <a:r>
              <a:rPr lang="en-US" sz="1200" dirty="0">
                <a:latin typeface="Consolas" panose="020B0609020204030204" pitchFamily="49" charset="0"/>
                <a:cs typeface="Courier New" pitchFamily="49" charset="0"/>
              </a:rPr>
              <a:t>intercept = </a:t>
            </a:r>
            <a:r>
              <a:rPr lang="en-US" sz="1200" b="1" dirty="0">
                <a:latin typeface="Consolas" panose="020B0609020204030204" pitchFamily="49" charset="0"/>
                <a:cs typeface="Courier New" pitchFamily="49" charset="0"/>
              </a:rPr>
              <a:t>$3</a:t>
            </a:r>
            <a:r>
              <a:rPr lang="en-US" sz="1200" dirty="0">
                <a:latin typeface="Consolas" panose="020B0609020204030204" pitchFamily="49" charset="0"/>
                <a:cs typeface="Courier New" pitchFamily="49" charset="0"/>
              </a:rPr>
              <a:t>; </a:t>
            </a:r>
          </a:p>
          <a:p>
            <a:r>
              <a:rPr lang="en-US" sz="1200" dirty="0">
                <a:latin typeface="Consolas" panose="020B0609020204030204" pitchFamily="49" charset="0"/>
                <a:cs typeface="Courier New" pitchFamily="49" charset="0"/>
              </a:rPr>
              <a:t>lambda = 0.001;</a:t>
            </a:r>
          </a:p>
          <a:p>
            <a:r>
              <a:rPr lang="en-US" sz="1200" dirty="0">
                <a:latin typeface="Consolas" panose="020B0609020204030204" pitchFamily="49" charset="0"/>
                <a:cs typeface="Courier New" pitchFamily="49" charset="0"/>
              </a:rPr>
              <a:t>...</a:t>
            </a:r>
          </a:p>
          <a:p>
            <a:endParaRPr lang="en-US" sz="300" b="1" dirty="0">
              <a:latin typeface="Consolas" panose="020B0609020204030204" pitchFamily="49" charset="0"/>
              <a:cs typeface="Courier New" pitchFamily="49" charset="0"/>
            </a:endParaRPr>
          </a:p>
          <a:p>
            <a:r>
              <a:rPr lang="en-US" sz="1200" b="1" dirty="0">
                <a:latin typeface="Consolas" panose="020B0609020204030204" pitchFamily="49" charset="0"/>
                <a:cs typeface="Courier New" pitchFamily="49" charset="0"/>
              </a:rPr>
              <a:t>if</a:t>
            </a:r>
            <a:r>
              <a:rPr lang="en-US" sz="1200" dirty="0">
                <a:latin typeface="Consolas" panose="020B0609020204030204" pitchFamily="49" charset="0"/>
                <a:cs typeface="Courier New" pitchFamily="49" charset="0"/>
              </a:rPr>
              <a:t>( intercept == 1 ) {</a:t>
            </a:r>
          </a:p>
          <a:p>
            <a:r>
              <a:rPr lang="en-US" sz="1200" dirty="0">
                <a:latin typeface="Consolas" panose="020B0609020204030204" pitchFamily="49" charset="0"/>
                <a:cs typeface="Courier New" pitchFamily="49" charset="0"/>
              </a:rPr>
              <a:t>  ones = </a:t>
            </a:r>
            <a:r>
              <a:rPr lang="en-US" sz="1200" b="1" dirty="0">
                <a:latin typeface="Consolas" panose="020B0609020204030204" pitchFamily="49" charset="0"/>
                <a:cs typeface="Courier New" pitchFamily="49" charset="0"/>
              </a:rPr>
              <a:t>matrix</a:t>
            </a:r>
            <a:r>
              <a:rPr lang="en-US" sz="1200" dirty="0">
                <a:latin typeface="Consolas" panose="020B0609020204030204" pitchFamily="49" charset="0"/>
                <a:cs typeface="Courier New" pitchFamily="49" charset="0"/>
              </a:rPr>
              <a:t>(1, </a:t>
            </a:r>
            <a:r>
              <a:rPr lang="en-US" sz="1200" b="1" dirty="0" err="1">
                <a:latin typeface="Consolas" panose="020B0609020204030204" pitchFamily="49" charset="0"/>
                <a:cs typeface="Courier New" pitchFamily="49" charset="0"/>
              </a:rPr>
              <a:t>nrow</a:t>
            </a:r>
            <a:r>
              <a:rPr lang="en-US" sz="1200" dirty="0">
                <a:latin typeface="Consolas" panose="020B0609020204030204" pitchFamily="49" charset="0"/>
                <a:cs typeface="Courier New" pitchFamily="49" charset="0"/>
              </a:rPr>
              <a:t>(X), 1); </a:t>
            </a:r>
          </a:p>
          <a:p>
            <a:r>
              <a:rPr lang="en-US" sz="1200" dirty="0">
                <a:latin typeface="Consolas" panose="020B0609020204030204" pitchFamily="49" charset="0"/>
                <a:cs typeface="Courier New" pitchFamily="49" charset="0"/>
              </a:rPr>
              <a:t>  X = </a:t>
            </a:r>
            <a:r>
              <a:rPr lang="en-US" sz="1200" b="1" dirty="0">
                <a:latin typeface="Consolas" panose="020B0609020204030204" pitchFamily="49" charset="0"/>
                <a:cs typeface="Courier New" pitchFamily="49" charset="0"/>
              </a:rPr>
              <a:t>append</a:t>
            </a:r>
            <a:r>
              <a:rPr lang="en-US" sz="1200" dirty="0">
                <a:latin typeface="Consolas" panose="020B0609020204030204" pitchFamily="49" charset="0"/>
                <a:cs typeface="Courier New" pitchFamily="49" charset="0"/>
              </a:rPr>
              <a:t>(X, ones);</a:t>
            </a:r>
          </a:p>
          <a:p>
            <a:r>
              <a:rPr lang="en-US" sz="1200" dirty="0">
                <a:latin typeface="Consolas" panose="020B0609020204030204" pitchFamily="49" charset="0"/>
                <a:cs typeface="Courier New" pitchFamily="49" charset="0"/>
              </a:rPr>
              <a:t>}</a:t>
            </a:r>
          </a:p>
          <a:p>
            <a:endParaRPr lang="en-US" sz="300" dirty="0">
              <a:latin typeface="Consolas" panose="020B0609020204030204" pitchFamily="49" charset="0"/>
              <a:cs typeface="Courier New" pitchFamily="49" charset="0"/>
            </a:endParaRPr>
          </a:p>
          <a:p>
            <a:r>
              <a:rPr lang="en-US" sz="1200" dirty="0">
                <a:latin typeface="Consolas" panose="020B0609020204030204" pitchFamily="49" charset="0"/>
                <a:cs typeface="Courier New" pitchFamily="49" charset="0"/>
              </a:rPr>
              <a:t>I = </a:t>
            </a:r>
            <a:r>
              <a:rPr lang="en-US" sz="1200" b="1" dirty="0">
                <a:latin typeface="Consolas" panose="020B0609020204030204" pitchFamily="49" charset="0"/>
                <a:cs typeface="Courier New" pitchFamily="49" charset="0"/>
              </a:rPr>
              <a:t>matrix</a:t>
            </a:r>
            <a:r>
              <a:rPr lang="en-US" sz="1200" dirty="0">
                <a:latin typeface="Consolas" panose="020B0609020204030204" pitchFamily="49" charset="0"/>
                <a:cs typeface="Courier New" pitchFamily="49" charset="0"/>
              </a:rPr>
              <a:t>(1, </a:t>
            </a:r>
            <a:r>
              <a:rPr lang="en-US" sz="1200" b="1" dirty="0" err="1">
                <a:latin typeface="Consolas" panose="020B0609020204030204" pitchFamily="49" charset="0"/>
                <a:cs typeface="Courier New" pitchFamily="49" charset="0"/>
              </a:rPr>
              <a:t>ncol</a:t>
            </a:r>
            <a:r>
              <a:rPr lang="en-US" sz="1200" dirty="0">
                <a:latin typeface="Consolas" panose="020B0609020204030204" pitchFamily="49" charset="0"/>
                <a:cs typeface="Courier New" pitchFamily="49" charset="0"/>
              </a:rPr>
              <a:t>(X), 1);</a:t>
            </a:r>
          </a:p>
          <a:p>
            <a:r>
              <a:rPr lang="en-US" sz="1200" dirty="0">
                <a:latin typeface="Consolas" panose="020B0609020204030204" pitchFamily="49" charset="0"/>
                <a:cs typeface="Courier New" pitchFamily="49" charset="0"/>
              </a:rPr>
              <a:t>A = </a:t>
            </a:r>
            <a:r>
              <a:rPr lang="en-US" sz="1200" b="1" dirty="0">
                <a:latin typeface="Consolas" panose="020B0609020204030204" pitchFamily="49" charset="0"/>
                <a:cs typeface="Courier New" pitchFamily="49" charset="0"/>
              </a:rPr>
              <a:t>t</a:t>
            </a:r>
            <a:r>
              <a:rPr lang="en-US" sz="1200" dirty="0">
                <a:latin typeface="Consolas" panose="020B0609020204030204" pitchFamily="49" charset="0"/>
                <a:cs typeface="Courier New" pitchFamily="49" charset="0"/>
              </a:rPr>
              <a:t>(X) %*% X + </a:t>
            </a:r>
            <a:r>
              <a:rPr lang="en-US" sz="1200" b="1" dirty="0" err="1">
                <a:latin typeface="Consolas" panose="020B0609020204030204" pitchFamily="49" charset="0"/>
                <a:cs typeface="Courier New" pitchFamily="49" charset="0"/>
              </a:rPr>
              <a:t>diag</a:t>
            </a:r>
            <a:r>
              <a:rPr lang="en-US" sz="1200" dirty="0">
                <a:latin typeface="Consolas" panose="020B0609020204030204" pitchFamily="49" charset="0"/>
                <a:cs typeface="Courier New" pitchFamily="49" charset="0"/>
              </a:rPr>
              <a:t>(I)*lambda;</a:t>
            </a:r>
          </a:p>
          <a:p>
            <a:r>
              <a:rPr lang="en-US" sz="1200" dirty="0">
                <a:latin typeface="Consolas" panose="020B0609020204030204" pitchFamily="49" charset="0"/>
                <a:cs typeface="Courier New" pitchFamily="49" charset="0"/>
              </a:rPr>
              <a:t>b = </a:t>
            </a:r>
            <a:r>
              <a:rPr lang="en-US" sz="1200" b="1" dirty="0">
                <a:latin typeface="Consolas" panose="020B0609020204030204" pitchFamily="49" charset="0"/>
                <a:cs typeface="Courier New" pitchFamily="49" charset="0"/>
              </a:rPr>
              <a:t>t</a:t>
            </a:r>
            <a:r>
              <a:rPr lang="en-US" sz="1200" dirty="0">
                <a:latin typeface="Consolas" panose="020B0609020204030204" pitchFamily="49" charset="0"/>
                <a:cs typeface="Courier New" pitchFamily="49" charset="0"/>
              </a:rPr>
              <a:t>(X) %*% y;</a:t>
            </a:r>
          </a:p>
          <a:p>
            <a:r>
              <a:rPr lang="en-US" sz="1200" dirty="0">
                <a:latin typeface="Consolas" panose="020B0609020204030204" pitchFamily="49" charset="0"/>
                <a:cs typeface="Courier New" pitchFamily="49" charset="0"/>
              </a:rPr>
              <a:t>beta = </a:t>
            </a:r>
            <a:r>
              <a:rPr lang="en-US" sz="1200" b="1" dirty="0">
                <a:latin typeface="Consolas" panose="020B0609020204030204" pitchFamily="49" charset="0"/>
                <a:cs typeface="Courier New" pitchFamily="49" charset="0"/>
              </a:rPr>
              <a:t>solve</a:t>
            </a:r>
            <a:r>
              <a:rPr lang="en-US" sz="1200" dirty="0">
                <a:latin typeface="Consolas" panose="020B0609020204030204" pitchFamily="49" charset="0"/>
                <a:cs typeface="Courier New" pitchFamily="49" charset="0"/>
              </a:rPr>
              <a:t>(A, b);</a:t>
            </a:r>
            <a:br>
              <a:rPr lang="en-US" sz="1200" dirty="0">
                <a:latin typeface="Consolas" panose="020B0609020204030204" pitchFamily="49" charset="0"/>
                <a:cs typeface="Courier New" pitchFamily="49" charset="0"/>
              </a:rPr>
            </a:br>
            <a:r>
              <a:rPr lang="en-US" sz="1200" dirty="0">
                <a:latin typeface="Consolas" panose="020B0609020204030204" pitchFamily="49" charset="0"/>
                <a:cs typeface="Courier New" pitchFamily="49" charset="0"/>
              </a:rPr>
              <a:t>...</a:t>
            </a:r>
          </a:p>
          <a:p>
            <a:r>
              <a:rPr lang="en-US" sz="1200" b="1" dirty="0">
                <a:latin typeface="Consolas" panose="020B0609020204030204" pitchFamily="49" charset="0"/>
                <a:cs typeface="Courier New" pitchFamily="49" charset="0"/>
              </a:rPr>
              <a:t>write</a:t>
            </a:r>
            <a:r>
              <a:rPr lang="en-US" sz="1200" dirty="0">
                <a:latin typeface="Consolas" panose="020B0609020204030204" pitchFamily="49" charset="0"/>
                <a:cs typeface="Courier New" pitchFamily="49" charset="0"/>
              </a:rPr>
              <a:t>(beta, </a:t>
            </a:r>
            <a:r>
              <a:rPr lang="en-US" sz="1200" b="1" dirty="0">
                <a:latin typeface="Consolas" panose="020B0609020204030204" pitchFamily="49" charset="0"/>
                <a:cs typeface="Courier New" pitchFamily="49" charset="0"/>
              </a:rPr>
              <a:t>$4</a:t>
            </a:r>
            <a:r>
              <a:rPr lang="en-US" sz="1200" dirty="0">
                <a:latin typeface="Consolas" panose="020B0609020204030204" pitchFamily="49" charset="0"/>
                <a:cs typeface="Courier New" pitchFamily="49" charset="0"/>
              </a:rPr>
              <a:t>);</a:t>
            </a:r>
          </a:p>
        </p:txBody>
      </p:sp>
      <p:sp>
        <p:nvSpPr>
          <p:cNvPr id="7" name="Rectangle 6"/>
          <p:cNvSpPr/>
          <p:nvPr/>
        </p:nvSpPr>
        <p:spPr>
          <a:xfrm>
            <a:off x="626355" y="2832803"/>
            <a:ext cx="2770952" cy="422028"/>
          </a:xfrm>
          <a:prstGeom prst="rect">
            <a:avLst/>
          </a:prstGeom>
          <a:noFill/>
          <a:ln w="19050">
            <a:solidFill>
              <a:srgbClr val="7889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7274" y="3432137"/>
            <a:ext cx="3068664" cy="1101972"/>
          </a:xfrm>
          <a:prstGeom prst="rect">
            <a:avLst/>
          </a:prstGeom>
          <a:noFill/>
          <a:ln w="19050">
            <a:solidFill>
              <a:srgbClr val="7889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7274" y="2670143"/>
            <a:ext cx="3068664" cy="709248"/>
          </a:xfrm>
          <a:prstGeom prst="rect">
            <a:avLst/>
          </a:prstGeom>
          <a:noFill/>
          <a:ln w="19050">
            <a:solidFill>
              <a:srgbClr val="7889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777660" y="1502694"/>
            <a:ext cx="1828800" cy="615553"/>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HOP DAG</a:t>
            </a:r>
            <a:br>
              <a:rPr lang="en-US" b="1"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(after rewrites)</a:t>
            </a:r>
          </a:p>
        </p:txBody>
      </p:sp>
      <p:sp>
        <p:nvSpPr>
          <p:cNvPr id="11" name="TextBox 10"/>
          <p:cNvSpPr txBox="1"/>
          <p:nvPr/>
        </p:nvSpPr>
        <p:spPr>
          <a:xfrm>
            <a:off x="4233684" y="4243790"/>
            <a:ext cx="1828800" cy="615553"/>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LOP DAG</a:t>
            </a:r>
            <a:br>
              <a:rPr lang="en-US" b="1"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(after rewrites)</a:t>
            </a:r>
          </a:p>
        </p:txBody>
      </p:sp>
      <p:sp>
        <p:nvSpPr>
          <p:cNvPr id="12" name="TextBox 11"/>
          <p:cNvSpPr txBox="1"/>
          <p:nvPr/>
        </p:nvSpPr>
        <p:spPr>
          <a:xfrm>
            <a:off x="6882404" y="1321982"/>
            <a:ext cx="2242140" cy="923330"/>
          </a:xfrm>
          <a:prstGeom prst="rect">
            <a:avLst/>
          </a:prstGeom>
          <a:noFill/>
        </p:spPr>
        <p:txBody>
          <a:bodyPr wrap="square" rtlCol="0">
            <a:spAutoFit/>
          </a:bodyPr>
          <a:lstStyle/>
          <a:p>
            <a:r>
              <a:rPr lang="en-US" b="1" dirty="0">
                <a:solidFill>
                  <a:schemeClr val="accent1"/>
                </a:solidFill>
                <a:latin typeface="Calibri" panose="020F0502020204030204" pitchFamily="34" charset="0"/>
                <a:cs typeface="Calibri" panose="020F0502020204030204" pitchFamily="34" charset="0"/>
              </a:rPr>
              <a:t>Cluster </a:t>
            </a:r>
            <a:r>
              <a:rPr lang="en-US" b="1" dirty="0" err="1">
                <a:solidFill>
                  <a:schemeClr val="accent1"/>
                </a:solidFill>
                <a:latin typeface="Calibri" panose="020F0502020204030204" pitchFamily="34" charset="0"/>
                <a:cs typeface="Calibri" panose="020F0502020204030204" pitchFamily="34" charset="0"/>
              </a:rPr>
              <a:t>Config</a:t>
            </a:r>
            <a:r>
              <a:rPr lang="en-US" b="1" dirty="0">
                <a:solidFill>
                  <a:schemeClr val="accent1"/>
                </a:solidFill>
                <a:latin typeface="Calibri" panose="020F0502020204030204" pitchFamily="34" charset="0"/>
                <a:cs typeface="Calibri" panose="020F0502020204030204" pitchFamily="34" charset="0"/>
              </a:rPr>
              <a:t>:</a:t>
            </a:r>
          </a:p>
          <a:p>
            <a:pPr>
              <a:buFont typeface="Arial" charset="0"/>
              <a:buChar char="•"/>
            </a:pPr>
            <a:r>
              <a:rPr lang="en-US" dirty="0">
                <a:solidFill>
                  <a:schemeClr val="accent1"/>
                </a:solidFill>
                <a:latin typeface="Calibri" panose="020F0502020204030204" pitchFamily="34" charset="0"/>
                <a:cs typeface="Calibri" panose="020F0502020204030204" pitchFamily="34" charset="0"/>
              </a:rPr>
              <a:t> driver mem: 20 GB</a:t>
            </a:r>
          </a:p>
          <a:p>
            <a:pPr>
              <a:buFont typeface="Arial" charset="0"/>
              <a:buChar char="•"/>
            </a:pPr>
            <a:r>
              <a:rPr lang="en-US" dirty="0">
                <a:solidFill>
                  <a:schemeClr val="accent1"/>
                </a:solidFill>
                <a:latin typeface="Calibri" panose="020F0502020204030204" pitchFamily="34" charset="0"/>
                <a:cs typeface="Calibri" panose="020F0502020204030204" pitchFamily="34" charset="0"/>
              </a:rPr>
              <a:t> exec mem:   60 GB</a:t>
            </a:r>
          </a:p>
        </p:txBody>
      </p:sp>
      <p:sp>
        <p:nvSpPr>
          <p:cNvPr id="13" name="Rectangle 12"/>
          <p:cNvSpPr/>
          <p:nvPr/>
        </p:nvSpPr>
        <p:spPr>
          <a:xfrm>
            <a:off x="5329220" y="2719939"/>
            <a:ext cx="2791840" cy="1219200"/>
          </a:xfrm>
          <a:prstGeom prst="rect">
            <a:avLst/>
          </a:prstGeom>
          <a:noFill/>
          <a:ln w="19050">
            <a:solidFill>
              <a:srgbClr val="7889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a:cxnSpLocks/>
          </p:cNvCxnSpPr>
          <p:nvPr/>
        </p:nvCxnSpPr>
        <p:spPr>
          <a:xfrm flipV="1">
            <a:off x="3320460" y="2154877"/>
            <a:ext cx="685800" cy="2050933"/>
          </a:xfrm>
          <a:prstGeom prst="straightConnector1">
            <a:avLst/>
          </a:prstGeom>
          <a:ln w="19050">
            <a:solidFill>
              <a:srgbClr val="7889FB"/>
            </a:solidFill>
            <a:prstDash val="dash"/>
            <a:headEnd type="oval"/>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158660" y="1682820"/>
            <a:ext cx="3505200" cy="2290465"/>
            <a:chOff x="4114800" y="1749623"/>
            <a:chExt cx="3505200" cy="2290465"/>
          </a:xfrm>
        </p:grpSpPr>
        <p:sp>
          <p:nvSpPr>
            <p:cNvPr id="16" name="TextBox 15"/>
            <p:cNvSpPr txBox="1"/>
            <p:nvPr/>
          </p:nvSpPr>
          <p:spPr>
            <a:xfrm>
              <a:off x="4114800" y="3578423"/>
              <a:ext cx="1295400" cy="461665"/>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dg(rand)</a:t>
              </a:r>
              <a:br>
                <a:rPr lang="en-US" sz="1200" b="1" dirty="0">
                  <a:latin typeface="Consolas" panose="020B0609020204030204" pitchFamily="49" charset="0"/>
                  <a:cs typeface="Courier New" pitchFamily="49" charset="0"/>
                </a:rPr>
              </a:br>
              <a:r>
                <a:rPr lang="en-US" sz="1200" dirty="0">
                  <a:latin typeface="Consolas" panose="020B0609020204030204" pitchFamily="49" charset="0"/>
                  <a:cs typeface="Courier New" pitchFamily="49" charset="0"/>
                </a:rPr>
                <a:t>(10</a:t>
              </a:r>
              <a:r>
                <a:rPr lang="en-US" sz="1200" baseline="30000" dirty="0">
                  <a:latin typeface="Consolas" panose="020B0609020204030204" pitchFamily="49" charset="0"/>
                  <a:cs typeface="Courier New" pitchFamily="49" charset="0"/>
                </a:rPr>
                <a:t>3</a:t>
              </a:r>
              <a:r>
                <a:rPr lang="en-US" sz="1200" dirty="0">
                  <a:latin typeface="Consolas" panose="020B0609020204030204" pitchFamily="49" charset="0"/>
                  <a:cs typeface="Courier New" pitchFamily="49" charset="0"/>
                </a:rPr>
                <a:t>x1,10</a:t>
              </a:r>
              <a:r>
                <a:rPr lang="en-US" sz="1200" baseline="30000" dirty="0">
                  <a:latin typeface="Consolas" panose="020B0609020204030204" pitchFamily="49" charset="0"/>
                  <a:cs typeface="Courier New" pitchFamily="49" charset="0"/>
                </a:rPr>
                <a:t>3</a:t>
              </a:r>
              <a:r>
                <a:rPr lang="en-US" sz="1200" dirty="0">
                  <a:latin typeface="Consolas" panose="020B0609020204030204" pitchFamily="49" charset="0"/>
                  <a:cs typeface="Courier New" pitchFamily="49" charset="0"/>
                </a:rPr>
                <a:t>)</a:t>
              </a:r>
            </a:p>
          </p:txBody>
        </p:sp>
        <p:cxnSp>
          <p:nvCxnSpPr>
            <p:cNvPr id="17" name="Straight Arrow Connector 16"/>
            <p:cNvCxnSpPr>
              <a:stCxn id="16" idx="0"/>
              <a:endCxn id="18" idx="2"/>
            </p:cNvCxnSpPr>
            <p:nvPr/>
          </p:nvCxnSpPr>
          <p:spPr>
            <a:xfrm rot="5400000" flipH="1" flipV="1">
              <a:off x="4495880" y="3311803"/>
              <a:ext cx="533240" cy="1588"/>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67200" y="2768184"/>
              <a:ext cx="9906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r(</a:t>
              </a:r>
              <a:r>
                <a:rPr lang="en-US" sz="1200" b="1" dirty="0" err="1">
                  <a:latin typeface="Consolas" panose="020B0609020204030204" pitchFamily="49" charset="0"/>
                  <a:cs typeface="Courier New" pitchFamily="49" charset="0"/>
                </a:rPr>
                <a:t>diag</a:t>
              </a:r>
              <a:r>
                <a:rPr lang="en-US" sz="1200" b="1" dirty="0">
                  <a:latin typeface="Consolas" panose="020B0609020204030204" pitchFamily="49" charset="0"/>
                  <a:cs typeface="Courier New" pitchFamily="49" charset="0"/>
                </a:rPr>
                <a:t>)</a:t>
              </a:r>
            </a:p>
          </p:txBody>
        </p:sp>
        <p:sp>
          <p:nvSpPr>
            <p:cNvPr id="19" name="TextBox 18"/>
            <p:cNvSpPr txBox="1"/>
            <p:nvPr/>
          </p:nvSpPr>
          <p:spPr>
            <a:xfrm>
              <a:off x="5181600" y="3578423"/>
              <a:ext cx="1447800" cy="461665"/>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X</a:t>
              </a:r>
            </a:p>
            <a:p>
              <a:pPr algn="ctr"/>
              <a:r>
                <a:rPr lang="en-US" sz="1200" dirty="0">
                  <a:latin typeface="Consolas" panose="020B0609020204030204" pitchFamily="49" charset="0"/>
                  <a:cs typeface="Courier New" pitchFamily="49" charset="0"/>
                </a:rPr>
                <a:t>(10</a:t>
              </a:r>
              <a:r>
                <a:rPr lang="en-US" sz="1200" baseline="30000" dirty="0">
                  <a:latin typeface="Consolas" panose="020B0609020204030204" pitchFamily="49" charset="0"/>
                  <a:cs typeface="Courier New" pitchFamily="49" charset="0"/>
                </a:rPr>
                <a:t>8</a:t>
              </a:r>
              <a:r>
                <a:rPr lang="en-US" sz="1200" dirty="0">
                  <a:latin typeface="Consolas" panose="020B0609020204030204" pitchFamily="49" charset="0"/>
                  <a:cs typeface="Courier New" pitchFamily="49" charset="0"/>
                </a:rPr>
                <a:t>x10</a:t>
              </a:r>
              <a:r>
                <a:rPr lang="en-US" sz="1200" baseline="30000" dirty="0">
                  <a:latin typeface="Consolas" panose="020B0609020204030204" pitchFamily="49" charset="0"/>
                  <a:cs typeface="Courier New" pitchFamily="49" charset="0"/>
                </a:rPr>
                <a:t>3</a:t>
              </a:r>
              <a:r>
                <a:rPr lang="en-US" sz="1200" dirty="0">
                  <a:latin typeface="Consolas" panose="020B0609020204030204" pitchFamily="49" charset="0"/>
                  <a:cs typeface="Courier New" pitchFamily="49" charset="0"/>
                </a:rPr>
                <a:t>,10</a:t>
              </a:r>
              <a:r>
                <a:rPr lang="en-US" sz="1200" baseline="30000" dirty="0">
                  <a:latin typeface="Consolas" panose="020B0609020204030204" pitchFamily="49" charset="0"/>
                  <a:cs typeface="Courier New" pitchFamily="49" charset="0"/>
                </a:rPr>
                <a:t>11</a:t>
              </a:r>
              <a:r>
                <a:rPr lang="en-US" sz="1200" dirty="0">
                  <a:latin typeface="Consolas" panose="020B0609020204030204" pitchFamily="49" charset="0"/>
                  <a:cs typeface="Courier New" pitchFamily="49" charset="0"/>
                </a:rPr>
                <a:t>)</a:t>
              </a:r>
            </a:p>
          </p:txBody>
        </p:sp>
        <p:sp>
          <p:nvSpPr>
            <p:cNvPr id="20" name="TextBox 19"/>
            <p:cNvSpPr txBox="1"/>
            <p:nvPr/>
          </p:nvSpPr>
          <p:spPr>
            <a:xfrm>
              <a:off x="6477000" y="3578423"/>
              <a:ext cx="1143000" cy="461665"/>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y</a:t>
              </a:r>
              <a:br>
                <a:rPr lang="en-US" sz="1200" b="1" dirty="0">
                  <a:latin typeface="Consolas" panose="020B0609020204030204" pitchFamily="49" charset="0"/>
                  <a:cs typeface="Courier New" pitchFamily="49" charset="0"/>
                </a:rPr>
              </a:br>
              <a:r>
                <a:rPr lang="en-US" sz="1200" dirty="0">
                  <a:latin typeface="Consolas" panose="020B0609020204030204" pitchFamily="49" charset="0"/>
                  <a:cs typeface="Courier New" pitchFamily="49" charset="0"/>
                </a:rPr>
                <a:t>(10</a:t>
              </a:r>
              <a:r>
                <a:rPr lang="en-US" sz="1200" baseline="30000" dirty="0">
                  <a:latin typeface="Consolas" panose="020B0609020204030204" pitchFamily="49" charset="0"/>
                  <a:cs typeface="Courier New" pitchFamily="49" charset="0"/>
                </a:rPr>
                <a:t>8</a:t>
              </a:r>
              <a:r>
                <a:rPr lang="en-US" sz="1200" dirty="0">
                  <a:latin typeface="Consolas" panose="020B0609020204030204" pitchFamily="49" charset="0"/>
                  <a:cs typeface="Courier New" pitchFamily="49" charset="0"/>
                </a:rPr>
                <a:t>x1,10</a:t>
              </a:r>
              <a:r>
                <a:rPr lang="en-US" sz="1200" baseline="30000" dirty="0">
                  <a:latin typeface="Consolas" panose="020B0609020204030204" pitchFamily="49" charset="0"/>
                  <a:cs typeface="Courier New" pitchFamily="49" charset="0"/>
                </a:rPr>
                <a:t>8</a:t>
              </a:r>
              <a:r>
                <a:rPr lang="en-US" sz="1200" dirty="0">
                  <a:latin typeface="Consolas" panose="020B0609020204030204" pitchFamily="49" charset="0"/>
                  <a:cs typeface="Courier New" pitchFamily="49" charset="0"/>
                </a:rPr>
                <a:t>)</a:t>
              </a:r>
            </a:p>
          </p:txBody>
        </p:sp>
        <p:sp>
          <p:nvSpPr>
            <p:cNvPr id="21" name="TextBox 20"/>
            <p:cNvSpPr txBox="1"/>
            <p:nvPr/>
          </p:nvSpPr>
          <p:spPr>
            <a:xfrm>
              <a:off x="5410200" y="2768184"/>
              <a:ext cx="990600" cy="276999"/>
            </a:xfrm>
            <a:prstGeom prst="rect">
              <a:avLst/>
            </a:prstGeom>
            <a:noFill/>
          </p:spPr>
          <p:txBody>
            <a:bodyPr wrap="square" rtlCol="0">
              <a:spAutoFit/>
            </a:bodyPr>
            <a:lstStyle/>
            <a:p>
              <a:pPr algn="ctr"/>
              <a:r>
                <a:rPr lang="en-US" sz="1200" b="1" dirty="0" err="1">
                  <a:latin typeface="Consolas" panose="020B0609020204030204" pitchFamily="49" charset="0"/>
                  <a:cs typeface="Courier New" pitchFamily="49" charset="0"/>
                </a:rPr>
                <a:t>ba</a:t>
              </a:r>
              <a:r>
                <a:rPr lang="en-US" sz="1200" b="1" dirty="0">
                  <a:latin typeface="Consolas" panose="020B0609020204030204" pitchFamily="49" charset="0"/>
                  <a:cs typeface="Courier New" pitchFamily="49" charset="0"/>
                </a:rPr>
                <a:t>(+*)</a:t>
              </a:r>
            </a:p>
          </p:txBody>
        </p:sp>
        <p:sp>
          <p:nvSpPr>
            <p:cNvPr id="22" name="TextBox 21"/>
            <p:cNvSpPr txBox="1"/>
            <p:nvPr/>
          </p:nvSpPr>
          <p:spPr>
            <a:xfrm>
              <a:off x="6553200" y="2768184"/>
              <a:ext cx="990600" cy="276999"/>
            </a:xfrm>
            <a:prstGeom prst="rect">
              <a:avLst/>
            </a:prstGeom>
            <a:noFill/>
          </p:spPr>
          <p:txBody>
            <a:bodyPr wrap="square" rtlCol="0">
              <a:spAutoFit/>
            </a:bodyPr>
            <a:lstStyle/>
            <a:p>
              <a:pPr algn="ctr"/>
              <a:r>
                <a:rPr lang="en-US" sz="1200" b="1" dirty="0" err="1">
                  <a:latin typeface="Consolas" panose="020B0609020204030204" pitchFamily="49" charset="0"/>
                  <a:cs typeface="Courier New" pitchFamily="49" charset="0"/>
                </a:rPr>
                <a:t>ba</a:t>
              </a:r>
              <a:r>
                <a:rPr lang="en-US" sz="1200" b="1" dirty="0">
                  <a:latin typeface="Consolas" panose="020B0609020204030204" pitchFamily="49" charset="0"/>
                  <a:cs typeface="Courier New" pitchFamily="49" charset="0"/>
                </a:rPr>
                <a:t>(+*)</a:t>
              </a:r>
            </a:p>
          </p:txBody>
        </p:sp>
        <p:sp>
          <p:nvSpPr>
            <p:cNvPr id="23" name="TextBox 22"/>
            <p:cNvSpPr txBox="1"/>
            <p:nvPr/>
          </p:nvSpPr>
          <p:spPr>
            <a:xfrm>
              <a:off x="5029200" y="3245822"/>
              <a:ext cx="9906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r(t)</a:t>
              </a:r>
            </a:p>
          </p:txBody>
        </p:sp>
        <p:cxnSp>
          <p:nvCxnSpPr>
            <p:cNvPr id="24" name="Straight Arrow Connector 23"/>
            <p:cNvCxnSpPr/>
            <p:nvPr/>
          </p:nvCxnSpPr>
          <p:spPr>
            <a:xfrm rot="10800000">
              <a:off x="5562600" y="3522822"/>
              <a:ext cx="228600" cy="104001"/>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9" idx="0"/>
              <a:endCxn id="21" idx="2"/>
            </p:cNvCxnSpPr>
            <p:nvPr/>
          </p:nvCxnSpPr>
          <p:spPr>
            <a:xfrm rot="5400000" flipH="1" flipV="1">
              <a:off x="5638880" y="3311803"/>
              <a:ext cx="533240" cy="1588"/>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3" idx="0"/>
            </p:cNvCxnSpPr>
            <p:nvPr/>
          </p:nvCxnSpPr>
          <p:spPr>
            <a:xfrm rot="5400000" flipH="1" flipV="1">
              <a:off x="5495231" y="3026053"/>
              <a:ext cx="249038" cy="1905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726724" y="3017222"/>
              <a:ext cx="1131276" cy="3311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0" idx="0"/>
              <a:endCxn id="22" idx="2"/>
            </p:cNvCxnSpPr>
            <p:nvPr/>
          </p:nvCxnSpPr>
          <p:spPr>
            <a:xfrm rot="5400000" flipH="1" flipV="1">
              <a:off x="6781880" y="3311803"/>
              <a:ext cx="533240" cy="1588"/>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953000" y="2407622"/>
              <a:ext cx="8382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b(+)</a:t>
              </a:r>
            </a:p>
          </p:txBody>
        </p:sp>
        <p:cxnSp>
          <p:nvCxnSpPr>
            <p:cNvPr id="30" name="Straight Arrow Connector 29"/>
            <p:cNvCxnSpPr>
              <a:stCxn id="18" idx="0"/>
            </p:cNvCxnSpPr>
            <p:nvPr/>
          </p:nvCxnSpPr>
          <p:spPr>
            <a:xfrm rot="5400000" flipH="1" flipV="1">
              <a:off x="4906069" y="2492653"/>
              <a:ext cx="131962" cy="4191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1" idx="0"/>
            </p:cNvCxnSpPr>
            <p:nvPr/>
          </p:nvCxnSpPr>
          <p:spPr>
            <a:xfrm rot="16200000" flipV="1">
              <a:off x="5629969" y="2492653"/>
              <a:ext cx="131962" cy="4191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791200" y="2179022"/>
              <a:ext cx="9906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b(solve)</a:t>
              </a:r>
            </a:p>
          </p:txBody>
        </p:sp>
        <p:cxnSp>
          <p:nvCxnSpPr>
            <p:cNvPr id="33" name="Straight Arrow Connector 32"/>
            <p:cNvCxnSpPr/>
            <p:nvPr/>
          </p:nvCxnSpPr>
          <p:spPr>
            <a:xfrm flipV="1">
              <a:off x="5562600" y="2407622"/>
              <a:ext cx="457200" cy="762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2" idx="0"/>
            </p:cNvCxnSpPr>
            <p:nvPr/>
          </p:nvCxnSpPr>
          <p:spPr>
            <a:xfrm rot="16200000" flipV="1">
              <a:off x="6544369" y="2264053"/>
              <a:ext cx="360562" cy="6477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791200" y="1749623"/>
              <a:ext cx="9906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write</a:t>
              </a:r>
            </a:p>
          </p:txBody>
        </p:sp>
        <p:cxnSp>
          <p:nvCxnSpPr>
            <p:cNvPr id="36" name="Straight Arrow Connector 35"/>
            <p:cNvCxnSpPr>
              <a:stCxn id="32" idx="0"/>
              <a:endCxn id="35" idx="2"/>
            </p:cNvCxnSpPr>
            <p:nvPr/>
          </p:nvCxnSpPr>
          <p:spPr>
            <a:xfrm rot="5400000" flipH="1" flipV="1">
              <a:off x="6210300" y="2102822"/>
              <a:ext cx="152400" cy="1588"/>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1948860" y="1632155"/>
            <a:ext cx="1524000" cy="738664"/>
          </a:xfrm>
          <a:prstGeom prst="rect">
            <a:avLst/>
          </a:prstGeom>
          <a:solidFill>
            <a:srgbClr val="7889FB"/>
          </a:solidFill>
        </p:spPr>
        <p:txBody>
          <a:bodyPr wrap="square" rIns="0" rtlCol="0">
            <a:spAutoFit/>
          </a:bodyPr>
          <a:lstStyle/>
          <a:p>
            <a:r>
              <a:rPr lang="en-US" sz="1400" b="1" dirty="0">
                <a:solidFill>
                  <a:schemeClr val="bg1"/>
                </a:solidFill>
              </a:rPr>
              <a:t>Scenario: </a:t>
            </a:r>
            <a:br>
              <a:rPr lang="en-US" sz="1400" dirty="0">
                <a:solidFill>
                  <a:schemeClr val="bg1"/>
                </a:solidFill>
              </a:rPr>
            </a:br>
            <a:r>
              <a:rPr lang="de-DE" sz="1400" dirty="0">
                <a:solidFill>
                  <a:schemeClr val="bg1"/>
                </a:solidFill>
              </a:rPr>
              <a:t>X: 10</a:t>
            </a:r>
            <a:r>
              <a:rPr lang="de-DE" sz="1400" baseline="30000" dirty="0">
                <a:solidFill>
                  <a:schemeClr val="bg1"/>
                </a:solidFill>
              </a:rPr>
              <a:t>8</a:t>
            </a:r>
            <a:r>
              <a:rPr lang="de-DE" sz="1400" dirty="0">
                <a:solidFill>
                  <a:schemeClr val="bg1"/>
                </a:solidFill>
              </a:rPr>
              <a:t> x 10</a:t>
            </a:r>
            <a:r>
              <a:rPr lang="de-DE" sz="1400" baseline="30000" dirty="0">
                <a:solidFill>
                  <a:schemeClr val="bg1"/>
                </a:solidFill>
              </a:rPr>
              <a:t>3</a:t>
            </a:r>
            <a:r>
              <a:rPr lang="de-DE" sz="1400" dirty="0">
                <a:solidFill>
                  <a:schemeClr val="bg1"/>
                </a:solidFill>
              </a:rPr>
              <a:t>, 10</a:t>
            </a:r>
            <a:r>
              <a:rPr lang="de-DE" sz="1400" baseline="30000" dirty="0">
                <a:solidFill>
                  <a:schemeClr val="bg1"/>
                </a:solidFill>
              </a:rPr>
              <a:t>11</a:t>
            </a:r>
            <a:r>
              <a:rPr lang="de-DE" sz="1400" dirty="0">
                <a:solidFill>
                  <a:schemeClr val="bg1"/>
                </a:solidFill>
              </a:rPr>
              <a:t> </a:t>
            </a:r>
            <a:br>
              <a:rPr lang="de-DE" sz="1400" dirty="0">
                <a:solidFill>
                  <a:schemeClr val="bg1"/>
                </a:solidFill>
              </a:rPr>
            </a:br>
            <a:r>
              <a:rPr lang="de-DE" sz="1400" dirty="0">
                <a:solidFill>
                  <a:schemeClr val="bg1"/>
                </a:solidFill>
              </a:rPr>
              <a:t>y: 10</a:t>
            </a:r>
            <a:r>
              <a:rPr lang="de-DE" sz="1400" baseline="30000" dirty="0">
                <a:solidFill>
                  <a:schemeClr val="bg1"/>
                </a:solidFill>
              </a:rPr>
              <a:t>8</a:t>
            </a:r>
            <a:r>
              <a:rPr lang="de-DE" sz="1400" dirty="0">
                <a:solidFill>
                  <a:schemeClr val="bg1"/>
                </a:solidFill>
              </a:rPr>
              <a:t> x 1, 10</a:t>
            </a:r>
            <a:r>
              <a:rPr lang="de-DE" sz="1400" baseline="30000" dirty="0">
                <a:solidFill>
                  <a:schemeClr val="bg1"/>
                </a:solidFill>
              </a:rPr>
              <a:t>8</a:t>
            </a:r>
            <a:endParaRPr lang="en-US" sz="1400" dirty="0">
              <a:solidFill>
                <a:schemeClr val="bg1"/>
              </a:solidFill>
            </a:endParaRPr>
          </a:p>
        </p:txBody>
      </p:sp>
      <p:sp>
        <p:nvSpPr>
          <p:cNvPr id="38" name="TextBox 37"/>
          <p:cNvSpPr txBox="1"/>
          <p:nvPr/>
        </p:nvSpPr>
        <p:spPr>
          <a:xfrm>
            <a:off x="272460" y="4737226"/>
            <a:ext cx="5334000" cy="2031325"/>
          </a:xfrm>
          <a:prstGeom prst="rect">
            <a:avLst/>
          </a:prstGeom>
          <a:noFill/>
        </p:spPr>
        <p:txBody>
          <a:bodyPr wrap="square" rtlCol="0">
            <a:spAutoFit/>
          </a:bodyPr>
          <a:lstStyle/>
          <a:p>
            <a:pPr>
              <a:buFont typeface="Wingdings" pitchFamily="2" charset="2"/>
              <a:buChar char="è"/>
            </a:pPr>
            <a:r>
              <a:rPr lang="en-US" b="1" dirty="0">
                <a:solidFill>
                  <a:schemeClr val="accent1"/>
                </a:solidFill>
                <a:latin typeface="Calibri" panose="020F0502020204030204" pitchFamily="34" charset="0"/>
                <a:cs typeface="Calibri" panose="020F0502020204030204" pitchFamily="34" charset="0"/>
                <a:sym typeface="Wingdings" pitchFamily="2" charset="2"/>
              </a:rPr>
              <a:t> Hybrid Runtime Plans:</a:t>
            </a:r>
          </a:p>
          <a:p>
            <a:pPr marL="182880" lvl="1">
              <a:buFont typeface="Arial" pitchFamily="34" charset="0"/>
              <a:buChar char="•"/>
            </a:pPr>
            <a:r>
              <a:rPr lang="en-US" b="1" dirty="0">
                <a:solidFill>
                  <a:srgbClr val="7889FB"/>
                </a:solidFill>
                <a:latin typeface="Calibri" panose="020F0502020204030204" pitchFamily="34" charset="0"/>
                <a:cs typeface="Calibri" panose="020F0502020204030204" pitchFamily="34" charset="0"/>
                <a:sym typeface="Wingdings" pitchFamily="2" charset="2"/>
              </a:rPr>
              <a:t> Size propagation / memory estimates</a:t>
            </a:r>
          </a:p>
          <a:p>
            <a:pPr marL="182880" lvl="1">
              <a:buFont typeface="Arial" pitchFamily="34" charset="0"/>
              <a:buChar char="•"/>
            </a:pPr>
            <a:r>
              <a:rPr lang="en-US" b="1" dirty="0">
                <a:solidFill>
                  <a:srgbClr val="7889FB"/>
                </a:solidFill>
                <a:latin typeface="Calibri" panose="020F0502020204030204" pitchFamily="34" charset="0"/>
                <a:cs typeface="Calibri" panose="020F0502020204030204" pitchFamily="34" charset="0"/>
                <a:sym typeface="Wingdings" pitchFamily="2" charset="2"/>
              </a:rPr>
              <a:t> Integrated CP / Spark runtime</a:t>
            </a:r>
          </a:p>
          <a:p>
            <a:pPr marL="182880" lvl="1">
              <a:buFont typeface="Arial" pitchFamily="34" charset="0"/>
              <a:buChar char="•"/>
            </a:pPr>
            <a:r>
              <a:rPr lang="en-US" b="1" dirty="0">
                <a:solidFill>
                  <a:srgbClr val="7889FB"/>
                </a:solidFill>
                <a:latin typeface="Calibri" panose="020F0502020204030204" pitchFamily="34" charset="0"/>
                <a:cs typeface="Calibri" panose="020F0502020204030204" pitchFamily="34" charset="0"/>
                <a:sym typeface="Wingdings" pitchFamily="2" charset="2"/>
              </a:rPr>
              <a:t> Dynamic recompilation</a:t>
            </a:r>
            <a:r>
              <a:rPr lang="en-US" b="1" dirty="0">
                <a:solidFill>
                  <a:srgbClr val="FF0000"/>
                </a:solidFill>
                <a:latin typeface="Calibri" panose="020F0502020204030204" pitchFamily="34" charset="0"/>
                <a:cs typeface="Calibri" panose="020F0502020204030204" pitchFamily="34" charset="0"/>
                <a:sym typeface="Wingdings" pitchFamily="2" charset="2"/>
              </a:rPr>
              <a:t> </a:t>
            </a:r>
            <a:r>
              <a:rPr lang="en-US" b="1" dirty="0">
                <a:solidFill>
                  <a:srgbClr val="7889FB"/>
                </a:solidFill>
                <a:latin typeface="Calibri" panose="020F0502020204030204" pitchFamily="34" charset="0"/>
                <a:cs typeface="Calibri" panose="020F0502020204030204" pitchFamily="34" charset="0"/>
                <a:sym typeface="Wingdings" pitchFamily="2" charset="2"/>
              </a:rPr>
              <a:t>during runtime</a:t>
            </a:r>
          </a:p>
          <a:p>
            <a:pPr>
              <a:buFont typeface="Wingdings" pitchFamily="2" charset="2"/>
              <a:buChar char="è"/>
            </a:pPr>
            <a:r>
              <a:rPr lang="en-US" b="1" dirty="0">
                <a:solidFill>
                  <a:schemeClr val="accent1"/>
                </a:solidFill>
                <a:latin typeface="Calibri" panose="020F0502020204030204" pitchFamily="34" charset="0"/>
                <a:cs typeface="Calibri" panose="020F0502020204030204" pitchFamily="34" charset="0"/>
                <a:sym typeface="Wingdings" pitchFamily="2" charset="2"/>
              </a:rPr>
              <a:t> Distributed Matrices</a:t>
            </a:r>
          </a:p>
          <a:p>
            <a:pPr marL="182880" lvl="1">
              <a:buFont typeface="Arial" pitchFamily="34" charset="0"/>
              <a:buChar char="•"/>
            </a:pPr>
            <a:r>
              <a:rPr lang="en-US" b="1" dirty="0">
                <a:solidFill>
                  <a:srgbClr val="7889FB"/>
                </a:solidFill>
                <a:latin typeface="Calibri" panose="020F0502020204030204" pitchFamily="34" charset="0"/>
                <a:cs typeface="Calibri" panose="020F0502020204030204" pitchFamily="34" charset="0"/>
                <a:sym typeface="Wingdings" pitchFamily="2" charset="2"/>
              </a:rPr>
              <a:t> Fixed-size (squared) matrix blocks</a:t>
            </a:r>
          </a:p>
          <a:p>
            <a:pPr marL="182880" lvl="1">
              <a:buFont typeface="Arial" pitchFamily="34" charset="0"/>
              <a:buChar char="•"/>
            </a:pPr>
            <a:r>
              <a:rPr lang="en-US" b="1" dirty="0">
                <a:solidFill>
                  <a:srgbClr val="7889FB"/>
                </a:solidFill>
                <a:latin typeface="Calibri" panose="020F0502020204030204" pitchFamily="34" charset="0"/>
                <a:cs typeface="Calibri" panose="020F0502020204030204" pitchFamily="34" charset="0"/>
                <a:sym typeface="Wingdings" pitchFamily="2" charset="2"/>
              </a:rPr>
              <a:t> Data-parallel operations</a:t>
            </a:r>
          </a:p>
        </p:txBody>
      </p:sp>
      <p:grpSp>
        <p:nvGrpSpPr>
          <p:cNvPr id="39" name="Group 38"/>
          <p:cNvGrpSpPr/>
          <p:nvPr/>
        </p:nvGrpSpPr>
        <p:grpSpPr>
          <a:xfrm>
            <a:off x="4082460" y="1502694"/>
            <a:ext cx="4114800" cy="2243480"/>
            <a:chOff x="4038600" y="1569497"/>
            <a:chExt cx="4114800" cy="2243480"/>
          </a:xfrm>
        </p:grpSpPr>
        <p:sp>
          <p:nvSpPr>
            <p:cNvPr id="40" name="TextBox 39"/>
            <p:cNvSpPr txBox="1"/>
            <p:nvPr/>
          </p:nvSpPr>
          <p:spPr>
            <a:xfrm>
              <a:off x="7086600" y="3505200"/>
              <a:ext cx="762000" cy="307777"/>
            </a:xfrm>
            <a:prstGeom prst="rect">
              <a:avLst/>
            </a:prstGeom>
            <a:noFill/>
          </p:spPr>
          <p:txBody>
            <a:bodyPr wrap="square" rtlCol="0">
              <a:spAutoFit/>
            </a:bodyPr>
            <a:lstStyle/>
            <a:p>
              <a:r>
                <a:rPr lang="en-US" sz="1400" dirty="0">
                  <a:solidFill>
                    <a:schemeClr val="accent1"/>
                  </a:solidFill>
                  <a:latin typeface="Calibri" panose="020F0502020204030204" pitchFamily="34" charset="0"/>
                  <a:cs typeface="Calibri" panose="020F0502020204030204" pitchFamily="34" charset="0"/>
                </a:rPr>
                <a:t>800MB</a:t>
              </a:r>
            </a:p>
          </p:txBody>
        </p:sp>
        <p:sp>
          <p:nvSpPr>
            <p:cNvPr id="41" name="TextBox 40"/>
            <p:cNvSpPr txBox="1"/>
            <p:nvPr/>
          </p:nvSpPr>
          <p:spPr>
            <a:xfrm>
              <a:off x="7315200" y="2740223"/>
              <a:ext cx="838200" cy="307777"/>
            </a:xfrm>
            <a:prstGeom prst="rect">
              <a:avLst/>
            </a:prstGeom>
            <a:noFill/>
          </p:spPr>
          <p:txBody>
            <a:bodyPr wrap="square" rtlCol="0">
              <a:spAutoFit/>
            </a:bodyPr>
            <a:lstStyle/>
            <a:p>
              <a:r>
                <a:rPr lang="en-US" sz="1400" dirty="0">
                  <a:solidFill>
                    <a:schemeClr val="accent1"/>
                  </a:solidFill>
                  <a:latin typeface="Calibri" panose="020F0502020204030204" pitchFamily="34" charset="0"/>
                  <a:cs typeface="Calibri" panose="020F0502020204030204" pitchFamily="34" charset="0"/>
                </a:rPr>
                <a:t>800GB</a:t>
              </a:r>
            </a:p>
          </p:txBody>
        </p:sp>
        <p:sp>
          <p:nvSpPr>
            <p:cNvPr id="42" name="TextBox 41"/>
            <p:cNvSpPr txBox="1"/>
            <p:nvPr/>
          </p:nvSpPr>
          <p:spPr>
            <a:xfrm>
              <a:off x="5943600" y="3505200"/>
              <a:ext cx="838200" cy="307777"/>
            </a:xfrm>
            <a:prstGeom prst="rect">
              <a:avLst/>
            </a:prstGeom>
            <a:noFill/>
          </p:spPr>
          <p:txBody>
            <a:bodyPr wrap="square" rtlCol="0">
              <a:spAutoFit/>
            </a:bodyPr>
            <a:lstStyle/>
            <a:p>
              <a:r>
                <a:rPr lang="en-US" sz="1400" dirty="0">
                  <a:solidFill>
                    <a:schemeClr val="accent1"/>
                  </a:solidFill>
                  <a:latin typeface="Calibri" panose="020F0502020204030204" pitchFamily="34" charset="0"/>
                  <a:cs typeface="Calibri" panose="020F0502020204030204" pitchFamily="34" charset="0"/>
                </a:rPr>
                <a:t>800GB</a:t>
              </a:r>
            </a:p>
          </p:txBody>
        </p:sp>
        <p:sp>
          <p:nvSpPr>
            <p:cNvPr id="43" name="TextBox 42"/>
            <p:cNvSpPr txBox="1"/>
            <p:nvPr/>
          </p:nvSpPr>
          <p:spPr>
            <a:xfrm>
              <a:off x="4114800" y="3349823"/>
              <a:ext cx="685800" cy="307777"/>
            </a:xfrm>
            <a:prstGeom prst="rect">
              <a:avLst/>
            </a:prstGeom>
            <a:noFill/>
          </p:spPr>
          <p:txBody>
            <a:bodyPr wrap="square" rtlCol="0">
              <a:spAutoFit/>
            </a:bodyPr>
            <a:lstStyle/>
            <a:p>
              <a:r>
                <a:rPr lang="en-US" sz="1400" dirty="0">
                  <a:solidFill>
                    <a:schemeClr val="accent1"/>
                  </a:solidFill>
                  <a:latin typeface="Calibri" panose="020F0502020204030204" pitchFamily="34" charset="0"/>
                  <a:cs typeface="Calibri" panose="020F0502020204030204" pitchFamily="34" charset="0"/>
                </a:rPr>
                <a:t>8KB</a:t>
              </a:r>
            </a:p>
          </p:txBody>
        </p:sp>
        <p:sp>
          <p:nvSpPr>
            <p:cNvPr id="44" name="TextBox 43"/>
            <p:cNvSpPr txBox="1"/>
            <p:nvPr/>
          </p:nvSpPr>
          <p:spPr>
            <a:xfrm>
              <a:off x="4038600" y="2508646"/>
              <a:ext cx="914400" cy="307777"/>
            </a:xfrm>
            <a:prstGeom prst="rect">
              <a:avLst/>
            </a:prstGeom>
            <a:noFill/>
          </p:spPr>
          <p:txBody>
            <a:bodyPr wrap="square" rtlCol="0">
              <a:spAutoFit/>
            </a:bodyPr>
            <a:lstStyle/>
            <a:p>
              <a:r>
                <a:rPr lang="en-US" sz="1400" dirty="0">
                  <a:solidFill>
                    <a:schemeClr val="accent1"/>
                  </a:solidFill>
                  <a:latin typeface="Calibri" panose="020F0502020204030204" pitchFamily="34" charset="0"/>
                  <a:cs typeface="Calibri" panose="020F0502020204030204" pitchFamily="34" charset="0"/>
                </a:rPr>
                <a:t>172KB</a:t>
              </a:r>
            </a:p>
          </p:txBody>
        </p:sp>
        <p:sp>
          <p:nvSpPr>
            <p:cNvPr id="45" name="TextBox 44"/>
            <p:cNvSpPr txBox="1"/>
            <p:nvPr/>
          </p:nvSpPr>
          <p:spPr>
            <a:xfrm>
              <a:off x="4876800" y="3093497"/>
              <a:ext cx="914400" cy="307777"/>
            </a:xfrm>
            <a:prstGeom prst="rect">
              <a:avLst/>
            </a:prstGeom>
            <a:noFill/>
          </p:spPr>
          <p:txBody>
            <a:bodyPr wrap="square" rtlCol="0">
              <a:spAutoFit/>
            </a:bodyPr>
            <a:lstStyle/>
            <a:p>
              <a:r>
                <a:rPr lang="en-US" sz="1400" dirty="0">
                  <a:solidFill>
                    <a:schemeClr val="accent1"/>
                  </a:solidFill>
                  <a:latin typeface="Calibri" panose="020F0502020204030204" pitchFamily="34" charset="0"/>
                  <a:cs typeface="Calibri" panose="020F0502020204030204" pitchFamily="34" charset="0"/>
                </a:rPr>
                <a:t>1.6TB</a:t>
              </a:r>
            </a:p>
          </p:txBody>
        </p:sp>
        <p:sp>
          <p:nvSpPr>
            <p:cNvPr id="46" name="TextBox 45"/>
            <p:cNvSpPr txBox="1"/>
            <p:nvPr/>
          </p:nvSpPr>
          <p:spPr>
            <a:xfrm>
              <a:off x="5867400" y="2554069"/>
              <a:ext cx="914400" cy="307777"/>
            </a:xfrm>
            <a:prstGeom prst="rect">
              <a:avLst/>
            </a:prstGeom>
            <a:noFill/>
          </p:spPr>
          <p:txBody>
            <a:bodyPr wrap="square" rtlCol="0">
              <a:spAutoFit/>
            </a:bodyPr>
            <a:lstStyle/>
            <a:p>
              <a:r>
                <a:rPr lang="en-US" sz="1400" dirty="0">
                  <a:solidFill>
                    <a:schemeClr val="accent1"/>
                  </a:solidFill>
                  <a:latin typeface="Calibri" panose="020F0502020204030204" pitchFamily="34" charset="0"/>
                  <a:cs typeface="Calibri" panose="020F0502020204030204" pitchFamily="34" charset="0"/>
                </a:rPr>
                <a:t>1.6TB</a:t>
              </a:r>
            </a:p>
          </p:txBody>
        </p:sp>
        <p:sp>
          <p:nvSpPr>
            <p:cNvPr id="47" name="TextBox 46"/>
            <p:cNvSpPr txBox="1"/>
            <p:nvPr/>
          </p:nvSpPr>
          <p:spPr>
            <a:xfrm>
              <a:off x="4876800" y="2146439"/>
              <a:ext cx="685800" cy="307777"/>
            </a:xfrm>
            <a:prstGeom prst="rect">
              <a:avLst/>
            </a:prstGeom>
            <a:noFill/>
          </p:spPr>
          <p:txBody>
            <a:bodyPr wrap="square" rtlCol="0">
              <a:spAutoFit/>
            </a:bodyPr>
            <a:lstStyle/>
            <a:p>
              <a:r>
                <a:rPr lang="en-US" sz="1400" dirty="0">
                  <a:solidFill>
                    <a:schemeClr val="accent1"/>
                  </a:solidFill>
                  <a:latin typeface="Calibri" panose="020F0502020204030204" pitchFamily="34" charset="0"/>
                  <a:cs typeface="Calibri" panose="020F0502020204030204" pitchFamily="34" charset="0"/>
                </a:rPr>
                <a:t>16MB</a:t>
              </a:r>
            </a:p>
          </p:txBody>
        </p:sp>
        <p:sp>
          <p:nvSpPr>
            <p:cNvPr id="48" name="TextBox 47"/>
            <p:cNvSpPr txBox="1"/>
            <p:nvPr/>
          </p:nvSpPr>
          <p:spPr>
            <a:xfrm>
              <a:off x="5715000" y="1978223"/>
              <a:ext cx="914400" cy="307777"/>
            </a:xfrm>
            <a:prstGeom prst="rect">
              <a:avLst/>
            </a:prstGeom>
            <a:noFill/>
          </p:spPr>
          <p:txBody>
            <a:bodyPr wrap="square" rtlCol="0">
              <a:spAutoFit/>
            </a:bodyPr>
            <a:lstStyle/>
            <a:p>
              <a:r>
                <a:rPr lang="en-US" sz="1400" dirty="0">
                  <a:solidFill>
                    <a:schemeClr val="accent1"/>
                  </a:solidFill>
                  <a:latin typeface="Calibri" panose="020F0502020204030204" pitchFamily="34" charset="0"/>
                  <a:cs typeface="Calibri" panose="020F0502020204030204" pitchFamily="34" charset="0"/>
                </a:rPr>
                <a:t>8MB</a:t>
              </a:r>
            </a:p>
          </p:txBody>
        </p:sp>
        <p:sp>
          <p:nvSpPr>
            <p:cNvPr id="49" name="TextBox 48"/>
            <p:cNvSpPr txBox="1"/>
            <p:nvPr/>
          </p:nvSpPr>
          <p:spPr>
            <a:xfrm>
              <a:off x="5715000" y="1569497"/>
              <a:ext cx="914400" cy="307777"/>
            </a:xfrm>
            <a:prstGeom prst="rect">
              <a:avLst/>
            </a:prstGeom>
            <a:noFill/>
          </p:spPr>
          <p:txBody>
            <a:bodyPr wrap="square" rtlCol="0">
              <a:spAutoFit/>
            </a:bodyPr>
            <a:lstStyle/>
            <a:p>
              <a:r>
                <a:rPr lang="en-US" sz="1400" dirty="0">
                  <a:solidFill>
                    <a:schemeClr val="accent1"/>
                  </a:solidFill>
                  <a:latin typeface="Calibri" panose="020F0502020204030204" pitchFamily="34" charset="0"/>
                  <a:cs typeface="Calibri" panose="020F0502020204030204" pitchFamily="34" charset="0"/>
                </a:rPr>
                <a:t>8KB</a:t>
              </a:r>
            </a:p>
          </p:txBody>
        </p:sp>
      </p:grpSp>
      <p:grpSp>
        <p:nvGrpSpPr>
          <p:cNvPr id="50" name="Group 49"/>
          <p:cNvGrpSpPr/>
          <p:nvPr/>
        </p:nvGrpSpPr>
        <p:grpSpPr>
          <a:xfrm>
            <a:off x="4006260" y="1655094"/>
            <a:ext cx="3722914" cy="2139554"/>
            <a:chOff x="3962400" y="1721897"/>
            <a:chExt cx="3722914" cy="2139554"/>
          </a:xfrm>
        </p:grpSpPr>
        <p:sp>
          <p:nvSpPr>
            <p:cNvPr id="51" name="TextBox 50"/>
            <p:cNvSpPr txBox="1"/>
            <p:nvPr/>
          </p:nvSpPr>
          <p:spPr>
            <a:xfrm>
              <a:off x="3962400" y="3553674"/>
              <a:ext cx="533400" cy="307777"/>
            </a:xfrm>
            <a:prstGeom prst="rect">
              <a:avLst/>
            </a:prstGeom>
            <a:noFill/>
          </p:spPr>
          <p:txBody>
            <a:bodyPr wrap="square" rtlCol="0">
              <a:spAutoFit/>
            </a:bodyPr>
            <a:lstStyle/>
            <a:p>
              <a:r>
                <a:rPr lang="en-US" sz="1400" b="1" dirty="0">
                  <a:solidFill>
                    <a:srgbClr val="7889FB"/>
                  </a:solidFill>
                  <a:latin typeface="Calibri" panose="020F0502020204030204" pitchFamily="34" charset="0"/>
                  <a:cs typeface="Calibri" panose="020F0502020204030204" pitchFamily="34" charset="0"/>
                </a:rPr>
                <a:t>CP</a:t>
              </a:r>
            </a:p>
          </p:txBody>
        </p:sp>
        <p:sp>
          <p:nvSpPr>
            <p:cNvPr id="52" name="TextBox 51"/>
            <p:cNvSpPr txBox="1"/>
            <p:nvPr/>
          </p:nvSpPr>
          <p:spPr>
            <a:xfrm>
              <a:off x="4905984" y="3270646"/>
              <a:ext cx="533400" cy="307777"/>
            </a:xfrm>
            <a:prstGeom prst="rect">
              <a:avLst/>
            </a:prstGeom>
            <a:noFill/>
          </p:spPr>
          <p:txBody>
            <a:bodyPr wrap="square" rtlCol="0">
              <a:spAutoFit/>
            </a:bodyPr>
            <a:lstStyle/>
            <a:p>
              <a:r>
                <a:rPr lang="en-US" sz="1400" b="1" dirty="0">
                  <a:solidFill>
                    <a:srgbClr val="7889FB"/>
                  </a:solidFill>
                  <a:latin typeface="Calibri" panose="020F0502020204030204" pitchFamily="34" charset="0"/>
                  <a:cs typeface="Calibri" panose="020F0502020204030204" pitchFamily="34" charset="0"/>
                </a:rPr>
                <a:t>SP</a:t>
              </a:r>
            </a:p>
          </p:txBody>
        </p:sp>
        <p:sp>
          <p:nvSpPr>
            <p:cNvPr id="53" name="TextBox 52"/>
            <p:cNvSpPr txBox="1"/>
            <p:nvPr/>
          </p:nvSpPr>
          <p:spPr>
            <a:xfrm>
              <a:off x="4038600" y="2715474"/>
              <a:ext cx="533400" cy="307777"/>
            </a:xfrm>
            <a:prstGeom prst="rect">
              <a:avLst/>
            </a:prstGeom>
            <a:noFill/>
          </p:spPr>
          <p:txBody>
            <a:bodyPr wrap="square" rtlCol="0">
              <a:spAutoFit/>
            </a:bodyPr>
            <a:lstStyle/>
            <a:p>
              <a:r>
                <a:rPr lang="en-US" sz="1400" b="1" dirty="0">
                  <a:solidFill>
                    <a:srgbClr val="7889FB"/>
                  </a:solidFill>
                  <a:latin typeface="Calibri" panose="020F0502020204030204" pitchFamily="34" charset="0"/>
                  <a:cs typeface="Calibri" panose="020F0502020204030204" pitchFamily="34" charset="0"/>
                </a:rPr>
                <a:t>CP</a:t>
              </a:r>
            </a:p>
          </p:txBody>
        </p:sp>
        <p:sp>
          <p:nvSpPr>
            <p:cNvPr id="54" name="TextBox 53"/>
            <p:cNvSpPr txBox="1"/>
            <p:nvPr/>
          </p:nvSpPr>
          <p:spPr>
            <a:xfrm>
              <a:off x="4800600" y="2334474"/>
              <a:ext cx="533400" cy="307777"/>
            </a:xfrm>
            <a:prstGeom prst="rect">
              <a:avLst/>
            </a:prstGeom>
            <a:noFill/>
          </p:spPr>
          <p:txBody>
            <a:bodyPr wrap="square" rtlCol="0">
              <a:spAutoFit/>
            </a:bodyPr>
            <a:lstStyle/>
            <a:p>
              <a:r>
                <a:rPr lang="en-US" sz="1400" b="1" dirty="0">
                  <a:solidFill>
                    <a:srgbClr val="7889FB"/>
                  </a:solidFill>
                  <a:latin typeface="Calibri" panose="020F0502020204030204" pitchFamily="34" charset="0"/>
                  <a:cs typeface="Calibri" panose="020F0502020204030204" pitchFamily="34" charset="0"/>
                </a:rPr>
                <a:t>CP</a:t>
              </a:r>
            </a:p>
          </p:txBody>
        </p:sp>
        <p:sp>
          <p:nvSpPr>
            <p:cNvPr id="55" name="TextBox 54"/>
            <p:cNvSpPr txBox="1"/>
            <p:nvPr/>
          </p:nvSpPr>
          <p:spPr>
            <a:xfrm>
              <a:off x="5638800" y="1721897"/>
              <a:ext cx="533400" cy="307777"/>
            </a:xfrm>
            <a:prstGeom prst="rect">
              <a:avLst/>
            </a:prstGeom>
            <a:noFill/>
          </p:spPr>
          <p:txBody>
            <a:bodyPr wrap="square" rtlCol="0">
              <a:spAutoFit/>
            </a:bodyPr>
            <a:lstStyle/>
            <a:p>
              <a:r>
                <a:rPr lang="en-US" sz="1400" b="1" dirty="0">
                  <a:solidFill>
                    <a:srgbClr val="7889FB"/>
                  </a:solidFill>
                  <a:latin typeface="Calibri" panose="020F0502020204030204" pitchFamily="34" charset="0"/>
                  <a:cs typeface="Calibri" panose="020F0502020204030204" pitchFamily="34" charset="0"/>
                </a:rPr>
                <a:t>CP</a:t>
              </a:r>
            </a:p>
          </p:txBody>
        </p:sp>
        <p:sp>
          <p:nvSpPr>
            <p:cNvPr id="56" name="TextBox 55"/>
            <p:cNvSpPr txBox="1"/>
            <p:nvPr/>
          </p:nvSpPr>
          <p:spPr>
            <a:xfrm>
              <a:off x="6085114" y="2737246"/>
              <a:ext cx="533400" cy="307777"/>
            </a:xfrm>
            <a:prstGeom prst="rect">
              <a:avLst/>
            </a:prstGeom>
            <a:noFill/>
          </p:spPr>
          <p:txBody>
            <a:bodyPr wrap="square" rtlCol="0">
              <a:spAutoFit/>
            </a:bodyPr>
            <a:lstStyle/>
            <a:p>
              <a:r>
                <a:rPr lang="en-US" sz="1400" b="1" dirty="0">
                  <a:solidFill>
                    <a:srgbClr val="7889FB"/>
                  </a:solidFill>
                  <a:latin typeface="Calibri" panose="020F0502020204030204" pitchFamily="34" charset="0"/>
                  <a:cs typeface="Calibri" panose="020F0502020204030204" pitchFamily="34" charset="0"/>
                </a:rPr>
                <a:t>SP</a:t>
              </a:r>
            </a:p>
          </p:txBody>
        </p:sp>
        <p:sp>
          <p:nvSpPr>
            <p:cNvPr id="57" name="TextBox 56"/>
            <p:cNvSpPr txBox="1"/>
            <p:nvPr/>
          </p:nvSpPr>
          <p:spPr>
            <a:xfrm>
              <a:off x="7151914" y="2911418"/>
              <a:ext cx="533400" cy="307777"/>
            </a:xfrm>
            <a:prstGeom prst="rect">
              <a:avLst/>
            </a:prstGeom>
            <a:noFill/>
          </p:spPr>
          <p:txBody>
            <a:bodyPr wrap="square" rtlCol="0">
              <a:spAutoFit/>
            </a:bodyPr>
            <a:lstStyle/>
            <a:p>
              <a:r>
                <a:rPr lang="en-US" sz="1400" b="1" dirty="0">
                  <a:solidFill>
                    <a:srgbClr val="7889FB"/>
                  </a:solidFill>
                  <a:latin typeface="Calibri" panose="020F0502020204030204" pitchFamily="34" charset="0"/>
                  <a:cs typeface="Calibri" panose="020F0502020204030204" pitchFamily="34" charset="0"/>
                </a:rPr>
                <a:t>SP</a:t>
              </a:r>
            </a:p>
          </p:txBody>
        </p:sp>
        <p:sp>
          <p:nvSpPr>
            <p:cNvPr id="58" name="TextBox 57"/>
            <p:cNvSpPr txBox="1"/>
            <p:nvPr/>
          </p:nvSpPr>
          <p:spPr>
            <a:xfrm>
              <a:off x="5486400" y="2138532"/>
              <a:ext cx="533400" cy="307777"/>
            </a:xfrm>
            <a:prstGeom prst="rect">
              <a:avLst/>
            </a:prstGeom>
            <a:noFill/>
          </p:spPr>
          <p:txBody>
            <a:bodyPr wrap="square" rtlCol="0">
              <a:spAutoFit/>
            </a:bodyPr>
            <a:lstStyle/>
            <a:p>
              <a:r>
                <a:rPr lang="en-US" sz="1400" b="1" dirty="0">
                  <a:solidFill>
                    <a:srgbClr val="7889FB"/>
                  </a:solidFill>
                  <a:latin typeface="Calibri" panose="020F0502020204030204" pitchFamily="34" charset="0"/>
                  <a:cs typeface="Calibri" panose="020F0502020204030204" pitchFamily="34" charset="0"/>
                </a:rPr>
                <a:t>CP</a:t>
              </a:r>
            </a:p>
          </p:txBody>
        </p:sp>
      </p:grpSp>
      <p:cxnSp>
        <p:nvCxnSpPr>
          <p:cNvPr id="59" name="Straight Arrow Connector 58"/>
          <p:cNvCxnSpPr/>
          <p:nvPr/>
        </p:nvCxnSpPr>
        <p:spPr>
          <a:xfrm rot="5400000">
            <a:off x="7397954" y="4162991"/>
            <a:ext cx="685800" cy="1588"/>
          </a:xfrm>
          <a:prstGeom prst="straightConnector1">
            <a:avLst/>
          </a:prstGeom>
          <a:ln w="19050">
            <a:solidFill>
              <a:srgbClr val="7889FB"/>
            </a:solidFill>
            <a:prstDash val="dash"/>
            <a:headEnd type="oval"/>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07274" y="1632155"/>
            <a:ext cx="3068664" cy="979368"/>
          </a:xfrm>
          <a:prstGeom prst="rect">
            <a:avLst/>
          </a:prstGeom>
          <a:noFill/>
          <a:ln w="19050">
            <a:solidFill>
              <a:srgbClr val="7889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5406141" y="4187726"/>
            <a:ext cx="3086100" cy="2030566"/>
            <a:chOff x="5377860" y="4423395"/>
            <a:chExt cx="3086100" cy="2030566"/>
          </a:xfrm>
        </p:grpSpPr>
        <p:sp>
          <p:nvSpPr>
            <p:cNvPr id="62" name="TextBox 61"/>
            <p:cNvSpPr txBox="1"/>
            <p:nvPr/>
          </p:nvSpPr>
          <p:spPr>
            <a:xfrm>
              <a:off x="5377860" y="5455741"/>
              <a:ext cx="723900" cy="307777"/>
            </a:xfrm>
            <a:prstGeom prst="rect">
              <a:avLst/>
            </a:prstGeom>
            <a:noFill/>
          </p:spPr>
          <p:txBody>
            <a:bodyPr wrap="square" rtlCol="0">
              <a:spAutoFit/>
            </a:bodyPr>
            <a:lstStyle/>
            <a:p>
              <a:r>
                <a:rPr lang="en-US" sz="1400" dirty="0">
                  <a:solidFill>
                    <a:schemeClr val="accent1"/>
                  </a:solidFill>
                  <a:latin typeface="Calibri" panose="020F0502020204030204" pitchFamily="34" charset="0"/>
                  <a:cs typeface="Calibri" panose="020F0502020204030204" pitchFamily="34" charset="0"/>
                </a:rPr>
                <a:t>1.6GB</a:t>
              </a:r>
            </a:p>
          </p:txBody>
        </p:sp>
        <p:sp>
          <p:nvSpPr>
            <p:cNvPr id="63" name="TextBox 62"/>
            <p:cNvSpPr txBox="1"/>
            <p:nvPr/>
          </p:nvSpPr>
          <p:spPr>
            <a:xfrm>
              <a:off x="5500670" y="5225752"/>
              <a:ext cx="810640" cy="307777"/>
            </a:xfrm>
            <a:prstGeom prst="rect">
              <a:avLst/>
            </a:prstGeom>
            <a:noFill/>
          </p:spPr>
          <p:txBody>
            <a:bodyPr wrap="square" rtlCol="0">
              <a:spAutoFit/>
            </a:bodyPr>
            <a:lstStyle/>
            <a:p>
              <a:pPr algn="r"/>
              <a:r>
                <a:rPr lang="en-US" sz="1400" dirty="0">
                  <a:solidFill>
                    <a:schemeClr val="accent1"/>
                  </a:solidFill>
                  <a:latin typeface="Calibri" panose="020F0502020204030204" pitchFamily="34" charset="0"/>
                  <a:cs typeface="Calibri" panose="020F0502020204030204" pitchFamily="34" charset="0"/>
                </a:rPr>
                <a:t>800MB</a:t>
              </a:r>
            </a:p>
          </p:txBody>
        </p:sp>
        <p:sp>
          <p:nvSpPr>
            <p:cNvPr id="64" name="TextBox 63"/>
            <p:cNvSpPr txBox="1"/>
            <p:nvPr/>
          </p:nvSpPr>
          <p:spPr>
            <a:xfrm>
              <a:off x="5991515" y="4423395"/>
              <a:ext cx="685800" cy="307777"/>
            </a:xfrm>
            <a:prstGeom prst="rect">
              <a:avLst/>
            </a:prstGeom>
            <a:noFill/>
          </p:spPr>
          <p:txBody>
            <a:bodyPr wrap="square" rtlCol="0">
              <a:spAutoFit/>
            </a:bodyPr>
            <a:lstStyle/>
            <a:p>
              <a:r>
                <a:rPr lang="en-US" sz="1400" dirty="0">
                  <a:solidFill>
                    <a:schemeClr val="accent1"/>
                  </a:solidFill>
                  <a:latin typeface="Calibri" panose="020F0502020204030204" pitchFamily="34" charset="0"/>
                  <a:cs typeface="Calibri" panose="020F0502020204030204" pitchFamily="34" charset="0"/>
                </a:rPr>
                <a:t>16KB</a:t>
              </a:r>
            </a:p>
          </p:txBody>
        </p:sp>
        <p:sp>
          <p:nvSpPr>
            <p:cNvPr id="65" name="TextBox 64"/>
            <p:cNvSpPr txBox="1"/>
            <p:nvPr/>
          </p:nvSpPr>
          <p:spPr>
            <a:xfrm>
              <a:off x="6635160" y="5600521"/>
              <a:ext cx="12954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X</a:t>
              </a:r>
            </a:p>
          </p:txBody>
        </p:sp>
        <p:sp>
          <p:nvSpPr>
            <p:cNvPr id="66" name="TextBox 65"/>
            <p:cNvSpPr txBox="1"/>
            <p:nvPr/>
          </p:nvSpPr>
          <p:spPr>
            <a:xfrm>
              <a:off x="5701710" y="6176962"/>
              <a:ext cx="6096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y</a:t>
              </a:r>
              <a:endParaRPr lang="en-US" sz="1200" dirty="0">
                <a:latin typeface="Consolas" panose="020B0609020204030204" pitchFamily="49" charset="0"/>
                <a:cs typeface="Courier New" pitchFamily="49" charset="0"/>
              </a:endParaRPr>
            </a:p>
          </p:txBody>
        </p:sp>
        <p:sp>
          <p:nvSpPr>
            <p:cNvPr id="67" name="TextBox 66"/>
            <p:cNvSpPr txBox="1"/>
            <p:nvPr/>
          </p:nvSpPr>
          <p:spPr>
            <a:xfrm>
              <a:off x="5625510" y="5646241"/>
              <a:ext cx="7620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r’(CP)</a:t>
              </a:r>
            </a:p>
          </p:txBody>
        </p:sp>
        <p:cxnSp>
          <p:nvCxnSpPr>
            <p:cNvPr id="68" name="Straight Arrow Connector 67"/>
            <p:cNvCxnSpPr>
              <a:endCxn id="69" idx="2"/>
            </p:cNvCxnSpPr>
            <p:nvPr/>
          </p:nvCxnSpPr>
          <p:spPr>
            <a:xfrm rot="10800000">
              <a:off x="6673260" y="5344121"/>
              <a:ext cx="495300" cy="256401"/>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025560" y="5067121"/>
              <a:ext cx="1295400" cy="276999"/>
            </a:xfrm>
            <a:prstGeom prst="rect">
              <a:avLst/>
            </a:prstGeom>
            <a:noFill/>
          </p:spPr>
          <p:txBody>
            <a:bodyPr wrap="square" rtlCol="0">
              <a:spAutoFit/>
            </a:bodyPr>
            <a:lstStyle/>
            <a:p>
              <a:pPr algn="ctr"/>
              <a:r>
                <a:rPr lang="en-US" sz="1200" b="1" dirty="0" err="1">
                  <a:latin typeface="Consolas" panose="020B0609020204030204" pitchFamily="49" charset="0"/>
                  <a:cs typeface="Courier New" pitchFamily="49" charset="0"/>
                </a:rPr>
                <a:t>mapmm</a:t>
              </a:r>
              <a:r>
                <a:rPr lang="en-US" sz="1200" b="1" dirty="0">
                  <a:latin typeface="Consolas" panose="020B0609020204030204" pitchFamily="49" charset="0"/>
                  <a:cs typeface="Courier New" pitchFamily="49" charset="0"/>
                </a:rPr>
                <a:t>(SP)</a:t>
              </a:r>
            </a:p>
          </p:txBody>
        </p:sp>
        <p:sp>
          <p:nvSpPr>
            <p:cNvPr id="70" name="TextBox 69"/>
            <p:cNvSpPr txBox="1"/>
            <p:nvPr/>
          </p:nvSpPr>
          <p:spPr>
            <a:xfrm>
              <a:off x="7168560" y="5067121"/>
              <a:ext cx="1295400" cy="276999"/>
            </a:xfrm>
            <a:prstGeom prst="rect">
              <a:avLst/>
            </a:prstGeom>
            <a:noFill/>
          </p:spPr>
          <p:txBody>
            <a:bodyPr wrap="square" rtlCol="0">
              <a:spAutoFit/>
            </a:bodyPr>
            <a:lstStyle/>
            <a:p>
              <a:pPr algn="ctr"/>
              <a:r>
                <a:rPr lang="en-US" sz="1200" b="1" dirty="0" err="1">
                  <a:latin typeface="Consolas" panose="020B0609020204030204" pitchFamily="49" charset="0"/>
                  <a:cs typeface="Courier New" pitchFamily="49" charset="0"/>
                </a:rPr>
                <a:t>tsmm</a:t>
              </a:r>
              <a:r>
                <a:rPr lang="en-US" sz="1200" b="1" dirty="0">
                  <a:latin typeface="Consolas" panose="020B0609020204030204" pitchFamily="49" charset="0"/>
                  <a:cs typeface="Courier New" pitchFamily="49" charset="0"/>
                </a:rPr>
                <a:t>(SP)</a:t>
              </a:r>
            </a:p>
          </p:txBody>
        </p:sp>
        <p:cxnSp>
          <p:nvCxnSpPr>
            <p:cNvPr id="71" name="Straight Arrow Connector 70"/>
            <p:cNvCxnSpPr>
              <a:cxnSpLocks/>
            </p:cNvCxnSpPr>
            <p:nvPr/>
          </p:nvCxnSpPr>
          <p:spPr>
            <a:xfrm rot="5400000" flipH="1" flipV="1">
              <a:off x="6438380" y="4984640"/>
              <a:ext cx="164961" cy="1588"/>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70" idx="0"/>
            </p:cNvCxnSpPr>
            <p:nvPr/>
          </p:nvCxnSpPr>
          <p:spPr>
            <a:xfrm rot="5400000" flipH="1" flipV="1">
              <a:off x="7733780" y="4984641"/>
              <a:ext cx="164961" cy="1588"/>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70" idx="2"/>
            </p:cNvCxnSpPr>
            <p:nvPr/>
          </p:nvCxnSpPr>
          <p:spPr>
            <a:xfrm flipV="1">
              <a:off x="7397162" y="5344120"/>
              <a:ext cx="419098" cy="256401"/>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66" idx="0"/>
              <a:endCxn id="67" idx="2"/>
            </p:cNvCxnSpPr>
            <p:nvPr/>
          </p:nvCxnSpPr>
          <p:spPr>
            <a:xfrm flipV="1">
              <a:off x="6006510" y="5923240"/>
              <a:ext cx="0" cy="253722"/>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cxnSpLocks/>
              <a:stCxn id="67" idx="0"/>
            </p:cNvCxnSpPr>
            <p:nvPr/>
          </p:nvCxnSpPr>
          <p:spPr>
            <a:xfrm flipV="1">
              <a:off x="6006510" y="5344120"/>
              <a:ext cx="428228" cy="302121"/>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890849" y="4636253"/>
              <a:ext cx="1295400" cy="276999"/>
            </a:xfrm>
            <a:prstGeom prst="rect">
              <a:avLst/>
            </a:prstGeom>
            <a:noFill/>
          </p:spPr>
          <p:txBody>
            <a:bodyPr wrap="square" rtlCol="0">
              <a:spAutoFit/>
            </a:bodyPr>
            <a:lstStyle/>
            <a:p>
              <a:pPr algn="ctr"/>
              <a:r>
                <a:rPr lang="en-US" sz="1200" b="1" dirty="0">
                  <a:latin typeface="Consolas" panose="020B0609020204030204" pitchFamily="49" charset="0"/>
                  <a:cs typeface="Courier New" pitchFamily="49" charset="0"/>
                </a:rPr>
                <a:t>r’(CP)</a:t>
              </a:r>
            </a:p>
          </p:txBody>
        </p:sp>
        <p:sp>
          <p:nvSpPr>
            <p:cNvPr id="77" name="TextBox 76"/>
            <p:cNvSpPr txBox="1"/>
            <p:nvPr/>
          </p:nvSpPr>
          <p:spPr>
            <a:xfrm>
              <a:off x="6650562" y="5826115"/>
              <a:ext cx="1295400" cy="523220"/>
            </a:xfrm>
            <a:prstGeom prst="rect">
              <a:avLst/>
            </a:prstGeom>
            <a:noFill/>
          </p:spPr>
          <p:txBody>
            <a:bodyPr wrap="square" rtlCol="0">
              <a:spAutoFit/>
            </a:bodyPr>
            <a:lstStyle/>
            <a:p>
              <a:pPr algn="ctr"/>
              <a:r>
                <a:rPr lang="en-US" sz="1400" b="1" dirty="0">
                  <a:solidFill>
                    <a:srgbClr val="7889FB"/>
                  </a:solidFill>
                  <a:latin typeface="Calibri" panose="020F0502020204030204" pitchFamily="34" charset="0"/>
                  <a:cs typeface="Calibri" panose="020F0502020204030204" pitchFamily="34" charset="0"/>
                </a:rPr>
                <a:t>(persisted in MEM_DISK)</a:t>
              </a:r>
            </a:p>
          </p:txBody>
        </p:sp>
      </p:grpSp>
      <p:grpSp>
        <p:nvGrpSpPr>
          <p:cNvPr id="78" name="Group 77">
            <a:extLst>
              <a:ext uri="{FF2B5EF4-FFF2-40B4-BE49-F238E27FC236}">
                <a16:creationId xmlns:a16="http://schemas.microsoft.com/office/drawing/2014/main" id="{E1C5DD75-64C9-4CC7-8A76-14A31AE77F85}"/>
              </a:ext>
            </a:extLst>
          </p:cNvPr>
          <p:cNvGrpSpPr/>
          <p:nvPr/>
        </p:nvGrpSpPr>
        <p:grpSpPr>
          <a:xfrm>
            <a:off x="7952246" y="5448396"/>
            <a:ext cx="443191" cy="1267384"/>
            <a:chOff x="7952246" y="5448396"/>
            <a:chExt cx="443191" cy="1267384"/>
          </a:xfrm>
        </p:grpSpPr>
        <p:sp>
          <p:nvSpPr>
            <p:cNvPr id="79" name="Rectangle 78">
              <a:extLst>
                <a:ext uri="{FF2B5EF4-FFF2-40B4-BE49-F238E27FC236}">
                  <a16:creationId xmlns:a16="http://schemas.microsoft.com/office/drawing/2014/main" id="{470177AB-E517-41F3-94EF-CFA850B312BF}"/>
                </a:ext>
              </a:extLst>
            </p:cNvPr>
            <p:cNvSpPr/>
            <p:nvPr/>
          </p:nvSpPr>
          <p:spPr>
            <a:xfrm>
              <a:off x="7952246" y="5448396"/>
              <a:ext cx="437413" cy="395306"/>
            </a:xfrm>
            <a:prstGeom prst="rect">
              <a:avLst/>
            </a:prstGeom>
            <a:noFill/>
            <a:ln w="19050">
              <a:solidFill>
                <a:srgbClr val="7889F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700" dirty="0">
                  <a:solidFill>
                    <a:schemeClr val="tx1"/>
                  </a:solidFill>
                  <a:latin typeface="Consolas" panose="020B0609020204030204" pitchFamily="49" charset="0"/>
                </a:rPr>
                <a:t>X</a:t>
              </a:r>
              <a:r>
                <a:rPr lang="en-US" sz="1700" baseline="-25000" dirty="0">
                  <a:solidFill>
                    <a:schemeClr val="tx1"/>
                  </a:solidFill>
                  <a:latin typeface="Consolas" panose="020B0609020204030204" pitchFamily="49" charset="0"/>
                </a:rPr>
                <a:t>1,1</a:t>
              </a:r>
            </a:p>
          </p:txBody>
        </p:sp>
        <p:sp>
          <p:nvSpPr>
            <p:cNvPr id="80" name="Rectangle 79">
              <a:extLst>
                <a:ext uri="{FF2B5EF4-FFF2-40B4-BE49-F238E27FC236}">
                  <a16:creationId xmlns:a16="http://schemas.microsoft.com/office/drawing/2014/main" id="{96911C9C-0E64-4D80-9B18-89D264BCD0DD}"/>
                </a:ext>
              </a:extLst>
            </p:cNvPr>
            <p:cNvSpPr/>
            <p:nvPr/>
          </p:nvSpPr>
          <p:spPr>
            <a:xfrm>
              <a:off x="7955354" y="5887834"/>
              <a:ext cx="437413" cy="395306"/>
            </a:xfrm>
            <a:prstGeom prst="rect">
              <a:avLst/>
            </a:prstGeom>
            <a:noFill/>
            <a:ln w="19050">
              <a:solidFill>
                <a:srgbClr val="7889F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700" dirty="0">
                  <a:solidFill>
                    <a:schemeClr val="tx1"/>
                  </a:solidFill>
                  <a:latin typeface="Consolas" panose="020B0609020204030204" pitchFamily="49" charset="0"/>
                </a:rPr>
                <a:t>X</a:t>
              </a:r>
              <a:r>
                <a:rPr lang="en-US" sz="1700" baseline="-25000" dirty="0">
                  <a:solidFill>
                    <a:schemeClr val="tx1"/>
                  </a:solidFill>
                  <a:latin typeface="Consolas" panose="020B0609020204030204" pitchFamily="49" charset="0"/>
                </a:rPr>
                <a:t>2,1</a:t>
              </a:r>
            </a:p>
          </p:txBody>
        </p:sp>
        <p:sp>
          <p:nvSpPr>
            <p:cNvPr id="81" name="Rectangle 80">
              <a:extLst>
                <a:ext uri="{FF2B5EF4-FFF2-40B4-BE49-F238E27FC236}">
                  <a16:creationId xmlns:a16="http://schemas.microsoft.com/office/drawing/2014/main" id="{F704289D-CD6C-4F7B-B24C-FF0C12E52CE1}"/>
                </a:ext>
              </a:extLst>
            </p:cNvPr>
            <p:cNvSpPr/>
            <p:nvPr/>
          </p:nvSpPr>
          <p:spPr>
            <a:xfrm>
              <a:off x="7958024" y="6320474"/>
              <a:ext cx="437413" cy="395306"/>
            </a:xfrm>
            <a:prstGeom prst="rect">
              <a:avLst/>
            </a:prstGeom>
            <a:noFill/>
            <a:ln w="19050">
              <a:solidFill>
                <a:srgbClr val="7889F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700" dirty="0">
                  <a:solidFill>
                    <a:schemeClr val="tx1"/>
                  </a:solidFill>
                  <a:latin typeface="Consolas" panose="020B0609020204030204" pitchFamily="49" charset="0"/>
                </a:rPr>
                <a:t>X</a:t>
              </a:r>
              <a:r>
                <a:rPr lang="en-US" sz="1700" baseline="-25000" dirty="0">
                  <a:solidFill>
                    <a:schemeClr val="tx1"/>
                  </a:solidFill>
                  <a:latin typeface="Consolas" panose="020B0609020204030204" pitchFamily="49" charset="0"/>
                </a:rPr>
                <a:t>m,1</a:t>
              </a:r>
            </a:p>
          </p:txBody>
        </p:sp>
      </p:grpSp>
    </p:spTree>
    <p:extLst>
      <p:ext uri="{BB962C8B-B14F-4D97-AF65-F5344CB8AC3E}">
        <p14:creationId xmlns:p14="http://schemas.microsoft.com/office/powerpoint/2010/main" val="418711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3" grpId="0" animBg="1"/>
      <p:bldP spid="38" grpId="0"/>
      <p:bldP spid="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Size Inference and Cost Estimation</a:t>
            </a:r>
          </a:p>
        </p:txBody>
      </p:sp>
      <p:sp>
        <p:nvSpPr>
          <p:cNvPr id="6" name="Content Placeholder 5"/>
          <p:cNvSpPr>
            <a:spLocks noGrp="1"/>
          </p:cNvSpPr>
          <p:nvPr>
            <p:ph idx="1"/>
          </p:nvPr>
        </p:nvSpPr>
        <p:spPr/>
        <p:txBody>
          <a:bodyPr/>
          <a:lstStyle/>
          <a:p>
            <a:r>
              <a:rPr lang="en-US" dirty="0"/>
              <a:t>Crucial for Generating Valid Execution Plans </a:t>
            </a:r>
            <a:br>
              <a:rPr lang="en-US" dirty="0"/>
            </a:br>
            <a:r>
              <a:rPr lang="en-US" dirty="0"/>
              <a:t>&amp; Cost-based Optimization</a:t>
            </a:r>
          </a:p>
        </p:txBody>
      </p:sp>
    </p:spTree>
    <p:extLst>
      <p:ext uri="{BB962C8B-B14F-4D97-AF65-F5344CB8AC3E}">
        <p14:creationId xmlns:p14="http://schemas.microsoft.com/office/powerpoint/2010/main" val="2634997131"/>
      </p:ext>
    </p:extLst>
  </p:cSld>
  <p:clrMapOvr>
    <a:masterClrMapping/>
  </p:clrMapOvr>
</p:sld>
</file>

<file path=ppt/theme/theme1.xml><?xml version="1.0" encoding="utf-8"?>
<a:theme xmlns:a="http://schemas.openxmlformats.org/drawingml/2006/main" name="TU Graz Standard">
  <a:themeElements>
    <a:clrScheme name="Benutzerdefiniert 3">
      <a:dk1>
        <a:srgbClr val="0F0F0F"/>
      </a:dk1>
      <a:lt1>
        <a:srgbClr val="FFFFFF"/>
      </a:lt1>
      <a:dk2>
        <a:srgbClr val="3B5A70"/>
      </a:dk2>
      <a:lt2>
        <a:srgbClr val="EEECE1"/>
      </a:lt2>
      <a:accent1>
        <a:srgbClr val="F70146"/>
      </a:accent1>
      <a:accent2>
        <a:srgbClr val="5191C1"/>
      </a:accent2>
      <a:accent3>
        <a:srgbClr val="A5A5A5"/>
      </a:accent3>
      <a:accent4>
        <a:srgbClr val="285F82"/>
      </a:accent4>
      <a:accent5>
        <a:srgbClr val="78BE73"/>
      </a:accent5>
      <a:accent6>
        <a:srgbClr val="E59352"/>
      </a:accent6>
      <a:hlink>
        <a:srgbClr val="0066D8"/>
      </a:hlink>
      <a:folHlink>
        <a:srgbClr val="6C2F9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rIns="0" rtlCol="0">
        <a:spAutoFit/>
      </a:bodyPr>
      <a:lstStyle>
        <a:defPPr algn="ctr">
          <a:defRPr dirty="0"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TU-Graz-Powerpoint-Standard-Juli2018-v4.potx" id="{4AC053B4-8322-43F5-A727-5B659888AAC6}" vid="{588F3A19-2155-4FC5-B6D9-DEED5DC30034}"/>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TU-Graz-Powerpoint-Standard-Juli2018-v4</Template>
  <TotalTime>0</TotalTime>
  <Words>9224</Words>
  <Application>Microsoft Office PowerPoint</Application>
  <PresentationFormat>On-screen Show (4:3)</PresentationFormat>
  <Paragraphs>1534</Paragraphs>
  <Slides>56</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Calibri</vt:lpstr>
      <vt:lpstr>Cambria</vt:lpstr>
      <vt:lpstr>Cambria Math</vt:lpstr>
      <vt:lpstr>Consolas</vt:lpstr>
      <vt:lpstr>Courier New</vt:lpstr>
      <vt:lpstr>Wingdings</vt:lpstr>
      <vt:lpstr>TU Graz Standard</vt:lpstr>
      <vt:lpstr>Architecture of ML Systems* 05 Compilation and Optimization</vt:lpstr>
      <vt:lpstr>Agenda</vt:lpstr>
      <vt:lpstr>Compilation Overview</vt:lpstr>
      <vt:lpstr>Recap: Linear Algebra Systems</vt:lpstr>
      <vt:lpstr>ML Program Compilation / Graphs</vt:lpstr>
      <vt:lpstr>ML Program Compilation / Graphs, cont.</vt:lpstr>
      <vt:lpstr>Compilation Chain</vt:lpstr>
      <vt:lpstr>Recap: Basic HOP and LOP DAG Compilation</vt:lpstr>
      <vt:lpstr>Size Inference and Cost Estimation</vt:lpstr>
      <vt:lpstr>Constant and Size Propagation</vt:lpstr>
      <vt:lpstr>Constant and Size Propagation, cont.</vt:lpstr>
      <vt:lpstr>Constant and Size Propagation, cont. </vt:lpstr>
      <vt:lpstr>Inter-Procedural Analysis</vt:lpstr>
      <vt:lpstr>Sparsity Estimation Overview</vt:lpstr>
      <vt:lpstr>Sparsity Estimation – Estimators</vt:lpstr>
      <vt:lpstr>Sparsity Estimation – Estimators, cont.</vt:lpstr>
      <vt:lpstr>Memory Estimates and Costing</vt:lpstr>
      <vt:lpstr>Rewrites and Operator Selection</vt:lpstr>
      <vt:lpstr>Traditional PL Rewrites</vt:lpstr>
      <vt:lpstr>Traditional PL Rewrites, cont.</vt:lpstr>
      <vt:lpstr>Traditional PL Rewrites, cont.</vt:lpstr>
      <vt:lpstr>Static/Dynamic Simplification Rewrites</vt:lpstr>
      <vt:lpstr>Static/Dynamic Simplification Rewrites, cont.</vt:lpstr>
      <vt:lpstr>Static/Dynamic Simplification Rewrites, cont.</vt:lpstr>
      <vt:lpstr>Static/Dynamic Simplification Rewrites, cont.</vt:lpstr>
      <vt:lpstr>Vectorization and Incremental Computation</vt:lpstr>
      <vt:lpstr>Excursus: Automatic Rewrite Generation</vt:lpstr>
      <vt:lpstr>Matrix Multiplication Chain Optimization</vt:lpstr>
      <vt:lpstr>Matrix Multiplication Chain Optimization, cont. </vt:lpstr>
      <vt:lpstr>Matrix Multiplication Chain Optimization, cont.</vt:lpstr>
      <vt:lpstr>Matrix Multiplication Chain Optimization, cont.</vt:lpstr>
      <vt:lpstr>Physical Operator Selection</vt:lpstr>
      <vt:lpstr>Sparsity-Exploiting Operators</vt:lpstr>
      <vt:lpstr>Runtime Adaptation</vt:lpstr>
      <vt:lpstr>Terminology Ahead-of-Time / Just-in-Time</vt:lpstr>
      <vt:lpstr>Issues of Unknown or Changing Sizes</vt:lpstr>
      <vt:lpstr>Issues of Unknown or Changing Sizes, cont.</vt:lpstr>
      <vt:lpstr>Recompilation</vt:lpstr>
      <vt:lpstr>Dynamic Recompilation</vt:lpstr>
      <vt:lpstr>Dynamic Recompilation, cont.</vt:lpstr>
      <vt:lpstr>Dynamic Recompilation, cont.</vt:lpstr>
      <vt:lpstr>Operator Fusion &amp; JIT Compilation  (aka Code Generation)</vt:lpstr>
      <vt:lpstr>Motivation: Fusion</vt:lpstr>
      <vt:lpstr>Motivation: Fusion, cont.</vt:lpstr>
      <vt:lpstr>Motivation: Just-In-Time Compilation</vt:lpstr>
      <vt:lpstr>Operator Fusion Overview</vt:lpstr>
      <vt:lpstr>Automatic Operator Fusion System Landscape</vt:lpstr>
      <vt:lpstr>A Case for Optimizing Fusion Plans</vt:lpstr>
      <vt:lpstr>System Architecture (Compiler &amp; Codegen Architecture)</vt:lpstr>
      <vt:lpstr>Codegen Example L2SVM (Cell/MAgg)</vt:lpstr>
      <vt:lpstr>Codegen Example L2SVM, cont. (Cell/MAgg)</vt:lpstr>
      <vt:lpstr>Codegen Example MLogreg (Row)</vt:lpstr>
      <vt:lpstr>Ahead-of-Time Compilation</vt:lpstr>
      <vt:lpstr>Excursus: MLIR</vt:lpstr>
      <vt:lpstr>Excursus: MLIR, cont. (DAPHNE pre-project prototype)</vt:lpstr>
      <vt:lpstr>Summary and Q&amp;A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AMLS - 03 Size Inference and Rewrites</dc:title>
  <dc:subject/>
  <dc:creator>mboehm</dc:creator>
  <cp:keywords/>
  <dc:description/>
  <cp:lastModifiedBy>Matthias Boehm</cp:lastModifiedBy>
  <cp:revision>614</cp:revision>
  <cp:lastPrinted>2019-03-29T10:21:37Z</cp:lastPrinted>
  <dcterms:created xsi:type="dcterms:W3CDTF">2018-07-12T06:39:10Z</dcterms:created>
  <dcterms:modified xsi:type="dcterms:W3CDTF">2022-08-25T16:56:19Z</dcterms:modified>
  <cp:category/>
</cp:coreProperties>
</file>