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88" r:id="rId2"/>
    <p:sldId id="289" r:id="rId3"/>
    <p:sldId id="321" r:id="rId4"/>
    <p:sldId id="382" r:id="rId5"/>
    <p:sldId id="352" r:id="rId6"/>
    <p:sldId id="373" r:id="rId7"/>
    <p:sldId id="379" r:id="rId8"/>
    <p:sldId id="354" r:id="rId9"/>
    <p:sldId id="323" r:id="rId10"/>
    <p:sldId id="356" r:id="rId11"/>
    <p:sldId id="357" r:id="rId12"/>
    <p:sldId id="358" r:id="rId13"/>
    <p:sldId id="361" r:id="rId14"/>
    <p:sldId id="362" r:id="rId15"/>
    <p:sldId id="363" r:id="rId16"/>
    <p:sldId id="367" r:id="rId17"/>
    <p:sldId id="366" r:id="rId18"/>
    <p:sldId id="335" r:id="rId19"/>
    <p:sldId id="337" r:id="rId20"/>
    <p:sldId id="350" r:id="rId21"/>
    <p:sldId id="336" r:id="rId22"/>
    <p:sldId id="383" r:id="rId23"/>
    <p:sldId id="339" r:id="rId24"/>
    <p:sldId id="368" r:id="rId25"/>
    <p:sldId id="324" r:id="rId26"/>
    <p:sldId id="374" r:id="rId27"/>
    <p:sldId id="341" r:id="rId28"/>
    <p:sldId id="375" r:id="rId29"/>
    <p:sldId id="342" r:id="rId30"/>
    <p:sldId id="370" r:id="rId31"/>
    <p:sldId id="371" r:id="rId32"/>
    <p:sldId id="381" r:id="rId33"/>
    <p:sldId id="386" r:id="rId34"/>
    <p:sldId id="387" r:id="rId35"/>
    <p:sldId id="348" r:id="rId36"/>
    <p:sldId id="347" r:id="rId37"/>
    <p:sldId id="388" r:id="rId38"/>
    <p:sldId id="389" r:id="rId39"/>
    <p:sldId id="390" r:id="rId40"/>
    <p:sldId id="394" r:id="rId41"/>
    <p:sldId id="395" r:id="rId42"/>
    <p:sldId id="396" r:id="rId43"/>
    <p:sldId id="359" r:id="rId44"/>
    <p:sldId id="405" r:id="rId45"/>
    <p:sldId id="406" r:id="rId46"/>
    <p:sldId id="464" r:id="rId47"/>
    <p:sldId id="364" r:id="rId48"/>
    <p:sldId id="407" r:id="rId49"/>
    <p:sldId id="408" r:id="rId50"/>
    <p:sldId id="454" r:id="rId51"/>
    <p:sldId id="462" r:id="rId52"/>
    <p:sldId id="414" r:id="rId53"/>
    <p:sldId id="415" r:id="rId54"/>
    <p:sldId id="416" r:id="rId55"/>
  </p:sldIdLst>
  <p:sldSz cx="9144000" cy="6858000" type="screen4x3"/>
  <p:notesSz cx="7315200" cy="96012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" initials="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F70146"/>
    <a:srgbClr val="133051"/>
    <a:srgbClr val="183D68"/>
    <a:srgbClr val="959595"/>
    <a:srgbClr val="ABABAB"/>
    <a:srgbClr val="989898"/>
    <a:srgbClr val="838383"/>
    <a:srgbClr val="878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1" autoAdjust="0"/>
    <p:restoredTop sz="85835" autoAdjust="0"/>
  </p:normalViewPr>
  <p:slideViewPr>
    <p:cSldViewPr snapToGrid="0" snapToObjects="1">
      <p:cViewPr varScale="1">
        <p:scale>
          <a:sx n="75" d="100"/>
          <a:sy n="75" d="100"/>
        </p:scale>
        <p:origin x="1982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19" d="100"/>
        <a:sy n="219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7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600D62BF-BC3D-5643-8C6B-023F23C60991}" type="datetime1">
              <a:rPr lang="de-DE"/>
              <a:pPr>
                <a:defRPr/>
              </a:pPr>
              <a:t>25.08.2022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893D5CDE-6566-B845-89DF-0B72645883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823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44DB3E88-E418-044F-AA16-C508DA6016E0}" type="datetime1">
              <a:rPr lang="de-DE"/>
              <a:pPr>
                <a:defRPr/>
              </a:pPr>
              <a:t>25.08.2022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792047E7-3E0C-6048-A5D9-00D4675841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73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9199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975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dependency analysis (constant, greatest common denominator if dependency possible, Banerjee if</a:t>
            </a:r>
            <a:r>
              <a:rPr lang="en-US" baseline="0" dirty="0"/>
              <a:t> dependencies in loop bounds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979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3209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Pathways paper: https://arxiv.org/pdf/2203.12533.pdf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3181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</a:t>
            </a:r>
            <a:r>
              <a:rPr lang="en-US" baseline="0" dirty="0"/>
              <a:t> number of layers = layer ops w/ weights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27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</a:t>
            </a:r>
            <a:r>
              <a:rPr lang="en-US" dirty="0" err="1"/>
              <a:t>Nabla</a:t>
            </a:r>
            <a:r>
              <a:rPr lang="en-US" dirty="0"/>
              <a:t> vs Delta operators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951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446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Regret:</a:t>
            </a:r>
            <a:r>
              <a:rPr lang="en-US" baseline="0" dirty="0"/>
              <a:t> loss incurred during learning, loss difference to loss w/ optimal weights (applicability to exercise?)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530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Newton’s method employs the local Hessian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a preconditioner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</a:rPr>
              <a:t>“Shampoo maintains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m×m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matrix L1/4t to precondition the rows of Gt and R1/4t for its columns. The ¼ exponent arises from our analysis; intuitively, it is a sensible choice as it induces an overall step-size decay rate of O(1/√t), which is common in stochastic optimization methods.”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15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BFGS vs CG: https://pubsonline.informs.org/doi/abs/10.1287/moor.3.3.244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507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Large-batches:</a:t>
            </a:r>
            <a:r>
              <a:rPr lang="en-US" baseline="0" dirty="0"/>
              <a:t> synchronous SGD with k=256 workers * n=32 per-worker batch size = 8K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63894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3352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3745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6822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0947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MapReduce</a:t>
            </a:r>
          </a:p>
          <a:p>
            <a:pPr lvl="1"/>
            <a:r>
              <a:rPr lang="en-US" dirty="0"/>
              <a:t>Large-scale &amp; fault-tolerant processing w/ UDFs and files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 Flexibility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r>
              <a:rPr lang="en-US" dirty="0"/>
              <a:t>Restricted functional APIs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 Implicit parallelism and fault tolerance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Criticism</a:t>
            </a:r>
            <a:r>
              <a:rPr lang="en-US" dirty="0">
                <a:sym typeface="Wingdings" panose="05000000000000000000" pitchFamily="2" charset="2"/>
              </a:rPr>
              <a:t>: #1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Performance</a:t>
            </a:r>
            <a:r>
              <a:rPr lang="en-US" dirty="0">
                <a:sym typeface="Wingdings" panose="05000000000000000000" pitchFamily="2" charset="2"/>
              </a:rPr>
              <a:t>, #2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Low-level APIs</a:t>
            </a:r>
            <a:r>
              <a:rPr lang="en-US" dirty="0">
                <a:sym typeface="Wingdings" panose="05000000000000000000" pitchFamily="2" charset="2"/>
              </a:rPr>
              <a:t>, #3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Many different systems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sz="1200" dirty="0"/>
          </a:p>
          <a:p>
            <a:r>
              <a:rPr lang="en-US" dirty="0"/>
              <a:t>Evolution to Spark </a:t>
            </a:r>
            <a:r>
              <a:rPr lang="en-US" b="0" dirty="0"/>
              <a:t>(and </a:t>
            </a:r>
            <a:r>
              <a:rPr lang="en-US" b="0" dirty="0" err="1"/>
              <a:t>Flink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Spark [HotCloud’10] + RDDs [NSDI’12]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Apache Spark</a:t>
            </a:r>
            <a:r>
              <a:rPr lang="en-US" dirty="0">
                <a:sym typeface="Wingdings" panose="05000000000000000000" pitchFamily="2" charset="2"/>
              </a:rPr>
              <a:t> (2014)</a:t>
            </a:r>
          </a:p>
          <a:p>
            <a:pPr lvl="1"/>
            <a:r>
              <a:rPr lang="en-US" b="1" dirty="0"/>
              <a:t>Design: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standing executors with in-memory storage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lazy evaluation, and fault-tolerance via RDD lineage</a:t>
            </a:r>
          </a:p>
          <a:p>
            <a:pPr lvl="1"/>
            <a:r>
              <a:rPr lang="en-US" b="1" dirty="0"/>
              <a:t>Performance:</a:t>
            </a:r>
            <a:r>
              <a:rPr lang="en-US" dirty="0"/>
              <a:t> In-memory storage and fast job scheduling (100ms vs 10s)</a:t>
            </a:r>
          </a:p>
          <a:p>
            <a:pPr lvl="1"/>
            <a:r>
              <a:rPr lang="en-US" b="1" dirty="0"/>
              <a:t>APIs:</a:t>
            </a:r>
            <a:r>
              <a:rPr lang="en-US" dirty="0"/>
              <a:t> Richer functional APIs and general computation DAGs, </a:t>
            </a:r>
            <a:br>
              <a:rPr lang="en-US" dirty="0"/>
            </a:br>
            <a:r>
              <a:rPr lang="en-US" dirty="0"/>
              <a:t>high-level APIs (e.g., </a:t>
            </a:r>
            <a:r>
              <a:rPr lang="en-US" dirty="0" err="1"/>
              <a:t>DataFrame</a:t>
            </a:r>
            <a:r>
              <a:rPr lang="en-US" dirty="0"/>
              <a:t>/Dataset), unified platform  </a:t>
            </a:r>
          </a:p>
          <a:p>
            <a:pPr lvl="1"/>
            <a:endParaRPr lang="en-US" sz="1200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/>
              <a:t>But many shared concepts/infrastructure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Implicit parallelism through dist. collections </a:t>
            </a:r>
            <a:r>
              <a:rPr lang="en-US" dirty="0"/>
              <a:t>(data access, fault tolerance) </a:t>
            </a:r>
          </a:p>
          <a:p>
            <a:pPr lvl="1"/>
            <a:r>
              <a:rPr lang="en-US" dirty="0"/>
              <a:t>Resource negotiators (YARN, Mesos, Kubernetes)</a:t>
            </a:r>
          </a:p>
          <a:p>
            <a:pPr lvl="1"/>
            <a:r>
              <a:rPr lang="en-US" dirty="0"/>
              <a:t>HDFS and object store connectors (e.g., Swift, S3)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3901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8124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Dryad-­‐like DAGs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Pipelines functions within a stage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Locality &amp; data reuse aware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Partitioning-­‐aware to avoid shuffles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2563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454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somewhat</a:t>
            </a:r>
            <a:r>
              <a:rPr lang="en-US" baseline="0" dirty="0"/>
              <a:t> in competition w/ </a:t>
            </a:r>
            <a:r>
              <a:rPr lang="en-US" baseline="0" dirty="0" err="1"/>
              <a:t>PySpark</a:t>
            </a:r>
            <a:r>
              <a:rPr lang="en-US" baseline="0" dirty="0"/>
              <a:t> (but not out-of-core), scalable ML algorithms via https://ml.dask.org/ (partnering with </a:t>
            </a:r>
            <a:r>
              <a:rPr lang="en-US" baseline="0" dirty="0" err="1"/>
              <a:t>scikit</a:t>
            </a:r>
            <a:r>
              <a:rPr lang="en-US" baseline="0" dirty="0"/>
              <a:t>-learn, </a:t>
            </a:r>
            <a:r>
              <a:rPr lang="en-US" baseline="0" dirty="0" err="1"/>
              <a:t>XGBoost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1944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772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"/>
            <a:ext cx="9144000" cy="6355080"/>
          </a:xfrm>
          <a:prstGeom prst="rect">
            <a:avLst/>
          </a:prstGeom>
        </p:spPr>
      </p:pic>
      <p:sp>
        <p:nvSpPr>
          <p:cNvPr id="13" name="Titel 2"/>
          <p:cNvSpPr>
            <a:spLocks noGrp="1"/>
          </p:cNvSpPr>
          <p:nvPr>
            <p:ph type="title" hasCustomPrompt="1"/>
          </p:nvPr>
        </p:nvSpPr>
        <p:spPr>
          <a:xfrm>
            <a:off x="720726" y="1069200"/>
            <a:ext cx="7001102" cy="2489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b="1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cover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725" y="4341600"/>
            <a:ext cx="7001102" cy="422824"/>
          </a:xfrm>
          <a:prstGeom prst="rect">
            <a:avLst/>
          </a:prstGeom>
        </p:spPr>
        <p:txBody>
          <a:bodyPr/>
          <a:lstStyle>
            <a:lvl1pPr>
              <a:defRPr sz="20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Enter date also using menu item “Header and Footer” </a:t>
            </a:r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0725" y="3560400"/>
            <a:ext cx="7001102" cy="65246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Enter footer text using menu item “Header and Footer” </a:t>
            </a:r>
            <a:br>
              <a:rPr lang="en-GB"/>
            </a:br>
            <a:r>
              <a:rPr lang="en-GB"/>
              <a:t>and accept for all slides.</a:t>
            </a:r>
            <a:endParaRPr lang="de-AT" dirty="0"/>
          </a:p>
        </p:txBody>
      </p:sp>
      <p:sp>
        <p:nvSpPr>
          <p:cNvPr id="21" name="Textfeld 271"/>
          <p:cNvSpPr txBox="1">
            <a:spLocks noChangeArrowheads="1"/>
          </p:cNvSpPr>
          <p:nvPr userDrawn="1"/>
        </p:nvSpPr>
        <p:spPr bwMode="auto">
          <a:xfrm>
            <a:off x="7493906" y="856995"/>
            <a:ext cx="14401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PASSION</a:t>
            </a:r>
            <a:b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667000"/>
            <a:ext cx="6106116" cy="3696540"/>
            <a:chOff x="0" y="2667000"/>
            <a:chExt cx="6106116" cy="3696540"/>
          </a:xfrm>
        </p:grpSpPr>
        <p:pic>
          <p:nvPicPr>
            <p:cNvPr id="10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0" y="2667000"/>
              <a:ext cx="2226733" cy="3696540"/>
            </a:xfrm>
            <a:prstGeom prst="rect">
              <a:avLst/>
            </a:prstGeom>
          </p:spPr>
        </p:pic>
        <p:pic>
          <p:nvPicPr>
            <p:cNvPr id="12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2226733" y="2667000"/>
              <a:ext cx="2226733" cy="3696540"/>
            </a:xfrm>
            <a:prstGeom prst="rect">
              <a:avLst/>
            </a:prstGeom>
          </p:spPr>
        </p:pic>
        <p:pic>
          <p:nvPicPr>
            <p:cNvPr id="14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47" r="75648"/>
            <a:stretch/>
          </p:blipFill>
          <p:spPr>
            <a:xfrm>
              <a:off x="3879383" y="3036498"/>
              <a:ext cx="2226733" cy="3327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821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197228" cy="76147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F70146"/>
              </a:buClr>
              <a:buFont typeface="Wingdings" panose="05000000000000000000" pitchFamily="2" charset="2"/>
              <a:buChar char="§"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Architecture of Machine Learning Systems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06 Execution and Parallelization Strategies</a:t>
            </a:r>
            <a:endParaRPr lang="en-US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SS 2022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58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06748" y="2097090"/>
            <a:ext cx="8721352" cy="12996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06748" y="3728980"/>
            <a:ext cx="8721352" cy="2596984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2536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Architecture of Machine Learning Systems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06 Execution and Parallelization Strategies</a:t>
            </a:r>
            <a:endParaRPr lang="en-US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SS 2022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03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354763"/>
            <a:ext cx="9144000" cy="503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Gerade Verbindung 7"/>
          <p:cNvCxnSpPr/>
          <p:nvPr userDrawn="1"/>
        </p:nvCxnSpPr>
        <p:spPr bwMode="auto">
          <a:xfrm>
            <a:off x="720725" y="503238"/>
            <a:ext cx="82073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 userDrawn="1"/>
        </p:nvSpPr>
        <p:spPr>
          <a:xfrm>
            <a:off x="0" y="503238"/>
            <a:ext cx="503238" cy="504825"/>
          </a:xfrm>
          <a:prstGeom prst="rect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0" y="582613"/>
            <a:ext cx="503238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fld id="{341491D6-FCB3-AA48-877A-0FB5E714E925}" type="slidenum">
              <a:rPr lang="de-DE" sz="12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‹#›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16" name="Bildplatzhalter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284" y="97928"/>
            <a:ext cx="87110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0" name="Grafik 10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21" y="6498439"/>
            <a:ext cx="777237" cy="2452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4" r:id="rId2"/>
    <p:sldLayoutId id="2147483707" r:id="rId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600" kern="1200">
          <a:solidFill>
            <a:srgbClr val="00000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2pPr>
      <a:lvl3pPr marL="808038" indent="-271463" algn="l" defTabSz="45720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3pPr>
      <a:lvl4pPr marL="1438275" indent="-185738" algn="l" defTabSz="457200" rtl="0" eaLnBrk="1" fontAlgn="base" hangingPunct="1">
        <a:spcBef>
          <a:spcPct val="20000"/>
        </a:spcBef>
        <a:spcAft>
          <a:spcPct val="0"/>
        </a:spcAft>
        <a:buClr>
          <a:srgbClr val="A6A6A6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4pPr>
      <a:lvl5pPr marL="1588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hyperlink" Target="https://spark.apache.org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dask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1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ran.r-project.org/web/packages/doSNOW/doSNOW.pdf" TargetMode="External"/><Relationship Id="rId2" Type="http://schemas.openxmlformats.org/officeDocument/2006/relationships/hyperlink" Target="https://cran.r-project.org/web/packages/doMC/vignettes/gettingstartedMC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hyperlink" Target="https://www.tensorflow.org/api_docs/python/tf/while_loop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julialang.org/en/v1/manual/parallel-computing/" TargetMode="External"/><Relationship Id="rId5" Type="http://schemas.openxmlformats.org/officeDocument/2006/relationships/image" Target="../media/image40.emf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hyperlink" Target="https://pypi.org/project/sk-dist/" TargetMode="External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lideslive.com/38935813/federated-learningtutorial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jpeg"/><Relationship Id="rId10" Type="http://schemas.openxmlformats.org/officeDocument/2006/relationships/image" Target="../media/image77.png"/><Relationship Id="rId4" Type="http://schemas.openxmlformats.org/officeDocument/2006/relationships/image" Target="../media/image71.jpg"/><Relationship Id="rId9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g"/><Relationship Id="rId9" Type="http://schemas.openxmlformats.org/officeDocument/2006/relationships/image" Target="../media/image8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federated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725" y="1069200"/>
            <a:ext cx="8121349" cy="2489199"/>
          </a:xfrm>
        </p:spPr>
        <p:txBody>
          <a:bodyPr/>
          <a:lstStyle/>
          <a:p>
            <a:r>
              <a:rPr lang="de-DE" b="1" dirty="0"/>
              <a:t>Architecture of ML Systems*</a:t>
            </a:r>
            <a:br>
              <a:rPr lang="de-DE" b="1" dirty="0"/>
            </a:br>
            <a:r>
              <a:rPr lang="de-DE" sz="4000" b="1" dirty="0"/>
              <a:t>06 Execution and Parallelization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20725" y="3836432"/>
            <a:ext cx="7001102" cy="1632702"/>
          </a:xfrm>
        </p:spPr>
        <p:txBody>
          <a:bodyPr anchor="t"/>
          <a:lstStyle/>
          <a:p>
            <a:r>
              <a:rPr lang="en-GB" b="1" dirty="0"/>
              <a:t>Matthias Boehm</a:t>
            </a:r>
          </a:p>
          <a:p>
            <a:endParaRPr lang="en-GB" sz="1000" dirty="0"/>
          </a:p>
          <a:p>
            <a:r>
              <a:rPr lang="en-GB" dirty="0"/>
              <a:t>Graz University of Technology, Austria</a:t>
            </a:r>
            <a:br>
              <a:rPr lang="en-GB" dirty="0"/>
            </a:br>
            <a:r>
              <a:rPr lang="en-US" dirty="0"/>
              <a:t>Computer Science and Biomedical Engineering</a:t>
            </a:r>
            <a:endParaRPr lang="en-GB" dirty="0"/>
          </a:p>
          <a:p>
            <a:r>
              <a:rPr lang="en-GB" dirty="0"/>
              <a:t>Institute of Interactive Systems and Data Science</a:t>
            </a:r>
          </a:p>
          <a:p>
            <a:r>
              <a:rPr lang="de-AT" dirty="0"/>
              <a:t>BMK endowed chair for Data Management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13915" y="6420899"/>
            <a:ext cx="2622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Aug 25, 2022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5" y="5785289"/>
            <a:ext cx="853163" cy="3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3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Hadoop History and Architecture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Recap: Brief History</a:t>
            </a:r>
          </a:p>
          <a:p>
            <a:pPr lvl="1"/>
            <a:r>
              <a:rPr lang="en-US" dirty="0"/>
              <a:t>Google’s GFS [SOSP’03] + </a:t>
            </a:r>
            <a:r>
              <a:rPr lang="en-US" dirty="0" err="1"/>
              <a:t>MapReduce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Apache Hadoop </a:t>
            </a:r>
            <a:r>
              <a:rPr lang="en-US" dirty="0"/>
              <a:t>(2006)</a:t>
            </a:r>
          </a:p>
          <a:p>
            <a:pPr lvl="1"/>
            <a:r>
              <a:rPr lang="en-US" dirty="0"/>
              <a:t>Apache Hive (SQL), Pig (ETL), Mahout (ML), </a:t>
            </a:r>
            <a:r>
              <a:rPr lang="en-US" dirty="0" err="1"/>
              <a:t>Giraph</a:t>
            </a:r>
            <a:r>
              <a:rPr lang="en-US" dirty="0"/>
              <a:t> (Graph)</a:t>
            </a:r>
          </a:p>
          <a:p>
            <a:pPr lvl="1"/>
            <a:endParaRPr lang="en-US" sz="700" dirty="0"/>
          </a:p>
          <a:p>
            <a:r>
              <a:rPr lang="en-US" dirty="0"/>
              <a:t>Hadoop Architecture / Eco System</a:t>
            </a:r>
          </a:p>
          <a:p>
            <a:pPr lvl="1"/>
            <a:r>
              <a:rPr lang="en-US" dirty="0"/>
              <a:t>Management (</a:t>
            </a:r>
            <a:r>
              <a:rPr lang="en-US" dirty="0" err="1"/>
              <a:t>Ambari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Coordination / workflows</a:t>
            </a:r>
            <a:br>
              <a:rPr lang="en-US" dirty="0"/>
            </a:br>
            <a:r>
              <a:rPr lang="en-US" dirty="0"/>
              <a:t>(Zookeeper, </a:t>
            </a:r>
            <a:r>
              <a:rPr lang="en-US" dirty="0" err="1"/>
              <a:t>Oozie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Storage (</a:t>
            </a:r>
            <a:r>
              <a:rPr lang="en-US" b="1" dirty="0">
                <a:solidFill>
                  <a:srgbClr val="FF0000"/>
                </a:solidFill>
              </a:rPr>
              <a:t>HDFS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Resources (</a:t>
            </a:r>
            <a:r>
              <a:rPr lang="en-US" b="1" dirty="0">
                <a:solidFill>
                  <a:srgbClr val="7889FB"/>
                </a:solidFill>
              </a:rPr>
              <a:t>YARN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[SoCC’13]</a:t>
            </a:r>
          </a:p>
          <a:p>
            <a:pPr lvl="1"/>
            <a:r>
              <a:rPr lang="en-US" dirty="0"/>
              <a:t>Processing 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 err="1"/>
              <a:t>MapReduce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pic>
        <p:nvPicPr>
          <p:cNvPr id="8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DC6AB0B5-1FBE-493F-8514-8ED35611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4990" y="2200355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07B34F-72A0-4212-A223-9D9C1EAFCE63}"/>
              </a:ext>
            </a:extLst>
          </p:cNvPr>
          <p:cNvSpPr/>
          <p:nvPr/>
        </p:nvSpPr>
        <p:spPr>
          <a:xfrm>
            <a:off x="3762374" y="4577694"/>
            <a:ext cx="1590709" cy="1809750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D8212B-30B2-47AD-A662-85CDBC99B4C0}"/>
              </a:ext>
            </a:extLst>
          </p:cNvPr>
          <p:cNvSpPr/>
          <p:nvPr/>
        </p:nvSpPr>
        <p:spPr>
          <a:xfrm>
            <a:off x="5467350" y="3727826"/>
            <a:ext cx="1638300" cy="2669143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47733AF7-1216-4144-873C-DCDC55DD1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372" y="5802251"/>
            <a:ext cx="1368954" cy="49244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91440" rIns="0" bIns="9144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NameNode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014191-A09A-437C-B913-60362D06BD36}"/>
              </a:ext>
            </a:extLst>
          </p:cNvPr>
          <p:cNvSpPr txBox="1"/>
          <p:nvPr/>
        </p:nvSpPr>
        <p:spPr>
          <a:xfrm>
            <a:off x="3762376" y="4196694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Head Node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38C93F-0D11-4FA1-AC77-19F552106992}"/>
              </a:ext>
            </a:extLst>
          </p:cNvPr>
          <p:cNvSpPr txBox="1"/>
          <p:nvPr/>
        </p:nvSpPr>
        <p:spPr>
          <a:xfrm>
            <a:off x="5476876" y="3358494"/>
            <a:ext cx="162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Worker Node 1</a:t>
            </a: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0E246934-39EC-4E1F-B90E-EE9E89B75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372" y="4933988"/>
            <a:ext cx="1368954" cy="800219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91440" rIns="0" bIns="9144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Resource Manager</a:t>
            </a: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413050F4-8A09-4494-93F4-A09EA5F1E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5722" y="5302545"/>
            <a:ext cx="1454678" cy="615553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Node Manager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2599DA-4C7B-4757-8E4F-7A05C1680F36}"/>
              </a:ext>
            </a:extLst>
          </p:cNvPr>
          <p:cNvSpPr/>
          <p:nvPr/>
        </p:nvSpPr>
        <p:spPr>
          <a:xfrm>
            <a:off x="5574771" y="3870701"/>
            <a:ext cx="683154" cy="7069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AM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CF7E10-9A33-45ED-AF0E-122F89E01D70}"/>
              </a:ext>
            </a:extLst>
          </p:cNvPr>
          <p:cNvSpPr/>
          <p:nvPr/>
        </p:nvSpPr>
        <p:spPr>
          <a:xfrm>
            <a:off x="6317721" y="462531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5708E1-F3E0-4ADB-A094-362BD0CF83D2}"/>
              </a:ext>
            </a:extLst>
          </p:cNvPr>
          <p:cNvSpPr/>
          <p:nvPr/>
        </p:nvSpPr>
        <p:spPr>
          <a:xfrm>
            <a:off x="6317721" y="403476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B875F7-267C-4EAD-ACAA-FB227F6D75B2}"/>
              </a:ext>
            </a:extLst>
          </p:cNvPr>
          <p:cNvSpPr/>
          <p:nvPr/>
        </p:nvSpPr>
        <p:spPr>
          <a:xfrm>
            <a:off x="5574771" y="462531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ACE134-5981-4D38-A864-AD8B50D29D85}"/>
              </a:ext>
            </a:extLst>
          </p:cNvPr>
          <p:cNvSpPr/>
          <p:nvPr/>
        </p:nvSpPr>
        <p:spPr>
          <a:xfrm>
            <a:off x="7200900" y="3727826"/>
            <a:ext cx="1638300" cy="2669143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5C7E54-1EFE-4B40-87E6-B8F336ABFD1A}"/>
              </a:ext>
            </a:extLst>
          </p:cNvPr>
          <p:cNvSpPr txBox="1"/>
          <p:nvPr/>
        </p:nvSpPr>
        <p:spPr>
          <a:xfrm>
            <a:off x="7210426" y="3358494"/>
            <a:ext cx="162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Worker Node n</a:t>
            </a: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8CC35527-F921-4BFF-A510-8BA6ECB9B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9272" y="5302545"/>
            <a:ext cx="1454678" cy="615553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Node Manager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D37F0F-EBE1-44C7-A07A-028C790196EC}"/>
              </a:ext>
            </a:extLst>
          </p:cNvPr>
          <p:cNvSpPr/>
          <p:nvPr/>
        </p:nvSpPr>
        <p:spPr>
          <a:xfrm>
            <a:off x="8051271" y="462531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50288B-5A70-4B91-886C-CEF02F753082}"/>
              </a:ext>
            </a:extLst>
          </p:cNvPr>
          <p:cNvSpPr/>
          <p:nvPr/>
        </p:nvSpPr>
        <p:spPr>
          <a:xfrm>
            <a:off x="8051271" y="403476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F0A245-42B0-43FD-B34B-B8D94C8D8BB2}"/>
              </a:ext>
            </a:extLst>
          </p:cNvPr>
          <p:cNvSpPr/>
          <p:nvPr/>
        </p:nvSpPr>
        <p:spPr>
          <a:xfrm>
            <a:off x="7308321" y="462531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70D928-8214-4C50-BF06-E8F8919DA20E}"/>
              </a:ext>
            </a:extLst>
          </p:cNvPr>
          <p:cNvSpPr/>
          <p:nvPr/>
        </p:nvSpPr>
        <p:spPr>
          <a:xfrm>
            <a:off x="7308321" y="4034769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CAB9F22-6933-4FA8-932E-847EA0112181}"/>
              </a:ext>
            </a:extLst>
          </p:cNvPr>
          <p:cNvSpPr/>
          <p:nvPr/>
        </p:nvSpPr>
        <p:spPr>
          <a:xfrm>
            <a:off x="2076450" y="6011829"/>
            <a:ext cx="1095375" cy="4076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Client</a:t>
            </a:r>
          </a:p>
        </p:txBody>
      </p:sp>
      <p:cxnSp>
        <p:nvCxnSpPr>
          <p:cNvPr id="28" name="AutoShape 54">
            <a:extLst>
              <a:ext uri="{FF2B5EF4-FFF2-40B4-BE49-F238E27FC236}">
                <a16:creationId xmlns:a16="http://schemas.microsoft.com/office/drawing/2014/main" id="{CDDFBB42-161E-4819-9704-62DDB3B83D7C}"/>
              </a:ext>
            </a:extLst>
          </p:cNvPr>
          <p:cNvCxnSpPr>
            <a:cxnSpLocks noChangeShapeType="1"/>
            <a:stCxn id="27" idx="3"/>
            <a:endCxn id="14" idx="1"/>
          </p:cNvCxnSpPr>
          <p:nvPr/>
        </p:nvCxnSpPr>
        <p:spPr bwMode="auto">
          <a:xfrm flipV="1">
            <a:off x="3171825" y="5334098"/>
            <a:ext cx="726547" cy="881553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lg"/>
          </a:ln>
        </p:spPr>
      </p:cxnSp>
      <p:cxnSp>
        <p:nvCxnSpPr>
          <p:cNvPr id="29" name="AutoShape 54">
            <a:extLst>
              <a:ext uri="{FF2B5EF4-FFF2-40B4-BE49-F238E27FC236}">
                <a16:creationId xmlns:a16="http://schemas.microsoft.com/office/drawing/2014/main" id="{C62EC8D9-35F9-4598-8952-0003231DCE91}"/>
              </a:ext>
            </a:extLst>
          </p:cNvPr>
          <p:cNvCxnSpPr>
            <a:cxnSpLocks noChangeShapeType="1"/>
            <a:stCxn id="14" idx="0"/>
            <a:endCxn id="16" idx="1"/>
          </p:cNvCxnSpPr>
          <p:nvPr/>
        </p:nvCxnSpPr>
        <p:spPr bwMode="auto">
          <a:xfrm flipV="1">
            <a:off x="4582849" y="4224198"/>
            <a:ext cx="991922" cy="70979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 type="triangle" w="med" len="lg"/>
            <a:tailEnd type="triangle" w="med" len="lg"/>
          </a:ln>
        </p:spPr>
      </p:cxnSp>
      <p:sp>
        <p:nvSpPr>
          <p:cNvPr id="31" name="AutoShape 3">
            <a:extLst>
              <a:ext uri="{FF2B5EF4-FFF2-40B4-BE49-F238E27FC236}">
                <a16:creationId xmlns:a16="http://schemas.microsoft.com/office/drawing/2014/main" id="{99A5DECB-2A05-49B3-8F89-B5DACCA05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5246" y="5980308"/>
            <a:ext cx="1445153" cy="30777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DataNode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32" name="Rectangle: Rounded Corners 38">
            <a:extLst>
              <a:ext uri="{FF2B5EF4-FFF2-40B4-BE49-F238E27FC236}">
                <a16:creationId xmlns:a16="http://schemas.microsoft.com/office/drawing/2014/main" id="{4E0DAA33-DDA0-4F1E-99A1-8B13B03D7781}"/>
              </a:ext>
            </a:extLst>
          </p:cNvPr>
          <p:cNvSpPr/>
          <p:nvPr/>
        </p:nvSpPr>
        <p:spPr>
          <a:xfrm>
            <a:off x="5715000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3" name="Rectangle: Rounded Corners 39">
            <a:extLst>
              <a:ext uri="{FF2B5EF4-FFF2-40B4-BE49-F238E27FC236}">
                <a16:creationId xmlns:a16="http://schemas.microsoft.com/office/drawing/2014/main" id="{CFF70D33-6A5B-41C7-B35E-1022653EAF62}"/>
              </a:ext>
            </a:extLst>
          </p:cNvPr>
          <p:cNvSpPr/>
          <p:nvPr/>
        </p:nvSpPr>
        <p:spPr>
          <a:xfrm>
            <a:off x="6124575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Rectangle: Rounded Corners 40">
            <a:extLst>
              <a:ext uri="{FF2B5EF4-FFF2-40B4-BE49-F238E27FC236}">
                <a16:creationId xmlns:a16="http://schemas.microsoft.com/office/drawing/2014/main" id="{E64D12BB-ADD8-41CF-9C5C-1E41AD3BB850}"/>
              </a:ext>
            </a:extLst>
          </p:cNvPr>
          <p:cNvSpPr/>
          <p:nvPr/>
        </p:nvSpPr>
        <p:spPr>
          <a:xfrm>
            <a:off x="6534150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6" name="AutoShape 3">
            <a:extLst>
              <a:ext uri="{FF2B5EF4-FFF2-40B4-BE49-F238E27FC236}">
                <a16:creationId xmlns:a16="http://schemas.microsoft.com/office/drawing/2014/main" id="{67AC8C3E-2D36-4E6F-BE3E-9A34CBCD9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796" y="5980308"/>
            <a:ext cx="1445153" cy="30777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DataNode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37" name="Rectangle: Rounded Corners 43">
            <a:extLst>
              <a:ext uri="{FF2B5EF4-FFF2-40B4-BE49-F238E27FC236}">
                <a16:creationId xmlns:a16="http://schemas.microsoft.com/office/drawing/2014/main" id="{256A061D-8B76-4B57-BBBD-F76D90827277}"/>
              </a:ext>
            </a:extLst>
          </p:cNvPr>
          <p:cNvSpPr/>
          <p:nvPr/>
        </p:nvSpPr>
        <p:spPr>
          <a:xfrm>
            <a:off x="7439025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8" name="Rectangle: Rounded Corners 44">
            <a:extLst>
              <a:ext uri="{FF2B5EF4-FFF2-40B4-BE49-F238E27FC236}">
                <a16:creationId xmlns:a16="http://schemas.microsoft.com/office/drawing/2014/main" id="{65A2CB2D-5028-46D0-A21B-56E8BC06B10D}"/>
              </a:ext>
            </a:extLst>
          </p:cNvPr>
          <p:cNvSpPr/>
          <p:nvPr/>
        </p:nvSpPr>
        <p:spPr>
          <a:xfrm>
            <a:off x="7848600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9" name="Rectangle: Rounded Corners 45">
            <a:extLst>
              <a:ext uri="{FF2B5EF4-FFF2-40B4-BE49-F238E27FC236}">
                <a16:creationId xmlns:a16="http://schemas.microsoft.com/office/drawing/2014/main" id="{ACECDFB2-1D3C-4EA5-AD24-1DC14CB69D25}"/>
              </a:ext>
            </a:extLst>
          </p:cNvPr>
          <p:cNvSpPr/>
          <p:nvPr/>
        </p:nvSpPr>
        <p:spPr>
          <a:xfrm>
            <a:off x="8258175" y="6266119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404" y="130289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020709" y="1145885"/>
            <a:ext cx="224760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Dean, Sanjay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Ghemawat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MapReduce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Simplified Data Processing on Large Clusters.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2004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5356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</a:t>
            </a:r>
            <a:r>
              <a:rPr lang="en-AT" dirty="0"/>
              <a:t>–</a:t>
            </a:r>
            <a:r>
              <a:rPr lang="en-US" dirty="0"/>
              <a:t> Programming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Programming Model</a:t>
            </a:r>
          </a:p>
          <a:p>
            <a:pPr lvl="1"/>
            <a:r>
              <a:rPr lang="en-US" dirty="0"/>
              <a:t>Inspired by functional programming languages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Implicit parallelism </a:t>
            </a:r>
            <a:r>
              <a:rPr lang="en-US" dirty="0">
                <a:sym typeface="Wingdings" panose="05000000000000000000" pitchFamily="2" charset="2"/>
              </a:rPr>
              <a:t>(abstracts distributed storage and processing)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Map</a:t>
            </a:r>
            <a:r>
              <a:rPr lang="en-US" dirty="0"/>
              <a:t> function: key/value pair </a:t>
            </a:r>
            <a:r>
              <a:rPr lang="en-US" dirty="0">
                <a:sym typeface="Wingdings" panose="05000000000000000000" pitchFamily="2" charset="2"/>
              </a:rPr>
              <a:t> set of intermediate key/value pairs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Reduce</a:t>
            </a:r>
            <a:r>
              <a:rPr lang="en-US" dirty="0">
                <a:sym typeface="Wingdings" panose="05000000000000000000" pitchFamily="2" charset="2"/>
              </a:rPr>
              <a:t> function: merge all intermediate values by key 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Example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72B24D-AD14-4269-8104-A28E90BD433A}"/>
              </a:ext>
            </a:extLst>
          </p:cNvPr>
          <p:cNvSpPr txBox="1"/>
          <p:nvPr/>
        </p:nvSpPr>
        <p:spPr>
          <a:xfrm>
            <a:off x="1933575" y="3831250"/>
            <a:ext cx="3781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</a:rPr>
              <a:t>map</a:t>
            </a:r>
            <a:r>
              <a:rPr lang="en-US" dirty="0">
                <a:latin typeface="Consolas" panose="020B0609020204030204" pitchFamily="49" charset="0"/>
              </a:rPr>
              <a:t>(</a:t>
            </a:r>
            <a:r>
              <a:rPr lang="en-US" b="1" dirty="0">
                <a:latin typeface="Consolas" panose="020B0609020204030204" pitchFamily="49" charset="0"/>
              </a:rPr>
              <a:t>Long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pos</a:t>
            </a:r>
            <a:r>
              <a:rPr lang="en-US" dirty="0">
                <a:latin typeface="Consolas" panose="020B0609020204030204" pitchFamily="49" charset="0"/>
              </a:rPr>
              <a:t>, </a:t>
            </a:r>
            <a:r>
              <a:rPr lang="en-US" b="1" dirty="0">
                <a:latin typeface="Consolas" panose="020B0609020204030204" pitchFamily="49" charset="0"/>
              </a:rPr>
              <a:t>String</a:t>
            </a:r>
            <a:r>
              <a:rPr lang="en-US" dirty="0">
                <a:latin typeface="Consolas" panose="020B0609020204030204" pitchFamily="49" charset="0"/>
              </a:rPr>
              <a:t> line) {</a:t>
            </a:r>
          </a:p>
          <a:p>
            <a:r>
              <a:rPr lang="en-US" dirty="0">
                <a:latin typeface="Consolas" panose="020B0609020204030204" pitchFamily="49" charset="0"/>
              </a:rPr>
              <a:t>  parts 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 </a:t>
            </a:r>
            <a:r>
              <a:rPr lang="en-US" dirty="0" err="1">
                <a:latin typeface="Consolas" panose="020B0609020204030204" pitchFamily="49" charset="0"/>
                <a:sym typeface="Wingdings" panose="05000000000000000000" pitchFamily="2" charset="2"/>
              </a:rPr>
              <a:t>line.split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(“,”)</a:t>
            </a:r>
            <a:endParaRPr lang="en-US" dirty="0">
              <a:latin typeface="Consolas" panose="020B0609020204030204" pitchFamily="49" charset="0"/>
            </a:endParaRPr>
          </a:p>
          <a:p>
            <a:r>
              <a:rPr lang="en-US" b="1" dirty="0">
                <a:latin typeface="Consolas" panose="020B0609020204030204" pitchFamily="49" charset="0"/>
              </a:rPr>
              <a:t>  emit</a:t>
            </a:r>
            <a:r>
              <a:rPr lang="en-US" dirty="0">
                <a:latin typeface="Consolas" panose="020B0609020204030204" pitchFamily="49" charset="0"/>
              </a:rPr>
              <a:t>(parts[1], 1)</a:t>
            </a:r>
          </a:p>
          <a:p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7E81B88-560B-4665-A51E-DD57EE84C508}"/>
              </a:ext>
            </a:extLst>
          </p:cNvPr>
          <p:cNvGraphicFramePr>
            <a:graphicFrameLocks noGrp="1"/>
          </p:cNvGraphicFramePr>
          <p:nvPr/>
        </p:nvGraphicFramePr>
        <p:xfrm>
          <a:off x="400050" y="3919059"/>
          <a:ext cx="13715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973926059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1492438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68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605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783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57305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06D457-14CD-4A60-B1EA-A88237D6660D}"/>
              </a:ext>
            </a:extLst>
          </p:cNvPr>
          <p:cNvGraphicFramePr>
            <a:graphicFrameLocks noGrp="1"/>
          </p:cNvGraphicFramePr>
          <p:nvPr/>
        </p:nvGraphicFramePr>
        <p:xfrm>
          <a:off x="3081338" y="4865299"/>
          <a:ext cx="1371599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505922063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4099544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5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755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287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90913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529726F-788F-44E2-AFC8-F7214E39DC8B}"/>
              </a:ext>
            </a:extLst>
          </p:cNvPr>
          <p:cNvSpPr/>
          <p:nvPr/>
        </p:nvSpPr>
        <p:spPr>
          <a:xfrm>
            <a:off x="2143124" y="3338204"/>
            <a:ext cx="6467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SELECT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Dep, count(*) </a:t>
            </a:r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FROM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Consolas" panose="020B0609020204030204" pitchFamily="49" charset="0"/>
                <a:sym typeface="Wingdings" panose="05000000000000000000" pitchFamily="2" charset="2"/>
              </a:rPr>
              <a:t>csv_files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GROUP BY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Dep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254866-0C95-4FD1-89D3-6D0EAC7E5CBB}"/>
              </a:ext>
            </a:extLst>
          </p:cNvPr>
          <p:cNvSpPr txBox="1"/>
          <p:nvPr/>
        </p:nvSpPr>
        <p:spPr>
          <a:xfrm>
            <a:off x="4829176" y="4774404"/>
            <a:ext cx="3905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</a:rPr>
              <a:t>reduce</a:t>
            </a:r>
            <a:r>
              <a:rPr lang="en-US" dirty="0">
                <a:latin typeface="Consolas" panose="020B0609020204030204" pitchFamily="49" charset="0"/>
              </a:rPr>
              <a:t>(</a:t>
            </a:r>
            <a:r>
              <a:rPr lang="en-US" b="1" dirty="0">
                <a:latin typeface="Consolas" panose="020B0609020204030204" pitchFamily="49" charset="0"/>
              </a:rPr>
              <a:t>String</a:t>
            </a:r>
            <a:r>
              <a:rPr lang="en-US" dirty="0">
                <a:latin typeface="Consolas" panose="020B0609020204030204" pitchFamily="49" charset="0"/>
              </a:rPr>
              <a:t> dep,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Iterator&lt;</a:t>
            </a:r>
            <a:r>
              <a:rPr lang="en-US" b="1" dirty="0">
                <a:latin typeface="Consolas" panose="020B0609020204030204" pitchFamily="49" charset="0"/>
              </a:rPr>
              <a:t>Long&gt; </a:t>
            </a:r>
            <a:r>
              <a:rPr lang="en-US" dirty="0" err="1">
                <a:latin typeface="Consolas" panose="020B0609020204030204" pitchFamily="49" charset="0"/>
              </a:rPr>
              <a:t>iter</a:t>
            </a:r>
            <a:r>
              <a:rPr lang="en-US" dirty="0">
                <a:latin typeface="Consolas" panose="020B0609020204030204" pitchFamily="49" charset="0"/>
              </a:rPr>
              <a:t>) {</a:t>
            </a:r>
          </a:p>
          <a:p>
            <a:r>
              <a:rPr lang="en-US" dirty="0">
                <a:latin typeface="Consolas" panose="020B0609020204030204" pitchFamily="49" charset="0"/>
              </a:rPr>
              <a:t>  total 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 </a:t>
            </a:r>
            <a:r>
              <a:rPr lang="en-US" dirty="0" err="1">
                <a:latin typeface="Consolas" panose="020B0609020204030204" pitchFamily="49" charset="0"/>
              </a:rPr>
              <a:t>iter.sum</a:t>
            </a:r>
            <a:r>
              <a:rPr lang="en-US" dirty="0">
                <a:latin typeface="Consolas" panose="020B0609020204030204" pitchFamily="49" charset="0"/>
              </a:rPr>
              <a:t>();</a:t>
            </a:r>
          </a:p>
          <a:p>
            <a:r>
              <a:rPr lang="en-US" b="1" dirty="0">
                <a:latin typeface="Consolas" panose="020B0609020204030204" pitchFamily="49" charset="0"/>
              </a:rPr>
              <a:t>  emit</a:t>
            </a:r>
            <a:r>
              <a:rPr lang="en-US" dirty="0">
                <a:latin typeface="Consolas" panose="020B0609020204030204" pitchFamily="49" charset="0"/>
              </a:rPr>
              <a:t>(dep, total)</a:t>
            </a:r>
          </a:p>
          <a:p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493A016-12E7-4ED1-AF14-4FFE7CB29540}"/>
              </a:ext>
            </a:extLst>
          </p:cNvPr>
          <p:cNvGraphicFramePr>
            <a:graphicFrameLocks noGrp="1"/>
          </p:cNvGraphicFramePr>
          <p:nvPr/>
        </p:nvGraphicFramePr>
        <p:xfrm>
          <a:off x="7491413" y="5770174"/>
          <a:ext cx="1371599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505922063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4099544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5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755470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40468" y="5875506"/>
            <a:ext cx="144090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Collection of key/value pairs</a:t>
            </a:r>
          </a:p>
        </p:txBody>
      </p:sp>
    </p:spTree>
    <p:extLst>
      <p:ext uri="{BB962C8B-B14F-4D97-AF65-F5344CB8AC3E}">
        <p14:creationId xmlns:p14="http://schemas.microsoft.com/office/powerpoint/2010/main" val="423363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</a:t>
            </a:r>
            <a:r>
              <a:rPr lang="en-AT" dirty="0"/>
              <a:t>–</a:t>
            </a:r>
            <a:r>
              <a:rPr lang="en-US" dirty="0"/>
              <a:t> Execution Model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6" name="Rectangle: Folded Corner 3">
            <a:extLst>
              <a:ext uri="{FF2B5EF4-FFF2-40B4-BE49-F238E27FC236}">
                <a16:creationId xmlns:a16="http://schemas.microsoft.com/office/drawing/2014/main" id="{517EB0AF-6466-4786-815B-2E93F2E610C1}"/>
              </a:ext>
            </a:extLst>
          </p:cNvPr>
          <p:cNvSpPr/>
          <p:nvPr/>
        </p:nvSpPr>
        <p:spPr>
          <a:xfrm>
            <a:off x="238125" y="2661526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F3BB5-18CB-4EA3-9C02-66F5A3F0834A}"/>
              </a:ext>
            </a:extLst>
          </p:cNvPr>
          <p:cNvSpPr txBox="1"/>
          <p:nvPr/>
        </p:nvSpPr>
        <p:spPr>
          <a:xfrm>
            <a:off x="4763" y="1506381"/>
            <a:ext cx="177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Input CSV files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(stored in HDFS)</a:t>
            </a:r>
          </a:p>
        </p:txBody>
      </p:sp>
      <p:sp>
        <p:nvSpPr>
          <p:cNvPr id="8" name="Rectangle: Folded Corner 5">
            <a:extLst>
              <a:ext uri="{FF2B5EF4-FFF2-40B4-BE49-F238E27FC236}">
                <a16:creationId xmlns:a16="http://schemas.microsoft.com/office/drawing/2014/main" id="{CAEAE2E7-C205-48A8-A333-D6CE80117805}"/>
              </a:ext>
            </a:extLst>
          </p:cNvPr>
          <p:cNvSpPr/>
          <p:nvPr/>
        </p:nvSpPr>
        <p:spPr>
          <a:xfrm>
            <a:off x="238125" y="3785476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2</a:t>
            </a:r>
          </a:p>
        </p:txBody>
      </p:sp>
      <p:sp>
        <p:nvSpPr>
          <p:cNvPr id="9" name="Rectangle: Folded Corner 6">
            <a:extLst>
              <a:ext uri="{FF2B5EF4-FFF2-40B4-BE49-F238E27FC236}">
                <a16:creationId xmlns:a16="http://schemas.microsoft.com/office/drawing/2014/main" id="{E4BC92EA-3EEA-4042-8643-227CDC2E4ECC}"/>
              </a:ext>
            </a:extLst>
          </p:cNvPr>
          <p:cNvSpPr/>
          <p:nvPr/>
        </p:nvSpPr>
        <p:spPr>
          <a:xfrm>
            <a:off x="238125" y="4928476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7E672-C08B-406D-8032-A9C639A2A39C}"/>
              </a:ext>
            </a:extLst>
          </p:cNvPr>
          <p:cNvSpPr txBox="1"/>
          <p:nvPr/>
        </p:nvSpPr>
        <p:spPr>
          <a:xfrm>
            <a:off x="7800973" y="2287431"/>
            <a:ext cx="133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Output Files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(HDFS)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310D45-4386-481D-83A1-D4D9953AFCF9}"/>
              </a:ext>
            </a:extLst>
          </p:cNvPr>
          <p:cNvGrpSpPr/>
          <p:nvPr/>
        </p:nvGrpSpPr>
        <p:grpSpPr>
          <a:xfrm>
            <a:off x="7791449" y="3309226"/>
            <a:ext cx="1076326" cy="1990725"/>
            <a:chOff x="7791449" y="3309226"/>
            <a:chExt cx="1076326" cy="1990725"/>
          </a:xfrm>
        </p:grpSpPr>
        <p:sp>
          <p:nvSpPr>
            <p:cNvPr id="12" name="Rectangle: Folded Corner 29">
              <a:extLst>
                <a:ext uri="{FF2B5EF4-FFF2-40B4-BE49-F238E27FC236}">
                  <a16:creationId xmlns:a16="http://schemas.microsoft.com/office/drawing/2014/main" id="{25AE7F67-8E6D-4BEC-99DC-359E57854AFB}"/>
                </a:ext>
              </a:extLst>
            </p:cNvPr>
            <p:cNvSpPr/>
            <p:nvPr/>
          </p:nvSpPr>
          <p:spPr>
            <a:xfrm>
              <a:off x="8134350" y="3309226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1</a:t>
              </a:r>
            </a:p>
          </p:txBody>
        </p:sp>
        <p:sp>
          <p:nvSpPr>
            <p:cNvPr id="13" name="Rectangle: Folded Corner 30">
              <a:extLst>
                <a:ext uri="{FF2B5EF4-FFF2-40B4-BE49-F238E27FC236}">
                  <a16:creationId xmlns:a16="http://schemas.microsoft.com/office/drawing/2014/main" id="{151366E0-D60C-45FA-9C19-3504CEB4FD6A}"/>
                </a:ext>
              </a:extLst>
            </p:cNvPr>
            <p:cNvSpPr/>
            <p:nvPr/>
          </p:nvSpPr>
          <p:spPr>
            <a:xfrm>
              <a:off x="8143875" y="4014076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2</a:t>
              </a:r>
            </a:p>
          </p:txBody>
        </p:sp>
        <p:sp>
          <p:nvSpPr>
            <p:cNvPr id="14" name="Rectangle: Folded Corner 31">
              <a:extLst>
                <a:ext uri="{FF2B5EF4-FFF2-40B4-BE49-F238E27FC236}">
                  <a16:creationId xmlns:a16="http://schemas.microsoft.com/office/drawing/2014/main" id="{143909F5-8BE0-4ABB-BA57-7DF7525F4DF6}"/>
                </a:ext>
              </a:extLst>
            </p:cNvPr>
            <p:cNvSpPr/>
            <p:nvPr/>
          </p:nvSpPr>
          <p:spPr>
            <a:xfrm>
              <a:off x="8143875" y="4728451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3</a:t>
              </a:r>
            </a:p>
          </p:txBody>
        </p:sp>
        <p:cxnSp>
          <p:nvCxnSpPr>
            <p:cNvPr id="15" name="AutoShape 54">
              <a:extLst>
                <a:ext uri="{FF2B5EF4-FFF2-40B4-BE49-F238E27FC236}">
                  <a16:creationId xmlns:a16="http://schemas.microsoft.com/office/drawing/2014/main" id="{DE3B7178-C7A3-421B-B55F-CC09630B17C6}"/>
                </a:ext>
              </a:extLst>
            </p:cNvPr>
            <p:cNvCxnSpPr>
              <a:cxnSpLocks noChangeShapeType="1"/>
              <a:stCxn id="72" idx="3"/>
              <a:endCxn id="12" idx="1"/>
            </p:cNvCxnSpPr>
            <p:nvPr/>
          </p:nvCxnSpPr>
          <p:spPr bwMode="auto">
            <a:xfrm>
              <a:off x="7791449" y="3592000"/>
              <a:ext cx="342901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6" name="AutoShape 54">
              <a:extLst>
                <a:ext uri="{FF2B5EF4-FFF2-40B4-BE49-F238E27FC236}">
                  <a16:creationId xmlns:a16="http://schemas.microsoft.com/office/drawing/2014/main" id="{B33A0957-1837-4C72-80AD-3919EF69BEE7}"/>
                </a:ext>
              </a:extLst>
            </p:cNvPr>
            <p:cNvCxnSpPr>
              <a:cxnSpLocks noChangeShapeType="1"/>
              <a:stCxn id="73" idx="3"/>
              <a:endCxn id="13" idx="1"/>
            </p:cNvCxnSpPr>
            <p:nvPr/>
          </p:nvCxnSpPr>
          <p:spPr bwMode="auto">
            <a:xfrm>
              <a:off x="7791449" y="4296850"/>
              <a:ext cx="352426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7" name="AutoShape 54">
              <a:extLst>
                <a:ext uri="{FF2B5EF4-FFF2-40B4-BE49-F238E27FC236}">
                  <a16:creationId xmlns:a16="http://schemas.microsoft.com/office/drawing/2014/main" id="{727BBBAE-4C49-4F37-8E3B-408EC896AEFB}"/>
                </a:ext>
              </a:extLst>
            </p:cNvPr>
            <p:cNvCxnSpPr>
              <a:cxnSpLocks noChangeShapeType="1"/>
              <a:stCxn id="74" idx="3"/>
              <a:endCxn id="14" idx="1"/>
            </p:cNvCxnSpPr>
            <p:nvPr/>
          </p:nvCxnSpPr>
          <p:spPr bwMode="auto">
            <a:xfrm>
              <a:off x="7800974" y="5011225"/>
              <a:ext cx="342901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C0FF19-1EB7-4EB3-930F-86BAFA953D7F}"/>
              </a:ext>
            </a:extLst>
          </p:cNvPr>
          <p:cNvGrpSpPr/>
          <p:nvPr/>
        </p:nvGrpSpPr>
        <p:grpSpPr>
          <a:xfrm>
            <a:off x="1088497" y="2599900"/>
            <a:ext cx="1035578" cy="3365325"/>
            <a:chOff x="1088497" y="2599900"/>
            <a:chExt cx="1035578" cy="3365325"/>
          </a:xfrm>
        </p:grpSpPr>
        <p:sp>
          <p:nvSpPr>
            <p:cNvPr id="19" name="AutoShape 3">
              <a:extLst>
                <a:ext uri="{FF2B5EF4-FFF2-40B4-BE49-F238E27FC236}">
                  <a16:creationId xmlns:a16="http://schemas.microsoft.com/office/drawing/2014/main" id="{2F537309-AA33-4C10-96E6-8F0E12E6C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25999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11</a:t>
              </a:r>
            </a:p>
          </p:txBody>
        </p:sp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8BCA751D-7F5E-4C48-8D3A-D1D542400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31714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12</a:t>
              </a:r>
            </a:p>
          </p:txBody>
        </p:sp>
        <p:sp>
          <p:nvSpPr>
            <p:cNvPr id="21" name="AutoShape 3">
              <a:extLst>
                <a:ext uri="{FF2B5EF4-FFF2-40B4-BE49-F238E27FC236}">
                  <a16:creationId xmlns:a16="http://schemas.microsoft.com/office/drawing/2014/main" id="{89F5EF61-2FEE-4CD9-B805-349B69A9A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37429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21</a:t>
              </a:r>
            </a:p>
          </p:txBody>
        </p:sp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DAB0089A-C604-4E6F-9063-71680F4D4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43144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22</a:t>
              </a:r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BA79AA2E-1E5F-4705-B8A5-5CD616908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4876375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31</a:t>
              </a:r>
            </a:p>
          </p:txBody>
        </p:sp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E9D8BB2D-2F17-4C94-AD23-4C4D2C735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5447875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32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2EBC85-2EA0-40BF-BB03-C36F513030A6}"/>
              </a:ext>
            </a:extLst>
          </p:cNvPr>
          <p:cNvGrpSpPr/>
          <p:nvPr/>
        </p:nvGrpSpPr>
        <p:grpSpPr>
          <a:xfrm>
            <a:off x="2124075" y="2188848"/>
            <a:ext cx="3933825" cy="4573128"/>
            <a:chOff x="2124075" y="2188848"/>
            <a:chExt cx="3933825" cy="4573128"/>
          </a:xfrm>
        </p:grpSpPr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id="{8D6C6B2D-9D1D-485A-9374-89FFCBF12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496" y="21888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27" name="AutoShape 3">
              <a:extLst>
                <a:ext uri="{FF2B5EF4-FFF2-40B4-BE49-F238E27FC236}">
                  <a16:creationId xmlns:a16="http://schemas.microsoft.com/office/drawing/2014/main" id="{843CD213-26B7-4168-B17A-C421B51A8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460" y="2333210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B42D9859-D733-439D-8783-D7BD37EB3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496" y="29032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29" name="AutoShape 3">
              <a:extLst>
                <a:ext uri="{FF2B5EF4-FFF2-40B4-BE49-F238E27FC236}">
                  <a16:creationId xmlns:a16="http://schemas.microsoft.com/office/drawing/2014/main" id="{748F6E63-1237-410B-A157-12AFAFD20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460" y="304758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0" name="AutoShape 3">
              <a:extLst>
                <a:ext uri="{FF2B5EF4-FFF2-40B4-BE49-F238E27FC236}">
                  <a16:creationId xmlns:a16="http://schemas.microsoft.com/office/drawing/2014/main" id="{49FFA481-DA29-4938-8A28-58EABFDDC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36080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31" name="AutoShape 3">
              <a:extLst>
                <a:ext uri="{FF2B5EF4-FFF2-40B4-BE49-F238E27FC236}">
                  <a16:creationId xmlns:a16="http://schemas.microsoft.com/office/drawing/2014/main" id="{F852A0A5-A60B-459C-A018-77B33AA4F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375243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2" name="AutoShape 3">
              <a:extLst>
                <a:ext uri="{FF2B5EF4-FFF2-40B4-BE49-F238E27FC236}">
                  <a16:creationId xmlns:a16="http://schemas.microsoft.com/office/drawing/2014/main" id="{6A3738BB-B919-401D-A008-68A78FA4D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43224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E83D142D-A88A-4AAB-A124-FF6A7780A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4466810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" name="AutoShape 3">
              <a:extLst>
                <a:ext uri="{FF2B5EF4-FFF2-40B4-BE49-F238E27FC236}">
                  <a16:creationId xmlns:a16="http://schemas.microsoft.com/office/drawing/2014/main" id="{62820746-DC71-4218-86A6-E1A5519C5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50368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35" name="AutoShape 3">
              <a:extLst>
                <a:ext uri="{FF2B5EF4-FFF2-40B4-BE49-F238E27FC236}">
                  <a16:creationId xmlns:a16="http://schemas.microsoft.com/office/drawing/2014/main" id="{78F3135A-586C-439C-82D1-CA2A37BC99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518118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" name="AutoShape 3">
              <a:extLst>
                <a:ext uri="{FF2B5EF4-FFF2-40B4-BE49-F238E27FC236}">
                  <a16:creationId xmlns:a16="http://schemas.microsoft.com/office/drawing/2014/main" id="{C2C33AD5-D4D6-47A2-9BD9-F428E0EF4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1546" y="57416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9EF44CE5-E8B3-4EF1-8E90-C2E71DC43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510" y="588603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5E39FD-B045-404E-8DB5-B901D9D27088}"/>
                </a:ext>
              </a:extLst>
            </p:cNvPr>
            <p:cNvSpPr txBox="1"/>
            <p:nvPr/>
          </p:nvSpPr>
          <p:spPr>
            <a:xfrm>
              <a:off x="3143250" y="6392644"/>
              <a:ext cx="2914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Sort, [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Combine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], [Compress]</a:t>
              </a:r>
            </a:p>
          </p:txBody>
        </p:sp>
        <p:cxnSp>
          <p:nvCxnSpPr>
            <p:cNvPr id="39" name="AutoShape 54">
              <a:extLst>
                <a:ext uri="{FF2B5EF4-FFF2-40B4-BE49-F238E27FC236}">
                  <a16:creationId xmlns:a16="http://schemas.microsoft.com/office/drawing/2014/main" id="{4B765AB3-F36A-4BFF-A7C6-BA5882C78601}"/>
                </a:ext>
              </a:extLst>
            </p:cNvPr>
            <p:cNvCxnSpPr>
              <a:cxnSpLocks noChangeShapeType="1"/>
              <a:stCxn id="19" idx="3"/>
              <a:endCxn id="26" idx="1"/>
            </p:cNvCxnSpPr>
            <p:nvPr/>
          </p:nvCxnSpPr>
          <p:spPr bwMode="auto">
            <a:xfrm flipV="1">
              <a:off x="2124075" y="2496625"/>
              <a:ext cx="488421" cy="3619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0" name="AutoShape 54">
              <a:extLst>
                <a:ext uri="{FF2B5EF4-FFF2-40B4-BE49-F238E27FC236}">
                  <a16:creationId xmlns:a16="http://schemas.microsoft.com/office/drawing/2014/main" id="{00C74F20-F8DE-4A91-A776-5EEAF2D4DC70}"/>
                </a:ext>
              </a:extLst>
            </p:cNvPr>
            <p:cNvCxnSpPr>
              <a:cxnSpLocks noChangeShapeType="1"/>
              <a:stCxn id="20" idx="3"/>
              <a:endCxn id="28" idx="1"/>
            </p:cNvCxnSpPr>
            <p:nvPr/>
          </p:nvCxnSpPr>
          <p:spPr bwMode="auto">
            <a:xfrm flipV="1">
              <a:off x="2124075" y="3211000"/>
              <a:ext cx="488421" cy="2190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1" name="AutoShape 54">
              <a:extLst>
                <a:ext uri="{FF2B5EF4-FFF2-40B4-BE49-F238E27FC236}">
                  <a16:creationId xmlns:a16="http://schemas.microsoft.com/office/drawing/2014/main" id="{07C066B8-E957-4E9E-80CA-F68F19ABFDDE}"/>
                </a:ext>
              </a:extLst>
            </p:cNvPr>
            <p:cNvCxnSpPr>
              <a:cxnSpLocks noChangeShapeType="1"/>
              <a:stCxn id="21" idx="3"/>
              <a:endCxn id="30" idx="1"/>
            </p:cNvCxnSpPr>
            <p:nvPr/>
          </p:nvCxnSpPr>
          <p:spPr bwMode="auto">
            <a:xfrm flipV="1">
              <a:off x="2124075" y="3915850"/>
              <a:ext cx="497946" cy="857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2" name="AutoShape 54">
              <a:extLst>
                <a:ext uri="{FF2B5EF4-FFF2-40B4-BE49-F238E27FC236}">
                  <a16:creationId xmlns:a16="http://schemas.microsoft.com/office/drawing/2014/main" id="{0110B46F-0B59-4140-8BED-62F8EF14F4CF}"/>
                </a:ext>
              </a:extLst>
            </p:cNvPr>
            <p:cNvCxnSpPr>
              <a:cxnSpLocks noChangeShapeType="1"/>
              <a:stCxn id="22" idx="3"/>
              <a:endCxn id="32" idx="1"/>
            </p:cNvCxnSpPr>
            <p:nvPr/>
          </p:nvCxnSpPr>
          <p:spPr bwMode="auto">
            <a:xfrm>
              <a:off x="2124075" y="4573075"/>
              <a:ext cx="497946" cy="571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3" name="AutoShape 54">
              <a:extLst>
                <a:ext uri="{FF2B5EF4-FFF2-40B4-BE49-F238E27FC236}">
                  <a16:creationId xmlns:a16="http://schemas.microsoft.com/office/drawing/2014/main" id="{D1D27904-4D85-4C67-8B8E-D05619BA606C}"/>
                </a:ext>
              </a:extLst>
            </p:cNvPr>
            <p:cNvCxnSpPr>
              <a:cxnSpLocks noChangeShapeType="1"/>
              <a:stCxn id="23" idx="3"/>
              <a:endCxn id="34" idx="1"/>
            </p:cNvCxnSpPr>
            <p:nvPr/>
          </p:nvCxnSpPr>
          <p:spPr bwMode="auto">
            <a:xfrm>
              <a:off x="2124075" y="5135050"/>
              <a:ext cx="497946" cy="2095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4" name="AutoShape 54">
              <a:extLst>
                <a:ext uri="{FF2B5EF4-FFF2-40B4-BE49-F238E27FC236}">
                  <a16:creationId xmlns:a16="http://schemas.microsoft.com/office/drawing/2014/main" id="{33631124-EF71-416B-B0DA-0F722BC86FD0}"/>
                </a:ext>
              </a:extLst>
            </p:cNvPr>
            <p:cNvCxnSpPr>
              <a:cxnSpLocks noChangeShapeType="1"/>
              <a:stCxn id="24" idx="3"/>
              <a:endCxn id="36" idx="1"/>
            </p:cNvCxnSpPr>
            <p:nvPr/>
          </p:nvCxnSpPr>
          <p:spPr bwMode="auto">
            <a:xfrm>
              <a:off x="2124075" y="5706550"/>
              <a:ext cx="507471" cy="3429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424AFD-22E7-4E57-A8A3-8195B3DF87B2}"/>
                </a:ext>
              </a:extLst>
            </p:cNvPr>
            <p:cNvGrpSpPr/>
            <p:nvPr/>
          </p:nvGrpSpPr>
          <p:grpSpPr>
            <a:xfrm>
              <a:off x="4210050" y="2263054"/>
              <a:ext cx="466725" cy="432521"/>
              <a:chOff x="4210050" y="2263054"/>
              <a:chExt cx="466725" cy="432521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C92A87DC-73B7-4910-98CA-78C7115C13A7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9B30AD6-1D36-4FCA-BC71-280DD0D73BE2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6D30C1F-28E1-4460-A255-A48C123962C1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0B19878-4B33-46FC-AE4F-6FF26F07A89C}"/>
                </a:ext>
              </a:extLst>
            </p:cNvPr>
            <p:cNvGrpSpPr/>
            <p:nvPr/>
          </p:nvGrpSpPr>
          <p:grpSpPr>
            <a:xfrm>
              <a:off x="4210050" y="2977429"/>
              <a:ext cx="466725" cy="432521"/>
              <a:chOff x="4210050" y="2263054"/>
              <a:chExt cx="466725" cy="432521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109565F-3B0A-4C98-8D9A-F637956442BE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FC0CB82-233F-417D-A25B-25E4479BA43D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0FA1C89-9F0F-476E-8B53-98DB92ECBCE2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1678CE1-B07A-49C8-9ECC-907744AEEAFE}"/>
                </a:ext>
              </a:extLst>
            </p:cNvPr>
            <p:cNvGrpSpPr/>
            <p:nvPr/>
          </p:nvGrpSpPr>
          <p:grpSpPr>
            <a:xfrm>
              <a:off x="4210050" y="3663229"/>
              <a:ext cx="466725" cy="432521"/>
              <a:chOff x="4210050" y="2263054"/>
              <a:chExt cx="466725" cy="432521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AB82AF8-817D-4A3B-8B1A-C32F6AB09B79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66A8FE3-740F-422A-8788-663E1A0A3D25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F95221B-B8DE-4944-8530-996175D3C0C9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5886277-4486-4439-9C75-00C3622840BE}"/>
                </a:ext>
              </a:extLst>
            </p:cNvPr>
            <p:cNvGrpSpPr/>
            <p:nvPr/>
          </p:nvGrpSpPr>
          <p:grpSpPr>
            <a:xfrm>
              <a:off x="4210050" y="4396654"/>
              <a:ext cx="466725" cy="432521"/>
              <a:chOff x="4210050" y="2263054"/>
              <a:chExt cx="466725" cy="432521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7DC1098-70F0-4C43-A87F-599FB31AB0F1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263F921-CD2E-4BFA-BEDF-74B5AF3CECF0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600FD26-80F7-460A-A885-B25EB92BED26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E6996E8-8069-4A4D-9032-1012EF078664}"/>
                </a:ext>
              </a:extLst>
            </p:cNvPr>
            <p:cNvGrpSpPr/>
            <p:nvPr/>
          </p:nvGrpSpPr>
          <p:grpSpPr>
            <a:xfrm>
              <a:off x="4210050" y="5111029"/>
              <a:ext cx="466725" cy="432521"/>
              <a:chOff x="4210050" y="2263054"/>
              <a:chExt cx="466725" cy="432521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46D8783-4ACC-4014-AA65-2BFE21CD1D18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44E4B3F-E526-4F7C-A5C9-94C8B6AA7F58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4AA2EB5-5AAE-4DEE-A15C-396EDED51A27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B69E72C-8947-40D7-A9C9-F63DCB315C1D}"/>
                </a:ext>
              </a:extLst>
            </p:cNvPr>
            <p:cNvGrpSpPr/>
            <p:nvPr/>
          </p:nvGrpSpPr>
          <p:grpSpPr>
            <a:xfrm>
              <a:off x="4210050" y="5834929"/>
              <a:ext cx="466725" cy="432521"/>
              <a:chOff x="4210050" y="2263054"/>
              <a:chExt cx="466725" cy="432521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D2A7703-6CA4-4579-8945-F9FAD03D52AD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2DA7665-6BE8-4E41-85B7-25D780411CDD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56474FE-F1DD-4DAC-8522-428003716770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E3E6ECEA-AF6A-4940-820D-F6AC3FE6DC62}"/>
              </a:ext>
            </a:extLst>
          </p:cNvPr>
          <p:cNvSpPr txBox="1"/>
          <p:nvPr/>
        </p:nvSpPr>
        <p:spPr>
          <a:xfrm>
            <a:off x="2728913" y="1506381"/>
            <a:ext cx="177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Map-Phase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41A4196-2B25-4E32-BCC9-5A903F2D84E5}"/>
              </a:ext>
            </a:extLst>
          </p:cNvPr>
          <p:cNvSpPr txBox="1"/>
          <p:nvPr/>
        </p:nvSpPr>
        <p:spPr>
          <a:xfrm>
            <a:off x="5900738" y="2287431"/>
            <a:ext cx="177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[Reduce-Phase]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4849B0F-C1A8-4517-8502-8CC1678B41DF}"/>
              </a:ext>
            </a:extLst>
          </p:cNvPr>
          <p:cNvGrpSpPr/>
          <p:nvPr/>
        </p:nvGrpSpPr>
        <p:grpSpPr>
          <a:xfrm>
            <a:off x="4676775" y="2336440"/>
            <a:ext cx="3124199" cy="4025111"/>
            <a:chOff x="4676775" y="2336440"/>
            <a:chExt cx="3124199" cy="4025111"/>
          </a:xfrm>
        </p:grpSpPr>
        <p:sp>
          <p:nvSpPr>
            <p:cNvPr id="72" name="AutoShape 3">
              <a:extLst>
                <a:ext uri="{FF2B5EF4-FFF2-40B4-BE49-F238E27FC236}">
                  <a16:creationId xmlns:a16="http://schemas.microsoft.com/office/drawing/2014/main" id="{AFD75B5D-1E15-46AC-95FF-F8B5CCC00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9146" y="32842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73" name="AutoShape 3">
              <a:extLst>
                <a:ext uri="{FF2B5EF4-FFF2-40B4-BE49-F238E27FC236}">
                  <a16:creationId xmlns:a16="http://schemas.microsoft.com/office/drawing/2014/main" id="{0F2E894F-2E96-4B35-9A35-23876D379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9146" y="39890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74" name="AutoShape 3">
              <a:extLst>
                <a:ext uri="{FF2B5EF4-FFF2-40B4-BE49-F238E27FC236}">
                  <a16:creationId xmlns:a16="http://schemas.microsoft.com/office/drawing/2014/main" id="{54AAAD19-287A-4375-9AC1-0CA8514E3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8671" y="47034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5690C62-4659-40BB-A554-A65FDBDB7B2A}"/>
                </a:ext>
              </a:extLst>
            </p:cNvPr>
            <p:cNvGrpSpPr/>
            <p:nvPr/>
          </p:nvGrpSpPr>
          <p:grpSpPr>
            <a:xfrm>
              <a:off x="5743575" y="2891704"/>
              <a:ext cx="466725" cy="861146"/>
              <a:chOff x="5743575" y="2939329"/>
              <a:chExt cx="466725" cy="861146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BE3A6F8-65ED-4909-B6E5-6300B37CE3B7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39FEF261-45B5-41C0-B3E0-B37B1C08A0A5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EF97E36-BD32-4263-BB41-630B89BCF0A9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B29C9521-A3C3-4074-878A-239C9A5E935C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F1947B07-2C83-4D58-9537-24F08B38DC8C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DA401FF-B9F3-4FC6-AB48-7607BC54FB75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12EBA87-AD40-477E-8AA5-4B0375F0239C}"/>
                </a:ext>
              </a:extLst>
            </p:cNvPr>
            <p:cNvGrpSpPr/>
            <p:nvPr/>
          </p:nvGrpSpPr>
          <p:grpSpPr>
            <a:xfrm>
              <a:off x="5743575" y="3844204"/>
              <a:ext cx="466725" cy="861146"/>
              <a:chOff x="5743575" y="2939329"/>
              <a:chExt cx="466725" cy="861146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462BAAF-2A7E-4E4B-B9B5-A02CBD4E0085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C24E5F4-AA52-4229-A589-31006E42E7E7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546FFA84-5800-4F91-ABED-5FA2113EB945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5366030-DD76-408C-8606-CB69EBEACFC1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7324018D-A019-4DC9-82A1-D5B8B2FAB4C4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C227FB5F-2186-44E2-86DC-D0270156A88D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D676E4C-43A5-4159-AA74-920B774AE81E}"/>
                </a:ext>
              </a:extLst>
            </p:cNvPr>
            <p:cNvGrpSpPr/>
            <p:nvPr/>
          </p:nvGrpSpPr>
          <p:grpSpPr>
            <a:xfrm>
              <a:off x="5743575" y="4844329"/>
              <a:ext cx="466725" cy="861146"/>
              <a:chOff x="5743575" y="2939329"/>
              <a:chExt cx="466725" cy="861146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23B4C74B-F3B7-4D6E-AD8B-A584D51FC3B6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21EDDFF-5BE0-420B-AA8F-835BD30AC5EB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DE7DB62-FE3A-4039-A43B-FE45DDC27FD3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F89725E4-8ACF-486C-A306-02997023F6F1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C1C933E-B8EB-45C7-9826-5AF2A9403A2C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F1C84AA-69A3-4D29-8C7A-164AA8407B77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78" name="AutoShape 54">
              <a:extLst>
                <a:ext uri="{FF2B5EF4-FFF2-40B4-BE49-F238E27FC236}">
                  <a16:creationId xmlns:a16="http://schemas.microsoft.com/office/drawing/2014/main" id="{BCEE8233-A284-4CD6-81BB-5192B0836A50}"/>
                </a:ext>
              </a:extLst>
            </p:cNvPr>
            <p:cNvCxnSpPr>
              <a:cxnSpLocks noChangeShapeType="1"/>
              <a:stCxn id="66" idx="3"/>
              <a:endCxn id="109" idx="1"/>
            </p:cNvCxnSpPr>
            <p:nvPr/>
          </p:nvCxnSpPr>
          <p:spPr bwMode="auto">
            <a:xfrm>
              <a:off x="4676775" y="2336440"/>
              <a:ext cx="1066800" cy="6286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79" name="AutoShape 54">
              <a:extLst>
                <a:ext uri="{FF2B5EF4-FFF2-40B4-BE49-F238E27FC236}">
                  <a16:creationId xmlns:a16="http://schemas.microsoft.com/office/drawing/2014/main" id="{30AE7A2D-F7B0-4A5B-8F89-B63882E5BFBE}"/>
                </a:ext>
              </a:extLst>
            </p:cNvPr>
            <p:cNvCxnSpPr>
              <a:cxnSpLocks noChangeShapeType="1"/>
              <a:stCxn id="67" idx="3"/>
              <a:endCxn id="103" idx="1"/>
            </p:cNvCxnSpPr>
            <p:nvPr/>
          </p:nvCxnSpPr>
          <p:spPr bwMode="auto">
            <a:xfrm>
              <a:off x="4676775" y="2479315"/>
              <a:ext cx="1066800" cy="14382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0" name="AutoShape 54">
              <a:extLst>
                <a:ext uri="{FF2B5EF4-FFF2-40B4-BE49-F238E27FC236}">
                  <a16:creationId xmlns:a16="http://schemas.microsoft.com/office/drawing/2014/main" id="{27473C54-5668-443A-A2F4-E200357AA800}"/>
                </a:ext>
              </a:extLst>
            </p:cNvPr>
            <p:cNvCxnSpPr>
              <a:cxnSpLocks noChangeShapeType="1"/>
              <a:stCxn id="68" idx="3"/>
              <a:endCxn id="97" idx="1"/>
            </p:cNvCxnSpPr>
            <p:nvPr/>
          </p:nvCxnSpPr>
          <p:spPr bwMode="auto">
            <a:xfrm>
              <a:off x="4676775" y="2622190"/>
              <a:ext cx="1066800" cy="22955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1" name="AutoShape 54">
              <a:extLst>
                <a:ext uri="{FF2B5EF4-FFF2-40B4-BE49-F238E27FC236}">
                  <a16:creationId xmlns:a16="http://schemas.microsoft.com/office/drawing/2014/main" id="{E0242409-0608-4AB0-8765-9F0D12F68161}"/>
                </a:ext>
              </a:extLst>
            </p:cNvPr>
            <p:cNvCxnSpPr>
              <a:cxnSpLocks noChangeShapeType="1"/>
              <a:stCxn id="63" idx="3"/>
              <a:endCxn id="110" idx="1"/>
            </p:cNvCxnSpPr>
            <p:nvPr/>
          </p:nvCxnSpPr>
          <p:spPr bwMode="auto">
            <a:xfrm>
              <a:off x="4676775" y="3050815"/>
              <a:ext cx="1066800" cy="571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2" name="AutoShape 54">
              <a:extLst>
                <a:ext uri="{FF2B5EF4-FFF2-40B4-BE49-F238E27FC236}">
                  <a16:creationId xmlns:a16="http://schemas.microsoft.com/office/drawing/2014/main" id="{3F69FBDF-F3BC-4D07-B414-6FC10B1A36E2}"/>
                </a:ext>
              </a:extLst>
            </p:cNvPr>
            <p:cNvCxnSpPr>
              <a:cxnSpLocks noChangeShapeType="1"/>
              <a:stCxn id="64" idx="3"/>
              <a:endCxn id="104" idx="1"/>
            </p:cNvCxnSpPr>
            <p:nvPr/>
          </p:nvCxnSpPr>
          <p:spPr bwMode="auto">
            <a:xfrm>
              <a:off x="4676775" y="3193690"/>
              <a:ext cx="1066800" cy="8667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3" name="AutoShape 54">
              <a:extLst>
                <a:ext uri="{FF2B5EF4-FFF2-40B4-BE49-F238E27FC236}">
                  <a16:creationId xmlns:a16="http://schemas.microsoft.com/office/drawing/2014/main" id="{270E1CF4-A369-4EF7-9FD0-5B9A00B33A31}"/>
                </a:ext>
              </a:extLst>
            </p:cNvPr>
            <p:cNvCxnSpPr>
              <a:cxnSpLocks noChangeShapeType="1"/>
              <a:stCxn id="65" idx="3"/>
              <a:endCxn id="98" idx="1"/>
            </p:cNvCxnSpPr>
            <p:nvPr/>
          </p:nvCxnSpPr>
          <p:spPr bwMode="auto">
            <a:xfrm>
              <a:off x="4676775" y="3336565"/>
              <a:ext cx="1066800" cy="17240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DD75265-0A40-4149-B25F-F466E9294F59}"/>
                </a:ext>
              </a:extLst>
            </p:cNvPr>
            <p:cNvSpPr txBox="1"/>
            <p:nvPr/>
          </p:nvSpPr>
          <p:spPr>
            <a:xfrm>
              <a:off x="5544767" y="5715220"/>
              <a:ext cx="19989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Shuffle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, Merge, [Combine]</a:t>
              </a:r>
            </a:p>
          </p:txBody>
        </p:sp>
        <p:cxnSp>
          <p:nvCxnSpPr>
            <p:cNvPr id="85" name="AutoShape 54">
              <a:extLst>
                <a:ext uri="{FF2B5EF4-FFF2-40B4-BE49-F238E27FC236}">
                  <a16:creationId xmlns:a16="http://schemas.microsoft.com/office/drawing/2014/main" id="{7B5D6EE8-EC43-4D56-8C01-16790744EBEE}"/>
                </a:ext>
              </a:extLst>
            </p:cNvPr>
            <p:cNvCxnSpPr>
              <a:cxnSpLocks noChangeShapeType="1"/>
              <a:stCxn id="60" idx="3"/>
              <a:endCxn id="111" idx="1"/>
            </p:cNvCxnSpPr>
            <p:nvPr/>
          </p:nvCxnSpPr>
          <p:spPr bwMode="auto">
            <a:xfrm flipV="1">
              <a:off x="4676775" y="3250840"/>
              <a:ext cx="1066800" cy="4857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6" name="AutoShape 54">
              <a:extLst>
                <a:ext uri="{FF2B5EF4-FFF2-40B4-BE49-F238E27FC236}">
                  <a16:creationId xmlns:a16="http://schemas.microsoft.com/office/drawing/2014/main" id="{4194C91F-286A-4F06-AC0E-F053293CB2D5}"/>
                </a:ext>
              </a:extLst>
            </p:cNvPr>
            <p:cNvCxnSpPr>
              <a:cxnSpLocks noChangeShapeType="1"/>
              <a:stCxn id="61" idx="3"/>
              <a:endCxn id="105" idx="1"/>
            </p:cNvCxnSpPr>
            <p:nvPr/>
          </p:nvCxnSpPr>
          <p:spPr bwMode="auto">
            <a:xfrm>
              <a:off x="4676775" y="3879490"/>
              <a:ext cx="1066800" cy="3238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7" name="AutoShape 54">
              <a:extLst>
                <a:ext uri="{FF2B5EF4-FFF2-40B4-BE49-F238E27FC236}">
                  <a16:creationId xmlns:a16="http://schemas.microsoft.com/office/drawing/2014/main" id="{F9894DF5-F96E-4E51-8EAB-1BB177DE7064}"/>
                </a:ext>
              </a:extLst>
            </p:cNvPr>
            <p:cNvCxnSpPr>
              <a:cxnSpLocks noChangeShapeType="1"/>
              <a:stCxn id="62" idx="3"/>
              <a:endCxn id="99" idx="1"/>
            </p:cNvCxnSpPr>
            <p:nvPr/>
          </p:nvCxnSpPr>
          <p:spPr bwMode="auto">
            <a:xfrm>
              <a:off x="4676775" y="4022365"/>
              <a:ext cx="1066800" cy="11811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8" name="AutoShape 54">
              <a:extLst>
                <a:ext uri="{FF2B5EF4-FFF2-40B4-BE49-F238E27FC236}">
                  <a16:creationId xmlns:a16="http://schemas.microsoft.com/office/drawing/2014/main" id="{80D19E5A-4600-45EF-9528-4EC674C00AD4}"/>
                </a:ext>
              </a:extLst>
            </p:cNvPr>
            <p:cNvCxnSpPr>
              <a:cxnSpLocks noChangeShapeType="1"/>
              <a:stCxn id="57" idx="3"/>
              <a:endCxn id="112" idx="1"/>
            </p:cNvCxnSpPr>
            <p:nvPr/>
          </p:nvCxnSpPr>
          <p:spPr bwMode="auto">
            <a:xfrm flipV="1">
              <a:off x="4676775" y="3393715"/>
              <a:ext cx="1066800" cy="10763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89" name="AutoShape 54">
              <a:extLst>
                <a:ext uri="{FF2B5EF4-FFF2-40B4-BE49-F238E27FC236}">
                  <a16:creationId xmlns:a16="http://schemas.microsoft.com/office/drawing/2014/main" id="{E859F790-0589-47B5-8405-70461A28BC8B}"/>
                </a:ext>
              </a:extLst>
            </p:cNvPr>
            <p:cNvCxnSpPr>
              <a:cxnSpLocks noChangeShapeType="1"/>
              <a:stCxn id="58" idx="3"/>
              <a:endCxn id="106" idx="1"/>
            </p:cNvCxnSpPr>
            <p:nvPr/>
          </p:nvCxnSpPr>
          <p:spPr bwMode="auto">
            <a:xfrm flipV="1">
              <a:off x="4676775" y="4346215"/>
              <a:ext cx="1066800" cy="2667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0" name="AutoShape 54">
              <a:extLst>
                <a:ext uri="{FF2B5EF4-FFF2-40B4-BE49-F238E27FC236}">
                  <a16:creationId xmlns:a16="http://schemas.microsoft.com/office/drawing/2014/main" id="{8DB247E8-553E-42F2-AD21-E91BD7C0E090}"/>
                </a:ext>
              </a:extLst>
            </p:cNvPr>
            <p:cNvCxnSpPr>
              <a:cxnSpLocks noChangeShapeType="1"/>
              <a:stCxn id="59" idx="3"/>
              <a:endCxn id="100" idx="1"/>
            </p:cNvCxnSpPr>
            <p:nvPr/>
          </p:nvCxnSpPr>
          <p:spPr bwMode="auto">
            <a:xfrm>
              <a:off x="4676775" y="4755790"/>
              <a:ext cx="1066800" cy="5905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1" name="AutoShape 54">
              <a:extLst>
                <a:ext uri="{FF2B5EF4-FFF2-40B4-BE49-F238E27FC236}">
                  <a16:creationId xmlns:a16="http://schemas.microsoft.com/office/drawing/2014/main" id="{A6416BD2-2B78-47BB-BE69-E63DEB8C8C62}"/>
                </a:ext>
              </a:extLst>
            </p:cNvPr>
            <p:cNvCxnSpPr>
              <a:cxnSpLocks noChangeShapeType="1"/>
              <a:stCxn id="54" idx="3"/>
              <a:endCxn id="113" idx="1"/>
            </p:cNvCxnSpPr>
            <p:nvPr/>
          </p:nvCxnSpPr>
          <p:spPr bwMode="auto">
            <a:xfrm flipV="1">
              <a:off x="4676775" y="3536590"/>
              <a:ext cx="1066800" cy="16478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2" name="AutoShape 54">
              <a:extLst>
                <a:ext uri="{FF2B5EF4-FFF2-40B4-BE49-F238E27FC236}">
                  <a16:creationId xmlns:a16="http://schemas.microsoft.com/office/drawing/2014/main" id="{F0F3AF8F-1658-411E-A26E-5DA8C8B21CBD}"/>
                </a:ext>
              </a:extLst>
            </p:cNvPr>
            <p:cNvCxnSpPr>
              <a:cxnSpLocks noChangeShapeType="1"/>
              <a:stCxn id="56" idx="3"/>
              <a:endCxn id="101" idx="1"/>
            </p:cNvCxnSpPr>
            <p:nvPr/>
          </p:nvCxnSpPr>
          <p:spPr bwMode="auto">
            <a:xfrm>
              <a:off x="4676775" y="5470165"/>
              <a:ext cx="1066800" cy="190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3" name="AutoShape 54">
              <a:extLst>
                <a:ext uri="{FF2B5EF4-FFF2-40B4-BE49-F238E27FC236}">
                  <a16:creationId xmlns:a16="http://schemas.microsoft.com/office/drawing/2014/main" id="{A49C9970-40B2-441E-A46C-D3124E96B5A3}"/>
                </a:ext>
              </a:extLst>
            </p:cNvPr>
            <p:cNvCxnSpPr>
              <a:cxnSpLocks noChangeShapeType="1"/>
              <a:stCxn id="51" idx="3"/>
              <a:endCxn id="114" idx="1"/>
            </p:cNvCxnSpPr>
            <p:nvPr/>
          </p:nvCxnSpPr>
          <p:spPr bwMode="auto">
            <a:xfrm flipV="1">
              <a:off x="4676775" y="3679465"/>
              <a:ext cx="1066800" cy="22288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4" name="AutoShape 54">
              <a:extLst>
                <a:ext uri="{FF2B5EF4-FFF2-40B4-BE49-F238E27FC236}">
                  <a16:creationId xmlns:a16="http://schemas.microsoft.com/office/drawing/2014/main" id="{2550A597-FDB8-47F7-99C2-35DE0E7AF4BE}"/>
                </a:ext>
              </a:extLst>
            </p:cNvPr>
            <p:cNvCxnSpPr>
              <a:cxnSpLocks noChangeShapeType="1"/>
              <a:stCxn id="52" idx="3"/>
              <a:endCxn id="108" idx="1"/>
            </p:cNvCxnSpPr>
            <p:nvPr/>
          </p:nvCxnSpPr>
          <p:spPr bwMode="auto">
            <a:xfrm flipV="1">
              <a:off x="4676775" y="4631965"/>
              <a:ext cx="1066800" cy="14192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5" name="AutoShape 54">
              <a:extLst>
                <a:ext uri="{FF2B5EF4-FFF2-40B4-BE49-F238E27FC236}">
                  <a16:creationId xmlns:a16="http://schemas.microsoft.com/office/drawing/2014/main" id="{1ED07E87-DE0D-4D6C-9351-9259FEAD936C}"/>
                </a:ext>
              </a:extLst>
            </p:cNvPr>
            <p:cNvCxnSpPr>
              <a:cxnSpLocks noChangeShapeType="1"/>
              <a:stCxn id="55" idx="3"/>
              <a:endCxn id="107" idx="1"/>
            </p:cNvCxnSpPr>
            <p:nvPr/>
          </p:nvCxnSpPr>
          <p:spPr bwMode="auto">
            <a:xfrm flipV="1">
              <a:off x="4676775" y="4489090"/>
              <a:ext cx="1066800" cy="8382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6" name="AutoShape 54">
              <a:extLst>
                <a:ext uri="{FF2B5EF4-FFF2-40B4-BE49-F238E27FC236}">
                  <a16:creationId xmlns:a16="http://schemas.microsoft.com/office/drawing/2014/main" id="{005447D9-F845-4A39-B4F3-4EC682B77E6B}"/>
                </a:ext>
              </a:extLst>
            </p:cNvPr>
            <p:cNvCxnSpPr>
              <a:cxnSpLocks noChangeShapeType="1"/>
              <a:stCxn id="53" idx="3"/>
              <a:endCxn id="102" idx="1"/>
            </p:cNvCxnSpPr>
            <p:nvPr/>
          </p:nvCxnSpPr>
          <p:spPr bwMode="auto">
            <a:xfrm flipV="1">
              <a:off x="4676775" y="5632090"/>
              <a:ext cx="1066800" cy="5619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11774B8B-F193-4CDB-B59C-1E4ECC362E10}"/>
              </a:ext>
            </a:extLst>
          </p:cNvPr>
          <p:cNvSpPr txBox="1"/>
          <p:nvPr/>
        </p:nvSpPr>
        <p:spPr>
          <a:xfrm>
            <a:off x="4791074" y="1200150"/>
            <a:ext cx="4352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 Data Locality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(delay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sched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., write affinity)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 Reduced shuffle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(combine)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#3 Fault tolerance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(replication, attempts)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1B65CA3-456D-4848-90A7-0AA21D4175CB}"/>
              </a:ext>
            </a:extLst>
          </p:cNvPr>
          <p:cNvSpPr txBox="1"/>
          <p:nvPr/>
        </p:nvSpPr>
        <p:spPr>
          <a:xfrm>
            <a:off x="7391401" y="6392644"/>
            <a:ext cx="174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w/ #reducers = 3</a:t>
            </a:r>
          </a:p>
        </p:txBody>
      </p:sp>
    </p:spTree>
    <p:extLst>
      <p:ext uri="{BB962C8B-B14F-4D97-AF65-F5344CB8AC3E}">
        <p14:creationId xmlns:p14="http://schemas.microsoft.com/office/powerpoint/2010/main" val="381173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History and Architecture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High-Level Architecture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Different language bindings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Scala, Java, Python, 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Different libraries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SQL, ML, Stream, Graph</a:t>
            </a:r>
          </a:p>
          <a:p>
            <a:pPr lvl="1"/>
            <a:r>
              <a:rPr lang="en-US" dirty="0"/>
              <a:t>Spark core (</a:t>
            </a:r>
            <a:r>
              <a:rPr lang="en-US" dirty="0" err="1"/>
              <a:t>incl</a:t>
            </a:r>
            <a:r>
              <a:rPr lang="en-US" dirty="0"/>
              <a:t> RDDs)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cluster managers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Standalone, </a:t>
            </a:r>
            <a:r>
              <a:rPr lang="en-US" dirty="0" err="1"/>
              <a:t>Mesos</a:t>
            </a:r>
            <a:r>
              <a:rPr lang="en-US" dirty="0"/>
              <a:t>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Yarn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Kubernetes</a:t>
            </a:r>
          </a:p>
          <a:p>
            <a:pPr lvl="1"/>
            <a:r>
              <a:rPr lang="en-US" dirty="0"/>
              <a:t>Different file systems/</a:t>
            </a:r>
            <a:br>
              <a:rPr lang="en-US" dirty="0"/>
            </a:br>
            <a:r>
              <a:rPr lang="en-US" dirty="0"/>
              <a:t>formats, and data sources: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HDFS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S3</a:t>
            </a:r>
            <a:r>
              <a:rPr lang="en-US" dirty="0"/>
              <a:t>, SWIFT, </a:t>
            </a:r>
            <a:r>
              <a:rPr lang="en-US" b="1" dirty="0">
                <a:solidFill>
                  <a:srgbClr val="7889FB"/>
                </a:solidFill>
              </a:rPr>
              <a:t>DBs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NoSQL</a:t>
            </a:r>
          </a:p>
          <a:p>
            <a:endParaRPr lang="en-US" dirty="0"/>
          </a:p>
          <a:p>
            <a:r>
              <a:rPr lang="en-US" dirty="0"/>
              <a:t>Focus on a </a:t>
            </a:r>
            <a:r>
              <a:rPr lang="en-US" dirty="0">
                <a:solidFill>
                  <a:schemeClr val="accent1"/>
                </a:solidFill>
              </a:rPr>
              <a:t>unified</a:t>
            </a:r>
            <a:r>
              <a:rPr lang="en-US" dirty="0"/>
              <a:t> platform </a:t>
            </a:r>
            <a:br>
              <a:rPr lang="en-US" dirty="0"/>
            </a:br>
            <a:r>
              <a:rPr lang="en-US" dirty="0"/>
              <a:t>for data-parallel computation </a:t>
            </a:r>
            <a:r>
              <a:rPr lang="en-US" b="0" dirty="0"/>
              <a:t>(</a:t>
            </a:r>
            <a:r>
              <a:rPr lang="en-US" dirty="0">
                <a:solidFill>
                  <a:schemeClr val="accent1"/>
                </a:solidFill>
              </a:rPr>
              <a:t>Apache </a:t>
            </a:r>
            <a:r>
              <a:rPr lang="en-US" dirty="0" err="1">
                <a:solidFill>
                  <a:schemeClr val="accent1"/>
                </a:solidFill>
              </a:rPr>
              <a:t>Flink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b="0" dirty="0"/>
              <a:t>w/ similar goals)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pic>
        <p:nvPicPr>
          <p:cNvPr id="1027" name="Picture 3" descr="https://spark.apache.org/images/spark-st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034" y="1736136"/>
            <a:ext cx="4579292" cy="2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87784" y="1427075"/>
            <a:ext cx="21806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https://spark.apache.org/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71033" y="3929013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Standalone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29128" y="3929012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MESOS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87223" y="3929011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YARN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55057" y="3929010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Kubernetes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15" y="4887953"/>
            <a:ext cx="1364789" cy="620979"/>
          </a:xfrm>
          <a:prstGeom prst="rect">
            <a:avLst/>
          </a:prstGeom>
        </p:spPr>
      </p:pic>
      <p:pic>
        <p:nvPicPr>
          <p:cNvPr id="19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DC6AB0B5-1FBE-493F-8514-8ED35611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28672" y="4683129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spark.apache.org/images/spark-logo-trademark.png">
            <a:extLst>
              <a:ext uri="{FF2B5EF4-FFF2-40B4-BE49-F238E27FC236}">
                <a16:creationId xmlns:a16="http://schemas.microsoft.com/office/drawing/2014/main" id="{884CB94B-EB7E-4481-A383-F8C3E596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23" y="4591961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832" y="5097954"/>
            <a:ext cx="1345926" cy="23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0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Resilient Distributed Datasets (RDDs)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422216" cy="4941101"/>
          </a:xfrm>
        </p:spPr>
        <p:txBody>
          <a:bodyPr/>
          <a:lstStyle/>
          <a:p>
            <a:r>
              <a:rPr lang="en-US" dirty="0"/>
              <a:t>RDD Abstraction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Immutable</a:t>
            </a:r>
            <a:r>
              <a:rPr lang="en-US" dirty="0"/>
              <a:t>, partitioned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collections of key-value pairs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Coarse-grained</a:t>
            </a:r>
            <a:r>
              <a:rPr lang="en-US" dirty="0"/>
              <a:t> deterministic operations (transformations/actions) </a:t>
            </a:r>
          </a:p>
          <a:p>
            <a:pPr lvl="1"/>
            <a:r>
              <a:rPr lang="en-US" dirty="0"/>
              <a:t>Fault tolerance via lineage-based re-computation </a:t>
            </a:r>
          </a:p>
          <a:p>
            <a:pPr lvl="1"/>
            <a:endParaRPr lang="en-US" sz="700" dirty="0"/>
          </a:p>
          <a:p>
            <a:r>
              <a:rPr lang="en-US" dirty="0"/>
              <a:t>Operations</a:t>
            </a:r>
          </a:p>
          <a:p>
            <a:pPr lvl="1"/>
            <a:r>
              <a:rPr lang="en-US" dirty="0"/>
              <a:t>Transformations: </a:t>
            </a:r>
            <a:br>
              <a:rPr lang="en-US" dirty="0"/>
            </a:br>
            <a:r>
              <a:rPr lang="en-US" dirty="0"/>
              <a:t>define new RDDs</a:t>
            </a:r>
          </a:p>
          <a:p>
            <a:pPr lvl="1"/>
            <a:r>
              <a:rPr lang="en-US" dirty="0"/>
              <a:t>Actions: return </a:t>
            </a:r>
            <a:br>
              <a:rPr lang="en-US" dirty="0"/>
            </a:br>
            <a:r>
              <a:rPr lang="en-US" dirty="0"/>
              <a:t>result to driver</a:t>
            </a:r>
          </a:p>
          <a:p>
            <a:pPr lvl="1"/>
            <a:endParaRPr lang="en-US" sz="700" dirty="0"/>
          </a:p>
          <a:p>
            <a:r>
              <a:rPr lang="en-US" dirty="0"/>
              <a:t>Distributed Caching</a:t>
            </a:r>
          </a:p>
          <a:p>
            <a:pPr lvl="1"/>
            <a:r>
              <a:rPr lang="en-US" dirty="0"/>
              <a:t>Use fraction of worker </a:t>
            </a:r>
            <a:r>
              <a:rPr lang="en-US" b="1" dirty="0">
                <a:solidFill>
                  <a:srgbClr val="7889FB"/>
                </a:solidFill>
              </a:rPr>
              <a:t>memory for caching</a:t>
            </a:r>
          </a:p>
          <a:p>
            <a:pPr lvl="1"/>
            <a:r>
              <a:rPr lang="en-US" dirty="0"/>
              <a:t>Eviction at granularity of individual partitions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storage levels</a:t>
            </a:r>
            <a:r>
              <a:rPr lang="en-US" dirty="0"/>
              <a:t> (e.g., mem/disk x serialization x compression)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998069" y="1348608"/>
            <a:ext cx="5048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Consolas" pitchFamily="49" charset="0"/>
                <a:cs typeface="Consolas" pitchFamily="49" charset="0"/>
              </a:rPr>
              <a:t>JavaPairRDD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&lt;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MatrixIndexes,MatrixBlock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&gt;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301510" y="3031543"/>
          <a:ext cx="5616443" cy="1776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086">
                  <a:extLst>
                    <a:ext uri="{9D8B030D-6E8A-4147-A177-3AD203B41FA5}">
                      <a16:colId xmlns:a16="http://schemas.microsoft.com/office/drawing/2014/main" val="3401524698"/>
                    </a:ext>
                  </a:extLst>
                </a:gridCol>
                <a:gridCol w="4014357">
                  <a:extLst>
                    <a:ext uri="{9D8B030D-6E8A-4147-A177-3AD203B41FA5}">
                      <a16:colId xmlns:a16="http://schemas.microsoft.com/office/drawing/2014/main" val="770258148"/>
                    </a:ext>
                  </a:extLst>
                </a:gridCol>
              </a:tblGrid>
              <a:tr h="31282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Examples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8150488"/>
                  </a:ext>
                </a:extLst>
              </a:tr>
              <a:tr h="89989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Transformation</a:t>
                      </a:r>
                      <a:b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lazy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889FB"/>
                          </a:solidFill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map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hadoopFile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textFile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flatMap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filter,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 sample, join,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groupByKey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cogroup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reduceByKey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cross,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sortByKey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mapValues</a:t>
                      </a:r>
                      <a:endParaRPr lang="en-US" sz="1600" dirty="0">
                        <a:latin typeface="Consolas" panose="020B0609020204030204" pitchFamily="49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519065457"/>
                  </a:ext>
                </a:extLst>
              </a:tr>
              <a:tr h="48851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Action</a:t>
                      </a: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889FB"/>
                          </a:solidFill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reduce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save,</a:t>
                      </a:r>
                      <a:b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</a:b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collect, 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count,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lookupKey</a:t>
                      </a:r>
                      <a:endParaRPr lang="en-US" sz="1600" dirty="0">
                        <a:latin typeface="Consolas" panose="020B0609020204030204" pitchFamily="49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894856619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7583325" y="4825258"/>
            <a:ext cx="1334628" cy="857838"/>
            <a:chOff x="7192653" y="1319753"/>
            <a:chExt cx="1334628" cy="857838"/>
          </a:xfrm>
        </p:grpSpPr>
        <p:sp>
          <p:nvSpPr>
            <p:cNvPr id="8" name="Rectangle 7"/>
            <p:cNvSpPr/>
            <p:nvPr/>
          </p:nvSpPr>
          <p:spPr>
            <a:xfrm>
              <a:off x="7258642" y="1583702"/>
              <a:ext cx="556181" cy="5938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896422" y="1583701"/>
              <a:ext cx="556181" cy="5938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288493" y="1781666"/>
              <a:ext cx="485380" cy="367644"/>
            </a:xfrm>
            <a:prstGeom prst="rect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931822" y="1781666"/>
              <a:ext cx="485380" cy="367644"/>
            </a:xfrm>
            <a:prstGeom prst="rect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92653" y="1319753"/>
              <a:ext cx="682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Node1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44674" y="1321323"/>
              <a:ext cx="682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Node2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430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423274" cy="761470"/>
          </a:xfrm>
        </p:spPr>
        <p:txBody>
          <a:bodyPr/>
          <a:lstStyle/>
          <a:p>
            <a:r>
              <a:rPr lang="en-US" dirty="0"/>
              <a:t>Spark Resilient Distributed Datasets (RDDs),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Lifecycle of an RDD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Note:</a:t>
            </a:r>
            <a:r>
              <a:rPr lang="en-US" dirty="0"/>
              <a:t> can’t broadcast </a:t>
            </a:r>
            <a:br>
              <a:rPr lang="en-US" dirty="0"/>
            </a:br>
            <a:r>
              <a:rPr lang="en-US" dirty="0"/>
              <a:t>an RDD directly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194570" y="5203042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File on DFS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94570" y="2959942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Distributed Collection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27880" y="2959431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Local Data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(value, collection)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29054" y="3210132"/>
            <a:ext cx="1968240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229583" y="3466649"/>
            <a:ext cx="1964987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26398" y="2598528"/>
            <a:ext cx="257135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parallelize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3277" y="3619364"/>
            <a:ext cx="2337595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collect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  <a:b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v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reduce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</p:txBody>
      </p:sp>
      <p:sp>
        <p:nvSpPr>
          <p:cNvPr id="21" name="Arc 20"/>
          <p:cNvSpPr/>
          <p:nvPr/>
        </p:nvSpPr>
        <p:spPr>
          <a:xfrm>
            <a:off x="6673174" y="2559616"/>
            <a:ext cx="1262657" cy="735478"/>
          </a:xfrm>
          <a:prstGeom prst="arc">
            <a:avLst>
              <a:gd name="adj1" fmla="val 10816875"/>
              <a:gd name="adj2" fmla="val 5399996"/>
            </a:avLst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97093" y="1425298"/>
            <a:ext cx="2571355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filter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mapValues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reduceByKey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cache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()/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persist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(…)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6099249" y="3689517"/>
            <a:ext cx="2" cy="141750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6420252" y="3784060"/>
            <a:ext cx="1" cy="141898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01958" y="4472722"/>
            <a:ext cx="2605397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saveAsObjectFile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saveAsTextFile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36986" y="3976864"/>
            <a:ext cx="189527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hadoopFile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textFile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</p:txBody>
      </p:sp>
      <p:pic>
        <p:nvPicPr>
          <p:cNvPr id="3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86" y="4472722"/>
            <a:ext cx="2824794" cy="16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8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 animBg="1"/>
      <p:bldP spid="22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Partitions and Implicit/Explicit Partitioning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Spark Partitions</a:t>
            </a:r>
          </a:p>
          <a:p>
            <a:pPr lvl="1"/>
            <a:r>
              <a:rPr lang="en-US" dirty="0"/>
              <a:t>Logical key-value collections are split into </a:t>
            </a:r>
            <a:r>
              <a:rPr lang="en-US" b="1" dirty="0">
                <a:solidFill>
                  <a:schemeClr val="accent1"/>
                </a:solidFill>
              </a:rPr>
              <a:t>physical partitions</a:t>
            </a:r>
          </a:p>
          <a:p>
            <a:pPr lvl="1"/>
            <a:r>
              <a:rPr lang="en-US" dirty="0"/>
              <a:t>Partitions are granularity of </a:t>
            </a:r>
            <a:r>
              <a:rPr lang="en-US" b="1" dirty="0">
                <a:solidFill>
                  <a:srgbClr val="7889FB"/>
                </a:solidFill>
              </a:rPr>
              <a:t>tasks, I/O, shuffling, evictions</a:t>
            </a:r>
          </a:p>
          <a:p>
            <a:pPr lvl="1"/>
            <a:endParaRPr lang="en-US" sz="700" dirty="0"/>
          </a:p>
          <a:p>
            <a:r>
              <a:rPr lang="en-US" dirty="0"/>
              <a:t>Partitioning via </a:t>
            </a:r>
            <a:r>
              <a:rPr lang="en-US" dirty="0" err="1"/>
              <a:t>Partitioners</a:t>
            </a:r>
            <a:r>
              <a:rPr lang="en-US" dirty="0"/>
              <a:t> </a:t>
            </a:r>
            <a:endParaRPr lang="en-US" b="0" dirty="0"/>
          </a:p>
          <a:p>
            <a:pPr lvl="1"/>
            <a:r>
              <a:rPr lang="en-US" dirty="0"/>
              <a:t>Implicitly on every data shuffling</a:t>
            </a:r>
          </a:p>
          <a:p>
            <a:pPr lvl="1"/>
            <a:r>
              <a:rPr lang="en-US" dirty="0"/>
              <a:t>Explicitly via </a:t>
            </a:r>
            <a:r>
              <a:rPr lang="en-US" dirty="0" err="1">
                <a:latin typeface="Consolas" panose="020B0609020204030204" pitchFamily="49" charset="0"/>
              </a:rPr>
              <a:t>R.repartition</a:t>
            </a:r>
            <a:r>
              <a:rPr lang="en-US" dirty="0">
                <a:latin typeface="Consolas" panose="020B0609020204030204" pitchFamily="49" charset="0"/>
              </a:rPr>
              <a:t>(n)</a:t>
            </a:r>
          </a:p>
          <a:p>
            <a:pPr lvl="1"/>
            <a:endParaRPr lang="en-US" sz="700" dirty="0"/>
          </a:p>
          <a:p>
            <a:r>
              <a:rPr lang="en-US" dirty="0"/>
              <a:t>Partitioning-Preserving</a:t>
            </a:r>
          </a:p>
          <a:p>
            <a:pPr lvl="1"/>
            <a:r>
              <a:rPr lang="en-US" dirty="0"/>
              <a:t>All operations that are guaranteed to keep keys unchanged </a:t>
            </a:r>
            <a:br>
              <a:rPr lang="en-US" dirty="0"/>
            </a:br>
            <a:r>
              <a:rPr lang="en-US" dirty="0"/>
              <a:t>(e.g. </a:t>
            </a:r>
            <a:r>
              <a:rPr lang="en-US" dirty="0" err="1">
                <a:latin typeface="Consolas" panose="020B0609020204030204" pitchFamily="49" charset="0"/>
              </a:rPr>
              <a:t>mapValues</a:t>
            </a:r>
            <a:r>
              <a:rPr lang="en-US" dirty="0">
                <a:latin typeface="Consolas" panose="020B0609020204030204" pitchFamily="49" charset="0"/>
              </a:rPr>
              <a:t>()</a:t>
            </a:r>
            <a:r>
              <a:rPr lang="en-US" dirty="0"/>
              <a:t>, </a:t>
            </a:r>
            <a:r>
              <a:rPr lang="en-US" dirty="0" err="1">
                <a:latin typeface="Consolas" panose="020B0609020204030204" pitchFamily="49" charset="0"/>
              </a:rPr>
              <a:t>mapPartitions</a:t>
            </a:r>
            <a:r>
              <a:rPr lang="en-US" dirty="0">
                <a:latin typeface="Consolas" panose="020B0609020204030204" pitchFamily="49" charset="0"/>
              </a:rPr>
              <a:t>()</a:t>
            </a:r>
            <a:r>
              <a:rPr lang="en-US" dirty="0"/>
              <a:t> w/ </a:t>
            </a:r>
            <a:r>
              <a:rPr lang="en-US" dirty="0" err="1"/>
              <a:t>preservesPart</a:t>
            </a:r>
            <a:r>
              <a:rPr lang="en-US" dirty="0"/>
              <a:t> flag)</a:t>
            </a:r>
          </a:p>
          <a:p>
            <a:pPr lvl="1"/>
            <a:endParaRPr lang="en-US" sz="700" dirty="0"/>
          </a:p>
          <a:p>
            <a:r>
              <a:rPr lang="en-US" dirty="0"/>
              <a:t>Partitioning-Exploiting</a:t>
            </a:r>
          </a:p>
          <a:p>
            <a:pPr lvl="1"/>
            <a:r>
              <a:rPr lang="en-US" dirty="0"/>
              <a:t>Join: R3 = R1.join(R2)</a:t>
            </a:r>
          </a:p>
          <a:p>
            <a:pPr lvl="1"/>
            <a:r>
              <a:rPr lang="en-US" dirty="0"/>
              <a:t>Lookups: </a:t>
            </a:r>
            <a:br>
              <a:rPr lang="en-US" dirty="0"/>
            </a:br>
            <a:r>
              <a:rPr lang="en-US" dirty="0">
                <a:latin typeface="Consolas" panose="020B0609020204030204" pitchFamily="49" charset="0"/>
              </a:rPr>
              <a:t>v = </a:t>
            </a:r>
            <a:r>
              <a:rPr lang="en-US" dirty="0" err="1">
                <a:latin typeface="Consolas" panose="020B0609020204030204" pitchFamily="49" charset="0"/>
              </a:rPr>
              <a:t>C.lookup</a:t>
            </a:r>
            <a:r>
              <a:rPr lang="en-US" dirty="0">
                <a:latin typeface="Consolas" panose="020B0609020204030204" pitchFamily="49" charset="0"/>
              </a:rPr>
              <a:t>(k)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7089" y="2541570"/>
            <a:ext cx="297431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Example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 Partitioning: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all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k,v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of R: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pid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hash(k) % n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D89E892-6B17-45F0-98F3-167666492C9F}"/>
              </a:ext>
            </a:extLst>
          </p:cNvPr>
          <p:cNvGrpSpPr/>
          <p:nvPr/>
        </p:nvGrpSpPr>
        <p:grpSpPr>
          <a:xfrm>
            <a:off x="4115962" y="5151253"/>
            <a:ext cx="2050373" cy="1128766"/>
            <a:chOff x="3658761" y="2553960"/>
            <a:chExt cx="2050373" cy="1128766"/>
          </a:xfrm>
        </p:grpSpPr>
        <p:sp>
          <p:nvSpPr>
            <p:cNvPr id="35" name="Rectangle 34"/>
            <p:cNvSpPr/>
            <p:nvPr/>
          </p:nvSpPr>
          <p:spPr>
            <a:xfrm>
              <a:off x="3665458" y="2553960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8, 1, 6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667134" y="3339407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7, 5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658761" y="2939148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2, 3, 4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913125" y="2555635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1, 2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914801" y="3341082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5, 6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906428" y="2940823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3, 4</a:t>
              </a:r>
            </a:p>
          </p:txBody>
        </p:sp>
        <p:cxnSp>
          <p:nvCxnSpPr>
            <p:cNvPr id="41" name="Straight Connector 40"/>
            <p:cNvCxnSpPr>
              <a:stCxn id="35" idx="3"/>
              <a:endCxn id="38" idx="1"/>
            </p:cNvCxnSpPr>
            <p:nvPr/>
          </p:nvCxnSpPr>
          <p:spPr>
            <a:xfrm>
              <a:off x="4660762" y="2724782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5" idx="3"/>
              <a:endCxn id="40" idx="1"/>
            </p:cNvCxnSpPr>
            <p:nvPr/>
          </p:nvCxnSpPr>
          <p:spPr>
            <a:xfrm>
              <a:off x="4660762" y="2724782"/>
              <a:ext cx="245666" cy="386863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35" idx="3"/>
              <a:endCxn id="39" idx="1"/>
            </p:cNvCxnSpPr>
            <p:nvPr/>
          </p:nvCxnSpPr>
          <p:spPr>
            <a:xfrm>
              <a:off x="4660762" y="2724782"/>
              <a:ext cx="254039" cy="787122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37" idx="3"/>
              <a:endCxn id="38" idx="1"/>
            </p:cNvCxnSpPr>
            <p:nvPr/>
          </p:nvCxnSpPr>
          <p:spPr>
            <a:xfrm flipV="1">
              <a:off x="4654065" y="2726457"/>
              <a:ext cx="259060" cy="383513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7" idx="3"/>
              <a:endCxn id="40" idx="1"/>
            </p:cNvCxnSpPr>
            <p:nvPr/>
          </p:nvCxnSpPr>
          <p:spPr>
            <a:xfrm>
              <a:off x="4654065" y="3109970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6" idx="3"/>
              <a:endCxn id="39" idx="1"/>
            </p:cNvCxnSpPr>
            <p:nvPr/>
          </p:nvCxnSpPr>
          <p:spPr>
            <a:xfrm>
              <a:off x="4662438" y="3510229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37" idx="3"/>
              <a:endCxn id="39" idx="1"/>
            </p:cNvCxnSpPr>
            <p:nvPr/>
          </p:nvCxnSpPr>
          <p:spPr>
            <a:xfrm>
              <a:off x="4654065" y="3109970"/>
              <a:ext cx="260736" cy="401934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6" idx="3"/>
              <a:endCxn id="38" idx="1"/>
            </p:cNvCxnSpPr>
            <p:nvPr/>
          </p:nvCxnSpPr>
          <p:spPr>
            <a:xfrm flipV="1">
              <a:off x="4662438" y="2726457"/>
              <a:ext cx="250687" cy="783772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6" idx="3"/>
              <a:endCxn id="40" idx="1"/>
            </p:cNvCxnSpPr>
            <p:nvPr/>
          </p:nvCxnSpPr>
          <p:spPr>
            <a:xfrm flipV="1">
              <a:off x="4662438" y="3111645"/>
              <a:ext cx="243990" cy="398584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CD98F3-5E34-4846-9EA1-F5F05B63B77F}"/>
              </a:ext>
            </a:extLst>
          </p:cNvPr>
          <p:cNvGrpSpPr/>
          <p:nvPr/>
        </p:nvGrpSpPr>
        <p:grpSpPr>
          <a:xfrm>
            <a:off x="6899824" y="5139529"/>
            <a:ext cx="2050373" cy="1128766"/>
            <a:chOff x="6812274" y="2542236"/>
            <a:chExt cx="2050373" cy="1128766"/>
          </a:xfrm>
        </p:grpSpPr>
        <p:sp>
          <p:nvSpPr>
            <p:cNvPr id="51" name="Rectangle 50"/>
            <p:cNvSpPr/>
            <p:nvPr/>
          </p:nvSpPr>
          <p:spPr>
            <a:xfrm>
              <a:off x="6818971" y="2542236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3, 6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820647" y="3327683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4, 7, 1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812274" y="2927424"/>
              <a:ext cx="995304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2, 5, 8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8066638" y="2543911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6, 3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068314" y="3329358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1: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4, 1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59941" y="2929099"/>
              <a:ext cx="794333" cy="3416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2: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5, 2</a:t>
              </a:r>
            </a:p>
          </p:txBody>
        </p:sp>
        <p:cxnSp>
          <p:nvCxnSpPr>
            <p:cNvPr id="57" name="Straight Connector 56"/>
            <p:cNvCxnSpPr>
              <a:stCxn id="54" idx="1"/>
              <a:endCxn id="51" idx="3"/>
            </p:cNvCxnSpPr>
            <p:nvPr/>
          </p:nvCxnSpPr>
          <p:spPr>
            <a:xfrm flipH="1" flipV="1">
              <a:off x="7814275" y="2713058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56" idx="1"/>
              <a:endCxn id="53" idx="3"/>
            </p:cNvCxnSpPr>
            <p:nvPr/>
          </p:nvCxnSpPr>
          <p:spPr>
            <a:xfrm flipH="1" flipV="1">
              <a:off x="7807578" y="3098246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5" idx="1"/>
              <a:endCxn id="52" idx="3"/>
            </p:cNvCxnSpPr>
            <p:nvPr/>
          </p:nvCxnSpPr>
          <p:spPr>
            <a:xfrm flipH="1" flipV="1">
              <a:off x="7815951" y="3498505"/>
              <a:ext cx="252363" cy="1675"/>
            </a:xfrm>
            <a:prstGeom prst="line">
              <a:avLst/>
            </a:prstGeom>
            <a:ln w="1905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ight Arrow 59"/>
          <p:cNvSpPr/>
          <p:nvPr/>
        </p:nvSpPr>
        <p:spPr>
          <a:xfrm>
            <a:off x="6398483" y="5577319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68B7D16-50B3-45F7-89A6-014F6D5E45C0}"/>
              </a:ext>
            </a:extLst>
          </p:cNvPr>
          <p:cNvSpPr txBox="1"/>
          <p:nvPr/>
        </p:nvSpPr>
        <p:spPr>
          <a:xfrm>
            <a:off x="6236296" y="5151253"/>
            <a:ext cx="62900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% 3</a:t>
            </a:r>
          </a:p>
        </p:txBody>
      </p:sp>
      <p:sp>
        <p:nvSpPr>
          <p:cNvPr id="62" name="Textfeld 10"/>
          <p:cNvSpPr txBox="1"/>
          <p:nvPr/>
        </p:nvSpPr>
        <p:spPr>
          <a:xfrm>
            <a:off x="5008926" y="4824429"/>
            <a:ext cx="457042" cy="325952"/>
          </a:xfrm>
          <a:prstGeom prst="rect">
            <a:avLst/>
          </a:prstGeom>
          <a:noFill/>
        </p:spPr>
        <p:txBody>
          <a:bodyPr wrap="square" tIns="0" bIns="18000" rtlCol="0">
            <a:spAutoFit/>
          </a:bodyPr>
          <a:lstStyle/>
          <a:p>
            <a:pPr algn="ctr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⋈</a:t>
            </a:r>
            <a:endParaRPr lang="de-DE" sz="2000" b="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3" name="Textfeld 10"/>
          <p:cNvSpPr txBox="1"/>
          <p:nvPr/>
        </p:nvSpPr>
        <p:spPr>
          <a:xfrm>
            <a:off x="7797529" y="4821185"/>
            <a:ext cx="457042" cy="325952"/>
          </a:xfrm>
          <a:prstGeom prst="rect">
            <a:avLst/>
          </a:prstGeom>
          <a:noFill/>
        </p:spPr>
        <p:txBody>
          <a:bodyPr wrap="square" tIns="0" bIns="18000" rtlCol="0">
            <a:spAutoFit/>
          </a:bodyPr>
          <a:lstStyle/>
          <a:p>
            <a:pPr algn="ctr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⋈</a:t>
            </a:r>
            <a:endParaRPr lang="de-DE" sz="2000" b="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68B7D16-50B3-45F7-89A6-014F6D5E45C0}"/>
              </a:ext>
            </a:extLst>
          </p:cNvPr>
          <p:cNvSpPr txBox="1"/>
          <p:nvPr/>
        </p:nvSpPr>
        <p:spPr>
          <a:xfrm>
            <a:off x="7263379" y="4603580"/>
            <a:ext cx="151931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Hash partitioned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80570" y="1809346"/>
            <a:ext cx="118677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~128MB</a:t>
            </a:r>
          </a:p>
        </p:txBody>
      </p:sp>
    </p:spTree>
    <p:extLst>
      <p:ext uri="{BB962C8B-B14F-4D97-AF65-F5344CB8AC3E}">
        <p14:creationId xmlns:p14="http://schemas.microsoft.com/office/powerpoint/2010/main" val="276041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0" grpId="0" animBg="1"/>
      <p:bldP spid="61" grpId="0"/>
      <p:bldP spid="62" grpId="0"/>
      <p:bldP spid="63" grpId="0"/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Spark Lazy Evaluation, Caching, and Lineage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Collection Processing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273838" y="1392877"/>
            <a:ext cx="6367529" cy="4389916"/>
          </a:xfrm>
          <a:prstGeom prst="roundRect">
            <a:avLst>
              <a:gd name="adj" fmla="val 11363"/>
            </a:avLst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1459280" y="1557083"/>
            <a:ext cx="2058749" cy="1533395"/>
          </a:xfrm>
          <a:prstGeom prst="roundRect">
            <a:avLst/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1459280" y="3288776"/>
            <a:ext cx="4391569" cy="2328499"/>
          </a:xfrm>
          <a:prstGeom prst="roundRect">
            <a:avLst/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4795335" y="3533104"/>
            <a:ext cx="666240" cy="1697434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4900737" y="3631217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4900737" y="4034892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4900737" y="4426280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4900737" y="4829956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2648025" y="1674923"/>
            <a:ext cx="666240" cy="127670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2753426" y="1764746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2753426" y="2168421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2753426" y="2552215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4795335" y="1681678"/>
            <a:ext cx="666240" cy="1276703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4900737" y="1771501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4900737" y="2175177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4900737" y="2558971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6786517" y="2732245"/>
            <a:ext cx="666240" cy="1276703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6891920" y="2822069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6891920" y="3225744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6891920" y="3609537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9" name="Straight Arrow Connector 108"/>
          <p:cNvCxnSpPr>
            <a:stCxn id="102" idx="3"/>
            <a:endCxn id="106" idx="1"/>
          </p:cNvCxnSpPr>
          <p:nvPr/>
        </p:nvCxnSpPr>
        <p:spPr>
          <a:xfrm>
            <a:off x="5358776" y="1918488"/>
            <a:ext cx="1533141" cy="1050566"/>
          </a:xfrm>
          <a:prstGeom prst="straightConnector1">
            <a:avLst/>
          </a:prstGeom>
          <a:noFill/>
          <a:ln w="19050" cap="sq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0" name="Straight Arrow Connector 109"/>
          <p:cNvCxnSpPr>
            <a:stCxn id="103" idx="3"/>
            <a:endCxn id="107" idx="1"/>
          </p:cNvCxnSpPr>
          <p:nvPr/>
        </p:nvCxnSpPr>
        <p:spPr>
          <a:xfrm>
            <a:off x="5358776" y="2322163"/>
            <a:ext cx="1533141" cy="105056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1" name="Straight Arrow Connector 110"/>
          <p:cNvCxnSpPr>
            <a:stCxn id="104" idx="3"/>
            <a:endCxn id="108" idx="1"/>
          </p:cNvCxnSpPr>
          <p:nvPr/>
        </p:nvCxnSpPr>
        <p:spPr>
          <a:xfrm>
            <a:off x="5358776" y="2705957"/>
            <a:ext cx="1533141" cy="105056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2" name="Straight Arrow Connector 111"/>
          <p:cNvCxnSpPr>
            <a:stCxn id="99" idx="3"/>
            <a:endCxn id="103" idx="1"/>
          </p:cNvCxnSpPr>
          <p:nvPr/>
        </p:nvCxnSpPr>
        <p:spPr>
          <a:xfrm>
            <a:off x="3211465" y="2315409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3" name="Straight Arrow Connector 112"/>
          <p:cNvCxnSpPr>
            <a:stCxn id="98" idx="3"/>
            <a:endCxn id="102" idx="1"/>
          </p:cNvCxnSpPr>
          <p:nvPr/>
        </p:nvCxnSpPr>
        <p:spPr>
          <a:xfrm>
            <a:off x="3211465" y="1911732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4" name="Straight Arrow Connector 113"/>
          <p:cNvCxnSpPr>
            <a:stCxn id="93" idx="3"/>
            <a:endCxn id="106" idx="1"/>
          </p:cNvCxnSpPr>
          <p:nvPr/>
        </p:nvCxnSpPr>
        <p:spPr>
          <a:xfrm flipV="1">
            <a:off x="5358776" y="2969054"/>
            <a:ext cx="1533144" cy="80914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5" name="Straight Arrow Connector 114"/>
          <p:cNvCxnSpPr>
            <a:stCxn id="100" idx="3"/>
            <a:endCxn id="104" idx="1"/>
          </p:cNvCxnSpPr>
          <p:nvPr/>
        </p:nvCxnSpPr>
        <p:spPr>
          <a:xfrm>
            <a:off x="3211465" y="2699201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6" name="Straight Arrow Connector 115"/>
          <p:cNvCxnSpPr>
            <a:stCxn id="95" idx="3"/>
            <a:endCxn id="106" idx="1"/>
          </p:cNvCxnSpPr>
          <p:nvPr/>
        </p:nvCxnSpPr>
        <p:spPr>
          <a:xfrm flipV="1">
            <a:off x="5358776" y="2969055"/>
            <a:ext cx="1533144" cy="1604211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7" name="Straight Arrow Connector 116"/>
          <p:cNvCxnSpPr>
            <a:stCxn id="93" idx="3"/>
            <a:endCxn id="107" idx="1"/>
          </p:cNvCxnSpPr>
          <p:nvPr/>
        </p:nvCxnSpPr>
        <p:spPr>
          <a:xfrm flipV="1">
            <a:off x="5358776" y="3372730"/>
            <a:ext cx="1533144" cy="40547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8" name="Straight Arrow Connector 117"/>
          <p:cNvCxnSpPr>
            <a:stCxn id="94" idx="3"/>
            <a:endCxn id="107" idx="1"/>
          </p:cNvCxnSpPr>
          <p:nvPr/>
        </p:nvCxnSpPr>
        <p:spPr>
          <a:xfrm flipV="1">
            <a:off x="5358776" y="3372730"/>
            <a:ext cx="1533144" cy="80914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9" name="Straight Arrow Connector 118"/>
          <p:cNvCxnSpPr>
            <a:stCxn id="95" idx="3"/>
            <a:endCxn id="107" idx="1"/>
          </p:cNvCxnSpPr>
          <p:nvPr/>
        </p:nvCxnSpPr>
        <p:spPr>
          <a:xfrm flipV="1">
            <a:off x="5358776" y="3372730"/>
            <a:ext cx="1533144" cy="120053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0" name="Straight Arrow Connector 119"/>
          <p:cNvCxnSpPr>
            <a:stCxn id="96" idx="3"/>
            <a:endCxn id="107" idx="1"/>
          </p:cNvCxnSpPr>
          <p:nvPr/>
        </p:nvCxnSpPr>
        <p:spPr>
          <a:xfrm flipV="1">
            <a:off x="5358776" y="3372730"/>
            <a:ext cx="1533144" cy="1604211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1" name="Straight Arrow Connector 120"/>
          <p:cNvCxnSpPr>
            <a:stCxn id="94" idx="3"/>
            <a:endCxn id="106" idx="1"/>
          </p:cNvCxnSpPr>
          <p:nvPr/>
        </p:nvCxnSpPr>
        <p:spPr>
          <a:xfrm flipV="1">
            <a:off x="5358776" y="2969055"/>
            <a:ext cx="1533144" cy="121282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2" name="Straight Arrow Connector 121"/>
          <p:cNvCxnSpPr>
            <a:stCxn id="99" idx="3"/>
            <a:endCxn id="104" idx="1"/>
          </p:cNvCxnSpPr>
          <p:nvPr/>
        </p:nvCxnSpPr>
        <p:spPr>
          <a:xfrm>
            <a:off x="3211465" y="2315408"/>
            <a:ext cx="1689271" cy="39054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3" name="Straight Arrow Connector 122"/>
          <p:cNvCxnSpPr>
            <a:stCxn id="99" idx="3"/>
            <a:endCxn id="102" idx="1"/>
          </p:cNvCxnSpPr>
          <p:nvPr/>
        </p:nvCxnSpPr>
        <p:spPr>
          <a:xfrm flipV="1">
            <a:off x="3211465" y="1918488"/>
            <a:ext cx="1689271" cy="39692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4" name="Straight Arrow Connector 123"/>
          <p:cNvCxnSpPr>
            <a:stCxn id="100" idx="3"/>
            <a:endCxn id="103" idx="1"/>
          </p:cNvCxnSpPr>
          <p:nvPr/>
        </p:nvCxnSpPr>
        <p:spPr>
          <a:xfrm flipV="1">
            <a:off x="3211465" y="2322164"/>
            <a:ext cx="1689271" cy="3770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5" name="Straight Arrow Connector 124"/>
          <p:cNvCxnSpPr>
            <a:stCxn id="98" idx="3"/>
            <a:endCxn id="104" idx="1"/>
          </p:cNvCxnSpPr>
          <p:nvPr/>
        </p:nvCxnSpPr>
        <p:spPr>
          <a:xfrm>
            <a:off x="3211465" y="1911731"/>
            <a:ext cx="1689271" cy="79422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6" name="Straight Arrow Connector 125"/>
          <p:cNvCxnSpPr>
            <a:stCxn id="96" idx="3"/>
            <a:endCxn id="106" idx="1"/>
          </p:cNvCxnSpPr>
          <p:nvPr/>
        </p:nvCxnSpPr>
        <p:spPr>
          <a:xfrm flipV="1">
            <a:off x="5358776" y="2969054"/>
            <a:ext cx="1533144" cy="200788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7" name="Straight Arrow Connector 126"/>
          <p:cNvCxnSpPr>
            <a:stCxn id="93" idx="3"/>
            <a:endCxn id="108" idx="1"/>
          </p:cNvCxnSpPr>
          <p:nvPr/>
        </p:nvCxnSpPr>
        <p:spPr>
          <a:xfrm flipV="1">
            <a:off x="5358776" y="3756523"/>
            <a:ext cx="1533144" cy="2167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8" name="Straight Arrow Connector 127"/>
          <p:cNvCxnSpPr>
            <a:stCxn id="94" idx="3"/>
            <a:endCxn id="108" idx="1"/>
          </p:cNvCxnSpPr>
          <p:nvPr/>
        </p:nvCxnSpPr>
        <p:spPr>
          <a:xfrm flipV="1">
            <a:off x="5358776" y="3756522"/>
            <a:ext cx="1533144" cy="4253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9" name="Straight Arrow Connector 128"/>
          <p:cNvCxnSpPr>
            <a:stCxn id="95" idx="3"/>
            <a:endCxn id="108" idx="1"/>
          </p:cNvCxnSpPr>
          <p:nvPr/>
        </p:nvCxnSpPr>
        <p:spPr>
          <a:xfrm flipV="1">
            <a:off x="5358776" y="3756522"/>
            <a:ext cx="1533144" cy="81674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30" name="Straight Arrow Connector 129"/>
          <p:cNvCxnSpPr>
            <a:stCxn id="96" idx="3"/>
            <a:endCxn id="108" idx="1"/>
          </p:cNvCxnSpPr>
          <p:nvPr/>
        </p:nvCxnSpPr>
        <p:spPr>
          <a:xfrm flipV="1">
            <a:off x="5358776" y="3756523"/>
            <a:ext cx="1533144" cy="122041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31" name="TextBox 130"/>
          <p:cNvSpPr txBox="1"/>
          <p:nvPr/>
        </p:nvSpPr>
        <p:spPr>
          <a:xfrm>
            <a:off x="6017410" y="4420101"/>
            <a:ext cx="94621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join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3872720" y="4145383"/>
            <a:ext cx="1072857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union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3541973" y="2715048"/>
            <a:ext cx="1326131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latin typeface="Consolas" panose="020B0609020204030204" pitchFamily="49" charset="0"/>
                <a:cs typeface="Calibri" panose="020F0502020204030204" pitchFamily="34" charset="0"/>
              </a:rPr>
              <a:t>groupBy</a:t>
            </a:r>
            <a:endParaRPr lang="en-US" b="1" kern="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cxnSp>
        <p:nvCxnSpPr>
          <p:cNvPr id="134" name="Straight Arrow Connector 133"/>
          <p:cNvCxnSpPr>
            <a:stCxn id="100" idx="3"/>
            <a:endCxn id="102" idx="1"/>
          </p:cNvCxnSpPr>
          <p:nvPr/>
        </p:nvCxnSpPr>
        <p:spPr>
          <a:xfrm flipV="1">
            <a:off x="3211465" y="1918488"/>
            <a:ext cx="1689271" cy="78071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35" name="Straight Arrow Connector 134"/>
          <p:cNvCxnSpPr>
            <a:stCxn id="98" idx="3"/>
            <a:endCxn id="103" idx="1"/>
          </p:cNvCxnSpPr>
          <p:nvPr/>
        </p:nvCxnSpPr>
        <p:spPr>
          <a:xfrm>
            <a:off x="3211465" y="1911732"/>
            <a:ext cx="1689271" cy="41043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36" name="TextBox 135"/>
          <p:cNvSpPr txBox="1"/>
          <p:nvPr/>
        </p:nvSpPr>
        <p:spPr>
          <a:xfrm>
            <a:off x="6390716" y="5201885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3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517995" y="2637296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1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1591285" y="5170820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2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2195596" y="1547111"/>
            <a:ext cx="57913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376063" y="1490239"/>
            <a:ext cx="569514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1479270" y="3311534"/>
            <a:ext cx="56310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2861872" y="3311533"/>
            <a:ext cx="582337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350383" y="3311677"/>
            <a:ext cx="545468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404597" y="2332164"/>
            <a:ext cx="587146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3349972" y="3442667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3455373" y="3540780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3455373" y="3944455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0" name="Straight Arrow Connector 149"/>
          <p:cNvCxnSpPr>
            <a:stCxn id="147" idx="3"/>
            <a:endCxn id="94" idx="1"/>
          </p:cNvCxnSpPr>
          <p:nvPr/>
        </p:nvCxnSpPr>
        <p:spPr>
          <a:xfrm>
            <a:off x="3913412" y="4091441"/>
            <a:ext cx="987325" cy="904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51" name="Straight Arrow Connector 150"/>
          <p:cNvCxnSpPr>
            <a:stCxn id="146" idx="3"/>
            <a:endCxn id="93" idx="1"/>
          </p:cNvCxnSpPr>
          <p:nvPr/>
        </p:nvCxnSpPr>
        <p:spPr>
          <a:xfrm>
            <a:off x="3913412" y="3687766"/>
            <a:ext cx="987325" cy="904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54" name="Rounded Rectangle 153"/>
          <p:cNvSpPr/>
          <p:nvPr/>
        </p:nvSpPr>
        <p:spPr>
          <a:xfrm>
            <a:off x="1925402" y="3442667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2030804" y="3540780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2030804" y="3944455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9" name="Straight Arrow Connector 158"/>
          <p:cNvCxnSpPr>
            <a:stCxn id="156" idx="3"/>
            <a:endCxn id="147" idx="1"/>
          </p:cNvCxnSpPr>
          <p:nvPr/>
        </p:nvCxnSpPr>
        <p:spPr>
          <a:xfrm>
            <a:off x="2488841" y="4091440"/>
            <a:ext cx="966531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60" name="Straight Arrow Connector 159"/>
          <p:cNvCxnSpPr>
            <a:stCxn id="155" idx="3"/>
            <a:endCxn id="146" idx="1"/>
          </p:cNvCxnSpPr>
          <p:nvPr/>
        </p:nvCxnSpPr>
        <p:spPr>
          <a:xfrm>
            <a:off x="2488841" y="3687765"/>
            <a:ext cx="966531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63" name="TextBox 162"/>
          <p:cNvSpPr txBox="1"/>
          <p:nvPr/>
        </p:nvSpPr>
        <p:spPr>
          <a:xfrm>
            <a:off x="2554034" y="4031005"/>
            <a:ext cx="81958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map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5747661" y="1674923"/>
            <a:ext cx="160229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partitioning- aware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3341600" y="4549650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3447001" y="4647763"/>
            <a:ext cx="458039" cy="2939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3447001" y="5051438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8" name="Straight Arrow Connector 167"/>
          <p:cNvCxnSpPr>
            <a:stCxn id="167" idx="3"/>
            <a:endCxn id="96" idx="1"/>
          </p:cNvCxnSpPr>
          <p:nvPr/>
        </p:nvCxnSpPr>
        <p:spPr>
          <a:xfrm flipV="1">
            <a:off x="3905040" y="4976942"/>
            <a:ext cx="995697" cy="22148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69" name="Straight Arrow Connector 168"/>
          <p:cNvCxnSpPr>
            <a:stCxn id="166" idx="3"/>
            <a:endCxn id="95" idx="1"/>
          </p:cNvCxnSpPr>
          <p:nvPr/>
        </p:nvCxnSpPr>
        <p:spPr>
          <a:xfrm flipV="1">
            <a:off x="3905040" y="4573266"/>
            <a:ext cx="995697" cy="22148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72" name="TextBox 171"/>
          <p:cNvSpPr txBox="1"/>
          <p:nvPr/>
        </p:nvSpPr>
        <p:spPr>
          <a:xfrm>
            <a:off x="2894004" y="4498911"/>
            <a:ext cx="551880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1356523" y="5999185"/>
            <a:ext cx="663571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Mosharaf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Chowdhury,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Tathagata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Das,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Ankur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Dave, Justin Ma, Murphy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McCauly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Michael J. Franklin, Scott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Shenker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Stoica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Resilient Distributed Datasets: A Fault-Tolerant Abstraction for In-Memory Cluster Computing.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NSDI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cxnSp>
        <p:nvCxnSpPr>
          <p:cNvPr id="175" name="Straight Arrow Connector 174"/>
          <p:cNvCxnSpPr>
            <a:stCxn id="105" idx="3"/>
            <a:endCxn id="181" idx="1"/>
          </p:cNvCxnSpPr>
          <p:nvPr/>
        </p:nvCxnSpPr>
        <p:spPr>
          <a:xfrm>
            <a:off x="7452757" y="3370597"/>
            <a:ext cx="747122" cy="4459"/>
          </a:xfrm>
          <a:prstGeom prst="straightConnector1">
            <a:avLst/>
          </a:prstGeom>
          <a:noFill/>
          <a:ln w="19050" cap="sq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79" name="TextBox 178"/>
          <p:cNvSpPr txBox="1"/>
          <p:nvPr/>
        </p:nvSpPr>
        <p:spPr>
          <a:xfrm>
            <a:off x="7494098" y="3418741"/>
            <a:ext cx="1199494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reduce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8199879" y="3327903"/>
            <a:ext cx="140409" cy="94306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3" name="Rounded Rectangle 182"/>
          <p:cNvSpPr/>
          <p:nvPr/>
        </p:nvSpPr>
        <p:spPr>
          <a:xfrm>
            <a:off x="7876728" y="5189616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7578138" y="5505021"/>
            <a:ext cx="104491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cached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34" y="6048477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57842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136" grpId="0"/>
      <p:bldP spid="137" grpId="0"/>
      <p:bldP spid="138" grpId="0"/>
      <p:bldP spid="1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Matrix Formats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Matrix Block </a:t>
            </a:r>
            <a:r>
              <a:rPr lang="en-US" b="0" dirty="0"/>
              <a:t>(m x n)</a:t>
            </a:r>
          </a:p>
          <a:p>
            <a:pPr lvl="1"/>
            <a:r>
              <a:rPr lang="en-US" dirty="0"/>
              <a:t>A.k.a. tiles/chunks, most operations defined here</a:t>
            </a:r>
          </a:p>
          <a:p>
            <a:pPr lvl="1"/>
            <a:r>
              <a:rPr lang="en-US" dirty="0"/>
              <a:t>Local matrix: single block, different representations</a:t>
            </a:r>
          </a:p>
          <a:p>
            <a:r>
              <a:rPr lang="en-US" dirty="0"/>
              <a:t>Common Block Representations</a:t>
            </a:r>
          </a:p>
          <a:p>
            <a:pPr lvl="1"/>
            <a:r>
              <a:rPr lang="en-US" dirty="0"/>
              <a:t>Dense (linearized arrays)</a:t>
            </a:r>
          </a:p>
          <a:p>
            <a:pPr lvl="1"/>
            <a:r>
              <a:rPr lang="en-US" dirty="0"/>
              <a:t>MCSR (modified CSR)</a:t>
            </a:r>
          </a:p>
          <a:p>
            <a:pPr lvl="1"/>
            <a:r>
              <a:rPr lang="en-US" dirty="0"/>
              <a:t>CSR (compressed sparse rows), CSC</a:t>
            </a:r>
          </a:p>
          <a:p>
            <a:pPr lvl="1"/>
            <a:r>
              <a:rPr lang="en-US" dirty="0"/>
              <a:t>COO (Coordinate matrix)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Execution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7086600" y="2040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9" name="Rectangle 8"/>
          <p:cNvSpPr/>
          <p:nvPr/>
        </p:nvSpPr>
        <p:spPr>
          <a:xfrm>
            <a:off x="7391400" y="2040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6200" y="2040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6600" y="2345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91400" y="2345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96200" y="2345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86600" y="2650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91400" y="2650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96200" y="2650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48790" y="1282004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3x3 Matrix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82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430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478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526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574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3622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670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9718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766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8200" y="455525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Dense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(row-major)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58000" y="4326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858000" y="4631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8580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858000" y="52410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858000" y="55458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553200" y="43266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553200" y="46314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553200" y="49362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553200" y="52410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553200" y="55458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096000" y="43266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096000" y="46314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096000" y="49362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096000" y="52410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44" name="Straight Arrow Connector 43"/>
          <p:cNvCxnSpPr>
            <a:stCxn id="37" idx="1"/>
          </p:cNvCxnSpPr>
          <p:nvPr/>
        </p:nvCxnSpPr>
        <p:spPr>
          <a:xfrm rot="10800000">
            <a:off x="6324600" y="4783854"/>
            <a:ext cx="228600" cy="304801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0800000">
            <a:off x="6324600" y="4479054"/>
            <a:ext cx="228600" cy="1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9" idx="1"/>
          </p:cNvCxnSpPr>
          <p:nvPr/>
        </p:nvCxnSpPr>
        <p:spPr>
          <a:xfrm rot="10800000">
            <a:off x="6324600" y="5088654"/>
            <a:ext cx="228600" cy="609601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943600" y="3793254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CSR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382000" y="4326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382000" y="46314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382000" y="4936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382000" y="52410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382000" y="55458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077200" y="43266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077200" y="46314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077200" y="49362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077200" y="52410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077200" y="55458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772400" y="3793254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COO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772400" y="43266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772400" y="46314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Rectangle 61"/>
          <p:cNvSpPr/>
          <p:nvPr/>
        </p:nvSpPr>
        <p:spPr>
          <a:xfrm>
            <a:off x="7772400" y="49362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772400" y="52410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Rectangle 63"/>
          <p:cNvSpPr/>
          <p:nvPr/>
        </p:nvSpPr>
        <p:spPr>
          <a:xfrm>
            <a:off x="7772400" y="5545854"/>
            <a:ext cx="228600" cy="3048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 rot="10800000" flipV="1">
            <a:off x="6172200" y="3107454"/>
            <a:ext cx="838200" cy="3810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10800000" flipV="1">
            <a:off x="6781800" y="3107454"/>
            <a:ext cx="533400" cy="3810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5400000">
            <a:off x="7277100" y="3145554"/>
            <a:ext cx="381000" cy="3048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16200000" flipH="1">
            <a:off x="7886700" y="3145554"/>
            <a:ext cx="381000" cy="3048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4800600" y="44790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.7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105400" y="44790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.1</a:t>
            </a:r>
          </a:p>
        </p:txBody>
      </p:sp>
      <p:sp>
        <p:nvSpPr>
          <p:cNvPr id="72" name="Rectangle 71"/>
          <p:cNvSpPr/>
          <p:nvPr/>
        </p:nvSpPr>
        <p:spPr>
          <a:xfrm>
            <a:off x="5105400" y="42504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267200" y="42504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4419600" y="4402854"/>
            <a:ext cx="381000" cy="76200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114800" y="3793254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MCSR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800600" y="42504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800600" y="5088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.2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105400" y="50886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.4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105400" y="48600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800600" y="48600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800600" y="5698254"/>
            <a:ext cx="3048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.3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800600" y="5469654"/>
            <a:ext cx="304800" cy="2286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3" name="Rectangle 82"/>
          <p:cNvSpPr/>
          <p:nvPr/>
        </p:nvSpPr>
        <p:spPr>
          <a:xfrm>
            <a:off x="4267200" y="45552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267200" y="4860054"/>
            <a:ext cx="228600" cy="30480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rot="16200000" flipH="1">
            <a:off x="4419600" y="4707654"/>
            <a:ext cx="381000" cy="381000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rot="16200000" flipH="1">
            <a:off x="4267200" y="5164854"/>
            <a:ext cx="685800" cy="381000"/>
          </a:xfrm>
          <a:prstGeom prst="straightConnector1">
            <a:avLst/>
          </a:prstGeom>
          <a:ln w="19050">
            <a:solidFill>
              <a:srgbClr val="7889FB"/>
            </a:solidFill>
            <a:prstDash val="solid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1724966" y="5361188"/>
            <a:ext cx="102242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153137" y="5925572"/>
            <a:ext cx="152399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O(m +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nnz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676949" y="5907150"/>
            <a:ext cx="113545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nnz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(X))</a:t>
            </a:r>
          </a:p>
        </p:txBody>
      </p:sp>
    </p:spTree>
    <p:extLst>
      <p:ext uri="{BB962C8B-B14F-4D97-AF65-F5344CB8AC3E}">
        <p14:creationId xmlns:p14="http://schemas.microsoft.com/office/powerpoint/2010/main" val="321872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7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60" grpId="0" animBg="1"/>
      <p:bldP spid="61" grpId="0" animBg="1"/>
      <p:bldP spid="62" grpId="0" animBg="1"/>
      <p:bldP spid="63" grpId="0" animBg="1"/>
      <p:bldP spid="64" grpId="0" animBg="1"/>
      <p:bldP spid="70" grpId="0" animBg="1"/>
      <p:bldP spid="71" grpId="0" animBg="1"/>
      <p:bldP spid="72" grpId="0" animBg="1"/>
      <p:bldP spid="73" grpId="0" animBg="1"/>
      <p:bldP spid="75" grpId="0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7" grpId="0"/>
      <p:bldP spid="88" grpId="0"/>
      <p:bldP spid="8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Matrix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Collection of “Matrix Blocks” (and keys)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Bag semantics </a:t>
            </a:r>
            <a:r>
              <a:rPr lang="en-US" dirty="0"/>
              <a:t>(duplicates, unordered)</a:t>
            </a:r>
          </a:p>
          <a:p>
            <a:pPr lvl="1"/>
            <a:r>
              <a:rPr lang="en-US" dirty="0"/>
              <a:t>Logical (Fixed-Size) Blocking </a:t>
            </a:r>
          </a:p>
          <a:p>
            <a:pPr lvl="1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00B050"/>
                </a:solidFill>
              </a:rPr>
              <a:t>+ join processing / independence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- (sparsity skew)</a:t>
            </a:r>
          </a:p>
          <a:p>
            <a:pPr lvl="1"/>
            <a:r>
              <a:rPr lang="en-US" dirty="0"/>
              <a:t>E.g., </a:t>
            </a:r>
            <a:r>
              <a:rPr lang="en-US" dirty="0" err="1"/>
              <a:t>SystemML</a:t>
            </a:r>
            <a:r>
              <a:rPr lang="en-US" dirty="0"/>
              <a:t> on Spark:</a:t>
            </a:r>
            <a:br>
              <a:rPr lang="en-US" dirty="0"/>
            </a:br>
            <a:r>
              <a:rPr lang="en-US" dirty="0" err="1">
                <a:latin typeface="Consolas" pitchFamily="49" charset="0"/>
                <a:cs typeface="Consolas" pitchFamily="49" charset="0"/>
              </a:rPr>
              <a:t>JavaPairRDD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&lt;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MatrixIndexes,MatrixBlock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&gt;</a:t>
            </a:r>
            <a:endParaRPr lang="en-US" dirty="0"/>
          </a:p>
          <a:p>
            <a:pPr lvl="1"/>
            <a:r>
              <a:rPr lang="en-US" dirty="0"/>
              <a:t>Blocks encoded independently (dense/sparse)</a:t>
            </a:r>
          </a:p>
          <a:p>
            <a:endParaRPr lang="en-US" dirty="0"/>
          </a:p>
          <a:p>
            <a:r>
              <a:rPr lang="en-US" dirty="0"/>
              <a:t>Partitioning</a:t>
            </a:r>
          </a:p>
          <a:p>
            <a:pPr lvl="1"/>
            <a:r>
              <a:rPr lang="en-US" dirty="0"/>
              <a:t>Logical Partitioning </a:t>
            </a:r>
            <a:br>
              <a:rPr lang="en-US" dirty="0"/>
            </a:br>
            <a:r>
              <a:rPr lang="en-US" dirty="0"/>
              <a:t>(e.g., row-/column-wise)</a:t>
            </a:r>
          </a:p>
          <a:p>
            <a:pPr lvl="1"/>
            <a:r>
              <a:rPr lang="en-US" dirty="0"/>
              <a:t>Physical Partitioning</a:t>
            </a:r>
            <a:br>
              <a:rPr lang="en-US" dirty="0"/>
            </a:br>
            <a:r>
              <a:rPr lang="en-US" dirty="0"/>
              <a:t>(e.g., hash / grid)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Execution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9803" y="1996913"/>
            <a:ext cx="1447800" cy="184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3464" y="4267200"/>
            <a:ext cx="3686861" cy="189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678803" y="1074003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Logical Blocking 3,400x2,700 Matrix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(w/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=1,000)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35168" y="4807803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Physical Blocking and Partitioning </a:t>
            </a:r>
          </a:p>
        </p:txBody>
      </p:sp>
    </p:spTree>
    <p:extLst>
      <p:ext uri="{BB962C8B-B14F-4D97-AF65-F5344CB8AC3E}">
        <p14:creationId xmlns:p14="http://schemas.microsoft.com/office/powerpoint/2010/main" val="295699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  <a:p>
            <a:r>
              <a:rPr lang="en-US" dirty="0"/>
              <a:t>Data-Parallel Execution</a:t>
            </a:r>
          </a:p>
          <a:p>
            <a:r>
              <a:rPr lang="en-US" dirty="0"/>
              <a:t>Task-Parallel Execution</a:t>
            </a:r>
          </a:p>
          <a:p>
            <a:r>
              <a:rPr lang="en-US" dirty="0"/>
              <a:t>Parameter Servers</a:t>
            </a:r>
          </a:p>
          <a:p>
            <a:r>
              <a:rPr lang="en-US" dirty="0"/>
              <a:t>Federated Machine Learning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290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Matrix Representations,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Block-partitioned Matrices</a:t>
            </a:r>
          </a:p>
          <a:p>
            <a:pPr lvl="1"/>
            <a:r>
              <a:rPr lang="en-US" dirty="0"/>
              <a:t>Fixed-size, square or rectangular blocks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Pros:</a:t>
            </a:r>
            <a:r>
              <a:rPr lang="en-US" dirty="0"/>
              <a:t> Input/output alignment, block-local transpose, </a:t>
            </a:r>
            <a:br>
              <a:rPr lang="en-US" dirty="0"/>
            </a:br>
            <a:r>
              <a:rPr lang="en-US" dirty="0"/>
              <a:t>amortize block overheads, bounded mem, cache-conscious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Cons:</a:t>
            </a:r>
            <a:r>
              <a:rPr lang="en-US" dirty="0"/>
              <a:t> Converting row-wise inputs (e.g., text) requires shuffle</a:t>
            </a:r>
          </a:p>
          <a:p>
            <a:pPr lvl="1"/>
            <a:r>
              <a:rPr lang="en-US" b="1" dirty="0"/>
              <a:t>Examples: </a:t>
            </a:r>
            <a:r>
              <a:rPr lang="en-US" b="1" dirty="0">
                <a:solidFill>
                  <a:srgbClr val="7889FB"/>
                </a:solidFill>
              </a:rPr>
              <a:t>RIOT</a:t>
            </a:r>
            <a:r>
              <a:rPr lang="en-US" b="0" dirty="0"/>
              <a:t>, </a:t>
            </a:r>
            <a:r>
              <a:rPr lang="en-US" b="1" dirty="0">
                <a:solidFill>
                  <a:srgbClr val="7889FB"/>
                </a:solidFill>
              </a:rPr>
              <a:t>PEGASUS</a:t>
            </a:r>
            <a:r>
              <a:rPr lang="en-US" b="0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SystemML</a:t>
            </a:r>
            <a:r>
              <a:rPr lang="en-US" b="0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SciDB</a:t>
            </a:r>
            <a:r>
              <a:rPr lang="en-US" b="0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Cumulon</a:t>
            </a:r>
            <a:r>
              <a:rPr lang="en-US" b="0" dirty="0"/>
              <a:t>, </a:t>
            </a:r>
            <a:br>
              <a:rPr lang="en-US" b="0" dirty="0"/>
            </a:br>
            <a:r>
              <a:rPr lang="en-US" b="1" dirty="0">
                <a:solidFill>
                  <a:srgbClr val="7889FB"/>
                </a:solidFill>
              </a:rPr>
              <a:t>Distributed R</a:t>
            </a:r>
            <a:r>
              <a:rPr lang="en-US" b="0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DMac</a:t>
            </a:r>
            <a:r>
              <a:rPr lang="en-US" b="0" dirty="0"/>
              <a:t>, </a:t>
            </a:r>
            <a:r>
              <a:rPr lang="en-US" b="1" dirty="0">
                <a:solidFill>
                  <a:srgbClr val="7889FB"/>
                </a:solidFill>
              </a:rPr>
              <a:t>Spark </a:t>
            </a:r>
            <a:r>
              <a:rPr lang="en-US" b="1" dirty="0" err="1">
                <a:solidFill>
                  <a:srgbClr val="7889FB"/>
                </a:solidFill>
              </a:rPr>
              <a:t>Mllib</a:t>
            </a:r>
            <a:r>
              <a:rPr lang="en-US" b="0" dirty="0"/>
              <a:t>, </a:t>
            </a:r>
            <a:r>
              <a:rPr lang="en-US" b="1" dirty="0">
                <a:solidFill>
                  <a:srgbClr val="7889FB"/>
                </a:solidFill>
              </a:rPr>
              <a:t>Gilbert</a:t>
            </a:r>
            <a:r>
              <a:rPr lang="en-US" b="0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MatFast</a:t>
            </a:r>
            <a:r>
              <a:rPr lang="en-US" b="0" dirty="0"/>
              <a:t>, and </a:t>
            </a:r>
            <a:r>
              <a:rPr lang="en-US" b="1" dirty="0" err="1">
                <a:solidFill>
                  <a:srgbClr val="7889FB"/>
                </a:solidFill>
              </a:rPr>
              <a:t>SimSQL</a:t>
            </a:r>
            <a:endParaRPr lang="en-US" b="1" dirty="0">
              <a:solidFill>
                <a:srgbClr val="7889FB"/>
              </a:solidFill>
            </a:endParaRPr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Row/Column-partitioned Matrices</a:t>
            </a:r>
          </a:p>
          <a:p>
            <a:pPr lvl="1"/>
            <a:r>
              <a:rPr lang="en-US" dirty="0"/>
              <a:t>Collection of row indexes and rows (or columns respectively)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Pros:</a:t>
            </a:r>
            <a:r>
              <a:rPr lang="en-US" dirty="0"/>
              <a:t> Seamless data conversion and access to entire rows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Cons: </a:t>
            </a:r>
            <a:r>
              <a:rPr lang="en-US" dirty="0">
                <a:solidFill>
                  <a:schemeClr val="tx1"/>
                </a:solidFill>
              </a:rPr>
              <a:t>Storage overhead in Java, and cache unfriendly operations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Examples: </a:t>
            </a:r>
            <a:r>
              <a:rPr lang="en-US" b="1" dirty="0">
                <a:solidFill>
                  <a:srgbClr val="7889FB"/>
                </a:solidFill>
              </a:rPr>
              <a:t>Spark </a:t>
            </a:r>
            <a:r>
              <a:rPr lang="en-US" b="1" dirty="0" err="1">
                <a:solidFill>
                  <a:srgbClr val="7889FB"/>
                </a:solidFill>
              </a:rPr>
              <a:t>MLlib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>
                <a:solidFill>
                  <a:srgbClr val="7889FB"/>
                </a:solidFill>
              </a:rPr>
              <a:t>Mahout Samsara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>
                <a:solidFill>
                  <a:srgbClr val="7889FB"/>
                </a:solidFill>
              </a:rPr>
              <a:t>Emma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rgbClr val="7889FB"/>
                </a:solidFill>
              </a:rPr>
              <a:t>SimSQL</a:t>
            </a:r>
            <a:endParaRPr lang="en-US" b="1" dirty="0">
              <a:solidFill>
                <a:srgbClr val="7889FB"/>
              </a:solidFill>
            </a:endParaRPr>
          </a:p>
          <a:p>
            <a:r>
              <a:rPr lang="en-US" dirty="0"/>
              <a:t>#3 </a:t>
            </a:r>
            <a:r>
              <a:rPr lang="en-US" dirty="0">
                <a:solidFill>
                  <a:schemeClr val="tx1"/>
                </a:solidFill>
              </a:rPr>
              <a:t>Algorithm-specific Partitioning</a:t>
            </a:r>
          </a:p>
          <a:p>
            <a:pPr lvl="1"/>
            <a:r>
              <a:rPr lang="en-US" dirty="0"/>
              <a:t>Operation and algorithm-centric data representations</a:t>
            </a:r>
          </a:p>
          <a:p>
            <a:pPr lvl="1"/>
            <a:r>
              <a:rPr lang="en-US" dirty="0"/>
              <a:t>Examples: matrix </a:t>
            </a:r>
            <a:r>
              <a:rPr lang="en-US" b="1" dirty="0">
                <a:solidFill>
                  <a:srgbClr val="7889FB"/>
                </a:solidFill>
              </a:rPr>
              <a:t>inverse</a:t>
            </a:r>
            <a:r>
              <a:rPr lang="en-US" dirty="0"/>
              <a:t>, matrix </a:t>
            </a:r>
            <a:r>
              <a:rPr lang="en-US" b="1" dirty="0">
                <a:solidFill>
                  <a:srgbClr val="7889FB"/>
                </a:solidFill>
              </a:rPr>
              <a:t>factorization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Execution</a:t>
            </a:r>
          </a:p>
          <a:p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7847762" y="1557494"/>
            <a:ext cx="897654" cy="1388347"/>
            <a:chOff x="7847762" y="1557494"/>
            <a:chExt cx="897654" cy="1388347"/>
          </a:xfrm>
        </p:grpSpPr>
        <p:sp>
          <p:nvSpPr>
            <p:cNvPr id="5" name="Rectangle 4"/>
            <p:cNvSpPr/>
            <p:nvPr/>
          </p:nvSpPr>
          <p:spPr>
            <a:xfrm>
              <a:off x="7847762" y="1557494"/>
              <a:ext cx="411982" cy="4220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331759" y="1557494"/>
              <a:ext cx="411982" cy="4220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849437" y="2041490"/>
              <a:ext cx="411982" cy="4220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333434" y="2041490"/>
              <a:ext cx="411982" cy="4220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849436" y="2523810"/>
              <a:ext cx="411982" cy="4220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333433" y="2523810"/>
              <a:ext cx="411982" cy="4220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846087" y="3708463"/>
            <a:ext cx="909378" cy="1429122"/>
            <a:chOff x="7846087" y="3708463"/>
            <a:chExt cx="909378" cy="1429122"/>
          </a:xfrm>
        </p:grpSpPr>
        <p:sp>
          <p:nvSpPr>
            <p:cNvPr id="11" name="Rectangle 10"/>
            <p:cNvSpPr/>
            <p:nvPr/>
          </p:nvSpPr>
          <p:spPr>
            <a:xfrm>
              <a:off x="7849437" y="3708463"/>
              <a:ext cx="906028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47762" y="3790526"/>
              <a:ext cx="906028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849437" y="3871064"/>
              <a:ext cx="906028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47762" y="3953127"/>
              <a:ext cx="906028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849437" y="4033665"/>
              <a:ext cx="906028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47762" y="4115728"/>
              <a:ext cx="906028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849437" y="4196266"/>
              <a:ext cx="906028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847762" y="4278329"/>
              <a:ext cx="906028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49437" y="4360248"/>
              <a:ext cx="906028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47762" y="4442311"/>
              <a:ext cx="906028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849437" y="4522849"/>
              <a:ext cx="906028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847762" y="4604912"/>
              <a:ext cx="906028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847762" y="4684601"/>
              <a:ext cx="906028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46087" y="4766664"/>
              <a:ext cx="906028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847762" y="4847202"/>
              <a:ext cx="906028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6087" y="4929265"/>
              <a:ext cx="906028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847762" y="5009803"/>
              <a:ext cx="906028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846087" y="5091866"/>
              <a:ext cx="906028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052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Matrix Operations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Execution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64" y="2147508"/>
            <a:ext cx="2680335" cy="2166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642" y="2147508"/>
            <a:ext cx="2973705" cy="3393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390" y="2147509"/>
            <a:ext cx="2146935" cy="34270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518" y="1457013"/>
            <a:ext cx="259439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Elementwise Multiplication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Hadamard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Product)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3501" y="1629509"/>
            <a:ext cx="235854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Transposition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86660" y="1448641"/>
            <a:ext cx="23585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Multiplication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0326" y="4391135"/>
            <a:ext cx="22242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Note: also with row/column vector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rhs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36886" y="5625738"/>
            <a:ext cx="174023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Note: 1:N join</a:t>
            </a:r>
          </a:p>
        </p:txBody>
      </p:sp>
    </p:spTree>
    <p:extLst>
      <p:ext uri="{BB962C8B-B14F-4D97-AF65-F5344CB8AC3E}">
        <p14:creationId xmlns:p14="http://schemas.microsoft.com/office/powerpoint/2010/main" val="194575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7656666" y="5468499"/>
            <a:ext cx="597159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708584" y="5510368"/>
            <a:ext cx="597159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750454" y="5542188"/>
            <a:ext cx="597159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790647" y="5572333"/>
            <a:ext cx="597159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971704" y="5466825"/>
            <a:ext cx="597159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023622" y="5508694"/>
            <a:ext cx="597159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065492" y="5540514"/>
            <a:ext cx="597159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105685" y="5570659"/>
            <a:ext cx="597159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644943" y="4753394"/>
            <a:ext cx="597159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696861" y="4795263"/>
            <a:ext cx="597159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738731" y="4827083"/>
            <a:ext cx="597159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778924" y="4857228"/>
            <a:ext cx="597159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  Distributed MM Operators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MM Operator Selection, cont.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Execution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398155" y="3441617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1,1</a:t>
            </a:r>
          </a:p>
        </p:txBody>
      </p:sp>
      <p:sp>
        <p:nvSpPr>
          <p:cNvPr id="7" name="Rectangle 6"/>
          <p:cNvSpPr/>
          <p:nvPr/>
        </p:nvSpPr>
        <p:spPr>
          <a:xfrm>
            <a:off x="1401263" y="4117963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2,1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3933" y="4777472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3069" y="3443292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76177" y="4119638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78847" y="4779147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03933" y="5449954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78847" y="5451629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41554" y="2138036"/>
            <a:ext cx="411004" cy="59436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44662" y="2794286"/>
            <a:ext cx="411004" cy="59436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982673" y="2138806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85781" y="2795056"/>
            <a:ext cx="597159" cy="59436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88451" y="3444517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57587" y="2140481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60695" y="2796731"/>
            <a:ext cx="597159" cy="59436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663365" y="3446192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88451" y="4096903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663365" y="4098578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240902" y="4772573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244010" y="5458967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593400" y="4772573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15816" y="4774248"/>
            <a:ext cx="597159" cy="59436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18924" y="5460642"/>
            <a:ext cx="597159" cy="59436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268314" y="4774248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593400" y="5455103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68314" y="5456778"/>
            <a:ext cx="597159" cy="594360"/>
          </a:xfrm>
          <a:prstGeom prst="rect">
            <a:avLst/>
          </a:prstGeom>
          <a:noFill/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2,4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833181" y="3445995"/>
            <a:ext cx="411004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905196" y="3497910"/>
            <a:ext cx="411004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44906" y="4100813"/>
            <a:ext cx="411004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916921" y="4152728"/>
            <a:ext cx="411004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844905" y="4764002"/>
            <a:ext cx="411004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16920" y="4815917"/>
            <a:ext cx="411004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846581" y="5459011"/>
            <a:ext cx="411004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918596" y="5510926"/>
            <a:ext cx="411004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959981" y="4751720"/>
            <a:ext cx="597159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011899" y="4793589"/>
            <a:ext cx="597159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053769" y="4825409"/>
            <a:ext cx="597159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093962" y="4855554"/>
            <a:ext cx="597159" cy="594360"/>
          </a:xfrm>
          <a:prstGeom prst="rect">
            <a:avLst/>
          </a:prstGeom>
          <a:solidFill>
            <a:srgbClr val="7889F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54593" y="2361361"/>
            <a:ext cx="173836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Broadcast-based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MM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mapmm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682100" y="2361361"/>
            <a:ext cx="173836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Shuffle-based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MM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cpmm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3924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50" grpId="0" animBg="1"/>
      <p:bldP spid="51" grpId="0" animBg="1"/>
      <p:bldP spid="52" grpId="0" animBg="1"/>
      <p:bldP spid="53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6" grpId="0" animBg="1"/>
      <p:bldP spid="47" grpId="0" animBg="1"/>
      <p:bldP spid="48" grpId="0" animBg="1"/>
      <p:bldP spid="49" grpId="0" animBg="1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8D08F4-F54D-46FD-BF80-8B1D2DA78407}"/>
              </a:ext>
            </a:extLst>
          </p:cNvPr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Partitioning-Preserving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Shuffle is major bottleneck</a:t>
            </a:r>
            <a:r>
              <a:rPr lang="en-US" dirty="0"/>
              <a:t> for ML on Spark</a:t>
            </a:r>
          </a:p>
          <a:p>
            <a:r>
              <a:rPr lang="en-US" dirty="0"/>
              <a:t>Preserve Partitioning </a:t>
            </a:r>
          </a:p>
          <a:p>
            <a:pPr lvl="1"/>
            <a:r>
              <a:rPr lang="en-US" dirty="0"/>
              <a:t>Op is partitioning-preserving if keys unchanged (guaranteed)</a:t>
            </a:r>
          </a:p>
          <a:p>
            <a:pPr lvl="1"/>
            <a:r>
              <a:rPr lang="en-US" dirty="0"/>
              <a:t>Implicit: Use restrictive APIs (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mapValues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()</a:t>
            </a:r>
            <a:r>
              <a:rPr lang="en-US" dirty="0"/>
              <a:t> vs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mapToPair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()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Explicit: Partition computation w/ declaration of partitioning-preserving</a:t>
            </a:r>
          </a:p>
          <a:p>
            <a:r>
              <a:rPr lang="en-US" dirty="0"/>
              <a:t>Exploit Partitioning</a:t>
            </a:r>
          </a:p>
          <a:p>
            <a:pPr lvl="1"/>
            <a:r>
              <a:rPr lang="en-US" dirty="0"/>
              <a:t>Implicit: Operations based on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join</a:t>
            </a:r>
            <a:r>
              <a:rPr lang="en-US" dirty="0"/>
              <a:t>,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cogroup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Explicit: Custom operators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(e.g., </a:t>
            </a:r>
            <a:r>
              <a:rPr lang="en-US" dirty="0" err="1"/>
              <a:t>zipmm</a:t>
            </a:r>
            <a:r>
              <a:rPr lang="en-US" dirty="0"/>
              <a:t>)</a:t>
            </a:r>
          </a:p>
          <a:p>
            <a:pPr lvl="1"/>
            <a:endParaRPr lang="en-US" sz="700" dirty="0"/>
          </a:p>
          <a:p>
            <a:r>
              <a:rPr lang="en-US" dirty="0"/>
              <a:t>Example: </a:t>
            </a:r>
            <a:br>
              <a:rPr lang="en-US" dirty="0"/>
            </a:br>
            <a:r>
              <a:rPr lang="en-US" dirty="0"/>
              <a:t>Multiclass SVM</a:t>
            </a:r>
          </a:p>
          <a:p>
            <a:pPr lvl="1"/>
            <a:r>
              <a:rPr lang="en-US" dirty="0"/>
              <a:t>Vectors fit </a:t>
            </a:r>
            <a:br>
              <a:rPr lang="en-US" dirty="0"/>
            </a:br>
            <a:r>
              <a:rPr lang="en-US" dirty="0"/>
              <a:t>neither into </a:t>
            </a:r>
            <a:br>
              <a:rPr lang="en-US" dirty="0"/>
            </a:br>
            <a:r>
              <a:rPr lang="en-US" dirty="0"/>
              <a:t>driver nor </a:t>
            </a:r>
            <a:br>
              <a:rPr lang="en-US" dirty="0"/>
            </a:br>
            <a:r>
              <a:rPr lang="en-US" dirty="0"/>
              <a:t>broadcast</a:t>
            </a:r>
          </a:p>
          <a:p>
            <a:pPr lvl="1"/>
            <a:r>
              <a:rPr lang="en-US" dirty="0" err="1"/>
              <a:t>ncol</a:t>
            </a:r>
            <a:r>
              <a:rPr lang="en-US" dirty="0"/>
              <a:t>(X) ≤ </a:t>
            </a:r>
            <a:r>
              <a:rPr lang="en-US" dirty="0" err="1"/>
              <a:t>B</a:t>
            </a:r>
            <a:r>
              <a:rPr lang="en-US" baseline="-25000" dirty="0" err="1"/>
              <a:t>c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Execution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0BDE5-37EE-4287-8807-833CE6C2CFA1}"/>
              </a:ext>
            </a:extLst>
          </p:cNvPr>
          <p:cNvSpPr txBox="1"/>
          <p:nvPr/>
        </p:nvSpPr>
        <p:spPr>
          <a:xfrm>
            <a:off x="2819400" y="4273867"/>
            <a:ext cx="4876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onsolas" pitchFamily="49" charset="0"/>
                <a:cs typeface="Consolas" pitchFamily="49" charset="0"/>
              </a:rPr>
              <a:t>parfor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iter_class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in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1:num_classes) {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2 * (Y ==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iter_class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) - 1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g_old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t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(X) %*%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...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while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 continue ) {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Xd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X %*% s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... inner while loop (compute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step_sz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+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step_sz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*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Xd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out = 1 -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*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out = (out &gt; 0) * out;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g_new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t(X) %*% (out * </a:t>
            </a:r>
            <a:r>
              <a:rPr lang="en-US" sz="1400" b="1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)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B5454-3D61-497A-B89F-52F62541EFC0}"/>
              </a:ext>
            </a:extLst>
          </p:cNvPr>
          <p:cNvSpPr txBox="1"/>
          <p:nvPr/>
        </p:nvSpPr>
        <p:spPr>
          <a:xfrm>
            <a:off x="6324600" y="4069080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>
                <a:solidFill>
                  <a:schemeClr val="accent1"/>
                </a:solidFill>
              </a:rPr>
              <a:t>repart</a:t>
            </a:r>
            <a:r>
              <a:rPr lang="en-US" sz="1600" b="1" dirty="0">
                <a:solidFill>
                  <a:schemeClr val="accent1"/>
                </a:solidFill>
              </a:rPr>
              <a:t>, </a:t>
            </a:r>
            <a:r>
              <a:rPr lang="en-US" sz="1600" b="1" dirty="0" err="1">
                <a:solidFill>
                  <a:schemeClr val="accent1"/>
                </a:solidFill>
              </a:rPr>
              <a:t>chkpt</a:t>
            </a:r>
            <a:r>
              <a:rPr lang="en-US" sz="1600" b="1" dirty="0">
                <a:solidFill>
                  <a:schemeClr val="accent1"/>
                </a:solidFill>
              </a:rPr>
              <a:t> X MEM_DISK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D2CE40-F90D-499A-8256-3FCC97C2E5E9}"/>
              </a:ext>
            </a:extLst>
          </p:cNvPr>
          <p:cNvCxnSpPr/>
          <p:nvPr/>
        </p:nvCxnSpPr>
        <p:spPr>
          <a:xfrm rot="10800000">
            <a:off x="5791201" y="4266908"/>
            <a:ext cx="533400" cy="158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F8E40D-0DC7-4FCD-AC81-00AB82394DF8}"/>
              </a:ext>
            </a:extLst>
          </p:cNvPr>
          <p:cNvSpPr txBox="1"/>
          <p:nvPr/>
        </p:nvSpPr>
        <p:spPr>
          <a:xfrm>
            <a:off x="6400800" y="4873526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>
                <a:solidFill>
                  <a:schemeClr val="accent1"/>
                </a:solidFill>
              </a:rPr>
              <a:t>chkpt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y_local</a:t>
            </a:r>
            <a:r>
              <a:rPr lang="en-US" sz="1600" b="1" dirty="0">
                <a:solidFill>
                  <a:schemeClr val="accent1"/>
                </a:solidFill>
              </a:rPr>
              <a:t> MEM_DISK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AD6FE1-3AE5-49F8-83A8-8D9DD0D9DE0A}"/>
              </a:ext>
            </a:extLst>
          </p:cNvPr>
          <p:cNvSpPr txBox="1"/>
          <p:nvPr/>
        </p:nvSpPr>
        <p:spPr>
          <a:xfrm>
            <a:off x="7543800" y="6355080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zipmm</a:t>
            </a:r>
            <a:endParaRPr lang="en-US" b="1" dirty="0">
              <a:solidFill>
                <a:srgbClr val="7889FB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4A76B8-92A1-4588-9951-36D5ACE62BC7}"/>
              </a:ext>
            </a:extLst>
          </p:cNvPr>
          <p:cNvSpPr txBox="1"/>
          <p:nvPr/>
        </p:nvSpPr>
        <p:spPr>
          <a:xfrm>
            <a:off x="6400800" y="5330726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>
                <a:solidFill>
                  <a:schemeClr val="accent1"/>
                </a:solidFill>
              </a:rPr>
              <a:t>chkpt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Xd</a:t>
            </a:r>
            <a:r>
              <a:rPr lang="en-US" sz="1600" b="1" dirty="0">
                <a:solidFill>
                  <a:schemeClr val="accent1"/>
                </a:solidFill>
              </a:rPr>
              <a:t>, </a:t>
            </a:r>
            <a:r>
              <a:rPr lang="en-US" sz="1600" b="1" dirty="0" err="1">
                <a:solidFill>
                  <a:schemeClr val="accent1"/>
                </a:solidFill>
              </a:rPr>
              <a:t>Xw</a:t>
            </a:r>
            <a:r>
              <a:rPr lang="en-US" sz="1600" b="1" dirty="0">
                <a:solidFill>
                  <a:schemeClr val="accent1"/>
                </a:solidFill>
              </a:rPr>
              <a:t> MEM_DISK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4C7E22-E76F-45BB-8F01-8B274AA825C6}"/>
              </a:ext>
            </a:extLst>
          </p:cNvPr>
          <p:cNvCxnSpPr/>
          <p:nvPr/>
        </p:nvCxnSpPr>
        <p:spPr>
          <a:xfrm rot="10800000">
            <a:off x="5867400" y="5058091"/>
            <a:ext cx="533400" cy="158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D86DF8-1078-4371-BE5A-03B598986A26}"/>
              </a:ext>
            </a:extLst>
          </p:cNvPr>
          <p:cNvCxnSpPr/>
          <p:nvPr/>
        </p:nvCxnSpPr>
        <p:spPr>
          <a:xfrm rot="10800000">
            <a:off x="5943600" y="5546064"/>
            <a:ext cx="533400" cy="158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B61764-B4F4-4D13-AD71-1236F9AE7B78}"/>
              </a:ext>
            </a:extLst>
          </p:cNvPr>
          <p:cNvGrpSpPr/>
          <p:nvPr/>
        </p:nvGrpSpPr>
        <p:grpSpPr>
          <a:xfrm>
            <a:off x="2819400" y="4297680"/>
            <a:ext cx="609600" cy="2286794"/>
            <a:chOff x="2819400" y="3962400"/>
            <a:chExt cx="609600" cy="228679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3A7F411-438E-44D0-B907-3ADAD2BA2868}"/>
                </a:ext>
              </a:extLst>
            </p:cNvPr>
            <p:cNvCxnSpPr/>
            <p:nvPr/>
          </p:nvCxnSpPr>
          <p:spPr>
            <a:xfrm flipV="1">
              <a:off x="3200400" y="6246811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DA6892E-2953-4D85-B404-32B0BAB10AAC}"/>
                </a:ext>
              </a:extLst>
            </p:cNvPr>
            <p:cNvCxnSpPr/>
            <p:nvPr/>
          </p:nvCxnSpPr>
          <p:spPr>
            <a:xfrm flipV="1">
              <a:off x="3200400" y="5181600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67BEB58-68EA-43DF-8E74-09F791C96B43}"/>
                </a:ext>
              </a:extLst>
            </p:cNvPr>
            <p:cNvCxnSpPr/>
            <p:nvPr/>
          </p:nvCxnSpPr>
          <p:spPr>
            <a:xfrm rot="5400000">
              <a:off x="2667795" y="5715795"/>
              <a:ext cx="1065210" cy="1588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E0EF82B-07CD-4419-B756-47F9C2A313F1}"/>
                </a:ext>
              </a:extLst>
            </p:cNvPr>
            <p:cNvCxnSpPr/>
            <p:nvPr/>
          </p:nvCxnSpPr>
          <p:spPr>
            <a:xfrm flipV="1">
              <a:off x="2819400" y="3962400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F8A2974-203B-4978-9CEE-2D23D1771503}"/>
                </a:ext>
              </a:extLst>
            </p:cNvPr>
            <p:cNvCxnSpPr/>
            <p:nvPr/>
          </p:nvCxnSpPr>
          <p:spPr>
            <a:xfrm rot="5400000">
              <a:off x="1677194" y="5105400"/>
              <a:ext cx="2285206" cy="794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401ECDA-C0D5-4B37-90BF-AEEC9D204C9D}"/>
                </a:ext>
              </a:extLst>
            </p:cNvPr>
            <p:cNvCxnSpPr/>
            <p:nvPr/>
          </p:nvCxnSpPr>
          <p:spPr>
            <a:xfrm flipV="1">
              <a:off x="2819400" y="5105400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9007A13-D30E-413A-87A2-39955C268DBB}"/>
                </a:ext>
              </a:extLst>
            </p:cNvPr>
            <p:cNvCxnSpPr/>
            <p:nvPr/>
          </p:nvCxnSpPr>
          <p:spPr>
            <a:xfrm flipV="1">
              <a:off x="2819400" y="6246811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28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Dask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</a:t>
            </a:r>
            <a:r>
              <a:rPr lang="en-US" dirty="0" err="1"/>
              <a:t>Dask</a:t>
            </a:r>
            <a:endParaRPr lang="en-US" dirty="0"/>
          </a:p>
          <a:p>
            <a:pPr lvl="1"/>
            <a:r>
              <a:rPr lang="en-US" dirty="0"/>
              <a:t>Multi-threaded and distributed operations for arrays, bags, and </a:t>
            </a:r>
            <a:r>
              <a:rPr lang="en-US" dirty="0" err="1"/>
              <a:t>dataframes</a:t>
            </a:r>
            <a:endParaRPr lang="en-US" dirty="0"/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dask.array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list of </a:t>
            </a:r>
            <a:r>
              <a:rPr lang="en-US" dirty="0" err="1"/>
              <a:t>numpy</a:t>
            </a:r>
            <a:r>
              <a:rPr lang="en-US" dirty="0"/>
              <a:t> n-dim arrays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dask.dataframe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list of pandas data frames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dask.bag:</a:t>
            </a:r>
            <a:r>
              <a:rPr lang="en-US" dirty="0" err="1">
                <a:solidFill>
                  <a:schemeClr val="tx1"/>
                </a:solidFill>
              </a:rPr>
              <a:t>unordered</a:t>
            </a:r>
            <a:r>
              <a:rPr lang="en-US" dirty="0">
                <a:solidFill>
                  <a:schemeClr val="tx1"/>
                </a:solidFill>
              </a:rPr>
              <a:t> list of tuples (second order functions)</a:t>
            </a:r>
          </a:p>
          <a:p>
            <a:pPr lvl="1"/>
            <a:r>
              <a:rPr lang="en-US" dirty="0"/>
              <a:t>Local and distributed schedulers:</a:t>
            </a:r>
            <a:br>
              <a:rPr lang="en-US" dirty="0"/>
            </a:br>
            <a:r>
              <a:rPr lang="en-US" dirty="0"/>
              <a:t>threads, processes, YARN, Kubernetes, containers, HPC, and cloud, GPUs</a:t>
            </a:r>
          </a:p>
          <a:p>
            <a:pPr lvl="1"/>
            <a:endParaRPr lang="en-US" sz="700" dirty="0"/>
          </a:p>
          <a:p>
            <a:r>
              <a:rPr lang="en-US" dirty="0"/>
              <a:t>Execution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Lazy evaluation</a:t>
            </a:r>
          </a:p>
          <a:p>
            <a:pPr lvl="1"/>
            <a:r>
              <a:rPr lang="en-US" dirty="0"/>
              <a:t>Limitation: requires 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static size inference</a:t>
            </a:r>
          </a:p>
          <a:p>
            <a:pPr lvl="1"/>
            <a:r>
              <a:rPr lang="en-US" dirty="0"/>
              <a:t>Triggered via</a:t>
            </a:r>
            <a:br>
              <a:rPr lang="en-US" dirty="0"/>
            </a:br>
            <a:r>
              <a:rPr lang="en-US" dirty="0">
                <a:latin typeface="Consolas" panose="020B0609020204030204" pitchFamily="49" charset="0"/>
              </a:rPr>
              <a:t>compute()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Execution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016" y="1986469"/>
            <a:ext cx="1991333" cy="1256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390" y="1986469"/>
            <a:ext cx="956977" cy="1253300"/>
          </a:xfrm>
          <a:prstGeom prst="rect">
            <a:avLst/>
          </a:prstGeom>
        </p:spPr>
      </p:pic>
      <p:pic>
        <p:nvPicPr>
          <p:cNvPr id="9" name="Picture 2" descr="Bildergebnis für das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34381" r="29495" b="34871"/>
          <a:stretch/>
        </p:blipFill>
        <p:spPr bwMode="auto">
          <a:xfrm>
            <a:off x="1780629" y="626550"/>
            <a:ext cx="779636" cy="32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949" y="748960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715967" y="642025"/>
            <a:ext cx="460118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[Matthew Rocklin: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Parallel Computation with Blocked algorithms and Task Scheduling,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Python in Science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Development Team: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Library for dynamic task scheduling, 2016,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https://dask.org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3245" y="4289896"/>
            <a:ext cx="4608704" cy="192360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dask.array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as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da</a:t>
            </a: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x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da.random.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random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(10000,10000), chunks=(1000,1000))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y = x +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x.T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y.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persist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cache in memory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z = y[::2, 5000:].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mean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(axis=1)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colMeans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ret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z.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compute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returns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NumPy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array</a:t>
            </a:r>
          </a:p>
        </p:txBody>
      </p:sp>
    </p:spTree>
    <p:extLst>
      <p:ext uri="{BB962C8B-B14F-4D97-AF65-F5344CB8AC3E}">
        <p14:creationId xmlns:p14="http://schemas.microsoft.com/office/powerpoint/2010/main" val="271218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Task-Parallel Execution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Parallel Computation of Independent Tasks,</a:t>
            </a:r>
            <a:br>
              <a:rPr lang="en-US" dirty="0"/>
            </a:br>
            <a:r>
              <a:rPr lang="en-US" dirty="0"/>
              <a:t>Emulation of Data-Parallel Operations/Programs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911" y="5028490"/>
            <a:ext cx="1388669" cy="403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E9B620-E9BF-414B-BABE-63EAE006D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593" y="5028490"/>
            <a:ext cx="491759" cy="381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4B96C0-9392-472B-B312-3160FBB221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9" b="13748"/>
          <a:stretch/>
        </p:blipFill>
        <p:spPr>
          <a:xfrm>
            <a:off x="5947233" y="4961359"/>
            <a:ext cx="650360" cy="468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C55D46-E024-4D39-9092-1686B6ABC9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148" y="4924592"/>
            <a:ext cx="659373" cy="561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1A0D72-5627-408C-8147-1AC0CA008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79" y="5000884"/>
            <a:ext cx="1140889" cy="431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E957CD-C6DC-44A4-97FD-C06A4CC3D7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91" y="5626679"/>
            <a:ext cx="914434" cy="331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3AD177-5F3B-4753-883E-7A5CF09126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42" y="5551757"/>
            <a:ext cx="741075" cy="38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29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Task-Parallelism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Historic Perspective </a:t>
            </a:r>
          </a:p>
          <a:p>
            <a:pPr lvl="1"/>
            <a:r>
              <a:rPr lang="en-US" dirty="0"/>
              <a:t>Since 1980s: various parallel Fortran extensions, especially in HPC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DOALL parallel loops</a:t>
            </a:r>
            <a:r>
              <a:rPr lang="en-US" dirty="0"/>
              <a:t> (independent iterations)</a:t>
            </a:r>
          </a:p>
          <a:p>
            <a:pPr lvl="1"/>
            <a:r>
              <a:rPr lang="en-US" dirty="0" err="1"/>
              <a:t>OpenMP</a:t>
            </a:r>
            <a:r>
              <a:rPr lang="en-US" dirty="0"/>
              <a:t> (since 1997,</a:t>
            </a:r>
            <a:br>
              <a:rPr lang="en-US" dirty="0"/>
            </a:br>
            <a:r>
              <a:rPr lang="en-US" dirty="0"/>
              <a:t>Open Multi-Processing)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Motivation: Independent Tasks in ML Workloads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Use cases: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Ensemble learning, cross validation, hyper-parameter tuning, </a:t>
            </a:r>
            <a:br>
              <a:rPr lang="en-US" dirty="0"/>
            </a:br>
            <a:r>
              <a:rPr lang="en-US" dirty="0"/>
              <a:t>complex models with disjoint/overlapping/all data per task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Challenge #1:</a:t>
            </a:r>
            <a:r>
              <a:rPr lang="en-US" dirty="0"/>
              <a:t> Adaptation to data and cluster characteristics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Challenge #2:</a:t>
            </a:r>
            <a:r>
              <a:rPr lang="en-US" dirty="0"/>
              <a:t> Combination with data-parallelism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Task-Parallel Execution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08809" y="2336253"/>
            <a:ext cx="4943789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#pragma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omp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parallel for reduction(+: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nnz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for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(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int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0;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&lt; N;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++) {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int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threadID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omp_get_thread_num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();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R[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] =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foo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(A[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]);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nnz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+= (R[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]!=0) ? 1 : 0;    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}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05" y="3000375"/>
            <a:ext cx="1024304" cy="36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7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For Loops (</a:t>
            </a:r>
            <a:r>
              <a:rPr lang="en-US" dirty="0" err="1"/>
              <a:t>ParFor</a:t>
            </a:r>
            <a:r>
              <a:rPr lang="en-US" dirty="0"/>
              <a:t>)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Hybrid Parallelization Strategies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Combination of </a:t>
            </a:r>
            <a:r>
              <a:rPr lang="en-US" b="1" dirty="0">
                <a:solidFill>
                  <a:schemeClr val="accent1"/>
                </a:solidFill>
              </a:rPr>
              <a:t>data- and task-parallel</a:t>
            </a:r>
            <a:r>
              <a:rPr lang="en-US" dirty="0">
                <a:solidFill>
                  <a:schemeClr val="tx1"/>
                </a:solidFill>
              </a:rPr>
              <a:t> ops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Combination of </a:t>
            </a:r>
            <a:r>
              <a:rPr lang="en-US" b="1" dirty="0">
                <a:solidFill>
                  <a:schemeClr val="accent1"/>
                </a:solidFill>
              </a:rPr>
              <a:t>local and distributed</a:t>
            </a:r>
            <a:r>
              <a:rPr lang="en-US" dirty="0">
                <a:solidFill>
                  <a:schemeClr val="tx1"/>
                </a:solidFill>
              </a:rPr>
              <a:t> computation</a:t>
            </a:r>
          </a:p>
          <a:p>
            <a:pPr lvl="1"/>
            <a:endParaRPr lang="en-US" sz="1200" dirty="0"/>
          </a:p>
          <a:p>
            <a:r>
              <a:rPr lang="en-US" dirty="0"/>
              <a:t>Key Aspects</a:t>
            </a:r>
          </a:p>
          <a:p>
            <a:pPr lvl="1"/>
            <a:r>
              <a:rPr lang="en-US" dirty="0"/>
              <a:t>Dependency Analysis</a:t>
            </a:r>
          </a:p>
          <a:p>
            <a:pPr lvl="1"/>
            <a:r>
              <a:rPr lang="en-US" dirty="0"/>
              <a:t>Task partitioning</a:t>
            </a:r>
          </a:p>
          <a:p>
            <a:pPr lvl="1"/>
            <a:r>
              <a:rPr lang="en-US" dirty="0"/>
              <a:t>Data partitioning, scan</a:t>
            </a:r>
            <a:br>
              <a:rPr lang="en-US" dirty="0"/>
            </a:br>
            <a:r>
              <a:rPr lang="en-US" dirty="0"/>
              <a:t>sharing, various rewrites</a:t>
            </a:r>
          </a:p>
          <a:p>
            <a:pPr lvl="1"/>
            <a:r>
              <a:rPr lang="en-US" dirty="0"/>
              <a:t>Execution strategies</a:t>
            </a:r>
          </a:p>
          <a:p>
            <a:pPr lvl="1"/>
            <a:r>
              <a:rPr lang="en-US" dirty="0"/>
              <a:t>Result </a:t>
            </a:r>
            <a:r>
              <a:rPr lang="en-US" dirty="0" err="1"/>
              <a:t>agg</a:t>
            </a:r>
            <a:r>
              <a:rPr lang="en-US" dirty="0"/>
              <a:t> strategies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ParFor</a:t>
            </a:r>
            <a:r>
              <a:rPr lang="en-US" b="1" dirty="0">
                <a:solidFill>
                  <a:srgbClr val="7889FB"/>
                </a:solidFill>
              </a:rPr>
              <a:t> optimizer </a:t>
            </a:r>
          </a:p>
          <a:p>
            <a:pPr lvl="1"/>
            <a:endParaRPr lang="en-US" sz="700" b="1" dirty="0">
              <a:solidFill>
                <a:srgbClr val="7889FB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Task-Parallel Execution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A2E5AD-89B5-4C29-84EF-B62AE1EA7B0F}"/>
              </a:ext>
            </a:extLst>
          </p:cNvPr>
          <p:cNvSpPr txBox="1"/>
          <p:nvPr/>
        </p:nvSpPr>
        <p:spPr>
          <a:xfrm>
            <a:off x="4228124" y="2598356"/>
            <a:ext cx="4577339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n-NO" dirty="0">
                <a:latin typeface="Consolas" panose="020B0609020204030204" pitchFamily="49" charset="0"/>
                <a:cs typeface="Consolas" panose="020B0609020204030204" pitchFamily="49" charset="0"/>
              </a:rPr>
              <a:t>reg = 10^(</a:t>
            </a:r>
            <a:r>
              <a:rPr lang="nn-NO" b="1" dirty="0">
                <a:latin typeface="Consolas" panose="020B0609020204030204" pitchFamily="49" charset="0"/>
                <a:cs typeface="Consolas" panose="020B0609020204030204" pitchFamily="49" charset="0"/>
              </a:rPr>
              <a:t>seq</a:t>
            </a:r>
            <a:r>
              <a:rPr lang="nn-NO" dirty="0">
                <a:latin typeface="Consolas" panose="020B0609020204030204" pitchFamily="49" charset="0"/>
                <a:cs typeface="Consolas" panose="020B0609020204030204" pitchFamily="49" charset="0"/>
              </a:rPr>
              <a:t>(-1,-10))</a:t>
            </a: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B_all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matrix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(0, </a:t>
            </a: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nrow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reg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), n)</a:t>
            </a: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parfor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in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1: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nrow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reg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 ) {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latin typeface="Consolas" panose="020B0609020204030204" pitchFamily="49" charset="0"/>
                <a:cs typeface="Consolas" panose="020B0609020204030204" pitchFamily="49" charset="0"/>
              </a:rPr>
              <a:t>   B = </a:t>
            </a:r>
            <a:r>
              <a:rPr lang="en-US" b="1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lm</a:t>
            </a:r>
            <a:r>
              <a:rPr lang="en-US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(X, y, </a:t>
            </a:r>
            <a:r>
              <a:rPr lang="en-US" dirty="0" err="1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reg</a:t>
            </a:r>
            <a:r>
              <a:rPr lang="en-US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[i,1]);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B_all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,] = 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(B);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9D7E87E-419F-4A3B-9562-0D8A814FBB25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4355222" y="4629681"/>
            <a:ext cx="1141142" cy="496033"/>
          </a:xfrm>
          <a:prstGeom prst="straightConnector1">
            <a:avLst/>
          </a:prstGeom>
          <a:ln w="19050">
            <a:solidFill>
              <a:srgbClr val="7889FB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E557AFD-4825-4874-852E-C3075B4FBA55}"/>
              </a:ext>
            </a:extLst>
          </p:cNvPr>
          <p:cNvSpPr txBox="1"/>
          <p:nvPr/>
        </p:nvSpPr>
        <p:spPr>
          <a:xfrm>
            <a:off x="3357164" y="5125714"/>
            <a:ext cx="1996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</a:t>
            </a: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ParFor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(multi-threaded),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w/ local ops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B8E71C-7D8A-415F-9496-0B627B1DA811}"/>
              </a:ext>
            </a:extLst>
          </p:cNvPr>
          <p:cNvSpPr txBox="1"/>
          <p:nvPr/>
        </p:nvSpPr>
        <p:spPr>
          <a:xfrm>
            <a:off x="5205014" y="5125714"/>
            <a:ext cx="1996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Remote </a:t>
            </a: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ParFor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(distributed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Spark job)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C03628-2E53-4F8A-ACB5-52141CA3ABB4}"/>
              </a:ext>
            </a:extLst>
          </p:cNvPr>
          <p:cNvSpPr txBox="1"/>
          <p:nvPr/>
        </p:nvSpPr>
        <p:spPr>
          <a:xfrm>
            <a:off x="7235605" y="5125714"/>
            <a:ext cx="1649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</a:t>
            </a: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ParFor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w/ concurrent distributed ops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DB35DB0-F194-4957-BC88-81DB0FD2D82D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6006579" y="4629681"/>
            <a:ext cx="196493" cy="496033"/>
          </a:xfrm>
          <a:prstGeom prst="straightConnector1">
            <a:avLst/>
          </a:prstGeom>
          <a:ln w="19050">
            <a:solidFill>
              <a:srgbClr val="7889FB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3293BE-4F0F-4CFF-8415-0D313A1CD000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>
            <a:off x="6516794" y="4629681"/>
            <a:ext cx="1543652" cy="496033"/>
          </a:xfrm>
          <a:prstGeom prst="straightConnector1">
            <a:avLst/>
          </a:prstGeom>
          <a:ln w="19050">
            <a:solidFill>
              <a:srgbClr val="7889FB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54321" y="1105320"/>
            <a:ext cx="328580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[M. Boehm et al.: Hybrid Parallelization Strategies for Large-Scale Machine Learning 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774" y="1161032"/>
            <a:ext cx="4965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602" y="677948"/>
            <a:ext cx="1388669" cy="4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2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</a:t>
            </a:r>
            <a:r>
              <a:rPr lang="en-US" dirty="0" err="1"/>
              <a:t>ParFor</a:t>
            </a:r>
            <a:r>
              <a:rPr lang="en-US" dirty="0"/>
              <a:t>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Pairwise Pearson Correlation </a:t>
            </a:r>
          </a:p>
          <a:p>
            <a:pPr lvl="1"/>
            <a:r>
              <a:rPr lang="en-US" dirty="0"/>
              <a:t>In practice: </a:t>
            </a:r>
            <a:r>
              <a:rPr lang="en-US" dirty="0" err="1"/>
              <a:t>uni</a:t>
            </a:r>
            <a:r>
              <a:rPr lang="en-US" dirty="0"/>
              <a:t>/bivariate stats</a:t>
            </a:r>
          </a:p>
          <a:p>
            <a:pPr lvl="1"/>
            <a:r>
              <a:rPr lang="de-DE" dirty="0"/>
              <a:t>Pearson‘s R, Anova F, Chi-squared, </a:t>
            </a:r>
            <a:br>
              <a:rPr lang="de-DE" dirty="0"/>
            </a:br>
            <a:r>
              <a:rPr lang="de-DE" dirty="0"/>
              <a:t>Degree of freedom, P-value, </a:t>
            </a:r>
            <a:br>
              <a:rPr lang="de-DE" dirty="0"/>
            </a:br>
            <a:r>
              <a:rPr lang="de-DE" dirty="0"/>
              <a:t>Cramers V, Spearman, etc)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Batch-wise CNN Scoring </a:t>
            </a:r>
            <a:endParaRPr lang="en-US" sz="1600" dirty="0"/>
          </a:p>
          <a:p>
            <a:pPr lvl="1"/>
            <a:r>
              <a:rPr lang="en-US" dirty="0"/>
              <a:t>Emulate data-parallelism</a:t>
            </a:r>
            <a:br>
              <a:rPr lang="en-US" dirty="0"/>
            </a:br>
            <a:r>
              <a:rPr lang="en-US" dirty="0"/>
              <a:t>for complex functions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AT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de-DE" dirty="0"/>
              <a:t>Conceptual Design: </a:t>
            </a:r>
            <a:br>
              <a:rPr lang="de-DE" dirty="0"/>
            </a:br>
            <a:r>
              <a:rPr lang="de-DE" dirty="0"/>
              <a:t>      </a:t>
            </a:r>
            <a:r>
              <a:rPr lang="de-DE" dirty="0">
                <a:solidFill>
                  <a:schemeClr val="accent1"/>
                </a:solidFill>
              </a:rPr>
              <a:t>Coordinator/worker</a:t>
            </a:r>
            <a:r>
              <a:rPr lang="en-US" dirty="0"/>
              <a:t> </a:t>
            </a:r>
            <a:r>
              <a:rPr lang="en-US" b="0" dirty="0"/>
              <a:t>(task: group of </a:t>
            </a:r>
            <a:r>
              <a:rPr lang="en-US" b="0" dirty="0" err="1"/>
              <a:t>parfor</a:t>
            </a:r>
            <a:r>
              <a:rPr lang="en-US" b="0" dirty="0"/>
              <a:t> iterations)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Task-Parallel Execution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20938" y="1354262"/>
            <a:ext cx="3821129" cy="30777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D = </a:t>
            </a:r>
            <a:r>
              <a:rPr lang="en-US" sz="1600" b="1" dirty="0">
                <a:latin typeface="Consolas" panose="020B0609020204030204" pitchFamily="49" charset="0"/>
                <a:cs typeface="Courier New" panose="02070309020205020404" pitchFamily="49" charset="0"/>
              </a:rPr>
              <a:t>read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("./input/D");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R = </a:t>
            </a:r>
            <a:r>
              <a:rPr lang="en-US" sz="1600" b="1" dirty="0">
                <a:latin typeface="Consolas" panose="020B0609020204030204" pitchFamily="49" charset="0"/>
                <a:cs typeface="Courier New" panose="02070309020205020404" pitchFamily="49" charset="0"/>
              </a:rPr>
              <a:t>matrix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(0, </a:t>
            </a:r>
            <a:r>
              <a:rPr lang="en-US" sz="1600" b="1" dirty="0" err="1">
                <a:latin typeface="Consolas" panose="020B0609020204030204" pitchFamily="49" charset="0"/>
                <a:cs typeface="Courier New" panose="02070309020205020404" pitchFamily="49" charset="0"/>
              </a:rPr>
              <a:t>ncol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(D), </a:t>
            </a:r>
            <a:r>
              <a:rPr lang="en-US" sz="1600" b="1" dirty="0" err="1">
                <a:latin typeface="Consolas" panose="020B0609020204030204" pitchFamily="49" charset="0"/>
                <a:cs typeface="Courier New" panose="02070309020205020404" pitchFamily="49" charset="0"/>
              </a:rPr>
              <a:t>ncol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(D));</a:t>
            </a:r>
          </a:p>
          <a:p>
            <a:r>
              <a:rPr lang="en-US" sz="1600" b="1" dirty="0" err="1">
                <a:solidFill>
                  <a:schemeClr val="accent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parfor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in 1:(</a:t>
            </a:r>
            <a:r>
              <a:rPr lang="en-US" sz="1600" b="1" dirty="0" err="1">
                <a:latin typeface="Consolas" panose="020B0609020204030204" pitchFamily="49" charset="0"/>
                <a:cs typeface="Courier New" panose="02070309020205020404" pitchFamily="49" charset="0"/>
              </a:rPr>
              <a:t>ncol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(D)-1)) {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X = </a:t>
            </a:r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D[ ,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i</a:t>
            </a:r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]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sX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latin typeface="Consolas" panose="020B0609020204030204" pitchFamily="49" charset="0"/>
                <a:cs typeface="Courier New" panose="02070309020205020404" pitchFamily="49" charset="0"/>
              </a:rPr>
              <a:t>sd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(X);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 err="1">
                <a:solidFill>
                  <a:schemeClr val="accent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parfor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(j in (i+1):</a:t>
            </a:r>
            <a:r>
              <a:rPr lang="en-US" sz="1600" b="1" dirty="0" err="1">
                <a:latin typeface="Consolas" panose="020B0609020204030204" pitchFamily="49" charset="0"/>
                <a:cs typeface="Courier New" panose="02070309020205020404" pitchFamily="49" charset="0"/>
              </a:rPr>
              <a:t>ncol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(D)) {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   Y = </a:t>
            </a:r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D[ ,j]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s-E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   </a:t>
            </a:r>
            <a:r>
              <a:rPr lang="es-E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sY</a:t>
            </a:r>
            <a:r>
              <a:rPr lang="es-ES" sz="1600" dirty="0">
                <a:latin typeface="Consolas" panose="020B0609020204030204" pitchFamily="49" charset="0"/>
                <a:cs typeface="Courier New" panose="02070309020205020404" pitchFamily="49" charset="0"/>
              </a:rPr>
              <a:t> = </a:t>
            </a:r>
            <a:r>
              <a:rPr lang="es-ES" sz="1600" b="1" dirty="0" err="1">
                <a:latin typeface="Consolas" panose="020B0609020204030204" pitchFamily="49" charset="0"/>
                <a:cs typeface="Courier New" panose="02070309020205020404" pitchFamily="49" charset="0"/>
              </a:rPr>
              <a:t>sd</a:t>
            </a:r>
            <a:r>
              <a:rPr lang="es-ES" sz="1600" dirty="0">
                <a:latin typeface="Consolas" panose="020B0609020204030204" pitchFamily="49" charset="0"/>
                <a:cs typeface="Courier New" panose="02070309020205020404" pitchFamily="49" charset="0"/>
              </a:rPr>
              <a:t>(Y);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   R[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i,j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] = </a:t>
            </a:r>
            <a:r>
              <a:rPr lang="en-US" sz="1600" b="1" dirty="0" err="1">
                <a:latin typeface="Consolas" panose="020B0609020204030204" pitchFamily="49" charset="0"/>
                <a:cs typeface="Courier New" panose="02070309020205020404" pitchFamily="49" charset="0"/>
              </a:rPr>
              <a:t>cov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(X,Y)/(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sX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*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sY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}  }</a:t>
            </a:r>
          </a:p>
          <a:p>
            <a:r>
              <a:rPr lang="en-US" sz="1600" b="1" dirty="0">
                <a:latin typeface="Consolas" panose="020B0609020204030204" pitchFamily="49" charset="0"/>
                <a:cs typeface="Courier New" panose="02070309020205020404" pitchFamily="49" charset="0"/>
              </a:rPr>
              <a:t>write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(R, "./output/R");</a:t>
            </a:r>
          </a:p>
          <a:p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3597" y="4213078"/>
            <a:ext cx="4139921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FR" sz="1600" dirty="0" err="1">
                <a:latin typeface="Consolas" panose="020B0609020204030204" pitchFamily="49" charset="0"/>
              </a:rPr>
              <a:t>prob</a:t>
            </a:r>
            <a:r>
              <a:rPr lang="fr-FR" sz="1600" dirty="0">
                <a:latin typeface="Consolas" panose="020B0609020204030204" pitchFamily="49" charset="0"/>
              </a:rPr>
              <a:t> = </a:t>
            </a:r>
            <a:r>
              <a:rPr lang="fr-FR" sz="1600" b="1" dirty="0">
                <a:latin typeface="Consolas" panose="020B0609020204030204" pitchFamily="49" charset="0"/>
              </a:rPr>
              <a:t>matrix</a:t>
            </a:r>
            <a:r>
              <a:rPr lang="fr-FR" sz="1600" dirty="0">
                <a:latin typeface="Consolas" panose="020B0609020204030204" pitchFamily="49" charset="0"/>
              </a:rPr>
              <a:t>(0, Ni, </a:t>
            </a:r>
            <a:r>
              <a:rPr lang="fr-FR" sz="1600" dirty="0" err="1">
                <a:latin typeface="Consolas" panose="020B0609020204030204" pitchFamily="49" charset="0"/>
              </a:rPr>
              <a:t>Nc</a:t>
            </a:r>
            <a:r>
              <a:rPr lang="fr-FR" sz="1600" dirty="0">
                <a:latin typeface="Consolas" panose="020B0609020204030204" pitchFamily="49" charset="0"/>
              </a:rPr>
              <a:t>)</a:t>
            </a:r>
          </a:p>
          <a:p>
            <a:r>
              <a:rPr lang="sv-SE" sz="1600" b="1" dirty="0">
                <a:solidFill>
                  <a:schemeClr val="accent1"/>
                </a:solidFill>
                <a:latin typeface="Consolas" panose="020B0609020204030204" pitchFamily="49" charset="0"/>
              </a:rPr>
              <a:t>parfor</a:t>
            </a:r>
            <a:r>
              <a:rPr lang="sv-SE" sz="1600" dirty="0">
                <a:latin typeface="Consolas" panose="020B0609020204030204" pitchFamily="49" charset="0"/>
              </a:rPr>
              <a:t>( i in 1:ceil(Ni/B) ) {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 </a:t>
            </a:r>
            <a:r>
              <a:rPr lang="en-US" sz="1600" dirty="0" err="1">
                <a:latin typeface="Consolas" panose="020B0609020204030204" pitchFamily="49" charset="0"/>
              </a:rPr>
              <a:t>Xb</a:t>
            </a:r>
            <a:r>
              <a:rPr lang="en-US" sz="1600" dirty="0">
                <a:latin typeface="Consolas" panose="020B0609020204030204" pitchFamily="49" charset="0"/>
              </a:rPr>
              <a:t> = X[((i-1)*B+1):</a:t>
            </a:r>
            <a:r>
              <a:rPr lang="en-US" sz="1600" b="1" dirty="0">
                <a:latin typeface="Consolas" panose="020B0609020204030204" pitchFamily="49" charset="0"/>
              </a:rPr>
              <a:t>min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</a:rPr>
              <a:t>*</a:t>
            </a:r>
            <a:r>
              <a:rPr lang="en-US" sz="1600" dirty="0" err="1">
                <a:latin typeface="Consolas" panose="020B0609020204030204" pitchFamily="49" charset="0"/>
              </a:rPr>
              <a:t>B,Ni</a:t>
            </a:r>
            <a:r>
              <a:rPr lang="en-US" sz="1600" dirty="0">
                <a:latin typeface="Consolas" panose="020B0609020204030204" pitchFamily="49" charset="0"/>
              </a:rPr>
              <a:t>),];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 </a:t>
            </a:r>
            <a:r>
              <a:rPr lang="en-US" sz="1600" dirty="0" err="1">
                <a:latin typeface="Consolas" panose="020B0609020204030204" pitchFamily="49" charset="0"/>
              </a:rPr>
              <a:t>prob</a:t>
            </a:r>
            <a:r>
              <a:rPr lang="en-US" sz="1600" dirty="0">
                <a:latin typeface="Consolas" panose="020B0609020204030204" pitchFamily="49" charset="0"/>
              </a:rPr>
              <a:t>[((i-1)*B+1):</a:t>
            </a:r>
            <a:r>
              <a:rPr lang="en-US" sz="1600" b="1" dirty="0">
                <a:latin typeface="Consolas" panose="020B0609020204030204" pitchFamily="49" charset="0"/>
              </a:rPr>
              <a:t>min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</a:rPr>
              <a:t>*</a:t>
            </a:r>
            <a:r>
              <a:rPr lang="en-US" sz="1600" dirty="0" err="1">
                <a:latin typeface="Consolas" panose="020B0609020204030204" pitchFamily="49" charset="0"/>
              </a:rPr>
              <a:t>B,Ni</a:t>
            </a:r>
            <a:r>
              <a:rPr lang="en-US" sz="1600" dirty="0">
                <a:latin typeface="Consolas" panose="020B0609020204030204" pitchFamily="49" charset="0"/>
              </a:rPr>
              <a:t>),] =</a:t>
            </a:r>
          </a:p>
          <a:p>
            <a:r>
              <a:rPr lang="en-US" sz="1600" dirty="0">
                <a:latin typeface="Consolas" panose="020B0609020204030204" pitchFamily="49" charset="0"/>
              </a:rPr>
              <a:t>      ... </a:t>
            </a:r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</a:rPr>
              <a:t># CNN scoring</a:t>
            </a:r>
          </a:p>
          <a:p>
            <a:r>
              <a:rPr lang="en-AT" sz="1600" dirty="0">
                <a:latin typeface="Consolas" panose="020B0609020204030204" pitchFamily="49" charset="0"/>
              </a:rPr>
              <a:t>}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602" y="677948"/>
            <a:ext cx="1388669" cy="4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83405" y="3057207"/>
            <a:ext cx="37340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chemeClr val="accent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parfor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in 1:(</a:t>
            </a:r>
            <a:r>
              <a:rPr lang="en-US" sz="1600" b="1" dirty="0" err="1">
                <a:latin typeface="Consolas" panose="020B0609020204030204" pitchFamily="49" charset="0"/>
                <a:cs typeface="Courier New" panose="02070309020205020404" pitchFamily="49" charset="0"/>
              </a:rPr>
              <a:t>ncol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(D)-1)) {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X = </a:t>
            </a:r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D[ ,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i</a:t>
            </a:r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]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sX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latin typeface="Consolas" panose="020B0609020204030204" pitchFamily="49" charset="0"/>
                <a:cs typeface="Courier New" panose="02070309020205020404" pitchFamily="49" charset="0"/>
              </a:rPr>
              <a:t>sd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(X);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 err="1">
                <a:solidFill>
                  <a:schemeClr val="accent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parfor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(j in (i+1):</a:t>
            </a:r>
            <a:r>
              <a:rPr lang="en-US" sz="1600" b="1" dirty="0" err="1">
                <a:latin typeface="Consolas" panose="020B0609020204030204" pitchFamily="49" charset="0"/>
                <a:cs typeface="Courier New" panose="02070309020205020404" pitchFamily="49" charset="0"/>
              </a:rPr>
              <a:t>ncol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(D)) {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   Y = </a:t>
            </a:r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D[ ,j]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9" name="Rectangle 8"/>
          <p:cNvSpPr/>
          <p:nvPr/>
        </p:nvSpPr>
        <p:spPr>
          <a:xfrm>
            <a:off x="5083405" y="3057207"/>
            <a:ext cx="3806849" cy="16454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ParFor</a:t>
            </a:r>
            <a:r>
              <a:rPr lang="en-US" dirty="0"/>
              <a:t> Execution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#1 Task Partitioning</a:t>
            </a:r>
          </a:p>
          <a:p>
            <a:pPr lvl="1"/>
            <a:r>
              <a:rPr lang="de-DE" dirty="0"/>
              <a:t>Fixed-size schemes: </a:t>
            </a:r>
            <a:br>
              <a:rPr lang="de-DE" dirty="0"/>
            </a:br>
            <a:r>
              <a:rPr lang="de-DE" dirty="0"/>
              <a:t>naive (1) , static (n/k), fixed (m)</a:t>
            </a:r>
          </a:p>
          <a:p>
            <a:pPr lvl="1"/>
            <a:r>
              <a:rPr lang="de-DE" dirty="0"/>
              <a:t>Self-scheduling: e.g.,  </a:t>
            </a:r>
            <a:br>
              <a:rPr lang="de-DE" dirty="0"/>
            </a:br>
            <a:r>
              <a:rPr lang="de-DE" dirty="0"/>
              <a:t>guided self scheduling, factoring</a:t>
            </a:r>
          </a:p>
          <a:p>
            <a:pPr lvl="1"/>
            <a:endParaRPr lang="de-DE" sz="700" dirty="0"/>
          </a:p>
          <a:p>
            <a:r>
              <a:rPr lang="de-DE" dirty="0"/>
              <a:t>#2 Data Partitioning</a:t>
            </a:r>
          </a:p>
          <a:p>
            <a:pPr lvl="1"/>
            <a:r>
              <a:rPr lang="de-DE" dirty="0"/>
              <a:t>Local or remote row/column </a:t>
            </a:r>
            <a:br>
              <a:rPr lang="de-DE" dirty="0"/>
            </a:br>
            <a:r>
              <a:rPr lang="de-DE" dirty="0"/>
              <a:t>partitioning (incl locality)</a:t>
            </a:r>
          </a:p>
          <a:p>
            <a:pPr lvl="1"/>
            <a:endParaRPr lang="de-DE" sz="700" dirty="0"/>
          </a:p>
          <a:p>
            <a:r>
              <a:rPr lang="de-DE" dirty="0"/>
              <a:t>#3 Task Execution</a:t>
            </a:r>
          </a:p>
          <a:p>
            <a:pPr lvl="1"/>
            <a:r>
              <a:rPr lang="de-DE" dirty="0"/>
              <a:t>Local (multi-core) execution</a:t>
            </a:r>
          </a:p>
          <a:p>
            <a:pPr lvl="1"/>
            <a:r>
              <a:rPr lang="de-DE" dirty="0"/>
              <a:t>Remote (MR/Spark) execution </a:t>
            </a:r>
          </a:p>
          <a:p>
            <a:pPr lvl="1"/>
            <a:endParaRPr lang="de-DE" sz="700" dirty="0"/>
          </a:p>
          <a:p>
            <a:r>
              <a:rPr lang="de-DE" dirty="0"/>
              <a:t>#4 Result Aggregation</a:t>
            </a:r>
          </a:p>
          <a:p>
            <a:pPr lvl="1"/>
            <a:r>
              <a:rPr lang="de-DE" dirty="0"/>
              <a:t>With and without compare (non-empty output variable)</a:t>
            </a:r>
          </a:p>
          <a:p>
            <a:pPr lvl="1"/>
            <a:r>
              <a:rPr lang="de-DE" dirty="0"/>
              <a:t>Local in-memory / remote MR/Spark result aggregation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Task-Parallel Execution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459315"/>
              </p:ext>
            </p:extLst>
          </p:nvPr>
        </p:nvGraphicFramePr>
        <p:xfrm>
          <a:off x="4511712" y="3145346"/>
          <a:ext cx="2113019" cy="2184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2582039" imgH="2669328" progId="Visio.Drawing.11">
                  <p:embed/>
                </p:oleObj>
              </mc:Choice>
              <mc:Fallback>
                <p:oleObj name="Visio" r:id="rId2" imgW="2582039" imgH="2669328" progId="Visio.Drawing.11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11712" y="3145346"/>
                        <a:ext cx="2113019" cy="2184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267277"/>
              </p:ext>
            </p:extLst>
          </p:nvPr>
        </p:nvGraphicFramePr>
        <p:xfrm>
          <a:off x="6805869" y="3145346"/>
          <a:ext cx="2144456" cy="2172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2633256" imgH="2669328" progId="Visio.Drawing.11">
                  <p:embed/>
                </p:oleObj>
              </mc:Choice>
              <mc:Fallback>
                <p:oleObj name="Visio" r:id="rId4" imgW="2633256" imgH="2669328" progId="Visio.Drawing.11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05869" y="3145346"/>
                        <a:ext cx="2144456" cy="2172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50815" y="1458930"/>
            <a:ext cx="378675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(n=101, k=4)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201" y="1882501"/>
            <a:ext cx="3759053" cy="5362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03501" y="2500065"/>
            <a:ext cx="378675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(13,13,13,13, 7,7,7,7, 3,3,3,3, 2,2,2,2, 1)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5602" y="677948"/>
            <a:ext cx="1388669" cy="4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6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26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Task-Parallelism in 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Multi-Threading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doMC</a:t>
            </a:r>
            <a:r>
              <a:rPr lang="en-US" dirty="0"/>
              <a:t> as multi-threaded</a:t>
            </a:r>
            <a:br>
              <a:rPr lang="en-US" dirty="0"/>
            </a:br>
            <a:r>
              <a:rPr lang="en-US" dirty="0" err="1"/>
              <a:t>foreach</a:t>
            </a:r>
            <a:r>
              <a:rPr lang="en-US" dirty="0"/>
              <a:t> backend</a:t>
            </a:r>
          </a:p>
          <a:p>
            <a:pPr lvl="1"/>
            <a:r>
              <a:rPr lang="en-US" dirty="0" err="1"/>
              <a:t>Foreach</a:t>
            </a:r>
            <a:r>
              <a:rPr lang="en-US" dirty="0"/>
              <a:t> w/ parallel (%</a:t>
            </a:r>
            <a:r>
              <a:rPr lang="en-US" dirty="0" err="1"/>
              <a:t>dopar</a:t>
            </a:r>
            <a:r>
              <a:rPr lang="en-US" dirty="0"/>
              <a:t>%) </a:t>
            </a:r>
            <a:br>
              <a:rPr lang="en-US" dirty="0"/>
            </a:br>
            <a:r>
              <a:rPr lang="en-US" dirty="0"/>
              <a:t>or sequential (%do%) execution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1000" dirty="0"/>
          </a:p>
          <a:p>
            <a:r>
              <a:rPr lang="en-US" dirty="0"/>
              <a:t>Distribution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doSNOW</a:t>
            </a:r>
            <a:r>
              <a:rPr lang="en-US" dirty="0"/>
              <a:t> as distributed </a:t>
            </a:r>
            <a:br>
              <a:rPr lang="en-US" dirty="0"/>
            </a:br>
            <a:r>
              <a:rPr lang="en-US" dirty="0" err="1"/>
              <a:t>foreach</a:t>
            </a:r>
            <a:r>
              <a:rPr lang="en-US" dirty="0"/>
              <a:t> backend</a:t>
            </a:r>
          </a:p>
          <a:p>
            <a:pPr lvl="1"/>
            <a:r>
              <a:rPr lang="en-US" dirty="0"/>
              <a:t>MPI/SOCK as </a:t>
            </a:r>
            <a:r>
              <a:rPr lang="en-US" dirty="0" err="1"/>
              <a:t>comm</a:t>
            </a:r>
            <a:r>
              <a:rPr lang="en-US" dirty="0"/>
              <a:t> methods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Task-Parallel Execution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69723" y="1344145"/>
            <a:ext cx="4343647" cy="31547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library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doMC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registerDoMC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(32)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R &lt;- </a:t>
            </a:r>
            <a:r>
              <a:rPr lang="en-US" sz="1600" b="1" dirty="0" err="1">
                <a:solidFill>
                  <a:schemeClr val="accent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foreach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=1:(</a:t>
            </a:r>
            <a:r>
              <a:rPr lang="en-US" sz="1600" b="1" dirty="0" err="1">
                <a:latin typeface="Consolas" panose="020B0609020204030204" pitchFamily="49" charset="0"/>
                <a:cs typeface="Courier New" panose="02070309020205020404" pitchFamily="49" charset="0"/>
              </a:rPr>
              <a:t>ncol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(D)-1), </a:t>
            </a:r>
            <a:b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          .combine=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rbind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) </a:t>
            </a:r>
            <a:r>
              <a:rPr lang="en-US" sz="1600" dirty="0">
                <a:solidFill>
                  <a:schemeClr val="accent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%</a:t>
            </a:r>
            <a:r>
              <a:rPr lang="en-US" sz="1600" dirty="0" err="1">
                <a:solidFill>
                  <a:schemeClr val="accent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dopar</a:t>
            </a:r>
            <a:r>
              <a:rPr lang="en-US" sz="1600" dirty="0">
                <a:solidFill>
                  <a:schemeClr val="accent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%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{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X = D[,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]; 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sX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latin typeface="Consolas" panose="020B0609020204030204" pitchFamily="49" charset="0"/>
                <a:cs typeface="Courier New" panose="02070309020205020404" pitchFamily="49" charset="0"/>
              </a:rPr>
              <a:t>sd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(X);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Ri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>
                <a:latin typeface="Consolas" panose="020B0609020204030204" pitchFamily="49" charset="0"/>
                <a:cs typeface="Courier New" panose="02070309020205020404" pitchFamily="49" charset="0"/>
              </a:rPr>
              <a:t>matrix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(0, 1, </a:t>
            </a:r>
            <a:r>
              <a:rPr lang="en-US" sz="1600" b="1" dirty="0" err="1">
                <a:latin typeface="Consolas" panose="020B0609020204030204" pitchFamily="49" charset="0"/>
                <a:cs typeface="Courier New" panose="02070309020205020404" pitchFamily="49" charset="0"/>
              </a:rPr>
              <a:t>ncol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(D))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>
                <a:latin typeface="Consolas" panose="020B0609020204030204" pitchFamily="49" charset="0"/>
                <a:cs typeface="Courier New" panose="02070309020205020404" pitchFamily="49" charset="0"/>
              </a:rPr>
              <a:t>for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(j </a:t>
            </a:r>
            <a:r>
              <a:rPr lang="en-US" sz="1600" b="1" dirty="0">
                <a:latin typeface="Consolas" panose="020B0609020204030204" pitchFamily="49" charset="0"/>
                <a:cs typeface="Courier New" panose="02070309020205020404" pitchFamily="49" charset="0"/>
              </a:rPr>
              <a:t>in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(i+1):</a:t>
            </a:r>
            <a:r>
              <a:rPr lang="en-US" sz="1600" b="1" dirty="0" err="1">
                <a:latin typeface="Consolas" panose="020B0609020204030204" pitchFamily="49" charset="0"/>
                <a:cs typeface="Courier New" panose="02070309020205020404" pitchFamily="49" charset="0"/>
              </a:rPr>
              <a:t>ncol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(D)) {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   Y = D[,j]; 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sY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latin typeface="Consolas" panose="020B0609020204030204" pitchFamily="49" charset="0"/>
                <a:cs typeface="Courier New" panose="02070309020205020404" pitchFamily="49" charset="0"/>
              </a:rPr>
              <a:t>sd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(Y)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Ri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[1,j] = </a:t>
            </a:r>
            <a:r>
              <a:rPr lang="en-US" sz="1600" b="1" dirty="0" err="1">
                <a:latin typeface="Consolas" panose="020B0609020204030204" pitchFamily="49" charset="0"/>
                <a:cs typeface="Courier New" panose="02070309020205020404" pitchFamily="49" charset="0"/>
              </a:rPr>
              <a:t>cov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(X,Y)/(</a:t>
            </a:r>
            <a:r>
              <a:rPr lang="es-E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sX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*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sY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}  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>
                <a:latin typeface="Consolas" panose="020B0609020204030204" pitchFamily="49" charset="0"/>
                <a:cs typeface="Courier New" panose="02070309020205020404" pitchFamily="49" charset="0"/>
              </a:rPr>
              <a:t>return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Ri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1087" y="2941596"/>
            <a:ext cx="322491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https://cran.r-project.org/web/packages/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doMC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/vignettes/gettingstartedMC.pdf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4929" y="5720179"/>
            <a:ext cx="325566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https://cran.r-project.org/web/packages/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doSNOW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/doSNOW.pdf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9627" y="4421216"/>
            <a:ext cx="4343647" cy="18158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library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doSNOW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clust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solidFill>
                  <a:schemeClr val="accent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makeCluster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b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c(“192.168.0.1”, “192.168.0.2”, </a:t>
            </a:r>
            <a:b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</a:b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  “192.168.0.3”), type=“SOCK”);</a:t>
            </a:r>
          </a:p>
          <a:p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registerDoSNOW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clust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... </a:t>
            </a:r>
            <a:r>
              <a:rPr lang="en-US" sz="1600" dirty="0">
                <a:solidFill>
                  <a:schemeClr val="accent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%</a:t>
            </a:r>
            <a:r>
              <a:rPr lang="en-US" sz="1600" dirty="0" err="1">
                <a:solidFill>
                  <a:schemeClr val="accent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dopar</a:t>
            </a:r>
            <a:r>
              <a:rPr lang="en-US" sz="1600" dirty="0">
                <a:solidFill>
                  <a:schemeClr val="accent1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%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 ...</a:t>
            </a:r>
          </a:p>
          <a:p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stopCluster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ourier New" panose="02070309020205020404" pitchFamily="49" charset="0"/>
              </a:rPr>
              <a:t>clust</a:t>
            </a:r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);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E9B620-E9BF-414B-BABE-63EAE006D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051" y="720129"/>
            <a:ext cx="491759" cy="38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0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Task-Parallelism in Other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MATLAB</a:t>
            </a:r>
          </a:p>
          <a:p>
            <a:pPr lvl="1"/>
            <a:r>
              <a:rPr lang="en-US" dirty="0" err="1"/>
              <a:t>Parfor</a:t>
            </a:r>
            <a:r>
              <a:rPr lang="en-US" dirty="0"/>
              <a:t> loops for </a:t>
            </a:r>
            <a:br>
              <a:rPr lang="en-US" dirty="0"/>
            </a:br>
            <a:r>
              <a:rPr lang="en-US" dirty="0"/>
              <a:t>multi-process &amp;</a:t>
            </a:r>
            <a:br>
              <a:rPr lang="en-US" dirty="0"/>
            </a:br>
            <a:r>
              <a:rPr lang="en-US" dirty="0"/>
              <a:t>distributed loops</a:t>
            </a:r>
          </a:p>
          <a:p>
            <a:pPr lvl="1"/>
            <a:r>
              <a:rPr lang="en-US" dirty="0"/>
              <a:t>Use-defined par</a:t>
            </a:r>
          </a:p>
          <a:p>
            <a:pPr lvl="1"/>
            <a:endParaRPr lang="en-US" sz="1000" dirty="0"/>
          </a:p>
          <a:p>
            <a:r>
              <a:rPr lang="en-US" dirty="0"/>
              <a:t>Julia</a:t>
            </a:r>
          </a:p>
          <a:p>
            <a:pPr lvl="1"/>
            <a:r>
              <a:rPr lang="en-US" dirty="0"/>
              <a:t>Dedicated macros:</a:t>
            </a:r>
            <a:br>
              <a:rPr lang="en-US" dirty="0"/>
            </a:br>
            <a:r>
              <a:rPr lang="en-US" dirty="0">
                <a:latin typeface="Consolas" panose="020B0609020204030204" pitchFamily="49" charset="0"/>
              </a:rPr>
              <a:t>@threads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@distributed</a:t>
            </a:r>
          </a:p>
          <a:p>
            <a:pPr lvl="1"/>
            <a:endParaRPr lang="en-US" sz="1000" dirty="0"/>
          </a:p>
          <a:p>
            <a:r>
              <a:rPr lang="en-US" dirty="0" err="1"/>
              <a:t>TensorFlow</a:t>
            </a:r>
            <a:endParaRPr lang="en-US" dirty="0"/>
          </a:p>
          <a:p>
            <a:pPr lvl="1"/>
            <a:r>
              <a:rPr lang="en-US" dirty="0"/>
              <a:t>User-defined parallel iterations, responsible for </a:t>
            </a:r>
            <a:br>
              <a:rPr lang="en-US" dirty="0"/>
            </a:br>
            <a:r>
              <a:rPr lang="en-US" dirty="0"/>
              <a:t>correct results or acceptable approximate results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Task-Parallel Execution</a:t>
            </a:r>
          </a:p>
          <a:p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75655" y="5584267"/>
            <a:ext cx="70294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tf.while_loop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cond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, body,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loop_vars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Consolas" panose="020B0609020204030204" pitchFamily="49" charset="0"/>
              </a:rPr>
              <a:t>parallel_iterations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onsolas" panose="020B0609020204030204" pitchFamily="49" charset="0"/>
              </a:rPr>
              <a:t>=10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en-US" altLang="en-US" sz="1600" dirty="0">
                <a:latin typeface="Consolas" panose="020B0609020204030204" pitchFamily="49" charset="0"/>
              </a:rPr>
              <a:t> 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 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swap_memory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=False,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maximum_iterations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=None, ...)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55D46-E024-4D39-9092-1686B6ABC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44" y="4510038"/>
            <a:ext cx="659373" cy="561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4B96C0-9392-472B-B312-3160FBB221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9" b="13748"/>
          <a:stretch/>
        </p:blipFill>
        <p:spPr>
          <a:xfrm>
            <a:off x="8185644" y="3089102"/>
            <a:ext cx="650360" cy="468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1A0D72-5627-408C-8147-1AC0CA008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436" y="1357539"/>
            <a:ext cx="1140889" cy="4314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29011" y="1678409"/>
            <a:ext cx="229102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[Gaurav Sharma, Jos Martin: MATLAB®: A Language for Parallel Computing. Int.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Journal on Parallel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2009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3257" y="1827154"/>
            <a:ext cx="42427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476731" y="1326999"/>
            <a:ext cx="2512088" cy="17081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matlabpool</a:t>
            </a:r>
            <a:r>
              <a:rPr lang="en-US" sz="15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32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c = pi; z = 0;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r = </a:t>
            </a:r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rand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(1,10)</a:t>
            </a:r>
          </a:p>
          <a:p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parfor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= 1 : 10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z = z+1; 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reduction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b(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) = r(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);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sliced</a:t>
            </a:r>
          </a:p>
          <a:p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94314" y="3109200"/>
            <a:ext cx="3325823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a =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zeros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(1000)</a:t>
            </a:r>
          </a:p>
          <a:p>
            <a:r>
              <a:rPr lang="en-US" sz="1600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@threads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for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in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1:1000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a[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] =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rand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(r[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threadid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()])</a:t>
            </a:r>
          </a:p>
          <a:p>
            <a:r>
              <a:rPr lang="en-US" sz="16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4717" y="3512828"/>
            <a:ext cx="168637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https://docs.julialang.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org/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/v1/manual/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parallel-computing/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0413" y="5044277"/>
            <a:ext cx="259072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https://www.tensorflow.org/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api_docs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/python/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tf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while_loop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4916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F8D08F4-F54D-46FD-BF80-8B1D2DA78407}"/>
              </a:ext>
            </a:extLst>
          </p:cNvPr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Task-Parallelism in Other Systems, cont.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sk-dist </a:t>
                </a:r>
                <a:r>
                  <a:rPr lang="en-US" b="0" dirty="0"/>
                  <a:t>[</a:t>
                </a:r>
                <a:r>
                  <a:rPr lang="en-US" b="0" dirty="0">
                    <a:hlinkClick r:id="rId3"/>
                  </a:rPr>
                  <a:t>https://pypi.org/project/sk-dist/</a:t>
                </a:r>
                <a:r>
                  <a:rPr lang="en-US" b="0" dirty="0"/>
                  <a:t>]</a:t>
                </a:r>
              </a:p>
              <a:p>
                <a:pPr lvl="1"/>
                <a:r>
                  <a:rPr lang="en-US" dirty="0"/>
                  <a:t>Distributed training of local </a:t>
                </a:r>
                <a:r>
                  <a:rPr lang="en-US" dirty="0" err="1"/>
                  <a:t>scikit</a:t>
                </a:r>
                <a:r>
                  <a:rPr lang="en-US" dirty="0"/>
                  <a:t>-learn models (via </a:t>
                </a:r>
                <a:r>
                  <a:rPr lang="en-US" b="1" dirty="0" err="1">
                    <a:solidFill>
                      <a:schemeClr val="accent1"/>
                    </a:solidFill>
                  </a:rPr>
                  <a:t>PySpark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Grid Search</a:t>
                </a:r>
                <a:r>
                  <a:rPr lang="en-US" dirty="0"/>
                  <a:t> / </a:t>
                </a:r>
                <a:r>
                  <a:rPr lang="en-US" b="1" dirty="0">
                    <a:solidFill>
                      <a:srgbClr val="7889FB"/>
                    </a:solidFill>
                  </a:rPr>
                  <a:t>Cross Validation</a:t>
                </a:r>
                <a:r>
                  <a:rPr lang="en-US" dirty="0"/>
                  <a:t> (hyper-parameter optimization)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Multi-class Training</a:t>
                </a:r>
                <a:r>
                  <a:rPr lang="en-US" dirty="0"/>
                  <a:t> (one-against the rest)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Tree Ensembles</a:t>
                </a:r>
                <a:r>
                  <a:rPr lang="en-US" dirty="0"/>
                  <a:t> (many decision trees)</a:t>
                </a:r>
              </a:p>
              <a:p>
                <a:pPr lvl="1"/>
                <a:endParaRPr lang="en-US" sz="1200" dirty="0"/>
              </a:p>
              <a:p>
                <a:r>
                  <a:rPr lang="en-US" dirty="0"/>
                  <a:t>Model Hopper Parallelism (MOP)</a:t>
                </a:r>
              </a:p>
              <a:p>
                <a:pPr lvl="1"/>
                <a:r>
                  <a:rPr lang="en-US" dirty="0"/>
                  <a:t>Given a dataset D, p workers, and </a:t>
                </a:r>
                <a:br>
                  <a:rPr lang="en-US" dirty="0"/>
                </a:br>
                <a:r>
                  <a:rPr lang="en-US" dirty="0"/>
                  <a:t>several NN configurations S </a:t>
                </a:r>
              </a:p>
              <a:p>
                <a:pPr lvl="1"/>
                <a:r>
                  <a:rPr lang="en-US" dirty="0"/>
                  <a:t>Partition D into worker-local partitions </a:t>
                </a:r>
                <a:r>
                  <a:rPr lang="en-US" dirty="0" err="1"/>
                  <a:t>D</a:t>
                </a:r>
                <a:r>
                  <a:rPr lang="en-US" baseline="-25000" dirty="0" err="1"/>
                  <a:t>p</a:t>
                </a:r>
                <a:endParaRPr lang="en-US" baseline="-25000" dirty="0"/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Schedule tasks for sub-epochs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on p</a:t>
                </a:r>
                <a:br>
                  <a:rPr lang="en-US" dirty="0"/>
                </a:br>
                <a:r>
                  <a:rPr lang="en-US" dirty="0"/>
                  <a:t>without moving the partitioned data</a:t>
                </a:r>
              </a:p>
              <a:p>
                <a:pPr lvl="1"/>
                <a:r>
                  <a:rPr lang="en-US" dirty="0" err="1"/>
                  <a:t>Checkpointing</a:t>
                </a:r>
                <a:r>
                  <a:rPr lang="en-US" dirty="0"/>
                  <a:t> of models between tasks</a:t>
                </a:r>
              </a:p>
              <a:p>
                <a:pPr lvl="1"/>
                <a:endParaRPr lang="en-US" sz="1200" dirty="0"/>
              </a:p>
              <a:p>
                <a:r>
                  <a:rPr lang="en-US" dirty="0"/>
                  <a:t>Reinforcement Learning Frameworks</a:t>
                </a:r>
              </a:p>
              <a:p>
                <a:r>
                  <a:rPr lang="en-US" dirty="0"/>
                  <a:t>Future-based Task Graphs (Ray, Pathways, </a:t>
                </a:r>
                <a:r>
                  <a:rPr lang="en-US" b="0" dirty="0"/>
                  <a:t>UPLIFT</a:t>
                </a:r>
                <a:r>
                  <a:rPr lang="en-US" dirty="0"/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669" t="-617" b="-5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Task-Parallel Execution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957CD-C6DC-44A4-97FD-C06A4CC3D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085" y="1384337"/>
            <a:ext cx="914434" cy="331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3AD177-5F3B-4753-883E-7A5CF09126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879" y="1619183"/>
            <a:ext cx="741075" cy="385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245" y="3375304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0843" y="4444211"/>
            <a:ext cx="49711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014128" y="3254766"/>
            <a:ext cx="327549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Supun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Nakandala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Yuhao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Kumar: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Cerebro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Efficient and Reproducible Model Selection on Deep Learning Systems.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DEEM@SIGMOD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69204" y="4223149"/>
            <a:ext cx="2220414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Supun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Nakandala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Yuhao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Kumar: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Cerebro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Data System for Optimized Deep Learning Model Selection.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Right Brace 12"/>
          <p:cNvSpPr/>
          <p:nvPr/>
        </p:nvSpPr>
        <p:spPr>
          <a:xfrm>
            <a:off x="6973555" y="5807945"/>
            <a:ext cx="211015" cy="633047"/>
          </a:xfrm>
          <a:prstGeom prst="rightBrace">
            <a:avLst/>
          </a:prstGeom>
          <a:ln w="19050">
            <a:solidFill>
              <a:schemeClr val="accent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5587" y="5777801"/>
            <a:ext cx="142686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 of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Lecture</a:t>
            </a:r>
          </a:p>
        </p:txBody>
      </p:sp>
    </p:spTree>
    <p:extLst>
      <p:ext uri="{BB962C8B-B14F-4D97-AF65-F5344CB8AC3E}">
        <p14:creationId xmlns:p14="http://schemas.microsoft.com/office/powerpoint/2010/main" val="415715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Data-Parallel Parameter Servers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408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4012" y="1369526"/>
            <a:ext cx="7094137" cy="54476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Initialize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W1-W4, b1-b4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Initialize SGD w/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Nesterov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momentum optimizer</a:t>
            </a:r>
          </a:p>
          <a:p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iters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ceil(N /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endParaRPr lang="en-US" sz="12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for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 e in 1:epochs ) {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for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in 1:iters ) {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X_batch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X[((i-1) *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) %% N + 1:</a:t>
            </a:r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min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(N, beg +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- 1),]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y_batch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Y[((i-1) *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) %% N + 1:</a:t>
            </a:r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min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(N, beg +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- 1),]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## layer 1: conv1 -&gt; relu1 -&gt; pool1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2: conv2 -&gt; relu2 -&gt; pool2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3: affine3 -&gt; relu3 -&gt; dropout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4: affine4 -&gt;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endParaRPr lang="en-US" sz="12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outa4 = 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affine::forward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(outd3, W4, b4)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probs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::forward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(outa4)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## layer 4:  affine4 &lt;-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endParaRPr lang="en-US" sz="12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douta4 =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::backward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dprobs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, outa4)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[doutd3, dW4, db4] = 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affine::backward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(douta4, outr3, W4, b4)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## layer 3: affine3 &lt;- relu3 &lt;- dropout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2: conv2 &lt;- relu2 &lt;- pool2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1: conv1 &lt;- relu1 &lt;- pool1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Optimize with SGD w/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Nesterov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momentum W1-W4, b1-b4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[W4, vW4]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sgd_nesterov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::update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(W4, dW4,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, mu, vW4)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[b4, vb4]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sgd_nesterov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::update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(b4, db4,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, mu, vb4)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}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Mini-batch DNN Training (</a:t>
            </a:r>
            <a:r>
              <a:rPr lang="en-US" dirty="0" err="1"/>
              <a:t>LeNet</a:t>
            </a:r>
            <a:r>
              <a:rPr lang="en-US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6611815" y="3074795"/>
            <a:ext cx="130629" cy="1075173"/>
          </a:xfrm>
          <a:prstGeom prst="rightBrac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6613490" y="4382754"/>
            <a:ext cx="130629" cy="1075173"/>
          </a:xfrm>
          <a:prstGeom prst="rightBrac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>
            <a:off x="6615165" y="5660569"/>
            <a:ext cx="127279" cy="562708"/>
          </a:xfrm>
          <a:prstGeom prst="rightBrac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53943" y="3275764"/>
            <a:ext cx="15976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 Forward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55617" y="4433003"/>
            <a:ext cx="159768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 Backward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Gradients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47244" y="5600283"/>
            <a:ext cx="15976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Model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Updates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244" y="1438607"/>
            <a:ext cx="49771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00613" y="1281594"/>
            <a:ext cx="298649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Yann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Leon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Bottou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Yoshua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Bengio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 Patrick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Haffner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 Gradient-Based Learning Applied to Document Recognition,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Proc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of the IEEE 1998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60682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477" y="1301208"/>
            <a:ext cx="4505325" cy="3905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Parameter Servers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 </a:t>
            </a:r>
            <a:br>
              <a:rPr lang="en-US" dirty="0"/>
            </a:br>
            <a:r>
              <a:rPr lang="en-US" dirty="0"/>
              <a:t>Architecture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</a:t>
            </a:r>
            <a:r>
              <a:rPr lang="en-US" dirty="0"/>
              <a:t> Parameter</a:t>
            </a:r>
            <a:br>
              <a:rPr lang="en-US" dirty="0"/>
            </a:br>
            <a:r>
              <a:rPr lang="en-US" dirty="0"/>
              <a:t>Servers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</a:t>
            </a:r>
            <a:r>
              <a:rPr lang="en-US" dirty="0"/>
              <a:t> Workers</a:t>
            </a:r>
          </a:p>
          <a:p>
            <a:pPr lvl="1"/>
            <a:r>
              <a:rPr lang="en-US" dirty="0"/>
              <a:t>Optional</a:t>
            </a:r>
            <a:br>
              <a:rPr lang="en-US" dirty="0"/>
            </a:br>
            <a:r>
              <a:rPr lang="en-US" dirty="0"/>
              <a:t>Coordinator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Key Techniques</a:t>
            </a:r>
          </a:p>
          <a:p>
            <a:pPr lvl="1"/>
            <a:r>
              <a:rPr lang="en-US" dirty="0"/>
              <a:t>Data partitioning D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workers Di (e.g., disjoint, reshuffling)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Updated strategies (e.g., synchronous, asynchronous)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Batch size strategies (small/large batches, hybrid methods)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598" y="1293260"/>
            <a:ext cx="6832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1979" y="4771671"/>
            <a:ext cx="6832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54910" y="2331218"/>
            <a:ext cx="142686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 .. Model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ΔW .. Gradient</a:t>
            </a:r>
          </a:p>
        </p:txBody>
      </p:sp>
    </p:spTree>
    <p:extLst>
      <p:ext uri="{BB962C8B-B14F-4D97-AF65-F5344CB8AC3E}">
        <p14:creationId xmlns:p14="http://schemas.microsoft.com/office/powerpoint/2010/main" val="167331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Parameter Servers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Gen: Key/Value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Distributed key-value store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for </a:t>
            </a:r>
            <a:br>
              <a:rPr lang="en-US" dirty="0"/>
            </a:br>
            <a:r>
              <a:rPr lang="en-US" dirty="0"/>
              <a:t>parameter exchange and synchronization</a:t>
            </a:r>
          </a:p>
          <a:p>
            <a:pPr lvl="1"/>
            <a:r>
              <a:rPr lang="en-US" dirty="0"/>
              <a:t>Relatively high overhead</a:t>
            </a:r>
          </a:p>
          <a:p>
            <a:pPr lvl="1"/>
            <a:endParaRPr lang="en-US" sz="700" dirty="0"/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Gen: Classic Parameter Servers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Parameters as dense/sparse matrices</a:t>
            </a:r>
          </a:p>
          <a:p>
            <a:pPr lvl="1"/>
            <a:r>
              <a:rPr lang="en-US" dirty="0"/>
              <a:t>Different </a:t>
            </a:r>
            <a:r>
              <a:rPr lang="en-US" b="1" dirty="0">
                <a:solidFill>
                  <a:srgbClr val="7889FB"/>
                </a:solidFill>
              </a:rPr>
              <a:t>update/consistency strategies</a:t>
            </a:r>
          </a:p>
          <a:p>
            <a:pPr lvl="1"/>
            <a:r>
              <a:rPr lang="en-US" dirty="0"/>
              <a:t>Flexible configuration and fault tolerance</a:t>
            </a:r>
          </a:p>
          <a:p>
            <a:pPr lvl="1"/>
            <a:endParaRPr lang="en-US" sz="700" dirty="0"/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Gen: Parameter Servers w/ </a:t>
            </a:r>
            <a:br>
              <a:rPr lang="en-US" dirty="0"/>
            </a:br>
            <a:r>
              <a:rPr lang="en-US" dirty="0"/>
              <a:t>improved </a:t>
            </a:r>
            <a:r>
              <a:rPr lang="en-US" dirty="0">
                <a:solidFill>
                  <a:srgbClr val="7889FB"/>
                </a:solidFill>
              </a:rPr>
              <a:t>data communication</a:t>
            </a:r>
          </a:p>
          <a:p>
            <a:pPr lvl="1"/>
            <a:r>
              <a:rPr lang="en-US" dirty="0"/>
              <a:t>Prefetching and range-based pull/push</a:t>
            </a:r>
          </a:p>
          <a:p>
            <a:pPr lvl="1"/>
            <a:r>
              <a:rPr lang="en-US" dirty="0" err="1"/>
              <a:t>Lossy</a:t>
            </a:r>
            <a:r>
              <a:rPr lang="en-US" dirty="0"/>
              <a:t> or lossless compression w/ compensations</a:t>
            </a:r>
          </a:p>
          <a:p>
            <a:pPr lvl="1"/>
            <a:endParaRPr lang="en-US" sz="700" dirty="0"/>
          </a:p>
          <a:p>
            <a:r>
              <a:rPr lang="en-US" dirty="0"/>
              <a:t>Examples </a:t>
            </a:r>
          </a:p>
          <a:p>
            <a:pPr lvl="1"/>
            <a:r>
              <a:rPr lang="en-US" dirty="0" err="1"/>
              <a:t>TensorFlow</a:t>
            </a:r>
            <a:r>
              <a:rPr lang="en-US" dirty="0"/>
              <a:t>, </a:t>
            </a:r>
            <a:r>
              <a:rPr lang="en-US" dirty="0" err="1"/>
              <a:t>MXNet</a:t>
            </a:r>
            <a:r>
              <a:rPr lang="en-US" dirty="0"/>
              <a:t>, </a:t>
            </a:r>
            <a:r>
              <a:rPr lang="en-US" dirty="0" err="1"/>
              <a:t>PyTorch</a:t>
            </a:r>
            <a:r>
              <a:rPr lang="en-US" dirty="0"/>
              <a:t>, CNTK, </a:t>
            </a:r>
            <a:r>
              <a:rPr lang="en-US" dirty="0" err="1"/>
              <a:t>Petuum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836" y="152468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119444" y="1376626"/>
            <a:ext cx="218049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Smola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Shravan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Narayanamurthy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An Architecture for Parallel Topic Models.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836" y="254740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998864" y="2522133"/>
            <a:ext cx="231929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835" y="3590976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876404" y="3537108"/>
            <a:ext cx="244175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[Mu Li et al: Scaling Distributed Machine Learning with the Parameter Server.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834" y="4628317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2833" y="565529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898384" y="4489477"/>
            <a:ext cx="242200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Jiawei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Jiang, Bin Cui, Ce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Yu: Heterogeneity-aware Distributed Parameter Servers.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98383" y="5526595"/>
            <a:ext cx="242164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Jiawei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Jiang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SketchML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Accelerating Distributed Machine Learning with Data Sketches.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0108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Worker Algorithm </a:t>
            </a:r>
            <a:r>
              <a:rPr lang="en-US" sz="2400" dirty="0"/>
              <a:t>(batch)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492" y="5350904"/>
            <a:ext cx="49748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938576" y="5305533"/>
            <a:ext cx="231929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for</a:t>
            </a:r>
            <a:r>
              <a:rPr lang="en-US" b="0" dirty="0">
                <a:latin typeface="Consolas" panose="020B0609020204030204" pitchFamily="49" charset="0"/>
              </a:rPr>
              <a:t>( </a:t>
            </a:r>
            <a:r>
              <a:rPr lang="en-US" b="0" dirty="0" err="1">
                <a:latin typeface="Consolas" panose="020B0609020204030204" pitchFamily="49" charset="0"/>
              </a:rPr>
              <a:t>i</a:t>
            </a:r>
            <a:r>
              <a:rPr lang="en-US" b="0" dirty="0">
                <a:latin typeface="Consolas" panose="020B0609020204030204" pitchFamily="49" charset="0"/>
              </a:rPr>
              <a:t> in 1:epochs ) {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   </a:t>
            </a:r>
            <a:r>
              <a:rPr lang="en-US" dirty="0">
                <a:latin typeface="Consolas" panose="020B0609020204030204" pitchFamily="49" charset="0"/>
              </a:rPr>
              <a:t>for</a:t>
            </a:r>
            <a:r>
              <a:rPr lang="en-US" b="0" dirty="0">
                <a:latin typeface="Consolas" panose="020B0609020204030204" pitchFamily="49" charset="0"/>
              </a:rPr>
              <a:t>( j in 1:iterations ) {</a:t>
            </a:r>
          </a:p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b="0" dirty="0" err="1">
                <a:solidFill>
                  <a:schemeClr val="tx1"/>
                </a:solidFill>
                <a:latin typeface="Consolas" panose="020B0609020204030204" pitchFamily="49" charset="0"/>
              </a:rPr>
              <a:t>params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pullModel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()</a:t>
            </a:r>
            <a:r>
              <a:rPr lang="en-US" b="0" dirty="0"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</a:rPr>
              <a:t># W1-W4, b1-b4 </a:t>
            </a:r>
            <a:r>
              <a:rPr lang="en-US" dirty="0" err="1">
                <a:solidFill>
                  <a:srgbClr val="00B050"/>
                </a:solidFill>
                <a:latin typeface="Consolas" panose="020B0609020204030204" pitchFamily="49" charset="0"/>
              </a:rPr>
              <a:t>lr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</a:rPr>
              <a:t>, mu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      batch = </a:t>
            </a:r>
            <a:r>
              <a:rPr lang="en-US" dirty="0" err="1">
                <a:solidFill>
                  <a:srgbClr val="7889FB"/>
                </a:solidFill>
                <a:latin typeface="Consolas" panose="020B0609020204030204" pitchFamily="49" charset="0"/>
              </a:rPr>
              <a:t>getNextMiniBatch</a:t>
            </a:r>
            <a:r>
              <a:rPr lang="en-US" b="0" dirty="0">
                <a:latin typeface="Consolas" panose="020B0609020204030204" pitchFamily="49" charset="0"/>
              </a:rPr>
              <a:t>(data, j);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      gradient = </a:t>
            </a:r>
            <a:r>
              <a:rPr lang="en-US" dirty="0" err="1">
                <a:solidFill>
                  <a:srgbClr val="7889FB"/>
                </a:solidFill>
                <a:latin typeface="Consolas" panose="020B0609020204030204" pitchFamily="49" charset="0"/>
              </a:rPr>
              <a:t>computeGradient</a:t>
            </a:r>
            <a:r>
              <a:rPr lang="en-US" b="0" dirty="0">
                <a:latin typeface="Consolas" panose="020B0609020204030204" pitchFamily="49" charset="0"/>
              </a:rPr>
              <a:t>(batch, </a:t>
            </a:r>
            <a:r>
              <a:rPr lang="en-US" b="0" dirty="0" err="1">
                <a:latin typeface="Consolas" panose="020B0609020204030204" pitchFamily="49" charset="0"/>
              </a:rPr>
              <a:t>params</a:t>
            </a:r>
            <a:r>
              <a:rPr lang="en-US" b="0" dirty="0"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pushGradients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(gradient)</a:t>
            </a:r>
            <a:r>
              <a:rPr lang="en-US" b="0" dirty="0">
                <a:latin typeface="Consolas" panose="020B0609020204030204" pitchFamily="49" charset="0"/>
              </a:rPr>
              <a:t>;</a:t>
            </a:r>
            <a:br>
              <a:rPr lang="en-US" b="0" dirty="0">
                <a:latin typeface="Consolas" panose="020B0609020204030204" pitchFamily="49" charset="0"/>
              </a:rPr>
            </a:br>
            <a:r>
              <a:rPr lang="en-US" b="0" dirty="0">
                <a:latin typeface="Consolas" panose="020B0609020204030204" pitchFamily="49" charset="0"/>
              </a:rPr>
              <a:t>   }  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00300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Extended Worker Algorithm </a:t>
            </a:r>
            <a:r>
              <a:rPr lang="en-US" sz="2400" dirty="0"/>
              <a:t>(</a:t>
            </a:r>
            <a:r>
              <a:rPr lang="en-US" sz="2400" dirty="0" err="1"/>
              <a:t>nfetch</a:t>
            </a:r>
            <a:r>
              <a:rPr lang="en-US" sz="2400" dirty="0"/>
              <a:t> batches)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gradientAcc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(0,...);</a:t>
            </a:r>
          </a:p>
          <a:p>
            <a:pPr marL="0" indent="0">
              <a:buNone/>
            </a:pPr>
            <a:r>
              <a:rPr lang="en-US" sz="1800" dirty="0">
                <a:latin typeface="Consolas" panose="020B0609020204030204" pitchFamily="49" charset="0"/>
              </a:rPr>
              <a:t>for</a:t>
            </a:r>
            <a:r>
              <a:rPr lang="en-US" sz="1800" b="0" dirty="0">
                <a:latin typeface="Consolas" panose="020B0609020204030204" pitchFamily="49" charset="0"/>
              </a:rPr>
              <a:t>( </a:t>
            </a:r>
            <a:r>
              <a:rPr lang="en-US" sz="1800" b="0" dirty="0" err="1">
                <a:latin typeface="Consolas" panose="020B0609020204030204" pitchFamily="49" charset="0"/>
              </a:rPr>
              <a:t>i</a:t>
            </a:r>
            <a:r>
              <a:rPr lang="en-US" sz="1800" b="0" dirty="0">
                <a:latin typeface="Consolas" panose="020B0609020204030204" pitchFamily="49" charset="0"/>
              </a:rPr>
              <a:t> in 1:epochs ) {</a:t>
            </a:r>
          </a:p>
          <a:p>
            <a:pPr marL="0" indent="0">
              <a:buNone/>
            </a:pPr>
            <a:r>
              <a:rPr lang="en-US" sz="1800" b="0" dirty="0">
                <a:latin typeface="Consolas" panose="020B0609020204030204" pitchFamily="49" charset="0"/>
              </a:rPr>
              <a:t>   </a:t>
            </a:r>
            <a:r>
              <a:rPr lang="en-US" sz="1800" dirty="0">
                <a:latin typeface="Consolas" panose="020B0609020204030204" pitchFamily="49" charset="0"/>
              </a:rPr>
              <a:t>for</a:t>
            </a:r>
            <a:r>
              <a:rPr lang="en-US" sz="1800" b="0" dirty="0">
                <a:latin typeface="Consolas" panose="020B0609020204030204" pitchFamily="49" charset="0"/>
              </a:rPr>
              <a:t>( j in 1:iterations ) {</a:t>
            </a:r>
          </a:p>
          <a:p>
            <a:pPr marL="0" indent="0">
              <a:buNone/>
            </a:pPr>
            <a:r>
              <a:rPr lang="en-US" sz="1800" b="0" dirty="0">
                <a:latin typeface="Consolas" panose="020B0609020204030204" pitchFamily="49" charset="0"/>
              </a:rPr>
              <a:t>      </a:t>
            </a:r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</a:rPr>
              <a:t>if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( step </a:t>
            </a:r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</a:rPr>
              <a:t>mod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nfetch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= 0 )</a:t>
            </a: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sz="1800" b="0" dirty="0">
                <a:latin typeface="Consolas" panose="020B0609020204030204" pitchFamily="49" charset="0"/>
              </a:rPr>
              <a:t>   </a:t>
            </a:r>
            <a:r>
              <a:rPr lang="en-US" sz="18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params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800" dirty="0" err="1">
                <a:solidFill>
                  <a:schemeClr val="accent1"/>
                </a:solidFill>
                <a:latin typeface="Consolas" panose="020B0609020204030204" pitchFamily="49" charset="0"/>
              </a:rPr>
              <a:t>pullModel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()</a:t>
            </a:r>
            <a:r>
              <a:rPr lang="en-US" sz="1800" b="0" dirty="0">
                <a:latin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b="0" dirty="0">
                <a:latin typeface="Consolas" panose="020B0609020204030204" pitchFamily="49" charset="0"/>
              </a:rPr>
              <a:t>      batch = </a:t>
            </a:r>
            <a:r>
              <a:rPr lang="en-US" sz="1800" dirty="0" err="1">
                <a:solidFill>
                  <a:srgbClr val="7889FB"/>
                </a:solidFill>
                <a:latin typeface="Consolas" panose="020B0609020204030204" pitchFamily="49" charset="0"/>
              </a:rPr>
              <a:t>getNextMiniBatch</a:t>
            </a:r>
            <a:r>
              <a:rPr lang="en-US" sz="1800" b="0" dirty="0">
                <a:latin typeface="Consolas" panose="020B0609020204030204" pitchFamily="49" charset="0"/>
              </a:rPr>
              <a:t>(data, j);</a:t>
            </a:r>
          </a:p>
          <a:p>
            <a:pPr marL="0" indent="0">
              <a:buNone/>
            </a:pPr>
            <a:r>
              <a:rPr lang="en-US" sz="1800" b="0" dirty="0">
                <a:latin typeface="Consolas" panose="020B0609020204030204" pitchFamily="49" charset="0"/>
              </a:rPr>
              <a:t>      gradient = </a:t>
            </a:r>
            <a:r>
              <a:rPr lang="en-US" sz="1800" dirty="0" err="1">
                <a:solidFill>
                  <a:srgbClr val="7889FB"/>
                </a:solidFill>
                <a:latin typeface="Consolas" panose="020B0609020204030204" pitchFamily="49" charset="0"/>
              </a:rPr>
              <a:t>computeGradient</a:t>
            </a:r>
            <a:r>
              <a:rPr lang="en-US" sz="1800" b="0" dirty="0">
                <a:latin typeface="Consolas" panose="020B0609020204030204" pitchFamily="49" charset="0"/>
              </a:rPr>
              <a:t>(batch, </a:t>
            </a:r>
            <a:r>
              <a:rPr lang="en-US" sz="1800" b="0" dirty="0" err="1">
                <a:latin typeface="Consolas" panose="020B0609020204030204" pitchFamily="49" charset="0"/>
              </a:rPr>
              <a:t>params</a:t>
            </a:r>
            <a:r>
              <a:rPr lang="en-US" sz="1800" b="0" dirty="0">
                <a:latin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800" b="0" dirty="0">
                <a:latin typeface="Consolas" panose="020B0609020204030204" pitchFamily="49" charset="0"/>
              </a:rPr>
              <a:t>      </a:t>
            </a:r>
            <a:r>
              <a:rPr lang="en-US" sz="1800" dirty="0" err="1">
                <a:solidFill>
                  <a:srgbClr val="7889FB"/>
                </a:solidFill>
                <a:latin typeface="Consolas" panose="020B0609020204030204" pitchFamily="49" charset="0"/>
              </a:rPr>
              <a:t>gradientAcc</a:t>
            </a:r>
            <a:r>
              <a:rPr lang="en-US" sz="1800" dirty="0">
                <a:solidFill>
                  <a:srgbClr val="7889FB"/>
                </a:solidFill>
                <a:latin typeface="Consolas" panose="020B0609020204030204" pitchFamily="49" charset="0"/>
              </a:rPr>
              <a:t> +=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gradient;</a:t>
            </a: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sz="18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params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800" dirty="0" err="1">
                <a:solidFill>
                  <a:srgbClr val="7889FB"/>
                </a:solidFill>
                <a:latin typeface="Consolas" panose="020B0609020204030204" pitchFamily="49" charset="0"/>
              </a:rPr>
              <a:t>updateModel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8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params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, gradients);</a:t>
            </a: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     if( step mod </a:t>
            </a:r>
            <a:r>
              <a:rPr lang="en-US" sz="18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nfetch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= 0 ) {</a:t>
            </a: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sz="1800" b="0" dirty="0">
                <a:latin typeface="Consolas" panose="020B0609020204030204" pitchFamily="49" charset="0"/>
              </a:rPr>
              <a:t>   </a:t>
            </a:r>
            <a:r>
              <a:rPr lang="en-US" sz="1800" dirty="0" err="1">
                <a:solidFill>
                  <a:schemeClr val="accent1"/>
                </a:solidFill>
                <a:latin typeface="Consolas" panose="020B0609020204030204" pitchFamily="49" charset="0"/>
              </a:rPr>
              <a:t>pushGradients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18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gradientAcc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)</a:t>
            </a:r>
            <a:r>
              <a:rPr lang="en-US" sz="1800" b="0" dirty="0">
                <a:latin typeface="Consolas" panose="020B0609020204030204" pitchFamily="49" charset="0"/>
              </a:rPr>
              <a:t>; step = 0; </a:t>
            </a:r>
            <a:br>
              <a:rPr lang="en-US" sz="1800" b="0" dirty="0">
                <a:latin typeface="Consolas" panose="020B0609020204030204" pitchFamily="49" charset="0"/>
              </a:rPr>
            </a:br>
            <a:r>
              <a:rPr lang="en-US" sz="1800" b="0" dirty="0">
                <a:latin typeface="Consolas" panose="020B0609020204030204" pitchFamily="49" charset="0"/>
              </a:rPr>
              <a:t>      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18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gradientAcc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1800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(0, ...);   </a:t>
            </a: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     }</a:t>
            </a: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  <a:latin typeface="Consolas" panose="020B0609020204030204" pitchFamily="49" charset="0"/>
              </a:rPr>
              <a:t>      step++;</a:t>
            </a:r>
          </a:p>
          <a:p>
            <a:pPr marL="0" indent="0">
              <a:buNone/>
            </a:pPr>
            <a:r>
              <a:rPr lang="en-US" sz="1800" b="0" dirty="0">
                <a:latin typeface="Consolas" panose="020B0609020204030204" pitchFamily="49" charset="0"/>
              </a:rPr>
              <a:t>}  }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59156" y="1329333"/>
            <a:ext cx="247918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batches require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gradient accrual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model update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492" y="5350904"/>
            <a:ext cx="49748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938576" y="5305533"/>
            <a:ext cx="231929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44397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Bulk </a:t>
            </a:r>
            <a:r>
              <a:rPr lang="en-US" dirty="0">
                <a:solidFill>
                  <a:schemeClr val="accent1"/>
                </a:solidFill>
              </a:rPr>
              <a:t>Synchronous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Parallel (BSP)</a:t>
            </a:r>
          </a:p>
          <a:p>
            <a:pPr lvl="1"/>
            <a:r>
              <a:rPr lang="en-US" dirty="0"/>
              <a:t>Update model w/ </a:t>
            </a:r>
            <a:br>
              <a:rPr lang="en-US" dirty="0"/>
            </a:br>
            <a:r>
              <a:rPr lang="en-US" dirty="0"/>
              <a:t>accrued gradients</a:t>
            </a:r>
          </a:p>
          <a:p>
            <a:pPr lvl="1"/>
            <a:r>
              <a:rPr lang="en-US" dirty="0"/>
              <a:t>Barrier for N workers</a:t>
            </a:r>
          </a:p>
          <a:p>
            <a:pPr lvl="1"/>
            <a:endParaRPr lang="en-US" sz="700" dirty="0"/>
          </a:p>
          <a:p>
            <a:r>
              <a:rPr lang="en-US" dirty="0">
                <a:solidFill>
                  <a:schemeClr val="accent1"/>
                </a:solidFill>
              </a:rPr>
              <a:t>Asynchronous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Parallel (ASP)</a:t>
            </a:r>
          </a:p>
          <a:p>
            <a:pPr lvl="1"/>
            <a:r>
              <a:rPr lang="en-US" dirty="0"/>
              <a:t>Update model</a:t>
            </a:r>
            <a:br>
              <a:rPr lang="en-US" dirty="0"/>
            </a:br>
            <a:r>
              <a:rPr lang="en-US" dirty="0"/>
              <a:t>for each gradient</a:t>
            </a:r>
          </a:p>
          <a:p>
            <a:pPr lvl="1"/>
            <a:r>
              <a:rPr lang="en-US" dirty="0"/>
              <a:t>No barrier</a:t>
            </a:r>
          </a:p>
          <a:p>
            <a:pPr lvl="1"/>
            <a:endParaRPr lang="en-US" sz="700" dirty="0"/>
          </a:p>
          <a:p>
            <a:r>
              <a:rPr lang="en-US" dirty="0"/>
              <a:t>Synchronous w/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Backup Workers</a:t>
            </a:r>
          </a:p>
          <a:p>
            <a:pPr lvl="1"/>
            <a:r>
              <a:rPr lang="en-US" dirty="0"/>
              <a:t>Update model w/</a:t>
            </a:r>
            <a:br>
              <a:rPr lang="en-US" dirty="0"/>
            </a:br>
            <a:r>
              <a:rPr lang="en-US" dirty="0"/>
              <a:t>accrued gradients</a:t>
            </a:r>
          </a:p>
          <a:p>
            <a:pPr lvl="1"/>
            <a:r>
              <a:rPr lang="en-US" dirty="0"/>
              <a:t>Barrier for N of </a:t>
            </a:r>
            <a:br>
              <a:rPr lang="en-US" dirty="0"/>
            </a:br>
            <a:r>
              <a:rPr lang="en-US" dirty="0" err="1"/>
              <a:t>N+b</a:t>
            </a:r>
            <a:r>
              <a:rPr lang="en-US" dirty="0"/>
              <a:t> workers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3767665" y="1462914"/>
            <a:ext cx="984738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1</a:t>
            </a:r>
          </a:p>
        </p:txBody>
      </p:sp>
      <p:sp>
        <p:nvSpPr>
          <p:cNvPr id="7" name="Rectangle 6"/>
          <p:cNvSpPr/>
          <p:nvPr/>
        </p:nvSpPr>
        <p:spPr>
          <a:xfrm>
            <a:off x="3767665" y="1797317"/>
            <a:ext cx="126365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1</a:t>
            </a:r>
          </a:p>
        </p:txBody>
      </p:sp>
      <p:sp>
        <p:nvSpPr>
          <p:cNvPr id="8" name="Rectangle 7"/>
          <p:cNvSpPr/>
          <p:nvPr/>
        </p:nvSpPr>
        <p:spPr>
          <a:xfrm>
            <a:off x="3767665" y="2131720"/>
            <a:ext cx="110490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1</a:t>
            </a:r>
          </a:p>
        </p:txBody>
      </p:sp>
      <p:sp>
        <p:nvSpPr>
          <p:cNvPr id="9" name="Rectangle 8"/>
          <p:cNvSpPr/>
          <p:nvPr/>
        </p:nvSpPr>
        <p:spPr>
          <a:xfrm>
            <a:off x="3767665" y="2474590"/>
            <a:ext cx="185420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04573" y="2138528"/>
            <a:ext cx="185420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04573" y="2469801"/>
            <a:ext cx="1099827" cy="246887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99500" y="1462914"/>
            <a:ext cx="110490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99500" y="1790509"/>
            <a:ext cx="126365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2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592641" y="1462913"/>
            <a:ext cx="0" cy="1250097"/>
          </a:xfrm>
          <a:prstGeom prst="line">
            <a:avLst/>
          </a:prstGeom>
          <a:ln w="25400">
            <a:solidFill>
              <a:schemeClr val="accent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647265" y="1462914"/>
            <a:ext cx="0" cy="1250097"/>
          </a:xfrm>
          <a:prstGeom prst="line">
            <a:avLst/>
          </a:prstGeom>
          <a:ln w="25400">
            <a:solidFill>
              <a:schemeClr val="accent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936235" y="1462913"/>
            <a:ext cx="0" cy="1250097"/>
          </a:xfrm>
          <a:prstGeom prst="line">
            <a:avLst/>
          </a:prstGeom>
          <a:ln w="25400">
            <a:solidFill>
              <a:schemeClr val="accent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7649299" y="2138528"/>
            <a:ext cx="110490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3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644631" y="2469801"/>
            <a:ext cx="126365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3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649299" y="1790509"/>
            <a:ext cx="110490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3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644631" y="1461803"/>
            <a:ext cx="1263650" cy="24688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D819FC-F55D-46E9-8A81-71C3ED7938A9}"/>
              </a:ext>
            </a:extLst>
          </p:cNvPr>
          <p:cNvGrpSpPr/>
          <p:nvPr/>
        </p:nvGrpSpPr>
        <p:grpSpPr>
          <a:xfrm>
            <a:off x="3776131" y="3197472"/>
            <a:ext cx="5181268" cy="1259675"/>
            <a:chOff x="3776131" y="3197472"/>
            <a:chExt cx="5181268" cy="1259675"/>
          </a:xfrm>
        </p:grpSpPr>
        <p:sp>
          <p:nvSpPr>
            <p:cNvPr id="55" name="Rectangle 54"/>
            <p:cNvSpPr/>
            <p:nvPr/>
          </p:nvSpPr>
          <p:spPr>
            <a:xfrm>
              <a:off x="3776131" y="3198583"/>
              <a:ext cx="984738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776131" y="3532986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776131" y="3867389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776131" y="4210259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917171" y="3865730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670705" y="4205470"/>
              <a:ext cx="1099827" cy="246887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802031" y="3198583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081430" y="3526178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819565" y="3865730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814894" y="4205470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387763" y="3526178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942828" y="3197472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992533" y="3198581"/>
              <a:ext cx="964866" cy="9233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but, stale model updates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7FDF6D-1778-4A49-9458-96DAFBCE4945}"/>
              </a:ext>
            </a:extLst>
          </p:cNvPr>
          <p:cNvGrpSpPr/>
          <p:nvPr/>
        </p:nvGrpSpPr>
        <p:grpSpPr>
          <a:xfrm>
            <a:off x="3776131" y="4891920"/>
            <a:ext cx="5147953" cy="1894864"/>
            <a:chOff x="3776131" y="4891920"/>
            <a:chExt cx="5147953" cy="1894864"/>
          </a:xfrm>
        </p:grpSpPr>
        <p:sp>
          <p:nvSpPr>
            <p:cNvPr id="71" name="Rectangle 70"/>
            <p:cNvSpPr/>
            <p:nvPr/>
          </p:nvSpPr>
          <p:spPr>
            <a:xfrm>
              <a:off x="3776131" y="4900387"/>
              <a:ext cx="984738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776131" y="5234790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776131" y="5569193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776131" y="5912063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128833" y="5576001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670704" y="5907274"/>
              <a:ext cx="1099827" cy="246887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123760" y="4900387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123760" y="5227982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8165765" y="4900386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/>
            <p:cNvSpPr/>
            <p:nvPr/>
          </p:nvSpPr>
          <p:spPr>
            <a:xfrm>
              <a:off x="7022763" y="5576001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6865697" y="5907274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6870361" y="5227982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6857225" y="4899276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5071528" y="4900387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6805237" y="4891920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26595" y="6044238"/>
              <a:ext cx="497489" cy="640080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sp>
          <p:nvSpPr>
            <p:cNvPr id="91" name="TextBox 90"/>
            <p:cNvSpPr txBox="1"/>
            <p:nvPr/>
          </p:nvSpPr>
          <p:spPr>
            <a:xfrm>
              <a:off x="4772498" y="6263564"/>
              <a:ext cx="3524053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[Martín </a:t>
              </a:r>
              <a:r>
                <a:rPr lang="en-US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Abadi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et al: </a:t>
              </a:r>
              <a:r>
                <a:rPr lang="en-US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TensorFlow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: A System for Large-Scale Machine Learning. 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OSDI 2016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419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Optimization Methods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Problem: Given a continuous, differentiable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find optimal parameters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1" i="1" smtClean="0">
                        <a:latin typeface="Cambria Math" panose="02040503050406030204" pitchFamily="18" charset="0"/>
                      </a:rPr>
                      <m:t>argmin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endParaRPr lang="en-US" sz="1000" dirty="0"/>
              </a:p>
              <a:p>
                <a:r>
                  <a:rPr lang="en-US" dirty="0"/>
                  <a:t>#1 Gradient Methods (1</a:t>
                </a:r>
                <a:r>
                  <a:rPr lang="en-US" baseline="30000" dirty="0"/>
                  <a:t>st</a:t>
                </a:r>
                <a:r>
                  <a:rPr lang="en-US" dirty="0"/>
                  <a:t> order)</a:t>
                </a:r>
              </a:p>
              <a:p>
                <a:pPr lvl="1"/>
                <a:r>
                  <a:rPr lang="en-US" dirty="0"/>
                  <a:t>Pick a starting point, compute gradient, descent in </a:t>
                </a:r>
                <a:br>
                  <a:rPr lang="en-US" dirty="0"/>
                </a:br>
                <a:r>
                  <a:rPr lang="en-US" dirty="0"/>
                  <a:t>opposite direction of gradient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endParaRPr lang="en-US" sz="1000" dirty="0"/>
              </a:p>
              <a:p>
                <a:r>
                  <a:rPr lang="en-US" dirty="0"/>
                  <a:t>#2 Newton’s Method (2</a:t>
                </a:r>
                <a:r>
                  <a:rPr lang="en-US" baseline="30000" dirty="0"/>
                  <a:t>nd</a:t>
                </a:r>
                <a:r>
                  <a:rPr lang="en-US" dirty="0"/>
                  <a:t> order)</a:t>
                </a:r>
              </a:p>
              <a:p>
                <a:pPr lvl="1"/>
                <a:r>
                  <a:rPr lang="en-US" dirty="0"/>
                  <a:t>Pick a starting point, compute gradient, </a:t>
                </a:r>
                <a:br>
                  <a:rPr lang="en-US" dirty="0"/>
                </a:br>
                <a:r>
                  <a:rPr lang="en-US" dirty="0"/>
                  <a:t>descend to where derivative = 0 (via 2</a:t>
                </a:r>
                <a:r>
                  <a:rPr lang="en-US" baseline="30000" dirty="0"/>
                  <a:t>nd</a:t>
                </a:r>
                <a:r>
                  <a:rPr lang="en-US" dirty="0"/>
                  <a:t> derivative)</a:t>
                </a:r>
              </a:p>
              <a:p>
                <a:pPr lvl="1"/>
                <a:r>
                  <a:rPr lang="en-US" dirty="0"/>
                  <a:t>Jacobian/Hessian matrices for multi-dimensional</a:t>
                </a:r>
              </a:p>
              <a:p>
                <a:pPr lvl="1"/>
                <a:endParaRPr lang="en-US" sz="1000" dirty="0"/>
              </a:p>
              <a:p>
                <a:r>
                  <a:rPr lang="en-US" dirty="0"/>
                  <a:t>#3 Quasi-Newton Methods</a:t>
                </a:r>
              </a:p>
              <a:p>
                <a:pPr lvl="1"/>
                <a:r>
                  <a:rPr lang="en-US" dirty="0"/>
                  <a:t>Incremental approximation of Hessian</a:t>
                </a:r>
              </a:p>
              <a:p>
                <a:pPr lvl="1"/>
                <a:r>
                  <a:rPr lang="en-US" dirty="0"/>
                  <a:t>Algorithms: BFGS, L-BFGS, Conjugate Gradient (CG)</a:t>
                </a:r>
              </a:p>
              <a:p>
                <a:pPr lvl="1"/>
                <a:r>
                  <a:rPr lang="en-US" b="1" dirty="0"/>
                  <a:t>Example:</a:t>
                </a:r>
                <a:r>
                  <a:rPr lang="en-US" dirty="0"/>
                  <a:t> L-BFGS-B, AR(2), MSE, N=100</a:t>
                </a:r>
                <a:br>
                  <a:rPr lang="en-US" dirty="0"/>
                </a:br>
                <a:r>
                  <a:rPr lang="en-US" dirty="0"/>
                  <a:t>EnBW energy-demand time series </a:t>
                </a:r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69" t="-617" b="-604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  <a:p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t="15853" r="7624" b="7820"/>
          <a:stretch>
            <a:fillRect/>
          </a:stretch>
        </p:blipFill>
        <p:spPr bwMode="auto">
          <a:xfrm>
            <a:off x="6395204" y="4859325"/>
            <a:ext cx="2366957" cy="195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6430675" y="1949384"/>
            <a:ext cx="2261149" cy="1460028"/>
            <a:chOff x="6430675" y="2260880"/>
            <a:chExt cx="2261149" cy="1460028"/>
          </a:xfrm>
        </p:grpSpPr>
        <p:grpSp>
          <p:nvGrpSpPr>
            <p:cNvPr id="28" name="Group 27"/>
            <p:cNvGrpSpPr/>
            <p:nvPr/>
          </p:nvGrpSpPr>
          <p:grpSpPr>
            <a:xfrm>
              <a:off x="6909560" y="2260880"/>
              <a:ext cx="1782264" cy="1090697"/>
              <a:chOff x="6575288" y="2356856"/>
              <a:chExt cx="2506842" cy="1666965"/>
            </a:xfrm>
          </p:grpSpPr>
          <p:cxnSp>
            <p:nvCxnSpPr>
              <p:cNvPr id="11" name="Gerade Verbindung mit Pfeil 77"/>
              <p:cNvCxnSpPr/>
              <p:nvPr/>
            </p:nvCxnSpPr>
            <p:spPr>
              <a:xfrm flipV="1">
                <a:off x="6583673" y="4019828"/>
                <a:ext cx="2498457" cy="319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 Verbindung mit Pfeil 78"/>
              <p:cNvCxnSpPr/>
              <p:nvPr/>
            </p:nvCxnSpPr>
            <p:spPr>
              <a:xfrm flipH="1" flipV="1">
                <a:off x="6575288" y="2356856"/>
                <a:ext cx="7590" cy="166696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Ellipse 111"/>
              <p:cNvSpPr/>
              <p:nvPr/>
            </p:nvSpPr>
            <p:spPr>
              <a:xfrm>
                <a:off x="7884368" y="3227741"/>
                <a:ext cx="288032" cy="14401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noFill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Ellipse 112"/>
              <p:cNvSpPr/>
              <p:nvPr/>
            </p:nvSpPr>
            <p:spPr>
              <a:xfrm>
                <a:off x="7596336" y="3083725"/>
                <a:ext cx="728464" cy="36004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noFill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Ellipse 113"/>
              <p:cNvSpPr/>
              <p:nvPr/>
            </p:nvSpPr>
            <p:spPr>
              <a:xfrm>
                <a:off x="7092280" y="2867701"/>
                <a:ext cx="1440160" cy="72846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noFill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Ellipse 114"/>
              <p:cNvSpPr/>
              <p:nvPr/>
            </p:nvSpPr>
            <p:spPr>
              <a:xfrm>
                <a:off x="6948264" y="2715301"/>
                <a:ext cx="1728192" cy="1016496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noFill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Ellipse 115"/>
              <p:cNvSpPr/>
              <p:nvPr/>
            </p:nvSpPr>
            <p:spPr>
              <a:xfrm>
                <a:off x="6804248" y="2579669"/>
                <a:ext cx="1944216" cy="1296144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noFill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116"/>
              <p:cNvSpPr/>
              <p:nvPr/>
            </p:nvSpPr>
            <p:spPr>
              <a:xfrm>
                <a:off x="6660232" y="2507661"/>
                <a:ext cx="2232248" cy="151216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noFill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Ellipse 117"/>
              <p:cNvSpPr/>
              <p:nvPr/>
            </p:nvSpPr>
            <p:spPr>
              <a:xfrm>
                <a:off x="7308304" y="3011717"/>
                <a:ext cx="1160512" cy="504056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noFill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5" name="Gerade Verbindung mit Pfeil 119"/>
              <p:cNvCxnSpPr/>
              <p:nvPr/>
            </p:nvCxnSpPr>
            <p:spPr>
              <a:xfrm rot="16200000" flipH="1">
                <a:off x="7631546" y="2687681"/>
                <a:ext cx="360040" cy="1588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mit Pfeil 135"/>
              <p:cNvCxnSpPr>
                <a:stCxn id="20" idx="0"/>
              </p:cNvCxnSpPr>
              <p:nvPr/>
            </p:nvCxnSpPr>
            <p:spPr>
              <a:xfrm>
                <a:off x="7812361" y="2867700"/>
                <a:ext cx="8383" cy="144018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mit Pfeil 137"/>
              <p:cNvCxnSpPr/>
              <p:nvPr/>
            </p:nvCxnSpPr>
            <p:spPr>
              <a:xfrm rot="16200000" flipH="1">
                <a:off x="7791060" y="3049817"/>
                <a:ext cx="144016" cy="67815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Rectangle 28"/>
            <p:cNvSpPr/>
            <p:nvPr/>
          </p:nvSpPr>
          <p:spPr>
            <a:xfrm>
              <a:off x="6430675" y="2596278"/>
              <a:ext cx="39799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dirty="0"/>
                <a:t>θ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25926" y="3351576"/>
              <a:ext cx="51275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dirty="0"/>
                <a:t>θ</a:t>
              </a:r>
              <a:r>
                <a:rPr lang="en-US" baseline="-25000" dirty="0"/>
                <a:t>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915083" y="3409411"/>
            <a:ext cx="1776743" cy="1315721"/>
            <a:chOff x="6915083" y="3409411"/>
            <a:chExt cx="1776743" cy="1315721"/>
          </a:xfrm>
        </p:grpSpPr>
        <p:grpSp>
          <p:nvGrpSpPr>
            <p:cNvPr id="56" name="Group 55"/>
            <p:cNvGrpSpPr/>
            <p:nvPr/>
          </p:nvGrpSpPr>
          <p:grpSpPr>
            <a:xfrm>
              <a:off x="6915083" y="3409411"/>
              <a:ext cx="1776743" cy="992067"/>
              <a:chOff x="6534241" y="3726610"/>
              <a:chExt cx="2406973" cy="1627796"/>
            </a:xfrm>
          </p:grpSpPr>
          <p:cxnSp>
            <p:nvCxnSpPr>
              <p:cNvPr id="36" name="Gerade Verbindung mit Pfeil 11"/>
              <p:cNvCxnSpPr/>
              <p:nvPr/>
            </p:nvCxnSpPr>
            <p:spPr>
              <a:xfrm flipV="1">
                <a:off x="6534241" y="3726610"/>
                <a:ext cx="795" cy="155977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61"/>
              <p:cNvCxnSpPr/>
              <p:nvPr/>
            </p:nvCxnSpPr>
            <p:spPr>
              <a:xfrm rot="5400000" flipH="1" flipV="1">
                <a:off x="6588224" y="4850350"/>
                <a:ext cx="864096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56"/>
              <p:cNvCxnSpPr/>
              <p:nvPr/>
            </p:nvCxnSpPr>
            <p:spPr>
              <a:xfrm flipV="1">
                <a:off x="6660232" y="4706334"/>
                <a:ext cx="1224136" cy="648072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68"/>
              <p:cNvCxnSpPr/>
              <p:nvPr/>
            </p:nvCxnSpPr>
            <p:spPr>
              <a:xfrm rot="16200000" flipH="1">
                <a:off x="6808441" y="4926550"/>
                <a:ext cx="432047" cy="423664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mit Pfeil 10"/>
              <p:cNvCxnSpPr/>
              <p:nvPr/>
            </p:nvCxnSpPr>
            <p:spPr>
              <a:xfrm flipV="1">
                <a:off x="6535034" y="5274014"/>
                <a:ext cx="2406180" cy="11579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20"/>
              <p:cNvCxnSpPr/>
              <p:nvPr/>
            </p:nvCxnSpPr>
            <p:spPr>
              <a:xfrm>
                <a:off x="7020272" y="5138382"/>
                <a:ext cx="1588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ihandform 48"/>
              <p:cNvSpPr/>
              <p:nvPr/>
            </p:nvSpPr>
            <p:spPr>
              <a:xfrm>
                <a:off x="6642847" y="3960685"/>
                <a:ext cx="2151529" cy="1313329"/>
              </a:xfrm>
              <a:custGeom>
                <a:avLst/>
                <a:gdLst>
                  <a:gd name="connsiteX0" fmla="*/ 0 w 2151529"/>
                  <a:gd name="connsiteY0" fmla="*/ 0 h 1313329"/>
                  <a:gd name="connsiteX1" fmla="*/ 367553 w 2151529"/>
                  <a:gd name="connsiteY1" fmla="*/ 1174376 h 1313329"/>
                  <a:gd name="connsiteX2" fmla="*/ 1093694 w 2151529"/>
                  <a:gd name="connsiteY2" fmla="*/ 833717 h 1313329"/>
                  <a:gd name="connsiteX3" fmla="*/ 1748118 w 2151529"/>
                  <a:gd name="connsiteY3" fmla="*/ 708211 h 1313329"/>
                  <a:gd name="connsiteX4" fmla="*/ 2151529 w 2151529"/>
                  <a:gd name="connsiteY4" fmla="*/ 304800 h 1313329"/>
                  <a:gd name="connsiteX5" fmla="*/ 2151529 w 2151529"/>
                  <a:gd name="connsiteY5" fmla="*/ 304800 h 1313329"/>
                  <a:gd name="connsiteX6" fmla="*/ 2151529 w 2151529"/>
                  <a:gd name="connsiteY6" fmla="*/ 304800 h 1313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13329">
                    <a:moveTo>
                      <a:pt x="0" y="0"/>
                    </a:moveTo>
                    <a:cubicBezTo>
                      <a:pt x="92635" y="517711"/>
                      <a:pt x="185271" y="1035423"/>
                      <a:pt x="367553" y="1174376"/>
                    </a:cubicBezTo>
                    <a:cubicBezTo>
                      <a:pt x="549835" y="1313329"/>
                      <a:pt x="863600" y="911411"/>
                      <a:pt x="1093694" y="833717"/>
                    </a:cubicBezTo>
                    <a:cubicBezTo>
                      <a:pt x="1323788" y="756023"/>
                      <a:pt x="1571812" y="796364"/>
                      <a:pt x="1748118" y="708211"/>
                    </a:cubicBezTo>
                    <a:cubicBezTo>
                      <a:pt x="1924424" y="620058"/>
                      <a:pt x="2151529" y="304800"/>
                      <a:pt x="2151529" y="304800"/>
                    </a:cubicBezTo>
                    <a:lnTo>
                      <a:pt x="2151529" y="304800"/>
                    </a:lnTo>
                    <a:lnTo>
                      <a:pt x="2151529" y="304800"/>
                    </a:lnTo>
                  </a:path>
                </a:pathLst>
              </a:custGeom>
              <a:ln w="127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42" name="Gerade Verbindung 50"/>
              <p:cNvCxnSpPr/>
              <p:nvPr/>
            </p:nvCxnSpPr>
            <p:spPr>
              <a:xfrm flipV="1">
                <a:off x="7596336" y="4418302"/>
                <a:ext cx="1152128" cy="936104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52"/>
              <p:cNvCxnSpPr/>
              <p:nvPr/>
            </p:nvCxnSpPr>
            <p:spPr>
              <a:xfrm rot="5400000" flipH="1" flipV="1">
                <a:off x="8028384" y="4850350"/>
                <a:ext cx="864096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55"/>
              <p:cNvCxnSpPr/>
              <p:nvPr/>
            </p:nvCxnSpPr>
            <p:spPr>
              <a:xfrm rot="5400000" flipH="1" flipV="1">
                <a:off x="7236296" y="4850350"/>
                <a:ext cx="864096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65"/>
              <p:cNvCxnSpPr/>
              <p:nvPr/>
            </p:nvCxnSpPr>
            <p:spPr>
              <a:xfrm>
                <a:off x="7666756" y="4850350"/>
                <a:ext cx="1588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66"/>
              <p:cNvCxnSpPr/>
              <p:nvPr/>
            </p:nvCxnSpPr>
            <p:spPr>
              <a:xfrm>
                <a:off x="8460432" y="4634326"/>
                <a:ext cx="1588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71"/>
              <p:cNvCxnSpPr/>
              <p:nvPr/>
            </p:nvCxnSpPr>
            <p:spPr>
              <a:xfrm rot="5400000" flipH="1" flipV="1">
                <a:off x="6740624" y="4850350"/>
                <a:ext cx="864096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72"/>
              <p:cNvCxnSpPr/>
              <p:nvPr/>
            </p:nvCxnSpPr>
            <p:spPr>
              <a:xfrm>
                <a:off x="7162700" y="5138382"/>
                <a:ext cx="1588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 type="oval" w="lg" len="lg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feld 73"/>
              <p:cNvSpPr txBox="1"/>
              <p:nvPr/>
            </p:nvSpPr>
            <p:spPr>
              <a:xfrm>
                <a:off x="8184821" y="4069295"/>
                <a:ext cx="479214" cy="454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de-DE" sz="12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53" name="Textfeld 74"/>
              <p:cNvSpPr txBox="1"/>
              <p:nvPr/>
            </p:nvSpPr>
            <p:spPr>
              <a:xfrm>
                <a:off x="7392733" y="4058263"/>
                <a:ext cx="479214" cy="454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de-DE" sz="12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4" name="Textfeld 75"/>
              <p:cNvSpPr txBox="1"/>
              <p:nvPr/>
            </p:nvSpPr>
            <p:spPr>
              <a:xfrm>
                <a:off x="6766444" y="4058263"/>
                <a:ext cx="435649" cy="454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de-DE" sz="12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55" name="Textfeld 76"/>
              <p:cNvSpPr txBox="1"/>
              <p:nvPr/>
            </p:nvSpPr>
            <p:spPr>
              <a:xfrm>
                <a:off x="6982467" y="4058263"/>
                <a:ext cx="435649" cy="454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de-DE" sz="12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59" name="Rectangle 58"/>
            <p:cNvSpPr/>
            <p:nvPr/>
          </p:nvSpPr>
          <p:spPr>
            <a:xfrm>
              <a:off x="7520846" y="4355800"/>
              <a:ext cx="51275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dirty="0"/>
                <a:t>θ</a:t>
              </a:r>
              <a:r>
                <a:rPr lang="en-US" baseline="-25000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784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Optimizers </a:t>
            </a:r>
            <a:r>
              <a:rPr lang="en-US" sz="2400" dirty="0"/>
              <a:t>(</a:t>
            </a:r>
            <a:r>
              <a:rPr lang="en-US" sz="2400" dirty="0" err="1">
                <a:solidFill>
                  <a:srgbClr val="7889FB"/>
                </a:solidFill>
                <a:latin typeface="Consolas" panose="020B0609020204030204" pitchFamily="49" charset="0"/>
              </a:rPr>
              <a:t>updateModel</a:t>
            </a:r>
            <a:r>
              <a:rPr lang="en-US" sz="24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Stochastic Gradient Descent (SGD)</a:t>
                </a:r>
              </a:p>
              <a:p>
                <a:pPr lvl="1"/>
                <a:r>
                  <a:rPr lang="en-US" dirty="0"/>
                  <a:t>Vanilla SGD, basis for many other optimizers</a:t>
                </a:r>
              </a:p>
              <a:p>
                <a:pPr lvl="1"/>
                <a:r>
                  <a:rPr lang="en-US" dirty="0"/>
                  <a:t>See </a:t>
                </a:r>
                <a:r>
                  <a:rPr lang="en-US" b="1" dirty="0">
                    <a:solidFill>
                      <a:srgbClr val="7889FB"/>
                    </a:solidFill>
                  </a:rPr>
                  <a:t>05 Data/Task-Parallel: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endParaRPr lang="en-US" sz="1000" dirty="0"/>
              </a:p>
              <a:p>
                <a:r>
                  <a:rPr lang="en-US" dirty="0"/>
                  <a:t>SGD w/ Momentum</a:t>
                </a:r>
              </a:p>
              <a:p>
                <a:pPr lvl="1"/>
                <a:r>
                  <a:rPr lang="en-US" dirty="0"/>
                  <a:t>Incorporates parameter velocity w/ momentum </a:t>
                </a:r>
              </a:p>
              <a:p>
                <a:pPr lvl="1"/>
                <a:endParaRPr lang="en-US" sz="1000" dirty="0"/>
              </a:p>
              <a:p>
                <a:r>
                  <a:rPr lang="en-US" dirty="0"/>
                  <a:t>SGD w/ </a:t>
                </a:r>
                <a:r>
                  <a:rPr lang="en-US" dirty="0" err="1"/>
                  <a:t>Nesterov</a:t>
                </a:r>
                <a:r>
                  <a:rPr lang="en-US" dirty="0"/>
                  <a:t> Momentum</a:t>
                </a:r>
              </a:p>
              <a:p>
                <a:pPr lvl="1"/>
                <a:r>
                  <a:rPr lang="en-US" dirty="0"/>
                  <a:t>Incorporates parameter velocity w/ momentum,</a:t>
                </a:r>
                <a:br>
                  <a:rPr lang="en-US" dirty="0"/>
                </a:br>
                <a:r>
                  <a:rPr lang="en-US" dirty="0"/>
                  <a:t>but update from position </a:t>
                </a:r>
                <a:r>
                  <a:rPr lang="en-US" b="1" dirty="0">
                    <a:solidFill>
                      <a:schemeClr val="accent1"/>
                    </a:solidFill>
                  </a:rPr>
                  <a:t>after</a:t>
                </a:r>
                <a:r>
                  <a:rPr lang="en-US" dirty="0"/>
                  <a:t> momentum</a:t>
                </a:r>
              </a:p>
              <a:p>
                <a:pPr lvl="1"/>
                <a:endParaRPr lang="en-US" sz="1000" dirty="0"/>
              </a:p>
              <a:p>
                <a:r>
                  <a:rPr lang="en-US" dirty="0" err="1"/>
                  <a:t>AdaGrad</a:t>
                </a:r>
                <a:endParaRPr lang="en-US" dirty="0"/>
              </a:p>
              <a:p>
                <a:pPr lvl="1"/>
                <a:r>
                  <a:rPr lang="en-US" dirty="0"/>
                  <a:t>Adaptive learning rate w/ regret guarantees</a:t>
                </a:r>
              </a:p>
              <a:p>
                <a:pPr lvl="1"/>
                <a:endParaRPr lang="en-US" sz="1000" dirty="0"/>
              </a:p>
              <a:p>
                <a:r>
                  <a:rPr lang="en-US" dirty="0" err="1"/>
                  <a:t>RMSprop</a:t>
                </a:r>
                <a:endParaRPr lang="en-US" dirty="0"/>
              </a:p>
              <a:p>
                <a:pPr lvl="1"/>
                <a:r>
                  <a:rPr lang="en-US" dirty="0"/>
                  <a:t>Adaptive learning rate, extended </a:t>
                </a:r>
                <a:r>
                  <a:rPr lang="en-US" dirty="0" err="1"/>
                  <a:t>AdaGrad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69" t="-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65576" y="1999514"/>
            <a:ext cx="2260879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X = X </a:t>
            </a:r>
            <a:r>
              <a:rPr lang="en-AT" sz="1600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49482" y="2554572"/>
            <a:ext cx="226087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v = mu*v </a:t>
            </a:r>
            <a:r>
              <a:rPr lang="en-AT" sz="1600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X = X + 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7173" y="3450548"/>
            <a:ext cx="3009230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v0 = v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v = mu*v </a:t>
            </a:r>
            <a:r>
              <a:rPr lang="en-AT" sz="1600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X = X </a:t>
            </a:r>
            <a:r>
              <a:rPr lang="en-AT" sz="1600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mu*v0 + (1+mu)*v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757" y="4600386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836567" y="4443888"/>
            <a:ext cx="2554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[John C.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Duchi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Adaptive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Subgradient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Methods for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Online Learning and Stochastic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JMLR 2011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26522" y="5528624"/>
            <a:ext cx="3307432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c = </a:t>
            </a:r>
            <a:r>
              <a:rPr lang="en-US" sz="1600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*c+(1-</a:t>
            </a:r>
            <a:r>
              <a:rPr lang="en-US" sz="1600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)*dX^2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X = X-(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/(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sqrt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(c)+eps))</a:t>
            </a: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5" cstate="print"/>
          <a:srcRect t="15853" r="7624" b="7820"/>
          <a:stretch>
            <a:fillRect/>
          </a:stretch>
        </p:blipFill>
        <p:spPr bwMode="auto">
          <a:xfrm>
            <a:off x="7521736" y="687628"/>
            <a:ext cx="1403415" cy="115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122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Optimizers </a:t>
            </a:r>
            <a:r>
              <a:rPr lang="en-US" sz="2400" dirty="0"/>
              <a:t>(</a:t>
            </a:r>
            <a:r>
              <a:rPr lang="en-US" sz="2400" dirty="0" err="1">
                <a:solidFill>
                  <a:srgbClr val="7889FB"/>
                </a:solidFill>
                <a:latin typeface="Consolas" panose="020B0609020204030204" pitchFamily="49" charset="0"/>
              </a:rPr>
              <a:t>updateModel</a:t>
            </a:r>
            <a:r>
              <a:rPr lang="en-US" sz="2400" dirty="0"/>
              <a:t>)</a:t>
            </a:r>
            <a:r>
              <a:rPr lang="en-US" dirty="0"/>
              <a:t>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Adam</a:t>
            </a:r>
          </a:p>
          <a:p>
            <a:pPr lvl="1"/>
            <a:r>
              <a:rPr lang="en-US" dirty="0"/>
              <a:t>Individual adaptive learning rates for </a:t>
            </a:r>
            <a:br>
              <a:rPr lang="en-US" dirty="0"/>
            </a:br>
            <a:r>
              <a:rPr lang="en-US" dirty="0"/>
              <a:t>different parameters</a:t>
            </a:r>
            <a:endParaRPr lang="en-US" sz="14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1200" dirty="0"/>
          </a:p>
          <a:p>
            <a:r>
              <a:rPr lang="en-US" dirty="0"/>
              <a:t>Shampoo</a:t>
            </a:r>
          </a:p>
          <a:p>
            <a:pPr lvl="1"/>
            <a:r>
              <a:rPr lang="en-US" dirty="0"/>
              <a:t>Preconditioned gradient method</a:t>
            </a:r>
            <a:br>
              <a:rPr lang="en-US" dirty="0"/>
            </a:br>
            <a:r>
              <a:rPr lang="en-US" dirty="0"/>
              <a:t>(Newton’s method, Quasi-Newton)</a:t>
            </a:r>
          </a:p>
          <a:p>
            <a:pPr lvl="1"/>
            <a:r>
              <a:rPr lang="en-US" dirty="0"/>
              <a:t>Retains gradients tensor structure by</a:t>
            </a:r>
            <a:br>
              <a:rPr lang="en-US" dirty="0"/>
            </a:br>
            <a:r>
              <a:rPr lang="en-US" dirty="0"/>
              <a:t>maintaining a preconditioner per dim</a:t>
            </a:r>
          </a:p>
          <a:p>
            <a:pPr lvl="1"/>
            <a:r>
              <a:rPr lang="en-US" dirty="0"/>
              <a:t>O(m</a:t>
            </a:r>
            <a:r>
              <a:rPr lang="en-US" baseline="30000" dirty="0"/>
              <a:t>2</a:t>
            </a:r>
            <a:r>
              <a:rPr lang="en-US" dirty="0"/>
              <a:t>n</a:t>
            </a:r>
            <a:r>
              <a:rPr lang="en-US" baseline="30000" dirty="0"/>
              <a:t>2</a:t>
            </a:r>
            <a:r>
              <a:rPr lang="en-US" dirty="0"/>
              <a:t>) </a:t>
            </a:r>
            <a:r>
              <a:rPr lang="en-US" dirty="0">
                <a:sym typeface="Wingdings" panose="05000000000000000000" pitchFamily="2" charset="2"/>
              </a:rPr>
              <a:t> O(m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 + n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51169" y="1387510"/>
            <a:ext cx="27783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Diederik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Kingma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Jimmy Ba: Adam:  A Method for Stochastic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135" y="1436318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276145" y="2323067"/>
            <a:ext cx="7545280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t = t + 1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m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beta1*m + (1-beta1)*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update biased 1st moment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sz="16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v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beta2*v + (1-beta2)*dX^2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update biased 2nd raw moment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sz="16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mhat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m / (1-beta1^t)      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bias-corrected 1st moment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sz="16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vhat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v / (1-beta2^t)      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bias-corrected 2nd raw moment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sz="16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X = X - 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*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mhat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/(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sqrt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vhat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)+epsilon))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param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update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425" y="4255242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124659" y="4182632"/>
            <a:ext cx="33065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Vineet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Gupta,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Tomer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Koren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Yoram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Singer: Shampoo: Preconditioned Stochastic Tensor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4639" y="4996063"/>
            <a:ext cx="3267233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L +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%*% t(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R + t(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) %*%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X = X –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* pow(L,1/4) </a:t>
            </a:r>
            <a:b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  %*%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%*% pow(R,1/4)) </a:t>
            </a:r>
          </a:p>
        </p:txBody>
      </p:sp>
    </p:spTree>
    <p:extLst>
      <p:ext uri="{BB962C8B-B14F-4D97-AF65-F5344CB8AC3E}">
        <p14:creationId xmlns:p14="http://schemas.microsoft.com/office/powerpoint/2010/main" val="405433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Size Configuration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422216" cy="4941101"/>
          </a:xfrm>
        </p:spPr>
        <p:txBody>
          <a:bodyPr/>
          <a:lstStyle/>
          <a:p>
            <a:r>
              <a:rPr lang="en-US" dirty="0"/>
              <a:t>What is the right batch size for my data?</a:t>
            </a:r>
          </a:p>
          <a:p>
            <a:pPr lvl="1"/>
            <a:r>
              <a:rPr lang="en-US" dirty="0"/>
              <a:t>Maximum useful batch size is dependent on </a:t>
            </a:r>
            <a:br>
              <a:rPr lang="en-US" dirty="0"/>
            </a:br>
            <a:r>
              <a:rPr lang="en-US" dirty="0"/>
              <a:t>data redundancy and model complexity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Additional Heuristics/Hybrid Methods</a:t>
            </a:r>
          </a:p>
          <a:p>
            <a:pPr lvl="1"/>
            <a:r>
              <a:rPr lang="en-US" dirty="0"/>
              <a:t>#1 Increase the batch size instead </a:t>
            </a:r>
            <a:br>
              <a:rPr lang="en-US" dirty="0"/>
            </a:br>
            <a:r>
              <a:rPr lang="en-US" dirty="0"/>
              <a:t>of decaying the learning rate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#2 Combine batch and mini-batch </a:t>
            </a:r>
            <a:br>
              <a:rPr lang="en-US" dirty="0"/>
            </a:br>
            <a:r>
              <a:rPr lang="en-US" dirty="0"/>
              <a:t>algorithms (full batch + n online updates)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581" y="2388985"/>
            <a:ext cx="2352146" cy="1984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281" y="2399815"/>
            <a:ext cx="2336605" cy="198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5752" y="2763294"/>
            <a:ext cx="117565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ResNet-50 on ImageNet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69065" y="2775019"/>
            <a:ext cx="117565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Simple CNN on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MNIST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2775" y="2914020"/>
            <a:ext cx="55083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304" y="150217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86882" y="1341400"/>
            <a:ext cx="271976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[Christopher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Shallue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Measuring the Effects of Data Parallelism on Neural Network Training.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2304" y="484432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564957" y="4692582"/>
            <a:ext cx="273498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[Samuel L. Smith, Pieter-Jan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Kindermans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 Ying,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Don't Decay the Learning Rate, Increase the Batch Size.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3542" y="5930358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5566632" y="5869910"/>
            <a:ext cx="273498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[Ashok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Cutkosky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Róbert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Busa-Fekete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Distributed Stochastic Optimization via Adaptive SGD.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7017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Communication Overhead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Batch Sizes</a:t>
            </a:r>
          </a:p>
          <a:p>
            <a:pPr lvl="1"/>
            <a:r>
              <a:rPr lang="en-US" dirty="0"/>
              <a:t>Larger batch sizes reduce the </a:t>
            </a:r>
            <a:br>
              <a:rPr lang="en-US" dirty="0"/>
            </a:br>
            <a:r>
              <a:rPr lang="en-US" dirty="0"/>
              <a:t>relative communication overhead</a:t>
            </a:r>
          </a:p>
          <a:p>
            <a:pPr lvl="1"/>
            <a:endParaRPr lang="en-US" sz="700" dirty="0"/>
          </a:p>
          <a:p>
            <a:r>
              <a:rPr lang="en-US" dirty="0"/>
              <a:t>Overlapping Computation/Communication</a:t>
            </a:r>
          </a:p>
          <a:p>
            <a:pPr lvl="1"/>
            <a:r>
              <a:rPr lang="en-US" dirty="0"/>
              <a:t>For deep NN w/ many weight/bias matrices, </a:t>
            </a:r>
            <a:br>
              <a:rPr lang="en-US" dirty="0"/>
            </a:br>
            <a:r>
              <a:rPr lang="en-US" dirty="0"/>
              <a:t>compute and comm. can be overlapped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Collective operations:</a:t>
            </a:r>
            <a:r>
              <a:rPr lang="en-US" dirty="0"/>
              <a:t> all-Reduce / ring all-reduce / hierarchical all-reduce</a:t>
            </a:r>
          </a:p>
          <a:p>
            <a:pPr lvl="1"/>
            <a:endParaRPr lang="en-US" sz="700" dirty="0"/>
          </a:p>
          <a:p>
            <a:r>
              <a:rPr lang="en-US" dirty="0"/>
              <a:t>Sparse and Compressed Communication </a:t>
            </a:r>
          </a:p>
          <a:p>
            <a:pPr lvl="1"/>
            <a:r>
              <a:rPr lang="en-US" dirty="0"/>
              <a:t>Mini-batches of sparse data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sparse </a:t>
            </a:r>
            <a:r>
              <a:rPr lang="en-US" dirty="0" err="1"/>
              <a:t>dW</a:t>
            </a:r>
            <a:endParaRPr lang="en-US" dirty="0"/>
          </a:p>
          <a:p>
            <a:pPr lvl="1"/>
            <a:r>
              <a:rPr lang="en-US" dirty="0" err="1"/>
              <a:t>Lossy</a:t>
            </a:r>
            <a:r>
              <a:rPr lang="en-US" dirty="0"/>
              <a:t> (mantissa truncation, quantization), and </a:t>
            </a:r>
            <a:br>
              <a:rPr lang="en-US" dirty="0"/>
            </a:br>
            <a:r>
              <a:rPr lang="en-US" dirty="0"/>
              <a:t>lossless (delta, </a:t>
            </a:r>
            <a:r>
              <a:rPr lang="en-US" dirty="0" err="1"/>
              <a:t>bitpacking</a:t>
            </a:r>
            <a:r>
              <a:rPr lang="en-US" dirty="0"/>
              <a:t>)  for W and </a:t>
            </a:r>
            <a:r>
              <a:rPr lang="en-US" dirty="0" err="1"/>
              <a:t>dW</a:t>
            </a:r>
            <a:endParaRPr lang="en-US" dirty="0"/>
          </a:p>
          <a:p>
            <a:pPr lvl="1"/>
            <a:r>
              <a:rPr lang="en-US" dirty="0"/>
              <a:t>Gradient </a:t>
            </a:r>
            <a:r>
              <a:rPr lang="en-US" dirty="0" err="1"/>
              <a:t>sparsification</a:t>
            </a:r>
            <a:r>
              <a:rPr lang="en-US" dirty="0"/>
              <a:t>/clipping (send gradients larger than a threshold)</a:t>
            </a:r>
          </a:p>
          <a:p>
            <a:pPr lvl="1"/>
            <a:endParaRPr lang="en-US" sz="700" dirty="0"/>
          </a:p>
          <a:p>
            <a:r>
              <a:rPr lang="en-US" dirty="0"/>
              <a:t>In-Network Aggregation </a:t>
            </a:r>
            <a:r>
              <a:rPr lang="en-US" b="0" dirty="0"/>
              <a:t>(</a:t>
            </a:r>
            <a:r>
              <a:rPr lang="en-US" b="0" dirty="0" err="1"/>
              <a:t>SwitchML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Aggregate worker updates in </a:t>
            </a:r>
            <a:r>
              <a:rPr lang="en-US" dirty="0" err="1"/>
              <a:t>prog</a:t>
            </a:r>
            <a:r>
              <a:rPr lang="en-US" dirty="0"/>
              <a:t>. switches</a:t>
            </a:r>
          </a:p>
          <a:p>
            <a:pPr lvl="1"/>
            <a:r>
              <a:rPr lang="en-US" dirty="0"/>
              <a:t>32b fix-point, coordinated updates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Data-Parallel Parameter Servers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004" y="4152409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08913" y="3894910"/>
            <a:ext cx="2321165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Seide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1-bit stochastic gradient descent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its application to data-parallel distributed training of speech DNNs.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INTERSPEECH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96445" y="1396722"/>
            <a:ext cx="279344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Priya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Goyal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Accurate, Large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Minibatch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SGD: Training ImageNet in 1 Hour.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256 GPUs)]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054" y="1470009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893400" y="2461224"/>
            <a:ext cx="3024554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tf.distribute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MirroredStrategy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MultiWorkerMirroredStrategy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2515" y="5913816"/>
            <a:ext cx="4970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627077" y="5853528"/>
            <a:ext cx="270300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Amedeo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Sapio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Scaling Distributed Machine Learning with In-Network Aggregation,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NSDI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0899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Federated Machine Learning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769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Setting and 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 Federated ML</a:t>
            </a:r>
          </a:p>
          <a:p>
            <a:pPr lvl="1"/>
            <a:r>
              <a:rPr lang="en-US" dirty="0"/>
              <a:t>Learn model </a:t>
            </a:r>
            <a:r>
              <a:rPr lang="en-US" b="1" dirty="0">
                <a:solidFill>
                  <a:schemeClr val="accent1"/>
                </a:solidFill>
              </a:rPr>
              <a:t>w/o central data consolidation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Privacy + data/power caps</a:t>
            </a:r>
            <a:r>
              <a:rPr lang="en-US" dirty="0"/>
              <a:t> vs </a:t>
            </a:r>
            <a:r>
              <a:rPr lang="en-US" b="1" dirty="0">
                <a:solidFill>
                  <a:srgbClr val="7889FB"/>
                </a:solidFill>
              </a:rPr>
              <a:t>personalization and sharing</a:t>
            </a:r>
          </a:p>
          <a:p>
            <a:pPr lvl="1"/>
            <a:r>
              <a:rPr lang="en-US" dirty="0"/>
              <a:t>Applications Characteristics</a:t>
            </a:r>
          </a:p>
          <a:p>
            <a:pPr lvl="2"/>
            <a:r>
              <a:rPr lang="en-US" dirty="0"/>
              <a:t>#1 On-device data more relevant than server-side data</a:t>
            </a:r>
          </a:p>
          <a:p>
            <a:pPr lvl="2"/>
            <a:r>
              <a:rPr lang="en-US" dirty="0"/>
              <a:t>#2 On-device data is privacy-sensitive or large</a:t>
            </a:r>
          </a:p>
          <a:p>
            <a:pPr lvl="2"/>
            <a:r>
              <a:rPr lang="en-US" dirty="0"/>
              <a:t>#3 Labels can be inferred naturally from user interaction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Example:</a:t>
            </a:r>
            <a:r>
              <a:rPr lang="en-US" dirty="0"/>
              <a:t> Language modeling for mobile keyboards and voice recognition </a:t>
            </a:r>
          </a:p>
          <a:p>
            <a:pPr lvl="1"/>
            <a:endParaRPr lang="en-US" dirty="0"/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Massively distributed (data stored across many devices)</a:t>
            </a:r>
          </a:p>
          <a:p>
            <a:pPr lvl="1"/>
            <a:r>
              <a:rPr lang="en-US" dirty="0"/>
              <a:t>Limited and unreliable communication </a:t>
            </a:r>
          </a:p>
          <a:p>
            <a:pPr lvl="1"/>
            <a:r>
              <a:rPr lang="en-US" dirty="0"/>
              <a:t>Unbalanced data (skew in data size, non-IID )</a:t>
            </a:r>
          </a:p>
          <a:p>
            <a:pPr lvl="1"/>
            <a:r>
              <a:rPr lang="en-US" dirty="0"/>
              <a:t>Unreliable compute nodes / data availability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Machine Learning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1" r="27006"/>
          <a:stretch/>
        </p:blipFill>
        <p:spPr>
          <a:xfrm>
            <a:off x="8028360" y="2484887"/>
            <a:ext cx="255432" cy="512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1" r="27006"/>
          <a:stretch/>
        </p:blipFill>
        <p:spPr>
          <a:xfrm>
            <a:off x="7420049" y="2364308"/>
            <a:ext cx="255432" cy="5124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1" r="27006"/>
          <a:stretch/>
        </p:blipFill>
        <p:spPr>
          <a:xfrm>
            <a:off x="8616580" y="2364307"/>
            <a:ext cx="255432" cy="5124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7476" y="1480368"/>
            <a:ext cx="457200" cy="371475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endCxn id="11" idx="0"/>
          </p:cNvCxnSpPr>
          <p:nvPr/>
        </p:nvCxnSpPr>
        <p:spPr>
          <a:xfrm flipH="1">
            <a:off x="7547765" y="1851843"/>
            <a:ext cx="480595" cy="512465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47437" y="1685680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cxnSp>
        <p:nvCxnSpPr>
          <p:cNvPr id="20" name="Straight Arrow Connector 19"/>
          <p:cNvCxnSpPr>
            <a:stCxn id="14" idx="2"/>
            <a:endCxn id="10" idx="0"/>
          </p:cNvCxnSpPr>
          <p:nvPr/>
        </p:nvCxnSpPr>
        <p:spPr>
          <a:xfrm>
            <a:off x="8156076" y="1851843"/>
            <a:ext cx="0" cy="633044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2" idx="0"/>
          </p:cNvCxnSpPr>
          <p:nvPr/>
        </p:nvCxnSpPr>
        <p:spPr>
          <a:xfrm>
            <a:off x="8333160" y="1851843"/>
            <a:ext cx="411136" cy="512464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33846" y="1667260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1985" y="4577389"/>
            <a:ext cx="114235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5978770" y="5235193"/>
            <a:ext cx="297431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[Jakub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Konečný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Federated Learning - Privacy-Preserving Collaborative Machine Learning without Centralized Training Data,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UW Seminar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2356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Spectrum of Data 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Fine-grained Spectrum</a:t>
            </a:r>
          </a:p>
          <a:p>
            <a:pPr lvl="1"/>
            <a:r>
              <a:rPr lang="en-US" dirty="0"/>
              <a:t>Spectrum of technologies with </a:t>
            </a:r>
            <a:r>
              <a:rPr lang="en-US" b="1" dirty="0">
                <a:solidFill>
                  <a:schemeClr val="accent1"/>
                </a:solidFill>
              </a:rPr>
              <a:t>performance/privacy/utility</a:t>
            </a:r>
            <a:r>
              <a:rPr lang="en-US" dirty="0">
                <a:solidFill>
                  <a:schemeClr val="tx1"/>
                </a:solidFill>
              </a:rPr>
              <a:t> tradeoffs</a:t>
            </a:r>
          </a:p>
          <a:p>
            <a:pPr lvl="1"/>
            <a:r>
              <a:rPr lang="en-US" dirty="0"/>
              <a:t>Different applications with different requirements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Potential: </a:t>
            </a:r>
            <a:r>
              <a:rPr lang="en-US" dirty="0"/>
              <a:t>New markets for data-driven services in this spectrum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Machine Learning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21784" y="3860670"/>
            <a:ext cx="7570161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7815" y="4094017"/>
            <a:ext cx="120534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(no sharing)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65019" y="4090552"/>
            <a:ext cx="1205345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(full sharing, sharing w/ partners)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5109" y="4090551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Privacy-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enhancing Technologies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(FHE, MPC, Differential Privacy)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2620" y="4087086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Aggregates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(Federated ML, Federated w/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secure comm.)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54876" y="4094012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Surrogate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(char-preserving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synthetic data, dataset distillation)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 flipV="1">
            <a:off x="1742081" y="3181772"/>
            <a:ext cx="5853675" cy="693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 flipH="1">
            <a:off x="1492698" y="3408217"/>
            <a:ext cx="58536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5635" y="3044536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Privacy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96194" y="2843642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Utility/Perf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06622" y="4094012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Anonymized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(k-anonymity, pseudonyms)</a:t>
            </a:r>
          </a:p>
        </p:txBody>
      </p:sp>
      <p:sp>
        <p:nvSpPr>
          <p:cNvPr id="29" name="Right Brace 28"/>
          <p:cNvSpPr/>
          <p:nvPr/>
        </p:nvSpPr>
        <p:spPr>
          <a:xfrm rot="5400000">
            <a:off x="3834981" y="1900794"/>
            <a:ext cx="313708" cy="7568044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89705" y="5964382"/>
            <a:ext cx="62691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1" algn="ctr"/>
            <a:r>
              <a:rPr lang="en-US" b="1" kern="0" dirty="0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Property: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no reconstruction of private raw data</a:t>
            </a:r>
          </a:p>
        </p:txBody>
      </p:sp>
      <p:sp>
        <p:nvSpPr>
          <p:cNvPr id="5" name="Rectangle 4"/>
          <p:cNvSpPr/>
          <p:nvPr/>
        </p:nvSpPr>
        <p:spPr>
          <a:xfrm>
            <a:off x="2941750" y="4142355"/>
            <a:ext cx="1561425" cy="110573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9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26" grpId="0"/>
      <p:bldP spid="27" grpId="0"/>
      <p:bldP spid="28" grpId="0"/>
      <p:bldP spid="29" grpId="0" animBg="1"/>
      <p:bldP spid="30" grpId="0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Federated ML Training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while</a:t>
            </a:r>
            <a:r>
              <a:rPr lang="en-US" b="0" dirty="0">
                <a:latin typeface="Consolas" panose="020B0609020204030204" pitchFamily="49" charset="0"/>
              </a:rPr>
              <a:t>( !converged ) {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 1. </a:t>
            </a:r>
            <a:r>
              <a:rPr lang="en-US" b="0" dirty="0">
                <a:latin typeface="Consolas" panose="020B0609020204030204" pitchFamily="49" charset="0"/>
              </a:rPr>
              <a:t>Select random subset (e.g. 1000) </a:t>
            </a:r>
            <a:br>
              <a:rPr lang="en-US" b="0" dirty="0">
                <a:latin typeface="Consolas" panose="020B0609020204030204" pitchFamily="49" charset="0"/>
              </a:rPr>
            </a:br>
            <a:r>
              <a:rPr lang="en-US" b="0" dirty="0">
                <a:latin typeface="Consolas" panose="020B0609020204030204" pitchFamily="49" charset="0"/>
              </a:rPr>
              <a:t>      of the (online) clients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 2. </a:t>
            </a:r>
            <a:r>
              <a:rPr lang="en-US" b="0" dirty="0">
                <a:latin typeface="Consolas" panose="020B0609020204030204" pitchFamily="49" charset="0"/>
              </a:rPr>
              <a:t>In parallel, send current parameters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</a:t>
            </a:r>
            <a:r>
              <a:rPr lang="en-US" b="0" dirty="0">
                <a:latin typeface="Consolas" panose="020B0609020204030204" pitchFamily="49" charset="0"/>
              </a:rPr>
              <a:t>to those clients</a:t>
            </a:r>
          </a:p>
          <a:p>
            <a:pPr marL="0" indent="0">
              <a:buNone/>
            </a:pPr>
            <a:endParaRPr lang="en-US" sz="10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    2a. </a:t>
            </a:r>
            <a:r>
              <a:rPr lang="en-US" b="0" dirty="0">
                <a:latin typeface="Consolas" panose="020B0609020204030204" pitchFamily="49" charset="0"/>
              </a:rPr>
              <a:t>Receive parameters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0" dirty="0">
                <a:latin typeface="Consolas" panose="020B0609020204030204" pitchFamily="49" charset="0"/>
              </a:rPr>
              <a:t>from server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[pull]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    2b. </a:t>
            </a:r>
            <a:r>
              <a:rPr lang="en-US" b="0" dirty="0">
                <a:latin typeface="Consolas" panose="020B0609020204030204" pitchFamily="49" charset="0"/>
              </a:rPr>
              <a:t>Run some number of </a:t>
            </a:r>
            <a:r>
              <a:rPr lang="en-US" b="0" dirty="0" err="1">
                <a:latin typeface="Consolas" panose="020B0609020204030204" pitchFamily="49" charset="0"/>
              </a:rPr>
              <a:t>minibatch</a:t>
            </a:r>
            <a:r>
              <a:rPr lang="en-US" b="0" dirty="0">
                <a:latin typeface="Consolas" panose="020B0609020204030204" pitchFamily="49" charset="0"/>
              </a:rPr>
              <a:t> SGD steps,</a:t>
            </a:r>
            <a:br>
              <a:rPr lang="en-US" b="0" dirty="0">
                <a:latin typeface="Consolas" panose="020B0609020204030204" pitchFamily="49" charset="0"/>
              </a:rPr>
            </a:br>
            <a:r>
              <a:rPr lang="en-US" b="0" dirty="0">
                <a:latin typeface="Consolas" panose="020B0609020204030204" pitchFamily="49" charset="0"/>
              </a:rPr>
              <a:t>          producing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’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    2c. Return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’-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(model averaging)</a:t>
            </a:r>
            <a:r>
              <a:rPr lang="en-US" b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[push]</a:t>
            </a:r>
            <a:endParaRPr lang="en-US" b="0" dirty="0">
              <a:solidFill>
                <a:schemeClr val="accent1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sz="1000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   3.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t+1</a:t>
            </a:r>
            <a:r>
              <a:rPr lang="en-US" dirty="0">
                <a:latin typeface="Consolas" panose="020B0609020204030204" pitchFamily="49" charset="0"/>
              </a:rPr>
              <a:t> =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+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0" dirty="0">
                <a:latin typeface="Consolas" panose="020B0609020204030204" pitchFamily="49" charset="0"/>
              </a:rPr>
              <a:t>data-weighted average of client updates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Machine Learning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607736" y="3195373"/>
            <a:ext cx="6621864" cy="143691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00800" y="2813538"/>
            <a:ext cx="18288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each client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733" y="5505547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386294" y="5456255"/>
            <a:ext cx="491364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[Brendan McMahan, Eider Moore, Daniel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Ramage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Seth Hampson, Blaise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Agüera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Arcas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Communication-Efficient Learning of Deep Networks from Decentralized Data.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AISTATS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6012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Algorithmic PS Extensions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Client Sampling </a:t>
            </a:r>
            <a:r>
              <a:rPr lang="en-US" b="0" dirty="0"/>
              <a:t>(</a:t>
            </a:r>
            <a:r>
              <a:rPr lang="en-US" dirty="0" err="1">
                <a:solidFill>
                  <a:srgbClr val="7889FB"/>
                </a:solidFill>
              </a:rPr>
              <a:t>FedAvg</a:t>
            </a:r>
            <a:r>
              <a:rPr lang="en-US" b="0" dirty="0"/>
              <a:t> w/ model averaging)</a:t>
            </a:r>
          </a:p>
          <a:p>
            <a:pPr lvl="2"/>
            <a:endParaRPr lang="en-US" dirty="0"/>
          </a:p>
          <a:p>
            <a:r>
              <a:rPr lang="en-US" dirty="0"/>
              <a:t>#2 Decentralized, Fault-tolerant Aggregation  </a:t>
            </a:r>
          </a:p>
          <a:p>
            <a:pPr lvl="1"/>
            <a:endParaRPr lang="en-US" dirty="0"/>
          </a:p>
          <a:p>
            <a:r>
              <a:rPr lang="en-US" dirty="0"/>
              <a:t>#3 Peer-to-peer Gradient and Model Exchange</a:t>
            </a:r>
          </a:p>
          <a:p>
            <a:pPr lvl="1"/>
            <a:endParaRPr lang="en-US" dirty="0"/>
          </a:p>
          <a:p>
            <a:r>
              <a:rPr lang="en-US" dirty="0"/>
              <a:t>#4 Meta-learning for Private Models </a:t>
            </a:r>
          </a:p>
          <a:p>
            <a:pPr lvl="1"/>
            <a:endParaRPr lang="en-US" dirty="0"/>
          </a:p>
          <a:p>
            <a:r>
              <a:rPr lang="en-US" dirty="0"/>
              <a:t>#5 Handling Statistical Heterogeneity </a:t>
            </a:r>
            <a:r>
              <a:rPr lang="en-US" b="0" dirty="0"/>
              <a:t>(non-IID data)</a:t>
            </a:r>
          </a:p>
          <a:p>
            <a:pPr lvl="1"/>
            <a:r>
              <a:rPr lang="en-US" dirty="0"/>
              <a:t>Reducing variance</a:t>
            </a:r>
          </a:p>
          <a:p>
            <a:pPr lvl="1"/>
            <a:r>
              <a:rPr lang="en-US" dirty="0"/>
              <a:t>Selecting relevant subsets of data</a:t>
            </a:r>
          </a:p>
          <a:p>
            <a:pPr lvl="1"/>
            <a:r>
              <a:rPr lang="en-US" dirty="0"/>
              <a:t>Tolerating partial client work</a:t>
            </a:r>
          </a:p>
          <a:p>
            <a:pPr lvl="1"/>
            <a:r>
              <a:rPr lang="en-US" dirty="0"/>
              <a:t>Partitioning clients into congruent groups</a:t>
            </a:r>
          </a:p>
          <a:p>
            <a:pPr lvl="1"/>
            <a:r>
              <a:rPr lang="en-US" dirty="0"/>
              <a:t>Adaptive Optimization (</a:t>
            </a:r>
            <a:r>
              <a:rPr lang="en-US" b="1" dirty="0" err="1">
                <a:solidFill>
                  <a:srgbClr val="7889FB"/>
                </a:solidFill>
              </a:rPr>
              <a:t>FedOpt</a:t>
            </a:r>
            <a:r>
              <a:rPr lang="en-US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FedAvgM</a:t>
            </a:r>
            <a:r>
              <a:rPr lang="en-US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Machine Learning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60606" y="5343024"/>
            <a:ext cx="19091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Sashank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Reddi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Adaptive Federated Optimization.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703" y="5392316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917"/>
          <a:stretch/>
        </p:blipFill>
        <p:spPr>
          <a:xfrm>
            <a:off x="7779356" y="789554"/>
            <a:ext cx="113859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297560" y="1492755"/>
            <a:ext cx="2662813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[Peter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Kairouz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Brendan McMahan, Virginia Smith: Federated Learning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Tutorial.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https://slideslive.com/38935813/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federated-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learningtutorial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23880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Learning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7075737" cy="494110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Recommended Reading</a:t>
            </a:r>
          </a:p>
          <a:p>
            <a:pPr lvl="1"/>
            <a:r>
              <a:rPr lang="en-US" sz="1400" dirty="0"/>
              <a:t>[Keith </a:t>
            </a:r>
            <a:r>
              <a:rPr lang="en-US" sz="1400" dirty="0" err="1"/>
              <a:t>Bonawitz</a:t>
            </a:r>
            <a:r>
              <a:rPr lang="en-US" sz="1400" dirty="0"/>
              <a:t>, Hubert </a:t>
            </a:r>
            <a:r>
              <a:rPr lang="en-US" sz="1400" dirty="0" err="1"/>
              <a:t>Eichner</a:t>
            </a:r>
            <a:r>
              <a:rPr lang="en-US" sz="1400" dirty="0"/>
              <a:t>, Wolfgang </a:t>
            </a:r>
            <a:r>
              <a:rPr lang="en-US" sz="1400" dirty="0" err="1"/>
              <a:t>Grieskamp</a:t>
            </a:r>
            <a:r>
              <a:rPr lang="en-US" sz="1400" dirty="0"/>
              <a:t>, </a:t>
            </a:r>
            <a:r>
              <a:rPr lang="en-US" sz="1400" dirty="0" err="1"/>
              <a:t>Dzmitry</a:t>
            </a:r>
            <a:r>
              <a:rPr lang="en-US" sz="1400" dirty="0"/>
              <a:t> </a:t>
            </a:r>
            <a:r>
              <a:rPr lang="en-US" sz="1400" dirty="0" err="1"/>
              <a:t>Huba</a:t>
            </a:r>
            <a:r>
              <a:rPr lang="en-US" sz="1400" dirty="0"/>
              <a:t>, Alex </a:t>
            </a:r>
            <a:r>
              <a:rPr lang="en-US" sz="1400" dirty="0" err="1"/>
              <a:t>Ingerman</a:t>
            </a:r>
            <a:r>
              <a:rPr lang="en-US" sz="1400" dirty="0"/>
              <a:t>, Vladimir Ivanov, </a:t>
            </a:r>
            <a:r>
              <a:rPr lang="en-US" sz="1400" dirty="0" err="1"/>
              <a:t>Chloé</a:t>
            </a:r>
            <a:r>
              <a:rPr lang="en-US" sz="1400" dirty="0"/>
              <a:t> </a:t>
            </a:r>
            <a:r>
              <a:rPr lang="en-US" sz="1400" dirty="0" err="1"/>
              <a:t>Kiddon</a:t>
            </a:r>
            <a:r>
              <a:rPr lang="en-US" sz="1400" dirty="0"/>
              <a:t>, Jakub </a:t>
            </a:r>
            <a:r>
              <a:rPr lang="en-US" sz="1400" dirty="0" err="1"/>
              <a:t>Konecný</a:t>
            </a:r>
            <a:r>
              <a:rPr lang="en-US" sz="1400" dirty="0"/>
              <a:t>, Stefano </a:t>
            </a:r>
            <a:r>
              <a:rPr lang="en-US" sz="1400" dirty="0" err="1"/>
              <a:t>Mazzocchi</a:t>
            </a:r>
            <a:r>
              <a:rPr lang="en-US" sz="1400" dirty="0"/>
              <a:t>, H. Brendan McMahan, </a:t>
            </a:r>
            <a:r>
              <a:rPr lang="en-US" sz="1400" dirty="0" err="1"/>
              <a:t>Timon</a:t>
            </a:r>
            <a:r>
              <a:rPr lang="en-US" sz="1400" dirty="0"/>
              <a:t> Van </a:t>
            </a:r>
            <a:r>
              <a:rPr lang="en-US" sz="1400" dirty="0" err="1"/>
              <a:t>Overveldt</a:t>
            </a:r>
            <a:r>
              <a:rPr lang="en-US" sz="1400" dirty="0"/>
              <a:t>, David </a:t>
            </a:r>
            <a:r>
              <a:rPr lang="en-US" sz="1400" dirty="0" err="1"/>
              <a:t>Petrou</a:t>
            </a:r>
            <a:r>
              <a:rPr lang="en-US" sz="1400" dirty="0"/>
              <a:t>, Daniel </a:t>
            </a:r>
            <a:r>
              <a:rPr lang="en-US" sz="1400" dirty="0" err="1"/>
              <a:t>Ramage</a:t>
            </a:r>
            <a:r>
              <a:rPr lang="en-US" sz="1400" dirty="0"/>
              <a:t>, Jason </a:t>
            </a:r>
            <a:r>
              <a:rPr lang="en-US" sz="1400" dirty="0" err="1"/>
              <a:t>Roselander</a:t>
            </a:r>
            <a:r>
              <a:rPr lang="en-US" sz="1400" dirty="0"/>
              <a:t>:  </a:t>
            </a:r>
            <a:r>
              <a:rPr lang="en-US" sz="1400" b="1" dirty="0">
                <a:solidFill>
                  <a:srgbClr val="7889FB"/>
                </a:solidFill>
              </a:rPr>
              <a:t>Towards Federated Learning at Scale: System Design.</a:t>
            </a:r>
            <a:r>
              <a:rPr lang="en-US" sz="1400" dirty="0"/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MLSys</a:t>
            </a:r>
            <a:r>
              <a:rPr lang="en-US" sz="1400" b="1" dirty="0">
                <a:solidFill>
                  <a:schemeClr val="tx1"/>
                </a:solidFill>
              </a:rPr>
              <a:t> 2019</a:t>
            </a:r>
            <a:r>
              <a:rPr lang="en-US" sz="1400" dirty="0"/>
              <a:t>]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Machine Learning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72" y="2723101"/>
            <a:ext cx="8431082" cy="3318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858" y="176144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73726" y="5757705"/>
            <a:ext cx="79382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Android Phones</a:t>
            </a:r>
          </a:p>
        </p:txBody>
      </p:sp>
    </p:spTree>
    <p:extLst>
      <p:ext uri="{BB962C8B-B14F-4D97-AF65-F5344CB8AC3E}">
        <p14:creationId xmlns:p14="http://schemas.microsoft.com/office/powerpoint/2010/main" val="1314354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Batch/Mini-batch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Batch ML Algorithms</a:t>
            </a:r>
          </a:p>
          <a:p>
            <a:pPr lvl="1"/>
            <a:r>
              <a:rPr lang="en-US" dirty="0"/>
              <a:t>Iterative ML algorithms, where each iteration</a:t>
            </a:r>
            <a:br>
              <a:rPr lang="en-US" dirty="0"/>
            </a:br>
            <a:r>
              <a:rPr lang="en-US" dirty="0"/>
              <a:t>uses the </a:t>
            </a:r>
            <a:r>
              <a:rPr lang="en-US" b="1" dirty="0">
                <a:solidFill>
                  <a:schemeClr val="accent1"/>
                </a:solidFill>
              </a:rPr>
              <a:t>entire dataset</a:t>
            </a:r>
            <a:r>
              <a:rPr lang="en-US" dirty="0"/>
              <a:t> to compute gradients </a:t>
            </a:r>
            <a:r>
              <a:rPr lang="el-GR" dirty="0"/>
              <a:t>Δ</a:t>
            </a:r>
            <a:r>
              <a:rPr lang="en-US" dirty="0"/>
              <a:t>W</a:t>
            </a:r>
          </a:p>
          <a:p>
            <a:pPr lvl="1"/>
            <a:r>
              <a:rPr lang="en-US" dirty="0"/>
              <a:t>For (pseudo-)</a:t>
            </a:r>
            <a:r>
              <a:rPr lang="en-US" b="1" dirty="0">
                <a:solidFill>
                  <a:srgbClr val="7889FB"/>
                </a:solidFill>
              </a:rPr>
              <a:t>second-order methods</a:t>
            </a:r>
            <a:r>
              <a:rPr lang="en-US" dirty="0"/>
              <a:t>, many features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Dedicated optimizers</a:t>
            </a:r>
            <a:r>
              <a:rPr lang="en-US" dirty="0"/>
              <a:t> for traditional ML algorithms </a:t>
            </a:r>
          </a:p>
          <a:p>
            <a:endParaRPr lang="en-US" dirty="0"/>
          </a:p>
          <a:p>
            <a:r>
              <a:rPr lang="en-US" dirty="0"/>
              <a:t>Mini-batch ML Algorithms</a:t>
            </a:r>
          </a:p>
          <a:p>
            <a:pPr lvl="1"/>
            <a:r>
              <a:rPr lang="en-US" dirty="0"/>
              <a:t>Iterative ML algorithms, where each iteration</a:t>
            </a:r>
            <a:br>
              <a:rPr lang="en-US" dirty="0"/>
            </a:br>
            <a:r>
              <a:rPr lang="en-US" dirty="0"/>
              <a:t>only uses a </a:t>
            </a:r>
            <a:r>
              <a:rPr lang="en-US" b="1" dirty="0">
                <a:solidFill>
                  <a:schemeClr val="accent1"/>
                </a:solidFill>
              </a:rPr>
              <a:t>batch of rows</a:t>
            </a:r>
            <a:r>
              <a:rPr lang="en-US" dirty="0"/>
              <a:t> to make the </a:t>
            </a:r>
            <a:br>
              <a:rPr lang="en-US" dirty="0"/>
            </a:br>
            <a:r>
              <a:rPr lang="en-US" dirty="0"/>
              <a:t>next model update (in </a:t>
            </a:r>
            <a:r>
              <a:rPr lang="en-US" b="1" dirty="0">
                <a:solidFill>
                  <a:schemeClr val="accent1"/>
                </a:solidFill>
              </a:rPr>
              <a:t>epochs</a:t>
            </a:r>
            <a:r>
              <a:rPr lang="en-US" dirty="0">
                <a:solidFill>
                  <a:schemeClr val="tx1"/>
                </a:solidFill>
              </a:rPr>
              <a:t> or w/</a:t>
            </a:r>
            <a:r>
              <a:rPr lang="en-US" b="1" dirty="0">
                <a:solidFill>
                  <a:schemeClr val="accent1"/>
                </a:solidFill>
              </a:rPr>
              <a:t> sampling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For large and </a:t>
            </a:r>
            <a:r>
              <a:rPr lang="en-US" b="1" dirty="0">
                <a:solidFill>
                  <a:schemeClr val="accent1"/>
                </a:solidFill>
              </a:rPr>
              <a:t>highly redundant training sets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Applies to almost all iterative</a:t>
            </a:r>
            <a:r>
              <a:rPr lang="en-US" dirty="0"/>
              <a:t>, model-based </a:t>
            </a:r>
            <a:br>
              <a:rPr lang="en-US" dirty="0"/>
            </a:br>
            <a:r>
              <a:rPr lang="en-US" dirty="0"/>
              <a:t>ML algorithms (LDA, reg., class., factor., DNN)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Stochastic Gradient Descent</a:t>
            </a:r>
            <a:r>
              <a:rPr lang="en-US" dirty="0"/>
              <a:t> (SGD)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79739" y="3612327"/>
            <a:ext cx="2865457" cy="2125280"/>
            <a:chOff x="6179739" y="3612327"/>
            <a:chExt cx="2865457" cy="2125280"/>
          </a:xfrm>
        </p:grpSpPr>
        <p:sp>
          <p:nvSpPr>
            <p:cNvPr id="8" name="Rectangle 7"/>
            <p:cNvSpPr/>
            <p:nvPr/>
          </p:nvSpPr>
          <p:spPr>
            <a:xfrm>
              <a:off x="6179739" y="3650500"/>
              <a:ext cx="733530" cy="208710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486024" y="4009292"/>
              <a:ext cx="723480" cy="301451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487699" y="3649226"/>
              <a:ext cx="723480" cy="301451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00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7124282" y="3799952"/>
              <a:ext cx="272981" cy="0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124282" y="4160018"/>
              <a:ext cx="271306" cy="0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015427" y="3671000"/>
              <a:ext cx="0" cy="2066607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094138" y="4722723"/>
              <a:ext cx="854113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Epoch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8291564" y="3801630"/>
              <a:ext cx="272981" cy="0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8514305" y="3612327"/>
              <a:ext cx="5191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W’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8303288" y="4134899"/>
              <a:ext cx="272981" cy="0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526029" y="3945596"/>
              <a:ext cx="5191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W’’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724022" y="1662603"/>
            <a:ext cx="733530" cy="11060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660194" y="2466873"/>
            <a:ext cx="272981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82935" y="2277570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W’</a:t>
            </a:r>
          </a:p>
        </p:txBody>
      </p:sp>
    </p:spTree>
    <p:extLst>
      <p:ext uri="{BB962C8B-B14F-4D97-AF65-F5344CB8AC3E}">
        <p14:creationId xmlns:p14="http://schemas.microsoft.com/office/powerpoint/2010/main" val="404342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Learning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Federated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Federated Requests:</a:t>
            </a:r>
            <a:r>
              <a:rPr lang="en-US" sz="1800" b="0" dirty="0">
                <a:latin typeface="Consolas" panose="020B0609020204030204" pitchFamily="49" charset="0"/>
              </a:rPr>
              <a:t> READ, PUT, GET, EXEC_INST, EXEC_UDF, CLEAR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Machine Learning in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58" y="715629"/>
            <a:ext cx="640698" cy="832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88" y="715629"/>
            <a:ext cx="840730" cy="840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t="25566" r="25907" b="149"/>
          <a:stretch/>
        </p:blipFill>
        <p:spPr>
          <a:xfrm>
            <a:off x="7660263" y="715629"/>
            <a:ext cx="628406" cy="8322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r="9707"/>
          <a:stretch/>
        </p:blipFill>
        <p:spPr>
          <a:xfrm>
            <a:off x="7446379" y="1614652"/>
            <a:ext cx="838313" cy="841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" r="2075" b="751"/>
          <a:stretch/>
        </p:blipFill>
        <p:spPr>
          <a:xfrm>
            <a:off x="8309896" y="1614653"/>
            <a:ext cx="627124" cy="8412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r="375"/>
          <a:stretch/>
        </p:blipFill>
        <p:spPr>
          <a:xfrm>
            <a:off x="8317959" y="715629"/>
            <a:ext cx="619360" cy="8190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4880306" y="751646"/>
            <a:ext cx="730293" cy="4943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4363" y="1169276"/>
            <a:ext cx="432988" cy="3580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4545" y="2375322"/>
            <a:ext cx="7245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X = </a:t>
            </a:r>
            <a:r>
              <a:rPr lang="en-US" sz="1400" b="1" dirty="0">
                <a:latin typeface="Consolas" panose="020B0609020204030204" pitchFamily="49" charset="0"/>
              </a:rPr>
              <a:t>federated</a:t>
            </a:r>
            <a:r>
              <a:rPr lang="en-US" sz="1400" dirty="0"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  ranges=list(list(0,0),list(40K,70), ..., list(80K,0),list(100K,70)));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99" y="3075446"/>
            <a:ext cx="7194589" cy="295400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36650" y="1033963"/>
            <a:ext cx="197653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6935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Federated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Matrix-Vector Multiplication</a:t>
            </a:r>
            <a:endParaRPr lang="en-US" dirty="0">
              <a:latin typeface="Consolas" panose="020B0609020204030204" pitchFamily="49" charset="0"/>
            </a:endParaRPr>
          </a:p>
          <a:p>
            <a:pPr lvl="1"/>
            <a:r>
              <a:rPr lang="en-US" sz="1600" dirty="0">
                <a:latin typeface="Consolas" panose="020B0609020204030204" pitchFamily="49" charset="0"/>
              </a:rPr>
              <a:t>o = X %*%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</a:rPr>
              <a:t>v</a:t>
            </a:r>
            <a:r>
              <a:rPr lang="en-US" dirty="0"/>
              <a:t>, local v</a:t>
            </a:r>
          </a:p>
          <a:p>
            <a:pPr lvl="1"/>
            <a:r>
              <a:rPr lang="en-US" dirty="0"/>
              <a:t>Row-partitioned, federated X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Row-partitioned, federated o</a:t>
            </a:r>
          </a:p>
          <a:p>
            <a:pPr lvl="1"/>
            <a:endParaRPr lang="en-US" sz="1400" dirty="0"/>
          </a:p>
          <a:p>
            <a:r>
              <a:rPr lang="en-US" dirty="0"/>
              <a:t>Vector-Matrix Multiplication</a:t>
            </a:r>
          </a:p>
          <a:p>
            <a:pPr lvl="1"/>
            <a:r>
              <a:rPr lang="en-US" sz="1600" dirty="0">
                <a:latin typeface="Consolas" panose="020B0609020204030204" pitchFamily="49" charset="0"/>
              </a:rPr>
              <a:t>o =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</a:rPr>
              <a:t>v</a:t>
            </a:r>
            <a:r>
              <a:rPr lang="en-US" sz="1600" dirty="0">
                <a:latin typeface="Consolas" panose="020B0609020204030204" pitchFamily="49" charset="0"/>
              </a:rPr>
              <a:t> %*% X</a:t>
            </a:r>
            <a:r>
              <a:rPr lang="en-US" dirty="0"/>
              <a:t>, local v</a:t>
            </a:r>
          </a:p>
          <a:p>
            <a:pPr lvl="1"/>
            <a:r>
              <a:rPr lang="en-US" dirty="0"/>
              <a:t>Row-partitioned, </a:t>
            </a:r>
            <a:br>
              <a:rPr lang="en-US" dirty="0"/>
            </a:br>
            <a:r>
              <a:rPr lang="en-US" dirty="0"/>
              <a:t>federated X, </a:t>
            </a:r>
            <a:r>
              <a:rPr lang="en-US" b="1" dirty="0">
                <a:solidFill>
                  <a:srgbClr val="7889FB"/>
                </a:solidFill>
              </a:rPr>
              <a:t>local o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New broadcast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handling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sz="1400" dirty="0"/>
          </a:p>
          <a:p>
            <a:r>
              <a:rPr lang="en-US" dirty="0"/>
              <a:t>Data Preparation</a:t>
            </a:r>
          </a:p>
          <a:p>
            <a:pPr lvl="1"/>
            <a:r>
              <a:rPr lang="en-US" sz="1600" dirty="0">
                <a:latin typeface="Consolas" panose="020B0609020204030204" pitchFamily="49" charset="0"/>
              </a:rPr>
              <a:t>[X,M] = </a:t>
            </a:r>
            <a:r>
              <a:rPr lang="en-US" sz="1600" b="1" dirty="0" err="1">
                <a:latin typeface="Consolas" panose="020B0609020204030204" pitchFamily="49" charset="0"/>
              </a:rPr>
              <a:t>transformencode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</a:rPr>
              <a:t>F,spec</a:t>
            </a:r>
            <a:r>
              <a:rPr lang="en-US" sz="1600" dirty="0">
                <a:latin typeface="Consolas" panose="020B0609020204030204" pitchFamily="49" charset="0"/>
              </a:rPr>
              <a:t>)</a:t>
            </a:r>
          </a:p>
          <a:p>
            <a:pPr lvl="1"/>
            <a:r>
              <a:rPr lang="en-US" dirty="0"/>
              <a:t>Recoding, feature hashing, binning,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one-hot encoding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Machine Learning in </a:t>
            </a:r>
            <a:r>
              <a:rPr lang="en-US" dirty="0" err="1"/>
              <a:t>SystemDS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91918" y="1677629"/>
            <a:ext cx="904568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3035" y="1715726"/>
            <a:ext cx="822335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6933035" y="2208840"/>
            <a:ext cx="822335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8301618" y="1715726"/>
            <a:ext cx="130753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01618" y="2208840"/>
            <a:ext cx="130753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83063" y="1753023"/>
            <a:ext cx="99699" cy="822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48278" y="1677629"/>
            <a:ext cx="232782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7873963" y="2027242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982762" y="1951701"/>
            <a:ext cx="1738078" cy="21249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982762" y="2164191"/>
            <a:ext cx="1738078" cy="25235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54183" y="1405978"/>
            <a:ext cx="138730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a) broadcast v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(v, 2))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69204" y="1245192"/>
            <a:ext cx="234483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b) Local MV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3)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77629" y="3432690"/>
            <a:ext cx="904568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8746" y="3470787"/>
            <a:ext cx="822335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18746" y="3963901"/>
            <a:ext cx="822335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30" name="Group 29"/>
          <p:cNvGrpSpPr/>
          <p:nvPr/>
        </p:nvGrpSpPr>
        <p:grpSpPr>
          <a:xfrm rot="16200000">
            <a:off x="4645982" y="3918669"/>
            <a:ext cx="130753" cy="908532"/>
            <a:chOff x="8454018" y="3795252"/>
            <a:chExt cx="130753" cy="908532"/>
          </a:xfrm>
          <a:solidFill>
            <a:schemeClr val="accent1"/>
          </a:solidFill>
        </p:grpSpPr>
        <p:sp>
          <p:nvSpPr>
            <p:cNvPr id="27" name="Rectangle 26"/>
            <p:cNvSpPr/>
            <p:nvPr/>
          </p:nvSpPr>
          <p:spPr>
            <a:xfrm>
              <a:off x="8454018" y="3795252"/>
              <a:ext cx="130753" cy="47194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454018" y="4288366"/>
              <a:ext cx="130753" cy="4154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4957916" y="4171610"/>
            <a:ext cx="626201" cy="13594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4493068" y="3737520"/>
            <a:ext cx="1127249" cy="57003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 rot="5400000">
            <a:off x="7041945" y="3931765"/>
            <a:ext cx="99699" cy="822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 rot="5400000">
            <a:off x="7037028" y="3454898"/>
            <a:ext cx="99699" cy="822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43563" y="2983377"/>
            <a:ext cx="171478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a) broadcast sliced v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(v, 4))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32930" y="2980590"/>
            <a:ext cx="149650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b) Local MV    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5)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747399" y="3565611"/>
            <a:ext cx="138205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c) Aggregate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5) 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46" name="Rectangle 45"/>
          <p:cNvSpPr/>
          <p:nvPr/>
        </p:nvSpPr>
        <p:spPr>
          <a:xfrm rot="5400000">
            <a:off x="8413545" y="3936681"/>
            <a:ext cx="99699" cy="82233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stCxn id="40" idx="0"/>
          </p:cNvCxnSpPr>
          <p:nvPr/>
        </p:nvCxnSpPr>
        <p:spPr>
          <a:xfrm>
            <a:off x="7498046" y="3866067"/>
            <a:ext cx="471461" cy="345875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  <a:stCxn id="39" idx="0"/>
          </p:cNvCxnSpPr>
          <p:nvPr/>
        </p:nvCxnSpPr>
        <p:spPr>
          <a:xfrm>
            <a:off x="7502963" y="4342934"/>
            <a:ext cx="466544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847775" y="4434758"/>
            <a:ext cx="211393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d) Clean 4,5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921411" y="5099261"/>
            <a:ext cx="1874400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972360" y="5137358"/>
            <a:ext cx="1788183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D B C D C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972360" y="5630472"/>
            <a:ext cx="1788183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A B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C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67355" y="4902726"/>
            <a:ext cx="1470873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1) Build local record maps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EXEC_UDF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975622" y="5723723"/>
            <a:ext cx="1841692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2) Aggregate, broadcast, recode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523619" y="2268228"/>
            <a:ext cx="211393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c) Clean 2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3235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8" grpId="0"/>
      <p:bldP spid="21" grpId="0"/>
      <p:bldP spid="24" grpId="0" animBg="1"/>
      <p:bldP spid="25" grpId="0" animBg="1"/>
      <p:bldP spid="26" grpId="0" animBg="1"/>
      <p:bldP spid="39" grpId="0" animBg="1"/>
      <p:bldP spid="40" grpId="0" animBg="1"/>
      <p:bldP spid="43" grpId="0"/>
      <p:bldP spid="44" grpId="0"/>
      <p:bldP spid="45" grpId="0"/>
      <p:bldP spid="46" grpId="0" animBg="1"/>
      <p:bldP spid="55" grpId="0"/>
      <p:bldP spid="58" grpId="0" animBg="1"/>
      <p:bldP spid="59" grpId="0" animBg="1"/>
      <p:bldP spid="60" grpId="0" animBg="1"/>
      <p:bldP spid="61" grpId="0"/>
      <p:bldP spid="62" grpId="0"/>
      <p:bldP spid="6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13" y="3451046"/>
            <a:ext cx="7033274" cy="2621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Data Preparation,</a:t>
            </a:r>
            <a:br>
              <a:rPr lang="en-US" dirty="0"/>
            </a:br>
            <a:r>
              <a:rPr lang="en-US" dirty="0"/>
              <a:t>Learning, and Debugging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Federated Feature Transformations</a:t>
            </a:r>
          </a:p>
          <a:p>
            <a:r>
              <a:rPr lang="en-US" dirty="0"/>
              <a:t>Federated Linear-algebra-based Data Cleaning,</a:t>
            </a:r>
            <a:br>
              <a:rPr lang="en-US" dirty="0"/>
            </a:br>
            <a:r>
              <a:rPr lang="en-US" dirty="0"/>
              <a:t>Data Preparation, and Model Debugging </a:t>
            </a:r>
            <a:r>
              <a:rPr lang="en-US" b="0" dirty="0"/>
              <a:t>(e.g., </a:t>
            </a:r>
            <a:r>
              <a:rPr lang="en-US" b="0" dirty="0">
                <a:solidFill>
                  <a:srgbClr val="7889FB"/>
                </a:solidFill>
              </a:rPr>
              <a:t>federated quantiles</a:t>
            </a:r>
            <a:r>
              <a:rPr lang="en-US" b="0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Multi-tenant </a:t>
            </a:r>
            <a:br>
              <a:rPr lang="en-US" dirty="0"/>
            </a:br>
            <a:r>
              <a:rPr lang="en-US" dirty="0"/>
              <a:t>Federated Learning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Tenant Isolation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Machine Learning in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58" y="715629"/>
            <a:ext cx="640698" cy="832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88" y="715629"/>
            <a:ext cx="840730" cy="840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t="25566" r="25907" b="149"/>
          <a:stretch/>
        </p:blipFill>
        <p:spPr>
          <a:xfrm>
            <a:off x="7660263" y="715629"/>
            <a:ext cx="628406" cy="832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r="9707"/>
          <a:stretch/>
        </p:blipFill>
        <p:spPr>
          <a:xfrm>
            <a:off x="7446379" y="1614652"/>
            <a:ext cx="838313" cy="841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" r="2075" b="751"/>
          <a:stretch/>
        </p:blipFill>
        <p:spPr>
          <a:xfrm>
            <a:off x="8309896" y="1614653"/>
            <a:ext cx="627124" cy="8412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r="375"/>
          <a:stretch/>
        </p:blipFill>
        <p:spPr>
          <a:xfrm>
            <a:off x="8317959" y="715629"/>
            <a:ext cx="619360" cy="8190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873" y="1614653"/>
            <a:ext cx="630821" cy="8412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2371" y="4620638"/>
            <a:ext cx="143720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Lineage-based Reuse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9129" y="5376153"/>
            <a:ext cx="143720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Asynchronous Compression</a:t>
            </a:r>
          </a:p>
        </p:txBody>
      </p:sp>
    </p:spTree>
    <p:extLst>
      <p:ext uri="{BB962C8B-B14F-4D97-AF65-F5344CB8AC3E}">
        <p14:creationId xmlns:p14="http://schemas.microsoft.com/office/powerpoint/2010/main" val="374719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TensorFlow</a:t>
            </a:r>
            <a:r>
              <a:rPr lang="en-US" dirty="0"/>
              <a:t> Federated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TFF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PS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algorithms</a:t>
            </a:r>
            <a:r>
              <a:rPr lang="en-US" dirty="0"/>
              <a:t> and </a:t>
            </a:r>
            <a:r>
              <a:rPr lang="en-US" b="1" dirty="0">
                <a:solidFill>
                  <a:srgbClr val="7889FB"/>
                </a:solidFill>
              </a:rPr>
              <a:t>federated second order functions</a:t>
            </a:r>
          </a:p>
          <a:p>
            <a:pPr lvl="1"/>
            <a:r>
              <a:rPr lang="en-US" dirty="0"/>
              <a:t>Primarily for simulating federated training, no OSS federated runtime</a:t>
            </a:r>
          </a:p>
          <a:p>
            <a:pPr lvl="1"/>
            <a:endParaRPr lang="en-US" sz="1000" dirty="0"/>
          </a:p>
          <a:p>
            <a:r>
              <a:rPr lang="en-US" dirty="0"/>
              <a:t>#1 Federated PS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sz="1000" dirty="0"/>
          </a:p>
          <a:p>
            <a:r>
              <a:rPr lang="en-US" dirty="0"/>
              <a:t>#2 Federated Analytics</a:t>
            </a:r>
          </a:p>
          <a:p>
            <a:pPr lvl="1"/>
            <a:r>
              <a:rPr lang="en-US" dirty="0"/>
              <a:t>r = t(y) %*% X </a:t>
            </a:r>
          </a:p>
          <a:p>
            <a:pPr lvl="1"/>
            <a:r>
              <a:rPr lang="en-US" dirty="0"/>
              <a:t>User-level composition</a:t>
            </a:r>
            <a:br>
              <a:rPr lang="en-US" dirty="0"/>
            </a:br>
            <a:r>
              <a:rPr lang="en-US" dirty="0"/>
              <a:t>of federated algorithms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PET primitives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Federated Machine Learning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55D46-E024-4D39-9092-1686B6ABC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871" y="1571046"/>
            <a:ext cx="659373" cy="5619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83918" y="691572"/>
            <a:ext cx="3189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https://www.tensorflow.org/federated/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Rectangle 7"/>
          <p:cNvSpPr/>
          <p:nvPr/>
        </p:nvSpPr>
        <p:spPr>
          <a:xfrm>
            <a:off x="793780" y="3022769"/>
            <a:ext cx="82999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>
                <a:latin typeface="Consolas" panose="020B0609020204030204" pitchFamily="49" charset="0"/>
              </a:rPr>
              <a:t>iterative_process</a:t>
            </a:r>
            <a:r>
              <a:rPr lang="en-US" sz="1500" dirty="0">
                <a:latin typeface="Consolas" panose="020B0609020204030204" pitchFamily="49" charset="0"/>
              </a:rPr>
              <a:t> = </a:t>
            </a:r>
            <a:r>
              <a:rPr lang="en-US" sz="1500" dirty="0" err="1">
                <a:latin typeface="Consolas" panose="020B0609020204030204" pitchFamily="49" charset="0"/>
              </a:rPr>
              <a:t>tff.learning.</a:t>
            </a:r>
            <a:r>
              <a:rPr lang="en-US" sz="1500" b="1" dirty="0" err="1">
                <a:latin typeface="Consolas" panose="020B0609020204030204" pitchFamily="49" charset="0"/>
              </a:rPr>
              <a:t>build_federated_averaging_process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</a:t>
            </a:r>
            <a:r>
              <a:rPr lang="en-US" sz="1500" dirty="0" err="1">
                <a:latin typeface="Consolas" panose="020B0609020204030204" pitchFamily="49" charset="0"/>
              </a:rPr>
              <a:t>model_fn</a:t>
            </a:r>
            <a:r>
              <a:rPr lang="en-US" sz="1500" dirty="0">
                <a:latin typeface="Consolas" panose="020B0609020204030204" pitchFamily="49" charset="0"/>
              </a:rPr>
              <a:t>,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# function for created federated models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</a:t>
            </a:r>
            <a:r>
              <a:rPr lang="en-US" sz="1500" dirty="0" err="1">
                <a:latin typeface="Consolas" panose="020B0609020204030204" pitchFamily="49" charset="0"/>
              </a:rPr>
              <a:t>client_optimizer_fn</a:t>
            </a:r>
            <a:r>
              <a:rPr lang="en-US" sz="1500" dirty="0">
                <a:latin typeface="Consolas" panose="020B0609020204030204" pitchFamily="49" charset="0"/>
              </a:rPr>
              <a:t>=lambda: </a:t>
            </a:r>
            <a:r>
              <a:rPr lang="en-US" sz="1500" dirty="0" err="1">
                <a:latin typeface="Consolas" panose="020B0609020204030204" pitchFamily="49" charset="0"/>
              </a:rPr>
              <a:t>tf.keras.optimizers.SGD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  <a:r>
              <a:rPr lang="en-US" sz="1500" dirty="0" err="1">
                <a:latin typeface="Consolas" panose="020B0609020204030204" pitchFamily="49" charset="0"/>
              </a:rPr>
              <a:t>learning_rate</a:t>
            </a:r>
            <a:r>
              <a:rPr lang="en-US" sz="1500" dirty="0">
                <a:latin typeface="Consolas" panose="020B0609020204030204" pitchFamily="49" charset="0"/>
              </a:rPr>
              <a:t>=0.02),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</a:t>
            </a:r>
            <a:r>
              <a:rPr lang="en-US" sz="1500" dirty="0" err="1">
                <a:latin typeface="Consolas" panose="020B0609020204030204" pitchFamily="49" charset="0"/>
              </a:rPr>
              <a:t>server_optimizer_fn</a:t>
            </a:r>
            <a:r>
              <a:rPr lang="en-US" sz="1500" dirty="0">
                <a:latin typeface="Consolas" panose="020B0609020204030204" pitchFamily="49" charset="0"/>
              </a:rPr>
              <a:t>=lambda: </a:t>
            </a:r>
            <a:r>
              <a:rPr lang="en-US" sz="1500" dirty="0" err="1">
                <a:latin typeface="Consolas" panose="020B0609020204030204" pitchFamily="49" charset="0"/>
              </a:rPr>
              <a:t>tf.keras.optimizers.SGD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  <a:r>
              <a:rPr lang="en-US" sz="1500" dirty="0" err="1">
                <a:latin typeface="Consolas" panose="020B0609020204030204" pitchFamily="49" charset="0"/>
              </a:rPr>
              <a:t>learning_rate</a:t>
            </a:r>
            <a:r>
              <a:rPr lang="en-US" sz="1500" dirty="0">
                <a:latin typeface="Consolas" panose="020B0609020204030204" pitchFamily="49" charset="0"/>
              </a:rPr>
              <a:t>=1.0))</a:t>
            </a:r>
          </a:p>
        </p:txBody>
      </p:sp>
      <p:sp>
        <p:nvSpPr>
          <p:cNvPr id="9" name="Rectangle 8"/>
          <p:cNvSpPr/>
          <p:nvPr/>
        </p:nvSpPr>
        <p:spPr>
          <a:xfrm>
            <a:off x="3907368" y="4620945"/>
            <a:ext cx="515126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onsolas" panose="020B0609020204030204" pitchFamily="49" charset="0"/>
              </a:rPr>
              <a:t>X = ...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# </a:t>
            </a:r>
            <a:r>
              <a:rPr lang="en-US" sz="15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tff.type_at_clients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(tf.float32)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by = </a:t>
            </a:r>
            <a:r>
              <a:rPr lang="en-US" sz="1500" dirty="0" err="1">
                <a:latin typeface="Consolas" panose="020B0609020204030204" pitchFamily="49" charset="0"/>
              </a:rPr>
              <a:t>tff.</a:t>
            </a:r>
            <a:r>
              <a:rPr lang="en-US" sz="1500" b="1" dirty="0" err="1">
                <a:latin typeface="Consolas" panose="020B0609020204030204" pitchFamily="49" charset="0"/>
              </a:rPr>
              <a:t>federated_broadcast</a:t>
            </a:r>
            <a:r>
              <a:rPr lang="en-US" sz="1500" dirty="0">
                <a:latin typeface="Consolas" panose="020B0609020204030204" pitchFamily="49" charset="0"/>
              </a:rPr>
              <a:t>(y)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R  = </a:t>
            </a:r>
            <a:r>
              <a:rPr lang="en-US" sz="1500" dirty="0" err="1">
                <a:latin typeface="Consolas" panose="020B0609020204030204" pitchFamily="49" charset="0"/>
              </a:rPr>
              <a:t>tff.</a:t>
            </a:r>
            <a:r>
              <a:rPr lang="en-US" sz="1500" b="1" dirty="0" err="1">
                <a:latin typeface="Consolas" panose="020B0609020204030204" pitchFamily="49" charset="0"/>
              </a:rPr>
              <a:t>federated_sum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   </a:t>
            </a:r>
            <a:r>
              <a:rPr lang="en-US" sz="1500" dirty="0" err="1">
                <a:latin typeface="Consolas" panose="020B0609020204030204" pitchFamily="49" charset="0"/>
              </a:rPr>
              <a:t>tff.</a:t>
            </a:r>
            <a:r>
              <a:rPr lang="en-US" sz="1500" b="1" dirty="0" err="1">
                <a:latin typeface="Consolas" panose="020B0609020204030204" pitchFamily="49" charset="0"/>
              </a:rPr>
              <a:t>federated_map</a:t>
            </a:r>
            <a:r>
              <a:rPr lang="en-US" sz="1500" dirty="0">
                <a:latin typeface="Consolas" panose="020B0609020204030204" pitchFamily="49" charset="0"/>
              </a:rPr>
              <a:t>(X, by, </a:t>
            </a:r>
            <a:r>
              <a:rPr lang="en-US" sz="1500" dirty="0" err="1">
                <a:latin typeface="Consolas" panose="020B0609020204030204" pitchFamily="49" charset="0"/>
              </a:rPr>
              <a:t>foo_mm</a:t>
            </a:r>
            <a:r>
              <a:rPr lang="en-US" sz="1500" dirty="0">
                <a:latin typeface="Consolas" panose="020B0609020204030204" pitchFamily="49" charset="0"/>
              </a:rPr>
              <a:t>), </a:t>
            </a:r>
            <a:r>
              <a:rPr lang="en-US" sz="1500" dirty="0" err="1">
                <a:latin typeface="Consolas" panose="020B0609020204030204" pitchFamily="49" charset="0"/>
              </a:rPr>
              <a:t>foo_s</a:t>
            </a:r>
            <a:r>
              <a:rPr lang="en-US" sz="1500" dirty="0">
                <a:latin typeface="Consolas" panose="020B0609020204030204" pitchFamily="49" charset="0"/>
              </a:rPr>
              <a:t>)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# note: </a:t>
            </a:r>
            <a:r>
              <a:rPr lang="en-US" sz="15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tff.federated_secure_sum</a:t>
            </a:r>
            <a:endParaRPr lang="en-US" sz="1500" b="1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35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Data-Parallel Parameter Servers</a:t>
            </a:r>
          </a:p>
          <a:p>
            <a:r>
              <a:rPr lang="en-US" dirty="0"/>
              <a:t>Model-Parallel Parameter Servers</a:t>
            </a:r>
          </a:p>
          <a:p>
            <a:r>
              <a:rPr lang="en-US" dirty="0"/>
              <a:t>Distributed Reinforcement Learning</a:t>
            </a:r>
          </a:p>
          <a:p>
            <a:r>
              <a:rPr lang="en-US" dirty="0"/>
              <a:t>Federated Machine Learning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sz="1200" dirty="0"/>
          </a:p>
          <a:p>
            <a:r>
              <a:rPr lang="en-US" dirty="0"/>
              <a:t>#1 Different strategies (and systems) for different ML workloads</a:t>
            </a:r>
            <a:br>
              <a:rPr lang="en-US" dirty="0"/>
            </a:br>
            <a:r>
              <a:rPr lang="en-AT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 Specialization and abstraction</a:t>
            </a:r>
            <a:endParaRPr lang="en-US" sz="700" dirty="0"/>
          </a:p>
          <a:p>
            <a:r>
              <a:rPr lang="en-US" dirty="0"/>
              <a:t>#2 Awareness of underlying execution frameworks</a:t>
            </a:r>
            <a:endParaRPr lang="en-US" sz="700" dirty="0"/>
          </a:p>
          <a:p>
            <a:r>
              <a:rPr lang="en-US" dirty="0"/>
              <a:t>#3 Awareness of effective compilation and runtime techniques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41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Parallelism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Flynn’s Classification</a:t>
            </a:r>
          </a:p>
          <a:p>
            <a:pPr lvl="1"/>
            <a:r>
              <a:rPr lang="en-US" dirty="0"/>
              <a:t>SISD, SIMD</a:t>
            </a:r>
          </a:p>
          <a:p>
            <a:pPr lvl="1"/>
            <a:r>
              <a:rPr lang="en-US" dirty="0"/>
              <a:t>(MISD), MIMD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Example: SIMD Processing</a:t>
            </a:r>
          </a:p>
          <a:p>
            <a:pPr lvl="1"/>
            <a:r>
              <a:rPr lang="en-US" dirty="0"/>
              <a:t>Streaming SIMD Extensions (SSE)</a:t>
            </a:r>
          </a:p>
          <a:p>
            <a:pPr lvl="1"/>
            <a:r>
              <a:rPr lang="en-US" dirty="0"/>
              <a:t>Process the same operation on </a:t>
            </a:r>
            <a:br>
              <a:rPr lang="en-US" dirty="0"/>
            </a:br>
            <a:r>
              <a:rPr lang="en-US" dirty="0"/>
              <a:t>multiple elements at a time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</a:rPr>
              <a:t>packed</a:t>
            </a:r>
            <a:r>
              <a:rPr lang="en-US" dirty="0"/>
              <a:t> vs scalar SSE instructions)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parallelism </a:t>
            </a:r>
            <a:br>
              <a:rPr lang="en-US" dirty="0"/>
            </a:br>
            <a:r>
              <a:rPr lang="en-US" dirty="0"/>
              <a:t>(aka: instruction-level parallelism)</a:t>
            </a:r>
          </a:p>
          <a:p>
            <a:pPr lvl="1"/>
            <a:r>
              <a:rPr lang="en-US" dirty="0"/>
              <a:t>Example: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VFMADD132PD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5680955" y="1432697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SISD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uni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-core)</a:t>
            </a:r>
          </a:p>
        </p:txBody>
      </p:sp>
      <p:sp>
        <p:nvSpPr>
          <p:cNvPr id="6" name="Rectangle 5"/>
          <p:cNvSpPr/>
          <p:nvPr/>
        </p:nvSpPr>
        <p:spPr>
          <a:xfrm>
            <a:off x="7360597" y="1432697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SIMD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(vector)</a:t>
            </a:r>
          </a:p>
        </p:txBody>
      </p:sp>
      <p:sp>
        <p:nvSpPr>
          <p:cNvPr id="7" name="Rectangle 6"/>
          <p:cNvSpPr/>
          <p:nvPr/>
        </p:nvSpPr>
        <p:spPr>
          <a:xfrm>
            <a:off x="5680955" y="2577319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MISD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(pipelining)</a:t>
            </a:r>
          </a:p>
        </p:txBody>
      </p:sp>
      <p:sp>
        <p:nvSpPr>
          <p:cNvPr id="8" name="Rectangle 7"/>
          <p:cNvSpPr/>
          <p:nvPr/>
        </p:nvSpPr>
        <p:spPr>
          <a:xfrm>
            <a:off x="7360597" y="2576600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MIMD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(multi-core)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75508" y="956960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Single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35646" y="956960"/>
            <a:ext cx="137714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0419" y="1576947"/>
            <a:ext cx="113813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Single Instruction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90419" y="2749545"/>
            <a:ext cx="113813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Instruction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2714" y="3895533"/>
            <a:ext cx="354208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2009 Nehalem: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128b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(2xFP64)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2012 Sandy Bridge: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256b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(4xFP64)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2017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Skylake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512b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(8xFP64)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124658" y="5041535"/>
            <a:ext cx="3793295" cy="1129886"/>
            <a:chOff x="5124658" y="2794439"/>
            <a:chExt cx="3793295" cy="1129886"/>
          </a:xfrm>
        </p:grpSpPr>
        <p:sp>
          <p:nvSpPr>
            <p:cNvPr id="15" name="Rectangle 14"/>
            <p:cNvSpPr/>
            <p:nvPr/>
          </p:nvSpPr>
          <p:spPr>
            <a:xfrm>
              <a:off x="58406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454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502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7550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598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3646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694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9742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8422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1470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518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7566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0614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3662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6710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9758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8439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1487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4535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7583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0631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3679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6727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9775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36157" y="3079374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37832" y="3332254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429459" y="3554993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124658" y="2794439"/>
              <a:ext cx="37932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nsolas" panose="020B0609020204030204" pitchFamily="49" charset="0"/>
                </a:rPr>
                <a:t>c = </a:t>
              </a:r>
              <a:r>
                <a:rPr lang="en-US" b="1" dirty="0">
                  <a:latin typeface="Consolas" panose="020B0609020204030204" pitchFamily="49" charset="0"/>
                </a:rPr>
                <a:t>_mm512_fmadd_pd</a:t>
              </a:r>
              <a:r>
                <a:rPr lang="en-US" dirty="0">
                  <a:latin typeface="Consolas" panose="020B0609020204030204" pitchFamily="49" charset="0"/>
                </a:rPr>
                <a:t>(a, b);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786" y="2640603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46" name="TextBox 45"/>
          <p:cNvSpPr txBox="1"/>
          <p:nvPr/>
        </p:nvSpPr>
        <p:spPr>
          <a:xfrm>
            <a:off x="1702341" y="2601051"/>
            <a:ext cx="234112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J. Flynn, Kevin W. Rudd: Parallel Architectures.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ACM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Comput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Surv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28(1) 1996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4220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Parallelism,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422216" cy="4941101"/>
          </a:xfrm>
        </p:spPr>
        <p:txBody>
          <a:bodyPr/>
          <a:lstStyle/>
          <a:p>
            <a:r>
              <a:rPr lang="en-US" dirty="0"/>
              <a:t>Distributed, Data-Parallel </a:t>
            </a:r>
            <a:br>
              <a:rPr lang="en-US" dirty="0"/>
            </a:br>
            <a:r>
              <a:rPr lang="en-US" dirty="0"/>
              <a:t>Computation</a:t>
            </a:r>
          </a:p>
          <a:p>
            <a:pPr lvl="1"/>
            <a:r>
              <a:rPr lang="en-US" dirty="0"/>
              <a:t>Parallel computation of function foo()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single instruction</a:t>
            </a:r>
            <a:r>
              <a:rPr lang="en-US" b="1" dirty="0">
                <a:solidFill>
                  <a:srgbClr val="7889FB"/>
                </a:solidFill>
              </a:rPr>
              <a:t> </a:t>
            </a:r>
          </a:p>
          <a:p>
            <a:pPr lvl="1"/>
            <a:r>
              <a:rPr lang="en-US" dirty="0"/>
              <a:t>Collection X of data items (key-value pairs)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multiple data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Data parallelism similar to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SIMD</a:t>
            </a:r>
            <a:r>
              <a:rPr lang="en-US" dirty="0">
                <a:sym typeface="Wingdings" panose="05000000000000000000" pitchFamily="2" charset="2"/>
              </a:rPr>
              <a:t> but more coarse-grained notion of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“instruction” and “data” 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SPMD</a:t>
            </a:r>
            <a:r>
              <a:rPr lang="en-US" dirty="0">
                <a:sym typeface="Wingdings" panose="05000000000000000000" pitchFamily="2" charset="2"/>
              </a:rPr>
              <a:t> (single program, multiple data)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sz="12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Additional Terminology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BSP:</a:t>
            </a:r>
            <a:r>
              <a:rPr lang="en-US" dirty="0">
                <a:sym typeface="Wingdings" panose="05000000000000000000" pitchFamily="2" charset="2"/>
              </a:rPr>
              <a:t> Bulk Synchronous Parallel (global barriers)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ASP:</a:t>
            </a:r>
            <a:r>
              <a:rPr lang="en-US" dirty="0">
                <a:sym typeface="Wingdings" panose="05000000000000000000" pitchFamily="2" charset="2"/>
              </a:rPr>
              <a:t> Asynchronous Parallel (no barriers, often with accuracy impact)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SSP: </a:t>
            </a:r>
            <a:r>
              <a:rPr lang="en-US" dirty="0">
                <a:sym typeface="Wingdings" panose="05000000000000000000" pitchFamily="2" charset="2"/>
              </a:rPr>
              <a:t>Stale-synchronous parallel (staleness constraint on fastest-slowest)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Other: </a:t>
            </a:r>
            <a:r>
              <a:rPr lang="en-US" dirty="0" err="1">
                <a:sym typeface="Wingdings" panose="05000000000000000000" pitchFamily="2" charset="2"/>
              </a:rPr>
              <a:t>Fork&amp;Join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Hogwild</a:t>
            </a:r>
            <a:r>
              <a:rPr lang="en-US" dirty="0">
                <a:sym typeface="Wingdings" panose="05000000000000000000" pitchFamily="2" charset="2"/>
              </a:rPr>
              <a:t>!, event-based, decentralized</a:t>
            </a:r>
          </a:p>
          <a:p>
            <a:pPr lvl="1"/>
            <a:endParaRPr lang="en-US" sz="1200" dirty="0"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Beware: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7889FB"/>
                </a:solidFill>
                <a:sym typeface="Wingdings" panose="05000000000000000000" pitchFamily="2" charset="2"/>
              </a:rPr>
              <a:t>data parallelism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0" dirty="0">
                <a:sym typeface="Wingdings" panose="05000000000000000000" pitchFamily="2" charset="2"/>
              </a:rPr>
              <a:t>used in very different contexts (e.g., </a:t>
            </a:r>
            <a:r>
              <a:rPr lang="en-US" b="0" dirty="0" err="1">
                <a:sym typeface="Wingdings" panose="05000000000000000000" pitchFamily="2" charset="2"/>
              </a:rPr>
              <a:t>Param</a:t>
            </a:r>
            <a:r>
              <a:rPr lang="en-US" b="0" dirty="0">
                <a:sym typeface="Wingdings" panose="05000000000000000000" pitchFamily="2" charset="2"/>
              </a:rPr>
              <a:t> Server)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4478871" y="1339740"/>
            <a:ext cx="3922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Y = </a:t>
            </a:r>
            <a:r>
              <a:rPr lang="en-US" sz="2400" dirty="0" err="1">
                <a:latin typeface="Consolas" panose="020B0609020204030204" pitchFamily="49" charset="0"/>
              </a:rPr>
              <a:t>X.</a:t>
            </a:r>
            <a:r>
              <a:rPr lang="en-US" sz="2400" b="1" dirty="0" err="1">
                <a:latin typeface="Consolas" panose="020B0609020204030204" pitchFamily="49" charset="0"/>
              </a:rPr>
              <a:t>map</a:t>
            </a:r>
            <a:r>
              <a:rPr lang="en-US" sz="2400" dirty="0">
                <a:latin typeface="Consolas" panose="020B0609020204030204" pitchFamily="49" charset="0"/>
              </a:rPr>
              <a:t>(x -&gt; </a:t>
            </a:r>
            <a:r>
              <a:rPr lang="en-US" sz="2400" b="1" dirty="0">
                <a:solidFill>
                  <a:schemeClr val="accent1"/>
                </a:solidFill>
                <a:latin typeface="Consolas" panose="020B0609020204030204" pitchFamily="49" charset="0"/>
              </a:rPr>
              <a:t>foo</a:t>
            </a:r>
            <a:r>
              <a:rPr lang="en-US" sz="2400" dirty="0">
                <a:latin typeface="Consolas" panose="020B0609020204030204" pitchFamily="49" charset="0"/>
              </a:rPr>
              <a:t>(x))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181" y="3173295"/>
            <a:ext cx="41552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807455" y="3376317"/>
            <a:ext cx="350195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[Frederica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Darema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The SPMD Model : Past, Present and Future.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PVM/MPI 2001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667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Categories of Execution Strategies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803947" y="3847517"/>
            <a:ext cx="7670081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07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Hybrid Execution and HW Accelerators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3947" y="2394224"/>
            <a:ext cx="2286000" cy="10825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Data-Parallel Execution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[Apr 03]</a:t>
            </a:r>
          </a:p>
        </p:txBody>
      </p:sp>
      <p:sp>
        <p:nvSpPr>
          <p:cNvPr id="8" name="Rectangle 7"/>
          <p:cNvSpPr/>
          <p:nvPr/>
        </p:nvSpPr>
        <p:spPr>
          <a:xfrm>
            <a:off x="3495987" y="2394224"/>
            <a:ext cx="2286000" cy="10825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Task-Parallel Execution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[Apr 03]</a:t>
            </a:r>
          </a:p>
        </p:txBody>
      </p:sp>
      <p:sp>
        <p:nvSpPr>
          <p:cNvPr id="9" name="Rectangle 8"/>
          <p:cNvSpPr/>
          <p:nvPr/>
        </p:nvSpPr>
        <p:spPr>
          <a:xfrm>
            <a:off x="6186106" y="2394224"/>
            <a:ext cx="2286000" cy="1082502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06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Parameter Servers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model)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0213" y="1657978"/>
            <a:ext cx="209005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Mini-batch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5915" y="1659654"/>
            <a:ext cx="209005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SIMD/SPMD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70506" y="1379978"/>
            <a:ext cx="209005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Batch/Mini-batch, Independent Tasks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5623" y="2395900"/>
            <a:ext cx="2286000" cy="1082502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06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Data-Parallel 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7663" y="2395900"/>
            <a:ext cx="2286000" cy="1082502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06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Task-Parallel 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05623" y="4793062"/>
            <a:ext cx="7668405" cy="1"/>
          </a:xfrm>
          <a:prstGeom prst="line">
            <a:avLst/>
          </a:prstGeom>
          <a:ln w="22225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05623" y="5176783"/>
            <a:ext cx="7670081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07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Caching, Partitioning, Indexing, and Compression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37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Data-Parallel Execution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Batch ML Algorithms</a:t>
            </a:r>
          </a:p>
        </p:txBody>
      </p:sp>
      <p:pic>
        <p:nvPicPr>
          <p:cNvPr id="4" name="Graphic 87">
            <a:extLst>
              <a:ext uri="{FF2B5EF4-FFF2-40B4-BE49-F238E27FC236}">
                <a16:creationId xmlns:a16="http://schemas.microsoft.com/office/drawing/2014/main" id="{13DC4519-F41E-40DC-90D6-66F4DE977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3884" y="4731135"/>
            <a:ext cx="1280160" cy="308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380" y="4683228"/>
            <a:ext cx="1388669" cy="4038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3AD177-5F3B-4753-883E-7A5CF09126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926" y="4656953"/>
            <a:ext cx="741075" cy="385587"/>
          </a:xfrm>
          <a:prstGeom prst="rect">
            <a:avLst/>
          </a:prstGeom>
        </p:spPr>
      </p:pic>
      <p:pic>
        <p:nvPicPr>
          <p:cNvPr id="7" name="Picture 2" descr="Bildergebnis für das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34381" r="29495" b="34871"/>
          <a:stretch/>
        </p:blipFill>
        <p:spPr bwMode="auto">
          <a:xfrm>
            <a:off x="6925041" y="4703324"/>
            <a:ext cx="726229" cy="2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946883"/>
      </p:ext>
    </p:extLst>
  </p:cSld>
  <p:clrMapOvr>
    <a:masterClrMapping/>
  </p:clrMapOvr>
</p:sld>
</file>

<file path=ppt/theme/theme1.xml><?xml version="1.0" encoding="utf-8"?>
<a:theme xmlns:a="http://schemas.openxmlformats.org/drawingml/2006/main" name="TU Graz Standard">
  <a:themeElements>
    <a:clrScheme name="Benutzerdefiniert 3">
      <a:dk1>
        <a:srgbClr val="0F0F0F"/>
      </a:dk1>
      <a:lt1>
        <a:srgbClr val="FFFFFF"/>
      </a:lt1>
      <a:dk2>
        <a:srgbClr val="3B5A70"/>
      </a:dk2>
      <a:lt2>
        <a:srgbClr val="EEECE1"/>
      </a:lt2>
      <a:accent1>
        <a:srgbClr val="F70146"/>
      </a:accent1>
      <a:accent2>
        <a:srgbClr val="5191C1"/>
      </a:accent2>
      <a:accent3>
        <a:srgbClr val="A5A5A5"/>
      </a:accent3>
      <a:accent4>
        <a:srgbClr val="285F82"/>
      </a:accent4>
      <a:accent5>
        <a:srgbClr val="78BE73"/>
      </a:accent5>
      <a:accent6>
        <a:srgbClr val="E59352"/>
      </a:accent6>
      <a:hlink>
        <a:srgbClr val="0066D8"/>
      </a:hlink>
      <a:folHlink>
        <a:srgbClr val="6C2F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U-Graz-Powerpoint-Standard-Juli2018-v4.potx" id="{4AC053B4-8322-43F5-A727-5B659888AAC6}" vid="{588F3A19-2155-4FC5-B6D9-DEED5DC3003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TU-Graz-Powerpoint-Standard-Juli2018-v4</Template>
  <TotalTime>0</TotalTime>
  <Words>7214</Words>
  <Application>Microsoft Office PowerPoint</Application>
  <PresentationFormat>On-screen Show (4:3)</PresentationFormat>
  <Paragraphs>1180</Paragraphs>
  <Slides>54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Cambria Math</vt:lpstr>
      <vt:lpstr>Consolas</vt:lpstr>
      <vt:lpstr>Wingdings</vt:lpstr>
      <vt:lpstr>TU Graz Standard</vt:lpstr>
      <vt:lpstr>Visio</vt:lpstr>
      <vt:lpstr>Architecture of ML Systems* 06 Execution and Parallelization</vt:lpstr>
      <vt:lpstr>Agenda</vt:lpstr>
      <vt:lpstr>Motivation and Terminology</vt:lpstr>
      <vt:lpstr>Terminology Optimization Methods</vt:lpstr>
      <vt:lpstr>Terminology Batch/Mini-batch</vt:lpstr>
      <vt:lpstr>Terminology Parallelism</vt:lpstr>
      <vt:lpstr>Terminology Parallelism, cont.</vt:lpstr>
      <vt:lpstr>Categories of Execution Strategies</vt:lpstr>
      <vt:lpstr>Data-Parallel Execution</vt:lpstr>
      <vt:lpstr>Hadoop History and Architecture</vt:lpstr>
      <vt:lpstr>MapReduce – Programming Model</vt:lpstr>
      <vt:lpstr>MapReduce – Execution Model</vt:lpstr>
      <vt:lpstr>Spark History and Architecture </vt:lpstr>
      <vt:lpstr>Spark Resilient Distributed Datasets (RDDs)</vt:lpstr>
      <vt:lpstr>Spark Resilient Distributed Datasets (RDDs), cont.</vt:lpstr>
      <vt:lpstr>Spark Partitions and Implicit/Explicit Partitioning</vt:lpstr>
      <vt:lpstr>Spark Lazy Evaluation, Caching, and Lineage</vt:lpstr>
      <vt:lpstr>Background: Matrix Formats</vt:lpstr>
      <vt:lpstr>Distributed Matrix Representations</vt:lpstr>
      <vt:lpstr>Distributed Matrix Representations, cont.</vt:lpstr>
      <vt:lpstr>Distributed Matrix Operations</vt:lpstr>
      <vt:lpstr>Physical MM Operator Selection, cont.</vt:lpstr>
      <vt:lpstr>Partitioning-Preserving Operations</vt:lpstr>
      <vt:lpstr>Dask </vt:lpstr>
      <vt:lpstr>Task-Parallel Execution</vt:lpstr>
      <vt:lpstr>Overview Task-Parallelism </vt:lpstr>
      <vt:lpstr>Parallel For Loops (ParFor) </vt:lpstr>
      <vt:lpstr>Additional ParFor Examples</vt:lpstr>
      <vt:lpstr>ParFor Execution Strategies</vt:lpstr>
      <vt:lpstr>Task-Parallelism in R</vt:lpstr>
      <vt:lpstr>Task-Parallelism in Other Systems</vt:lpstr>
      <vt:lpstr>Task-Parallelism in Other Systems, cont.</vt:lpstr>
      <vt:lpstr>Data-Parallel Parameter Servers</vt:lpstr>
      <vt:lpstr>Background: Mini-batch DNN Training (LeNet)</vt:lpstr>
      <vt:lpstr>Overview Parameter Servers</vt:lpstr>
      <vt:lpstr>History of Parameter Servers</vt:lpstr>
      <vt:lpstr>Basic Worker Algorithm (batch)</vt:lpstr>
      <vt:lpstr>Extended Worker Algorithm (nfetch batches)</vt:lpstr>
      <vt:lpstr>Update Strategies</vt:lpstr>
      <vt:lpstr>Selected Optimizers (updateModel)</vt:lpstr>
      <vt:lpstr>Selected Optimizers (updateModel), cont.</vt:lpstr>
      <vt:lpstr>Batch Size Configuration</vt:lpstr>
      <vt:lpstr>Reducing Communication Overhead</vt:lpstr>
      <vt:lpstr>Federated Machine Learning</vt:lpstr>
      <vt:lpstr>Problem Setting and Overview</vt:lpstr>
      <vt:lpstr>Excursus: Spectrum of Data Sharing</vt:lpstr>
      <vt:lpstr>A Federated ML Training Algorithm</vt:lpstr>
      <vt:lpstr>Algorithmic PS Extensions</vt:lpstr>
      <vt:lpstr>Federated Learning Protocol</vt:lpstr>
      <vt:lpstr>Federated Learning </vt:lpstr>
      <vt:lpstr>Example Federated Operations</vt:lpstr>
      <vt:lpstr>Federated Data Preparation, Learning, and Debugging</vt:lpstr>
      <vt:lpstr>TensorFlow Federated</vt:lpstr>
      <vt:lpstr>Summary and 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- 05 Data- and Task-Parallel Execution</dc:title>
  <dc:subject/>
  <dc:creator>mboehm</dc:creator>
  <cp:keywords/>
  <dc:description/>
  <cp:lastModifiedBy>Matthias Boehm</cp:lastModifiedBy>
  <cp:revision>716</cp:revision>
  <cp:lastPrinted>2019-04-04T10:36:36Z</cp:lastPrinted>
  <dcterms:created xsi:type="dcterms:W3CDTF">2018-07-12T06:39:10Z</dcterms:created>
  <dcterms:modified xsi:type="dcterms:W3CDTF">2022-08-25T17:54:12Z</dcterms:modified>
  <cp:category/>
</cp:coreProperties>
</file>