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325" r:id="rId3"/>
    <p:sldId id="337" r:id="rId4"/>
    <p:sldId id="289" r:id="rId5"/>
    <p:sldId id="290" r:id="rId6"/>
    <p:sldId id="297" r:id="rId7"/>
    <p:sldId id="296" r:id="rId8"/>
    <p:sldId id="336" r:id="rId9"/>
    <p:sldId id="326" r:id="rId10"/>
    <p:sldId id="316" r:id="rId11"/>
    <p:sldId id="291" r:id="rId12"/>
    <p:sldId id="327" r:id="rId13"/>
    <p:sldId id="294" r:id="rId14"/>
    <p:sldId id="295" r:id="rId15"/>
    <p:sldId id="299" r:id="rId16"/>
    <p:sldId id="300" r:id="rId17"/>
    <p:sldId id="301" r:id="rId18"/>
    <p:sldId id="302" r:id="rId19"/>
    <p:sldId id="303" r:id="rId20"/>
    <p:sldId id="304" r:id="rId21"/>
    <p:sldId id="292" r:id="rId22"/>
    <p:sldId id="318" r:id="rId23"/>
    <p:sldId id="311" r:id="rId24"/>
    <p:sldId id="298" r:id="rId25"/>
    <p:sldId id="328" r:id="rId26"/>
    <p:sldId id="329" r:id="rId27"/>
    <p:sldId id="341" r:id="rId28"/>
    <p:sldId id="313" r:id="rId29"/>
    <p:sldId id="330" r:id="rId30"/>
    <p:sldId id="314" r:id="rId31"/>
    <p:sldId id="315" r:id="rId32"/>
    <p:sldId id="320" r:id="rId33"/>
    <p:sldId id="321" r:id="rId34"/>
    <p:sldId id="322" r:id="rId35"/>
    <p:sldId id="324" r:id="rId36"/>
    <p:sldId id="332" r:id="rId37"/>
    <p:sldId id="333" r:id="rId38"/>
    <p:sldId id="342" r:id="rId39"/>
    <p:sldId id="317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8499" autoAdjust="0"/>
  </p:normalViewPr>
  <p:slideViewPr>
    <p:cSldViewPr snapToGrid="0" snapToObjects="1">
      <p:cViewPr varScale="1">
        <p:scale>
          <a:sx n="77" d="100"/>
          <a:sy n="77" d="100"/>
        </p:scale>
        <p:origin x="19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25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6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V07: up to 4096</a:t>
            </a:r>
            <a:r>
              <a:rPr lang="en-US" baseline="0" dirty="0"/>
              <a:t> (regular), 16384 (HPC)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70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29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96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44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08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02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24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81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2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MLN:</a:t>
            </a:r>
            <a:r>
              <a:rPr lang="en-US" baseline="0" dirty="0"/>
              <a:t> </a:t>
            </a:r>
            <a:r>
              <a:rPr lang="en-US" baseline="0" dirty="0" err="1"/>
              <a:t>markov</a:t>
            </a:r>
            <a:r>
              <a:rPr lang="en-US" baseline="0" dirty="0"/>
              <a:t> logic networks</a:t>
            </a:r>
          </a:p>
          <a:p>
            <a:r>
              <a:rPr lang="en-US" baseline="0" dirty="0"/>
              <a:t>Bi-LSTM: bidirectional long-term short-term memory</a:t>
            </a:r>
          </a:p>
          <a:p>
            <a:r>
              <a:rPr lang="en-US" baseline="0" dirty="0" err="1"/>
              <a:t>Variational</a:t>
            </a:r>
            <a:r>
              <a:rPr lang="en-US" baseline="0" dirty="0"/>
              <a:t> approach: store sparse factor graph (with fewer factors) to approximate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91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System Architecture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System Architecture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image" Target="../media/image31.png"/><Relationship Id="rId7" Type="http://schemas.openxmlformats.org/officeDocument/2006/relationships/image" Target="../media/image24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graz.webex.com/meet/m.boehm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sigmod2022contest.eastus.cloudapp.azure.com/index.s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42.svg"/><Relationship Id="rId17" Type="http://schemas.openxmlformats.org/officeDocument/2006/relationships/image" Target="../media/image46.png"/><Relationship Id="rId2" Type="http://schemas.openxmlformats.org/officeDocument/2006/relationships/image" Target="../media/image27.jpg"/><Relationship Id="rId16" Type="http://schemas.openxmlformats.org/officeDocument/2006/relationships/image" Target="../media/image4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19" Type="http://schemas.openxmlformats.org/officeDocument/2006/relationships/image" Target="../media/image48.jpg"/><Relationship Id="rId4" Type="http://schemas.openxmlformats.org/officeDocument/2006/relationships/image" Target="../media/image29.png"/><Relationship Id="rId9" Type="http://schemas.openxmlformats.org/officeDocument/2006/relationships/image" Target="../media/image24.svg"/><Relationship Id="rId14" Type="http://schemas.openxmlformats.org/officeDocument/2006/relationships/image" Target="../media/image44.svg"/><Relationship Id="rId2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2_amls/AMLS_DAPHNE_projects.pdf" TargetMode="External"/><Relationship Id="rId2" Type="http://schemas.openxmlformats.org/officeDocument/2006/relationships/hyperlink" Target="https://issues.apache.org/jira/secure/Dashboard.jspa?selectPageId=12335852#Filter-Results/123654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boehm7.github.io/teaching/ss22_amls/AMLS_2022_Exercise.pdf" TargetMode="External"/><Relationship Id="rId4" Type="http://schemas.openxmlformats.org/officeDocument/2006/relationships/hyperlink" Target="http://sigmod2022contest.eastus.cloudapp.azure.com/index.s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9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lcommons.org/en/training-hpc-10/" TargetMode="External"/><Relationship Id="rId5" Type="http://schemas.openxmlformats.org/officeDocument/2006/relationships/hyperlink" Target="https://mlcommons.org/en/training-normal-11/" TargetMode="External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bes.com/sites/tiriasresearch/2019/06/19/nvidia-offers-a-turnkey-supercomputer-the-dgx-superpod/#693400f43ee5" TargetMode="External"/><Relationship Id="rId5" Type="http://schemas.openxmlformats.org/officeDocument/2006/relationships/hyperlink" Target="https://mlperf.org/training-results-0-7" TargetMode="External"/><Relationship Id="rId4" Type="http://schemas.openxmlformats.org/officeDocument/2006/relationships/hyperlink" Target="https://mlperf.org/training-results-0-6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lcommons.org/en/groups/research-dataperf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nIBmY8dQ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fif"/><Relationship Id="rId4" Type="http://schemas.openxmlformats.org/officeDocument/2006/relationships/hyperlink" Target="https://nautil.us/deep-learning-is-hitting-a-wall-1446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b="1" dirty="0"/>
              <a:t>02 Languages, Architectures, and System Landscape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Mar 10, 2022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Text Classification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ML Pipeline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and Scoring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  <a:p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C18DEC-E28C-4990-830A-144C52CC80EE}"/>
              </a:ext>
            </a:extLst>
          </p:cNvPr>
          <p:cNvSpPr/>
          <p:nvPr/>
        </p:nvSpPr>
        <p:spPr>
          <a:xfrm>
            <a:off x="5295899" y="2122506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72" name="Rectangle: Folded Corner 6">
            <a:extLst>
              <a:ext uri="{FF2B5EF4-FFF2-40B4-BE49-F238E27FC236}">
                <a16:creationId xmlns:a16="http://schemas.microsoft.com/office/drawing/2014/main" id="{8CA737CA-93A5-4595-B398-7FEF8D4A03A2}"/>
              </a:ext>
            </a:extLst>
          </p:cNvPr>
          <p:cNvSpPr/>
          <p:nvPr/>
        </p:nvSpPr>
        <p:spPr>
          <a:xfrm>
            <a:off x="1114425" y="2046306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: Folded Corner 7">
            <a:extLst>
              <a:ext uri="{FF2B5EF4-FFF2-40B4-BE49-F238E27FC236}">
                <a16:creationId xmlns:a16="http://schemas.microsoft.com/office/drawing/2014/main" id="{54EA4A69-03E7-4863-A320-6BB8F4922A75}"/>
              </a:ext>
            </a:extLst>
          </p:cNvPr>
          <p:cNvSpPr/>
          <p:nvPr/>
        </p:nvSpPr>
        <p:spPr>
          <a:xfrm>
            <a:off x="1314450" y="2189181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: Folded Corner 8">
            <a:extLst>
              <a:ext uri="{FF2B5EF4-FFF2-40B4-BE49-F238E27FC236}">
                <a16:creationId xmlns:a16="http://schemas.microsoft.com/office/drawing/2014/main" id="{CF218A83-8E33-4EA8-9682-234785C79E3E}"/>
              </a:ext>
            </a:extLst>
          </p:cNvPr>
          <p:cNvSpPr/>
          <p:nvPr/>
        </p:nvSpPr>
        <p:spPr>
          <a:xfrm>
            <a:off x="1066800" y="2341581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: Folded Corner 9">
            <a:extLst>
              <a:ext uri="{FF2B5EF4-FFF2-40B4-BE49-F238E27FC236}">
                <a16:creationId xmlns:a16="http://schemas.microsoft.com/office/drawing/2014/main" id="{333751F7-C59C-4301-9153-DE4689188064}"/>
              </a:ext>
            </a:extLst>
          </p:cNvPr>
          <p:cNvSpPr/>
          <p:nvPr/>
        </p:nvSpPr>
        <p:spPr>
          <a:xfrm>
            <a:off x="828675" y="2493981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: Folded Corner 10">
            <a:extLst>
              <a:ext uri="{FF2B5EF4-FFF2-40B4-BE49-F238E27FC236}">
                <a16:creationId xmlns:a16="http://schemas.microsoft.com/office/drawing/2014/main" id="{BA8AF161-9ED3-4F9E-9B60-41BEBA015E06}"/>
              </a:ext>
            </a:extLst>
          </p:cNvPr>
          <p:cNvSpPr/>
          <p:nvPr/>
        </p:nvSpPr>
        <p:spPr>
          <a:xfrm>
            <a:off x="1200150" y="2493981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1952625" y="2027256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DC7434-B42C-466C-A2DB-C943B7A94E2F}"/>
              </a:ext>
            </a:extLst>
          </p:cNvPr>
          <p:cNvSpPr/>
          <p:nvPr/>
        </p:nvSpPr>
        <p:spPr>
          <a:xfrm>
            <a:off x="5372099" y="2189181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0EABB8-E9D4-4E55-9518-1722E76030EB}"/>
              </a:ext>
            </a:extLst>
          </p:cNvPr>
          <p:cNvSpPr/>
          <p:nvPr/>
        </p:nvSpPr>
        <p:spPr>
          <a:xfrm>
            <a:off x="2257426" y="2122505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5534BF-96C9-416C-8E67-5A26A71159C4}"/>
              </a:ext>
            </a:extLst>
          </p:cNvPr>
          <p:cNvSpPr/>
          <p:nvPr/>
        </p:nvSpPr>
        <p:spPr>
          <a:xfrm>
            <a:off x="7000875" y="2198706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52C85D2-3C58-4752-A3EE-AFA38D831919}"/>
              </a:ext>
            </a:extLst>
          </p:cNvPr>
          <p:cNvCxnSpPr>
            <a:cxnSpLocks/>
          </p:cNvCxnSpPr>
          <p:nvPr/>
        </p:nvCxnSpPr>
        <p:spPr>
          <a:xfrm>
            <a:off x="1790700" y="259739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F2822E3-081A-4B6F-999D-30F7A5B4779B}"/>
              </a:ext>
            </a:extLst>
          </p:cNvPr>
          <p:cNvCxnSpPr>
            <a:cxnSpLocks/>
          </p:cNvCxnSpPr>
          <p:nvPr/>
        </p:nvCxnSpPr>
        <p:spPr>
          <a:xfrm>
            <a:off x="1790700" y="249398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6E1DA10-7283-45E4-A55B-AC2C1E71635F}"/>
              </a:ext>
            </a:extLst>
          </p:cNvPr>
          <p:cNvCxnSpPr>
            <a:cxnSpLocks/>
          </p:cNvCxnSpPr>
          <p:nvPr/>
        </p:nvCxnSpPr>
        <p:spPr>
          <a:xfrm>
            <a:off x="1790700" y="238920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29A28E-75A7-4C95-9DE1-C13E5C9996C7}"/>
              </a:ext>
            </a:extLst>
          </p:cNvPr>
          <p:cNvCxnSpPr>
            <a:cxnSpLocks/>
          </p:cNvCxnSpPr>
          <p:nvPr/>
        </p:nvCxnSpPr>
        <p:spPr>
          <a:xfrm>
            <a:off x="1790700" y="228443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670E0AB-AC51-4651-878B-085FEC035188}"/>
              </a:ext>
            </a:extLst>
          </p:cNvPr>
          <p:cNvCxnSpPr>
            <a:cxnSpLocks/>
          </p:cNvCxnSpPr>
          <p:nvPr/>
        </p:nvCxnSpPr>
        <p:spPr>
          <a:xfrm>
            <a:off x="1790700" y="270353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4EE60E-6814-412D-9F98-301A0DFA9BD1}"/>
              </a:ext>
            </a:extLst>
          </p:cNvPr>
          <p:cNvCxnSpPr>
            <a:cxnSpLocks/>
          </p:cNvCxnSpPr>
          <p:nvPr/>
        </p:nvCxnSpPr>
        <p:spPr>
          <a:xfrm>
            <a:off x="8315325" y="259739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91AF2A3-4AD0-4562-93A1-6C63E48A2F81}"/>
              </a:ext>
            </a:extLst>
          </p:cNvPr>
          <p:cNvCxnSpPr>
            <a:cxnSpLocks/>
          </p:cNvCxnSpPr>
          <p:nvPr/>
        </p:nvCxnSpPr>
        <p:spPr>
          <a:xfrm>
            <a:off x="8315325" y="249398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0330CCF-74BA-440B-8F8B-C41154821498}"/>
              </a:ext>
            </a:extLst>
          </p:cNvPr>
          <p:cNvCxnSpPr>
            <a:cxnSpLocks/>
          </p:cNvCxnSpPr>
          <p:nvPr/>
        </p:nvCxnSpPr>
        <p:spPr>
          <a:xfrm>
            <a:off x="8315325" y="238920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B66AE89-D31C-4848-B72D-2E9ECCD01391}"/>
              </a:ext>
            </a:extLst>
          </p:cNvPr>
          <p:cNvCxnSpPr>
            <a:cxnSpLocks/>
          </p:cNvCxnSpPr>
          <p:nvPr/>
        </p:nvCxnSpPr>
        <p:spPr>
          <a:xfrm>
            <a:off x="8315325" y="228443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849CF63-E281-4DA0-9033-54AF245F8F8A}"/>
              </a:ext>
            </a:extLst>
          </p:cNvPr>
          <p:cNvCxnSpPr>
            <a:cxnSpLocks/>
          </p:cNvCxnSpPr>
          <p:nvPr/>
        </p:nvCxnSpPr>
        <p:spPr>
          <a:xfrm>
            <a:off x="8315325" y="270353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1220B9F-92A2-4D5F-B684-17121B6F9A43}"/>
              </a:ext>
            </a:extLst>
          </p:cNvPr>
          <p:cNvCxnSpPr>
            <a:cxnSpLocks/>
            <a:stCxn id="94" idx="3"/>
            <a:endCxn id="78" idx="2"/>
          </p:cNvCxnSpPr>
          <p:nvPr/>
        </p:nvCxnSpPr>
        <p:spPr>
          <a:xfrm flipV="1">
            <a:off x="5815494" y="2817831"/>
            <a:ext cx="299556" cy="549178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38">
            <a:extLst>
              <a:ext uri="{FF2B5EF4-FFF2-40B4-BE49-F238E27FC236}">
                <a16:creationId xmlns:a16="http://schemas.microsoft.com/office/drawing/2014/main" id="{26B0988B-62A3-4504-86C5-CE91BDDA203E}"/>
              </a:ext>
            </a:extLst>
          </p:cNvPr>
          <p:cNvCxnSpPr>
            <a:cxnSpLocks/>
            <a:stCxn id="79" idx="0"/>
            <a:endCxn id="78" idx="0"/>
          </p:cNvCxnSpPr>
          <p:nvPr/>
        </p:nvCxnSpPr>
        <p:spPr>
          <a:xfrm rot="16200000" flipH="1">
            <a:off x="4872037" y="946169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4986336" y="1389081"/>
            <a:ext cx="623889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700FDAD-4D23-4391-81DB-31037BD964CB}"/>
              </a:ext>
            </a:extLst>
          </p:cNvPr>
          <p:cNvSpPr/>
          <p:nvPr/>
        </p:nvSpPr>
        <p:spPr>
          <a:xfrm>
            <a:off x="5275742" y="3055956"/>
            <a:ext cx="539752" cy="6221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A38297B-B918-44F2-B943-3929002F5127}"/>
              </a:ext>
            </a:extLst>
          </p:cNvPr>
          <p:cNvSpPr txBox="1"/>
          <p:nvPr/>
        </p:nvSpPr>
        <p:spPr>
          <a:xfrm>
            <a:off x="5760242" y="3051104"/>
            <a:ext cx="22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(weights, meta data)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2F3428-BB8D-4645-965B-3BD4E06A40BF}"/>
              </a:ext>
            </a:extLst>
          </p:cNvPr>
          <p:cNvSpPr txBox="1"/>
          <p:nvPr/>
        </p:nvSpPr>
        <p:spPr>
          <a:xfrm>
            <a:off x="5386057" y="1103587"/>
            <a:ext cx="13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4AB1F90-DA4A-4A86-81DA-85C9C80C0CCD}"/>
              </a:ext>
            </a:extLst>
          </p:cNvPr>
          <p:cNvSpPr txBox="1"/>
          <p:nvPr/>
        </p:nvSpPr>
        <p:spPr>
          <a:xfrm>
            <a:off x="3724274" y="1393754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0722AE5-F226-4F23-B174-C19F16B3A5AD}"/>
              </a:ext>
            </a:extLst>
          </p:cNvPr>
          <p:cNvGrpSpPr/>
          <p:nvPr/>
        </p:nvGrpSpPr>
        <p:grpSpPr>
          <a:xfrm>
            <a:off x="3143249" y="5539640"/>
            <a:ext cx="4021139" cy="1107182"/>
            <a:chOff x="4743449" y="5470873"/>
            <a:chExt cx="4021139" cy="110718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D21302-48D9-4663-81EB-B39E6DE7DC5F}"/>
                </a:ext>
              </a:extLst>
            </p:cNvPr>
            <p:cNvSpPr/>
            <p:nvPr/>
          </p:nvSpPr>
          <p:spPr>
            <a:xfrm>
              <a:off x="4756151" y="5470873"/>
              <a:ext cx="4008437" cy="1107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993E1FA-0BFD-4513-858C-725D067DE02E}"/>
                </a:ext>
              </a:extLst>
            </p:cNvPr>
            <p:cNvSpPr txBox="1"/>
            <p:nvPr/>
          </p:nvSpPr>
          <p:spPr>
            <a:xfrm>
              <a:off x="4743449" y="5878838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Scoring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E40C810-FE07-49F6-A821-188005C5E004}"/>
              </a:ext>
            </a:extLst>
          </p:cNvPr>
          <p:cNvGrpSpPr/>
          <p:nvPr/>
        </p:nvGrpSpPr>
        <p:grpSpPr>
          <a:xfrm>
            <a:off x="3113567" y="4073173"/>
            <a:ext cx="4185756" cy="1074677"/>
            <a:chOff x="4713767" y="4004406"/>
            <a:chExt cx="4185756" cy="107467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3F8E03F-65C9-4121-975A-8B287841CCB4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2F79D2A-0542-4430-9B50-A5BF7ED04692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D8E95C9-AFB2-4D3F-B0EA-7E8FACFE2DB7}"/>
              </a:ext>
            </a:extLst>
          </p:cNvPr>
          <p:cNvSpPr/>
          <p:nvPr/>
        </p:nvSpPr>
        <p:spPr>
          <a:xfrm>
            <a:off x="3035299" y="4364542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6511602" y="4849592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5446714" y="4930397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EC8FC4-0755-41F6-B730-BCC58D8C952E}"/>
              </a:ext>
            </a:extLst>
          </p:cNvPr>
          <p:cNvSpPr/>
          <p:nvPr/>
        </p:nvSpPr>
        <p:spPr>
          <a:xfrm>
            <a:off x="6751637" y="4137314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0FD06CE-70CF-41EE-A649-C05CE9A5A1CE}"/>
              </a:ext>
            </a:extLst>
          </p:cNvPr>
          <p:cNvSpPr/>
          <p:nvPr/>
        </p:nvSpPr>
        <p:spPr>
          <a:xfrm>
            <a:off x="6513512" y="6194714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EC961C-9E38-42B0-989B-F8A00F42258B}"/>
              </a:ext>
            </a:extLst>
          </p:cNvPr>
          <p:cNvGrpSpPr/>
          <p:nvPr/>
        </p:nvGrpSpPr>
        <p:grpSpPr>
          <a:xfrm>
            <a:off x="2232026" y="4069267"/>
            <a:ext cx="4468812" cy="1250014"/>
            <a:chOff x="3832226" y="4000500"/>
            <a:chExt cx="4468812" cy="1250014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CF16476-E8D4-4C51-8290-4A8B4709CAFB}"/>
                </a:ext>
              </a:extLst>
            </p:cNvPr>
            <p:cNvSpPr/>
            <p:nvPr/>
          </p:nvSpPr>
          <p:spPr>
            <a:xfrm>
              <a:off x="4216399" y="4000500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476B614-B9DC-4B92-B51D-CA49BCC295E4}"/>
                </a:ext>
              </a:extLst>
            </p:cNvPr>
            <p:cNvSpPr txBox="1"/>
            <p:nvPr/>
          </p:nvSpPr>
          <p:spPr>
            <a:xfrm>
              <a:off x="5086351" y="400050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transformencode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CC546ED-2956-47F7-A7D2-32AB1CF20948}"/>
                </a:ext>
              </a:extLst>
            </p:cNvPr>
            <p:cNvSpPr/>
            <p:nvPr/>
          </p:nvSpPr>
          <p:spPr>
            <a:xfrm>
              <a:off x="7772401" y="4071894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206F4D1-2FB3-457E-A3E8-C3E6FFB562EE}"/>
                </a:ext>
              </a:extLst>
            </p:cNvPr>
            <p:cNvSpPr/>
            <p:nvPr/>
          </p:nvSpPr>
          <p:spPr>
            <a:xfrm>
              <a:off x="6386513" y="485183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MX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2FA3E5BF-1B82-48E2-BFDE-80F615904B25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26" y="41910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56A8D36-8DAD-4E1D-9922-5B55A519F00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1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D902647-71FE-4956-BAE7-D559322F1B19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26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8BE12C4-5605-4D38-BB6E-DFE9BC91A458}"/>
                </a:ext>
              </a:extLst>
            </p:cNvPr>
            <p:cNvCxnSpPr>
              <a:cxnSpLocks/>
            </p:cNvCxnSpPr>
            <p:nvPr/>
          </p:nvCxnSpPr>
          <p:spPr>
            <a:xfrm>
              <a:off x="6657975" y="4369833"/>
              <a:ext cx="0" cy="4205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EFD284A-2009-40EF-810E-FD5A4D4FD033}"/>
              </a:ext>
            </a:extLst>
          </p:cNvPr>
          <p:cNvCxnSpPr>
            <a:cxnSpLocks/>
          </p:cNvCxnSpPr>
          <p:nvPr/>
        </p:nvCxnSpPr>
        <p:spPr>
          <a:xfrm>
            <a:off x="6714170" y="4602667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1ED53CA-57B5-48B7-9BB0-E24D80A8A0E9}"/>
              </a:ext>
            </a:extLst>
          </p:cNvPr>
          <p:cNvGrpSpPr/>
          <p:nvPr/>
        </p:nvGrpSpPr>
        <p:grpSpPr>
          <a:xfrm>
            <a:off x="2616199" y="5383717"/>
            <a:ext cx="3884614" cy="685801"/>
            <a:chOff x="4216399" y="5314950"/>
            <a:chExt cx="3884614" cy="685801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6B092AF-9226-465A-96C5-596E3496152A}"/>
                </a:ext>
              </a:extLst>
            </p:cNvPr>
            <p:cNvSpPr txBox="1"/>
            <p:nvPr/>
          </p:nvSpPr>
          <p:spPr>
            <a:xfrm>
              <a:off x="4991100" y="5547212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transformapply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D8DC6C1-D795-497A-9F70-352544EE67D1}"/>
                </a:ext>
              </a:extLst>
            </p:cNvPr>
            <p:cNvSpPr/>
            <p:nvPr/>
          </p:nvSpPr>
          <p:spPr>
            <a:xfrm>
              <a:off x="4216399" y="553402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989FEE0-07F2-4FB5-B83E-46E6B8D3747A}"/>
                </a:ext>
              </a:extLst>
            </p:cNvPr>
            <p:cNvSpPr/>
            <p:nvPr/>
          </p:nvSpPr>
          <p:spPr>
            <a:xfrm>
              <a:off x="7572376" y="5605419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D8520D7-5B7F-40C5-A0E9-222B44EA4410}"/>
                </a:ext>
              </a:extLst>
            </p:cNvPr>
            <p:cNvCxnSpPr>
              <a:cxnSpLocks/>
            </p:cNvCxnSpPr>
            <p:nvPr/>
          </p:nvCxnSpPr>
          <p:spPr>
            <a:xfrm>
              <a:off x="4813301" y="574357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3914998-8F26-4DE2-8ADA-B0BCEDC67982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76" y="57531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ECCFABC-C101-4B27-BBFA-AF3EBDEAB60E}"/>
                </a:ext>
              </a:extLst>
            </p:cNvPr>
            <p:cNvCxnSpPr>
              <a:cxnSpLocks/>
            </p:cNvCxnSpPr>
            <p:nvPr/>
          </p:nvCxnSpPr>
          <p:spPr>
            <a:xfrm>
              <a:off x="6657020" y="5314950"/>
              <a:ext cx="0" cy="331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D8E573E-791A-4F07-933C-238F40797E2E}"/>
              </a:ext>
            </a:extLst>
          </p:cNvPr>
          <p:cNvCxnSpPr>
            <a:cxnSpLocks/>
          </p:cNvCxnSpPr>
          <p:nvPr/>
        </p:nvCxnSpPr>
        <p:spPr>
          <a:xfrm>
            <a:off x="6723062" y="5438586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B5A33F-B259-41AE-B908-99E40608C9BE}"/>
              </a:ext>
            </a:extLst>
          </p:cNvPr>
          <p:cNvGrpSpPr/>
          <p:nvPr/>
        </p:nvGrpSpPr>
        <p:grpSpPr>
          <a:xfrm>
            <a:off x="2232026" y="5400486"/>
            <a:ext cx="4222750" cy="1239160"/>
            <a:chOff x="3832226" y="5331719"/>
            <a:chExt cx="4222750" cy="12391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5B8AFC-90BB-4A6A-B463-D579FE391186}"/>
                </a:ext>
              </a:extLst>
            </p:cNvPr>
            <p:cNvSpPr txBox="1"/>
            <p:nvPr/>
          </p:nvSpPr>
          <p:spPr>
            <a:xfrm>
              <a:off x="5438774" y="617229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transformdecode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2DC3275-8E2B-4C8E-8F6E-E68E68081998}"/>
                </a:ext>
              </a:extLst>
            </p:cNvPr>
            <p:cNvSpPr/>
            <p:nvPr/>
          </p:nvSpPr>
          <p:spPr>
            <a:xfrm>
              <a:off x="4314825" y="6172200"/>
              <a:ext cx="441326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FŶ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FD5A77F-E9CA-4BDC-85DB-605B98160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412" y="6371539"/>
              <a:ext cx="436564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A1B3787-366E-4459-BFB3-142A7138FCC4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89" y="5331719"/>
              <a:ext cx="0" cy="91668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B74A892-C2C3-46CF-9E6C-4825352BA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1874" y="6371539"/>
              <a:ext cx="67945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B29B114-B4FF-41F1-B46E-917F6D22E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226" y="6371539"/>
              <a:ext cx="393700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7299323" y="4127789"/>
            <a:ext cx="150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large-scale, distributed  training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299323" y="5699414"/>
            <a:ext cx="15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scoring</a:t>
            </a:r>
          </a:p>
        </p:txBody>
      </p:sp>
    </p:spTree>
    <p:extLst>
      <p:ext uri="{BB962C8B-B14F-4D97-AF65-F5344CB8AC3E}">
        <p14:creationId xmlns:p14="http://schemas.microsoft.com/office/powerpoint/2010/main" val="10022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Systems Stack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4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1640247"/>
            <a:ext cx="788670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092751" y="1469056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65444" y="1555404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61" name="Oval 60"/>
          <p:cNvSpPr/>
          <p:nvPr/>
        </p:nvSpPr>
        <p:spPr>
          <a:xfrm>
            <a:off x="2283542" y="155540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62" name="Oval 61"/>
          <p:cNvSpPr/>
          <p:nvPr/>
        </p:nvSpPr>
        <p:spPr>
          <a:xfrm>
            <a:off x="3669481" y="1566337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073" y="1773724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77665" y="1357853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3571237" y="3620016"/>
            <a:ext cx="2047140" cy="875220"/>
          </a:xfrm>
          <a:prstGeom prst="rect">
            <a:avLst/>
          </a:prstGeom>
          <a:solidFill>
            <a:srgbClr val="F70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66" name="Straight Arrow Connector 65"/>
          <p:cNvCxnSpPr>
            <a:cxnSpLocks/>
            <a:stCxn id="65" idx="0"/>
            <a:endCxn id="59" idx="2"/>
          </p:cNvCxnSpPr>
          <p:nvPr/>
        </p:nvCxnSpPr>
        <p:spPr>
          <a:xfrm flipV="1">
            <a:off x="4594807" y="3024651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27814" y="1319795"/>
            <a:ext cx="8708794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618377" y="3876850"/>
            <a:ext cx="3318231" cy="2594767"/>
            <a:chOff x="5618377" y="3876850"/>
            <a:chExt cx="3318231" cy="2594767"/>
          </a:xfrm>
        </p:grpSpPr>
        <p:sp>
          <p:nvSpPr>
            <p:cNvPr id="69" name="Oval 68"/>
            <p:cNvSpPr/>
            <p:nvPr/>
          </p:nvSpPr>
          <p:spPr>
            <a:xfrm>
              <a:off x="6967535" y="4545271"/>
              <a:ext cx="1762812" cy="1296000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661213" y="5175617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Language Compilers</a:t>
              </a:r>
            </a:p>
          </p:txBody>
        </p:sp>
        <p:cxnSp>
          <p:nvCxnSpPr>
            <p:cNvPr id="71" name="Straight Arrow Connector 70"/>
            <p:cNvCxnSpPr>
              <a:cxnSpLocks/>
              <a:endCxn id="65" idx="3"/>
            </p:cNvCxnSpPr>
            <p:nvPr/>
          </p:nvCxnSpPr>
          <p:spPr>
            <a:xfrm flipH="1" flipV="1">
              <a:off x="5618377" y="4057626"/>
              <a:ext cx="1178587" cy="672189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96964" y="3876850"/>
              <a:ext cx="213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Compilation Techniques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082" y="3523606"/>
            <a:ext cx="3256155" cy="2965665"/>
            <a:chOff x="315082" y="3523606"/>
            <a:chExt cx="3256155" cy="2965665"/>
          </a:xfrm>
        </p:grpSpPr>
        <p:sp>
          <p:nvSpPr>
            <p:cNvPr id="74" name="Oval 73"/>
            <p:cNvSpPr/>
            <p:nvPr/>
          </p:nvSpPr>
          <p:spPr>
            <a:xfrm>
              <a:off x="392284" y="4192115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 Systems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015" y="5193271"/>
              <a:ext cx="1762812" cy="129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Operating  Systems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097629" y="4768612"/>
              <a:ext cx="1931321" cy="1139472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Management</a:t>
              </a:r>
            </a:p>
          </p:txBody>
        </p:sp>
        <p:cxnSp>
          <p:nvCxnSpPr>
            <p:cNvPr id="77" name="Straight Arrow Connector 76"/>
            <p:cNvCxnSpPr>
              <a:cxnSpLocks/>
              <a:endCxn id="65" idx="1"/>
            </p:cNvCxnSpPr>
            <p:nvPr/>
          </p:nvCxnSpPr>
          <p:spPr>
            <a:xfrm flipV="1">
              <a:off x="2392650" y="4057626"/>
              <a:ext cx="1178587" cy="54695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15082" y="3523606"/>
              <a:ext cx="2713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Techniques (Execution, Data Access)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52285" y="4495236"/>
            <a:ext cx="2477487" cy="1843526"/>
            <a:chOff x="3652285" y="4495236"/>
            <a:chExt cx="2477487" cy="1843526"/>
          </a:xfrm>
        </p:grpSpPr>
        <p:sp>
          <p:nvSpPr>
            <p:cNvPr id="80" name="Oval 79"/>
            <p:cNvSpPr/>
            <p:nvPr/>
          </p:nvSpPr>
          <p:spPr>
            <a:xfrm>
              <a:off x="3652285" y="5315359"/>
              <a:ext cx="1939093" cy="10234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Architecture</a:t>
              </a:r>
            </a:p>
          </p:txBody>
        </p:sp>
        <p:cxnSp>
          <p:nvCxnSpPr>
            <p:cNvPr id="81" name="Straight Arrow Connector 80"/>
            <p:cNvCxnSpPr>
              <a:cxnSpLocks/>
              <a:endCxn id="65" idx="2"/>
            </p:cNvCxnSpPr>
            <p:nvPr/>
          </p:nvCxnSpPr>
          <p:spPr>
            <a:xfrm flipV="1">
              <a:off x="4594795" y="4495236"/>
              <a:ext cx="12" cy="68266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475835" y="4957296"/>
              <a:ext cx="1653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Accelerators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927206" y="3265965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</p:spTree>
    <p:extLst>
      <p:ext uri="{BB962C8B-B14F-4D97-AF65-F5344CB8AC3E}">
        <p14:creationId xmlns:p14="http://schemas.microsoft.com/office/powerpoint/2010/main" val="41515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1"/>
            <a:endParaRPr lang="en-US" sz="14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</a:t>
            </a:r>
            <a:r>
              <a:rPr lang="en-US" b="1" dirty="0" err="1">
                <a:solidFill>
                  <a:schemeClr val="accent1"/>
                </a:solidFill>
              </a:rPr>
              <a:t>prog</a:t>
            </a:r>
            <a:r>
              <a:rPr lang="en-US" b="1" dirty="0">
                <a:solidFill>
                  <a:schemeClr val="accent1"/>
                </a:solidFill>
              </a:rPr>
              <a:t>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Trend: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self-supervised learning</a:t>
            </a:r>
            <a:endParaRPr lang="en-US" dirty="0"/>
          </a:p>
          <a:p>
            <a:pPr lvl="1"/>
            <a:endParaRPr lang="en-US" sz="14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61235" y="3067666"/>
            <a:ext cx="1863215" cy="1313227"/>
            <a:chOff x="6931739" y="2792364"/>
            <a:chExt cx="1863215" cy="1313227"/>
          </a:xfrm>
        </p:grpSpPr>
        <p:sp>
          <p:nvSpPr>
            <p:cNvPr id="5" name="TextBox 4"/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/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8" y="1503047"/>
            <a:ext cx="2182857" cy="12382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797" y="1189832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26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5972" y="4855812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F41F32-C583-48DB-9957-69C7C0D1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31" y="5511185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432053"/>
            <a:ext cx="819617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937" y="1907454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852" y="257604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5935" y="3244643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5934" y="391323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852" y="458183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0852" y="525042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852" y="1274640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1031" y="248756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946" y="3170903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5947" y="1814048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198" y="915760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39" y="684701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344" y="145783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53" y="22591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774" y="4151877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857" y="5110526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41" y="3188314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6113" y="381983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1028" y="4493340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6111" y="5166850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69" y="5961744"/>
            <a:ext cx="78087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0400"/>
            <a:ext cx="8422216" cy="4667340"/>
          </a:xfrm>
        </p:spPr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</a:t>
            </a:r>
            <a:br>
              <a:rPr lang="en-US" dirty="0"/>
            </a:br>
            <a:r>
              <a:rPr lang="en-US" dirty="0"/>
              <a:t>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</a:t>
            </a:r>
            <a:br>
              <a:rPr lang="en-US" dirty="0"/>
            </a:br>
            <a:r>
              <a:rPr lang="en-US" dirty="0"/>
              <a:t>very high mem-bandwidth / compute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</a:t>
            </a:r>
            <a:r>
              <a:rPr lang="en-US" dirty="0" err="1"/>
              <a:t>prefiltering</a:t>
            </a:r>
            <a:r>
              <a:rPr lang="en-US" dirty="0"/>
              <a:t>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 Computers?</a:t>
            </a:r>
          </a:p>
          <a:p>
            <a:pPr lvl="1"/>
            <a:r>
              <a:rPr lang="en-US" dirty="0"/>
              <a:t>Examples: IBM Q (</a:t>
            </a:r>
            <a:r>
              <a:rPr lang="en-US" dirty="0" err="1"/>
              <a:t>Qiskit</a:t>
            </a:r>
            <a:r>
              <a:rPr lang="en-US" dirty="0"/>
              <a:t>), Google Sycamore (</a:t>
            </a:r>
            <a:r>
              <a:rPr lang="en-US" dirty="0" err="1"/>
              <a:t>Cirq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TensorFlow</a:t>
            </a:r>
            <a:r>
              <a:rPr lang="en-US" dirty="0"/>
              <a:t> Quantum)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8" name="Rectangle 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6735" y="1455813"/>
            <a:ext cx="2448233" cy="1785206"/>
            <a:chOff x="5525729" y="1563968"/>
            <a:chExt cx="2448233" cy="178520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25729" y="211524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1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relies 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embeddings</a:t>
            </a:r>
            <a:r>
              <a:rPr lang="en-US" dirty="0"/>
              <a:t> for NLP, graphs</a:t>
            </a:r>
          </a:p>
          <a:p>
            <a:pPr lvl="1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endParaRPr lang="en-US" sz="1200" dirty="0"/>
          </a:p>
          <a:p>
            <a:r>
              <a:rPr lang="en-US" dirty="0" err="1"/>
              <a:t>Lossy</a:t>
            </a:r>
            <a:r>
              <a:rPr lang="en-US" dirty="0"/>
              <a:t>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</a:t>
            </a:r>
            <a:r>
              <a:rPr lang="en-US" dirty="0" err="1">
                <a:sym typeface="Wingdings" panose="05000000000000000000" pitchFamily="2" charset="2"/>
              </a:rPr>
              <a:t>exp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9483" y="2317142"/>
            <a:ext cx="34412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  <a:r>
              <a:rPr lang="en-AT" dirty="0">
                <a:latin typeface="Consolas" panose="020B0609020204030204" pitchFamily="49" charset="0"/>
              </a:rPr>
              <a:t>≈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62218" y="3523671"/>
            <a:ext cx="1402889" cy="857838"/>
            <a:chOff x="7158522" y="1319753"/>
            <a:chExt cx="1402889" cy="857838"/>
          </a:xfrm>
        </p:grpSpPr>
        <p:sp>
          <p:nvSpPr>
            <p:cNvPr id="21" name="Rectangle 20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0483" y="4629650"/>
            <a:ext cx="2120494" cy="1690853"/>
            <a:chOff x="6910483" y="4629650"/>
            <a:chExt cx="2120494" cy="16908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483" y="4935509"/>
              <a:ext cx="2120494" cy="1384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8" name="Rectangle 2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6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0400"/>
            <a:ext cx="8304229" cy="46673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(trend 2018)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</a:t>
            </a:r>
            <a:r>
              <a:rPr lang="en-US" dirty="0" err="1"/>
              <a:t>param</a:t>
            </a:r>
            <a:r>
              <a:rPr lang="en-US" dirty="0"/>
              <a:t>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</a:t>
            </a:r>
            <a:r>
              <a:rPr lang="en-US" dirty="0" err="1"/>
              <a:t>lossy</a:t>
            </a:r>
            <a:r>
              <a:rPr lang="en-US" dirty="0"/>
              <a:t> compression, </a:t>
            </a:r>
            <a:r>
              <a:rPr lang="en-US" dirty="0" err="1"/>
              <a:t>sparsification</a:t>
            </a:r>
            <a:r>
              <a:rPr lang="en-US" dirty="0"/>
              <a:t>, residual accumulation, gradient clipping, and momentum corrections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90" y="1460630"/>
            <a:ext cx="741075" cy="385587"/>
          </a:xfrm>
          <a:prstGeom prst="rect">
            <a:avLst/>
          </a:prstGeom>
        </p:spPr>
      </p:pic>
      <p:pic>
        <p:nvPicPr>
          <p:cNvPr id="20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2565" y="1892291"/>
            <a:ext cx="1280160" cy="308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925" y="2046319"/>
            <a:ext cx="1388669" cy="40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150" y="2714423"/>
            <a:ext cx="2745921" cy="2380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7" y="3694313"/>
            <a:ext cx="765094" cy="26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BA64B-C9CA-4370-BA3D-F77A68CA6E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5145822" y="4049367"/>
            <a:ext cx="639447" cy="326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09" y="36841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0" y="3390264"/>
            <a:ext cx="1027585" cy="2130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7" name="Rectangle 26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33" name="Picture 2" descr="Bildergebnis für das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6788365" y="162789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</a:t>
            </a:r>
            <a:br>
              <a:rPr lang="en-US" dirty="0"/>
            </a:b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 err="1"/>
              <a:t>Checkpointing</a:t>
            </a:r>
            <a:r>
              <a:rPr lang="en-US" dirty="0"/>
              <a:t> (</a:t>
            </a:r>
            <a:r>
              <a:rPr lang="en-US" dirty="0" err="1"/>
              <a:t>MapReduce</a:t>
            </a:r>
            <a:r>
              <a:rPr lang="en-US" dirty="0"/>
              <a:t>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1487700"/>
            <a:ext cx="2668177" cy="16636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1" name="Rectangle 20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3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Bildergebnis für da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6732320" y="2270152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endParaRPr lang="en-US" sz="12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 err="1"/>
              <a:t>acc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max </a:t>
            </a:r>
            <a:r>
              <a:rPr lang="en-US" b="1" dirty="0" err="1">
                <a:solidFill>
                  <a:srgbClr val="7889FB"/>
                </a:solidFill>
              </a:rPr>
              <a:t>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SystemML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Weld, Taco, Julia, </a:t>
            </a:r>
            <a:br>
              <a:rPr lang="en-US" dirty="0"/>
            </a:br>
            <a:r>
              <a:rPr lang="en-US" dirty="0"/>
              <a:t>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768" y="4852446"/>
            <a:ext cx="877017" cy="1170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54" y="5029067"/>
            <a:ext cx="3382137" cy="922020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6136" y="2026751"/>
            <a:ext cx="1280160" cy="308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2925" y="2601228"/>
            <a:ext cx="1388669" cy="403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16" y="2013314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2" y="1688726"/>
            <a:ext cx="1027585" cy="213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0" y="1243856"/>
            <a:ext cx="919781" cy="365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18" y="1276857"/>
            <a:ext cx="491759" cy="381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22" y="1935426"/>
            <a:ext cx="741075" cy="38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8853" y="463099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30" name="Rectangle 2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898" y="4801415"/>
            <a:ext cx="2345017" cy="1358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hlinkClick r:id="rId3"/>
              </a:rPr>
              <a:t>https://tugraz.webex.com/meet/m.boehm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#2 Course Registrations </a:t>
            </a:r>
            <a:r>
              <a:rPr lang="en-US" sz="1800" b="0" dirty="0">
                <a:solidFill>
                  <a:schemeClr val="tx1"/>
                </a:solidFill>
              </a:rPr>
              <a:t>(as of Mar 10)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Architecture of Machine Learning Systems</a:t>
            </a:r>
            <a:r>
              <a:rPr lang="en-US" dirty="0">
                <a:solidFill>
                  <a:schemeClr val="tx1"/>
                </a:solidFill>
              </a:rPr>
              <a:t> (AMLS)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#3 SIGMOD Programming Context 2022</a:t>
            </a:r>
          </a:p>
          <a:p>
            <a:pPr lvl="1"/>
            <a:r>
              <a:rPr lang="en-US" b="1" dirty="0"/>
              <a:t>Task: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entity resolution blocking</a:t>
            </a:r>
            <a:r>
              <a:rPr lang="en-US" dirty="0"/>
              <a:t> (recall, runtime limit)</a:t>
            </a:r>
          </a:p>
          <a:p>
            <a:pPr lvl="1"/>
            <a:r>
              <a:rPr lang="en-US" dirty="0">
                <a:hlinkClick r:id="rId4"/>
              </a:rPr>
              <a:t>http://sigmod2022contest.eastus.cloudapp.azure.com/index.shtml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Apr 30</a:t>
            </a:r>
          </a:p>
          <a:p>
            <a:pPr lvl="1"/>
            <a:r>
              <a:rPr lang="en-US" b="1" dirty="0"/>
              <a:t>Organized by: </a:t>
            </a:r>
            <a:r>
              <a:rPr lang="en-US" dirty="0"/>
              <a:t>Georgia Tech / University of Modena</a:t>
            </a:r>
          </a:p>
          <a:p>
            <a:pPr lvl="1"/>
            <a:r>
              <a:rPr lang="en-US" b="1" dirty="0"/>
              <a:t>Awards:</a:t>
            </a:r>
            <a:r>
              <a:rPr lang="en-US" dirty="0"/>
              <a:t> XXX USD sponsored by Microsoft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66534" y="2673908"/>
            <a:ext cx="94002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 (9)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898" y="3761661"/>
            <a:ext cx="2290930" cy="4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</a:t>
            </a:r>
            <a:br>
              <a:rPr lang="en-US" dirty="0"/>
            </a:br>
            <a:r>
              <a:rPr lang="en-US" dirty="0"/>
              <a:t> in </a:t>
            </a:r>
            <a:r>
              <a:rPr lang="en-US" dirty="0" err="1"/>
              <a:t>NoScope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/>
              <a:t>MLBase, Auto-WEKA, TuPAQ, Auto-sklearn, Auto-WEKA 2.0</a:t>
            </a:r>
          </a:p>
          <a:p>
            <a:pPr lvl="1"/>
            <a:r>
              <a:rPr lang="de-DE" dirty="0"/>
              <a:t>AutoML services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</a:t>
            </a:r>
            <a:br>
              <a:rPr lang="en-US" dirty="0"/>
            </a:br>
            <a:r>
              <a:rPr lang="en-US" dirty="0"/>
              <a:t>rotations/shifting, and labeling IDEs (Software 2.0)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Stack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0" name="Rectangle 1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1871" y="5080587"/>
            <a:ext cx="3219973" cy="914824"/>
            <a:chOff x="5751871" y="5080587"/>
            <a:chExt cx="3219973" cy="914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51871" y="51717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622" y="2535189"/>
            <a:ext cx="4106367" cy="1061476"/>
            <a:chOff x="4834126" y="3842880"/>
            <a:chExt cx="4106367" cy="1061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4126" y="3842880"/>
              <a:ext cx="4106367" cy="7845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4271" y="4596579"/>
              <a:ext cx="192220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Daniel Kang‘17]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4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Abstractions and</a:t>
            </a:r>
            <a:br>
              <a:rPr lang="en-US" dirty="0"/>
            </a:br>
            <a:r>
              <a:rPr lang="en-US" dirty="0"/>
              <a:t>System Architectures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44719" y="57597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Mahout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94323" y="59121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ML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83671" y="600801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MADlib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9897" y="433344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21963" y="480452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Santoku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2000" y="603703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Bismarck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97812" y="347630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06772" y="480767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LibFM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54935" y="370001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TensorDB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51110" y="382873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DeepDive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75762" y="629082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009589" y="35521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66063" y="437383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ScalOps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60031" y="416774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SimSQL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73801" y="38136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90910" y="293848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SAP HANA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43310" y="221419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RIOT-DB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72000" y="198412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OptiML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24400" y="276998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44132" y="233253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Cumulon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96532" y="3031686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Mahout Samsara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1786" y="258352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LINVIEW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4186" y="333923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Velox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86586" y="173825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Emma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09567" y="15512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Kasen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32548" y="12794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Tupleware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44065" y="14318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GraphLab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16858" y="52491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49303" y="334782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23860" y="122455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Mlbase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068" y="131832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TUPAQ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022859" y="1937059"/>
            <a:ext cx="15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Cümülön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(-D)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300194" y="34532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Brainwash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43167" y="43409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Zombie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12384" y="4908105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KeystoneML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64784" y="5494138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Hamlet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60256" y="3745581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Longview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74363" y="521145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Sherlock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86726" y="52491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ModelHub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74418" y="555238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ModelDB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72520" y="388384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AzureML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09594" y="343292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BigR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-215244" y="45547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-241954" y="488622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-89554" y="522716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-219958" y="555867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Weka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-67558" y="600330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SPSS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4842" y="633481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48332" y="610071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VW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81632" y="480863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Torch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427134" y="580588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Theano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06716" y="58276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CNTK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82847" y="617600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Singa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763035" y="63097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DL4J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73246" y="64621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Caffe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41874" y="620399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473234" y="267655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Photon ML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541207" y="405478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Columbus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26003" y="517446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-learn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499515" y="316335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(Rev) R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763457" y="268383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RIOT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794697" y="236659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DMac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43415" y="1500645"/>
            <a:ext cx="15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HP Distributed R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58369" y="2987851"/>
            <a:ext cx="151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Hemingway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090913" y="215190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Glade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31915" y="637249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Flink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ML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304962" y="52971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BigDL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505016" y="44002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MXNet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671588" y="447761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070952" y="3937038"/>
            <a:ext cx="102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R4ML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36758" y="48387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76800" y="235967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8403" y="1115367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902509" y="1037394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Ludwig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69592" y="858876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335423" y="82035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AIDA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393658" y="641317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RAPIDS</a:t>
            </a:r>
          </a:p>
        </p:txBody>
      </p:sp>
    </p:spTree>
    <p:extLst>
      <p:ext uri="{BB962C8B-B14F-4D97-AF65-F5344CB8AC3E}">
        <p14:creationId xmlns:p14="http://schemas.microsoft.com/office/powerpoint/2010/main" val="257031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Systems, cont.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B115FC-AFA3-4FC2-82C1-3D7DAAC32319}"/>
              </a:ext>
            </a:extLst>
          </p:cNvPr>
          <p:cNvGrpSpPr/>
          <p:nvPr/>
        </p:nvGrpSpPr>
        <p:grpSpPr>
          <a:xfrm>
            <a:off x="4691063" y="4113127"/>
            <a:ext cx="4386883" cy="2531210"/>
            <a:chOff x="4691063" y="4203561"/>
            <a:chExt cx="4386883" cy="25312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30F99E-98E4-4105-B94F-7A3725AA10B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642D53-627C-4AA4-A6DB-E1518E69C73B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89456-D44E-42B8-A09D-CD9EAF7EF43A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59299-1F39-4705-BD1B-67979B54077F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C1F1E5-282B-43BB-A992-CEBED11BB7B3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66A534-322C-4AB1-8552-988FAD14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BFDDE2-C5EB-4054-A878-EBD35D555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B85AC6-6B74-4D40-950E-BD9EF749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3B164-E2F4-43B1-964C-4B218F714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698D0A-736E-4E8E-91DA-7E13C636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E331BE-2865-4B95-BAE4-DB259815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21" name="Graphic 100">
              <a:extLst>
                <a:ext uri="{FF2B5EF4-FFF2-40B4-BE49-F238E27FC236}">
                  <a16:creationId xmlns:a16="http://schemas.microsoft.com/office/drawing/2014/main" id="{F439B6C9-5F57-4CC6-9C47-A3B8BFC5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29B146-F768-4725-B9A3-53B832DDF563}"/>
              </a:ext>
            </a:extLst>
          </p:cNvPr>
          <p:cNvGrpSpPr/>
          <p:nvPr/>
        </p:nvGrpSpPr>
        <p:grpSpPr>
          <a:xfrm>
            <a:off x="135830" y="4106283"/>
            <a:ext cx="4555233" cy="2538054"/>
            <a:chOff x="135830" y="4196717"/>
            <a:chExt cx="4555233" cy="25380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50F4BD-970F-4FE7-BEB0-38BC767C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75EF4F-E47D-4BC4-8638-AFDABE57D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213D0-5435-408B-9FD2-FBE1C7AF71C4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EEEDB6-22B3-4EA0-8EE8-86EE78A52124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9A0D1-4A27-46C9-B8C2-02A53E2CDE72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44C321-0E87-4219-B93C-14E2D154450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800A58-499F-46A7-8787-D38FD233C783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01B14-761B-439A-AA01-6517286CC739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31" name="Graphic 74">
              <a:extLst>
                <a:ext uri="{FF2B5EF4-FFF2-40B4-BE49-F238E27FC236}">
                  <a16:creationId xmlns:a16="http://schemas.microsoft.com/office/drawing/2014/main" id="{CADCB196-AD1C-40C2-AD60-A025EBF2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32" name="Graphic 75">
              <a:extLst>
                <a:ext uri="{FF2B5EF4-FFF2-40B4-BE49-F238E27FC236}">
                  <a16:creationId xmlns:a16="http://schemas.microsoft.com/office/drawing/2014/main" id="{B9C41EFF-B989-49E0-85E8-23517731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8CB5AF-44B8-4BBD-856C-156885B9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3AD177-5F3B-4753-883E-7A5CF091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35" name="Graphic 87">
              <a:extLst>
                <a:ext uri="{FF2B5EF4-FFF2-40B4-BE49-F238E27FC236}">
                  <a16:creationId xmlns:a16="http://schemas.microsoft.com/office/drawing/2014/main" id="{13DC4519-F41E-40DC-90D6-66F4DE97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04B96C0-9392-472B-B312-3160FBB22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57D6F-8071-491D-A2A5-4BE3C4FE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07FCF1-F566-4FFF-B351-AA6F54BB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4190FF-DD3D-48D6-9636-CA8F435066D7}"/>
              </a:ext>
            </a:extLst>
          </p:cNvPr>
          <p:cNvGrpSpPr/>
          <p:nvPr/>
        </p:nvGrpSpPr>
        <p:grpSpPr>
          <a:xfrm>
            <a:off x="106378" y="1308075"/>
            <a:ext cx="4589447" cy="2802016"/>
            <a:chOff x="106378" y="1398509"/>
            <a:chExt cx="4589447" cy="280201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36438F-DC13-46D1-B4AA-086E017FB3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882656-8ECC-43D2-A37D-7A3EDE40B835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C6624B-31E2-4B99-8B41-65ECCDAF79C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146210-4FCE-49D7-9489-20790F5FCEE1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D48B27-A923-47C5-8F69-A529850E3A54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352BF6-D2A9-464A-B246-7A2EDAA833CA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15A837-518C-48A1-83BC-F3C799BCD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47" name="Graphic 58">
              <a:extLst>
                <a:ext uri="{FF2B5EF4-FFF2-40B4-BE49-F238E27FC236}">
                  <a16:creationId xmlns:a16="http://schemas.microsoft.com/office/drawing/2014/main" id="{5EFE830D-B479-4F1F-81B3-C15B72B9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C55D46-E024-4D39-9092-1686B6AB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C6360D-46D3-4969-8621-0C7A6D30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EB977A7-A16F-4C47-B146-A5B0CFB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4E957CD-C6DC-44A4-97FD-C06A4CC3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203F89-3950-4988-BDA4-DFCA677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DAE683-F422-4A8D-8F00-FA1C2F31A17A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46E542C-57AE-4AC4-B2BC-E23224955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50F1A59-1593-4DC4-9E02-F3DF73557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8F5A3FD-F2BA-414D-9B9B-064DEC95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2306D2-8A7E-4809-8D24-2B15F861A96F}"/>
              </a:ext>
            </a:extLst>
          </p:cNvPr>
          <p:cNvGrpSpPr/>
          <p:nvPr/>
        </p:nvGrpSpPr>
        <p:grpSpPr>
          <a:xfrm>
            <a:off x="4691063" y="1298550"/>
            <a:ext cx="4397043" cy="2807733"/>
            <a:chOff x="4691063" y="1388984"/>
            <a:chExt cx="4397043" cy="280773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653E18-41EE-4B14-9DCE-02E3C3C40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F252BB-39CF-43C3-B2BB-0CE0FBA4C0FB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EFF155-05B0-40EF-8894-487372948F6C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D1EA4C-7742-4AE6-AC75-A74B1818E430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49BBC9-0873-401C-9791-1F73AD439F74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DE9B620-E9BF-414B-BABE-63EAE006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F4C8685-BFBE-4C6E-A961-EA57C99B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4CBA64B-C9CA-4370-BA3D-F77A68CA6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31A0D72-5627-408C-8147-1AC0CA00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2A24DD1-051C-487E-8AEC-12606A50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69" name="Graphic 93">
              <a:extLst>
                <a:ext uri="{FF2B5EF4-FFF2-40B4-BE49-F238E27FC236}">
                  <a16:creationId xmlns:a16="http://schemas.microsoft.com/office/drawing/2014/main" id="{542D2510-346E-41D1-9D6B-B11F8E08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3A193C7-FD48-48B5-AAB9-EDFA8DDCA3DC}"/>
              </a:ext>
            </a:extLst>
          </p:cNvPr>
          <p:cNvSpPr/>
          <p:nvPr/>
        </p:nvSpPr>
        <p:spPr>
          <a:xfrm>
            <a:off x="2128837" y="1914520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B60B7F-EC89-4145-8025-8ED989F74989}"/>
              </a:ext>
            </a:extLst>
          </p:cNvPr>
          <p:cNvSpPr/>
          <p:nvPr/>
        </p:nvSpPr>
        <p:spPr>
          <a:xfrm>
            <a:off x="5662612" y="19145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77C297-63CA-4852-A65F-360CD46B6A70}"/>
              </a:ext>
            </a:extLst>
          </p:cNvPr>
          <p:cNvSpPr/>
          <p:nvPr/>
        </p:nvSpPr>
        <p:spPr>
          <a:xfrm>
            <a:off x="5367337" y="2628895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DCFBF3-C370-4B85-8853-F9C51948C6E5}"/>
              </a:ext>
            </a:extLst>
          </p:cNvPr>
          <p:cNvSpPr/>
          <p:nvPr/>
        </p:nvSpPr>
        <p:spPr>
          <a:xfrm>
            <a:off x="5081587" y="33242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09BFD9-3FED-4A87-87F5-2C4929609C1C}"/>
              </a:ext>
            </a:extLst>
          </p:cNvPr>
          <p:cNvSpPr/>
          <p:nvPr/>
        </p:nvSpPr>
        <p:spPr>
          <a:xfrm>
            <a:off x="2824163" y="4896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4E3F52-8D04-4448-B2D7-0D8EF7764D6F}"/>
              </a:ext>
            </a:extLst>
          </p:cNvPr>
          <p:cNvSpPr/>
          <p:nvPr/>
        </p:nvSpPr>
        <p:spPr>
          <a:xfrm>
            <a:off x="2490788" y="5658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245158-039B-46D5-B965-8557A9049166}"/>
              </a:ext>
            </a:extLst>
          </p:cNvPr>
          <p:cNvSpPr/>
          <p:nvPr/>
        </p:nvSpPr>
        <p:spPr>
          <a:xfrm>
            <a:off x="5068492" y="4327089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1B222A-0A24-4A2A-A00C-B1769CF1C700}"/>
              </a:ext>
            </a:extLst>
          </p:cNvPr>
          <p:cNvSpPr/>
          <p:nvPr/>
        </p:nvSpPr>
        <p:spPr>
          <a:xfrm>
            <a:off x="5668568" y="5632014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C9A71F-8D20-49F7-8903-9956F4D480E2}"/>
              </a:ext>
            </a:extLst>
          </p:cNvPr>
          <p:cNvSpPr/>
          <p:nvPr/>
        </p:nvSpPr>
        <p:spPr>
          <a:xfrm>
            <a:off x="5405436" y="4848220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1656" y="68283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UDF-based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User-defined Functions (UDF)</a:t>
            </a:r>
          </a:p>
          <a:p>
            <a:pPr lvl="1"/>
            <a:r>
              <a:rPr lang="en-US" dirty="0"/>
              <a:t>Data type: Input usually collections of cells, </a:t>
            </a:r>
            <a:r>
              <a:rPr lang="en-US" b="1" dirty="0">
                <a:solidFill>
                  <a:srgbClr val="7889FB"/>
                </a:solidFill>
              </a:rPr>
              <a:t>rows, or blocks</a:t>
            </a:r>
          </a:p>
          <a:p>
            <a:pPr lvl="1"/>
            <a:r>
              <a:rPr lang="en-US" dirty="0"/>
              <a:t>Implement loss and overall optimizer by yourself / UDF abstractions 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(e.g., Spark </a:t>
            </a:r>
            <a:r>
              <a:rPr lang="en-US" dirty="0" err="1"/>
              <a:t>MLlib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7889FB"/>
                </a:solidFill>
              </a:rPr>
              <a:t>In-DBMS analytics</a:t>
            </a:r>
            <a:r>
              <a:rPr lang="en-US" dirty="0"/>
              <a:t> (</a:t>
            </a:r>
            <a:r>
              <a:rPr lang="en-US" dirty="0" err="1"/>
              <a:t>MADlib</a:t>
            </a:r>
            <a:r>
              <a:rPr lang="en-US" dirty="0"/>
              <a:t>, AIDA)</a:t>
            </a:r>
          </a:p>
          <a:p>
            <a:pPr lvl="1"/>
            <a:endParaRPr lang="en-US" dirty="0"/>
          </a:p>
          <a:p>
            <a:r>
              <a:rPr lang="en-US" dirty="0"/>
              <a:t>Example SQL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3967" y="3667649"/>
            <a:ext cx="242165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Matrix Product in SQL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 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SUM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A, B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A.j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B.i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GROUP BY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457" y="3669326"/>
            <a:ext cx="24702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Matrix Product w/ UDF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dot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A.row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B.col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A, B;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3092" y="3671001"/>
            <a:ext cx="283704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w/ UDA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(state)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Accumulate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Finalize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94" y="2655092"/>
            <a:ext cx="784647" cy="475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03F89-3950-4988-BDA4-DFCA67722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62" y="2316534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>
                <a:solidFill>
                  <a:schemeClr val="accent1"/>
                </a:solidFill>
              </a:rPr>
              <a:t>Pregel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Name: 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(vertex-centric processing)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pPr lvl="1"/>
            <a:endParaRPr lang="en-US" sz="700" dirty="0"/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br>
              <a:rPr lang="en-US" dirty="0"/>
            </a:br>
            <a:r>
              <a:rPr lang="en-US" dirty="0"/>
              <a:t>vertices w/ edge (adjacency) lists</a:t>
            </a:r>
          </a:p>
          <a:p>
            <a:pPr lvl="1"/>
            <a:r>
              <a:rPr lang="en-US" dirty="0"/>
              <a:t>Implement algorithms via 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86" y="1741250"/>
            <a:ext cx="1233906" cy="973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7142" y="729573"/>
            <a:ext cx="24027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Grzegorz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Pregel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system for large-scale graph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349" y="73930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64594" y="4503906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624612" y="2794113"/>
            <a:ext cx="1925163" cy="1237734"/>
            <a:chOff x="6624612" y="2794113"/>
            <a:chExt cx="1925163" cy="1237734"/>
          </a:xfrm>
        </p:grpSpPr>
        <p:sp>
          <p:nvSpPr>
            <p:cNvPr id="10" name="Oval 9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7" name="Straight Arrow Connector 16"/>
            <p:cNvCxnSpPr>
              <a:stCxn id="12" idx="1"/>
              <a:endCxn id="10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1"/>
              <a:endCxn id="10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  <a:endCxn id="11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2"/>
              <a:endCxn id="11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7"/>
              <a:endCxn id="14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1"/>
              <a:endCxn id="14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6" idx="2"/>
              <a:endCxn id="15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Arrow 40"/>
          <p:cNvSpPr/>
          <p:nvPr/>
        </p:nvSpPr>
        <p:spPr>
          <a:xfrm rot="5400000">
            <a:off x="7060992" y="392486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6563860" y="5743134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83302" y="4767654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9786" y="5922003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619264" y="4425117"/>
            <a:ext cx="1273191" cy="2305142"/>
            <a:chOff x="6619264" y="4425117"/>
            <a:chExt cx="1273191" cy="2305142"/>
          </a:xfrm>
        </p:grpSpPr>
        <p:sp>
          <p:nvSpPr>
            <p:cNvPr id="63" name="TextBox 62"/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Example1: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Example 2: Page Rank</a:t>
            </a:r>
          </a:p>
          <a:p>
            <a:pPr lvl="1"/>
            <a:r>
              <a:rPr lang="en-US" dirty="0"/>
              <a:t>Ranking of webpages by importance / impact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Initialize vertices</a:t>
            </a:r>
            <a:r>
              <a:rPr lang="en-US" dirty="0"/>
              <a:t> to 1/</a:t>
            </a:r>
            <a:r>
              <a:rPr lang="en-US" dirty="0" err="1"/>
              <a:t>numVertices</a:t>
            </a:r>
            <a:r>
              <a:rPr lang="en-US" dirty="0"/>
              <a:t>()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In each super step</a:t>
            </a:r>
          </a:p>
          <a:p>
            <a:pPr lvl="2"/>
            <a:r>
              <a:rPr lang="en-US" dirty="0"/>
              <a:t>Compute current vertex value: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value = 0.15/</a:t>
            </a:r>
            <a:r>
              <a:rPr lang="en-US" sz="1600" dirty="0" err="1">
                <a:latin typeface="Consolas" panose="020B0609020204030204" pitchFamily="49" charset="0"/>
              </a:rPr>
              <a:t>numVertices</a:t>
            </a:r>
            <a:r>
              <a:rPr lang="en-US" sz="1600" dirty="0">
                <a:latin typeface="Consolas" panose="020B0609020204030204" pitchFamily="49" charset="0"/>
              </a:rPr>
              <a:t>()+0.85*sum(</a:t>
            </a:r>
            <a:r>
              <a:rPr lang="en-US" sz="1600" dirty="0" err="1">
                <a:latin typeface="Consolas" panose="020B0609020204030204" pitchFamily="49" charset="0"/>
              </a:rPr>
              <a:t>msg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2"/>
            <a:r>
              <a:rPr lang="en-US" dirty="0"/>
              <a:t>Send to all neighbors: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value/</a:t>
            </a:r>
            <a:r>
              <a:rPr lang="en-US" sz="1600" dirty="0" err="1">
                <a:latin typeface="Consolas" panose="020B0609020204030204" pitchFamily="49" charset="0"/>
              </a:rPr>
              <a:t>numOutgoingEdges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18732" y="2550926"/>
            <a:ext cx="1925163" cy="1237734"/>
            <a:chOff x="6624612" y="2794113"/>
            <a:chExt cx="1925163" cy="1237734"/>
          </a:xfrm>
        </p:grpSpPr>
        <p:sp>
          <p:nvSpPr>
            <p:cNvPr id="5" name="Oval 4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7" idx="1"/>
              <a:endCxn id="5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1"/>
              <a:endCxn id="5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6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6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7"/>
              <a:endCxn id="9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1"/>
              <a:endCxn id="9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2"/>
              <a:endCxn id="10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25277" y="2373556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79320" y="2547683"/>
            <a:ext cx="1925163" cy="1237734"/>
            <a:chOff x="6624612" y="2794113"/>
            <a:chExt cx="1925163" cy="1237734"/>
          </a:xfrm>
        </p:grpSpPr>
        <p:sp>
          <p:nvSpPr>
            <p:cNvPr id="23" name="Oval 22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30" name="Straight Arrow Connector 29"/>
            <p:cNvCxnSpPr>
              <a:stCxn id="25" idx="1"/>
              <a:endCxn id="23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1"/>
              <a:endCxn id="23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6"/>
              <a:endCxn id="24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2"/>
              <a:endCxn id="24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7"/>
              <a:endCxn id="27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1"/>
              <a:endCxn id="27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9" idx="2"/>
              <a:endCxn id="28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692872" y="238003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00991" y="2544440"/>
            <a:ext cx="1925163" cy="1237734"/>
            <a:chOff x="6624612" y="2794113"/>
            <a:chExt cx="1925163" cy="1237734"/>
          </a:xfrm>
        </p:grpSpPr>
        <p:sp>
          <p:nvSpPr>
            <p:cNvPr id="54" name="Oval 53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61" name="Straight Arrow Connector 60"/>
            <p:cNvCxnSpPr>
              <a:stCxn id="56" idx="1"/>
              <a:endCxn id="54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5" idx="1"/>
              <a:endCxn id="54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6" idx="6"/>
              <a:endCxn id="55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7" idx="2"/>
              <a:endCxn id="55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58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1"/>
              <a:endCxn id="58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0" idx="2"/>
              <a:endCxn id="59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014543" y="2376796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20647" y="2373551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63588" y="6132885"/>
            <a:ext cx="266419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en.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wikipedia.org/wiki/PageRank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70" y="4124648"/>
            <a:ext cx="2435473" cy="20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8" grpId="0"/>
      <p:bldP spid="69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Excursus: Graph Processing via </a:t>
            </a:r>
            <a:r>
              <a:rPr lang="en-US" dirty="0">
                <a:solidFill>
                  <a:schemeClr val="accent1"/>
                </a:solidFill>
              </a:rPr>
              <a:t>Sparse Linear Algebra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’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components()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/>
              <a:t>SystemDS</a:t>
            </a:r>
            <a:r>
              <a:rPr lang="en-US" dirty="0"/>
              <a:t>’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pageRank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6282" y="1673889"/>
            <a:ext cx="5801672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state with vertex ids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(1,nrow(G));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diff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iterative computation of connected components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diff &gt; 0 &amp; (maxi==0 |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&lt;=maxi)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u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rowMaxs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(G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(c)), c);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diff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(u != c)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c = u;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update assignment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221" y="4559771"/>
            <a:ext cx="580167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alpha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ifdef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argAlpha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0.85);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maxi 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# power iteration on G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Gij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1/degree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 = alpha*(G %*% p) + (1-alpha)*(e %*% u %*% p);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3" y="5518534"/>
            <a:ext cx="3902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72501" y="5333707"/>
            <a:ext cx="204735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[Jure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Rajaraman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D. Ullman: Mining of Massive Datasets,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Stanford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851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</a:t>
            </a:r>
            <a:br>
              <a:rPr lang="en-US" dirty="0"/>
            </a:br>
            <a:r>
              <a:rPr lang="en-US" dirty="0"/>
              <a:t>control flow, sparse/dense formats</a:t>
            </a:r>
          </a:p>
          <a:p>
            <a:pPr lvl="1"/>
            <a:endParaRPr lang="en-US" sz="1000" dirty="0"/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80245" y="1406290"/>
            <a:ext cx="2062062" cy="1520300"/>
            <a:chOff x="6780245" y="1486675"/>
            <a:chExt cx="2062062" cy="1520300"/>
          </a:xfrm>
        </p:grpSpPr>
        <p:sp>
          <p:nvSpPr>
            <p:cNvPr id="7" name="TextBox 6"/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8" name="Straight Arrow Connector 7"/>
            <p:cNvCxnSpPr>
              <a:endCxn id="10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2" name="Straight Arrow Connector 11"/>
            <p:cNvCxnSpPr>
              <a:endCxn id="11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9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307498" y="35498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y)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X %*% p)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9299" y="42651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5127" y="49587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381" y="35342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4381" y="31674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35711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84" y="258242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("./X");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y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("./y");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p = </a:t>
            </a:r>
            <a:r>
              <a:rPr lang="en-US" sz="1400" b="1" dirty="0">
                <a:latin typeface="Consolas" panose="020B0609020204030204" pitchFamily="49" charset="0"/>
              </a:rPr>
              <a:t>t</a:t>
            </a:r>
            <a:r>
              <a:rPr lang="en-US" sz="1400" dirty="0">
                <a:latin typeface="Consolas" panose="020B0609020204030204" pitchFamily="49" charset="0"/>
              </a:rPr>
              <a:t>(X) %*% y;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w = </a:t>
            </a:r>
            <a:r>
              <a:rPr lang="en-US" sz="1400" b="1" dirty="0">
                <a:latin typeface="Consolas" panose="020B0609020204030204" pitchFamily="49" charset="0"/>
              </a:rPr>
              <a:t>matrix</a:t>
            </a:r>
            <a:r>
              <a:rPr lang="en-US" sz="1400" dirty="0">
                <a:latin typeface="Consolas" panose="020B0609020204030204" pitchFamily="49" charset="0"/>
              </a:rPr>
              <a:t>(0,</a:t>
            </a:r>
            <a:r>
              <a:rPr lang="en-US" sz="1400" b="1" dirty="0">
                <a:latin typeface="Consolas" panose="020B0609020204030204" pitchFamily="49" charset="0"/>
              </a:rPr>
              <a:t>ncol</a:t>
            </a:r>
            <a:r>
              <a:rPr lang="en-US" sz="1400" dirty="0">
                <a:latin typeface="Consolas" panose="020B0609020204030204" pitchFamily="49" charset="0"/>
              </a:rPr>
              <a:t>(X),1);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(...) {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q = </a:t>
            </a:r>
            <a:r>
              <a:rPr lang="en-US" sz="1400" b="1" dirty="0">
                <a:latin typeface="Consolas" panose="020B0609020204030204" pitchFamily="49" charset="0"/>
              </a:rPr>
              <a:t>t</a:t>
            </a:r>
            <a:r>
              <a:rPr lang="en-US" sz="1400" dirty="0">
                <a:latin typeface="Consolas" panose="020B0609020204030204" pitchFamily="49" charset="0"/>
              </a:rPr>
              <a:t>(X) %*% X %*% p;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378" y="258410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X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drmFromHDFS</a:t>
            </a:r>
            <a:r>
              <a:rPr lang="en-US" sz="1400" dirty="0">
                <a:latin typeface="Consolas" panose="020B0609020204030204" pitchFamily="49" charset="0"/>
              </a:rPr>
              <a:t>("./X")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 err="1">
                <a:latin typeface="Consolas" panose="020B0609020204030204" pitchFamily="49" charset="0"/>
              </a:rPr>
              <a:t>val</a:t>
            </a:r>
            <a:r>
              <a:rPr lang="en-US" sz="1400" dirty="0">
                <a:latin typeface="Consolas" panose="020B0609020204030204" pitchFamily="49" charset="0"/>
              </a:rPr>
              <a:t> y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drmFromHDFS</a:t>
            </a:r>
            <a:r>
              <a:rPr lang="en-US" sz="1400" dirty="0">
                <a:latin typeface="Consolas" panose="020B0609020204030204" pitchFamily="49" charset="0"/>
              </a:rPr>
              <a:t>("./y")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p = (X.t %*% y).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collect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w = dense(...)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dirty="0" err="1">
                <a:latin typeface="Consolas" panose="020B0609020204030204" pitchFamily="49" charset="0"/>
              </a:rPr>
              <a:t>X.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</a:t>
            </a:r>
            <a:r>
              <a:rPr lang="en-US" sz="1400" dirty="0">
                <a:latin typeface="Consolas" panose="020B0609020204030204" pitchFamily="49" charset="0"/>
              </a:rPr>
              <a:t>(256).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checkpoint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(...)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q = (X.t %*% X %*% p)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  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collect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349" y="258577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# read via queues</a:t>
            </a:r>
          </a:p>
          <a:p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sess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tf.Session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 = </a:t>
            </a:r>
            <a:r>
              <a:rPr lang="en-US" sz="1400" dirty="0" err="1">
                <a:latin typeface="Consolas" panose="020B0609020204030204" pitchFamily="49" charset="0"/>
              </a:rPr>
              <a:t>tf.Variable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tf.zeros</a:t>
            </a:r>
            <a:r>
              <a:rPr lang="en-US" sz="1400" dirty="0">
                <a:latin typeface="Consolas" panose="020B0609020204030204" pitchFamily="49" charset="0"/>
              </a:rPr>
              <a:t>(...,   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dtype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=tf.float64</a:t>
            </a:r>
            <a:r>
              <a:rPr lang="en-US" sz="1400" dirty="0">
                <a:latin typeface="Consolas" panose="020B0609020204030204" pitchFamily="49" charset="0"/>
              </a:rPr>
              <a:t>))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while </a:t>
            </a:r>
            <a:r>
              <a:rPr lang="en-US" sz="1400" dirty="0">
                <a:latin typeface="Consolas" panose="020B0609020204030204" pitchFamily="49" charset="0"/>
              </a:rPr>
              <a:t>...: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v1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matrix_transpose</a:t>
            </a:r>
            <a:r>
              <a:rPr lang="en-US" sz="1400" dirty="0">
                <a:latin typeface="Consolas" panose="020B0609020204030204" pitchFamily="49" charset="0"/>
              </a:rPr>
              <a:t>(X)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v2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matmult</a:t>
            </a:r>
            <a:r>
              <a:rPr lang="en-US" sz="1400" dirty="0">
                <a:latin typeface="Consolas" panose="020B0609020204030204" pitchFamily="49" charset="0"/>
              </a:rPr>
              <a:t>(X, p)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v3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matmult</a:t>
            </a:r>
            <a:r>
              <a:rPr lang="en-US" sz="1400" dirty="0">
                <a:latin typeface="Consolas" panose="020B0609020204030204" pitchFamily="49" charset="0"/>
              </a:rPr>
              <a:t>(v1, v2)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q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sess.run</a:t>
            </a:r>
            <a:r>
              <a:rPr lang="en-US" sz="1400" dirty="0">
                <a:latin typeface="Consolas" panose="020B0609020204030204" pitchFamily="49" charset="0"/>
              </a:rPr>
              <a:t>(v3)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...</a:t>
            </a:r>
          </a:p>
        </p:txBody>
      </p:sp>
      <p:pic>
        <p:nvPicPr>
          <p:cNvPr id="9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30" y="2009620"/>
            <a:ext cx="1280160" cy="308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57D6F-8071-491D-A2A5-4BE3C4FE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33" y="1882664"/>
            <a:ext cx="659373" cy="561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5" y="1961712"/>
            <a:ext cx="1388669" cy="403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533" y="529358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7153" y="541583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610" y="541751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7035" y="202164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(1.x)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0080" y="707798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6484" y="1047947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395" y="111203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1527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5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/ Exercises </a:t>
            </a:r>
            <a:r>
              <a:rPr lang="en-US" sz="2800" dirty="0"/>
              <a:t>(project selection by </a:t>
            </a:r>
            <a:r>
              <a:rPr lang="en-US" sz="2800" b="1" dirty="0">
                <a:solidFill>
                  <a:schemeClr val="accent1"/>
                </a:solidFill>
              </a:rPr>
              <a:t>Mar 31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Apache </a:t>
            </a:r>
            <a:r>
              <a:rPr lang="en-US" dirty="0" err="1"/>
              <a:t>SystemDS</a:t>
            </a:r>
            <a:r>
              <a:rPr lang="en-US" dirty="0"/>
              <a:t> Projects</a:t>
            </a:r>
          </a:p>
          <a:p>
            <a:pPr lvl="1"/>
            <a:r>
              <a:rPr lang="en-US" dirty="0">
                <a:hlinkClick r:id="rId2"/>
              </a:rPr>
              <a:t>https://issues.apache.org/jira/secure/Dashboard.jspa?selectPageId=12335852#Filter-Results/12365413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to be cleaned up by Mar 18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Features across the stack (built-in scripts, APIs, compiler, runtime)</a:t>
            </a:r>
          </a:p>
          <a:p>
            <a:pPr lvl="1"/>
            <a:endParaRPr lang="en-US" sz="1200" dirty="0"/>
          </a:p>
          <a:p>
            <a:r>
              <a:rPr lang="en-US" dirty="0"/>
              <a:t>#2 DAPHNE Projects</a:t>
            </a:r>
          </a:p>
          <a:p>
            <a:pPr lvl="1"/>
            <a:r>
              <a:rPr lang="en-US" dirty="0">
                <a:hlinkClick r:id="rId3"/>
              </a:rPr>
              <a:t>https://mboehm7.github.io/teaching/ss22_amls/AMLS_DAPHNE_projects.pdf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OSS end 03/2022; Features at level of runtime, compiler, tools</a:t>
            </a:r>
          </a:p>
          <a:p>
            <a:pPr lvl="1"/>
            <a:endParaRPr lang="en-US" sz="1200" dirty="0"/>
          </a:p>
          <a:p>
            <a:r>
              <a:rPr lang="en-US" dirty="0"/>
              <a:t>#3 Alternative 1: SIGMOD Programming Contest</a:t>
            </a:r>
          </a:p>
          <a:p>
            <a:pPr lvl="1"/>
            <a:r>
              <a:rPr lang="en-US" dirty="0">
                <a:hlinkClick r:id="rId4"/>
              </a:rPr>
              <a:t>http://sigmod2022contest.eastus.cloudapp.azure.com/index.shtml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Participate and build an </a:t>
            </a:r>
            <a:r>
              <a:rPr lang="en-US" b="1" dirty="0">
                <a:solidFill>
                  <a:srgbClr val="7889FB"/>
                </a:solidFill>
              </a:rPr>
              <a:t>ML-based ER blocking system</a:t>
            </a:r>
          </a:p>
          <a:p>
            <a:pPr lvl="1"/>
            <a:endParaRPr lang="en-US" sz="1200" dirty="0"/>
          </a:p>
          <a:p>
            <a:r>
              <a:rPr lang="en-US" dirty="0"/>
              <a:t>#4 Alternative 2: Exercise on ML Pipelines </a:t>
            </a:r>
          </a:p>
          <a:p>
            <a:pPr lvl="1"/>
            <a:r>
              <a:rPr lang="en-US" dirty="0">
                <a:hlinkClick r:id="rId5"/>
              </a:rPr>
              <a:t>https://mboehm7.github.io/teaching/ss22_amls/AMLS_2022_Exercise.pdf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Projects or Exercises</a:t>
            </a:r>
          </a:p>
        </p:txBody>
      </p:sp>
    </p:spTree>
    <p:extLst>
      <p:ext uri="{BB962C8B-B14F-4D97-AF65-F5344CB8AC3E}">
        <p14:creationId xmlns:p14="http://schemas.microsoft.com/office/powerpoint/2010/main" val="30973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algorithm implementations</a:t>
            </a:r>
          </a:p>
          <a:p>
            <a:pPr lvl="1"/>
            <a:r>
              <a:rPr lang="en-US" dirty="0"/>
              <a:t>Often on top of existing linear algebra or UDF abstractions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6194" y="2947963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(Python)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('X.csv')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('y.csv')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0041" y="2943109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latin typeface="Consolas" panose="020B0609020204030204" pitchFamily="49" charset="0"/>
              </a:rPr>
              <a:t>org.apache.spark.ml  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dirty="0" err="1">
                <a:latin typeface="Consolas" panose="020B0609020204030204" pitchFamily="49" charset="0"/>
              </a:rPr>
              <a:t>regression.LinearRegression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('X.csv')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('y.csv')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957CD-C6DC-44A4-97FD-C06A4CC3D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65" y="2296217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03F89-3950-4988-BDA4-DFCA67722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2" y="2497799"/>
            <a:ext cx="741075" cy="385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3" y="2578074"/>
            <a:ext cx="919781" cy="365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5618" y="2175638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Caffe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4157" y="2467878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model = Sequential()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(32, (3, 3), padding='same',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[1:]))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(32, (3, 3)))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=(2, 2)))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(0.25))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1562" y="2431704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=0.0001, decay=1e-6)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RMSprop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optimizer=opt,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metrics=['accuracy'])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epochs=epochs,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shuffle=True)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534-322C-4AB1-8552-988FAD1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0" y="5367700"/>
            <a:ext cx="765094" cy="262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BFDDE2-C5EB-4054-A878-EBD35D55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8209800" y="5840765"/>
            <a:ext cx="639447" cy="3268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B85AC6-6B74-4D40-950E-BD9EF7492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1" y="5633495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59" y="5974404"/>
            <a:ext cx="1027585" cy="2130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4" y="1504501"/>
            <a:ext cx="936000" cy="491400"/>
          </a:xfrm>
          <a:prstGeom prst="rect">
            <a:avLst/>
          </a:prstGeom>
        </p:spPr>
      </p:pic>
      <p:sp>
        <p:nvSpPr>
          <p:cNvPr id="21" name="AutoShape 3" descr="Bildergebnis für ke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25" y="2016873"/>
            <a:ext cx="936000" cy="2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Feature-centric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DeepDive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 construction</a:t>
            </a:r>
            <a:r>
              <a:rPr lang="en-US" dirty="0"/>
              <a:t> via SQL/MLNs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Grounding:</a:t>
            </a:r>
            <a:r>
              <a:rPr lang="en-US" dirty="0"/>
              <a:t> SQL queries </a:t>
            </a:r>
            <a:r>
              <a:rPr lang="en-US" dirty="0">
                <a:sym typeface="Wingdings" panose="05000000000000000000" pitchFamily="2" charset="2"/>
              </a:rPr>
              <a:t> factor graph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Inference:</a:t>
            </a:r>
            <a:r>
              <a:rPr lang="en-US" dirty="0">
                <a:sym typeface="Wingdings" panose="05000000000000000000" pitchFamily="2" charset="2"/>
              </a:rPr>
              <a:t> statistical inference on factor graph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maintenance via sampling / </a:t>
            </a:r>
            <a:r>
              <a:rPr lang="en-US" dirty="0" err="1">
                <a:sym typeface="Wingdings" panose="05000000000000000000" pitchFamily="2" charset="2"/>
              </a:rPr>
              <a:t>variational</a:t>
            </a:r>
            <a:r>
              <a:rPr lang="en-US" dirty="0">
                <a:sym typeface="Wingdings" panose="05000000000000000000" pitchFamily="2" charset="2"/>
              </a:rPr>
              <a:t> approach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Overton (Apple)</a:t>
            </a:r>
          </a:p>
          <a:p>
            <a:pPr lvl="1"/>
            <a:r>
              <a:rPr lang="en-US" dirty="0"/>
              <a:t>Building, monitoring, improving ML pipelines</a:t>
            </a:r>
          </a:p>
          <a:p>
            <a:pPr lvl="1"/>
            <a:r>
              <a:rPr lang="en-US" dirty="0"/>
              <a:t>High-level abstractions: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payloads</a:t>
            </a:r>
          </a:p>
          <a:p>
            <a:pPr lvl="1"/>
            <a:r>
              <a:rPr lang="en-US" dirty="0"/>
              <a:t>Data slicing, multi-task learning, data augmentation</a:t>
            </a:r>
          </a:p>
          <a:p>
            <a:pPr lvl="1"/>
            <a:endParaRPr lang="en-US" sz="700" dirty="0"/>
          </a:p>
          <a:p>
            <a:r>
              <a:rPr lang="en-US" dirty="0"/>
              <a:t>Ludwig (Uber 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types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configuration files</a:t>
            </a:r>
          </a:p>
          <a:p>
            <a:pPr lvl="1"/>
            <a:r>
              <a:rPr lang="en-US" dirty="0"/>
              <a:t>Encoders, combiners, decoders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“visual question answering”: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Language Abstractions and System Architectures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9058" y="3165234"/>
            <a:ext cx="228097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Overton: A Data System for Monitoring and Improving Machine-Learned Products,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16" y="332109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5" y="16721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90752" y="1507860"/>
            <a:ext cx="19292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Jaeho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Shin et al: Incremental Knowledge Base Construction Using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DeepDive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8864" y="4681933"/>
            <a:ext cx="23211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Molino,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Yaroslav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Dudin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Sumanth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Miryala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Ludwig: a type-based declarative deep learning toolbox.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425" y="4849488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71" y="5715590"/>
            <a:ext cx="3635226" cy="4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Systems Benchmarks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Data” Benchmarks w/ ML 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BigBench</a:t>
            </a:r>
            <a:endParaRPr lang="en-US" dirty="0"/>
          </a:p>
          <a:p>
            <a:pPr lvl="1"/>
            <a:r>
              <a:rPr lang="en-US" dirty="0"/>
              <a:t>30 workloads (6 statistics, 17 data mining)</a:t>
            </a:r>
          </a:p>
          <a:p>
            <a:pPr lvl="1"/>
            <a:r>
              <a:rPr lang="en-US" dirty="0"/>
              <a:t>Different data sources, processing types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 err="1"/>
              <a:t>TPCx</a:t>
            </a:r>
            <a:r>
              <a:rPr lang="en-US" dirty="0"/>
              <a:t>-BB, </a:t>
            </a:r>
            <a:r>
              <a:rPr lang="en-US" dirty="0" err="1"/>
              <a:t>TPCx</a:t>
            </a:r>
            <a:r>
              <a:rPr lang="en-US" dirty="0"/>
              <a:t>-HS [TPCTC 2016]</a:t>
            </a:r>
          </a:p>
          <a:p>
            <a:pPr lvl="1"/>
            <a:endParaRPr lang="en-US" sz="1200" dirty="0"/>
          </a:p>
          <a:p>
            <a:r>
              <a:rPr lang="en-US" dirty="0" err="1"/>
              <a:t>HiBench</a:t>
            </a:r>
            <a:r>
              <a:rPr lang="en-US" dirty="0"/>
              <a:t> (Intel)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 Micro benchmarks (WC, </a:t>
            </a:r>
            <a:r>
              <a:rPr lang="en-US" dirty="0" err="1"/>
              <a:t>TeraSort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IR/ML (e.g., PageRank, K-means, Naïve Bayes)</a:t>
            </a:r>
          </a:p>
          <a:p>
            <a:pPr lvl="1"/>
            <a:endParaRPr lang="en-US" sz="1200" dirty="0"/>
          </a:p>
          <a:p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dirty="0"/>
              <a:t>Preprocessing and ML in array databases</a:t>
            </a:r>
          </a:p>
          <a:p>
            <a:pPr lvl="1"/>
            <a:endParaRPr lang="en-US" sz="1200" dirty="0"/>
          </a:p>
          <a:p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Existing library algorithms (ML, Graph, SQL, stream)</a:t>
            </a:r>
          </a:p>
          <a:p>
            <a:pPr lvl="1"/>
            <a:r>
              <a:rPr lang="en-US" dirty="0"/>
              <a:t>ML: </a:t>
            </a:r>
            <a:r>
              <a:rPr lang="en-US" dirty="0" err="1"/>
              <a:t>LogReg</a:t>
            </a:r>
            <a:r>
              <a:rPr lang="en-US" dirty="0"/>
              <a:t>, SVM, matrix factorization, PageRank</a:t>
            </a:r>
          </a:p>
          <a:p>
            <a:pPr lvl="1"/>
            <a:endParaRPr lang="en-US" sz="12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Benchmarks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25" y="5302107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320" y="310488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172008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320" y="422619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81344" y="2867145"/>
            <a:ext cx="2148840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[Lan Yi,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Jinquan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Dai: Experience from Hadoop Benchmarking with </a:t>
            </a:r>
            <a:r>
              <a:rPr lang="en-US" sz="13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HiBench</a:t>
            </a:r>
            <a:r>
              <a:rPr lang="en-US" sz="1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From Micro-Benchmarks Toward End-to-End Pipelines.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WBDB 2013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640" y="1583937"/>
            <a:ext cx="2063496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[Ahmad Ghazal et al: </a:t>
            </a:r>
            <a:r>
              <a:rPr lang="en-US" sz="13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BigBench</a:t>
            </a:r>
            <a:r>
              <a:rPr lang="en-US" sz="1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towards an industry standard benchmark for big data analytics.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4392" y="4205217"/>
            <a:ext cx="2148840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[Rebecca Taft et al: </a:t>
            </a:r>
            <a:r>
              <a:rPr lang="en-US" sz="13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GenBase</a:t>
            </a:r>
            <a:r>
              <a:rPr lang="en-US" sz="1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a complex analytics genomics benchmark.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3056" y="5180577"/>
            <a:ext cx="2148840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Dakshi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Agrawal et al:</a:t>
            </a:r>
          </a:p>
          <a:p>
            <a:pPr algn="r"/>
            <a:r>
              <a:rPr lang="en-US" sz="13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SparkBench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- A Spark Performance Testing Suite.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TPCTC 2015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44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and DNN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SLAB: Scalable LA Benchmark (UCSD)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Ops:</a:t>
            </a:r>
            <a:r>
              <a:rPr lang="en-US" dirty="0"/>
              <a:t> TRANS, NORM, GRM, MVM, ADD, GMM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Pipelines/Decompositions:</a:t>
            </a:r>
            <a:r>
              <a:rPr lang="en-US" dirty="0"/>
              <a:t> MMC, SVD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Algorithms:</a:t>
            </a:r>
            <a:r>
              <a:rPr lang="en-US" dirty="0"/>
              <a:t> OLS, </a:t>
            </a:r>
            <a:r>
              <a:rPr lang="en-US" dirty="0" err="1"/>
              <a:t>LogReg</a:t>
            </a:r>
            <a:r>
              <a:rPr lang="en-US" dirty="0"/>
              <a:t>, NMF, HRSE </a:t>
            </a:r>
          </a:p>
          <a:p>
            <a:pPr lvl="1"/>
            <a:endParaRPr lang="en-US" sz="1000" dirty="0"/>
          </a:p>
          <a:p>
            <a:r>
              <a:rPr lang="en-US" dirty="0" err="1"/>
              <a:t>DAWNBench</a:t>
            </a:r>
            <a:r>
              <a:rPr lang="en-US" dirty="0"/>
              <a:t> (Stanford)</a:t>
            </a:r>
          </a:p>
          <a:p>
            <a:pPr lvl="1"/>
            <a:r>
              <a:rPr lang="en-US" dirty="0"/>
              <a:t>Image Classification ImageNet: 93% top-5 </a:t>
            </a:r>
            <a:r>
              <a:rPr lang="en-US" dirty="0" err="1"/>
              <a:t>val</a:t>
            </a:r>
            <a:r>
              <a:rPr lang="en-US" dirty="0"/>
              <a:t> err</a:t>
            </a:r>
          </a:p>
          <a:p>
            <a:pPr lvl="1"/>
            <a:r>
              <a:rPr lang="en-US" dirty="0"/>
              <a:t>Image Classification CIFAR10: 94% test accuracy</a:t>
            </a:r>
          </a:p>
          <a:p>
            <a:pPr lvl="1"/>
            <a:r>
              <a:rPr lang="en-US" dirty="0"/>
              <a:t>Question Answering </a:t>
            </a:r>
            <a:r>
              <a:rPr lang="en-US" dirty="0" err="1"/>
              <a:t>SQuAD</a:t>
            </a:r>
            <a:r>
              <a:rPr lang="en-US" dirty="0"/>
              <a:t>: 0.75 F1 measure</a:t>
            </a:r>
          </a:p>
          <a:p>
            <a:pPr lvl="1"/>
            <a:endParaRPr lang="en-US" sz="1000" dirty="0"/>
          </a:p>
          <a:p>
            <a:r>
              <a:rPr lang="en-US" dirty="0" err="1"/>
              <a:t>MLPerf</a:t>
            </a:r>
            <a:endParaRPr lang="en-US" dirty="0"/>
          </a:p>
          <a:p>
            <a:pPr lvl="1"/>
            <a:r>
              <a:rPr lang="en-US" dirty="0"/>
              <a:t>Image classification ImageNet, object detection </a:t>
            </a:r>
            <a:br>
              <a:rPr lang="en-US" dirty="0"/>
            </a:br>
            <a:r>
              <a:rPr lang="en-US" dirty="0"/>
              <a:t>COCO, translation WMT </a:t>
            </a:r>
            <a:r>
              <a:rPr lang="en-US" dirty="0" err="1"/>
              <a:t>En-Ger</a:t>
            </a:r>
            <a:r>
              <a:rPr lang="en-US" dirty="0"/>
              <a:t>, recommendation </a:t>
            </a:r>
            <a:br>
              <a:rPr lang="en-US" dirty="0"/>
            </a:br>
            <a:r>
              <a:rPr lang="en-US" dirty="0" err="1"/>
              <a:t>MovieLens</a:t>
            </a:r>
            <a:r>
              <a:rPr lang="en-US" dirty="0"/>
              <a:t>, reinforcement learning GO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Train to target accuracy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(diff model) vs closed divisions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Benchmarks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66" y="170696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904" y="1460078"/>
            <a:ext cx="223113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[Anthony Thomas,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 Comparative Evaluation of Systems for Scalable Linear Algebra-based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66" y="324970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470" y="458562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81928" y="4530763"/>
            <a:ext cx="2039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Mattson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Benchmark,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3224801" y="434305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3056" y="2992822"/>
            <a:ext cx="215798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[Cody Coleman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DAWNBench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End-to-End Deep Learning Benchmark and Competition,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ML Systems Workshop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3753" y="5741419"/>
            <a:ext cx="3920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https://mlcommons.org/en/training-normal-11/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https://mlcommons.org/en/training-hpc-10/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923" y="5312211"/>
            <a:ext cx="1197552" cy="4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Benchmarks,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Benchmarks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09" y="1195754"/>
            <a:ext cx="7878508" cy="466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709" y="634432"/>
            <a:ext cx="419050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v0.6: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https://mlperf.org/training-results-0-6/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v0.7: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https://mlperf.org/training-results-0-7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821209" y="57376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160" y="5898913"/>
            <a:ext cx="41426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 x DGX-2H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96 * 16 = 1536 V100 GPUs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538" y="5908961"/>
            <a:ext cx="3974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https://www.forbes.com/sites/tiriasresearch/2019/06/19/nvidia-offers-a-turnkey-supercomputer-the-dgx-superpod/#693400f43ee5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50" y="4315844"/>
            <a:ext cx="1975006" cy="16336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22101" y="13293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5064" y="15758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</p:spTree>
    <p:extLst>
      <p:ext uri="{BB962C8B-B14F-4D97-AF65-F5344CB8AC3E}">
        <p14:creationId xmlns:p14="http://schemas.microsoft.com/office/powerpoint/2010/main" val="37794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MLBench</a:t>
            </a:r>
            <a:endParaRPr lang="en-US" dirty="0"/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w/ human experts (</a:t>
            </a:r>
            <a:r>
              <a:rPr lang="en-US" dirty="0" err="1"/>
              <a:t>Kaggle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Classification, regression; AUC vs Runtime </a:t>
            </a:r>
          </a:p>
          <a:p>
            <a:pPr lvl="1"/>
            <a:endParaRPr lang="en-US" sz="700" dirty="0"/>
          </a:p>
          <a:p>
            <a:r>
              <a:rPr lang="en-US" dirty="0"/>
              <a:t>(Open Source) </a:t>
            </a:r>
            <a:r>
              <a:rPr lang="en-US" dirty="0" err="1"/>
              <a:t>AutoML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39 classification datasets, AUC metric, 10-fold CV </a:t>
            </a:r>
          </a:p>
          <a:p>
            <a:pPr lvl="1"/>
            <a:r>
              <a:rPr lang="en-US" dirty="0"/>
              <a:t>Extensible metrics, OS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frameworks, datasets</a:t>
            </a:r>
          </a:p>
          <a:p>
            <a:pPr lvl="1"/>
            <a:endParaRPr lang="en-US" sz="700" dirty="0"/>
          </a:p>
          <a:p>
            <a:r>
              <a:rPr lang="en-US" dirty="0" err="1"/>
              <a:t>CleanML</a:t>
            </a:r>
            <a:endParaRPr lang="en-US" dirty="0"/>
          </a:p>
          <a:p>
            <a:pPr lvl="1"/>
            <a:r>
              <a:rPr lang="en-US" dirty="0"/>
              <a:t>Train/Test on </a:t>
            </a:r>
            <a:r>
              <a:rPr lang="en-US" b="1" dirty="0">
                <a:solidFill>
                  <a:srgbClr val="7889FB"/>
                </a:solidFill>
              </a:rPr>
              <a:t>dirty vs clean data</a:t>
            </a:r>
            <a:r>
              <a:rPr lang="en-US" dirty="0"/>
              <a:t> (2x2)</a:t>
            </a:r>
          </a:p>
          <a:p>
            <a:pPr lvl="1"/>
            <a:r>
              <a:rPr lang="en-US" dirty="0"/>
              <a:t>Missing values, outliers, duplicates, mislabels</a:t>
            </a:r>
          </a:p>
          <a:p>
            <a:pPr lvl="1"/>
            <a:endParaRPr lang="en-US" sz="700" dirty="0"/>
          </a:p>
          <a:p>
            <a:r>
              <a:rPr lang="en-US" dirty="0"/>
              <a:t>Meta Worlds Benchmark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Meta-reinforcement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multi-task learning</a:t>
            </a:r>
          </a:p>
          <a:p>
            <a:pPr lvl="1"/>
            <a:r>
              <a:rPr lang="en-US" dirty="0"/>
              <a:t>50 robotic tasks (e.g., get coffee, open window)</a:t>
            </a:r>
          </a:p>
          <a:p>
            <a:pPr lvl="1"/>
            <a:endParaRPr lang="en-US" sz="700" dirty="0"/>
          </a:p>
          <a:p>
            <a:r>
              <a:rPr lang="en-US" dirty="0"/>
              <a:t>Feature Type Inference</a:t>
            </a:r>
          </a:p>
          <a:p>
            <a:pPr lvl="1"/>
            <a:r>
              <a:rPr lang="en-US" dirty="0"/>
              <a:t>Dirty/clean ML model training/test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Benchmarks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261494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155696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44768" y="1379916"/>
            <a:ext cx="21945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[Yu Liu et.al: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MLBench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Benchmarking Machine Learning Services Against Human Experts.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768" y="2470452"/>
            <a:ext cx="21915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Gijsbers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 Open Source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Benchmark.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Automated ML Workshop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320" y="495774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377742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135624" y="3620244"/>
            <a:ext cx="21915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[Peng Li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CleanML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Benchmark for Joint Data Cleaning and Machine Learning,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3016" y="4793852"/>
            <a:ext cx="24810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Tianhe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 et al: Meta-World: A Bench-mark and Evaluation for Multi-Task and Meta Reinforce-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Learning,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185" y="599788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18307" y="5946566"/>
            <a:ext cx="29258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Shah et al.: Towards Benchmarking Feature Type Inference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30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Excursus: ML-Commons Working Groups</a:t>
            </a:r>
          </a:p>
          <a:p>
            <a:pPr lvl="1"/>
            <a:r>
              <a:rPr lang="en-US" dirty="0"/>
              <a:t>Including </a:t>
            </a:r>
            <a:r>
              <a:rPr lang="en-US" dirty="0" err="1"/>
              <a:t>DataPerf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Benchmarks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87" y="1768176"/>
            <a:ext cx="5418308" cy="398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190" y="2383276"/>
            <a:ext cx="21109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https://mlcommons.org/en/groups/research-dataperf/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342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 Benchmarks</a:t>
            </a:r>
          </a:p>
          <a:p>
            <a:pPr lvl="1"/>
            <a:endParaRPr lang="en-US" sz="14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Recommended Reading </a:t>
            </a:r>
            <a:r>
              <a:rPr lang="en-US" b="0" dirty="0">
                <a:solidFill>
                  <a:schemeClr val="tx1"/>
                </a:solidFill>
              </a:rPr>
              <a:t>(a critical perspective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on a broad sense of ML systems)</a:t>
            </a:r>
          </a:p>
          <a:p>
            <a:pPr lvl="1"/>
            <a:r>
              <a:rPr lang="en-US" dirty="0"/>
              <a:t>[M. Jordan:  </a:t>
            </a:r>
            <a:r>
              <a:rPr lang="en-US" dirty="0" err="1"/>
              <a:t>SysML</a:t>
            </a:r>
            <a:r>
              <a:rPr lang="en-US" dirty="0"/>
              <a:t>: Perspectives and </a:t>
            </a:r>
            <a:br>
              <a:rPr lang="en-US" dirty="0"/>
            </a:br>
            <a:r>
              <a:rPr lang="en-US" dirty="0"/>
              <a:t>Challenges. Keynote at </a:t>
            </a:r>
            <a:r>
              <a:rPr lang="en-US" b="1" dirty="0" err="1"/>
              <a:t>SysML</a:t>
            </a:r>
            <a:r>
              <a:rPr lang="en-US" b="1" dirty="0"/>
              <a:t> 2018</a:t>
            </a:r>
            <a:r>
              <a:rPr lang="en-US" dirty="0"/>
              <a:t>]</a:t>
            </a:r>
          </a:p>
          <a:p>
            <a:pPr lvl="1"/>
            <a:r>
              <a:rPr lang="en-US" b="1" i="1" dirty="0">
                <a:solidFill>
                  <a:srgbClr val="7889FB"/>
                </a:solidFill>
              </a:rPr>
              <a:t>“ML [</a:t>
            </a:r>
            <a:r>
              <a:rPr lang="en-AT" b="1" i="1" dirty="0">
                <a:solidFill>
                  <a:srgbClr val="7889FB"/>
                </a:solidFill>
              </a:rPr>
              <a:t>…</a:t>
            </a:r>
            <a:r>
              <a:rPr lang="en-US" b="1" i="1" dirty="0">
                <a:solidFill>
                  <a:srgbClr val="7889FB"/>
                </a:solidFill>
              </a:rPr>
              <a:t>] is far from being a solid engineering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discipline that can yield robust, scalable solutions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to modern data-analytic problems” </a:t>
            </a:r>
            <a:endParaRPr lang="en-US" b="1" i="1" dirty="0"/>
          </a:p>
          <a:p>
            <a:pPr lvl="1"/>
            <a:r>
              <a:rPr lang="en-US" dirty="0">
                <a:hlinkClick r:id="rId3"/>
              </a:rPr>
              <a:t>https://www.youtube.com/watch?v=4inIBmY8dQI</a:t>
            </a:r>
            <a:r>
              <a:rPr lang="en-US" dirty="0"/>
              <a:t> </a:t>
            </a:r>
          </a:p>
          <a:p>
            <a:pPr lvl="1"/>
            <a:endParaRPr lang="en-US" sz="1400" dirty="0"/>
          </a:p>
          <a:p>
            <a:r>
              <a:rPr lang="en-US" dirty="0"/>
              <a:t>Others: </a:t>
            </a:r>
            <a:r>
              <a:rPr lang="en-US" sz="1800" b="0" dirty="0">
                <a:hlinkClick r:id="rId4"/>
              </a:rPr>
              <a:t>https://nautil.us/deep-learning-is-hitting-a-wall-14467/</a:t>
            </a:r>
            <a:r>
              <a:rPr lang="en-US" sz="1800" b="0" dirty="0"/>
              <a:t> (Mar 10, 2022)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4"/>
          <a:stretch/>
        </p:blipFill>
        <p:spPr>
          <a:xfrm>
            <a:off x="7316015" y="3148457"/>
            <a:ext cx="1155037" cy="1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Systems Benchmarks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39028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(association rules, clustering) and predictive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1990-2010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62080" y="2028684"/>
            <a:ext cx="7769938" cy="3103161"/>
            <a:chOff x="962080" y="1948297"/>
            <a:chExt cx="7769938" cy="3103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8172" y="530307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09" y="52452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48131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58" y="1381853"/>
            <a:ext cx="4562475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8720" y="5300395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12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61" y="2691388"/>
            <a:ext cx="6402175" cy="21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 </a:t>
            </a:r>
            <a:br>
              <a:rPr lang="en-US" dirty="0"/>
            </a:br>
            <a:r>
              <a:rPr lang="en-US" dirty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389620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5007" y="3858569"/>
            <a:ext cx="16753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7765" y="379684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030" y="4827086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0" y="237304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293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7756</TotalTime>
  <Words>4684</Words>
  <Application>Microsoft Office PowerPoint</Application>
  <PresentationFormat>On-screen Show (4:3)</PresentationFormat>
  <Paragraphs>855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Consolas</vt:lpstr>
      <vt:lpstr>Wingdings</vt:lpstr>
      <vt:lpstr>TU Graz Standard</vt:lpstr>
      <vt:lpstr>Architecture of ML Systems 02 Languages, Architectures, and System Landscape</vt:lpstr>
      <vt:lpstr>Announcements/Org</vt:lpstr>
      <vt:lpstr>Projects / Exercises (project selection by Mar 31)</vt:lpstr>
      <vt:lpstr>Agenda</vt:lpstr>
      <vt:lpstr>Data Science Lifecycle</vt:lpstr>
      <vt:lpstr>The Data Science Lifecycle</vt:lpstr>
      <vt:lpstr>The Data Science Lifecycle, cont.</vt:lpstr>
      <vt:lpstr>The Data Science Lifecycle, cont.</vt:lpstr>
      <vt:lpstr>The 80% Argument</vt:lpstr>
      <vt:lpstr>A Text Classification Scenario</vt:lpstr>
      <vt:lpstr>ML Systems Stack</vt:lpstr>
      <vt:lpstr>What is an ML System?</vt:lpstr>
      <vt:lpstr>Driving Factors for ML</vt:lpstr>
      <vt:lpstr>Stack of ML Systems</vt:lpstr>
      <vt:lpstr>Accelerators (GPUs, FPGAs, ASICs)</vt:lpstr>
      <vt:lpstr>Data Representation</vt:lpstr>
      <vt:lpstr>Execution Strategies</vt:lpstr>
      <vt:lpstr>Fault Tolerance &amp; Resilience</vt:lpstr>
      <vt:lpstr>Language Abstractions</vt:lpstr>
      <vt:lpstr>ML Applications</vt:lpstr>
      <vt:lpstr>Language Abstractions and System Architectures</vt:lpstr>
      <vt:lpstr>Landscape of ML Systems</vt:lpstr>
      <vt:lpstr>Landscape of ML Systems, cont.</vt:lpstr>
      <vt:lpstr>UDF-based Systems</vt:lpstr>
      <vt:lpstr>Graph-based Systems</vt:lpstr>
      <vt:lpstr>Graph-based Systems, cont.</vt:lpstr>
      <vt:lpstr>Graph-based Systems, cont.</vt:lpstr>
      <vt:lpstr>Linear Algebra Systems</vt:lpstr>
      <vt:lpstr>Linear Algebra Systems, cont.</vt:lpstr>
      <vt:lpstr>ML Libraries</vt:lpstr>
      <vt:lpstr>DNN Frameworks</vt:lpstr>
      <vt:lpstr>Feature-centric Tools</vt:lpstr>
      <vt:lpstr>ML Systems Benchmarks</vt:lpstr>
      <vt:lpstr>“Big Data” Benchmarks w/ ML Components</vt:lpstr>
      <vt:lpstr>Linear Algebra and DNN Benchmarks</vt:lpstr>
      <vt:lpstr>DNN Benchmarks, cont.</vt:lpstr>
      <vt:lpstr>AutoML and Data Cleaning</vt:lpstr>
      <vt:lpstr>AutoML and Data Cleaning,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Languages, Architectures, and System Landscape</dc:title>
  <dc:subject/>
  <dc:creator>mboehm</dc:creator>
  <cp:keywords/>
  <dc:description/>
  <cp:lastModifiedBy>Böhm, Matthias</cp:lastModifiedBy>
  <cp:revision>518</cp:revision>
  <cp:lastPrinted>2019-03-22T10:14:51Z</cp:lastPrinted>
  <dcterms:created xsi:type="dcterms:W3CDTF">2018-07-12T06:39:10Z</dcterms:created>
  <dcterms:modified xsi:type="dcterms:W3CDTF">2022-03-10T20:54:41Z</dcterms:modified>
  <cp:category/>
</cp:coreProperties>
</file>