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88" r:id="rId2"/>
    <p:sldId id="363" r:id="rId3"/>
    <p:sldId id="289" r:id="rId4"/>
    <p:sldId id="290" r:id="rId5"/>
    <p:sldId id="313" r:id="rId6"/>
    <p:sldId id="349" r:id="rId7"/>
    <p:sldId id="356" r:id="rId8"/>
    <p:sldId id="323" r:id="rId9"/>
    <p:sldId id="351" r:id="rId10"/>
    <p:sldId id="321" r:id="rId11"/>
    <p:sldId id="342" r:id="rId12"/>
    <p:sldId id="359" r:id="rId13"/>
    <p:sldId id="354" r:id="rId14"/>
    <p:sldId id="341" r:id="rId15"/>
    <p:sldId id="343" r:id="rId16"/>
    <p:sldId id="344" r:id="rId17"/>
    <p:sldId id="346" r:id="rId18"/>
    <p:sldId id="348" r:id="rId19"/>
    <p:sldId id="360" r:id="rId20"/>
    <p:sldId id="322" r:id="rId21"/>
    <p:sldId id="325" r:id="rId22"/>
    <p:sldId id="331" r:id="rId23"/>
    <p:sldId id="332" r:id="rId24"/>
    <p:sldId id="328" r:id="rId25"/>
    <p:sldId id="361" r:id="rId26"/>
    <p:sldId id="362" r:id="rId27"/>
    <p:sldId id="364" r:id="rId28"/>
    <p:sldId id="327" r:id="rId29"/>
    <p:sldId id="334" r:id="rId30"/>
    <p:sldId id="358" r:id="rId31"/>
    <p:sldId id="335" r:id="rId32"/>
    <p:sldId id="330" r:id="rId33"/>
    <p:sldId id="353" r:id="rId34"/>
    <p:sldId id="336" r:id="rId35"/>
    <p:sldId id="337" r:id="rId36"/>
    <p:sldId id="326" r:id="rId37"/>
    <p:sldId id="339" r:id="rId38"/>
    <p:sldId id="317" r:id="rId39"/>
  </p:sldIdLst>
  <p:sldSz cx="9144000" cy="6858000" type="screen4x3"/>
  <p:notesSz cx="7315200" cy="96012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133051"/>
    <a:srgbClr val="183D68"/>
    <a:srgbClr val="959595"/>
    <a:srgbClr val="ABABAB"/>
    <a:srgbClr val="989898"/>
    <a:srgbClr val="838383"/>
    <a:srgbClr val="878A8F"/>
    <a:srgbClr val="F701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1" autoAdjust="0"/>
    <p:restoredTop sz="85835" autoAdjust="0"/>
  </p:normalViewPr>
  <p:slideViewPr>
    <p:cSldViewPr snapToGrid="0" snapToObjects="1">
      <p:cViewPr varScale="1">
        <p:scale>
          <a:sx n="76" d="100"/>
          <a:sy n="76" d="100"/>
        </p:scale>
        <p:origin x="1358"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19" d="100"/>
        <a:sy n="219" d="100"/>
      </p:scale>
      <p:origin x="0" y="0"/>
    </p:cViewPr>
  </p:sorterViewPr>
  <p:notesViewPr>
    <p:cSldViewPr snapToGrid="0" snapToObjects="1">
      <p:cViewPr varScale="1">
        <p:scale>
          <a:sx n="67" d="100"/>
          <a:sy n="67" d="100"/>
        </p:scale>
        <p:origin x="3120" y="77"/>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600D62BF-BC3D-5643-8C6B-023F23C60991}" type="datetime1">
              <a:rPr lang="de-DE"/>
              <a:pPr>
                <a:defRPr/>
              </a:pPr>
              <a:t>17.03.2022</a:t>
            </a:fld>
            <a:endParaRPr lang="de-DE"/>
          </a:p>
        </p:txBody>
      </p:sp>
      <p:sp>
        <p:nvSpPr>
          <p:cNvPr id="4" name="Fußzeilenplatzhalt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893D5CDE-6566-B845-89DF-0B7264588353}" type="slidenum">
              <a:rPr lang="de-DE"/>
              <a:pPr>
                <a:defRPr/>
              </a:pPr>
              <a:t>‹#›</a:t>
            </a:fld>
            <a:endParaRPr lang="de-DE"/>
          </a:p>
        </p:txBody>
      </p:sp>
    </p:spTree>
    <p:extLst>
      <p:ext uri="{BB962C8B-B14F-4D97-AF65-F5344CB8AC3E}">
        <p14:creationId xmlns:p14="http://schemas.microsoft.com/office/powerpoint/2010/main" val="3195823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44DB3E88-E418-044F-AA16-C508DA6016E0}" type="datetime1">
              <a:rPr lang="de-DE"/>
              <a:pPr>
                <a:defRPr/>
              </a:pPr>
              <a:t>17.03.2022</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de-DE" noProof="0"/>
          </a:p>
        </p:txBody>
      </p:sp>
      <p:sp>
        <p:nvSpPr>
          <p:cNvPr id="5" name="Notizenplatzhalt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de-DE" noProof="0"/>
          </a:p>
        </p:txBody>
      </p:sp>
      <p:sp>
        <p:nvSpPr>
          <p:cNvPr id="6" name="Fußzeilenplatzhalt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792047E7-3E0C-6048-A5D9-00D467584168}" type="slidenum">
              <a:rPr lang="de-DE"/>
              <a:pPr>
                <a:defRPr/>
              </a:pPr>
              <a:t>‹#›</a:t>
            </a:fld>
            <a:endParaRPr lang="de-DE"/>
          </a:p>
        </p:txBody>
      </p:sp>
    </p:spTree>
    <p:extLst>
      <p:ext uri="{BB962C8B-B14F-4D97-AF65-F5344CB8AC3E}">
        <p14:creationId xmlns:p14="http://schemas.microsoft.com/office/powerpoint/2010/main" val="8672738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a:t>
            </a:fld>
            <a:endParaRPr lang="de-DE"/>
          </a:p>
        </p:txBody>
      </p:sp>
    </p:spTree>
    <p:extLst>
      <p:ext uri="{BB962C8B-B14F-4D97-AF65-F5344CB8AC3E}">
        <p14:creationId xmlns:p14="http://schemas.microsoft.com/office/powerpoint/2010/main" val="234579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Ω</a:t>
            </a:r>
            <a:r>
              <a:rPr lang="en-US" dirty="0"/>
              <a:t> ..</a:t>
            </a:r>
            <a:r>
              <a:rPr lang="en-US" baseline="0" dirty="0"/>
              <a:t> Lower bound, </a:t>
            </a:r>
            <a:r>
              <a:rPr lang="el-GR" dirty="0"/>
              <a:t>Θ</a:t>
            </a:r>
            <a:r>
              <a:rPr lang="en-US" dirty="0"/>
              <a:t> tight bound, O upper bound</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31</a:t>
            </a:fld>
            <a:endParaRPr lang="de-DE"/>
          </a:p>
        </p:txBody>
      </p:sp>
    </p:spTree>
    <p:extLst>
      <p:ext uri="{BB962C8B-B14F-4D97-AF65-F5344CB8AC3E}">
        <p14:creationId xmlns:p14="http://schemas.microsoft.com/office/powerpoint/2010/main" val="162057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34</a:t>
            </a:fld>
            <a:endParaRPr lang="de-DE"/>
          </a:p>
        </p:txBody>
      </p:sp>
    </p:spTree>
    <p:extLst>
      <p:ext uri="{BB962C8B-B14F-4D97-AF65-F5344CB8AC3E}">
        <p14:creationId xmlns:p14="http://schemas.microsoft.com/office/powerpoint/2010/main" val="205941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38</a:t>
            </a:fld>
            <a:endParaRPr lang="de-DE"/>
          </a:p>
        </p:txBody>
      </p:sp>
    </p:spTree>
    <p:extLst>
      <p:ext uri="{BB962C8B-B14F-4D97-AF65-F5344CB8AC3E}">
        <p14:creationId xmlns:p14="http://schemas.microsoft.com/office/powerpoint/2010/main" val="101891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13</a:t>
            </a:fld>
            <a:endParaRPr lang="de-DE"/>
          </a:p>
        </p:txBody>
      </p:sp>
    </p:spTree>
    <p:extLst>
      <p:ext uri="{BB962C8B-B14F-4D97-AF65-F5344CB8AC3E}">
        <p14:creationId xmlns:p14="http://schemas.microsoft.com/office/powerpoint/2010/main" val="155371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18</a:t>
            </a:fld>
            <a:endParaRPr lang="de-DE"/>
          </a:p>
        </p:txBody>
      </p:sp>
    </p:spTree>
    <p:extLst>
      <p:ext uri="{BB962C8B-B14F-4D97-AF65-F5344CB8AC3E}">
        <p14:creationId xmlns:p14="http://schemas.microsoft.com/office/powerpoint/2010/main" val="306449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19</a:t>
            </a:fld>
            <a:endParaRPr lang="de-DE"/>
          </a:p>
        </p:txBody>
      </p:sp>
    </p:spTree>
    <p:extLst>
      <p:ext uri="{BB962C8B-B14F-4D97-AF65-F5344CB8AC3E}">
        <p14:creationId xmlns:p14="http://schemas.microsoft.com/office/powerpoint/2010/main" val="400719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22</a:t>
            </a:fld>
            <a:endParaRPr lang="de-DE"/>
          </a:p>
        </p:txBody>
      </p:sp>
    </p:spTree>
    <p:extLst>
      <p:ext uri="{BB962C8B-B14F-4D97-AF65-F5344CB8AC3E}">
        <p14:creationId xmlns:p14="http://schemas.microsoft.com/office/powerpoint/2010/main" val="192218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24</a:t>
            </a:fld>
            <a:endParaRPr lang="de-DE"/>
          </a:p>
        </p:txBody>
      </p:sp>
    </p:spTree>
    <p:extLst>
      <p:ext uri="{BB962C8B-B14F-4D97-AF65-F5344CB8AC3E}">
        <p14:creationId xmlns:p14="http://schemas.microsoft.com/office/powerpoint/2010/main" val="96036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baseline="0" dirty="0" err="1"/>
              <a:t>MetaFlow</a:t>
            </a:r>
            <a:r>
              <a:rPr lang="en-US" baseline="0" dirty="0"/>
              <a:t> w/ backtracking search</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26</a:t>
            </a:fld>
            <a:endParaRPr lang="de-DE"/>
          </a:p>
        </p:txBody>
      </p:sp>
    </p:spTree>
    <p:extLst>
      <p:ext uri="{BB962C8B-B14F-4D97-AF65-F5344CB8AC3E}">
        <p14:creationId xmlns:p14="http://schemas.microsoft.com/office/powerpoint/2010/main" val="2136468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b="0" i="0" u="none" strike="noStrike" kern="1200" baseline="0" dirty="0" err="1">
                <a:solidFill>
                  <a:schemeClr val="tx1"/>
                </a:solidFill>
                <a:latin typeface="+mn-lt"/>
                <a:ea typeface="ＭＳ Ｐゴシック" pitchFamily="-107" charset="-128"/>
                <a:cs typeface="ＭＳ Ｐゴシック" pitchFamily="-107" charset="-128"/>
              </a:rPr>
              <a:t>HedgeCut</a:t>
            </a:r>
            <a:r>
              <a:rPr lang="en-US" sz="1200" b="0" i="0" u="none" strike="noStrike" kern="1200" baseline="0" dirty="0">
                <a:solidFill>
                  <a:schemeClr val="tx1"/>
                </a:solidFill>
                <a:latin typeface="+mn-lt"/>
                <a:ea typeface="ＭＳ Ｐゴシック" pitchFamily="-107" charset="-128"/>
                <a:cs typeface="ＭＳ Ｐゴシック" pitchFamily="-107" charset="-128"/>
              </a:rPr>
              <a:t> is a variation of the </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well-established “Extremely </a:t>
            </a:r>
            <a:r>
              <a:rPr lang="en-US" sz="1200" b="0" i="0" u="none" strike="noStrike" kern="1200" baseline="0" dirty="0" err="1">
                <a:solidFill>
                  <a:schemeClr val="tx1"/>
                </a:solidFill>
                <a:latin typeface="+mn-lt"/>
                <a:ea typeface="ＭＳ Ｐゴシック" pitchFamily="-107" charset="-128"/>
                <a:cs typeface="ＭＳ Ｐゴシック" pitchFamily="-107" charset="-128"/>
              </a:rPr>
              <a:t>Randomised</a:t>
            </a:r>
            <a:r>
              <a:rPr lang="en-US" sz="1200" b="0" i="0" u="none" strike="noStrike" kern="1200" baseline="0" dirty="0">
                <a:solidFill>
                  <a:schemeClr val="tx1"/>
                </a:solidFill>
                <a:latin typeface="+mn-lt"/>
                <a:ea typeface="ＭＳ Ｐゴシック" pitchFamily="-107" charset="-128"/>
                <a:cs typeface="ＭＳ Ｐゴシック" pitchFamily="-107" charset="-128"/>
              </a:rPr>
              <a:t> Trees” (ERT) approach [17], which </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learns an </a:t>
            </a:r>
            <a:r>
              <a:rPr lang="en-US" sz="1200" b="0" i="0" u="none" strike="noStrike" kern="1200" baseline="0" dirty="0">
                <a:solidFill>
                  <a:schemeClr val="tx1"/>
                </a:solidFill>
                <a:latin typeface="+mn-lt"/>
                <a:ea typeface="ＭＳ Ｐゴシック" pitchFamily="-107" charset="-128"/>
                <a:cs typeface="ＭＳ Ｐゴシック" pitchFamily="-107" charset="-128"/>
              </a:rPr>
              <a:t>ensemble of randomized decision trees where attributes </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and cut-off </a:t>
            </a:r>
            <a:r>
              <a:rPr lang="en-US" sz="1200" b="0" i="0" u="none" strike="noStrike" kern="1200" baseline="0" dirty="0">
                <a:solidFill>
                  <a:schemeClr val="tx1"/>
                </a:solidFill>
                <a:latin typeface="+mn-lt"/>
                <a:ea typeface="ＭＳ Ｐゴシック" pitchFamily="-107" charset="-128"/>
                <a:cs typeface="ＭＳ Ｐゴシック" pitchFamily="-107" charset="-128"/>
              </a:rPr>
              <a:t>points to split the data are chosen at random</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 ref </a:t>
            </a:r>
            <a:r>
              <a:rPr lang="en-US" sz="1200" b="0" i="0" u="none" strike="noStrike" kern="1200" baseline="0" dirty="0">
                <a:solidFill>
                  <a:schemeClr val="tx1"/>
                </a:solidFill>
                <a:latin typeface="+mn-lt"/>
                <a:ea typeface="ＭＳ Ｐゴシック" pitchFamily="-107" charset="-128"/>
                <a:cs typeface="ＭＳ Ｐゴシック" pitchFamily="-107" charset="-128"/>
              </a:rPr>
              <a:t>bottom-right</a:t>
            </a:r>
          </a:p>
          <a:p>
            <a:endParaRPr lang="en-US" sz="1200" b="0" i="0" u="none" strike="noStrike" kern="1200" baseline="0" dirty="0">
              <a:solidFill>
                <a:schemeClr val="tx1"/>
              </a:solidFill>
              <a:latin typeface="+mn-lt"/>
              <a:ea typeface="ＭＳ Ｐゴシック" pitchFamily="-107" charset="-128"/>
            </a:endParaRPr>
          </a:p>
          <a:p>
            <a:r>
              <a:rPr lang="en-US" sz="1200" b="0" i="0" u="none" strike="noStrike" kern="1200" baseline="0" dirty="0">
                <a:solidFill>
                  <a:schemeClr val="tx1"/>
                </a:solidFill>
                <a:latin typeface="+mn-lt"/>
                <a:ea typeface="ＭＳ Ｐゴシック" pitchFamily="-107" charset="-128"/>
              </a:rPr>
              <a:t>“</a:t>
            </a:r>
            <a:r>
              <a:rPr lang="en-US" sz="1200" kern="1200" dirty="0">
                <a:solidFill>
                  <a:schemeClr val="tx1"/>
                </a:solidFill>
                <a:effectLst/>
                <a:latin typeface="+mn-lt"/>
                <a:ea typeface="ＭＳ Ｐゴシック" pitchFamily="-107" charset="-128"/>
                <a:cs typeface="ＭＳ Ｐゴシック" pitchFamily="-107" charset="-128"/>
              </a:rPr>
              <a:t>It essentially consists of randomizing strongly both attribute and cut-point choice while splitting a tree node. In the extreme case, it builds totally randomized trees whose structures are independent of the output values of the learning sample. The strength of the randomization can be tuned to problem specifics by the appropriate choice of a parameter.</a:t>
            </a:r>
            <a:r>
              <a:rPr lang="en-US" sz="1200" b="0" i="0" u="none" strike="noStrike" kern="1200" baseline="0" dirty="0">
                <a:solidFill>
                  <a:schemeClr val="tx1"/>
                </a:solidFill>
                <a:latin typeface="+mn-lt"/>
                <a:ea typeface="ＭＳ Ｐゴシック" pitchFamily="-107" charset="-128"/>
              </a:rPr>
              <a:t>”</a:t>
            </a:r>
          </a:p>
          <a:p>
            <a:r>
              <a:rPr lang="en-US" dirty="0"/>
              <a:t>https://orbi.uliege.be/bitstream/2268/9357/1/geurts-mlj-advance.pdf</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28</a:t>
            </a:fld>
            <a:endParaRPr lang="de-DE"/>
          </a:p>
        </p:txBody>
      </p:sp>
    </p:spTree>
    <p:extLst>
      <p:ext uri="{BB962C8B-B14F-4D97-AF65-F5344CB8AC3E}">
        <p14:creationId xmlns:p14="http://schemas.microsoft.com/office/powerpoint/2010/main" val="421304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30</a:t>
            </a:fld>
            <a:endParaRPr lang="de-DE"/>
          </a:p>
        </p:txBody>
      </p:sp>
    </p:spTree>
    <p:extLst>
      <p:ext uri="{BB962C8B-B14F-4D97-AF65-F5344CB8AC3E}">
        <p14:creationId xmlns:p14="http://schemas.microsoft.com/office/powerpoint/2010/main" val="424434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1"/>
      </p:bgRef>
    </p:bg>
    <p:spTree>
      <p:nvGrpSpPr>
        <p:cNvPr id="1" name=""/>
        <p:cNvGrpSpPr/>
        <p:nvPr/>
      </p:nvGrpSpPr>
      <p:grpSpPr>
        <a:xfrm>
          <a:off x="0" y="0"/>
          <a:ext cx="0" cy="0"/>
          <a:chOff x="0" y="0"/>
          <a:chExt cx="0" cy="0"/>
        </a:xfrm>
      </p:grpSpPr>
      <p:pic>
        <p:nvPicPr>
          <p:cNvPr id="11" name="Bild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60"/>
            <a:ext cx="9144000" cy="6355080"/>
          </a:xfrm>
          <a:prstGeom prst="rect">
            <a:avLst/>
          </a:prstGeom>
        </p:spPr>
      </p:pic>
      <p:sp>
        <p:nvSpPr>
          <p:cNvPr id="13" name="Titel 2"/>
          <p:cNvSpPr>
            <a:spLocks noGrp="1"/>
          </p:cNvSpPr>
          <p:nvPr>
            <p:ph type="title" hasCustomPrompt="1"/>
          </p:nvPr>
        </p:nvSpPr>
        <p:spPr>
          <a:xfrm>
            <a:off x="720726" y="1069200"/>
            <a:ext cx="7001102" cy="2489199"/>
          </a:xfrm>
          <a:prstGeom prst="rect">
            <a:avLst/>
          </a:prstGeom>
        </p:spPr>
        <p:txBody>
          <a:bodyPr anchor="b">
            <a:normAutofit/>
          </a:bodyPr>
          <a:lstStyle>
            <a:lvl1pPr marL="0" marR="0" indent="0" algn="l" defTabSz="457200" rtl="0" eaLnBrk="0" fontAlgn="base" latinLnBrk="0" hangingPunct="0">
              <a:lnSpc>
                <a:spcPct val="90000"/>
              </a:lnSpc>
              <a:spcBef>
                <a:spcPct val="0"/>
              </a:spcBef>
              <a:spcAft>
                <a:spcPct val="0"/>
              </a:spcAft>
              <a:buClrTx/>
              <a:buSzTx/>
              <a:buFontTx/>
              <a:buNone/>
              <a:tabLst/>
              <a:defRPr sz="4500" b="1" baseline="0">
                <a:solidFill>
                  <a:schemeClr val="accent1"/>
                </a:solidFill>
                <a:latin typeface="Calibri" panose="020F0502020204030204" pitchFamily="34" charset="0"/>
                <a:cs typeface="Calibri" panose="020F0502020204030204" pitchFamily="34" charset="0"/>
              </a:defRPr>
            </a:lvl1pPr>
          </a:lstStyle>
          <a:p>
            <a:r>
              <a:rPr lang="de-DE" dirty="0"/>
              <a:t>Click </a:t>
            </a:r>
            <a:r>
              <a:rPr lang="de-DE" dirty="0" err="1"/>
              <a:t>to</a:t>
            </a:r>
            <a:r>
              <a:rPr lang="de-DE" dirty="0"/>
              <a:t> </a:t>
            </a:r>
            <a:r>
              <a:rPr lang="de-DE" dirty="0" err="1"/>
              <a:t>add</a:t>
            </a:r>
            <a:r>
              <a:rPr lang="de-DE" dirty="0"/>
              <a:t> </a:t>
            </a:r>
            <a:br>
              <a:rPr lang="de-DE" dirty="0"/>
            </a:br>
            <a:r>
              <a:rPr lang="de-DE" dirty="0"/>
              <a:t>a </a:t>
            </a:r>
            <a:r>
              <a:rPr lang="de-DE" dirty="0" err="1"/>
              <a:t>cover</a:t>
            </a:r>
            <a:r>
              <a:rPr lang="de-DE" dirty="0"/>
              <a:t> </a:t>
            </a:r>
            <a:r>
              <a:rPr lang="de-DE" dirty="0" err="1"/>
              <a:t>slide</a:t>
            </a:r>
            <a:r>
              <a:rPr lang="de-DE" dirty="0"/>
              <a:t> </a:t>
            </a:r>
            <a:r>
              <a:rPr lang="de-DE" dirty="0" err="1"/>
              <a:t>headline</a:t>
            </a:r>
            <a:endParaRPr lang="de-DE" dirty="0"/>
          </a:p>
        </p:txBody>
      </p:sp>
      <p:sp>
        <p:nvSpPr>
          <p:cNvPr id="8" name="Datumsplatzhalter 3"/>
          <p:cNvSpPr>
            <a:spLocks noGrp="1"/>
          </p:cNvSpPr>
          <p:nvPr>
            <p:ph type="dt" sz="half" idx="10"/>
          </p:nvPr>
        </p:nvSpPr>
        <p:spPr>
          <a:xfrm>
            <a:off x="720725" y="4341600"/>
            <a:ext cx="7001102" cy="422824"/>
          </a:xfrm>
          <a:prstGeom prst="rect">
            <a:avLst/>
          </a:prstGeom>
        </p:spPr>
        <p:txBody>
          <a:bodyPr/>
          <a:lstStyle>
            <a:lvl1pPr>
              <a:defRPr sz="2000" smtClean="0">
                <a:latin typeface="Calibri" panose="020F0502020204030204" pitchFamily="34" charset="0"/>
                <a:cs typeface="Calibri" panose="020F0502020204030204" pitchFamily="34" charset="0"/>
              </a:defRPr>
            </a:lvl1pPr>
          </a:lstStyle>
          <a:p>
            <a:r>
              <a:rPr lang="en-GB"/>
              <a:t>Enter date also using menu item “Header and Footer” </a:t>
            </a:r>
            <a:endParaRPr lang="de-AT" dirty="0"/>
          </a:p>
        </p:txBody>
      </p:sp>
      <p:sp>
        <p:nvSpPr>
          <p:cNvPr id="9" name="Fußzeilenplatzhalter 4"/>
          <p:cNvSpPr>
            <a:spLocks noGrp="1"/>
          </p:cNvSpPr>
          <p:nvPr>
            <p:ph type="ftr" sz="quarter" idx="11"/>
          </p:nvPr>
        </p:nvSpPr>
        <p:spPr>
          <a:xfrm>
            <a:off x="720725" y="3560400"/>
            <a:ext cx="7001102" cy="652462"/>
          </a:xfrm>
          <a:prstGeom prst="rect">
            <a:avLst/>
          </a:prstGeom>
        </p:spPr>
        <p:txBody>
          <a:bodyPr anchor="b" anchorCtr="0"/>
          <a:lstStyle>
            <a:lvl1pPr algn="l">
              <a:defRPr sz="2000" b="0">
                <a:solidFill>
                  <a:srgbClr val="000000"/>
                </a:solidFill>
                <a:latin typeface="Calibri" panose="020F0502020204030204" pitchFamily="34" charset="0"/>
                <a:cs typeface="Calibri" panose="020F0502020204030204" pitchFamily="34" charset="0"/>
              </a:defRPr>
            </a:lvl1pPr>
          </a:lstStyle>
          <a:p>
            <a:pPr>
              <a:defRPr/>
            </a:pPr>
            <a:r>
              <a:rPr lang="en-GB"/>
              <a:t>Enter footer text using menu item “Header and Footer” </a:t>
            </a:r>
            <a:br>
              <a:rPr lang="en-GB"/>
            </a:br>
            <a:r>
              <a:rPr lang="en-GB"/>
              <a:t>and accept for all slides.</a:t>
            </a:r>
            <a:endParaRPr lang="de-AT" dirty="0"/>
          </a:p>
        </p:txBody>
      </p:sp>
      <p:sp>
        <p:nvSpPr>
          <p:cNvPr id="21" name="Textfeld 271"/>
          <p:cNvSpPr txBox="1">
            <a:spLocks noChangeArrowheads="1"/>
          </p:cNvSpPr>
          <p:nvPr userDrawn="1"/>
        </p:nvSpPr>
        <p:spPr bwMode="auto">
          <a:xfrm>
            <a:off x="7493906" y="856995"/>
            <a:ext cx="144013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de-DE" sz="1200" spc="90" baseline="0" dirty="0">
                <a:latin typeface="Calibri" panose="020F0502020204030204" pitchFamily="34" charset="0"/>
                <a:cs typeface="Calibri" panose="020F0502020204030204" pitchFamily="34" charset="0"/>
              </a:rPr>
              <a:t>SCIENCE</a:t>
            </a:r>
          </a:p>
          <a:p>
            <a:pPr algn="r" eaLnBrk="1" hangingPunct="1"/>
            <a:r>
              <a:rPr lang="de-DE" sz="1200" spc="90" baseline="0" dirty="0">
                <a:latin typeface="Calibri" panose="020F0502020204030204" pitchFamily="34" charset="0"/>
                <a:cs typeface="Calibri" panose="020F0502020204030204" pitchFamily="34" charset="0"/>
              </a:rPr>
              <a:t>PASSION</a:t>
            </a:r>
            <a:br>
              <a:rPr lang="de-DE" sz="1200" spc="90" baseline="0" dirty="0">
                <a:latin typeface="Calibri" panose="020F0502020204030204" pitchFamily="34" charset="0"/>
                <a:cs typeface="Calibri" panose="020F0502020204030204" pitchFamily="34" charset="0"/>
              </a:rPr>
            </a:br>
            <a:r>
              <a:rPr lang="de-DE" sz="1200" spc="90" baseline="0" dirty="0">
                <a:latin typeface="Calibri" panose="020F0502020204030204" pitchFamily="34" charset="0"/>
                <a:cs typeface="Calibri" panose="020F0502020204030204" pitchFamily="34" charset="0"/>
              </a:rPr>
              <a:t>TECHNOLOGY</a:t>
            </a:r>
          </a:p>
        </p:txBody>
      </p:sp>
      <p:grpSp>
        <p:nvGrpSpPr>
          <p:cNvPr id="7" name="Group 6"/>
          <p:cNvGrpSpPr/>
          <p:nvPr userDrawn="1"/>
        </p:nvGrpSpPr>
        <p:grpSpPr>
          <a:xfrm>
            <a:off x="0" y="2667000"/>
            <a:ext cx="6106116" cy="3696540"/>
            <a:chOff x="0" y="2667000"/>
            <a:chExt cx="6106116" cy="3696540"/>
          </a:xfrm>
        </p:grpSpPr>
        <p:pic>
          <p:nvPicPr>
            <p:cNvPr id="10" name="Bild 2"/>
            <p:cNvPicPr>
              <a:picLocks/>
            </p:cNvPicPr>
            <p:nvPr userDrawn="1"/>
          </p:nvPicPr>
          <p:blipFill rotWithShape="1">
            <a:blip r:embed="rId2">
              <a:extLst>
                <a:ext uri="{28A0092B-C50C-407E-A947-70E740481C1C}">
                  <a14:useLocalDpi xmlns:a14="http://schemas.microsoft.com/office/drawing/2010/main" val="0"/>
                </a:ext>
              </a:extLst>
            </a:blip>
            <a:srcRect t="41833" r="75648"/>
            <a:stretch/>
          </p:blipFill>
          <p:spPr>
            <a:xfrm>
              <a:off x="0" y="2667000"/>
              <a:ext cx="2226733" cy="3696540"/>
            </a:xfrm>
            <a:prstGeom prst="rect">
              <a:avLst/>
            </a:prstGeom>
          </p:spPr>
        </p:pic>
        <p:pic>
          <p:nvPicPr>
            <p:cNvPr id="12" name="Bild 2"/>
            <p:cNvPicPr>
              <a:picLocks/>
            </p:cNvPicPr>
            <p:nvPr userDrawn="1"/>
          </p:nvPicPr>
          <p:blipFill rotWithShape="1">
            <a:blip r:embed="rId2">
              <a:extLst>
                <a:ext uri="{28A0092B-C50C-407E-A947-70E740481C1C}">
                  <a14:useLocalDpi xmlns:a14="http://schemas.microsoft.com/office/drawing/2010/main" val="0"/>
                </a:ext>
              </a:extLst>
            </a:blip>
            <a:srcRect t="41833" r="75648"/>
            <a:stretch/>
          </p:blipFill>
          <p:spPr>
            <a:xfrm>
              <a:off x="2226733" y="2667000"/>
              <a:ext cx="2226733" cy="3696540"/>
            </a:xfrm>
            <a:prstGeom prst="rect">
              <a:avLst/>
            </a:prstGeom>
          </p:spPr>
        </p:pic>
        <p:pic>
          <p:nvPicPr>
            <p:cNvPr id="14" name="Bild 2"/>
            <p:cNvPicPr>
              <a:picLocks/>
            </p:cNvPicPr>
            <p:nvPr userDrawn="1"/>
          </p:nvPicPr>
          <p:blipFill rotWithShape="1">
            <a:blip r:embed="rId2">
              <a:extLst>
                <a:ext uri="{28A0092B-C50C-407E-A947-70E740481C1C}">
                  <a14:useLocalDpi xmlns:a14="http://schemas.microsoft.com/office/drawing/2010/main" val="0"/>
                </a:ext>
              </a:extLst>
            </a:blip>
            <a:srcRect t="47647" r="75648"/>
            <a:stretch/>
          </p:blipFill>
          <p:spPr>
            <a:xfrm>
              <a:off x="3879383" y="3036498"/>
              <a:ext cx="2226733" cy="3327042"/>
            </a:xfrm>
            <a:prstGeom prst="rect">
              <a:avLst/>
            </a:prstGeom>
          </p:spPr>
        </p:pic>
      </p:grpSp>
    </p:spTree>
    <p:extLst>
      <p:ext uri="{BB962C8B-B14F-4D97-AF65-F5344CB8AC3E}">
        <p14:creationId xmlns:p14="http://schemas.microsoft.com/office/powerpoint/2010/main" val="3378218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726" y="577911"/>
            <a:ext cx="8197228" cy="761470"/>
          </a:xfrm>
          <a:prstGeom prst="rect">
            <a:avLst/>
          </a:prstGeom>
        </p:spPr>
        <p:txBody>
          <a:bodyPr/>
          <a:lstStyle>
            <a:lvl1pPr>
              <a:defRPr>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5" name="Content Placeholder 2"/>
          <p:cNvSpPr>
            <a:spLocks noGrp="1"/>
          </p:cNvSpPr>
          <p:nvPr>
            <p:ph idx="1"/>
          </p:nvPr>
        </p:nvSpPr>
        <p:spPr>
          <a:xfrm>
            <a:off x="721784" y="1311256"/>
            <a:ext cx="8196170" cy="4941101"/>
          </a:xfrm>
          <a:prstGeom prst="rect">
            <a:avLst/>
          </a:prstGeom>
        </p:spPr>
        <p:txBody>
          <a:bodyPr>
            <a:noAutofit/>
          </a:bodyPr>
          <a:lstStyle>
            <a:lvl1pPr marL="228600" indent="-228600">
              <a:buClr>
                <a:srgbClr val="F70146"/>
              </a:buClr>
              <a:buFont typeface="Wingdings" panose="05000000000000000000" pitchFamily="2" charset="2"/>
              <a:buChar char="§"/>
              <a:defRPr sz="2000" b="1">
                <a:latin typeface="Calibri" panose="020F0502020204030204" pitchFamily="34" charset="0"/>
                <a:cs typeface="Calibri" panose="020F0502020204030204" pitchFamily="34" charset="0"/>
              </a:defRPr>
            </a:lvl1pPr>
            <a:lvl2pPr marL="6858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2pPr>
            <a:lvl3pPr marL="11430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3pPr>
            <a:lvl4pPr marL="16002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4pPr>
            <a:lvl5pPr marL="20574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706.550 Architecture of Machine Learning Systems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03 Compilation</a:t>
            </a:r>
            <a:endParaRPr lang="en-US" baseline="0" dirty="0">
              <a:latin typeface="Calibri" panose="020F0502020204030204" pitchFamily="34" charset="0"/>
              <a:cs typeface="Calibri" panose="020F0502020204030204" pitchFamily="34" charset="0"/>
            </a:endParaRPr>
          </a:p>
          <a:p>
            <a:pPr algn="ctr"/>
            <a:r>
              <a:rPr lang="en-US" baseline="0" dirty="0">
                <a:latin typeface="Calibri" panose="020F0502020204030204" pitchFamily="34" charset="0"/>
                <a:cs typeface="Calibri" panose="020F0502020204030204" pitchFamily="34" charset="0"/>
              </a:rPr>
              <a:t>Matthias Boehm, Graz University of Technology, SS </a:t>
            </a:r>
            <a:r>
              <a:rPr lang="en-US" baseline="0" dirty="0" smtClean="0">
                <a:latin typeface="Calibri" panose="020F0502020204030204" pitchFamily="34" charset="0"/>
                <a:cs typeface="Calibri" panose="020F0502020204030204" pitchFamily="34" charset="0"/>
              </a:rPr>
              <a:t>2022</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11" name="Textplatzhalter 15"/>
          <p:cNvSpPr>
            <a:spLocks noGrp="1"/>
          </p:cNvSpPr>
          <p:nvPr>
            <p:ph type="body" sz="quarter" idx="14"/>
          </p:nvPr>
        </p:nvSpPr>
        <p:spPr>
          <a:xfrm>
            <a:off x="720725" y="190801"/>
            <a:ext cx="8229600" cy="332106"/>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Tree>
    <p:extLst>
      <p:ext uri="{BB962C8B-B14F-4D97-AF65-F5344CB8AC3E}">
        <p14:creationId xmlns:p14="http://schemas.microsoft.com/office/powerpoint/2010/main" val="158058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1" name="Titel 1"/>
          <p:cNvSpPr>
            <a:spLocks noGrp="1"/>
          </p:cNvSpPr>
          <p:nvPr>
            <p:ph type="title"/>
          </p:nvPr>
        </p:nvSpPr>
        <p:spPr>
          <a:xfrm>
            <a:off x="206748" y="2097090"/>
            <a:ext cx="8721352" cy="1299604"/>
          </a:xfrm>
          <a:prstGeom prst="rect">
            <a:avLst/>
          </a:prstGeom>
        </p:spPr>
        <p:txBody>
          <a:bodyPr anchor="b">
            <a:normAutofit/>
          </a:bodyPr>
          <a:lstStyle>
            <a:lvl1pPr algn="ctr">
              <a:defRPr sz="4400">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12" name="Inhaltsplatzhalter 2"/>
          <p:cNvSpPr>
            <a:spLocks noGrp="1"/>
          </p:cNvSpPr>
          <p:nvPr>
            <p:ph idx="1"/>
          </p:nvPr>
        </p:nvSpPr>
        <p:spPr>
          <a:xfrm>
            <a:off x="206748" y="3728980"/>
            <a:ext cx="8721352" cy="2596984"/>
          </a:xfrm>
          <a:prstGeom prst="rect">
            <a:avLst/>
          </a:prstGeom>
        </p:spPr>
        <p:txBody>
          <a:bodyPr/>
          <a:lstStyle>
            <a:lvl1pPr algn="ctr">
              <a:defRPr b="0">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7" name="Textplatzhalter 15"/>
          <p:cNvSpPr>
            <a:spLocks noGrp="1"/>
          </p:cNvSpPr>
          <p:nvPr>
            <p:ph type="body" sz="quarter" idx="14"/>
          </p:nvPr>
        </p:nvSpPr>
        <p:spPr>
          <a:xfrm>
            <a:off x="720725" y="190801"/>
            <a:ext cx="8229600" cy="253699"/>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
        <p:nvSpPr>
          <p:cNvPr id="5"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706.550 Architecture of Machine Learning Systems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03 Compilation</a:t>
            </a:r>
            <a:endParaRPr lang="en-US" baseline="0" dirty="0">
              <a:latin typeface="Calibri" panose="020F0502020204030204" pitchFamily="34" charset="0"/>
              <a:cs typeface="Calibri" panose="020F0502020204030204" pitchFamily="34" charset="0"/>
            </a:endParaRPr>
          </a:p>
          <a:p>
            <a:pPr algn="ctr"/>
            <a:r>
              <a:rPr lang="en-US" baseline="0" dirty="0">
                <a:latin typeface="Calibri" panose="020F0502020204030204" pitchFamily="34" charset="0"/>
                <a:cs typeface="Calibri" panose="020F0502020204030204" pitchFamily="34" charset="0"/>
              </a:rPr>
              <a:t>Matthias Boehm, Graz University of Technology, SS </a:t>
            </a:r>
            <a:r>
              <a:rPr lang="en-US" baseline="0" dirty="0" smtClean="0">
                <a:latin typeface="Calibri" panose="020F0502020204030204" pitchFamily="34" charset="0"/>
                <a:cs typeface="Calibri" panose="020F0502020204030204" pitchFamily="34" charset="0"/>
              </a:rPr>
              <a:t>2022</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34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cxnSp>
        <p:nvCxnSpPr>
          <p:cNvPr id="8" name="Gerade Verbindung 7"/>
          <p:cNvCxnSpPr/>
          <p:nvPr userDrawn="1"/>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hteck 8"/>
          <p:cNvSpPr/>
          <p:nvPr userDrawn="1"/>
        </p:nvSpPr>
        <p:spPr>
          <a:xfrm>
            <a:off x="0" y="503238"/>
            <a:ext cx="503238" cy="504825"/>
          </a:xfrm>
          <a:prstGeom prst="rect">
            <a:avLst/>
          </a:prstGeom>
          <a:solidFill>
            <a:srgbClr val="F701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sp>
        <p:nvSpPr>
          <p:cNvPr id="11" name="Foliennummernplatzhalter 5"/>
          <p:cNvSpPr txBox="1">
            <a:spLocks/>
          </p:cNvSpPr>
          <p:nvPr userDrawn="1"/>
        </p:nvSpPr>
        <p:spPr>
          <a:xfrm>
            <a:off x="0" y="582613"/>
            <a:ext cx="503238" cy="36512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341491D6-FCB3-AA48-877A-0FB5E714E925}" type="slidenum">
              <a:rPr lang="de-DE" sz="1200" smtClean="0">
                <a:solidFill>
                  <a:schemeClr val="bg1"/>
                </a:solidFill>
              </a:rPr>
              <a:pPr algn="ctr" eaLnBrk="1" hangingPunct="1">
                <a:defRPr/>
              </a:pPr>
              <a:t>‹#›</a:t>
            </a:fld>
            <a:endParaRPr lang="de-DE" sz="1200">
              <a:solidFill>
                <a:schemeClr val="bg1"/>
              </a:solidFill>
            </a:endParaRPr>
          </a:p>
        </p:txBody>
      </p:sp>
      <p:pic>
        <p:nvPicPr>
          <p:cNvPr id="16" name="Bildplatzhalter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8051284" y="97928"/>
            <a:ext cx="87110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0" name="Grafik 10"/>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321" y="6498439"/>
            <a:ext cx="777237" cy="24526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04" r:id="rId2"/>
    <p:sldLayoutId id="2147483707" r:id="rId3"/>
  </p:sldLayoutIdLst>
  <p:hf sldNum="0" hdr="0"/>
  <p:txStyles>
    <p:titleStyle>
      <a:lvl1pPr algn="l" defTabSz="457200" rtl="0" eaLnBrk="1" fontAlgn="base" hangingPunct="1">
        <a:spcBef>
          <a:spcPct val="0"/>
        </a:spcBef>
        <a:spcAft>
          <a:spcPct val="0"/>
        </a:spcAft>
        <a:defRPr sz="3200" kern="1200">
          <a:solidFill>
            <a:srgbClr val="000000"/>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9pPr>
    </p:titleStyle>
    <p:bodyStyle>
      <a:lvl1pPr algn="l" defTabSz="457200" rtl="0" eaLnBrk="1" fontAlgn="base" hangingPunct="1">
        <a:spcBef>
          <a:spcPct val="20000"/>
        </a:spcBef>
        <a:spcAft>
          <a:spcPct val="0"/>
        </a:spcAft>
        <a:buFont typeface="Arial" charset="0"/>
        <a:defRPr sz="2600" kern="1200">
          <a:solidFill>
            <a:srgbClr val="000000"/>
          </a:solidFill>
          <a:latin typeface="+mn-lt"/>
          <a:ea typeface="ＭＳ Ｐゴシック" pitchFamily="-107" charset="-128"/>
          <a:cs typeface="ＭＳ Ｐゴシック" pitchFamily="-107" charset="-128"/>
        </a:defRPr>
      </a:lvl1pPr>
      <a:lvl2pPr marL="342900" indent="-342900" algn="l" defTabSz="457200" rtl="0" eaLnBrk="1" fontAlgn="base" hangingPunct="1">
        <a:spcBef>
          <a:spcPct val="20000"/>
        </a:spcBef>
        <a:spcAft>
          <a:spcPct val="0"/>
        </a:spcAft>
        <a:buClr>
          <a:schemeClr val="accent1"/>
        </a:buClr>
        <a:buFont typeface="Wingdings" panose="05000000000000000000" pitchFamily="2" charset="2"/>
        <a:buChar char="§"/>
        <a:defRPr sz="2400" kern="1200">
          <a:solidFill>
            <a:srgbClr val="000000"/>
          </a:solidFill>
          <a:latin typeface="+mn-lt"/>
          <a:ea typeface="ＭＳ Ｐゴシック" pitchFamily="-107" charset="-128"/>
          <a:cs typeface="+mn-cs"/>
        </a:defRPr>
      </a:lvl2pPr>
      <a:lvl3pPr marL="808038" indent="-271463" algn="l" defTabSz="457200" rtl="0" eaLnBrk="1" fontAlgn="base" hangingPunct="1">
        <a:spcBef>
          <a:spcPct val="20000"/>
        </a:spcBef>
        <a:spcAft>
          <a:spcPct val="0"/>
        </a:spcAft>
        <a:buFont typeface="Wingdings" charset="0"/>
        <a:buChar char="§"/>
        <a:defRPr sz="2000" kern="1200">
          <a:solidFill>
            <a:srgbClr val="000000"/>
          </a:solidFill>
          <a:latin typeface="+mn-lt"/>
          <a:ea typeface="ＭＳ Ｐゴシック" pitchFamily="-107" charset="-128"/>
          <a:cs typeface="+mn-cs"/>
        </a:defRPr>
      </a:lvl3pPr>
      <a:lvl4pPr marL="1438275" indent="-185738" algn="l" defTabSz="457200" rtl="0" eaLnBrk="1" fontAlgn="base" hangingPunct="1">
        <a:spcBef>
          <a:spcPct val="20000"/>
        </a:spcBef>
        <a:spcAft>
          <a:spcPct val="0"/>
        </a:spcAft>
        <a:buClr>
          <a:srgbClr val="A6A6A6"/>
        </a:buClr>
        <a:buFont typeface="Wingdings" charset="0"/>
        <a:buChar char="§"/>
        <a:defRPr sz="2000" kern="1200">
          <a:solidFill>
            <a:srgbClr val="000000"/>
          </a:solidFill>
          <a:latin typeface="+mn-lt"/>
          <a:ea typeface="ＭＳ Ｐゴシック" pitchFamily="-107" charset="-128"/>
          <a:cs typeface="+mn-cs"/>
        </a:defRPr>
      </a:lvl4pPr>
      <a:lvl5pPr marL="1588" indent="0" algn="l" defTabSz="457200" rtl="0" eaLnBrk="1" fontAlgn="base" hangingPunct="1">
        <a:spcBef>
          <a:spcPts val="0"/>
        </a:spcBef>
        <a:spcAft>
          <a:spcPct val="0"/>
        </a:spcAft>
        <a:buFontTx/>
        <a:buNone/>
        <a:defRPr sz="2000" kern="1200">
          <a:solidFill>
            <a:srgbClr val="000000"/>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youtube.com/watch?v=qjx65mD6nr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issues.apache.org/jira/secure/Dashboard.jspa?selectPageId=12335852#Filter-Results/12365413" TargetMode="External"/><Relationship Id="rId7" Type="http://schemas.openxmlformats.org/officeDocument/2006/relationships/image" Target="../media/image5.png"/><Relationship Id="rId2" Type="http://schemas.openxmlformats.org/officeDocument/2006/relationships/hyperlink" Target="https://tugraz.webex.com/meet/m.boehm" TargetMode="External"/><Relationship Id="rId1" Type="http://schemas.openxmlformats.org/officeDocument/2006/relationships/slideLayout" Target="../slideLayouts/slideLayout2.xml"/><Relationship Id="rId6" Type="http://schemas.openxmlformats.org/officeDocument/2006/relationships/hyperlink" Target="https://mboehm7.github.io/teaching/ss22_amls/AMLS_2022_Exercise.pdf" TargetMode="External"/><Relationship Id="rId5" Type="http://schemas.openxmlformats.org/officeDocument/2006/relationships/hyperlink" Target="http://sigmod2022contest.eastus.cloudapp.azure.com/index.shtml" TargetMode="External"/><Relationship Id="rId4" Type="http://schemas.openxmlformats.org/officeDocument/2006/relationships/hyperlink" Target="https://mboehm7.github.io/teaching/ss22_amls/AMLS_DAPHNE_projects.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pytorch/pytorch/blob/master/torch/csrc/jit/passes/subgraph_rewrite.cpp"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 Id="rId9" Type="http://schemas.openxmlformats.org/officeDocument/2006/relationships/image" Target="../media/image50.emf"/></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github.com/tensorflow/tensorboard/blob/master/docs/r1/graphs.md" TargetMode="External"/><Relationship Id="rId5"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20725" y="1069200"/>
            <a:ext cx="8121349" cy="2489199"/>
          </a:xfrm>
        </p:spPr>
        <p:txBody>
          <a:bodyPr/>
          <a:lstStyle/>
          <a:p>
            <a:r>
              <a:rPr lang="de-DE" b="1" dirty="0"/>
              <a:t>Architecture of ML Systems</a:t>
            </a:r>
            <a:br>
              <a:rPr lang="de-DE" b="1" dirty="0"/>
            </a:br>
            <a:r>
              <a:rPr lang="de-DE" b="1" dirty="0"/>
              <a:t>03 Size Inference and Rewrites</a:t>
            </a:r>
          </a:p>
        </p:txBody>
      </p:sp>
      <p:sp>
        <p:nvSpPr>
          <p:cNvPr id="4" name="Fußzeilenplatzhalter 3"/>
          <p:cNvSpPr>
            <a:spLocks noGrp="1"/>
          </p:cNvSpPr>
          <p:nvPr>
            <p:ph type="ftr" sz="quarter" idx="11"/>
          </p:nvPr>
        </p:nvSpPr>
        <p:spPr>
          <a:xfrm>
            <a:off x="720725" y="3836432"/>
            <a:ext cx="7001102" cy="1632702"/>
          </a:xfrm>
        </p:spPr>
        <p:txBody>
          <a:bodyPr anchor="t"/>
          <a:lstStyle/>
          <a:p>
            <a:r>
              <a:rPr lang="en-GB" b="1" dirty="0"/>
              <a:t>Matthias Boehm</a:t>
            </a:r>
          </a:p>
          <a:p>
            <a:endParaRPr lang="en-GB" sz="1000" dirty="0"/>
          </a:p>
          <a:p>
            <a:r>
              <a:rPr lang="en-GB" dirty="0"/>
              <a:t>Graz University of Technology, Austria</a:t>
            </a:r>
            <a:br>
              <a:rPr lang="en-GB" dirty="0"/>
            </a:br>
            <a:r>
              <a:rPr lang="en-US" dirty="0"/>
              <a:t>Computer Science and Biomedical Engineering</a:t>
            </a:r>
            <a:endParaRPr lang="en-GB" dirty="0"/>
          </a:p>
          <a:p>
            <a:r>
              <a:rPr lang="en-GB" dirty="0"/>
              <a:t>Institute of Interactive Systems and Data Science</a:t>
            </a:r>
          </a:p>
          <a:p>
            <a:r>
              <a:rPr lang="de-AT" dirty="0"/>
              <a:t>BMK endowed chair for Data Management</a:t>
            </a:r>
            <a:endParaRPr lang="en-GB" dirty="0"/>
          </a:p>
        </p:txBody>
      </p:sp>
      <p:sp>
        <p:nvSpPr>
          <p:cNvPr id="2" name="TextBox 1"/>
          <p:cNvSpPr txBox="1"/>
          <p:nvPr/>
        </p:nvSpPr>
        <p:spPr>
          <a:xfrm>
            <a:off x="813915" y="6420899"/>
            <a:ext cx="2622621" cy="369332"/>
          </a:xfrm>
          <a:prstGeom prst="rect">
            <a:avLst/>
          </a:prstGeom>
          <a:noFill/>
        </p:spPr>
        <p:txBody>
          <a:bodyPr wrap="square" lIns="0" rIns="0" rtlCol="0">
            <a:spAutoFit/>
          </a:bodyPr>
          <a:lstStyle/>
          <a:p>
            <a:r>
              <a:rPr lang="en-US" dirty="0">
                <a:solidFill>
                  <a:schemeClr val="accent1"/>
                </a:solidFill>
                <a:latin typeface="Calibri" panose="020F0502020204030204" pitchFamily="34" charset="0"/>
                <a:cs typeface="Calibri" panose="020F0502020204030204" pitchFamily="34" charset="0"/>
              </a:rPr>
              <a:t>Last update: Mar </a:t>
            </a:r>
            <a:r>
              <a:rPr lang="en-US" dirty="0" smtClean="0">
                <a:solidFill>
                  <a:schemeClr val="accent1"/>
                </a:solidFill>
                <a:latin typeface="Calibri" panose="020F0502020204030204" pitchFamily="34" charset="0"/>
                <a:cs typeface="Calibri" panose="020F0502020204030204" pitchFamily="34" charset="0"/>
              </a:rPr>
              <a:t>17, 2022</a:t>
            </a:r>
            <a:endParaRPr lang="en-US" dirty="0">
              <a:solidFill>
                <a:schemeClr val="accent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65" y="5785289"/>
            <a:ext cx="853163" cy="301451"/>
          </a:xfrm>
          <a:prstGeom prst="rect">
            <a:avLst/>
          </a:prstGeom>
        </p:spPr>
      </p:pic>
    </p:spTree>
    <p:extLst>
      <p:ext uri="{BB962C8B-B14F-4D97-AF65-F5344CB8AC3E}">
        <p14:creationId xmlns:p14="http://schemas.microsoft.com/office/powerpoint/2010/main" val="588093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Size Inference and Cost Estimation</a:t>
            </a:r>
          </a:p>
        </p:txBody>
      </p:sp>
      <p:sp>
        <p:nvSpPr>
          <p:cNvPr id="6" name="Content Placeholder 5"/>
          <p:cNvSpPr>
            <a:spLocks noGrp="1"/>
          </p:cNvSpPr>
          <p:nvPr>
            <p:ph idx="1"/>
          </p:nvPr>
        </p:nvSpPr>
        <p:spPr/>
        <p:txBody>
          <a:bodyPr/>
          <a:lstStyle/>
          <a:p>
            <a:r>
              <a:rPr lang="en-US" dirty="0"/>
              <a:t>Crucial for Generating Valid Execution Plans </a:t>
            </a:r>
            <a:br>
              <a:rPr lang="en-US" dirty="0"/>
            </a:br>
            <a:r>
              <a:rPr lang="en-US" dirty="0"/>
              <a:t>&amp; Cost-based Optimization</a:t>
            </a:r>
          </a:p>
        </p:txBody>
      </p:sp>
    </p:spTree>
    <p:extLst>
      <p:ext uri="{BB962C8B-B14F-4D97-AF65-F5344CB8AC3E}">
        <p14:creationId xmlns:p14="http://schemas.microsoft.com/office/powerpoint/2010/main" val="2634997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and Size Propagation</a:t>
            </a:r>
          </a:p>
        </p:txBody>
      </p:sp>
      <p:sp>
        <p:nvSpPr>
          <p:cNvPr id="3" name="Content Placeholder 2"/>
          <p:cNvSpPr>
            <a:spLocks noGrp="1"/>
          </p:cNvSpPr>
          <p:nvPr>
            <p:ph idx="1"/>
          </p:nvPr>
        </p:nvSpPr>
        <p:spPr/>
        <p:txBody>
          <a:bodyPr/>
          <a:lstStyle/>
          <a:p>
            <a:r>
              <a:rPr lang="en-US" dirty="0">
                <a:solidFill>
                  <a:schemeClr val="tx1"/>
                </a:solidFill>
              </a:rPr>
              <a:t>Size Information</a:t>
            </a:r>
          </a:p>
          <a:p>
            <a:pPr lvl="1"/>
            <a:r>
              <a:rPr lang="en-US" dirty="0"/>
              <a:t>Dimensions (#rows, #columns)</a:t>
            </a:r>
          </a:p>
          <a:p>
            <a:pPr lvl="1"/>
            <a:r>
              <a:rPr lang="en-US" dirty="0"/>
              <a:t>Sparsity (#</a:t>
            </a:r>
            <a:r>
              <a:rPr lang="en-US" dirty="0" err="1"/>
              <a:t>nnz</a:t>
            </a:r>
            <a:r>
              <a:rPr lang="en-US" dirty="0"/>
              <a:t>/(#rows * #columns))</a:t>
            </a:r>
          </a:p>
          <a:p>
            <a:pPr marL="457200" lvl="1" indent="0">
              <a:buNone/>
            </a:pPr>
            <a:r>
              <a:rPr lang="en-AT" b="1" dirty="0">
                <a:solidFill>
                  <a:srgbClr val="7889FB"/>
                </a:solidFill>
                <a:sym typeface="Wingdings" panose="05000000000000000000" pitchFamily="2" charset="2"/>
              </a:rPr>
              <a:t></a:t>
            </a:r>
            <a:r>
              <a:rPr lang="en-US" b="1" dirty="0">
                <a:solidFill>
                  <a:srgbClr val="7889FB"/>
                </a:solidFill>
                <a:sym typeface="Wingdings" panose="05000000000000000000" pitchFamily="2" charset="2"/>
              </a:rPr>
              <a:t> memory estimates and costs</a:t>
            </a:r>
            <a:endParaRPr lang="en-US" b="1" dirty="0">
              <a:solidFill>
                <a:srgbClr val="7889FB"/>
              </a:solidFill>
            </a:endParaRPr>
          </a:p>
          <a:p>
            <a:pPr lvl="1"/>
            <a:endParaRPr lang="en-US" sz="1200" dirty="0"/>
          </a:p>
          <a:p>
            <a:r>
              <a:rPr lang="en-US" dirty="0">
                <a:solidFill>
                  <a:schemeClr val="accent1"/>
                </a:solidFill>
              </a:rPr>
              <a:t>Principle:</a:t>
            </a:r>
            <a:r>
              <a:rPr lang="en-US" dirty="0"/>
              <a:t> Worst-case Assumption</a:t>
            </a:r>
            <a:endParaRPr lang="en-US" b="0" dirty="0"/>
          </a:p>
          <a:p>
            <a:pPr lvl="1"/>
            <a:r>
              <a:rPr lang="en-US" dirty="0"/>
              <a:t>Necessary for guarantees (memory)</a:t>
            </a:r>
          </a:p>
          <a:p>
            <a:pPr lvl="1"/>
            <a:endParaRPr lang="en-US" sz="1200" dirty="0"/>
          </a:p>
          <a:p>
            <a:r>
              <a:rPr lang="en-US" dirty="0"/>
              <a:t>DAG-level Size Propagation</a:t>
            </a:r>
          </a:p>
          <a:p>
            <a:pPr lvl="1"/>
            <a:r>
              <a:rPr lang="en-US" b="1" dirty="0">
                <a:solidFill>
                  <a:schemeClr val="tx1"/>
                </a:solidFill>
              </a:rPr>
              <a:t>Input:</a:t>
            </a:r>
            <a:r>
              <a:rPr lang="en-US" dirty="0"/>
              <a:t> Size information for leaves</a:t>
            </a:r>
          </a:p>
          <a:p>
            <a:pPr lvl="1"/>
            <a:r>
              <a:rPr lang="en-US" b="1" dirty="0"/>
              <a:t>Output:</a:t>
            </a:r>
            <a:r>
              <a:rPr lang="en-US" dirty="0"/>
              <a:t> size information for </a:t>
            </a:r>
            <a:br>
              <a:rPr lang="en-US" dirty="0"/>
            </a:br>
            <a:r>
              <a:rPr lang="en-US" dirty="0"/>
              <a:t>all operators, -1 if still unknown</a:t>
            </a:r>
          </a:p>
          <a:p>
            <a:pPr lvl="1"/>
            <a:r>
              <a:rPr lang="en-US" b="1" dirty="0">
                <a:solidFill>
                  <a:srgbClr val="7889FB"/>
                </a:solidFill>
              </a:rPr>
              <a:t>Propagation based on </a:t>
            </a:r>
            <a:br>
              <a:rPr lang="en-US" b="1" dirty="0">
                <a:solidFill>
                  <a:srgbClr val="7889FB"/>
                </a:solidFill>
              </a:rPr>
            </a:br>
            <a:r>
              <a:rPr lang="en-US" b="1" dirty="0">
                <a:solidFill>
                  <a:srgbClr val="7889FB"/>
                </a:solidFill>
              </a:rPr>
              <a:t>operation semantics</a:t>
            </a:r>
            <a:r>
              <a:rPr lang="en-US" dirty="0"/>
              <a:t> (single </a:t>
            </a:r>
            <a:br>
              <a:rPr lang="en-US" dirty="0"/>
            </a:br>
            <a:r>
              <a:rPr lang="en-US" dirty="0"/>
              <a:t>bottom-up pass  over DAG)</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sp>
        <p:nvSpPr>
          <p:cNvPr id="6" name="TextBox 5"/>
          <p:cNvSpPr txBox="1"/>
          <p:nvPr/>
        </p:nvSpPr>
        <p:spPr>
          <a:xfrm>
            <a:off x="5737609" y="1321493"/>
            <a:ext cx="3381310" cy="1384995"/>
          </a:xfrm>
          <a:prstGeom prst="rect">
            <a:avLst/>
          </a:prstGeom>
          <a:noFill/>
          <a:ln w="12700">
            <a:noFill/>
          </a:ln>
        </p:spPr>
        <p:txBody>
          <a:bodyPr wrap="square" rtlCol="0">
            <a:spAutoFit/>
          </a:bodyPr>
          <a:lstStyle/>
          <a:p>
            <a:r>
              <a:rPr lang="en-US" sz="1400" dirty="0">
                <a:latin typeface="Consolas" panose="020B0609020204030204" pitchFamily="49" charset="0"/>
                <a:cs typeface="Courier New" pitchFamily="49" charset="0"/>
              </a:rPr>
              <a:t>X = </a:t>
            </a:r>
            <a:r>
              <a:rPr lang="en-US" sz="1400" b="1" dirty="0">
                <a:latin typeface="Consolas" panose="020B0609020204030204" pitchFamily="49" charset="0"/>
                <a:cs typeface="Courier New" pitchFamily="49" charset="0"/>
              </a:rPr>
              <a:t>read</a:t>
            </a:r>
            <a:r>
              <a:rPr lang="en-US" sz="1400" dirty="0">
                <a:latin typeface="Consolas" panose="020B0609020204030204" pitchFamily="49" charset="0"/>
                <a:cs typeface="Courier New" pitchFamily="49" charset="0"/>
              </a:rPr>
              <a:t>(</a:t>
            </a:r>
            <a:r>
              <a:rPr lang="en-US" sz="1400" b="1" dirty="0">
                <a:latin typeface="Consolas" panose="020B0609020204030204" pitchFamily="49" charset="0"/>
                <a:cs typeface="Courier New" pitchFamily="49" charset="0"/>
              </a:rPr>
              <a:t>$1</a:t>
            </a:r>
            <a:r>
              <a:rPr lang="en-US" sz="1400" dirty="0">
                <a:latin typeface="Consolas" panose="020B0609020204030204" pitchFamily="49" charset="0"/>
                <a:cs typeface="Courier New" pitchFamily="49" charset="0"/>
              </a:rPr>
              <a:t>);</a:t>
            </a:r>
          </a:p>
          <a:p>
            <a:r>
              <a:rPr lang="en-US" sz="1400" dirty="0">
                <a:latin typeface="Consolas" panose="020B0609020204030204" pitchFamily="49" charset="0"/>
                <a:cs typeface="Courier New" pitchFamily="49" charset="0"/>
              </a:rPr>
              <a:t>y = </a:t>
            </a:r>
            <a:r>
              <a:rPr lang="en-US" sz="1400" b="1" dirty="0">
                <a:latin typeface="Consolas" panose="020B0609020204030204" pitchFamily="49" charset="0"/>
                <a:cs typeface="Courier New" pitchFamily="49" charset="0"/>
              </a:rPr>
              <a:t>read</a:t>
            </a:r>
            <a:r>
              <a:rPr lang="en-US" sz="1400" dirty="0">
                <a:latin typeface="Consolas" panose="020B0609020204030204" pitchFamily="49" charset="0"/>
                <a:cs typeface="Courier New" pitchFamily="49" charset="0"/>
              </a:rPr>
              <a:t>(</a:t>
            </a:r>
            <a:r>
              <a:rPr lang="en-US" sz="1400" b="1" dirty="0">
                <a:latin typeface="Consolas" panose="020B0609020204030204" pitchFamily="49" charset="0"/>
                <a:cs typeface="Courier New" pitchFamily="49" charset="0"/>
              </a:rPr>
              <a:t>$2</a:t>
            </a:r>
            <a:r>
              <a:rPr lang="en-US" sz="1400" dirty="0">
                <a:latin typeface="Consolas" panose="020B0609020204030204" pitchFamily="49" charset="0"/>
                <a:cs typeface="Courier New" pitchFamily="49" charset="0"/>
              </a:rPr>
              <a:t>);</a:t>
            </a:r>
          </a:p>
          <a:p>
            <a:r>
              <a:rPr lang="en-US" sz="1400" dirty="0">
                <a:latin typeface="Consolas" panose="020B0609020204030204" pitchFamily="49" charset="0"/>
                <a:cs typeface="Courier New" pitchFamily="49" charset="0"/>
              </a:rPr>
              <a:t>I = </a:t>
            </a:r>
            <a:r>
              <a:rPr lang="en-US" sz="1400" b="1" dirty="0">
                <a:latin typeface="Consolas" panose="020B0609020204030204" pitchFamily="49" charset="0"/>
                <a:cs typeface="Courier New" pitchFamily="49" charset="0"/>
              </a:rPr>
              <a:t>matrix</a:t>
            </a:r>
            <a:r>
              <a:rPr lang="en-US" sz="1400" dirty="0">
                <a:latin typeface="Consolas" panose="020B0609020204030204" pitchFamily="49" charset="0"/>
                <a:cs typeface="Courier New" pitchFamily="49" charset="0"/>
              </a:rPr>
              <a:t>(0.001, </a:t>
            </a:r>
            <a:r>
              <a:rPr lang="en-US" sz="1400" b="1" dirty="0" err="1">
                <a:latin typeface="Consolas" panose="020B0609020204030204" pitchFamily="49" charset="0"/>
                <a:cs typeface="Courier New" pitchFamily="49" charset="0"/>
              </a:rPr>
              <a:t>ncol</a:t>
            </a:r>
            <a:r>
              <a:rPr lang="en-US" sz="1400" dirty="0">
                <a:latin typeface="Consolas" panose="020B0609020204030204" pitchFamily="49" charset="0"/>
                <a:cs typeface="Courier New" pitchFamily="49" charset="0"/>
              </a:rPr>
              <a:t>(X), 1);</a:t>
            </a:r>
          </a:p>
          <a:p>
            <a:r>
              <a:rPr lang="en-US" sz="1400" dirty="0">
                <a:latin typeface="Consolas" panose="020B0609020204030204" pitchFamily="49" charset="0"/>
                <a:cs typeface="Courier New" pitchFamily="49" charset="0"/>
              </a:rPr>
              <a:t>A = </a:t>
            </a:r>
            <a:r>
              <a:rPr lang="en-US" sz="1400" b="1" dirty="0">
                <a:latin typeface="Consolas" panose="020B0609020204030204" pitchFamily="49" charset="0"/>
                <a:cs typeface="Courier New" pitchFamily="49" charset="0"/>
              </a:rPr>
              <a:t>t</a:t>
            </a:r>
            <a:r>
              <a:rPr lang="en-US" sz="1400" dirty="0">
                <a:latin typeface="Consolas" panose="020B0609020204030204" pitchFamily="49" charset="0"/>
                <a:cs typeface="Courier New" pitchFamily="49" charset="0"/>
              </a:rPr>
              <a:t>(X) %*% X + </a:t>
            </a:r>
            <a:r>
              <a:rPr lang="en-US" sz="1400" b="1" dirty="0" err="1">
                <a:latin typeface="Consolas" panose="020B0609020204030204" pitchFamily="49" charset="0"/>
                <a:cs typeface="Courier New" pitchFamily="49" charset="0"/>
              </a:rPr>
              <a:t>diag</a:t>
            </a:r>
            <a:r>
              <a:rPr lang="en-US" sz="1400" dirty="0">
                <a:latin typeface="Consolas" panose="020B0609020204030204" pitchFamily="49" charset="0"/>
                <a:cs typeface="Courier New" pitchFamily="49" charset="0"/>
              </a:rPr>
              <a:t>(I);</a:t>
            </a:r>
          </a:p>
          <a:p>
            <a:r>
              <a:rPr lang="en-US" sz="1400" dirty="0">
                <a:latin typeface="Consolas" panose="020B0609020204030204" pitchFamily="49" charset="0"/>
                <a:cs typeface="Courier New" pitchFamily="49" charset="0"/>
              </a:rPr>
              <a:t>b = </a:t>
            </a:r>
            <a:r>
              <a:rPr lang="en-US" sz="1400" b="1" dirty="0">
                <a:latin typeface="Consolas" panose="020B0609020204030204" pitchFamily="49" charset="0"/>
                <a:cs typeface="Courier New" pitchFamily="49" charset="0"/>
              </a:rPr>
              <a:t>t</a:t>
            </a:r>
            <a:r>
              <a:rPr lang="en-US" sz="1400" dirty="0">
                <a:latin typeface="Consolas" panose="020B0609020204030204" pitchFamily="49" charset="0"/>
                <a:cs typeface="Courier New" pitchFamily="49" charset="0"/>
              </a:rPr>
              <a:t>(X) %*% y;</a:t>
            </a:r>
          </a:p>
          <a:p>
            <a:r>
              <a:rPr lang="en-US" sz="1400" dirty="0">
                <a:latin typeface="Consolas" panose="020B0609020204030204" pitchFamily="49" charset="0"/>
                <a:cs typeface="Courier New" pitchFamily="49" charset="0"/>
              </a:rPr>
              <a:t>beta = </a:t>
            </a:r>
            <a:r>
              <a:rPr lang="en-US" sz="1400" b="1" dirty="0">
                <a:latin typeface="Consolas" panose="020B0609020204030204" pitchFamily="49" charset="0"/>
                <a:cs typeface="Courier New" pitchFamily="49" charset="0"/>
              </a:rPr>
              <a:t>solve</a:t>
            </a:r>
            <a:r>
              <a:rPr lang="en-US" sz="1400" dirty="0">
                <a:latin typeface="Consolas" panose="020B0609020204030204" pitchFamily="49" charset="0"/>
                <a:cs typeface="Courier New" pitchFamily="49" charset="0"/>
              </a:rPr>
              <a:t>(A, b);</a:t>
            </a:r>
          </a:p>
        </p:txBody>
      </p:sp>
      <p:sp>
        <p:nvSpPr>
          <p:cNvPr id="9" name="TextBox 8"/>
          <p:cNvSpPr txBox="1"/>
          <p:nvPr/>
        </p:nvSpPr>
        <p:spPr>
          <a:xfrm>
            <a:off x="5194475" y="4983592"/>
            <a:ext cx="12954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dg(rand)</a:t>
            </a:r>
            <a:endParaRPr lang="en-US" sz="1200" dirty="0">
              <a:latin typeface="Consolas" panose="020B0609020204030204" pitchFamily="49" charset="0"/>
              <a:cs typeface="Courier New" pitchFamily="49" charset="0"/>
            </a:endParaRPr>
          </a:p>
        </p:txBody>
      </p:sp>
      <p:cxnSp>
        <p:nvCxnSpPr>
          <p:cNvPr id="10" name="Straight Arrow Connector 9"/>
          <p:cNvCxnSpPr>
            <a:stCxn id="9" idx="0"/>
            <a:endCxn id="11" idx="2"/>
          </p:cNvCxnSpPr>
          <p:nvPr/>
        </p:nvCxnSpPr>
        <p:spPr>
          <a:xfrm flipV="1">
            <a:off x="5842175" y="4450352"/>
            <a:ext cx="0" cy="53324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46875" y="4173353"/>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a:t>
            </a:r>
            <a:r>
              <a:rPr lang="en-US" sz="1200" b="1" dirty="0" err="1">
                <a:latin typeface="Consolas" panose="020B0609020204030204" pitchFamily="49" charset="0"/>
                <a:cs typeface="Courier New" pitchFamily="49" charset="0"/>
              </a:rPr>
              <a:t>diag</a:t>
            </a:r>
            <a:r>
              <a:rPr lang="en-US" sz="1200" b="1" dirty="0">
                <a:latin typeface="Consolas" panose="020B0609020204030204" pitchFamily="49" charset="0"/>
                <a:cs typeface="Courier New" pitchFamily="49" charset="0"/>
              </a:rPr>
              <a:t>)</a:t>
            </a:r>
          </a:p>
        </p:txBody>
      </p:sp>
      <p:sp>
        <p:nvSpPr>
          <p:cNvPr id="12" name="TextBox 11"/>
          <p:cNvSpPr txBox="1"/>
          <p:nvPr/>
        </p:nvSpPr>
        <p:spPr>
          <a:xfrm>
            <a:off x="6261275" y="5757312"/>
            <a:ext cx="1447800" cy="492443"/>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X</a:t>
            </a:r>
          </a:p>
          <a:p>
            <a:pPr algn="ctr"/>
            <a:r>
              <a:rPr lang="en-US" sz="1400" b="1" dirty="0">
                <a:solidFill>
                  <a:schemeClr val="accent1"/>
                </a:solidFill>
                <a:latin typeface="Consolas" panose="020B0609020204030204" pitchFamily="49" charset="0"/>
                <a:cs typeface="Courier New" pitchFamily="49" charset="0"/>
              </a:rPr>
              <a:t>(10</a:t>
            </a:r>
            <a:r>
              <a:rPr lang="en-US" sz="1400" b="1" baseline="30000" dirty="0">
                <a:solidFill>
                  <a:schemeClr val="accent1"/>
                </a:solidFill>
                <a:latin typeface="Consolas" panose="020B0609020204030204" pitchFamily="49" charset="0"/>
                <a:cs typeface="Courier New" pitchFamily="49" charset="0"/>
              </a:rPr>
              <a:t>8</a:t>
            </a:r>
            <a:r>
              <a:rPr lang="en-US" sz="1400" b="1" dirty="0">
                <a:solidFill>
                  <a:schemeClr val="accent1"/>
                </a:solidFill>
                <a:latin typeface="Consolas" panose="020B0609020204030204" pitchFamily="49" charset="0"/>
                <a:cs typeface="Courier New" pitchFamily="49" charset="0"/>
              </a:rPr>
              <a:t>x10</a:t>
            </a:r>
            <a:r>
              <a:rPr lang="en-US" sz="1400" b="1" baseline="30000" dirty="0">
                <a:solidFill>
                  <a:schemeClr val="accent1"/>
                </a:solidFill>
                <a:latin typeface="Consolas" panose="020B0609020204030204" pitchFamily="49" charset="0"/>
                <a:cs typeface="Courier New" pitchFamily="49" charset="0"/>
              </a:rPr>
              <a:t>3</a:t>
            </a:r>
            <a:r>
              <a:rPr lang="en-US" sz="1400" b="1" dirty="0">
                <a:solidFill>
                  <a:schemeClr val="accent1"/>
                </a:solidFill>
                <a:latin typeface="Consolas" panose="020B0609020204030204" pitchFamily="49" charset="0"/>
                <a:cs typeface="Courier New" pitchFamily="49" charset="0"/>
              </a:rPr>
              <a:t>,10</a:t>
            </a:r>
            <a:r>
              <a:rPr lang="en-US" sz="1400" b="1" baseline="30000" dirty="0">
                <a:solidFill>
                  <a:schemeClr val="accent1"/>
                </a:solidFill>
                <a:latin typeface="Consolas" panose="020B0609020204030204" pitchFamily="49" charset="0"/>
                <a:cs typeface="Courier New" pitchFamily="49" charset="0"/>
              </a:rPr>
              <a:t>11</a:t>
            </a:r>
            <a:r>
              <a:rPr lang="en-US" sz="1400" b="1" dirty="0">
                <a:solidFill>
                  <a:schemeClr val="accent1"/>
                </a:solidFill>
                <a:latin typeface="Consolas" panose="020B0609020204030204" pitchFamily="49" charset="0"/>
                <a:cs typeface="Courier New" pitchFamily="49" charset="0"/>
              </a:rPr>
              <a:t>)</a:t>
            </a:r>
          </a:p>
        </p:txBody>
      </p:sp>
      <p:sp>
        <p:nvSpPr>
          <p:cNvPr id="13" name="TextBox 12"/>
          <p:cNvSpPr txBox="1"/>
          <p:nvPr/>
        </p:nvSpPr>
        <p:spPr>
          <a:xfrm>
            <a:off x="7436660" y="5071613"/>
            <a:ext cx="1383030" cy="492443"/>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y</a:t>
            </a:r>
            <a:br>
              <a:rPr lang="en-US" sz="1200" b="1" dirty="0">
                <a:latin typeface="Consolas" panose="020B0609020204030204" pitchFamily="49" charset="0"/>
                <a:cs typeface="Courier New" pitchFamily="49" charset="0"/>
              </a:rPr>
            </a:br>
            <a:r>
              <a:rPr lang="en-US" sz="1400" b="1" dirty="0">
                <a:solidFill>
                  <a:schemeClr val="accent1"/>
                </a:solidFill>
                <a:latin typeface="Consolas" panose="020B0609020204030204" pitchFamily="49" charset="0"/>
                <a:cs typeface="Courier New" pitchFamily="49" charset="0"/>
              </a:rPr>
              <a:t>(10</a:t>
            </a:r>
            <a:r>
              <a:rPr lang="en-US" sz="1400" b="1" baseline="30000" dirty="0">
                <a:solidFill>
                  <a:schemeClr val="accent1"/>
                </a:solidFill>
                <a:latin typeface="Consolas" panose="020B0609020204030204" pitchFamily="49" charset="0"/>
                <a:cs typeface="Courier New" pitchFamily="49" charset="0"/>
              </a:rPr>
              <a:t>8</a:t>
            </a:r>
            <a:r>
              <a:rPr lang="en-US" sz="1400" b="1" dirty="0">
                <a:solidFill>
                  <a:schemeClr val="accent1"/>
                </a:solidFill>
                <a:latin typeface="Consolas" panose="020B0609020204030204" pitchFamily="49" charset="0"/>
                <a:cs typeface="Courier New" pitchFamily="49" charset="0"/>
              </a:rPr>
              <a:t>x1,10</a:t>
            </a:r>
            <a:r>
              <a:rPr lang="en-US" sz="1400" b="1" baseline="30000" dirty="0">
                <a:solidFill>
                  <a:schemeClr val="accent1"/>
                </a:solidFill>
                <a:latin typeface="Consolas" panose="020B0609020204030204" pitchFamily="49" charset="0"/>
                <a:cs typeface="Courier New" pitchFamily="49" charset="0"/>
              </a:rPr>
              <a:t>8</a:t>
            </a:r>
            <a:r>
              <a:rPr lang="en-US" sz="1400" b="1" dirty="0">
                <a:solidFill>
                  <a:schemeClr val="accent1"/>
                </a:solidFill>
                <a:latin typeface="Consolas" panose="020B0609020204030204" pitchFamily="49" charset="0"/>
                <a:cs typeface="Courier New" pitchFamily="49" charset="0"/>
              </a:rPr>
              <a:t>)</a:t>
            </a:r>
          </a:p>
        </p:txBody>
      </p:sp>
      <p:sp>
        <p:nvSpPr>
          <p:cNvPr id="14" name="TextBox 13"/>
          <p:cNvSpPr txBox="1"/>
          <p:nvPr/>
        </p:nvSpPr>
        <p:spPr>
          <a:xfrm>
            <a:off x="6489875" y="4173353"/>
            <a:ext cx="9906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ba</a:t>
            </a:r>
            <a:r>
              <a:rPr lang="en-US" sz="1200" b="1" dirty="0">
                <a:latin typeface="Consolas" panose="020B0609020204030204" pitchFamily="49" charset="0"/>
                <a:cs typeface="Courier New" pitchFamily="49" charset="0"/>
              </a:rPr>
              <a:t>(+*)</a:t>
            </a:r>
          </a:p>
        </p:txBody>
      </p:sp>
      <p:sp>
        <p:nvSpPr>
          <p:cNvPr id="15" name="TextBox 14"/>
          <p:cNvSpPr txBox="1"/>
          <p:nvPr/>
        </p:nvSpPr>
        <p:spPr>
          <a:xfrm>
            <a:off x="7632875" y="4173353"/>
            <a:ext cx="9906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ba</a:t>
            </a:r>
            <a:r>
              <a:rPr lang="en-US" sz="1200" b="1" dirty="0">
                <a:latin typeface="Consolas" panose="020B0609020204030204" pitchFamily="49" charset="0"/>
                <a:cs typeface="Courier New" pitchFamily="49" charset="0"/>
              </a:rPr>
              <a:t>(+*)</a:t>
            </a:r>
          </a:p>
        </p:txBody>
      </p:sp>
      <p:sp>
        <p:nvSpPr>
          <p:cNvPr id="16" name="TextBox 15"/>
          <p:cNvSpPr txBox="1"/>
          <p:nvPr/>
        </p:nvSpPr>
        <p:spPr>
          <a:xfrm>
            <a:off x="6108875" y="4650991"/>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r(t)</a:t>
            </a:r>
          </a:p>
        </p:txBody>
      </p:sp>
      <p:cxnSp>
        <p:nvCxnSpPr>
          <p:cNvPr id="17" name="Straight Arrow Connector 16"/>
          <p:cNvCxnSpPr>
            <a:stCxn id="12" idx="0"/>
          </p:cNvCxnSpPr>
          <p:nvPr/>
        </p:nvCxnSpPr>
        <p:spPr>
          <a:xfrm flipH="1" flipV="1">
            <a:off x="6604175" y="4900030"/>
            <a:ext cx="381000" cy="85728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0"/>
            <a:endCxn id="14" idx="2"/>
          </p:cNvCxnSpPr>
          <p:nvPr/>
        </p:nvCxnSpPr>
        <p:spPr>
          <a:xfrm flipV="1">
            <a:off x="6985175" y="4450352"/>
            <a:ext cx="0" cy="130696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0"/>
          </p:cNvCxnSpPr>
          <p:nvPr/>
        </p:nvCxnSpPr>
        <p:spPr>
          <a:xfrm rot="5400000" flipH="1" flipV="1">
            <a:off x="6574906" y="4431222"/>
            <a:ext cx="249038" cy="1905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06399" y="4422391"/>
            <a:ext cx="1131276" cy="331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0"/>
            <a:endCxn id="15" idx="2"/>
          </p:cNvCxnSpPr>
          <p:nvPr/>
        </p:nvCxnSpPr>
        <p:spPr>
          <a:xfrm flipV="1">
            <a:off x="8128175" y="4450352"/>
            <a:ext cx="0" cy="62126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32675" y="3812791"/>
            <a:ext cx="8382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b(+)</a:t>
            </a:r>
          </a:p>
        </p:txBody>
      </p:sp>
      <p:cxnSp>
        <p:nvCxnSpPr>
          <p:cNvPr id="23" name="Straight Arrow Connector 22"/>
          <p:cNvCxnSpPr>
            <a:stCxn id="11" idx="0"/>
          </p:cNvCxnSpPr>
          <p:nvPr/>
        </p:nvCxnSpPr>
        <p:spPr>
          <a:xfrm rot="5400000" flipH="1" flipV="1">
            <a:off x="5985744" y="3897822"/>
            <a:ext cx="131962" cy="419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0"/>
          </p:cNvCxnSpPr>
          <p:nvPr/>
        </p:nvCxnSpPr>
        <p:spPr>
          <a:xfrm rot="16200000" flipV="1">
            <a:off x="6709644" y="3897822"/>
            <a:ext cx="131962" cy="419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70875" y="3584191"/>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b(solve)</a:t>
            </a:r>
          </a:p>
        </p:txBody>
      </p:sp>
      <p:cxnSp>
        <p:nvCxnSpPr>
          <p:cNvPr id="26" name="Straight Arrow Connector 25"/>
          <p:cNvCxnSpPr/>
          <p:nvPr/>
        </p:nvCxnSpPr>
        <p:spPr>
          <a:xfrm flipV="1">
            <a:off x="6642275" y="3812791"/>
            <a:ext cx="457200" cy="762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0"/>
          </p:cNvCxnSpPr>
          <p:nvPr/>
        </p:nvCxnSpPr>
        <p:spPr>
          <a:xfrm rot="16200000" flipV="1">
            <a:off x="7624044" y="3669222"/>
            <a:ext cx="360562" cy="6477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0875" y="3154792"/>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write</a:t>
            </a:r>
          </a:p>
        </p:txBody>
      </p:sp>
      <p:cxnSp>
        <p:nvCxnSpPr>
          <p:cNvPr id="29" name="Straight Arrow Connector 28"/>
          <p:cNvCxnSpPr>
            <a:stCxn id="25" idx="0"/>
            <a:endCxn id="28" idx="2"/>
          </p:cNvCxnSpPr>
          <p:nvPr/>
        </p:nvCxnSpPr>
        <p:spPr>
          <a:xfrm rot="5400000" flipH="1" flipV="1">
            <a:off x="7289975" y="3507991"/>
            <a:ext cx="15240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683558" y="3885563"/>
            <a:ext cx="139559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a:t>
            </a:r>
          </a:p>
        </p:txBody>
      </p:sp>
      <p:sp>
        <p:nvSpPr>
          <p:cNvPr id="51" name="TextBox 50"/>
          <p:cNvSpPr txBox="1"/>
          <p:nvPr/>
        </p:nvSpPr>
        <p:spPr>
          <a:xfrm>
            <a:off x="5935268" y="4378699"/>
            <a:ext cx="914671" cy="523220"/>
          </a:xfrm>
          <a:prstGeom prst="rect">
            <a:avLst/>
          </a:prstGeom>
          <a:noFill/>
        </p:spPr>
        <p:txBody>
          <a:bodyPr wrap="square" lIns="0" rIns="0" rtlCol="0">
            <a:spAutoFit/>
          </a:bodyPr>
          <a:lstStyle/>
          <a:p>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x10</a:t>
            </a:r>
            <a:r>
              <a:rPr lang="en-US" sz="1400" b="1" baseline="30000" dirty="0">
                <a:solidFill>
                  <a:srgbClr val="7889FB"/>
                </a:solidFill>
                <a:latin typeface="Consolas" panose="020B0609020204030204" pitchFamily="49" charset="0"/>
                <a:cs typeface="Calibri" panose="020F0502020204030204" pitchFamily="34" charset="0"/>
              </a:rPr>
              <a:t>8</a:t>
            </a:r>
            <a:r>
              <a:rPr lang="en-US" sz="1400" b="1" dirty="0">
                <a:solidFill>
                  <a:srgbClr val="7889FB"/>
                </a:solidFill>
                <a:latin typeface="Consolas" panose="020B0609020204030204" pitchFamily="49" charset="0"/>
                <a:cs typeface="Calibri" panose="020F0502020204030204" pitchFamily="34" charset="0"/>
              </a:rPr>
              <a:t>,</a:t>
            </a:r>
            <a:br>
              <a:rPr lang="en-US" sz="1400" b="1" dirty="0">
                <a:solidFill>
                  <a:srgbClr val="7889FB"/>
                </a:solidFill>
                <a:latin typeface="Consolas" panose="020B0609020204030204" pitchFamily="49" charset="0"/>
                <a:cs typeface="Calibri" panose="020F0502020204030204" pitchFamily="34" charset="0"/>
              </a:rPr>
            </a:b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11</a:t>
            </a:r>
            <a:r>
              <a:rPr lang="en-US" sz="1400" b="1" dirty="0">
                <a:solidFill>
                  <a:srgbClr val="7889FB"/>
                </a:solidFill>
                <a:latin typeface="Consolas" panose="020B0609020204030204" pitchFamily="49" charset="0"/>
                <a:cs typeface="Calibri" panose="020F0502020204030204" pitchFamily="34" charset="0"/>
              </a:rPr>
              <a:t>)</a:t>
            </a:r>
          </a:p>
        </p:txBody>
      </p:sp>
      <p:sp>
        <p:nvSpPr>
          <p:cNvPr id="52" name="TextBox 51"/>
          <p:cNvSpPr txBox="1"/>
          <p:nvPr/>
        </p:nvSpPr>
        <p:spPr>
          <a:xfrm>
            <a:off x="5358471" y="3555642"/>
            <a:ext cx="139559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a:t>
            </a: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3" name="TextBox 52"/>
          <p:cNvSpPr txBox="1"/>
          <p:nvPr/>
        </p:nvSpPr>
        <p:spPr>
          <a:xfrm>
            <a:off x="7289431" y="3326207"/>
            <a:ext cx="139559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a:t>
            </a: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4" name="TextBox 53"/>
          <p:cNvSpPr txBox="1"/>
          <p:nvPr/>
        </p:nvSpPr>
        <p:spPr>
          <a:xfrm>
            <a:off x="6692119" y="2925776"/>
            <a:ext cx="139559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a:t>
            </a: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5" name="TextBox 54"/>
          <p:cNvSpPr txBox="1"/>
          <p:nvPr/>
        </p:nvSpPr>
        <p:spPr>
          <a:xfrm>
            <a:off x="6683726" y="3838675"/>
            <a:ext cx="895975" cy="523220"/>
          </a:xfrm>
          <a:prstGeom prst="rect">
            <a:avLst/>
          </a:prstGeom>
          <a:noFill/>
        </p:spPr>
        <p:txBody>
          <a:bodyPr wrap="square" lIns="0" rIns="0" rtlCol="0">
            <a:spAutoFit/>
          </a:bodyPr>
          <a:lstStyle/>
          <a:p>
            <a:pPr algn="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a:t>
            </a:r>
            <a:br>
              <a:rPr lang="en-US" sz="1400" b="1" dirty="0">
                <a:solidFill>
                  <a:srgbClr val="7889FB"/>
                </a:solidFill>
                <a:latin typeface="Consolas" panose="020B0609020204030204" pitchFamily="49" charset="0"/>
                <a:cs typeface="Calibri" panose="020F0502020204030204" pitchFamily="34" charset="0"/>
              </a:rPr>
            </a:b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6" name="TextBox 55"/>
          <p:cNvSpPr txBox="1"/>
          <p:nvPr/>
        </p:nvSpPr>
        <p:spPr>
          <a:xfrm>
            <a:off x="7840957" y="3870494"/>
            <a:ext cx="895975" cy="523220"/>
          </a:xfrm>
          <a:prstGeom prst="rect">
            <a:avLst/>
          </a:prstGeom>
          <a:noFill/>
        </p:spPr>
        <p:txBody>
          <a:bodyPr wrap="square" lIns="0" rIns="0" rtlCol="0">
            <a:spAutoFit/>
          </a:bodyPr>
          <a:lstStyle/>
          <a:p>
            <a:pPr algn="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a:t>
            </a:r>
            <a:br>
              <a:rPr lang="en-US" sz="1400" b="1" dirty="0">
                <a:solidFill>
                  <a:srgbClr val="7889FB"/>
                </a:solidFill>
                <a:latin typeface="Consolas" panose="020B0609020204030204" pitchFamily="49" charset="0"/>
                <a:cs typeface="Calibri" panose="020F0502020204030204" pitchFamily="34" charset="0"/>
              </a:rPr>
            </a:b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8" name="TextBox 57"/>
          <p:cNvSpPr txBox="1"/>
          <p:nvPr/>
        </p:nvSpPr>
        <p:spPr>
          <a:xfrm>
            <a:off x="5599756" y="5355022"/>
            <a:ext cx="12954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u(</a:t>
            </a:r>
            <a:r>
              <a:rPr lang="en-US" sz="1200" b="1" dirty="0" err="1">
                <a:latin typeface="Consolas" panose="020B0609020204030204" pitchFamily="49" charset="0"/>
                <a:cs typeface="Courier New" pitchFamily="49" charset="0"/>
              </a:rPr>
              <a:t>ncol</a:t>
            </a:r>
            <a:r>
              <a:rPr lang="en-US" sz="1200" b="1" dirty="0">
                <a:latin typeface="Consolas" panose="020B0609020204030204" pitchFamily="49" charset="0"/>
                <a:cs typeface="Courier New" pitchFamily="49" charset="0"/>
              </a:rPr>
              <a:t>)</a:t>
            </a:r>
            <a:endParaRPr lang="en-US" sz="1200" dirty="0">
              <a:latin typeface="Consolas" panose="020B0609020204030204" pitchFamily="49" charset="0"/>
              <a:cs typeface="Courier New" pitchFamily="49" charset="0"/>
            </a:endParaRPr>
          </a:p>
        </p:txBody>
      </p:sp>
      <p:cxnSp>
        <p:nvCxnSpPr>
          <p:cNvPr id="59" name="Straight Arrow Connector 58"/>
          <p:cNvCxnSpPr>
            <a:stCxn id="12" idx="0"/>
          </p:cNvCxnSpPr>
          <p:nvPr/>
        </p:nvCxnSpPr>
        <p:spPr>
          <a:xfrm flipH="1" flipV="1">
            <a:off x="6566075" y="5576402"/>
            <a:ext cx="419100" cy="18091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9" idx="2"/>
          </p:cNvCxnSpPr>
          <p:nvPr/>
        </p:nvCxnSpPr>
        <p:spPr>
          <a:xfrm flipH="1" flipV="1">
            <a:off x="5842175" y="5260591"/>
            <a:ext cx="266700" cy="10131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746805" y="4722635"/>
            <a:ext cx="112081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a:t>
            </a:r>
          </a:p>
        </p:txBody>
      </p:sp>
      <p:sp>
        <p:nvSpPr>
          <p:cNvPr id="70" name="TextBox 69"/>
          <p:cNvSpPr txBox="1"/>
          <p:nvPr/>
        </p:nvSpPr>
        <p:spPr>
          <a:xfrm>
            <a:off x="5050351" y="5361901"/>
            <a:ext cx="862482"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0.001</a:t>
            </a:r>
            <a:endParaRPr lang="en-US" sz="1200" dirty="0">
              <a:latin typeface="Consolas" panose="020B0609020204030204" pitchFamily="49" charset="0"/>
              <a:cs typeface="Courier New" pitchFamily="49" charset="0"/>
            </a:endParaRPr>
          </a:p>
        </p:txBody>
      </p:sp>
      <p:cxnSp>
        <p:nvCxnSpPr>
          <p:cNvPr id="71" name="Straight Arrow Connector 70"/>
          <p:cNvCxnSpPr>
            <a:endCxn id="9" idx="2"/>
          </p:cNvCxnSpPr>
          <p:nvPr/>
        </p:nvCxnSpPr>
        <p:spPr>
          <a:xfrm flipV="1">
            <a:off x="5599756" y="5260591"/>
            <a:ext cx="242419" cy="112653"/>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22" grpId="0"/>
      <p:bldP spid="25" grpId="0"/>
      <p:bldP spid="28" grpId="0"/>
      <p:bldP spid="50" grpId="0"/>
      <p:bldP spid="51" grpId="0"/>
      <p:bldP spid="52" grpId="0"/>
      <p:bldP spid="53" grpId="0"/>
      <p:bldP spid="54" grpId="0"/>
      <p:bldP spid="55" grpId="0"/>
      <p:bldP spid="56" grpId="0"/>
      <p:bldP spid="58" grpId="0"/>
      <p:bldP spid="69"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and Size Propagation, cont.</a:t>
            </a:r>
          </a:p>
        </p:txBody>
      </p:sp>
      <p:sp>
        <p:nvSpPr>
          <p:cNvPr id="3" name="Content Placeholder 2"/>
          <p:cNvSpPr>
            <a:spLocks noGrp="1"/>
          </p:cNvSpPr>
          <p:nvPr>
            <p:ph idx="1"/>
          </p:nvPr>
        </p:nvSpPr>
        <p:spPr/>
        <p:txBody>
          <a:bodyPr/>
          <a:lstStyle/>
          <a:p>
            <a:r>
              <a:rPr lang="en-US" dirty="0"/>
              <a:t>Example </a:t>
            </a:r>
            <a:r>
              <a:rPr lang="en-US" dirty="0" err="1">
                <a:solidFill>
                  <a:srgbClr val="7889FB"/>
                </a:solidFill>
              </a:rPr>
              <a:t>SystemDS</a:t>
            </a:r>
            <a:endParaRPr lang="en-US" dirty="0">
              <a:solidFill>
                <a:srgbClr val="7889FB"/>
              </a:solidFill>
            </a:endParaRPr>
          </a:p>
          <a:p>
            <a:pPr lvl="1"/>
            <a:r>
              <a:rPr lang="en-US" dirty="0"/>
              <a:t>Hop </a:t>
            </a:r>
            <a:r>
              <a:rPr lang="en-US" dirty="0" err="1">
                <a:latin typeface="Consolas" panose="020B0609020204030204" pitchFamily="49" charset="0"/>
              </a:rPr>
              <a:t>refreshSizeInformation</a:t>
            </a:r>
            <a:r>
              <a:rPr lang="en-US" dirty="0">
                <a:latin typeface="Consolas" panose="020B0609020204030204" pitchFamily="49" charset="0"/>
              </a:rPr>
              <a:t>()</a:t>
            </a:r>
            <a:r>
              <a:rPr lang="en-US" dirty="0"/>
              <a:t> (exact)</a:t>
            </a:r>
          </a:p>
          <a:p>
            <a:pPr lvl="1"/>
            <a:r>
              <a:rPr lang="en-US" dirty="0"/>
              <a:t>Hop </a:t>
            </a:r>
            <a:r>
              <a:rPr lang="en-US" dirty="0" err="1">
                <a:latin typeface="Consolas" panose="020B0609020204030204" pitchFamily="49" charset="0"/>
              </a:rPr>
              <a:t>inferOutputCharacteristics</a:t>
            </a:r>
            <a:r>
              <a:rPr lang="en-US" dirty="0">
                <a:latin typeface="Consolas" panose="020B0609020204030204" pitchFamily="49" charset="0"/>
              </a:rPr>
              <a:t>()</a:t>
            </a:r>
            <a:endParaRPr lang="en-US" dirty="0"/>
          </a:p>
          <a:p>
            <a:pPr lvl="1"/>
            <a:r>
              <a:rPr lang="en-US" dirty="0"/>
              <a:t>Compiler explicitly differentiates between</a:t>
            </a:r>
            <a:br>
              <a:rPr lang="en-US" dirty="0"/>
            </a:br>
            <a:r>
              <a:rPr lang="en-US" dirty="0"/>
              <a:t>exact and other size information</a:t>
            </a:r>
          </a:p>
          <a:p>
            <a:pPr lvl="1"/>
            <a:r>
              <a:rPr lang="en-US" b="1" dirty="0"/>
              <a:t>Note: </a:t>
            </a:r>
            <a:r>
              <a:rPr lang="en-US" dirty="0"/>
              <a:t>ops like aggregate, </a:t>
            </a:r>
            <a:r>
              <a:rPr lang="en-US" dirty="0" err="1"/>
              <a:t>ctable</a:t>
            </a:r>
            <a:r>
              <a:rPr lang="en-US" dirty="0"/>
              <a:t>, </a:t>
            </a:r>
            <a:r>
              <a:rPr lang="en-US" dirty="0" err="1"/>
              <a:t>rmEmpty</a:t>
            </a:r>
            <a:r>
              <a:rPr lang="en-US" dirty="0"/>
              <a:t/>
            </a:r>
            <a:br>
              <a:rPr lang="en-US" dirty="0"/>
            </a:br>
            <a:r>
              <a:rPr lang="en-US" dirty="0"/>
              <a:t>challenging but w/ upper bounds</a:t>
            </a:r>
          </a:p>
          <a:p>
            <a:pPr lvl="1"/>
            <a:endParaRPr lang="en-US" dirty="0"/>
          </a:p>
          <a:p>
            <a:r>
              <a:rPr lang="en-US" dirty="0"/>
              <a:t>Example </a:t>
            </a:r>
            <a:r>
              <a:rPr lang="en-US" dirty="0" err="1">
                <a:solidFill>
                  <a:srgbClr val="7889FB"/>
                </a:solidFill>
              </a:rPr>
              <a:t>TensorFlow</a:t>
            </a:r>
            <a:r>
              <a:rPr lang="en-US" dirty="0"/>
              <a:t> </a:t>
            </a:r>
          </a:p>
          <a:p>
            <a:pPr lvl="1"/>
            <a:r>
              <a:rPr lang="en-US" dirty="0"/>
              <a:t>Operator registrations</a:t>
            </a:r>
          </a:p>
          <a:p>
            <a:pPr lvl="1"/>
            <a:r>
              <a:rPr lang="en-US" dirty="0"/>
              <a:t>Shape inference functions</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a:p>
            <a:endParaRPr lang="en-US" dirty="0"/>
          </a:p>
        </p:txBody>
      </p:sp>
      <p:sp>
        <p:nvSpPr>
          <p:cNvPr id="5" name="TextBox 4"/>
          <p:cNvSpPr txBox="1"/>
          <p:nvPr/>
        </p:nvSpPr>
        <p:spPr>
          <a:xfrm>
            <a:off x="6461090" y="1291160"/>
            <a:ext cx="2200589"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Example </a:t>
            </a:r>
            <a:r>
              <a:rPr lang="en-US" b="1" dirty="0" err="1">
                <a:latin typeface="Calibri" panose="020F0502020204030204" pitchFamily="34" charset="0"/>
                <a:cs typeface="Calibri" panose="020F0502020204030204" pitchFamily="34" charset="0"/>
              </a:rPr>
              <a:t>Relu</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(rectified linear unit)</a:t>
            </a:r>
          </a:p>
        </p:txBody>
      </p:sp>
      <p:sp>
        <p:nvSpPr>
          <p:cNvPr id="6" name="TextBox 5"/>
          <p:cNvSpPr txBox="1"/>
          <p:nvPr/>
        </p:nvSpPr>
        <p:spPr>
          <a:xfrm>
            <a:off x="4032132" y="3906073"/>
            <a:ext cx="5041529" cy="1754326"/>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REGISTER_OP</a:t>
            </a:r>
            <a:r>
              <a:rPr lang="en-US" dirty="0">
                <a:latin typeface="Consolas" panose="020B0609020204030204" pitchFamily="49" charset="0"/>
                <a:cs typeface="Calibri" panose="020F0502020204030204" pitchFamily="34" charset="0"/>
              </a:rPr>
              <a:t>(</a:t>
            </a:r>
            <a:r>
              <a:rPr lang="en-US" b="1" dirty="0">
                <a:solidFill>
                  <a:srgbClr val="00B050"/>
                </a:solidFill>
                <a:latin typeface="Consolas" panose="020B0609020204030204" pitchFamily="49" charset="0"/>
                <a:cs typeface="Calibri" panose="020F0502020204030204" pitchFamily="34" charset="0"/>
              </a:rPr>
              <a:t>“</a:t>
            </a:r>
            <a:r>
              <a:rPr lang="en-US" b="1" dirty="0" err="1">
                <a:solidFill>
                  <a:srgbClr val="00B050"/>
                </a:solidFill>
                <a:latin typeface="Consolas" panose="020B0609020204030204" pitchFamily="49" charset="0"/>
                <a:cs typeface="Calibri" panose="020F0502020204030204" pitchFamily="34" charset="0"/>
              </a:rPr>
              <a:t>Relu</a:t>
            </a:r>
            <a:r>
              <a:rPr lang="en-US" b="1" dirty="0">
                <a:solidFill>
                  <a:srgbClr val="00B050"/>
                </a:solidFill>
                <a:latin typeface="Consolas" panose="020B0609020204030204" pitchFamily="49" charset="0"/>
                <a:cs typeface="Calibri" panose="020F0502020204030204" pitchFamily="34" charset="0"/>
              </a:rPr>
              <a:t>”</a:t>
            </a:r>
            <a:r>
              <a:rPr lang="en-US" dirty="0">
                <a:latin typeface="Consolas" panose="020B0609020204030204" pitchFamily="49" charset="0"/>
                <a:cs typeface="Calibri" panose="020F0502020204030204" pitchFamily="34" charset="0"/>
              </a:rPr>
              <a:t>)</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Input</a:t>
            </a:r>
            <a:r>
              <a:rPr lang="en-US" dirty="0">
                <a:latin typeface="Consolas" panose="020B0609020204030204" pitchFamily="49" charset="0"/>
                <a:cs typeface="Calibri" panose="020F0502020204030204" pitchFamily="34" charset="0"/>
              </a:rPr>
              <a:t>(</a:t>
            </a:r>
            <a:r>
              <a:rPr lang="en-US" b="1" dirty="0">
                <a:solidFill>
                  <a:srgbClr val="00B050"/>
                </a:solidFill>
                <a:latin typeface="Consolas" panose="020B0609020204030204" pitchFamily="49" charset="0"/>
                <a:cs typeface="Calibri" panose="020F0502020204030204" pitchFamily="34" charset="0"/>
              </a:rPr>
              <a:t>“features: T”</a:t>
            </a:r>
            <a:r>
              <a:rPr lang="en-US" dirty="0">
                <a:latin typeface="Consolas" panose="020B0609020204030204" pitchFamily="49" charset="0"/>
                <a:cs typeface="Calibri" panose="020F0502020204030204" pitchFamily="34" charset="0"/>
              </a:rPr>
              <a:t>)</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Output</a:t>
            </a:r>
            <a:r>
              <a:rPr lang="en-US" dirty="0">
                <a:latin typeface="Consolas" panose="020B0609020204030204" pitchFamily="49" charset="0"/>
                <a:cs typeface="Calibri" panose="020F0502020204030204" pitchFamily="34" charset="0"/>
              </a:rPr>
              <a:t>(</a:t>
            </a:r>
            <a:r>
              <a:rPr lang="en-US" b="1" dirty="0">
                <a:solidFill>
                  <a:srgbClr val="00B050"/>
                </a:solidFill>
                <a:latin typeface="Consolas" panose="020B0609020204030204" pitchFamily="49" charset="0"/>
                <a:cs typeface="Calibri" panose="020F0502020204030204" pitchFamily="34" charset="0"/>
              </a:rPr>
              <a:t>“activations: T”</a:t>
            </a:r>
            <a:r>
              <a:rPr lang="en-US" dirty="0">
                <a:latin typeface="Consolas" panose="020B0609020204030204" pitchFamily="49" charset="0"/>
                <a:cs typeface="Calibri" panose="020F0502020204030204" pitchFamily="34" charset="0"/>
              </a:rPr>
              <a:t>)</a:t>
            </a:r>
          </a:p>
          <a:p>
            <a:r>
              <a:rPr lang="en-US" dirty="0">
                <a:latin typeface="Consolas" panose="020B0609020204030204" pitchFamily="49" charset="0"/>
                <a:cs typeface="Calibri" panose="020F0502020204030204" pitchFamily="34" charset="0"/>
              </a:rPr>
              <a:t>    .</a:t>
            </a:r>
            <a:r>
              <a:rPr lang="en-US" b="1" dirty="0" err="1">
                <a:latin typeface="Consolas" panose="020B0609020204030204" pitchFamily="49" charset="0"/>
                <a:cs typeface="Calibri" panose="020F0502020204030204" pitchFamily="34" charset="0"/>
              </a:rPr>
              <a:t>Attr</a:t>
            </a:r>
            <a:r>
              <a:rPr lang="en-US" dirty="0">
                <a:latin typeface="Consolas" panose="020B0609020204030204" pitchFamily="49" charset="0"/>
                <a:cs typeface="Calibri" panose="020F0502020204030204" pitchFamily="34" charset="0"/>
              </a:rPr>
              <a:t>(</a:t>
            </a:r>
            <a:r>
              <a:rPr lang="en-US" b="1" dirty="0">
                <a:solidFill>
                  <a:srgbClr val="00B050"/>
                </a:solidFill>
                <a:latin typeface="Consolas" panose="020B0609020204030204" pitchFamily="49" charset="0"/>
                <a:cs typeface="Calibri" panose="020F0502020204030204" pitchFamily="34" charset="0"/>
              </a:rPr>
              <a:t>“T: {</a:t>
            </a:r>
            <a:r>
              <a:rPr lang="en-US" b="1" dirty="0" err="1">
                <a:solidFill>
                  <a:srgbClr val="00B050"/>
                </a:solidFill>
                <a:latin typeface="Consolas" panose="020B0609020204030204" pitchFamily="49" charset="0"/>
                <a:cs typeface="Calibri" panose="020F0502020204030204" pitchFamily="34" charset="0"/>
              </a:rPr>
              <a:t>realnumbertype</a:t>
            </a:r>
            <a:r>
              <a:rPr lang="en-US" b="1" dirty="0">
                <a:solidFill>
                  <a:srgbClr val="00B050"/>
                </a:solidFill>
                <a:latin typeface="Consolas" panose="020B0609020204030204" pitchFamily="49" charset="0"/>
                <a:cs typeface="Calibri" panose="020F0502020204030204" pitchFamily="34" charset="0"/>
              </a:rPr>
              <a:t>, qint8}”</a:t>
            </a:r>
            <a:r>
              <a:rPr lang="en-US" dirty="0">
                <a:latin typeface="Consolas" panose="020B0609020204030204" pitchFamily="49" charset="0"/>
                <a:cs typeface="Calibri" panose="020F0502020204030204" pitchFamily="34" charset="0"/>
              </a:rPr>
              <a:t>)</a:t>
            </a:r>
          </a:p>
          <a:p>
            <a:r>
              <a:rPr lang="en-US" dirty="0">
                <a:latin typeface="Consolas" panose="020B0609020204030204" pitchFamily="49" charset="0"/>
                <a:cs typeface="Calibri" panose="020F0502020204030204" pitchFamily="34" charset="0"/>
              </a:rPr>
              <a:t>    .</a:t>
            </a:r>
            <a:r>
              <a:rPr lang="en-US" b="1" dirty="0" err="1">
                <a:solidFill>
                  <a:schemeClr val="accent1"/>
                </a:solidFill>
                <a:latin typeface="Consolas" panose="020B0609020204030204" pitchFamily="49" charset="0"/>
                <a:cs typeface="Calibri" panose="020F0502020204030204" pitchFamily="34" charset="0"/>
              </a:rPr>
              <a:t>SetShapeFn</a:t>
            </a:r>
            <a:r>
              <a:rPr lang="en-US" dirty="0">
                <a:latin typeface="Consolas" panose="020B0609020204030204" pitchFamily="49" charset="0"/>
                <a:cs typeface="Calibri" panose="020F0502020204030204" pitchFamily="34" charset="0"/>
              </a:rPr>
              <a:t>(</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shape_inference</a:t>
            </a:r>
            <a:r>
              <a:rPr lang="en-US" dirty="0">
                <a:latin typeface="Consolas" panose="020B0609020204030204" pitchFamily="49" charset="0"/>
                <a:cs typeface="Calibri" panose="020F0502020204030204" pitchFamily="34" charset="0"/>
              </a:rPr>
              <a:t>::</a:t>
            </a:r>
            <a:r>
              <a:rPr lang="en-US" b="1" dirty="0" err="1">
                <a:solidFill>
                  <a:srgbClr val="7889FB"/>
                </a:solidFill>
                <a:latin typeface="Consolas" panose="020B0609020204030204" pitchFamily="49" charset="0"/>
                <a:cs typeface="Calibri" panose="020F0502020204030204" pitchFamily="34" charset="0"/>
              </a:rPr>
              <a:t>UnchangedShape</a:t>
            </a:r>
            <a:r>
              <a:rPr lang="en-US" dirty="0">
                <a:latin typeface="Consolas" panose="020B0609020204030204" pitchFamily="49" charset="0"/>
                <a:cs typeface="Calibri" panose="020F0502020204030204" pitchFamily="34" charset="0"/>
              </a:rPr>
              <a:t>)</a:t>
            </a:r>
          </a:p>
        </p:txBody>
      </p:sp>
      <p:sp>
        <p:nvSpPr>
          <p:cNvPr id="9" name="TextBox 8"/>
          <p:cNvSpPr txBox="1"/>
          <p:nvPr/>
        </p:nvSpPr>
        <p:spPr>
          <a:xfrm>
            <a:off x="6970538" y="3198498"/>
            <a:ext cx="387116"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X</a:t>
            </a:r>
            <a:endParaRPr lang="en-US" sz="1600" dirty="0">
              <a:latin typeface="Consolas" panose="020B0609020204030204" pitchFamily="49" charset="0"/>
              <a:cs typeface="Calibri" panose="020F0502020204030204" pitchFamily="34" charset="0"/>
            </a:endParaRPr>
          </a:p>
        </p:txBody>
      </p:sp>
      <p:cxnSp>
        <p:nvCxnSpPr>
          <p:cNvPr id="10" name="Straight Arrow Connector 9"/>
          <p:cNvCxnSpPr>
            <a:stCxn id="13" idx="0"/>
          </p:cNvCxnSpPr>
          <p:nvPr/>
        </p:nvCxnSpPr>
        <p:spPr>
          <a:xfrm flipV="1">
            <a:off x="7793542" y="2422178"/>
            <a:ext cx="0" cy="27025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315199" y="2692428"/>
            <a:ext cx="956686"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Consolas" panose="020B0609020204030204" pitchFamily="49" charset="0"/>
                <a:cs typeface="Calibri" panose="020F0502020204030204" pitchFamily="34" charset="0"/>
              </a:rPr>
              <a:t>b(max)</a:t>
            </a:r>
          </a:p>
        </p:txBody>
      </p:sp>
      <p:cxnSp>
        <p:nvCxnSpPr>
          <p:cNvPr id="20" name="Straight Arrow Connector 19"/>
          <p:cNvCxnSpPr>
            <a:stCxn id="9" idx="0"/>
            <a:endCxn id="13" idx="3"/>
          </p:cNvCxnSpPr>
          <p:nvPr/>
        </p:nvCxnSpPr>
        <p:spPr>
          <a:xfrm flipV="1">
            <a:off x="7164096" y="3017632"/>
            <a:ext cx="291206" cy="180866"/>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228256" y="3210222"/>
            <a:ext cx="387116" cy="338554"/>
          </a:xfrm>
          <a:prstGeom prst="rect">
            <a:avLst/>
          </a:prstGeom>
          <a:noFill/>
        </p:spPr>
        <p:txBody>
          <a:bodyPr wrap="square" rtlCol="0">
            <a:spAutoFit/>
          </a:bodyPr>
          <a:lstStyle/>
          <a:p>
            <a:pPr algn="ctr"/>
            <a:r>
              <a:rPr lang="en-US" sz="1600" dirty="0">
                <a:latin typeface="Consolas" panose="020B0609020204030204" pitchFamily="49" charset="0"/>
                <a:cs typeface="Calibri" panose="020F0502020204030204" pitchFamily="34" charset="0"/>
              </a:rPr>
              <a:t>0</a:t>
            </a:r>
          </a:p>
        </p:txBody>
      </p:sp>
      <p:cxnSp>
        <p:nvCxnSpPr>
          <p:cNvPr id="31" name="Straight Arrow Connector 30"/>
          <p:cNvCxnSpPr>
            <a:stCxn id="30" idx="0"/>
            <a:endCxn id="13" idx="5"/>
          </p:cNvCxnSpPr>
          <p:nvPr/>
        </p:nvCxnSpPr>
        <p:spPr>
          <a:xfrm flipH="1" flipV="1">
            <a:off x="8131782" y="3017632"/>
            <a:ext cx="290032" cy="19259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38089" y="2924067"/>
            <a:ext cx="1386673" cy="584775"/>
          </a:xfrm>
          <a:prstGeom prst="rect">
            <a:avLst/>
          </a:prstGeom>
          <a:noFill/>
        </p:spPr>
        <p:txBody>
          <a:bodyPr wrap="square" lIns="0" rIns="0" rtlCol="0">
            <a:spAutoFit/>
          </a:bodyPr>
          <a:lstStyle/>
          <a:p>
            <a:pPr algn="ctr"/>
            <a:r>
              <a:rPr lang="en-US" sz="1600" dirty="0">
                <a:latin typeface="Calibri" panose="020F0502020204030204" pitchFamily="34" charset="0"/>
                <a:cs typeface="Calibri" panose="020F0502020204030204" pitchFamily="34" charset="0"/>
              </a:rPr>
              <a:t>[</a:t>
            </a:r>
            <a:r>
              <a:rPr lang="en-US" sz="1600" b="1" dirty="0">
                <a:solidFill>
                  <a:srgbClr val="7889FB"/>
                </a:solidFill>
                <a:latin typeface="Calibri" panose="020F0502020204030204" pitchFamily="34" charset="0"/>
                <a:cs typeface="Calibri" panose="020F0502020204030204" pitchFamily="34" charset="0"/>
              </a:rPr>
              <a:t>32 x 1024</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nnz</a:t>
            </a:r>
            <a:r>
              <a:rPr lang="en-US" sz="1600" dirty="0">
                <a:latin typeface="Calibri" panose="020F0502020204030204" pitchFamily="34" charset="0"/>
                <a:cs typeface="Calibri" panose="020F0502020204030204" pitchFamily="34" charset="0"/>
              </a:rPr>
              <a:t>=7645]</a:t>
            </a:r>
          </a:p>
        </p:txBody>
      </p:sp>
      <mc:AlternateContent xmlns:mc="http://schemas.openxmlformats.org/markup-compatibility/2006" xmlns:a14="http://schemas.microsoft.com/office/drawing/2010/main">
        <mc:Choice Requires="a14">
          <p:sp>
            <p:nvSpPr>
              <p:cNvPr id="35" name="TextBox 34"/>
              <p:cNvSpPr txBox="1"/>
              <p:nvPr/>
            </p:nvSpPr>
            <p:spPr>
              <a:xfrm>
                <a:off x="6665326" y="2111828"/>
                <a:ext cx="1041828" cy="606576"/>
              </a:xfrm>
              <a:prstGeom prst="rect">
                <a:avLst/>
              </a:prstGeom>
              <a:noFill/>
            </p:spPr>
            <p:txBody>
              <a:bodyPr wrap="square" lIns="0" rIns="0" rtlCol="0">
                <a:spAutoFit/>
              </a:bodyPr>
              <a:lstStyle/>
              <a:p>
                <a:pPr algn="ctr"/>
                <a:r>
                  <a:rPr lang="en-US" sz="1600" dirty="0">
                    <a:latin typeface="Calibri" panose="020F0502020204030204" pitchFamily="34" charset="0"/>
                    <a:cs typeface="Calibri" panose="020F0502020204030204" pitchFamily="34" charset="0"/>
                  </a:rPr>
                  <a:t>[</a:t>
                </a:r>
                <a:r>
                  <a:rPr lang="en-US" sz="1600" b="1" dirty="0">
                    <a:solidFill>
                      <a:srgbClr val="7889FB"/>
                    </a:solidFill>
                    <a:latin typeface="Calibri" panose="020F0502020204030204" pitchFamily="34" charset="0"/>
                    <a:cs typeface="Calibri" panose="020F0502020204030204" pitchFamily="34" charset="0"/>
                  </a:rPr>
                  <a:t>32 x 1024</a:t>
                </a:r>
                <a:r>
                  <a:rPr lang="en-US" sz="1600" dirty="0">
                    <a:latin typeface="Calibri" panose="020F0502020204030204" pitchFamily="34" charset="0"/>
                    <a:cs typeface="Calibri" panose="020F0502020204030204" pitchFamily="34" charset="0"/>
                  </a:rPr>
                  <a:t>, </a:t>
                </a:r>
                <a14:m>
                  <m:oMath xmlns:m="http://schemas.openxmlformats.org/officeDocument/2006/math">
                    <m:acc>
                      <m:accPr>
                        <m:chr m:val="̅"/>
                        <m:ctrlPr>
                          <a:rPr lang="en-US" sz="1600" b="1" i="1" dirty="0" smtClean="0">
                            <a:solidFill>
                              <a:schemeClr val="accent1"/>
                            </a:solidFill>
                            <a:latin typeface="Cambria Math" panose="02040503050406030204" pitchFamily="18" charset="0"/>
                            <a:cs typeface="Calibri" panose="020F0502020204030204" pitchFamily="34" charset="0"/>
                          </a:rPr>
                        </m:ctrlPr>
                      </m:accPr>
                      <m:e>
                        <m:r>
                          <a:rPr lang="en-US" sz="1600" b="1" i="0" dirty="0" smtClean="0">
                            <a:solidFill>
                              <a:schemeClr val="accent1"/>
                            </a:solidFill>
                            <a:latin typeface="Cambria Math" panose="02040503050406030204" pitchFamily="18" charset="0"/>
                            <a:cs typeface="Calibri" panose="020F0502020204030204" pitchFamily="34" charset="0"/>
                          </a:rPr>
                          <m:t>𝐧𝐧𝐳</m:t>
                        </m:r>
                      </m:e>
                    </m:acc>
                  </m:oMath>
                </a14:m>
                <a:r>
                  <a:rPr lang="en-US" sz="1600" b="1" dirty="0">
                    <a:solidFill>
                      <a:schemeClr val="accent1"/>
                    </a:solidFill>
                    <a:latin typeface="Calibri" panose="020F0502020204030204" pitchFamily="34" charset="0"/>
                    <a:cs typeface="Calibri" panose="020F0502020204030204" pitchFamily="34" charset="0"/>
                  </a:rPr>
                  <a:t>=7645</a:t>
                </a:r>
                <a:r>
                  <a:rPr lang="en-US" sz="1600" dirty="0">
                    <a:latin typeface="Calibri" panose="020F0502020204030204" pitchFamily="34" charset="0"/>
                    <a:cs typeface="Calibri" panose="020F050202020403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6665326" y="2111828"/>
                <a:ext cx="1041828" cy="606576"/>
              </a:xfrm>
              <a:prstGeom prst="rect">
                <a:avLst/>
              </a:prstGeom>
              <a:blipFill>
                <a:blip r:embed="rId2"/>
                <a:stretch>
                  <a:fillRect l="-5848" t="-3000" r="-10526" b="-8000"/>
                </a:stretch>
              </a:blipFill>
            </p:spPr>
            <p:txBody>
              <a:bodyPr/>
              <a:lstStyle/>
              <a:p>
                <a:r>
                  <a:rPr lang="en-US">
                    <a:noFill/>
                  </a:rPr>
                  <a:t> </a:t>
                </a:r>
              </a:p>
            </p:txBody>
          </p:sp>
        </mc:Fallback>
      </mc:AlternateContent>
      <p:pic>
        <p:nvPicPr>
          <p:cNvPr id="39" name="Picture 38">
            <a:extLst>
              <a:ext uri="{FF2B5EF4-FFF2-40B4-BE49-F238E27FC236}">
                <a16:creationId xmlns:a16="http://schemas.microsoft.com/office/drawing/2014/main" id="{4BA8E35E-73C7-40FA-9FB0-814BABB7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272" y="5098430"/>
            <a:ext cx="659373" cy="561969"/>
          </a:xfrm>
          <a:prstGeom prst="rect">
            <a:avLst/>
          </a:prstGeom>
        </p:spPr>
      </p:pic>
      <p:sp>
        <p:nvSpPr>
          <p:cNvPr id="7" name="TextBox 6"/>
          <p:cNvSpPr txBox="1"/>
          <p:nvPr/>
        </p:nvSpPr>
        <p:spPr>
          <a:xfrm>
            <a:off x="4052229" y="5760882"/>
            <a:ext cx="4885822"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[Alex </a:t>
            </a:r>
            <a:r>
              <a:rPr lang="en-US" sz="1400" dirty="0" err="1">
                <a:latin typeface="Calibri" panose="020F0502020204030204" pitchFamily="34" charset="0"/>
                <a:cs typeface="Calibri" panose="020F0502020204030204" pitchFamily="34" charset="0"/>
              </a:rPr>
              <a:t>Passos</a:t>
            </a:r>
            <a:r>
              <a:rPr lang="en-US" sz="1400" dirty="0">
                <a:latin typeface="Calibri" panose="020F0502020204030204" pitchFamily="34" charset="0"/>
                <a:cs typeface="Calibri" panose="020F0502020204030204" pitchFamily="34" charset="0"/>
              </a:rPr>
              <a:t>: Inside </a:t>
            </a: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 Eager execution runtime, </a:t>
            </a:r>
            <a:r>
              <a:rPr lang="en-US" sz="1400" dirty="0">
                <a:latin typeface="Calibri" panose="020F0502020204030204" pitchFamily="34" charset="0"/>
                <a:cs typeface="Calibri" panose="020F0502020204030204" pitchFamily="34" charset="0"/>
                <a:hlinkClick r:id="rId4"/>
              </a:rPr>
              <a:t>https://www.youtube.com/watch?v=qjx65mD6nrc</a:t>
            </a:r>
            <a:r>
              <a:rPr lang="en-US" sz="1400" dirty="0">
                <a:latin typeface="Calibri" panose="020F0502020204030204" pitchFamily="34" charset="0"/>
                <a:cs typeface="Calibri" panose="020F0502020204030204" pitchFamily="34" charset="0"/>
              </a:rPr>
              <a:t>, Dec 2019]</a:t>
            </a:r>
          </a:p>
        </p:txBody>
      </p:sp>
    </p:spTree>
    <p:extLst>
      <p:ext uri="{BB962C8B-B14F-4D97-AF65-F5344CB8AC3E}">
        <p14:creationId xmlns:p14="http://schemas.microsoft.com/office/powerpoint/2010/main" val="30146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and Size Propagation, cont. </a:t>
            </a:r>
          </a:p>
        </p:txBody>
      </p:sp>
      <p:sp>
        <p:nvSpPr>
          <p:cNvPr id="3" name="Content Placeholder 2"/>
          <p:cNvSpPr>
            <a:spLocks noGrp="1"/>
          </p:cNvSpPr>
          <p:nvPr>
            <p:ph idx="1"/>
          </p:nvPr>
        </p:nvSpPr>
        <p:spPr/>
        <p:txBody>
          <a:bodyPr/>
          <a:lstStyle/>
          <a:p>
            <a:r>
              <a:rPr lang="en-US" dirty="0"/>
              <a:t>Constant Propagation</a:t>
            </a:r>
          </a:p>
          <a:p>
            <a:pPr lvl="1"/>
            <a:r>
              <a:rPr lang="en-US" dirty="0"/>
              <a:t>Relies on live variable analysis</a:t>
            </a:r>
          </a:p>
          <a:p>
            <a:pPr lvl="1"/>
            <a:r>
              <a:rPr lang="en-US" dirty="0"/>
              <a:t>Propagate constant literals into</a:t>
            </a:r>
            <a:br>
              <a:rPr lang="en-US" dirty="0"/>
            </a:br>
            <a:r>
              <a:rPr lang="en-US" dirty="0"/>
              <a:t>read-only statement blocks</a:t>
            </a:r>
          </a:p>
          <a:p>
            <a:pPr lvl="1"/>
            <a:endParaRPr lang="en-US" dirty="0"/>
          </a:p>
          <a:p>
            <a:r>
              <a:rPr lang="en-US" dirty="0"/>
              <a:t>Program-level Size Propagation</a:t>
            </a:r>
          </a:p>
          <a:p>
            <a:pPr lvl="1"/>
            <a:r>
              <a:rPr lang="en-US" dirty="0"/>
              <a:t>Relies on </a:t>
            </a:r>
            <a:r>
              <a:rPr lang="en-US" b="1" dirty="0">
                <a:solidFill>
                  <a:schemeClr val="accent1"/>
                </a:solidFill>
              </a:rPr>
              <a:t>constant propagation</a:t>
            </a:r>
            <a:r>
              <a:rPr lang="en-US" dirty="0"/>
              <a:t/>
            </a:r>
            <a:br>
              <a:rPr lang="en-US" dirty="0"/>
            </a:br>
            <a:r>
              <a:rPr lang="en-US" dirty="0"/>
              <a:t>and </a:t>
            </a:r>
            <a:r>
              <a:rPr lang="en-US" b="1" dirty="0">
                <a:solidFill>
                  <a:schemeClr val="accent1"/>
                </a:solidFill>
              </a:rPr>
              <a:t>DAG-level size propagation</a:t>
            </a:r>
          </a:p>
          <a:p>
            <a:pPr lvl="1"/>
            <a:r>
              <a:rPr lang="en-US" b="1" dirty="0">
                <a:solidFill>
                  <a:srgbClr val="7889FB"/>
                </a:solidFill>
              </a:rPr>
              <a:t>Propagate size information across</a:t>
            </a:r>
            <a:br>
              <a:rPr lang="en-US" b="1" dirty="0">
                <a:solidFill>
                  <a:srgbClr val="7889FB"/>
                </a:solidFill>
              </a:rPr>
            </a:br>
            <a:r>
              <a:rPr lang="en-US" b="1" dirty="0">
                <a:solidFill>
                  <a:srgbClr val="7889FB"/>
                </a:solidFill>
              </a:rPr>
              <a:t>conditional control flow:</a:t>
            </a:r>
            <a:r>
              <a:rPr lang="en-US" dirty="0"/>
              <a:t> size in leafs,</a:t>
            </a:r>
            <a:br>
              <a:rPr lang="en-US" dirty="0"/>
            </a:br>
            <a:r>
              <a:rPr lang="en-US" dirty="0"/>
              <a:t>DAG-level prop, extract roots </a:t>
            </a:r>
          </a:p>
          <a:p>
            <a:pPr lvl="1"/>
            <a:r>
              <a:rPr lang="en-US" b="1" dirty="0">
                <a:solidFill>
                  <a:schemeClr val="accent1"/>
                </a:solidFill>
              </a:rPr>
              <a:t>if: </a:t>
            </a:r>
            <a:r>
              <a:rPr lang="en-US" dirty="0"/>
              <a:t>reconcile if and else branch outputs</a:t>
            </a:r>
          </a:p>
          <a:p>
            <a:pPr lvl="1"/>
            <a:r>
              <a:rPr lang="en-US" b="1" dirty="0">
                <a:solidFill>
                  <a:schemeClr val="accent1"/>
                </a:solidFill>
              </a:rPr>
              <a:t>while/for:</a:t>
            </a:r>
            <a:r>
              <a:rPr lang="en-US" dirty="0"/>
              <a:t> reconcile pre and post loop,</a:t>
            </a:r>
            <a:br>
              <a:rPr lang="en-US" dirty="0"/>
            </a:br>
            <a:r>
              <a:rPr lang="en-US" dirty="0"/>
              <a:t>reset if pre/post different </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sp>
        <p:nvSpPr>
          <p:cNvPr id="5" name="TextBox 4"/>
          <p:cNvSpPr txBox="1"/>
          <p:nvPr/>
        </p:nvSpPr>
        <p:spPr>
          <a:xfrm>
            <a:off x="5390898" y="1348489"/>
            <a:ext cx="3712910" cy="4616648"/>
          </a:xfrm>
          <a:prstGeom prst="rect">
            <a:avLst/>
          </a:prstGeom>
          <a:noFill/>
        </p:spPr>
        <p:txBody>
          <a:bodyPr wrap="square" rtlCol="0">
            <a:spAutoFit/>
          </a:bodyPr>
          <a:lstStyle/>
          <a:p>
            <a:r>
              <a:rPr lang="en-US" sz="1400" dirty="0">
                <a:latin typeface="Consolas" panose="020B0609020204030204" pitchFamily="49" charset="0"/>
                <a:cs typeface="Calibri" panose="020F0502020204030204" pitchFamily="34" charset="0"/>
              </a:rPr>
              <a:t>X = </a:t>
            </a:r>
            <a:r>
              <a:rPr lang="en-US" sz="1400" b="1" dirty="0">
                <a:latin typeface="Consolas" panose="020B0609020204030204" pitchFamily="49" charset="0"/>
                <a:cs typeface="Calibri" panose="020F0502020204030204" pitchFamily="34" charset="0"/>
              </a:rPr>
              <a:t>read</a:t>
            </a:r>
            <a:r>
              <a:rPr lang="en-US" sz="1400" dirty="0">
                <a:latin typeface="Consolas" panose="020B0609020204030204" pitchFamily="49" charset="0"/>
                <a:cs typeface="Calibri" panose="020F0502020204030204" pitchFamily="34" charset="0"/>
              </a:rPr>
              <a:t>(</a:t>
            </a:r>
            <a:r>
              <a:rPr lang="en-US" sz="1400" b="1" dirty="0">
                <a:latin typeface="Consolas" panose="020B0609020204030204" pitchFamily="49" charset="0"/>
                <a:cs typeface="Calibri" panose="020F0502020204030204" pitchFamily="34" charset="0"/>
              </a:rPr>
              <a:t>$1</a:t>
            </a:r>
            <a:r>
              <a:rPr lang="en-US" sz="1400" dirty="0">
                <a:latin typeface="Consolas" panose="020B0609020204030204" pitchFamily="49" charset="0"/>
                <a:cs typeface="Calibri" panose="020F0502020204030204" pitchFamily="34" charset="0"/>
              </a:rPr>
              <a:t>); # n x m matrix</a:t>
            </a:r>
          </a:p>
          <a:p>
            <a:r>
              <a:rPr lang="es-ES" sz="1400" dirty="0">
                <a:latin typeface="Consolas" panose="020B0609020204030204" pitchFamily="49" charset="0"/>
                <a:cs typeface="Calibri" panose="020F0502020204030204" pitchFamily="34" charset="0"/>
              </a:rPr>
              <a:t>y = </a:t>
            </a:r>
            <a:r>
              <a:rPr lang="es-ES" sz="1400" b="1" dirty="0" err="1">
                <a:latin typeface="Consolas" panose="020B0609020204030204" pitchFamily="49" charset="0"/>
                <a:cs typeface="Calibri" panose="020F0502020204030204" pitchFamily="34" charset="0"/>
              </a:rPr>
              <a:t>read</a:t>
            </a:r>
            <a:r>
              <a:rPr lang="es-ES" sz="1400" dirty="0">
                <a:latin typeface="Consolas" panose="020B0609020204030204" pitchFamily="49" charset="0"/>
                <a:cs typeface="Calibri" panose="020F0502020204030204" pitchFamily="34" charset="0"/>
              </a:rPr>
              <a:t>(</a:t>
            </a:r>
            <a:r>
              <a:rPr lang="es-ES" sz="1400" b="1" dirty="0">
                <a:latin typeface="Consolas" panose="020B0609020204030204" pitchFamily="49" charset="0"/>
                <a:cs typeface="Calibri" panose="020F0502020204030204" pitchFamily="34" charset="0"/>
              </a:rPr>
              <a:t>$2</a:t>
            </a:r>
            <a:r>
              <a:rPr lang="es-ES" sz="1400" dirty="0">
                <a:latin typeface="Consolas" panose="020B0609020204030204" pitchFamily="49" charset="0"/>
                <a:cs typeface="Calibri" panose="020F0502020204030204" pitchFamily="34" charset="0"/>
              </a:rPr>
              <a:t>); # n x 1 vector</a:t>
            </a:r>
          </a:p>
          <a:p>
            <a:r>
              <a:rPr lang="en-US" sz="1400" b="1" dirty="0">
                <a:solidFill>
                  <a:schemeClr val="accent1"/>
                </a:solidFill>
                <a:latin typeface="Consolas" panose="020B0609020204030204" pitchFamily="49" charset="0"/>
                <a:cs typeface="Calibri" panose="020F0502020204030204" pitchFamily="34" charset="0"/>
              </a:rPr>
              <a:t>maxi = 50; lambda = 0.001</a:t>
            </a:r>
            <a:r>
              <a:rPr lang="en-US" sz="1400" dirty="0">
                <a:latin typeface="Consolas" panose="020B0609020204030204" pitchFamily="49" charset="0"/>
                <a:cs typeface="Calibri" panose="020F0502020204030204" pitchFamily="34" charset="0"/>
              </a:rPr>
              <a:t>; </a:t>
            </a:r>
            <a:br>
              <a:rPr lang="en-US" sz="1400" dirty="0">
                <a:latin typeface="Consolas" panose="020B0609020204030204" pitchFamily="49" charset="0"/>
                <a:cs typeface="Calibri" panose="020F0502020204030204" pitchFamily="34" charset="0"/>
              </a:rPr>
            </a:br>
            <a:r>
              <a:rPr lang="en-US" sz="1400" b="1" dirty="0">
                <a:latin typeface="Consolas" panose="020B0609020204030204" pitchFamily="49" charset="0"/>
                <a:cs typeface="Calibri" panose="020F0502020204030204" pitchFamily="34" charset="0"/>
              </a:rPr>
              <a:t>if</a:t>
            </a:r>
            <a:r>
              <a:rPr lang="en-US" sz="1400" dirty="0">
                <a:latin typeface="Consolas" panose="020B0609020204030204" pitchFamily="49" charset="0"/>
                <a:cs typeface="Calibri" panose="020F0502020204030204" pitchFamily="34" charset="0"/>
              </a:rPr>
              <a:t>(...){ }</a:t>
            </a:r>
          </a:p>
          <a:p>
            <a:r>
              <a:rPr lang="fr-FR" sz="1400" dirty="0">
                <a:latin typeface="Consolas" panose="020B0609020204030204" pitchFamily="49" charset="0"/>
                <a:cs typeface="Calibri" panose="020F0502020204030204" pitchFamily="34" charset="0"/>
              </a:rPr>
              <a:t>r = -(</a:t>
            </a:r>
            <a:r>
              <a:rPr lang="fr-FR" sz="1400" b="1" dirty="0">
                <a:latin typeface="Consolas" panose="020B0609020204030204" pitchFamily="49" charset="0"/>
                <a:cs typeface="Calibri" panose="020F0502020204030204" pitchFamily="34" charset="0"/>
              </a:rPr>
              <a:t>t</a:t>
            </a:r>
            <a:r>
              <a:rPr lang="fr-FR" sz="1400" dirty="0">
                <a:latin typeface="Consolas" panose="020B0609020204030204" pitchFamily="49" charset="0"/>
                <a:cs typeface="Calibri" panose="020F0502020204030204" pitchFamily="34" charset="0"/>
              </a:rPr>
              <a:t>(X) %*% y); </a:t>
            </a:r>
          </a:p>
          <a:p>
            <a:r>
              <a:rPr lang="pt-BR" sz="1400" dirty="0">
                <a:latin typeface="Consolas" panose="020B0609020204030204" pitchFamily="49" charset="0"/>
                <a:cs typeface="Calibri" panose="020F0502020204030204" pitchFamily="34" charset="0"/>
              </a:rPr>
              <a:t>r2 = </a:t>
            </a:r>
            <a:r>
              <a:rPr lang="pt-BR" sz="1400" b="1" dirty="0">
                <a:latin typeface="Consolas" panose="020B0609020204030204" pitchFamily="49" charset="0"/>
                <a:cs typeface="Calibri" panose="020F0502020204030204" pitchFamily="34" charset="0"/>
              </a:rPr>
              <a:t>sum</a:t>
            </a:r>
            <a:r>
              <a:rPr lang="pt-BR" sz="1400" dirty="0">
                <a:latin typeface="Consolas" panose="020B0609020204030204" pitchFamily="49" charset="0"/>
                <a:cs typeface="Calibri" panose="020F0502020204030204" pitchFamily="34" charset="0"/>
              </a:rPr>
              <a:t>(r * r); </a:t>
            </a:r>
            <a:br>
              <a:rPr lang="pt-BR" sz="1400" dirty="0">
                <a:latin typeface="Consolas" panose="020B0609020204030204" pitchFamily="49" charset="0"/>
                <a:cs typeface="Calibri" panose="020F0502020204030204" pitchFamily="34" charset="0"/>
              </a:rPr>
            </a:br>
            <a:r>
              <a:rPr lang="pt-BR" sz="1400" dirty="0">
                <a:latin typeface="Consolas" panose="020B0609020204030204" pitchFamily="49" charset="0"/>
                <a:cs typeface="Calibri" panose="020F0502020204030204" pitchFamily="34" charset="0"/>
              </a:rPr>
              <a:t>p = -r;                     </a:t>
            </a:r>
            <a:endParaRPr lang="pt-BR" sz="1400" b="1" dirty="0">
              <a:solidFill>
                <a:schemeClr val="accent1"/>
              </a:solidFill>
              <a:latin typeface="Consolas" panose="020B0609020204030204" pitchFamily="49" charset="0"/>
              <a:cs typeface="Calibri" panose="020F0502020204030204" pitchFamily="34" charset="0"/>
            </a:endParaRPr>
          </a:p>
          <a:p>
            <a:r>
              <a:rPr lang="pl-PL" sz="1400" dirty="0">
                <a:latin typeface="Consolas" panose="020B0609020204030204" pitchFamily="49" charset="0"/>
                <a:cs typeface="Calibri" panose="020F0502020204030204" pitchFamily="34" charset="0"/>
              </a:rPr>
              <a:t>w = </a:t>
            </a:r>
            <a:r>
              <a:rPr lang="pl-PL" sz="1400" b="1" dirty="0">
                <a:latin typeface="Consolas" panose="020B0609020204030204" pitchFamily="49" charset="0"/>
                <a:cs typeface="Calibri" panose="020F0502020204030204" pitchFamily="34" charset="0"/>
              </a:rPr>
              <a:t>matrix</a:t>
            </a:r>
            <a:r>
              <a:rPr lang="pl-PL" sz="1400" dirty="0">
                <a:latin typeface="Consolas" panose="020B0609020204030204" pitchFamily="49" charset="0"/>
                <a:cs typeface="Calibri" panose="020F0502020204030204" pitchFamily="34" charset="0"/>
              </a:rPr>
              <a:t>(0, </a:t>
            </a:r>
            <a:r>
              <a:rPr lang="pl-PL" sz="1400" b="1" dirty="0">
                <a:solidFill>
                  <a:srgbClr val="7889FB"/>
                </a:solidFill>
                <a:latin typeface="Consolas" panose="020B0609020204030204" pitchFamily="49" charset="0"/>
                <a:cs typeface="Calibri" panose="020F0502020204030204" pitchFamily="34" charset="0"/>
              </a:rPr>
              <a:t>ncol(X)</a:t>
            </a:r>
            <a:r>
              <a:rPr lang="pl-PL" sz="1400" dirty="0">
                <a:latin typeface="Consolas" panose="020B0609020204030204" pitchFamily="49" charset="0"/>
                <a:cs typeface="Calibri" panose="020F0502020204030204" pitchFamily="34" charset="0"/>
              </a:rPr>
              <a:t>, 1); </a:t>
            </a:r>
            <a:r>
              <a:rPr lang="en-US" sz="1400" dirty="0">
                <a:latin typeface="Consolas" panose="020B0609020204030204" pitchFamily="49" charset="0"/>
                <a:cs typeface="Calibri" panose="020F0502020204030204" pitchFamily="34" charset="0"/>
              </a:rPr>
              <a:t> </a:t>
            </a:r>
            <a:br>
              <a:rPr lang="en-US" sz="1400" dirty="0">
                <a:latin typeface="Consolas" panose="020B0609020204030204" pitchFamily="49" charset="0"/>
                <a:cs typeface="Calibri" panose="020F0502020204030204" pitchFamily="34" charset="0"/>
              </a:rPr>
            </a:br>
            <a:r>
              <a:rPr lang="pl-PL" sz="1400" b="1" dirty="0">
                <a:solidFill>
                  <a:schemeClr val="accent1"/>
                </a:solidFill>
                <a:latin typeface="Consolas" panose="020B0609020204030204" pitchFamily="49" charset="0"/>
                <a:cs typeface="Calibri" panose="020F0502020204030204" pitchFamily="34" charset="0"/>
              </a:rPr>
              <a:t>i = 0</a:t>
            </a:r>
            <a:r>
              <a:rPr lang="pl-PL" sz="1400" dirty="0">
                <a:latin typeface="Consolas" panose="020B0609020204030204" pitchFamily="49" charset="0"/>
                <a:cs typeface="Calibri" panose="020F0502020204030204" pitchFamily="34" charset="0"/>
              </a:rPr>
              <a:t>;</a:t>
            </a:r>
          </a:p>
          <a:p>
            <a:r>
              <a:rPr lang="pt-BR" sz="1400" b="1" dirty="0">
                <a:latin typeface="Consolas" panose="020B0609020204030204" pitchFamily="49" charset="0"/>
                <a:cs typeface="Calibri" panose="020F0502020204030204" pitchFamily="34" charset="0"/>
              </a:rPr>
              <a:t>while</a:t>
            </a:r>
            <a:r>
              <a:rPr lang="pt-BR" sz="1400" dirty="0">
                <a:latin typeface="Consolas" panose="020B0609020204030204" pitchFamily="49" charset="0"/>
                <a:cs typeface="Calibri" panose="020F0502020204030204" pitchFamily="34" charset="0"/>
              </a:rPr>
              <a:t>(</a:t>
            </a:r>
            <a:r>
              <a:rPr lang="pt-BR" sz="1400" b="1" dirty="0">
                <a:solidFill>
                  <a:srgbClr val="7889FB"/>
                </a:solidFill>
                <a:latin typeface="Consolas" panose="020B0609020204030204" pitchFamily="49" charset="0"/>
                <a:cs typeface="Calibri" panose="020F0502020204030204" pitchFamily="34" charset="0"/>
              </a:rPr>
              <a:t>i</a:t>
            </a:r>
            <a:r>
              <a:rPr lang="pt-BR" sz="1400" dirty="0">
                <a:latin typeface="Consolas" panose="020B0609020204030204" pitchFamily="49" charset="0"/>
                <a:cs typeface="Calibri" panose="020F0502020204030204" pitchFamily="34" charset="0"/>
              </a:rPr>
              <a:t>&lt;</a:t>
            </a:r>
            <a:r>
              <a:rPr lang="pt-BR" sz="1400" b="1" dirty="0">
                <a:solidFill>
                  <a:srgbClr val="7889FB"/>
                </a:solidFill>
                <a:latin typeface="Consolas" panose="020B0609020204030204" pitchFamily="49" charset="0"/>
                <a:cs typeface="Calibri" panose="020F0502020204030204" pitchFamily="34" charset="0"/>
              </a:rPr>
              <a:t>maxi</a:t>
            </a:r>
            <a:r>
              <a:rPr lang="pt-BR" sz="1400" dirty="0">
                <a:latin typeface="Consolas" panose="020B0609020204030204" pitchFamily="49" charset="0"/>
                <a:cs typeface="Calibri" panose="020F0502020204030204" pitchFamily="34" charset="0"/>
              </a:rPr>
              <a:t> &amp; r2&gt;r2_trgt) {</a:t>
            </a:r>
          </a:p>
          <a:p>
            <a:r>
              <a:rPr lang="fr-FR" sz="1400" dirty="0">
                <a:latin typeface="Consolas" panose="020B0609020204030204" pitchFamily="49" charset="0"/>
                <a:cs typeface="Calibri" panose="020F0502020204030204" pitchFamily="34" charset="0"/>
              </a:rPr>
              <a:t>   q = (</a:t>
            </a:r>
            <a:r>
              <a:rPr lang="fr-FR" sz="1400" b="1" dirty="0">
                <a:latin typeface="Consolas" panose="020B0609020204030204" pitchFamily="49" charset="0"/>
                <a:cs typeface="Calibri" panose="020F0502020204030204" pitchFamily="34" charset="0"/>
              </a:rPr>
              <a:t>t</a:t>
            </a:r>
            <a:r>
              <a:rPr lang="fr-FR" sz="1400" dirty="0">
                <a:latin typeface="Consolas" panose="020B0609020204030204" pitchFamily="49" charset="0"/>
                <a:cs typeface="Calibri" panose="020F0502020204030204" pitchFamily="34" charset="0"/>
              </a:rPr>
              <a:t>(X) %*% X %*% p)+</a:t>
            </a:r>
            <a:r>
              <a:rPr lang="fr-FR" sz="1400" b="1" dirty="0">
                <a:solidFill>
                  <a:srgbClr val="7889FB"/>
                </a:solidFill>
                <a:latin typeface="Consolas" panose="020B0609020204030204" pitchFamily="49" charset="0"/>
                <a:cs typeface="Calibri" panose="020F0502020204030204" pitchFamily="34" charset="0"/>
              </a:rPr>
              <a:t>lambda</a:t>
            </a:r>
            <a:r>
              <a:rPr lang="fr-FR" sz="1400" dirty="0">
                <a:latin typeface="Consolas" panose="020B0609020204030204" pitchFamily="49" charset="0"/>
                <a:cs typeface="Calibri" panose="020F0502020204030204" pitchFamily="34" charset="0"/>
              </a:rPr>
              <a:t>*p;</a:t>
            </a:r>
          </a:p>
          <a:p>
            <a:r>
              <a:rPr lang="pt-BR" sz="1400" dirty="0">
                <a:latin typeface="Consolas" panose="020B0609020204030204" pitchFamily="49" charset="0"/>
                <a:cs typeface="Calibri" panose="020F0502020204030204" pitchFamily="34" charset="0"/>
              </a:rPr>
              <a:t>   alpha = norm_r2 / </a:t>
            </a:r>
            <a:r>
              <a:rPr lang="pt-BR" sz="1400" b="1" dirty="0">
                <a:latin typeface="Consolas" panose="020B0609020204030204" pitchFamily="49" charset="0"/>
                <a:cs typeface="Calibri" panose="020F0502020204030204" pitchFamily="34" charset="0"/>
              </a:rPr>
              <a:t>sum</a:t>
            </a:r>
            <a:r>
              <a:rPr lang="pt-BR" sz="1400" dirty="0">
                <a:latin typeface="Consolas" panose="020B0609020204030204" pitchFamily="49" charset="0"/>
                <a:cs typeface="Calibri" panose="020F0502020204030204" pitchFamily="34" charset="0"/>
              </a:rPr>
              <a:t>(p * q);</a:t>
            </a:r>
          </a:p>
          <a:p>
            <a:r>
              <a:rPr lang="en-US" sz="1400" dirty="0">
                <a:latin typeface="Consolas" panose="020B0609020204030204" pitchFamily="49" charset="0"/>
                <a:cs typeface="Calibri" panose="020F0502020204030204" pitchFamily="34" charset="0"/>
              </a:rPr>
              <a:t>   </a:t>
            </a:r>
            <a:r>
              <a:rPr lang="pl-PL" sz="1400" dirty="0">
                <a:latin typeface="Consolas" panose="020B0609020204030204" pitchFamily="49" charset="0"/>
                <a:cs typeface="Calibri" panose="020F0502020204030204" pitchFamily="34" charset="0"/>
              </a:rPr>
              <a:t>w = w + alpha * p;</a:t>
            </a:r>
            <a:r>
              <a:rPr lang="en-US" sz="1400" dirty="0">
                <a:latin typeface="Consolas" panose="020B0609020204030204" pitchFamily="49" charset="0"/>
                <a:cs typeface="Calibri" panose="020F0502020204030204" pitchFamily="34" charset="0"/>
              </a:rPr>
              <a:t> </a:t>
            </a:r>
            <a:endParaRPr lang="pl-PL" sz="1400" dirty="0">
              <a:latin typeface="Consolas" panose="020B0609020204030204" pitchFamily="49" charset="0"/>
              <a:cs typeface="Calibri" panose="020F0502020204030204" pitchFamily="34" charset="0"/>
            </a:endParaRPr>
          </a:p>
          <a:p>
            <a:r>
              <a:rPr lang="en-US" sz="1400" dirty="0">
                <a:latin typeface="Consolas" panose="020B0609020204030204" pitchFamily="49" charset="0"/>
                <a:cs typeface="Calibri" panose="020F0502020204030204" pitchFamily="34" charset="0"/>
              </a:rPr>
              <a:t>   old_norm_r2 = norm_r2;</a:t>
            </a:r>
          </a:p>
          <a:p>
            <a:r>
              <a:rPr lang="pt-BR" sz="1400" dirty="0">
                <a:latin typeface="Consolas" panose="020B0609020204030204" pitchFamily="49" charset="0"/>
                <a:cs typeface="Calibri" panose="020F0502020204030204" pitchFamily="34" charset="0"/>
              </a:rPr>
              <a:t>   r = r + alpha * q;</a:t>
            </a:r>
          </a:p>
          <a:p>
            <a:r>
              <a:rPr lang="en-US" sz="1400" dirty="0">
                <a:latin typeface="Consolas" panose="020B0609020204030204" pitchFamily="49" charset="0"/>
                <a:cs typeface="Calibri" panose="020F0502020204030204" pitchFamily="34" charset="0"/>
              </a:rPr>
              <a:t>   r2 = </a:t>
            </a:r>
            <a:r>
              <a:rPr lang="en-US" sz="1400" b="1" dirty="0">
                <a:latin typeface="Consolas" panose="020B0609020204030204" pitchFamily="49" charset="0"/>
                <a:cs typeface="Calibri" panose="020F0502020204030204" pitchFamily="34" charset="0"/>
              </a:rPr>
              <a:t>sum</a:t>
            </a:r>
            <a:r>
              <a:rPr lang="en-US" sz="1400" dirty="0">
                <a:latin typeface="Consolas" panose="020B0609020204030204" pitchFamily="49" charset="0"/>
                <a:cs typeface="Calibri" panose="020F0502020204030204" pitchFamily="34" charset="0"/>
              </a:rPr>
              <a:t>(r * r);</a:t>
            </a:r>
          </a:p>
          <a:p>
            <a:r>
              <a:rPr lang="en-US" sz="1400" b="1" dirty="0">
                <a:latin typeface="Consolas" panose="020B0609020204030204" pitchFamily="49" charset="0"/>
                <a:cs typeface="Calibri" panose="020F0502020204030204" pitchFamily="34" charset="0"/>
              </a:rPr>
              <a:t>   </a:t>
            </a:r>
            <a:r>
              <a:rPr lang="en-US" sz="1400" dirty="0">
                <a:latin typeface="Consolas" panose="020B0609020204030204" pitchFamily="49" charset="0"/>
                <a:cs typeface="Calibri" panose="020F0502020204030204" pitchFamily="34" charset="0"/>
              </a:rPr>
              <a:t>beta = norm_r2 / old_norm_r2;</a:t>
            </a:r>
          </a:p>
          <a:p>
            <a:r>
              <a:rPr lang="en-US" sz="1400" b="1" dirty="0">
                <a:latin typeface="Consolas" panose="020B0609020204030204" pitchFamily="49" charset="0"/>
                <a:cs typeface="Calibri" panose="020F0502020204030204" pitchFamily="34" charset="0"/>
              </a:rPr>
              <a:t>   </a:t>
            </a:r>
            <a:r>
              <a:rPr lang="en-US" sz="1400" dirty="0">
                <a:latin typeface="Consolas" panose="020B0609020204030204" pitchFamily="49" charset="0"/>
                <a:cs typeface="Calibri" panose="020F0502020204030204" pitchFamily="34" charset="0"/>
              </a:rPr>
              <a:t>p = -r + beta * p;</a:t>
            </a:r>
          </a:p>
          <a:p>
            <a:r>
              <a:rPr lang="en-US" sz="1400" dirty="0">
                <a:latin typeface="Consolas" panose="020B0609020204030204" pitchFamily="49" charset="0"/>
                <a:cs typeface="Calibri" panose="020F0502020204030204" pitchFamily="34" charset="0"/>
              </a:rPr>
              <a:t>   </a:t>
            </a:r>
            <a:r>
              <a:rPr lang="en-US" sz="1400" b="1" dirty="0" err="1">
                <a:solidFill>
                  <a:srgbClr val="7889FB"/>
                </a:solidFill>
                <a:latin typeface="Consolas" panose="020B0609020204030204" pitchFamily="49" charset="0"/>
                <a:cs typeface="Calibri" panose="020F0502020204030204" pitchFamily="34" charset="0"/>
              </a:rPr>
              <a:t>i</a:t>
            </a:r>
            <a:r>
              <a:rPr lang="en-US" sz="1400" b="1" dirty="0">
                <a:solidFill>
                  <a:srgbClr val="7889FB"/>
                </a:solidFill>
                <a:latin typeface="Consolas" panose="020B0609020204030204" pitchFamily="49" charset="0"/>
                <a:cs typeface="Calibri" panose="020F0502020204030204" pitchFamily="34" charset="0"/>
              </a:rPr>
              <a:t> = </a:t>
            </a:r>
            <a:r>
              <a:rPr lang="en-US" sz="1400" b="1" dirty="0" err="1">
                <a:solidFill>
                  <a:srgbClr val="7889FB"/>
                </a:solidFill>
                <a:latin typeface="Consolas" panose="020B0609020204030204" pitchFamily="49" charset="0"/>
                <a:cs typeface="Calibri" panose="020F0502020204030204" pitchFamily="34" charset="0"/>
              </a:rPr>
              <a:t>i</a:t>
            </a:r>
            <a:r>
              <a:rPr lang="en-US" sz="1400" b="1" dirty="0">
                <a:solidFill>
                  <a:srgbClr val="7889FB"/>
                </a:solidFill>
                <a:latin typeface="Consolas" panose="020B0609020204030204" pitchFamily="49" charset="0"/>
                <a:cs typeface="Calibri" panose="020F0502020204030204" pitchFamily="34" charset="0"/>
              </a:rPr>
              <a:t> + 1; </a:t>
            </a:r>
          </a:p>
          <a:p>
            <a:r>
              <a:rPr lang="en-US" sz="1400" dirty="0">
                <a:latin typeface="Consolas" panose="020B0609020204030204" pitchFamily="49" charset="0"/>
                <a:cs typeface="Calibri" panose="020F0502020204030204" pitchFamily="34" charset="0"/>
              </a:rPr>
              <a:t>}</a:t>
            </a:r>
          </a:p>
          <a:p>
            <a:r>
              <a:rPr lang="en-US" sz="1400" b="1" dirty="0">
                <a:latin typeface="Consolas" panose="020B0609020204030204" pitchFamily="49" charset="0"/>
                <a:cs typeface="Calibri" panose="020F0502020204030204" pitchFamily="34" charset="0"/>
              </a:rPr>
              <a:t>write</a:t>
            </a:r>
            <a:r>
              <a:rPr lang="en-US" sz="1400" dirty="0">
                <a:latin typeface="Consolas" panose="020B0609020204030204" pitchFamily="49" charset="0"/>
                <a:cs typeface="Calibri" panose="020F0502020204030204" pitchFamily="34" charset="0"/>
              </a:rPr>
              <a:t>(w, </a:t>
            </a:r>
            <a:r>
              <a:rPr lang="en-US" sz="1400" b="1" dirty="0">
                <a:latin typeface="Consolas" panose="020B0609020204030204" pitchFamily="49" charset="0"/>
                <a:cs typeface="Calibri" panose="020F0502020204030204" pitchFamily="34" charset="0"/>
              </a:rPr>
              <a:t>$4</a:t>
            </a:r>
            <a:r>
              <a:rPr lang="en-US" sz="1400" dirty="0">
                <a:latin typeface="Consolas" panose="020B0609020204030204" pitchFamily="49" charset="0"/>
                <a:cs typeface="Calibri" panose="020F0502020204030204" pitchFamily="34" charset="0"/>
              </a:rPr>
              <a:t>, format="text");</a:t>
            </a:r>
          </a:p>
        </p:txBody>
      </p:sp>
      <p:sp>
        <p:nvSpPr>
          <p:cNvPr id="6" name="Rectangle 5">
            <a:extLst>
              <a:ext uri="{FF2B5EF4-FFF2-40B4-BE49-F238E27FC236}">
                <a16:creationId xmlns:a16="http://schemas.microsoft.com/office/drawing/2014/main" id="{FAF958DE-B5A3-4444-A79A-B4070DECBE70}"/>
              </a:ext>
            </a:extLst>
          </p:cNvPr>
          <p:cNvSpPr/>
          <p:nvPr/>
        </p:nvSpPr>
        <p:spPr>
          <a:xfrm>
            <a:off x="8151627" y="2615297"/>
            <a:ext cx="880369" cy="307777"/>
          </a:xfrm>
          <a:prstGeom prst="rect">
            <a:avLst/>
          </a:prstGeom>
        </p:spPr>
        <p:txBody>
          <a:bodyPr wrap="none">
            <a:spAutoFit/>
          </a:bodyPr>
          <a:lstStyle/>
          <a:p>
            <a:r>
              <a:rPr lang="pt-BR" sz="1400" b="1" dirty="0">
                <a:solidFill>
                  <a:schemeClr val="accent1"/>
                </a:solidFill>
                <a:latin typeface="Consolas" panose="020B0609020204030204" pitchFamily="49" charset="0"/>
                <a:cs typeface="Calibri" panose="020F0502020204030204" pitchFamily="34" charset="0"/>
              </a:rPr>
              <a:t># m x 1</a:t>
            </a:r>
            <a:endParaRPr lang="en-US" sz="1400" dirty="0"/>
          </a:p>
        </p:txBody>
      </p:sp>
      <p:sp>
        <p:nvSpPr>
          <p:cNvPr id="7" name="Rectangle 6">
            <a:extLst>
              <a:ext uri="{FF2B5EF4-FFF2-40B4-BE49-F238E27FC236}">
                <a16:creationId xmlns:a16="http://schemas.microsoft.com/office/drawing/2014/main" id="{65096B68-F8B9-43DA-B74E-03D25B745315}"/>
              </a:ext>
            </a:extLst>
          </p:cNvPr>
          <p:cNvSpPr/>
          <p:nvPr/>
        </p:nvSpPr>
        <p:spPr>
          <a:xfrm>
            <a:off x="8151627" y="2818497"/>
            <a:ext cx="880369" cy="307777"/>
          </a:xfrm>
          <a:prstGeom prst="rect">
            <a:avLst/>
          </a:prstGeom>
        </p:spPr>
        <p:txBody>
          <a:bodyPr wrap="none">
            <a:spAutoFit/>
          </a:bodyPr>
          <a:lstStyle/>
          <a:p>
            <a:r>
              <a:rPr lang="pt-BR" sz="1400" b="1" dirty="0">
                <a:solidFill>
                  <a:schemeClr val="accent1"/>
                </a:solidFill>
                <a:latin typeface="Consolas" panose="020B0609020204030204" pitchFamily="49" charset="0"/>
                <a:cs typeface="Calibri" panose="020F0502020204030204" pitchFamily="34" charset="0"/>
              </a:rPr>
              <a:t># m x 1</a:t>
            </a:r>
            <a:endParaRPr lang="en-US" sz="1400" dirty="0"/>
          </a:p>
        </p:txBody>
      </p:sp>
      <p:sp>
        <p:nvSpPr>
          <p:cNvPr id="8" name="Rectangle 7">
            <a:extLst>
              <a:ext uri="{FF2B5EF4-FFF2-40B4-BE49-F238E27FC236}">
                <a16:creationId xmlns:a16="http://schemas.microsoft.com/office/drawing/2014/main" id="{95EAE154-A811-4BE4-A841-0E95C270BB0C}"/>
              </a:ext>
            </a:extLst>
          </p:cNvPr>
          <p:cNvSpPr/>
          <p:nvPr/>
        </p:nvSpPr>
        <p:spPr>
          <a:xfrm>
            <a:off x="8150502" y="3914607"/>
            <a:ext cx="880369" cy="307777"/>
          </a:xfrm>
          <a:prstGeom prst="rect">
            <a:avLst/>
          </a:prstGeom>
        </p:spPr>
        <p:txBody>
          <a:bodyPr wrap="none">
            <a:spAutoFit/>
          </a:bodyPr>
          <a:lstStyle/>
          <a:p>
            <a:r>
              <a:rPr lang="pt-BR" sz="1400" b="1" dirty="0">
                <a:solidFill>
                  <a:schemeClr val="accent1"/>
                </a:solidFill>
                <a:latin typeface="Consolas" panose="020B0609020204030204" pitchFamily="49" charset="0"/>
                <a:cs typeface="Calibri" panose="020F0502020204030204" pitchFamily="34" charset="0"/>
              </a:rPr>
              <a:t># m x 1</a:t>
            </a:r>
            <a:endParaRPr lang="en-US" sz="1400" dirty="0"/>
          </a:p>
        </p:txBody>
      </p:sp>
      <p:sp>
        <p:nvSpPr>
          <p:cNvPr id="9" name="Rectangle 8">
            <a:extLst>
              <a:ext uri="{FF2B5EF4-FFF2-40B4-BE49-F238E27FC236}">
                <a16:creationId xmlns:a16="http://schemas.microsoft.com/office/drawing/2014/main" id="{3A901A01-D65B-43B6-B376-C13C2171C5CB}"/>
              </a:ext>
            </a:extLst>
          </p:cNvPr>
          <p:cNvSpPr/>
          <p:nvPr/>
        </p:nvSpPr>
        <p:spPr>
          <a:xfrm>
            <a:off x="8150502" y="4961087"/>
            <a:ext cx="880369" cy="307777"/>
          </a:xfrm>
          <a:prstGeom prst="rect">
            <a:avLst/>
          </a:prstGeom>
        </p:spPr>
        <p:txBody>
          <a:bodyPr wrap="none">
            <a:spAutoFit/>
          </a:bodyPr>
          <a:lstStyle/>
          <a:p>
            <a:r>
              <a:rPr lang="pt-BR" sz="1400" b="1" dirty="0">
                <a:solidFill>
                  <a:schemeClr val="accent1"/>
                </a:solidFill>
                <a:latin typeface="Consolas" panose="020B0609020204030204" pitchFamily="49" charset="0"/>
                <a:cs typeface="Calibri" panose="020F0502020204030204" pitchFamily="34" charset="0"/>
              </a:rPr>
              <a:t># m x 1</a:t>
            </a:r>
            <a:endParaRPr lang="en-US" sz="1400" dirty="0"/>
          </a:p>
        </p:txBody>
      </p:sp>
      <p:sp>
        <p:nvSpPr>
          <p:cNvPr id="10" name="Rectangle 9">
            <a:extLst>
              <a:ext uri="{FF2B5EF4-FFF2-40B4-BE49-F238E27FC236}">
                <a16:creationId xmlns:a16="http://schemas.microsoft.com/office/drawing/2014/main" id="{F63AB1ED-DC6D-4587-866C-2ED98E5FBFA8}"/>
              </a:ext>
            </a:extLst>
          </p:cNvPr>
          <p:cNvSpPr/>
          <p:nvPr/>
        </p:nvSpPr>
        <p:spPr>
          <a:xfrm>
            <a:off x="5334036" y="1381368"/>
            <a:ext cx="2996740" cy="467752"/>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703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Inter-Procedural Analysis</a:t>
            </a:r>
          </a:p>
        </p:txBody>
      </p:sp>
      <p:sp>
        <p:nvSpPr>
          <p:cNvPr id="3" name="Content Placeholder 2"/>
          <p:cNvSpPr>
            <a:spLocks noGrp="1"/>
          </p:cNvSpPr>
          <p:nvPr>
            <p:ph idx="1"/>
          </p:nvPr>
        </p:nvSpPr>
        <p:spPr/>
        <p:txBody>
          <a:bodyPr/>
          <a:lstStyle/>
          <a:p>
            <a:r>
              <a:rPr lang="en-US" dirty="0"/>
              <a:t>Intra/Inter-Procedural Analysis (IPA)</a:t>
            </a:r>
          </a:p>
          <a:p>
            <a:pPr lvl="1"/>
            <a:r>
              <a:rPr lang="en-US" dirty="0"/>
              <a:t>Integrates all size propagation techniques (</a:t>
            </a:r>
            <a:r>
              <a:rPr lang="en-US" b="1" dirty="0" err="1">
                <a:solidFill>
                  <a:schemeClr val="accent1"/>
                </a:solidFill>
              </a:rPr>
              <a:t>DAG+program</a:t>
            </a:r>
            <a:r>
              <a:rPr lang="en-US" dirty="0"/>
              <a:t>, </a:t>
            </a:r>
            <a:r>
              <a:rPr lang="en-US" b="1" dirty="0" err="1">
                <a:solidFill>
                  <a:schemeClr val="accent1"/>
                </a:solidFill>
              </a:rPr>
              <a:t>size+constants</a:t>
            </a:r>
            <a:r>
              <a:rPr lang="en-US" dirty="0"/>
              <a:t>)</a:t>
            </a:r>
          </a:p>
          <a:p>
            <a:pPr lvl="1"/>
            <a:r>
              <a:rPr lang="en-US" dirty="0"/>
              <a:t>Intra-function and inter-function size propagation </a:t>
            </a:r>
            <a:br>
              <a:rPr lang="en-US" dirty="0"/>
            </a:br>
            <a:r>
              <a:rPr lang="en-US" dirty="0"/>
              <a:t>(</a:t>
            </a:r>
            <a:r>
              <a:rPr lang="en-US" b="1" dirty="0">
                <a:solidFill>
                  <a:srgbClr val="7889FB"/>
                </a:solidFill>
              </a:rPr>
              <a:t>called once</a:t>
            </a:r>
            <a:r>
              <a:rPr lang="en-US" dirty="0"/>
              <a:t>, </a:t>
            </a:r>
            <a:r>
              <a:rPr lang="en-US" b="1" dirty="0">
                <a:solidFill>
                  <a:srgbClr val="7889FB"/>
                </a:solidFill>
              </a:rPr>
              <a:t>consistent sizes</a:t>
            </a:r>
            <a:r>
              <a:rPr lang="en-US" dirty="0"/>
              <a:t>, </a:t>
            </a:r>
            <a:r>
              <a:rPr lang="en-US" b="1" dirty="0">
                <a:solidFill>
                  <a:srgbClr val="7889FB"/>
                </a:solidFill>
              </a:rPr>
              <a:t>consistent literals</a:t>
            </a:r>
            <a:r>
              <a:rPr lang="en-US" dirty="0"/>
              <a:t>)</a:t>
            </a:r>
          </a:p>
          <a:p>
            <a:endParaRPr lang="en-US" dirty="0"/>
          </a:p>
          <a:p>
            <a:endParaRPr lang="en-US" dirty="0"/>
          </a:p>
          <a:p>
            <a:pPr lvl="1"/>
            <a:endParaRPr lang="en-US" dirty="0"/>
          </a:p>
          <a:p>
            <a:pPr lvl="1"/>
            <a:endParaRPr lang="en-US" dirty="0"/>
          </a:p>
          <a:p>
            <a:pPr lvl="1"/>
            <a:endParaRPr lang="en-US" dirty="0"/>
          </a:p>
          <a:p>
            <a:pPr lvl="1"/>
            <a:endParaRPr lang="en-US" dirty="0" smtClean="0"/>
          </a:p>
          <a:p>
            <a:pPr lvl="1"/>
            <a:endParaRPr lang="en-US" dirty="0"/>
          </a:p>
          <a:p>
            <a:r>
              <a:rPr lang="en-US" dirty="0"/>
              <a:t>Additional IPA Passes (selection)</a:t>
            </a:r>
          </a:p>
          <a:p>
            <a:pPr lvl="1"/>
            <a:r>
              <a:rPr lang="en-US" b="1" dirty="0">
                <a:solidFill>
                  <a:schemeClr val="accent1"/>
                </a:solidFill>
              </a:rPr>
              <a:t>Inline functions</a:t>
            </a:r>
            <a:r>
              <a:rPr lang="en-US" dirty="0"/>
              <a:t> (single statement block, small)</a:t>
            </a:r>
          </a:p>
          <a:p>
            <a:pPr lvl="1"/>
            <a:r>
              <a:rPr lang="en-US" b="1" dirty="0">
                <a:solidFill>
                  <a:schemeClr val="accent1"/>
                </a:solidFill>
              </a:rPr>
              <a:t>Dead code elimination</a:t>
            </a:r>
            <a:r>
              <a:rPr lang="en-US" dirty="0"/>
              <a:t> and simplification rewrites</a:t>
            </a:r>
          </a:p>
          <a:p>
            <a:pPr lvl="1"/>
            <a:r>
              <a:rPr lang="en-US" dirty="0"/>
              <a:t>Remove unused functions &amp; flag recompile-once </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sp>
        <p:nvSpPr>
          <p:cNvPr id="5" name="TextBox 4"/>
          <p:cNvSpPr txBox="1"/>
          <p:nvPr/>
        </p:nvSpPr>
        <p:spPr>
          <a:xfrm>
            <a:off x="1437745" y="2771663"/>
            <a:ext cx="3124200" cy="2062103"/>
          </a:xfrm>
          <a:prstGeom prst="rect">
            <a:avLst/>
          </a:prstGeom>
          <a:noFill/>
        </p:spPr>
        <p:txBody>
          <a:bodyPr wrap="square" rtlCol="0">
            <a:spAutoFit/>
          </a:bodyPr>
          <a:lstStyle/>
          <a:p>
            <a:r>
              <a:rPr lang="en-US" sz="1600" dirty="0">
                <a:latin typeface="Consolas" pitchFamily="49" charset="0"/>
                <a:cs typeface="Consolas" pitchFamily="49" charset="0"/>
              </a:rPr>
              <a:t>X = </a:t>
            </a:r>
            <a:r>
              <a:rPr lang="en-US" sz="1600" b="1" dirty="0">
                <a:latin typeface="Consolas" pitchFamily="49" charset="0"/>
                <a:cs typeface="Consolas" pitchFamily="49" charset="0"/>
              </a:rPr>
              <a:t>read</a:t>
            </a:r>
            <a:r>
              <a:rPr lang="en-US" sz="1600" dirty="0">
                <a:latin typeface="Consolas" pitchFamily="49" charset="0"/>
                <a:cs typeface="Consolas" pitchFamily="49" charset="0"/>
              </a:rPr>
              <a:t>(</a:t>
            </a:r>
            <a:r>
              <a:rPr lang="en-US" sz="1600" b="1" dirty="0">
                <a:latin typeface="Consolas" pitchFamily="49" charset="0"/>
                <a:cs typeface="Consolas" pitchFamily="49" charset="0"/>
              </a:rPr>
              <a:t>$X1</a:t>
            </a:r>
            <a:r>
              <a:rPr lang="en-US" sz="1600" dirty="0">
                <a:latin typeface="Consolas" pitchFamily="49" charset="0"/>
                <a:cs typeface="Consolas" pitchFamily="49" charset="0"/>
              </a:rPr>
              <a:t>)</a:t>
            </a:r>
          </a:p>
          <a:p>
            <a:r>
              <a:rPr lang="en-US" sz="1600" dirty="0">
                <a:latin typeface="Consolas" pitchFamily="49" charset="0"/>
                <a:cs typeface="Consolas" pitchFamily="49" charset="0"/>
              </a:rPr>
              <a:t>X = </a:t>
            </a:r>
            <a:r>
              <a:rPr lang="en-US" sz="1600" b="1" dirty="0" err="1">
                <a:solidFill>
                  <a:schemeClr val="accent1"/>
                </a:solidFill>
                <a:latin typeface="Consolas" pitchFamily="49" charset="0"/>
                <a:cs typeface="Consolas" pitchFamily="49" charset="0"/>
              </a:rPr>
              <a:t>foo</a:t>
            </a:r>
            <a:r>
              <a:rPr lang="en-US" sz="1600" dirty="0">
                <a:latin typeface="Consolas" pitchFamily="49" charset="0"/>
                <a:cs typeface="Consolas" pitchFamily="49" charset="0"/>
              </a:rPr>
              <a:t>(X);</a:t>
            </a:r>
          </a:p>
          <a:p>
            <a:r>
              <a:rPr lang="en-US" sz="1600" b="1" dirty="0">
                <a:latin typeface="Consolas" pitchFamily="49" charset="0"/>
                <a:cs typeface="Consolas" pitchFamily="49" charset="0"/>
              </a:rPr>
              <a:t>if</a:t>
            </a:r>
            <a:r>
              <a:rPr lang="en-US" sz="1600" dirty="0">
                <a:latin typeface="Consolas" pitchFamily="49" charset="0"/>
                <a:cs typeface="Consolas" pitchFamily="49" charset="0"/>
              </a:rPr>
              <a:t>( </a:t>
            </a:r>
            <a:r>
              <a:rPr lang="en-US" sz="1600" b="1" dirty="0">
                <a:latin typeface="Consolas" pitchFamily="49" charset="0"/>
                <a:cs typeface="Consolas" pitchFamily="49" charset="0"/>
              </a:rPr>
              <a:t>$X2</a:t>
            </a:r>
            <a:r>
              <a:rPr lang="en-US" sz="1600" dirty="0">
                <a:latin typeface="Consolas" pitchFamily="49" charset="0"/>
                <a:cs typeface="Consolas" pitchFamily="49" charset="0"/>
              </a:rPr>
              <a:t> != “ ” ) {</a:t>
            </a:r>
          </a:p>
          <a:p>
            <a:r>
              <a:rPr lang="en-US" sz="1600" dirty="0">
                <a:latin typeface="Consolas" pitchFamily="49" charset="0"/>
                <a:cs typeface="Consolas" pitchFamily="49" charset="0"/>
              </a:rPr>
              <a:t>  X2 = </a:t>
            </a:r>
            <a:r>
              <a:rPr lang="en-US" sz="1600" b="1" dirty="0" err="1">
                <a:latin typeface="Consolas" pitchFamily="49" charset="0"/>
                <a:cs typeface="Consolas" pitchFamily="49" charset="0"/>
              </a:rPr>
              <a:t>cbind</a:t>
            </a:r>
            <a:r>
              <a:rPr lang="en-US" sz="1600" dirty="0">
                <a:latin typeface="Consolas" pitchFamily="49" charset="0"/>
                <a:cs typeface="Consolas" pitchFamily="49" charset="0"/>
              </a:rPr>
              <a:t>(X,   </a:t>
            </a:r>
            <a:br>
              <a:rPr lang="en-US" sz="1600" dirty="0">
                <a:latin typeface="Consolas" pitchFamily="49" charset="0"/>
                <a:cs typeface="Consolas" pitchFamily="49" charset="0"/>
              </a:rPr>
            </a:br>
            <a:r>
              <a:rPr lang="en-US" sz="1600" dirty="0">
                <a:latin typeface="Consolas" pitchFamily="49" charset="0"/>
                <a:cs typeface="Consolas" pitchFamily="49" charset="0"/>
              </a:rPr>
              <a:t>    </a:t>
            </a:r>
            <a:r>
              <a:rPr lang="en-US" sz="1600" b="1" dirty="0">
                <a:latin typeface="Consolas" pitchFamily="49" charset="0"/>
                <a:cs typeface="Consolas" pitchFamily="49" charset="0"/>
              </a:rPr>
              <a:t>matrix</a:t>
            </a:r>
            <a:r>
              <a:rPr lang="en-US" sz="1600" dirty="0">
                <a:latin typeface="Consolas" pitchFamily="49" charset="0"/>
                <a:cs typeface="Consolas" pitchFamily="49" charset="0"/>
              </a:rPr>
              <a:t>(1,n,1));</a:t>
            </a:r>
          </a:p>
          <a:p>
            <a:r>
              <a:rPr lang="en-US" sz="1600" dirty="0">
                <a:latin typeface="Consolas" pitchFamily="49" charset="0"/>
                <a:cs typeface="Consolas" pitchFamily="49" charset="0"/>
              </a:rPr>
              <a:t>  X2 = </a:t>
            </a:r>
            <a:r>
              <a:rPr lang="en-US" sz="1600" b="1" dirty="0">
                <a:solidFill>
                  <a:schemeClr val="accent1"/>
                </a:solidFill>
                <a:latin typeface="Consolas" pitchFamily="49" charset="0"/>
                <a:cs typeface="Consolas" pitchFamily="49" charset="0"/>
              </a:rPr>
              <a:t>foo</a:t>
            </a:r>
            <a:r>
              <a:rPr lang="en-US" sz="1600" dirty="0">
                <a:latin typeface="Consolas" pitchFamily="49" charset="0"/>
                <a:cs typeface="Consolas" pitchFamily="49" charset="0"/>
              </a:rPr>
              <a:t>(X2);</a:t>
            </a:r>
          </a:p>
          <a:p>
            <a:r>
              <a:rPr lang="en-US" sz="1600" dirty="0" smtClean="0">
                <a:latin typeface="Consolas" pitchFamily="49" charset="0"/>
                <a:cs typeface="Consolas" pitchFamily="49" charset="0"/>
              </a:rPr>
              <a:t>}...</a:t>
            </a:r>
          </a:p>
          <a:p>
            <a:r>
              <a:rPr lang="en-US" sz="1600" b="1" dirty="0" err="1">
                <a:latin typeface="Consolas" pitchFamily="49" charset="0"/>
                <a:cs typeface="Consolas" pitchFamily="49" charset="0"/>
              </a:rPr>
              <a:t>e</a:t>
            </a:r>
            <a:r>
              <a:rPr lang="en-US" sz="1600" b="1" dirty="0" err="1" smtClean="0">
                <a:latin typeface="Consolas" pitchFamily="49" charset="0"/>
                <a:cs typeface="Consolas" pitchFamily="49" charset="0"/>
              </a:rPr>
              <a:t>val</a:t>
            </a:r>
            <a:r>
              <a:rPr lang="en-US" sz="1600" dirty="0" smtClean="0">
                <a:latin typeface="Consolas" pitchFamily="49" charset="0"/>
                <a:cs typeface="Consolas" pitchFamily="49" charset="0"/>
              </a:rPr>
              <a:t>(</a:t>
            </a:r>
            <a:r>
              <a:rPr lang="en-US" sz="1600" b="1" dirty="0" smtClean="0">
                <a:solidFill>
                  <a:schemeClr val="accent1"/>
                </a:solidFill>
                <a:latin typeface="Consolas" pitchFamily="49" charset="0"/>
                <a:cs typeface="Consolas" pitchFamily="49" charset="0"/>
              </a:rPr>
              <a:t>“foo”</a:t>
            </a:r>
            <a:r>
              <a:rPr lang="en-US" sz="1600" dirty="0" smtClean="0">
                <a:latin typeface="Consolas" pitchFamily="49" charset="0"/>
                <a:cs typeface="Consolas" pitchFamily="49" charset="0"/>
              </a:rPr>
              <a:t>, X)</a:t>
            </a:r>
            <a:endParaRPr lang="en-US" sz="1600" dirty="0">
              <a:latin typeface="Consolas" pitchFamily="49" charset="0"/>
              <a:cs typeface="Consolas" pitchFamily="49" charset="0"/>
            </a:endParaRPr>
          </a:p>
        </p:txBody>
      </p:sp>
      <p:sp>
        <p:nvSpPr>
          <p:cNvPr id="6" name="TextBox 5"/>
          <p:cNvSpPr txBox="1"/>
          <p:nvPr/>
        </p:nvSpPr>
        <p:spPr>
          <a:xfrm>
            <a:off x="4803943" y="2771663"/>
            <a:ext cx="4440534" cy="1815882"/>
          </a:xfrm>
          <a:prstGeom prst="rect">
            <a:avLst/>
          </a:prstGeom>
          <a:noFill/>
        </p:spPr>
        <p:txBody>
          <a:bodyPr wrap="square" rtlCol="0">
            <a:spAutoFit/>
          </a:bodyPr>
          <a:lstStyle/>
          <a:p>
            <a:r>
              <a:rPr lang="en-US" sz="1600" dirty="0" err="1">
                <a:latin typeface="Consolas" pitchFamily="49" charset="0"/>
                <a:cs typeface="Consolas" pitchFamily="49" charset="0"/>
              </a:rPr>
              <a:t>foo</a:t>
            </a:r>
            <a:r>
              <a:rPr lang="en-US" sz="1600" dirty="0">
                <a:latin typeface="Consolas" pitchFamily="49" charset="0"/>
                <a:cs typeface="Consolas" pitchFamily="49" charset="0"/>
              </a:rPr>
              <a:t> = </a:t>
            </a:r>
            <a:r>
              <a:rPr lang="en-US" sz="1600" b="1" dirty="0">
                <a:latin typeface="Consolas" pitchFamily="49" charset="0"/>
                <a:cs typeface="Consolas" pitchFamily="49" charset="0"/>
              </a:rPr>
              <a:t>function </a:t>
            </a:r>
            <a:r>
              <a:rPr lang="en-US" sz="1600" dirty="0">
                <a:latin typeface="Consolas" pitchFamily="49" charset="0"/>
                <a:cs typeface="Consolas" pitchFamily="49" charset="0"/>
              </a:rPr>
              <a:t>(</a:t>
            </a:r>
            <a:r>
              <a:rPr lang="en-US" sz="1600" b="1" dirty="0">
                <a:latin typeface="Consolas" pitchFamily="49" charset="0"/>
                <a:cs typeface="Consolas" pitchFamily="49" charset="0"/>
              </a:rPr>
              <a:t>Matrix</a:t>
            </a:r>
            <a:r>
              <a:rPr lang="en-US" sz="1600" dirty="0">
                <a:latin typeface="Consolas" pitchFamily="49" charset="0"/>
                <a:cs typeface="Consolas" pitchFamily="49" charset="0"/>
              </a:rPr>
              <a:t>[</a:t>
            </a:r>
            <a:r>
              <a:rPr lang="en-US" sz="1600" b="1" dirty="0">
                <a:latin typeface="Consolas" pitchFamily="49" charset="0"/>
                <a:cs typeface="Consolas" pitchFamily="49" charset="0"/>
              </a:rPr>
              <a:t>Double</a:t>
            </a:r>
            <a:r>
              <a:rPr lang="en-US" sz="1600" dirty="0">
                <a:latin typeface="Consolas" pitchFamily="49" charset="0"/>
                <a:cs typeface="Consolas" pitchFamily="49" charset="0"/>
              </a:rPr>
              <a:t>] A) </a:t>
            </a:r>
          </a:p>
          <a:p>
            <a:r>
              <a:rPr lang="en-US" sz="1600" dirty="0">
                <a:latin typeface="Consolas" pitchFamily="49" charset="0"/>
                <a:cs typeface="Consolas" pitchFamily="49" charset="0"/>
              </a:rPr>
              <a:t>    </a:t>
            </a:r>
            <a:r>
              <a:rPr lang="en-US" sz="1600" b="1" dirty="0">
                <a:latin typeface="Consolas" pitchFamily="49" charset="0"/>
                <a:cs typeface="Consolas" pitchFamily="49" charset="0"/>
              </a:rPr>
              <a:t>return</a:t>
            </a:r>
            <a:r>
              <a:rPr lang="en-US" sz="1600" dirty="0">
                <a:latin typeface="Consolas" pitchFamily="49" charset="0"/>
                <a:cs typeface="Consolas" pitchFamily="49" charset="0"/>
              </a:rPr>
              <a:t> (</a:t>
            </a:r>
            <a:r>
              <a:rPr lang="en-US" sz="1600" b="1" dirty="0">
                <a:latin typeface="Consolas" pitchFamily="49" charset="0"/>
                <a:cs typeface="Consolas" pitchFamily="49" charset="0"/>
              </a:rPr>
              <a:t>Matrix</a:t>
            </a:r>
            <a:r>
              <a:rPr lang="en-US" sz="1600" dirty="0">
                <a:latin typeface="Consolas" pitchFamily="49" charset="0"/>
                <a:cs typeface="Consolas" pitchFamily="49" charset="0"/>
              </a:rPr>
              <a:t>[</a:t>
            </a:r>
            <a:r>
              <a:rPr lang="en-US" sz="1600" b="1" dirty="0">
                <a:latin typeface="Consolas" pitchFamily="49" charset="0"/>
                <a:cs typeface="Consolas" pitchFamily="49" charset="0"/>
              </a:rPr>
              <a:t>Double</a:t>
            </a:r>
            <a:r>
              <a:rPr lang="en-US" sz="1600" dirty="0">
                <a:latin typeface="Consolas" pitchFamily="49" charset="0"/>
                <a:cs typeface="Consolas" pitchFamily="49" charset="0"/>
              </a:rPr>
              <a:t>] B)</a:t>
            </a:r>
          </a:p>
          <a:p>
            <a:r>
              <a:rPr lang="en-US" sz="1600" dirty="0">
                <a:latin typeface="Consolas" pitchFamily="49" charset="0"/>
                <a:cs typeface="Consolas" pitchFamily="49" charset="0"/>
              </a:rPr>
              <a:t>{</a:t>
            </a:r>
          </a:p>
          <a:p>
            <a:r>
              <a:rPr lang="en-US" sz="1600" dirty="0">
                <a:latin typeface="Consolas" pitchFamily="49" charset="0"/>
                <a:cs typeface="Consolas" pitchFamily="49" charset="0"/>
              </a:rPr>
              <a:t>  B = A – </a:t>
            </a:r>
            <a:r>
              <a:rPr lang="en-US" sz="1600" b="1" dirty="0" err="1">
                <a:latin typeface="Consolas" pitchFamily="49" charset="0"/>
                <a:cs typeface="Consolas" pitchFamily="49" charset="0"/>
              </a:rPr>
              <a:t>colSums</a:t>
            </a:r>
            <a:r>
              <a:rPr lang="en-US" sz="1600" dirty="0">
                <a:latin typeface="Consolas" pitchFamily="49" charset="0"/>
                <a:cs typeface="Consolas" pitchFamily="49" charset="0"/>
              </a:rPr>
              <a:t>(A);</a:t>
            </a:r>
          </a:p>
          <a:p>
            <a:r>
              <a:rPr lang="en-US" sz="1600" b="1" dirty="0">
                <a:latin typeface="Consolas" pitchFamily="49" charset="0"/>
                <a:cs typeface="Consolas" pitchFamily="49" charset="0"/>
              </a:rPr>
              <a:t>  if</a:t>
            </a:r>
            <a:r>
              <a:rPr lang="en-US" sz="1600" dirty="0">
                <a:latin typeface="Consolas" pitchFamily="49" charset="0"/>
                <a:cs typeface="Consolas" pitchFamily="49" charset="0"/>
              </a:rPr>
              <a:t>( </a:t>
            </a:r>
            <a:r>
              <a:rPr lang="en-US" sz="1600" b="1" dirty="0">
                <a:latin typeface="Consolas" pitchFamily="49" charset="0"/>
                <a:cs typeface="Consolas" pitchFamily="49" charset="0"/>
              </a:rPr>
              <a:t>sum</a:t>
            </a:r>
            <a:r>
              <a:rPr lang="en-US" sz="1600" dirty="0">
                <a:latin typeface="Consolas" pitchFamily="49" charset="0"/>
                <a:cs typeface="Consolas" pitchFamily="49" charset="0"/>
              </a:rPr>
              <a:t>(B!=B)&gt;0 )</a:t>
            </a:r>
          </a:p>
          <a:p>
            <a:r>
              <a:rPr lang="en-US" sz="1600" dirty="0">
                <a:latin typeface="Consolas" pitchFamily="49" charset="0"/>
                <a:cs typeface="Consolas" pitchFamily="49" charset="0"/>
              </a:rPr>
              <a:t>    </a:t>
            </a:r>
            <a:r>
              <a:rPr lang="en-US" sz="1600" b="1" dirty="0">
                <a:latin typeface="Consolas" pitchFamily="49" charset="0"/>
                <a:cs typeface="Consolas" pitchFamily="49" charset="0"/>
              </a:rPr>
              <a:t>print</a:t>
            </a:r>
            <a:r>
              <a:rPr lang="en-US" sz="1600" dirty="0">
                <a:latin typeface="Consolas" pitchFamily="49" charset="0"/>
                <a:cs typeface="Consolas" pitchFamily="49" charset="0"/>
              </a:rPr>
              <a:t>(“</a:t>
            </a:r>
            <a:r>
              <a:rPr lang="en-US" sz="1600" dirty="0" err="1">
                <a:latin typeface="Consolas" pitchFamily="49" charset="0"/>
                <a:cs typeface="Consolas" pitchFamily="49" charset="0"/>
              </a:rPr>
              <a:t>NaNs</a:t>
            </a:r>
            <a:r>
              <a:rPr lang="en-US" sz="1600" dirty="0">
                <a:latin typeface="Consolas" pitchFamily="49" charset="0"/>
                <a:cs typeface="Consolas" pitchFamily="49" charset="0"/>
              </a:rPr>
              <a:t> encountered.”); </a:t>
            </a:r>
          </a:p>
          <a:p>
            <a:r>
              <a:rPr lang="en-US" sz="1600" dirty="0">
                <a:latin typeface="Consolas" pitchFamily="49" charset="0"/>
                <a:cs typeface="Consolas" pitchFamily="49" charset="0"/>
              </a:rPr>
              <a:t>}</a:t>
            </a:r>
          </a:p>
        </p:txBody>
      </p:sp>
      <p:cxnSp>
        <p:nvCxnSpPr>
          <p:cNvPr id="7" name="Straight Arrow Connector 6"/>
          <p:cNvCxnSpPr/>
          <p:nvPr/>
        </p:nvCxnSpPr>
        <p:spPr>
          <a:xfrm flipV="1">
            <a:off x="2926578" y="2947284"/>
            <a:ext cx="1877365" cy="223471"/>
          </a:xfrm>
          <a:prstGeom prst="straightConnector1">
            <a:avLst/>
          </a:prstGeom>
          <a:ln w="127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21878" y="3076463"/>
            <a:ext cx="1382065" cy="1109121"/>
          </a:xfrm>
          <a:prstGeom prst="straightConnector1">
            <a:avLst/>
          </a:prstGeom>
          <a:ln w="127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38559" y="2695463"/>
            <a:ext cx="990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1M x 1</a:t>
            </a:r>
          </a:p>
        </p:txBody>
      </p:sp>
      <p:sp>
        <p:nvSpPr>
          <p:cNvPr id="10" name="TextBox 9"/>
          <p:cNvSpPr txBox="1"/>
          <p:nvPr/>
        </p:nvSpPr>
        <p:spPr>
          <a:xfrm>
            <a:off x="3632893" y="3164331"/>
            <a:ext cx="990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1M x 2</a:t>
            </a:r>
          </a:p>
        </p:txBody>
      </p:sp>
      <p:pic>
        <p:nvPicPr>
          <p:cNvPr id="13" name="Picture 12"/>
          <p:cNvPicPr>
            <a:picLocks noChangeAspect="1"/>
          </p:cNvPicPr>
          <p:nvPr/>
        </p:nvPicPr>
        <p:blipFill>
          <a:blip r:embed="rId2"/>
          <a:stretch>
            <a:fillRect/>
          </a:stretch>
        </p:blipFill>
        <p:spPr>
          <a:xfrm>
            <a:off x="6540937" y="4989441"/>
            <a:ext cx="2377017" cy="1246049"/>
          </a:xfrm>
          <a:prstGeom prst="rect">
            <a:avLst/>
          </a:prstGeom>
          <a:ln w="25400">
            <a:solidFill>
              <a:srgbClr val="7889FB"/>
            </a:solidFill>
          </a:ln>
        </p:spPr>
      </p:pic>
      <p:cxnSp>
        <p:nvCxnSpPr>
          <p:cNvPr id="12" name="Straight Arrow Connector 11"/>
          <p:cNvCxnSpPr/>
          <p:nvPr/>
        </p:nvCxnSpPr>
        <p:spPr>
          <a:xfrm flipV="1">
            <a:off x="3423553" y="3170756"/>
            <a:ext cx="1382065" cy="1488834"/>
          </a:xfrm>
          <a:prstGeom prst="straightConnector1">
            <a:avLst/>
          </a:prstGeom>
          <a:ln w="127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84874" y="4351813"/>
            <a:ext cx="709247"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x </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54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32463" y="1226305"/>
            <a:ext cx="4505587" cy="2444637"/>
          </a:xfrm>
          <a:prstGeom prst="rect">
            <a:avLst/>
          </a:prstGeom>
        </p:spPr>
      </p:pic>
      <p:sp>
        <p:nvSpPr>
          <p:cNvPr id="2" name="Title 1"/>
          <p:cNvSpPr>
            <a:spLocks noGrp="1"/>
          </p:cNvSpPr>
          <p:nvPr>
            <p:ph type="title"/>
          </p:nvPr>
        </p:nvSpPr>
        <p:spPr/>
        <p:txBody>
          <a:bodyPr/>
          <a:lstStyle/>
          <a:p>
            <a:r>
              <a:rPr lang="en-US" dirty="0"/>
              <a:t>Sparsity Estimation Overview</a:t>
            </a:r>
          </a:p>
        </p:txBody>
      </p:sp>
      <p:sp>
        <p:nvSpPr>
          <p:cNvPr id="3" name="Content Placeholder 2"/>
          <p:cNvSpPr>
            <a:spLocks noGrp="1"/>
          </p:cNvSpPr>
          <p:nvPr>
            <p:ph idx="1"/>
          </p:nvPr>
        </p:nvSpPr>
        <p:spPr/>
        <p:txBody>
          <a:bodyPr/>
          <a:lstStyle/>
          <a:p>
            <a:r>
              <a:rPr lang="en-US" dirty="0"/>
              <a:t>Motivation</a:t>
            </a:r>
          </a:p>
          <a:p>
            <a:pPr lvl="1"/>
            <a:r>
              <a:rPr lang="en-US" b="1" dirty="0">
                <a:solidFill>
                  <a:srgbClr val="7889FB"/>
                </a:solidFill>
              </a:rPr>
              <a:t>Sparse input matrices</a:t>
            </a:r>
            <a:r>
              <a:rPr lang="en-US" dirty="0"/>
              <a:t> from NLP, </a:t>
            </a:r>
            <a:br>
              <a:rPr lang="en-US" dirty="0"/>
            </a:br>
            <a:r>
              <a:rPr lang="en-US" dirty="0"/>
              <a:t>graph analytics, recommender </a:t>
            </a:r>
            <a:br>
              <a:rPr lang="en-US" dirty="0"/>
            </a:br>
            <a:r>
              <a:rPr lang="en-US" dirty="0"/>
              <a:t>systems, scientific computing</a:t>
            </a:r>
          </a:p>
          <a:p>
            <a:pPr lvl="1"/>
            <a:r>
              <a:rPr lang="en-US" b="1" dirty="0">
                <a:solidFill>
                  <a:srgbClr val="7889FB"/>
                </a:solidFill>
              </a:rPr>
              <a:t>Sparse intermediates</a:t>
            </a:r>
            <a:r>
              <a:rPr lang="en-US" dirty="0"/>
              <a:t> </a:t>
            </a:r>
            <a:br>
              <a:rPr lang="en-US" dirty="0"/>
            </a:br>
            <a:r>
              <a:rPr lang="en-US" dirty="0"/>
              <a:t>(transform, selection, dropout)</a:t>
            </a:r>
          </a:p>
          <a:p>
            <a:pPr lvl="1"/>
            <a:r>
              <a:rPr lang="en-US" b="1" dirty="0">
                <a:solidFill>
                  <a:srgbClr val="7889FB"/>
                </a:solidFill>
              </a:rPr>
              <a:t>Selection/permutation matrices</a:t>
            </a:r>
          </a:p>
          <a:p>
            <a:pPr lvl="1"/>
            <a:endParaRPr lang="en-US" dirty="0"/>
          </a:p>
          <a:p>
            <a:r>
              <a:rPr lang="en-US" dirty="0"/>
              <a:t>Problem Definition</a:t>
            </a:r>
          </a:p>
          <a:p>
            <a:pPr lvl="1"/>
            <a:r>
              <a:rPr lang="en-US" dirty="0"/>
              <a:t>Sparsity estimates used for </a:t>
            </a:r>
            <a:r>
              <a:rPr lang="en-US" b="1" dirty="0">
                <a:solidFill>
                  <a:schemeClr val="accent1"/>
                </a:solidFill>
              </a:rPr>
              <a:t>format decisions</a:t>
            </a:r>
            <a:r>
              <a:rPr lang="en-US" dirty="0"/>
              <a:t>, </a:t>
            </a:r>
            <a:r>
              <a:rPr lang="en-US" b="1" dirty="0">
                <a:solidFill>
                  <a:schemeClr val="accent1"/>
                </a:solidFill>
              </a:rPr>
              <a:t>output allocation</a:t>
            </a:r>
            <a:r>
              <a:rPr lang="en-US" dirty="0"/>
              <a:t>, </a:t>
            </a:r>
            <a:r>
              <a:rPr lang="en-US" b="1" dirty="0">
                <a:solidFill>
                  <a:schemeClr val="accent1"/>
                </a:solidFill>
              </a:rPr>
              <a:t>cost estimates</a:t>
            </a:r>
          </a:p>
          <a:p>
            <a:pPr lvl="1"/>
            <a:r>
              <a:rPr lang="en-US" dirty="0"/>
              <a:t>Matrix A with sparsity </a:t>
            </a:r>
            <a:r>
              <a:rPr lang="en-US" dirty="0" err="1"/>
              <a:t>s</a:t>
            </a:r>
            <a:r>
              <a:rPr lang="en-US" baseline="-25000" dirty="0" err="1"/>
              <a:t>A</a:t>
            </a:r>
            <a:r>
              <a:rPr lang="en-US" dirty="0"/>
              <a:t> = </a:t>
            </a:r>
            <a:r>
              <a:rPr lang="en-US" dirty="0" err="1"/>
              <a:t>nnz</a:t>
            </a:r>
            <a:r>
              <a:rPr lang="en-US" dirty="0"/>
              <a:t>(A)/(</a:t>
            </a:r>
            <a:r>
              <a:rPr lang="en-US" dirty="0" err="1"/>
              <a:t>mn</a:t>
            </a:r>
            <a:r>
              <a:rPr lang="en-US" dirty="0"/>
              <a:t>) and matrix B with </a:t>
            </a:r>
            <a:r>
              <a:rPr lang="en-US" dirty="0" err="1"/>
              <a:t>s</a:t>
            </a:r>
            <a:r>
              <a:rPr lang="en-US" baseline="-25000" dirty="0" err="1"/>
              <a:t>B</a:t>
            </a:r>
            <a:r>
              <a:rPr lang="en-US" dirty="0"/>
              <a:t> = </a:t>
            </a:r>
            <a:r>
              <a:rPr lang="en-US" dirty="0" err="1"/>
              <a:t>nnz</a:t>
            </a:r>
            <a:r>
              <a:rPr lang="en-US" dirty="0"/>
              <a:t>(B)/(</a:t>
            </a:r>
            <a:r>
              <a:rPr lang="en-US" dirty="0" err="1"/>
              <a:t>nl</a:t>
            </a:r>
            <a:r>
              <a:rPr lang="en-US" dirty="0"/>
              <a:t>)</a:t>
            </a:r>
          </a:p>
          <a:p>
            <a:pPr lvl="1"/>
            <a:r>
              <a:rPr lang="en-US" dirty="0"/>
              <a:t>Estimate sparsity </a:t>
            </a:r>
            <a:r>
              <a:rPr lang="en-US" dirty="0" err="1"/>
              <a:t>s</a:t>
            </a:r>
            <a:r>
              <a:rPr lang="en-US" baseline="-25000" dirty="0" err="1"/>
              <a:t>C</a:t>
            </a:r>
            <a:r>
              <a:rPr lang="en-US" dirty="0"/>
              <a:t> = </a:t>
            </a:r>
            <a:r>
              <a:rPr lang="en-US" dirty="0" err="1"/>
              <a:t>nnz</a:t>
            </a:r>
            <a:r>
              <a:rPr lang="en-US" dirty="0"/>
              <a:t>(C)/(ml) of matrix product C = A B; d=max(</a:t>
            </a:r>
            <a:r>
              <a:rPr lang="en-US" dirty="0" err="1"/>
              <a:t>m,n,l</a:t>
            </a:r>
            <a:r>
              <a:rPr lang="en-US" dirty="0"/>
              <a:t>)</a:t>
            </a:r>
          </a:p>
          <a:p>
            <a:pPr lvl="1"/>
            <a:r>
              <a:rPr lang="en-US" b="1" dirty="0"/>
              <a:t>Assumptions</a:t>
            </a:r>
          </a:p>
          <a:p>
            <a:pPr lvl="2"/>
            <a:r>
              <a:rPr lang="en-US" b="1" dirty="0">
                <a:solidFill>
                  <a:schemeClr val="accent1"/>
                </a:solidFill>
              </a:rPr>
              <a:t>A1:</a:t>
            </a:r>
            <a:r>
              <a:rPr lang="en-US" dirty="0"/>
              <a:t> No cancellation errors</a:t>
            </a:r>
          </a:p>
          <a:p>
            <a:pPr lvl="2"/>
            <a:r>
              <a:rPr lang="en-US" b="1" dirty="0">
                <a:solidFill>
                  <a:schemeClr val="accent1"/>
                </a:solidFill>
              </a:rPr>
              <a:t>A2:</a:t>
            </a:r>
            <a:r>
              <a:rPr lang="en-US" dirty="0"/>
              <a:t> No not-a-number (</a:t>
            </a:r>
            <a:r>
              <a:rPr lang="en-US" dirty="0" err="1"/>
              <a:t>NaN</a:t>
            </a:r>
            <a:r>
              <a:rPr lang="en-US" dirty="0"/>
              <a:t>)</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sp>
        <p:nvSpPr>
          <p:cNvPr id="6" name="TextBox 5"/>
          <p:cNvSpPr txBox="1"/>
          <p:nvPr/>
        </p:nvSpPr>
        <p:spPr>
          <a:xfrm>
            <a:off x="7345346" y="1537401"/>
            <a:ext cx="1567543"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NLP Example</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SentenceCNN</a:t>
            </a:r>
            <a:r>
              <a:rPr lang="en-US" dirty="0">
                <a:latin typeface="Calibri" panose="020F0502020204030204" pitchFamily="34" charset="0"/>
                <a:cs typeface="Calibri" panose="020F0502020204030204" pitchFamily="34" charset="0"/>
              </a:rPr>
              <a:t>)</a:t>
            </a:r>
          </a:p>
        </p:txBody>
      </p:sp>
      <p:sp>
        <p:nvSpPr>
          <p:cNvPr id="7" name="Right Brace 6"/>
          <p:cNvSpPr/>
          <p:nvPr/>
        </p:nvSpPr>
        <p:spPr>
          <a:xfrm>
            <a:off x="5486513" y="5312033"/>
            <a:ext cx="157316" cy="845574"/>
          </a:xfrm>
          <a:prstGeom prst="rightBrace">
            <a:avLst/>
          </a:prstGeom>
          <a:ln w="19050">
            <a:solidFill>
              <a:srgbClr val="7889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808985" y="5414476"/>
            <a:ext cx="3068775"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Common assumptions</a:t>
            </a:r>
            <a:br>
              <a:rPr lang="en-US" dirty="0">
                <a:latin typeface="Calibri" panose="020F0502020204030204" pitchFamily="34" charset="0"/>
                <a:cs typeface="Calibri" panose="020F0502020204030204" pitchFamily="34" charset="0"/>
              </a:rPr>
            </a:br>
            <a:r>
              <a:rPr lang="en-AT" b="1" dirty="0">
                <a:solidFill>
                  <a:srgbClr val="F70146"/>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rgbClr val="F70146"/>
                </a:solidFill>
                <a:latin typeface="Calibri" panose="020F0502020204030204" pitchFamily="34" charset="0"/>
                <a:cs typeface="Calibri" panose="020F0502020204030204" pitchFamily="34" charset="0"/>
                <a:sym typeface="Wingdings" panose="05000000000000000000" pitchFamily="2" charset="2"/>
              </a:rPr>
              <a:t> Boolean matrix product</a:t>
            </a:r>
            <a:endParaRPr lang="en-US" b="1" dirty="0">
              <a:solidFill>
                <a:srgbClr val="7889FB"/>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777" y="708278"/>
            <a:ext cx="852414" cy="635174"/>
          </a:xfrm>
          <a:prstGeom prst="rect">
            <a:avLst/>
          </a:prstGeom>
        </p:spPr>
      </p:pic>
    </p:spTree>
    <p:extLst>
      <p:ext uri="{BB962C8B-B14F-4D97-AF65-F5344CB8AC3E}">
        <p14:creationId xmlns:p14="http://schemas.microsoft.com/office/powerpoint/2010/main" val="154513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Sparsity Estimation </a:t>
            </a:r>
            <a:r>
              <a:rPr lang="en-AT" dirty="0"/>
              <a:t>–</a:t>
            </a:r>
            <a:r>
              <a:rPr lang="en-US" dirty="0"/>
              <a:t> Estimators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#1 Naïve Metadata Estimators</a:t>
                </a:r>
              </a:p>
              <a:p>
                <a:pPr lvl="1"/>
                <a:r>
                  <a:rPr lang="en-US" dirty="0"/>
                  <a:t>Derive the output sparsity solely</a:t>
                </a:r>
                <a:br>
                  <a:rPr lang="en-US" dirty="0"/>
                </a:br>
                <a:r>
                  <a:rPr lang="en-US" dirty="0"/>
                  <a:t>from the sparsity of inputs (e.g., </a:t>
                </a:r>
                <a:r>
                  <a:rPr lang="en-US" b="1" dirty="0" err="1">
                    <a:solidFill>
                      <a:srgbClr val="7889FB"/>
                    </a:solidFill>
                  </a:rPr>
                  <a:t>SystemDS</a:t>
                </a:r>
                <a:r>
                  <a:rPr lang="en-US" dirty="0"/>
                  <a:t>)</a:t>
                </a:r>
              </a:p>
              <a:p>
                <a:pPr lvl="1"/>
                <a:endParaRPr lang="en-US" sz="700" dirty="0"/>
              </a:p>
              <a:p>
                <a:r>
                  <a:rPr lang="en-US" dirty="0"/>
                  <a:t>#2 Naïve </a:t>
                </a:r>
                <a:r>
                  <a:rPr lang="en-US" dirty="0" err="1"/>
                  <a:t>Bitset</a:t>
                </a:r>
                <a:r>
                  <a:rPr lang="en-US" dirty="0"/>
                  <a:t> Estimator</a:t>
                </a:r>
              </a:p>
              <a:p>
                <a:pPr lvl="1"/>
                <a:r>
                  <a:rPr lang="en-US" dirty="0"/>
                  <a:t>Convert inputs to </a:t>
                </a:r>
                <a:r>
                  <a:rPr lang="en-US" dirty="0" err="1"/>
                  <a:t>bitsets</a:t>
                </a:r>
                <a:r>
                  <a:rPr lang="en-US" dirty="0"/>
                  <a:t>, perform Boolean mm (per row)  </a:t>
                </a:r>
              </a:p>
              <a:p>
                <a:pPr lvl="1"/>
                <a:r>
                  <a:rPr lang="en-US" dirty="0"/>
                  <a:t>Examples: </a:t>
                </a:r>
                <a:r>
                  <a:rPr lang="en-US" b="1" dirty="0" err="1">
                    <a:solidFill>
                      <a:srgbClr val="7889FB"/>
                    </a:solidFill>
                  </a:rPr>
                  <a:t>SciDB</a:t>
                </a:r>
                <a:r>
                  <a:rPr lang="en-US" dirty="0"/>
                  <a:t> [SSDBM’11], </a:t>
                </a:r>
                <a:r>
                  <a:rPr lang="en-US" b="1" dirty="0">
                    <a:solidFill>
                      <a:srgbClr val="7889FB"/>
                    </a:solidFill>
                  </a:rPr>
                  <a:t>NVIDIA </a:t>
                </a:r>
                <a:r>
                  <a:rPr lang="en-US" b="1" dirty="0" err="1">
                    <a:solidFill>
                      <a:srgbClr val="7889FB"/>
                    </a:solidFill>
                  </a:rPr>
                  <a:t>cuSparse</a:t>
                </a:r>
                <a:r>
                  <a:rPr lang="en-US" dirty="0"/>
                  <a:t>, </a:t>
                </a:r>
                <a:r>
                  <a:rPr lang="en-US" b="1" dirty="0">
                    <a:solidFill>
                      <a:srgbClr val="7889FB"/>
                    </a:solidFill>
                  </a:rPr>
                  <a:t>Intel MKL</a:t>
                </a:r>
                <a:r>
                  <a:rPr lang="en-US" dirty="0"/>
                  <a:t> </a:t>
                </a:r>
              </a:p>
              <a:p>
                <a:pPr lvl="1"/>
                <a:endParaRPr lang="en-US" sz="700" dirty="0"/>
              </a:p>
              <a:p>
                <a:r>
                  <a:rPr lang="en-US" dirty="0"/>
                  <a:t>#3 Sampling</a:t>
                </a:r>
              </a:p>
              <a:p>
                <a:pPr lvl="1"/>
                <a:r>
                  <a:rPr lang="en-US" dirty="0"/>
                  <a:t>Take a sample of aligned columns of A and rows of B</a:t>
                </a:r>
              </a:p>
              <a:p>
                <a:pPr lvl="1"/>
                <a:r>
                  <a:rPr lang="en-US" dirty="0"/>
                  <a:t>Sparsity estimated via max of count-products </a:t>
                </a:r>
              </a:p>
              <a:p>
                <a:pPr lvl="1"/>
                <a:r>
                  <a:rPr lang="en-US" dirty="0"/>
                  <a:t>Examples: </a:t>
                </a:r>
                <a:r>
                  <a:rPr lang="en-US" b="1" dirty="0" err="1">
                    <a:solidFill>
                      <a:srgbClr val="7889FB"/>
                    </a:solidFill>
                  </a:rPr>
                  <a:t>MatFast</a:t>
                </a:r>
                <a:r>
                  <a:rPr lang="en-US" dirty="0"/>
                  <a:t> [ICDE’17], improvements in paper</a:t>
                </a:r>
              </a:p>
              <a:p>
                <a:pPr lvl="1"/>
                <a:endParaRPr lang="en-US" sz="700" dirty="0"/>
              </a:p>
              <a:p>
                <a:r>
                  <a:rPr lang="en-US" dirty="0"/>
                  <a:t>#4 Density Map</a:t>
                </a:r>
              </a:p>
              <a:p>
                <a:pPr lvl="1"/>
                <a:r>
                  <a:rPr lang="en-US" dirty="0"/>
                  <a:t>Store sparsity per b x b block (default b = 256)</a:t>
                </a:r>
              </a:p>
              <a:p>
                <a:pPr lvl="1"/>
                <a:r>
                  <a:rPr lang="en-US" dirty="0"/>
                  <a:t>MM-like estimator (average case estimator for *,</a:t>
                </a:r>
                <a:br>
                  <a:rPr lang="en-US" dirty="0"/>
                </a:br>
                <a:r>
                  <a:rPr lang="en-US" dirty="0"/>
                  <a:t>probabilistic propagation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oMath>
                </a14:m>
                <a:r>
                  <a:rPr lang="en-US" i="1" dirty="0">
                    <a:latin typeface="Cambria" panose="02040503050406030204" pitchFamily="18" charset="0"/>
                    <a:ea typeface="Cambria" panose="02040503050406030204" pitchFamily="18" charset="0"/>
                  </a:rPr>
                  <a:t> </a:t>
                </a:r>
                <a:r>
                  <a:rPr lang="en-US" dirty="0"/>
                  <a:t>for +) </a:t>
                </a:r>
              </a:p>
              <a:p>
                <a:pPr lvl="1"/>
                <a:r>
                  <a:rPr lang="en-US" dirty="0"/>
                  <a:t>Example: </a:t>
                </a:r>
                <a:r>
                  <a:rPr lang="en-US" b="1" dirty="0" err="1">
                    <a:solidFill>
                      <a:srgbClr val="7889FB"/>
                    </a:solidFill>
                  </a:rPr>
                  <a:t>SpMacho</a:t>
                </a:r>
                <a:r>
                  <a:rPr lang="en-US" dirty="0"/>
                  <a:t> [EDBT’15], </a:t>
                </a:r>
                <a:r>
                  <a:rPr lang="en-US" b="1" dirty="0">
                    <a:solidFill>
                      <a:srgbClr val="7889FB"/>
                    </a:solidFill>
                  </a:rPr>
                  <a:t>AT Matrix</a:t>
                </a:r>
                <a:r>
                  <a:rPr lang="en-US" dirty="0"/>
                  <a:t> [ICDE’16]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9" t="-617" b="-10974"/>
                </a:stretch>
              </a:blipFill>
            </p:spPr>
            <p:txBody>
              <a:bodyPr/>
              <a:lstStyle/>
              <a:p>
                <a:r>
                  <a:rPr lang="en-US">
                    <a:noFill/>
                  </a:rPr>
                  <a:t> </a:t>
                </a:r>
              </a:p>
            </p:txBody>
          </p:sp>
        </mc:Fallback>
      </mc:AlternateContent>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mc:AlternateContent xmlns:mc="http://schemas.openxmlformats.org/markup-compatibility/2006" xmlns:a14="http://schemas.microsoft.com/office/drawing/2010/main">
        <mc:Choice Requires="a14">
          <p:sp>
            <p:nvSpPr>
              <p:cNvPr id="17" name="TextBox 16"/>
              <p:cNvSpPr txBox="1"/>
              <p:nvPr/>
            </p:nvSpPr>
            <p:spPr>
              <a:xfrm>
                <a:off x="6396762" y="1622026"/>
                <a:ext cx="21164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𝑠</m:t>
                              </m:r>
                            </m:e>
                          </m:acc>
                        </m:e>
                        <m:sub>
                          <m:r>
                            <a:rPr lang="en-US" b="0" i="1" smtClean="0">
                              <a:latin typeface="Cambria Math" panose="02040503050406030204" pitchFamily="18" charset="0"/>
                            </a:rPr>
                            <m:t>𝑐</m:t>
                          </m:r>
                        </m:sub>
                      </m:sSub>
                      <m:r>
                        <a:rPr lang="en-US" b="0" i="1" smtClean="0">
                          <a:latin typeface="Cambria Math" panose="02040503050406030204" pitchFamily="18" charset="0"/>
                        </a:rPr>
                        <m:t>=1−</m:t>
                      </m:r>
                      <m:sSup>
                        <m:sSupPr>
                          <m:ctrlPr>
                            <a:rPr lang="en-AT" b="0" i="1" smtClean="0">
                              <a:latin typeface="Cambria Math" panose="02040503050406030204" pitchFamily="18" charset="0"/>
                            </a:rPr>
                          </m:ctrlPr>
                        </m:sSupPr>
                        <m:e>
                          <m:r>
                            <a:rPr lang="en-US" i="1">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𝐵</m:t>
                              </m:r>
                            </m:sub>
                          </m:sSub>
                          <m:r>
                            <a:rPr lang="en-US" i="1">
                              <a:latin typeface="Cambria Math" panose="02040503050406030204" pitchFamily="18" charset="0"/>
                            </a:rPr>
                            <m:t>)</m:t>
                          </m:r>
                        </m:e>
                        <m:sup>
                          <m:r>
                            <a:rPr lang="en-US" b="0" i="1" smtClean="0">
                              <a:latin typeface="Cambria Math" panose="02040503050406030204" pitchFamily="18" charset="0"/>
                            </a:rPr>
                            <m:t>𝑛</m:t>
                          </m:r>
                        </m:sup>
                      </m:s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6396762" y="1622026"/>
                <a:ext cx="2116412" cy="276999"/>
              </a:xfrm>
              <a:prstGeom prst="rect">
                <a:avLst/>
              </a:prstGeom>
              <a:blipFill>
                <a:blip r:embed="rId3"/>
                <a:stretch>
                  <a:fillRect l="-1149" t="-21739"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978889" y="1899223"/>
                <a:ext cx="30200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𝑠</m:t>
                              </m:r>
                            </m:e>
                          </m:acc>
                        </m:e>
                        <m:sub>
                          <m:r>
                            <a:rPr lang="en-US" b="0" i="1" smtClean="0">
                              <a:latin typeface="Cambria Math" panose="02040503050406030204" pitchFamily="18" charset="0"/>
                            </a:rPr>
                            <m:t>𝑐</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r>
                                <a:rPr lang="en-US" b="0" i="1" smtClean="0">
                                  <a:latin typeface="Cambria Math" panose="02040503050406030204" pitchFamily="18" charset="0"/>
                                </a:rPr>
                                <m:t>𝑛</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𝐵</m:t>
                              </m:r>
                            </m:sub>
                          </m:sSub>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978889" y="1899223"/>
                <a:ext cx="3020058" cy="276999"/>
              </a:xfrm>
              <a:prstGeom prst="rect">
                <a:avLst/>
              </a:prstGeom>
              <a:blipFill>
                <a:blip r:embed="rId4"/>
                <a:stretch>
                  <a:fillRect l="-606" t="-24444" r="-2424" b="-3777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F474A896-AB3C-427D-926C-600BADCB4B63}"/>
              </a:ext>
            </a:extLst>
          </p:cNvPr>
          <p:cNvPicPr>
            <a:picLocks noChangeAspect="1"/>
          </p:cNvPicPr>
          <p:nvPr/>
        </p:nvPicPr>
        <p:blipFill>
          <a:blip r:embed="rId5"/>
          <a:stretch>
            <a:fillRect/>
          </a:stretch>
        </p:blipFill>
        <p:spPr>
          <a:xfrm>
            <a:off x="7151894" y="2277046"/>
            <a:ext cx="1697736" cy="1453896"/>
          </a:xfrm>
          <a:prstGeom prst="rect">
            <a:avLst/>
          </a:prstGeom>
        </p:spPr>
      </p:pic>
      <p:pic>
        <p:nvPicPr>
          <p:cNvPr id="20" name="Picture 19">
            <a:extLst>
              <a:ext uri="{FF2B5EF4-FFF2-40B4-BE49-F238E27FC236}">
                <a16:creationId xmlns:a16="http://schemas.microsoft.com/office/drawing/2014/main" id="{C591F242-87E4-4FF3-B582-E25846FE89AC}"/>
              </a:ext>
            </a:extLst>
          </p:cNvPr>
          <p:cNvPicPr>
            <a:picLocks noChangeAspect="1"/>
          </p:cNvPicPr>
          <p:nvPr/>
        </p:nvPicPr>
        <p:blipFill>
          <a:blip r:embed="rId6"/>
          <a:stretch>
            <a:fillRect/>
          </a:stretch>
        </p:blipFill>
        <p:spPr>
          <a:xfrm>
            <a:off x="7151894" y="3762515"/>
            <a:ext cx="1871472" cy="1447800"/>
          </a:xfrm>
          <a:prstGeom prst="rect">
            <a:avLst/>
          </a:prstGeom>
        </p:spPr>
      </p:pic>
      <p:pic>
        <p:nvPicPr>
          <p:cNvPr id="21" name="Picture 20">
            <a:extLst>
              <a:ext uri="{FF2B5EF4-FFF2-40B4-BE49-F238E27FC236}">
                <a16:creationId xmlns:a16="http://schemas.microsoft.com/office/drawing/2014/main" id="{8B3E7FB6-D110-44A6-A4B7-79B6011DF89C}"/>
              </a:ext>
            </a:extLst>
          </p:cNvPr>
          <p:cNvPicPr>
            <a:picLocks noChangeAspect="1"/>
          </p:cNvPicPr>
          <p:nvPr/>
        </p:nvPicPr>
        <p:blipFill>
          <a:blip r:embed="rId7"/>
          <a:stretch>
            <a:fillRect/>
          </a:stretch>
        </p:blipFill>
        <p:spPr>
          <a:xfrm>
            <a:off x="7151894" y="5336191"/>
            <a:ext cx="1682496" cy="1371600"/>
          </a:xfrm>
          <a:prstGeom prst="rect">
            <a:avLst/>
          </a:prstGeom>
        </p:spPr>
      </p:pic>
      <p:pic>
        <p:nvPicPr>
          <p:cNvPr id="22" name="Picture 21">
            <a:extLst>
              <a:ext uri="{FF2B5EF4-FFF2-40B4-BE49-F238E27FC236}">
                <a16:creationId xmlns:a16="http://schemas.microsoft.com/office/drawing/2014/main" id="{32FA4429-8704-48DF-9F64-296A8E99AF69}"/>
              </a:ext>
            </a:extLst>
          </p:cNvPr>
          <p:cNvPicPr>
            <a:picLocks noChangeAspect="1"/>
          </p:cNvPicPr>
          <p:nvPr/>
        </p:nvPicPr>
        <p:blipFill>
          <a:blip r:embed="rId8"/>
          <a:stretch>
            <a:fillRect/>
          </a:stretch>
        </p:blipFill>
        <p:spPr>
          <a:xfrm>
            <a:off x="6386714" y="604997"/>
            <a:ext cx="2573927" cy="1031839"/>
          </a:xfrm>
          <a:prstGeom prst="rect">
            <a:avLst/>
          </a:prstGeom>
        </p:spPr>
      </p:pic>
      <p:sp>
        <p:nvSpPr>
          <p:cNvPr id="23" name="TextBox 22"/>
          <p:cNvSpPr txBox="1"/>
          <p:nvPr/>
        </p:nvSpPr>
        <p:spPr>
          <a:xfrm>
            <a:off x="7767374" y="725579"/>
            <a:ext cx="1125417" cy="369332"/>
          </a:xfrm>
          <a:prstGeom prst="rect">
            <a:avLst/>
          </a:prstGeom>
          <a:solidFill>
            <a:schemeClr val="bg1"/>
          </a:solid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Tradeoffs</a:t>
            </a:r>
          </a:p>
        </p:txBody>
      </p:sp>
    </p:spTree>
    <p:extLst>
      <p:ext uri="{BB962C8B-B14F-4D97-AF65-F5344CB8AC3E}">
        <p14:creationId xmlns:p14="http://schemas.microsoft.com/office/powerpoint/2010/main" val="31939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Sparsity Estimation </a:t>
            </a:r>
            <a:r>
              <a:rPr lang="en-AT" dirty="0"/>
              <a:t>–</a:t>
            </a:r>
            <a:r>
              <a:rPr lang="en-US" dirty="0"/>
              <a:t> Estimators, cont.</a:t>
            </a:r>
          </a:p>
        </p:txBody>
      </p:sp>
      <p:sp>
        <p:nvSpPr>
          <p:cNvPr id="3" name="Content Placeholder 2"/>
          <p:cNvSpPr>
            <a:spLocks noGrp="1"/>
          </p:cNvSpPr>
          <p:nvPr>
            <p:ph idx="1"/>
          </p:nvPr>
        </p:nvSpPr>
        <p:spPr/>
        <p:txBody>
          <a:bodyPr/>
          <a:lstStyle/>
          <a:p>
            <a:r>
              <a:rPr lang="en-US" dirty="0"/>
              <a:t>#5 Layered Graph </a:t>
            </a:r>
            <a:r>
              <a:rPr lang="en-US" b="0" dirty="0"/>
              <a:t>[J.Comb.Opt.’98]</a:t>
            </a:r>
          </a:p>
          <a:p>
            <a:pPr lvl="1"/>
            <a:r>
              <a:rPr lang="en-US" b="1" dirty="0">
                <a:solidFill>
                  <a:srgbClr val="7889FB"/>
                </a:solidFill>
              </a:rPr>
              <a:t>Nodes:</a:t>
            </a:r>
            <a:r>
              <a:rPr lang="en-US" dirty="0"/>
              <a:t> rows/columns in mm chain</a:t>
            </a:r>
          </a:p>
          <a:p>
            <a:pPr lvl="1"/>
            <a:r>
              <a:rPr lang="en-US" b="1" dirty="0">
                <a:solidFill>
                  <a:srgbClr val="7889FB"/>
                </a:solidFill>
              </a:rPr>
              <a:t>Edges:</a:t>
            </a:r>
            <a:r>
              <a:rPr lang="en-US" dirty="0"/>
              <a:t> non-zeros connecting rows/columns</a:t>
            </a:r>
          </a:p>
          <a:p>
            <a:pPr lvl="1"/>
            <a:r>
              <a:rPr lang="en-US" dirty="0"/>
              <a:t>Assign r-vectors ~ </a:t>
            </a:r>
            <a:r>
              <a:rPr lang="en-US" dirty="0" err="1"/>
              <a:t>exp</a:t>
            </a:r>
            <a:r>
              <a:rPr lang="en-US" dirty="0"/>
              <a:t> and propagate via min</a:t>
            </a:r>
          </a:p>
          <a:p>
            <a:pPr lvl="1"/>
            <a:r>
              <a:rPr lang="en-US" dirty="0"/>
              <a:t>Estimate over roots (output columns)</a:t>
            </a:r>
          </a:p>
          <a:p>
            <a:pPr lvl="1"/>
            <a:endParaRPr lang="en-US" sz="700" dirty="0"/>
          </a:p>
          <a:p>
            <a:r>
              <a:rPr lang="en-US" dirty="0"/>
              <a:t>#6 MNC Sketch </a:t>
            </a:r>
            <a:r>
              <a:rPr lang="en-US" b="0" dirty="0"/>
              <a:t>(Matrix Non-zero Count)</a:t>
            </a:r>
          </a:p>
          <a:p>
            <a:pPr lvl="1"/>
            <a:r>
              <a:rPr lang="en-US" dirty="0"/>
              <a:t>Create MNC sketch for inputs A and B</a:t>
            </a:r>
          </a:p>
          <a:p>
            <a:pPr lvl="1"/>
            <a:r>
              <a:rPr lang="en-US" b="1" dirty="0">
                <a:solidFill>
                  <a:srgbClr val="7889FB"/>
                </a:solidFill>
              </a:rPr>
              <a:t>Exploitation of structural properties</a:t>
            </a:r>
            <a:r>
              <a:rPr lang="en-US" dirty="0"/>
              <a:t> </a:t>
            </a:r>
            <a:br>
              <a:rPr lang="en-US" dirty="0"/>
            </a:br>
            <a:r>
              <a:rPr lang="en-US" dirty="0"/>
              <a:t>(e.g., 1 non-zero per row, row sparsity)</a:t>
            </a:r>
          </a:p>
          <a:p>
            <a:pPr lvl="1"/>
            <a:r>
              <a:rPr lang="en-US" b="1" dirty="0">
                <a:solidFill>
                  <a:srgbClr val="7889FB"/>
                </a:solidFill>
              </a:rPr>
              <a:t>Support for matrix expressions</a:t>
            </a:r>
            <a:r>
              <a:rPr lang="en-US" b="1" dirty="0">
                <a:solidFill>
                  <a:srgbClr val="F70146"/>
                </a:solidFill>
              </a:rPr>
              <a:t/>
            </a:r>
            <a:br>
              <a:rPr lang="en-US" b="1" dirty="0">
                <a:solidFill>
                  <a:srgbClr val="F70146"/>
                </a:solidFill>
              </a:rPr>
            </a:br>
            <a:r>
              <a:rPr lang="en-US" dirty="0">
                <a:solidFill>
                  <a:schemeClr val="tx1"/>
                </a:solidFill>
              </a:rPr>
              <a:t>(reorganizations, elementwise ops)</a:t>
            </a:r>
          </a:p>
          <a:p>
            <a:pPr lvl="1"/>
            <a:r>
              <a:rPr lang="en-US" dirty="0">
                <a:solidFill>
                  <a:schemeClr val="tx1"/>
                </a:solidFill>
              </a:rPr>
              <a:t>Sketch propagation and estimation</a:t>
            </a:r>
          </a:p>
          <a:p>
            <a:pPr marL="685800" lvl="2">
              <a:buClr>
                <a:srgbClr val="F70146"/>
              </a:buClr>
            </a:pPr>
            <a:endParaRPr lang="en-US" dirty="0"/>
          </a:p>
          <a:p>
            <a:endParaRPr lang="en-US" b="0" dirty="0"/>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pic>
        <p:nvPicPr>
          <p:cNvPr id="10" name="Picture 9">
            <a:extLst>
              <a:ext uri="{FF2B5EF4-FFF2-40B4-BE49-F238E27FC236}">
                <a16:creationId xmlns:a16="http://schemas.microsoft.com/office/drawing/2014/main" id="{D2239CCB-E206-4BBB-91B6-2DD275017B8A}"/>
              </a:ext>
            </a:extLst>
          </p:cNvPr>
          <p:cNvPicPr>
            <a:picLocks noChangeAspect="1"/>
          </p:cNvPicPr>
          <p:nvPr/>
        </p:nvPicPr>
        <p:blipFill>
          <a:blip r:embed="rId2"/>
          <a:stretch>
            <a:fillRect/>
          </a:stretch>
        </p:blipFill>
        <p:spPr>
          <a:xfrm>
            <a:off x="5770245" y="1194474"/>
            <a:ext cx="3181807" cy="1485290"/>
          </a:xfrm>
          <a:prstGeom prst="rect">
            <a:avLst/>
          </a:prstGeom>
        </p:spPr>
      </p:pic>
      <p:pic>
        <p:nvPicPr>
          <p:cNvPr id="11" name="Picture 10"/>
          <p:cNvPicPr>
            <a:picLocks noChangeAspect="1"/>
          </p:cNvPicPr>
          <p:nvPr/>
        </p:nvPicPr>
        <p:blipFill>
          <a:blip r:embed="rId3"/>
          <a:stretch>
            <a:fillRect/>
          </a:stretch>
        </p:blipFill>
        <p:spPr>
          <a:xfrm>
            <a:off x="6066617" y="2614143"/>
            <a:ext cx="2296200" cy="591867"/>
          </a:xfrm>
          <a:prstGeom prst="rect">
            <a:avLst/>
          </a:prstGeom>
        </p:spPr>
      </p:pic>
      <p:pic>
        <p:nvPicPr>
          <p:cNvPr id="12" name="Picture 11">
            <a:extLst>
              <a:ext uri="{FF2B5EF4-FFF2-40B4-BE49-F238E27FC236}">
                <a16:creationId xmlns:a16="http://schemas.microsoft.com/office/drawing/2014/main" id="{AF9AD31D-61FE-47F2-96C0-BA30703ED805}"/>
              </a:ext>
            </a:extLst>
          </p:cNvPr>
          <p:cNvPicPr>
            <a:picLocks noChangeAspect="1"/>
          </p:cNvPicPr>
          <p:nvPr/>
        </p:nvPicPr>
        <p:blipFill rotWithShape="1">
          <a:blip r:embed="rId4"/>
          <a:srcRect r="46398"/>
          <a:stretch/>
        </p:blipFill>
        <p:spPr>
          <a:xfrm>
            <a:off x="5652735" y="3336519"/>
            <a:ext cx="3174783" cy="2310655"/>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9FFF367-4E56-47AB-9DA5-DE543FB20F66}"/>
                  </a:ext>
                </a:extLst>
              </p:cNvPr>
              <p:cNvSpPr/>
              <p:nvPr/>
            </p:nvSpPr>
            <p:spPr>
              <a:xfrm>
                <a:off x="5647877" y="5585930"/>
                <a:ext cx="3426542" cy="646331"/>
              </a:xfrm>
              <a:prstGeom prst="rect">
                <a:avLst/>
              </a:prstGeom>
            </p:spPr>
            <p:txBody>
              <a:bodyPr wrap="square">
                <a:spAutoFit/>
              </a:bodyPr>
              <a:lstStyle/>
              <a:p>
                <a14:m>
                  <m:oMath xmlns:m="http://schemas.openxmlformats.org/officeDocument/2006/math">
                    <m:sSub>
                      <m:sSubPr>
                        <m:ctrlPr>
                          <a:rPr lang="en-US" i="1" smtClean="0">
                            <a:solidFill>
                              <a:srgbClr val="F70146"/>
                            </a:solidFill>
                            <a:latin typeface="Cambria Math" panose="02040503050406030204" pitchFamily="18" charset="0"/>
                          </a:rPr>
                        </m:ctrlPr>
                      </m:sSubPr>
                      <m:e>
                        <m:r>
                          <a:rPr lang="en-US" i="1">
                            <a:solidFill>
                              <a:srgbClr val="F70146"/>
                            </a:solidFill>
                            <a:latin typeface="Cambria Math" panose="02040503050406030204" pitchFamily="18" charset="0"/>
                          </a:rPr>
                          <m:t>𝑠</m:t>
                        </m:r>
                      </m:e>
                      <m:sub>
                        <m:r>
                          <a:rPr lang="en-US" i="1">
                            <a:solidFill>
                              <a:srgbClr val="F70146"/>
                            </a:solidFill>
                            <a:latin typeface="Cambria Math" panose="02040503050406030204" pitchFamily="18" charset="0"/>
                          </a:rPr>
                          <m:t>𝐶</m:t>
                        </m:r>
                      </m:sub>
                    </m:sSub>
                    <m:r>
                      <a:rPr lang="en-US" i="1">
                        <a:solidFill>
                          <a:srgbClr val="F70146"/>
                        </a:solidFill>
                        <a:latin typeface="Cambria Math" panose="02040503050406030204" pitchFamily="18" charset="0"/>
                      </a:rPr>
                      <m:t>=</m:t>
                    </m:r>
                    <m:sSub>
                      <m:sSubPr>
                        <m:ctrlPr>
                          <a:rPr lang="en-US" i="1">
                            <a:solidFill>
                              <a:srgbClr val="F70146"/>
                            </a:solidFill>
                            <a:latin typeface="Cambria Math" panose="02040503050406030204" pitchFamily="18" charset="0"/>
                          </a:rPr>
                        </m:ctrlPr>
                      </m:sSubPr>
                      <m:e>
                        <m:acc>
                          <m:accPr>
                            <m:chr m:val="̂"/>
                            <m:ctrlPr>
                              <a:rPr lang="en-US" i="1">
                                <a:solidFill>
                                  <a:srgbClr val="F70146"/>
                                </a:solidFill>
                                <a:latin typeface="Cambria Math" panose="02040503050406030204" pitchFamily="18" charset="0"/>
                              </a:rPr>
                            </m:ctrlPr>
                          </m:accPr>
                          <m:e>
                            <m:r>
                              <a:rPr lang="en-US" i="1">
                                <a:solidFill>
                                  <a:srgbClr val="F70146"/>
                                </a:solidFill>
                                <a:latin typeface="Cambria Math" panose="02040503050406030204" pitchFamily="18" charset="0"/>
                              </a:rPr>
                              <m:t>𝑠</m:t>
                            </m:r>
                          </m:e>
                        </m:acc>
                      </m:e>
                      <m:sub>
                        <m:r>
                          <a:rPr lang="en-US" i="1">
                            <a:solidFill>
                              <a:srgbClr val="F70146"/>
                            </a:solidFill>
                            <a:latin typeface="Cambria Math" panose="02040503050406030204" pitchFamily="18" charset="0"/>
                          </a:rPr>
                          <m:t>𝐶</m:t>
                        </m:r>
                      </m:sub>
                    </m:sSub>
                    <m:r>
                      <a:rPr lang="en-US" i="1">
                        <a:solidFill>
                          <a:srgbClr val="F70146"/>
                        </a:solidFill>
                        <a:latin typeface="Cambria Math" panose="02040503050406030204" pitchFamily="18" charset="0"/>
                      </a:rPr>
                      <m:t>=</m:t>
                    </m:r>
                    <m:sSubSup>
                      <m:sSubSupPr>
                        <m:ctrlPr>
                          <a:rPr lang="en-AT" i="1">
                            <a:solidFill>
                              <a:srgbClr val="F70146"/>
                            </a:solidFill>
                            <a:latin typeface="Cambria Math" panose="02040503050406030204" pitchFamily="18" charset="0"/>
                          </a:rPr>
                        </m:ctrlPr>
                      </m:sSubSupPr>
                      <m:e>
                        <m:r>
                          <a:rPr lang="en-US" i="1">
                            <a:solidFill>
                              <a:srgbClr val="F70146"/>
                            </a:solidFill>
                            <a:latin typeface="Cambria Math" panose="02040503050406030204" pitchFamily="18" charset="0"/>
                          </a:rPr>
                          <m:t>h</m:t>
                        </m:r>
                      </m:e>
                      <m:sub>
                        <m:r>
                          <a:rPr lang="en-US" i="1">
                            <a:solidFill>
                              <a:srgbClr val="F70146"/>
                            </a:solidFill>
                            <a:latin typeface="Cambria Math" panose="02040503050406030204" pitchFamily="18" charset="0"/>
                          </a:rPr>
                          <m:t>𝐴</m:t>
                        </m:r>
                      </m:sub>
                      <m:sup>
                        <m:r>
                          <a:rPr lang="en-US" i="1">
                            <a:solidFill>
                              <a:srgbClr val="F70146"/>
                            </a:solidFill>
                            <a:latin typeface="Cambria Math" panose="02040503050406030204" pitchFamily="18" charset="0"/>
                          </a:rPr>
                          <m:t>𝑐</m:t>
                        </m:r>
                      </m:sup>
                    </m:sSubSup>
                    <m:sSubSup>
                      <m:sSubSupPr>
                        <m:ctrlPr>
                          <a:rPr lang="en-AT" i="1">
                            <a:solidFill>
                              <a:srgbClr val="F70146"/>
                            </a:solidFill>
                            <a:latin typeface="Cambria Math" panose="02040503050406030204" pitchFamily="18" charset="0"/>
                          </a:rPr>
                        </m:ctrlPr>
                      </m:sSubSupPr>
                      <m:e>
                        <m:r>
                          <a:rPr lang="en-US" i="1">
                            <a:solidFill>
                              <a:srgbClr val="F70146"/>
                            </a:solidFill>
                            <a:latin typeface="Cambria Math" panose="02040503050406030204" pitchFamily="18" charset="0"/>
                          </a:rPr>
                          <m:t>h</m:t>
                        </m:r>
                      </m:e>
                      <m:sub>
                        <m:r>
                          <a:rPr lang="en-US" i="1">
                            <a:solidFill>
                              <a:srgbClr val="F70146"/>
                            </a:solidFill>
                            <a:latin typeface="Cambria Math" panose="02040503050406030204" pitchFamily="18" charset="0"/>
                          </a:rPr>
                          <m:t>𝐵</m:t>
                        </m:r>
                      </m:sub>
                      <m:sup>
                        <m:r>
                          <a:rPr lang="en-US" i="1">
                            <a:solidFill>
                              <a:srgbClr val="F70146"/>
                            </a:solidFill>
                            <a:latin typeface="Cambria Math" panose="02040503050406030204" pitchFamily="18" charset="0"/>
                          </a:rPr>
                          <m:t>𝑟</m:t>
                        </m:r>
                      </m:sup>
                    </m:sSubSup>
                    <m:r>
                      <a:rPr lang="en-US" i="1">
                        <a:solidFill>
                          <a:srgbClr val="F70146"/>
                        </a:solidFill>
                        <a:latin typeface="Cambria Math" panose="02040503050406030204" pitchFamily="18" charset="0"/>
                      </a:rPr>
                      <m:t>/(</m:t>
                    </m:r>
                    <m:r>
                      <a:rPr lang="en-US" i="1">
                        <a:solidFill>
                          <a:srgbClr val="F70146"/>
                        </a:solidFill>
                        <a:latin typeface="Cambria Math" panose="02040503050406030204" pitchFamily="18" charset="0"/>
                      </a:rPr>
                      <m:t>𝑚𝑙</m:t>
                    </m:r>
                    <m:r>
                      <a:rPr lang="en-US" i="1">
                        <a:solidFill>
                          <a:srgbClr val="F70146"/>
                        </a:solidFill>
                        <a:latin typeface="Cambria Math" panose="02040503050406030204" pitchFamily="18" charset="0"/>
                      </a:rPr>
                      <m:t>)</m:t>
                    </m:r>
                  </m:oMath>
                </a14:m>
                <a:r>
                  <a:rPr lang="en-US" dirty="0"/>
                  <a:t> </a:t>
                </a:r>
                <a:br>
                  <a:rPr lang="en-US" dirty="0"/>
                </a:br>
                <a:r>
                  <a:rPr lang="en-US" dirty="0"/>
                  <a:t>   if </a:t>
                </a:r>
                <a14:m>
                  <m:oMath xmlns:m="http://schemas.openxmlformats.org/officeDocument/2006/math">
                    <m:r>
                      <m:rPr>
                        <m:sty m:val="p"/>
                      </m:rPr>
                      <a:rPr lang="en-US">
                        <a:latin typeface="Cambria Math" panose="02040503050406030204" pitchFamily="18" charset="0"/>
                      </a:rPr>
                      <m:t>max</m:t>
                    </m:r>
                    <m:d>
                      <m:dPr>
                        <m:ctrlPr>
                          <a:rPr lang="en-US" i="1">
                            <a:latin typeface="Cambria Math" panose="02040503050406030204" pitchFamily="18" charset="0"/>
                          </a:rPr>
                        </m:ctrlPr>
                      </m:dPr>
                      <m:e>
                        <m:sSubSup>
                          <m:sSubSupPr>
                            <m:ctrlPr>
                              <a:rPr lang="en-AT"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𝐴</m:t>
                            </m:r>
                          </m:sub>
                          <m:sup>
                            <m:r>
                              <a:rPr lang="en-US" i="1">
                                <a:latin typeface="Cambria Math" panose="02040503050406030204" pitchFamily="18" charset="0"/>
                              </a:rPr>
                              <m:t>𝑟</m:t>
                            </m:r>
                          </m:sup>
                        </m:sSubSup>
                      </m:e>
                    </m:d>
                    <m:r>
                      <a:rPr lang="en-US" i="1">
                        <a:latin typeface="Cambria Math" panose="02040503050406030204" pitchFamily="18" charset="0"/>
                      </a:rPr>
                      <m:t>≤1∨</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sSubSup>
                              <m:sSubSupPr>
                                <m:ctrlPr>
                                  <a:rPr lang="en-AT"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𝐵</m:t>
                                </m:r>
                              </m:sub>
                              <m:sup>
                                <m:r>
                                  <a:rPr lang="en-US" i="1">
                                    <a:latin typeface="Cambria Math" panose="02040503050406030204" pitchFamily="18" charset="0"/>
                                  </a:rPr>
                                  <m:t>𝑐</m:t>
                                </m:r>
                              </m:sup>
                            </m:sSubSup>
                          </m:e>
                        </m:d>
                      </m:e>
                    </m:func>
                    <m:r>
                      <a:rPr lang="en-US" b="0" i="1" smtClean="0">
                        <a:latin typeface="Cambria Math" panose="02040503050406030204" pitchFamily="18" charset="0"/>
                      </a:rPr>
                      <m:t>≤1</m:t>
                    </m:r>
                  </m:oMath>
                </a14:m>
                <a:endParaRPr lang="en-US" dirty="0"/>
              </a:p>
            </p:txBody>
          </p:sp>
        </mc:Choice>
        <mc:Fallback xmlns="">
          <p:sp>
            <p:nvSpPr>
              <p:cNvPr id="14" name="Rectangle 13">
                <a:extLst>
                  <a:ext uri="{FF2B5EF4-FFF2-40B4-BE49-F238E27FC236}">
                    <a16:creationId xmlns:a16="http://schemas.microsoft.com/office/drawing/2014/main" id="{09FFF367-4E56-47AB-9DA5-DE543FB20F66}"/>
                  </a:ext>
                </a:extLst>
              </p:cNvPr>
              <p:cNvSpPr>
                <a:spLocks noRot="1" noChangeAspect="1" noMove="1" noResize="1" noEditPoints="1" noAdjustHandles="1" noChangeArrowheads="1" noChangeShapeType="1" noTextEdit="1"/>
              </p:cNvSpPr>
              <p:nvPr/>
            </p:nvSpPr>
            <p:spPr>
              <a:xfrm>
                <a:off x="5647877" y="5585930"/>
                <a:ext cx="3426542" cy="646331"/>
              </a:xfrm>
              <a:prstGeom prst="rect">
                <a:avLst/>
              </a:prstGeom>
              <a:blipFill>
                <a:blip r:embed="rId5"/>
                <a:stretch>
                  <a:fillRect t="-2830" b="-14151"/>
                </a:stretch>
              </a:blipFill>
            </p:spPr>
            <p:txBody>
              <a:bodyPr/>
              <a:lstStyle/>
              <a:p>
                <a:r>
                  <a:rPr lang="en-US">
                    <a:noFill/>
                  </a:rPr>
                  <a:t> </a:t>
                </a:r>
              </a:p>
            </p:txBody>
          </p:sp>
        </mc:Fallback>
      </mc:AlternateContent>
      <p:sp>
        <p:nvSpPr>
          <p:cNvPr id="15" name="Rectangle 14"/>
          <p:cNvSpPr/>
          <p:nvPr/>
        </p:nvSpPr>
        <p:spPr>
          <a:xfrm>
            <a:off x="928847" y="5494448"/>
            <a:ext cx="4715570" cy="73866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[Johanna </a:t>
            </a:r>
            <a:r>
              <a:rPr lang="en-US" sz="1400" dirty="0" err="1">
                <a:latin typeface="Calibri" panose="020F0502020204030204" pitchFamily="34" charset="0"/>
                <a:cs typeface="Calibri" panose="020F0502020204030204" pitchFamily="34" charset="0"/>
              </a:rPr>
              <a:t>Sommer</a:t>
            </a:r>
            <a:r>
              <a:rPr lang="en-US" sz="1400" dirty="0">
                <a:latin typeface="Calibri" panose="020F0502020204030204" pitchFamily="34" charset="0"/>
                <a:cs typeface="Calibri" panose="020F0502020204030204" pitchFamily="34" charset="0"/>
              </a:rPr>
              <a:t>, Matthias Boehm, Alexandre V. </a:t>
            </a:r>
            <a:r>
              <a:rPr lang="en-US" sz="1400" dirty="0" err="1">
                <a:latin typeface="Calibri" panose="020F0502020204030204" pitchFamily="34" charset="0"/>
                <a:cs typeface="Calibri" panose="020F0502020204030204" pitchFamily="34" charset="0"/>
              </a:rPr>
              <a:t>Evfimievski</a:t>
            </a:r>
            <a:r>
              <a:rPr lang="en-US" sz="1400" dirty="0">
                <a:latin typeface="Calibri" panose="020F0502020204030204" pitchFamily="34" charset="0"/>
                <a:cs typeface="Calibri" panose="020F0502020204030204" pitchFamily="34" charset="0"/>
              </a:rPr>
              <a:t>, Berthold </a:t>
            </a:r>
            <a:r>
              <a:rPr lang="en-US" sz="1400" dirty="0" err="1">
                <a:latin typeface="Calibri" panose="020F0502020204030204" pitchFamily="34" charset="0"/>
                <a:cs typeface="Calibri" panose="020F0502020204030204" pitchFamily="34" charset="0"/>
              </a:rPr>
              <a:t>Reinwald</a:t>
            </a:r>
            <a:r>
              <a:rPr lang="en-US" sz="1400" dirty="0">
                <a:latin typeface="Calibri" panose="020F0502020204030204" pitchFamily="34" charset="0"/>
                <a:cs typeface="Calibri" panose="020F0502020204030204" pitchFamily="34" charset="0"/>
              </a:rPr>
              <a:t>, Peter J. Haas: </a:t>
            </a:r>
            <a:r>
              <a:rPr lang="en-US" sz="1400" b="1" dirty="0">
                <a:solidFill>
                  <a:schemeClr val="accent1"/>
                </a:solidFill>
                <a:latin typeface="Calibri" panose="020F0502020204030204" pitchFamily="34" charset="0"/>
                <a:cs typeface="Calibri" panose="020F0502020204030204" pitchFamily="34" charset="0"/>
              </a:rPr>
              <a:t>MNC:</a:t>
            </a:r>
            <a:r>
              <a:rPr lang="en-US" sz="1400" dirty="0">
                <a:latin typeface="Calibri" panose="020F0502020204030204" pitchFamily="34" charset="0"/>
                <a:cs typeface="Calibri" panose="020F0502020204030204" pitchFamily="34" charset="0"/>
              </a:rPr>
              <a:t> Structure-Exploiting Sparsity Estimation for Matrix Expressions. </a:t>
            </a:r>
            <a:r>
              <a:rPr lang="en-US" sz="1400" b="1" dirty="0">
                <a:latin typeface="Calibri" panose="020F0502020204030204" pitchFamily="34" charset="0"/>
                <a:cs typeface="Calibri" panose="020F0502020204030204" pitchFamily="34" charset="0"/>
              </a:rPr>
              <a:t>SIGMOD 2019</a:t>
            </a:r>
            <a:r>
              <a:rPr lang="en-US" sz="1400" dirty="0">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6"/>
          <a:stretch>
            <a:fillRect/>
          </a:stretch>
        </p:blipFill>
        <p:spPr>
          <a:xfrm>
            <a:off x="386125" y="5539314"/>
            <a:ext cx="498371" cy="640080"/>
          </a:xfrm>
          <a:prstGeom prst="rect">
            <a:avLst/>
          </a:prstGeom>
          <a:ln w="25400">
            <a:solidFill>
              <a:srgbClr val="7889FB"/>
            </a:solidFill>
          </a:ln>
        </p:spPr>
      </p:pic>
    </p:spTree>
    <p:extLst>
      <p:ext uri="{BB962C8B-B14F-4D97-AF65-F5344CB8AC3E}">
        <p14:creationId xmlns:p14="http://schemas.microsoft.com/office/powerpoint/2010/main" val="65830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Estimates and Costing</a:t>
            </a:r>
          </a:p>
        </p:txBody>
      </p:sp>
      <p:sp>
        <p:nvSpPr>
          <p:cNvPr id="3" name="Content Placeholder 2"/>
          <p:cNvSpPr>
            <a:spLocks noGrp="1"/>
          </p:cNvSpPr>
          <p:nvPr>
            <p:ph idx="1"/>
          </p:nvPr>
        </p:nvSpPr>
        <p:spPr/>
        <p:txBody>
          <a:bodyPr/>
          <a:lstStyle/>
          <a:p>
            <a:r>
              <a:rPr lang="en-US" dirty="0"/>
              <a:t>Memory Estimates</a:t>
            </a:r>
          </a:p>
          <a:p>
            <a:pPr lvl="1"/>
            <a:r>
              <a:rPr lang="en-US" b="1" dirty="0">
                <a:solidFill>
                  <a:srgbClr val="7889FB"/>
                </a:solidFill>
              </a:rPr>
              <a:t>Matrix memory estimate := </a:t>
            </a:r>
            <a:r>
              <a:rPr lang="en-US" dirty="0"/>
              <a:t>based on the dimensions and sparsity, decide the format (sparse, dense) and estimate the size in memory</a:t>
            </a:r>
          </a:p>
          <a:p>
            <a:pPr lvl="1"/>
            <a:r>
              <a:rPr lang="en-US" b="1" dirty="0">
                <a:solidFill>
                  <a:srgbClr val="7889FB"/>
                </a:solidFill>
              </a:rPr>
              <a:t>Operation memory estimate :=</a:t>
            </a:r>
            <a:r>
              <a:rPr lang="en-US" dirty="0"/>
              <a:t> input, intermediates, output</a:t>
            </a:r>
          </a:p>
          <a:p>
            <a:pPr lvl="1"/>
            <a:r>
              <a:rPr lang="en-US" b="1" dirty="0">
                <a:solidFill>
                  <a:srgbClr val="7889FB"/>
                </a:solidFill>
              </a:rPr>
              <a:t>Worst-case sparsity estimates</a:t>
            </a:r>
            <a:r>
              <a:rPr lang="en-US" dirty="0"/>
              <a:t> (</a:t>
            </a:r>
            <a:r>
              <a:rPr lang="en-US" b="1" dirty="0">
                <a:solidFill>
                  <a:schemeClr val="accent1"/>
                </a:solidFill>
              </a:rPr>
              <a:t>upper bound</a:t>
            </a:r>
            <a:r>
              <a:rPr lang="en-US" dirty="0"/>
              <a:t>)</a:t>
            </a:r>
          </a:p>
          <a:p>
            <a:pPr lvl="1"/>
            <a:endParaRPr lang="en-US" sz="700" dirty="0"/>
          </a:p>
          <a:p>
            <a:r>
              <a:rPr lang="en-US" dirty="0"/>
              <a:t>#1 Costing at Logical vs Physical Level</a:t>
            </a:r>
          </a:p>
          <a:p>
            <a:pPr lvl="1"/>
            <a:r>
              <a:rPr lang="en-US" dirty="0"/>
              <a:t>Costing at physical level takes physical ops </a:t>
            </a:r>
            <a:br>
              <a:rPr lang="en-US" dirty="0"/>
            </a:br>
            <a:r>
              <a:rPr lang="en-US" dirty="0"/>
              <a:t>and rewrites into account but is much more costly</a:t>
            </a:r>
          </a:p>
          <a:p>
            <a:pPr lvl="1"/>
            <a:endParaRPr lang="en-US" sz="700" dirty="0"/>
          </a:p>
          <a:p>
            <a:r>
              <a:rPr lang="en-US" dirty="0"/>
              <a:t>#2 Costing Operators/Graphs vs Plans </a:t>
            </a:r>
          </a:p>
          <a:p>
            <a:pPr lvl="1"/>
            <a:r>
              <a:rPr lang="en-US" dirty="0"/>
              <a:t>Costing plans requires heuristics for </a:t>
            </a:r>
            <a:br>
              <a:rPr lang="en-US" dirty="0"/>
            </a:br>
            <a:r>
              <a:rPr lang="en-US" b="1" dirty="0">
                <a:solidFill>
                  <a:schemeClr val="accent1"/>
                </a:solidFill>
              </a:rPr>
              <a:t># iterations</a:t>
            </a:r>
            <a:r>
              <a:rPr lang="en-US" dirty="0"/>
              <a:t>, </a:t>
            </a:r>
            <a:r>
              <a:rPr lang="en-US" b="1" dirty="0">
                <a:solidFill>
                  <a:schemeClr val="accent1"/>
                </a:solidFill>
              </a:rPr>
              <a:t>branches</a:t>
            </a:r>
            <a:r>
              <a:rPr lang="en-US" dirty="0"/>
              <a:t> in general</a:t>
            </a:r>
          </a:p>
          <a:p>
            <a:pPr lvl="1"/>
            <a:endParaRPr lang="en-US" sz="700" dirty="0"/>
          </a:p>
          <a:p>
            <a:r>
              <a:rPr lang="en-US" dirty="0"/>
              <a:t>#3 Analytical vs Trained Cost Models</a:t>
            </a:r>
          </a:p>
          <a:p>
            <a:pPr lvl="1"/>
            <a:r>
              <a:rPr lang="en-US" dirty="0"/>
              <a:t>Analytical: </a:t>
            </a:r>
            <a:r>
              <a:rPr lang="en-US" b="1" dirty="0">
                <a:solidFill>
                  <a:srgbClr val="7889FB"/>
                </a:solidFill>
              </a:rPr>
              <a:t>estimate I/O and compute workload</a:t>
            </a:r>
          </a:p>
          <a:p>
            <a:pPr lvl="1"/>
            <a:r>
              <a:rPr lang="en-US" dirty="0"/>
              <a:t>Training: </a:t>
            </a:r>
            <a:r>
              <a:rPr lang="en-US" b="1" dirty="0">
                <a:solidFill>
                  <a:schemeClr val="accent1"/>
                </a:solidFill>
              </a:rPr>
              <a:t>build regression models </a:t>
            </a:r>
            <a:r>
              <a:rPr lang="en-US" dirty="0"/>
              <a:t>for individual ops</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cxnSp>
        <p:nvCxnSpPr>
          <p:cNvPr id="6" name="Straight Connector 5"/>
          <p:cNvCxnSpPr/>
          <p:nvPr/>
        </p:nvCxnSpPr>
        <p:spPr>
          <a:xfrm>
            <a:off x="6551525" y="3195374"/>
            <a:ext cx="0" cy="3014506"/>
          </a:xfrm>
          <a:prstGeom prst="line">
            <a:avLst/>
          </a:prstGeom>
          <a:ln w="2540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rot="5400000">
            <a:off x="7325996" y="3950378"/>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6643218" y="3193280"/>
            <a:ext cx="1709065"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Physical, Plans, </a:t>
            </a:r>
            <a:br>
              <a:rPr lang="en-US" sz="1400" dirty="0">
                <a:latin typeface="Calibri" panose="020F0502020204030204" pitchFamily="34" charset="0"/>
                <a:cs typeface="Calibri" panose="020F0502020204030204" pitchFamily="34" charset="0"/>
              </a:rPr>
            </a:br>
            <a:r>
              <a:rPr lang="en-US" sz="1400" b="1" dirty="0">
                <a:solidFill>
                  <a:srgbClr val="7889FB"/>
                </a:solidFill>
                <a:latin typeface="Calibri" panose="020F0502020204030204" pitchFamily="34" charset="0"/>
                <a:cs typeface="Calibri" panose="020F0502020204030204" pitchFamily="34" charset="0"/>
              </a:rPr>
              <a:t>Trained</a:t>
            </a:r>
          </a:p>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PVLDB </a:t>
            </a:r>
            <a:r>
              <a:rPr lang="en-US" sz="1400" b="1" dirty="0">
                <a:solidFill>
                  <a:schemeClr val="accent1"/>
                </a:solidFill>
                <a:latin typeface="Calibri" panose="020F0502020204030204" pitchFamily="34" charset="0"/>
                <a:cs typeface="Calibri" panose="020F0502020204030204" pitchFamily="34" charset="0"/>
              </a:rPr>
              <a:t>2014</a:t>
            </a:r>
            <a:r>
              <a:rPr lang="en-US" sz="1400" dirty="0">
                <a:latin typeface="Calibri" panose="020F0502020204030204" pitchFamily="34" charset="0"/>
                <a:cs typeface="Calibri" panose="020F0502020204030204" pitchFamily="34" charset="0"/>
              </a:rPr>
              <a:t>]</a:t>
            </a:r>
          </a:p>
        </p:txBody>
      </p:sp>
      <p:pic>
        <p:nvPicPr>
          <p:cNvPr id="11" name="Picture 10"/>
          <p:cNvPicPr>
            <a:picLocks noChangeAspect="1"/>
          </p:cNvPicPr>
          <p:nvPr/>
        </p:nvPicPr>
        <p:blipFill>
          <a:blip r:embed="rId3"/>
          <a:stretch>
            <a:fillRect/>
          </a:stretch>
        </p:blipFill>
        <p:spPr>
          <a:xfrm>
            <a:off x="8452766" y="3249776"/>
            <a:ext cx="497559" cy="640080"/>
          </a:xfrm>
          <a:prstGeom prst="rect">
            <a:avLst/>
          </a:prstGeom>
          <a:ln w="25400">
            <a:solidFill>
              <a:srgbClr val="7889FB"/>
            </a:solidFill>
          </a:ln>
        </p:spPr>
      </p:pic>
      <p:pic>
        <p:nvPicPr>
          <p:cNvPr id="12" name="Picture 11"/>
          <p:cNvPicPr>
            <a:picLocks noChangeAspect="1"/>
          </p:cNvPicPr>
          <p:nvPr/>
        </p:nvPicPr>
        <p:blipFill>
          <a:blip r:embed="rId4"/>
          <a:stretch>
            <a:fillRect/>
          </a:stretch>
        </p:blipFill>
        <p:spPr>
          <a:xfrm>
            <a:off x="8452766" y="4377780"/>
            <a:ext cx="497559" cy="640080"/>
          </a:xfrm>
          <a:prstGeom prst="rect">
            <a:avLst/>
          </a:prstGeom>
          <a:ln w="25400">
            <a:solidFill>
              <a:srgbClr val="7889FB"/>
            </a:solidFill>
          </a:ln>
        </p:spPr>
      </p:pic>
      <p:sp>
        <p:nvSpPr>
          <p:cNvPr id="13" name="TextBox 12"/>
          <p:cNvSpPr txBox="1"/>
          <p:nvPr/>
        </p:nvSpPr>
        <p:spPr>
          <a:xfrm>
            <a:off x="6508520" y="4327165"/>
            <a:ext cx="1956493"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Physical, Plans,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Analytical</a:t>
            </a:r>
          </a:p>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SIGMOD </a:t>
            </a:r>
            <a:r>
              <a:rPr lang="en-US" sz="1400" b="1" dirty="0">
                <a:solidFill>
                  <a:schemeClr val="accent1"/>
                </a:solidFill>
                <a:latin typeface="Calibri" panose="020F0502020204030204" pitchFamily="34" charset="0"/>
                <a:cs typeface="Calibri" panose="020F0502020204030204" pitchFamily="34" charset="0"/>
              </a:rPr>
              <a:t>2015</a:t>
            </a:r>
            <a:r>
              <a:rPr lang="en-US" sz="1400" dirty="0">
                <a:latin typeface="Calibri" panose="020F0502020204030204" pitchFamily="34" charset="0"/>
                <a:cs typeface="Calibri" panose="020F0502020204030204" pitchFamily="34" charset="0"/>
              </a:rPr>
              <a:t>]</a:t>
            </a:r>
          </a:p>
        </p:txBody>
      </p:sp>
      <p:sp>
        <p:nvSpPr>
          <p:cNvPr id="14" name="TextBox 13"/>
          <p:cNvSpPr txBox="1"/>
          <p:nvPr/>
        </p:nvSpPr>
        <p:spPr>
          <a:xfrm>
            <a:off x="6782639" y="2785347"/>
            <a:ext cx="2137542" cy="369332"/>
          </a:xfrm>
          <a:prstGeom prst="rect">
            <a:avLst/>
          </a:prstGeom>
          <a:noFill/>
        </p:spPr>
        <p:txBody>
          <a:bodyPr wrap="square" lIns="0" rIns="0" rtlCol="0">
            <a:spAutoFit/>
          </a:bodyPr>
          <a:lstStyle/>
          <a:p>
            <a:pPr algn="ctr"/>
            <a:r>
              <a:rPr lang="en-US" b="1" i="1" dirty="0">
                <a:latin typeface="Calibri" panose="020F0502020204030204" pitchFamily="34" charset="0"/>
                <a:cs typeface="Calibri" panose="020F0502020204030204" pitchFamily="34" charset="0"/>
              </a:rPr>
              <a:t>A Personal War Story</a:t>
            </a:r>
          </a:p>
        </p:txBody>
      </p:sp>
      <p:sp>
        <p:nvSpPr>
          <p:cNvPr id="15" name="Right Arrow 14"/>
          <p:cNvSpPr/>
          <p:nvPr/>
        </p:nvSpPr>
        <p:spPr>
          <a:xfrm rot="5400000">
            <a:off x="7325995" y="5109077"/>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 name="TextBox 15"/>
          <p:cNvSpPr txBox="1"/>
          <p:nvPr/>
        </p:nvSpPr>
        <p:spPr>
          <a:xfrm>
            <a:off x="6735325" y="5467681"/>
            <a:ext cx="1502881"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Logical, Graphs, Analytical</a:t>
            </a:r>
          </a:p>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PVDLB </a:t>
            </a:r>
            <a:r>
              <a:rPr lang="en-US" sz="1400" b="1" dirty="0">
                <a:solidFill>
                  <a:schemeClr val="accent1"/>
                </a:solidFill>
                <a:latin typeface="Calibri" panose="020F0502020204030204" pitchFamily="34" charset="0"/>
                <a:cs typeface="Calibri" panose="020F0502020204030204" pitchFamily="34" charset="0"/>
              </a:rPr>
              <a:t>2018</a:t>
            </a:r>
            <a:r>
              <a:rPr lang="en-US" sz="1400" dirty="0">
                <a:latin typeface="Calibri" panose="020F0502020204030204" pitchFamily="34" charset="0"/>
                <a:cs typeface="Calibri" panose="020F0502020204030204" pitchFamily="34" charset="0"/>
              </a:rPr>
              <a:t>]</a:t>
            </a:r>
          </a:p>
        </p:txBody>
      </p:sp>
      <p:pic>
        <p:nvPicPr>
          <p:cNvPr id="17" name="Picture 16"/>
          <p:cNvPicPr>
            <a:picLocks noChangeAspect="1"/>
          </p:cNvPicPr>
          <p:nvPr/>
        </p:nvPicPr>
        <p:blipFill>
          <a:blip r:embed="rId5"/>
          <a:stretch>
            <a:fillRect/>
          </a:stretch>
        </p:blipFill>
        <p:spPr>
          <a:xfrm>
            <a:off x="8452765" y="5530452"/>
            <a:ext cx="497559" cy="640080"/>
          </a:xfrm>
          <a:prstGeom prst="rect">
            <a:avLst/>
          </a:prstGeom>
          <a:ln w="25400">
            <a:solidFill>
              <a:srgbClr val="7889FB"/>
            </a:solidFill>
          </a:ln>
        </p:spPr>
      </p:pic>
    </p:spTree>
    <p:extLst>
      <p:ext uri="{BB962C8B-B14F-4D97-AF65-F5344CB8AC3E}">
        <p14:creationId xmlns:p14="http://schemas.microsoft.com/office/powerpoint/2010/main" val="38429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14" grpId="0"/>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Excursus: Differentiable Programming</a:t>
            </a:r>
          </a:p>
        </p:txBody>
      </p:sp>
      <p:sp>
        <p:nvSpPr>
          <p:cNvPr id="3" name="Content Placeholder 2"/>
          <p:cNvSpPr>
            <a:spLocks noGrp="1"/>
          </p:cNvSpPr>
          <p:nvPr>
            <p:ph idx="1"/>
          </p:nvPr>
        </p:nvSpPr>
        <p:spPr/>
        <p:txBody>
          <a:bodyPr/>
          <a:lstStyle/>
          <a:p>
            <a:r>
              <a:rPr lang="en-US" dirty="0"/>
              <a:t>Overview Differentiable Programming</a:t>
            </a:r>
          </a:p>
          <a:p>
            <a:pPr lvl="1"/>
            <a:r>
              <a:rPr lang="en-US" dirty="0"/>
              <a:t>Adoption of auto differentiation concept from ML systems to PLs</a:t>
            </a:r>
          </a:p>
          <a:p>
            <a:pPr lvl="1"/>
            <a:r>
              <a:rPr lang="en-US" dirty="0"/>
              <a:t>Yann </a:t>
            </a:r>
            <a:r>
              <a:rPr lang="en-US" dirty="0" err="1"/>
              <a:t>LeCun</a:t>
            </a:r>
            <a:r>
              <a:rPr lang="en-US" dirty="0"/>
              <a:t> </a:t>
            </a:r>
            <a:br>
              <a:rPr lang="en-US" dirty="0"/>
            </a:br>
            <a:r>
              <a:rPr lang="en-US" dirty="0"/>
              <a:t>(Jan 2018) </a:t>
            </a:r>
          </a:p>
          <a:p>
            <a:pPr lvl="1"/>
            <a:endParaRPr lang="en-US" dirty="0"/>
          </a:p>
          <a:p>
            <a:pPr lvl="1"/>
            <a:endParaRPr lang="en-US" dirty="0"/>
          </a:p>
          <a:p>
            <a:r>
              <a:rPr lang="en-US" dirty="0"/>
              <a:t>Example DBMS Fitting</a:t>
            </a:r>
          </a:p>
          <a:p>
            <a:pPr lvl="1"/>
            <a:r>
              <a:rPr lang="en-US" dirty="0"/>
              <a:t>Implement DBMS components </a:t>
            </a:r>
            <a:br>
              <a:rPr lang="en-US" dirty="0"/>
            </a:br>
            <a:r>
              <a:rPr lang="en-US" dirty="0"/>
              <a:t>as </a:t>
            </a:r>
            <a:r>
              <a:rPr lang="en-US" b="1" dirty="0">
                <a:solidFill>
                  <a:srgbClr val="7889FB"/>
                </a:solidFill>
              </a:rPr>
              <a:t>differentiable functions</a:t>
            </a:r>
          </a:p>
          <a:p>
            <a:pPr lvl="1"/>
            <a:r>
              <a:rPr lang="en-US" dirty="0"/>
              <a:t>E.g.: cost model components</a:t>
            </a:r>
          </a:p>
          <a:p>
            <a:pPr lvl="1"/>
            <a:r>
              <a:rPr lang="en-US" dirty="0">
                <a:solidFill>
                  <a:schemeClr val="tx1"/>
                </a:solidFill>
              </a:rPr>
              <a:t>Q:</a:t>
            </a:r>
            <a:r>
              <a:rPr lang="en-US" b="1" dirty="0">
                <a:solidFill>
                  <a:schemeClr val="accent1"/>
                </a:solidFill>
              </a:rPr>
              <a:t> What about guarantees</a:t>
            </a:r>
            <a:r>
              <a:rPr lang="en-US" dirty="0"/>
              <a:t> </a:t>
            </a:r>
            <a:br>
              <a:rPr lang="en-US" dirty="0"/>
            </a:br>
            <a:r>
              <a:rPr lang="en-US" dirty="0"/>
              <a:t>(memory, size)?</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a:p>
            <a:endParaRPr lang="en-US" dirty="0"/>
          </a:p>
        </p:txBody>
      </p:sp>
      <p:sp>
        <p:nvSpPr>
          <p:cNvPr id="5" name="TextBox 4"/>
          <p:cNvSpPr txBox="1"/>
          <p:nvPr/>
        </p:nvSpPr>
        <p:spPr>
          <a:xfrm>
            <a:off x="3225521" y="2110154"/>
            <a:ext cx="4772967" cy="923330"/>
          </a:xfrm>
          <a:prstGeom prst="rect">
            <a:avLst/>
          </a:prstGeom>
          <a:noFill/>
        </p:spPr>
        <p:txBody>
          <a:bodyPr wrap="square" lIns="0" rIns="0" rtlCol="0">
            <a:spAutoFit/>
          </a:bodyPr>
          <a:lstStyle/>
          <a:p>
            <a:pPr algn="ctr"/>
            <a:r>
              <a:rPr lang="en-US" i="1" dirty="0">
                <a:latin typeface="Calibri" panose="020F0502020204030204" pitchFamily="34" charset="0"/>
                <a:cs typeface="Calibri" panose="020F0502020204030204" pitchFamily="34" charset="0"/>
              </a:rPr>
              <a:t>“It's really very much like a regular </a:t>
            </a:r>
            <a:r>
              <a:rPr lang="en-US" i="1" dirty="0" err="1">
                <a:latin typeface="Calibri" panose="020F0502020204030204" pitchFamily="34" charset="0"/>
                <a:cs typeface="Calibri" panose="020F0502020204030204" pitchFamily="34" charset="0"/>
              </a:rPr>
              <a:t>prog</a:t>
            </a:r>
            <a:r>
              <a:rPr lang="en-US" i="1" dirty="0">
                <a:latin typeface="Calibri" panose="020F0502020204030204" pitchFamily="34" charset="0"/>
                <a:cs typeface="Calibri" panose="020F0502020204030204" pitchFamily="34" charset="0"/>
              </a:rPr>
              <a:t>[r]am, except it's </a:t>
            </a:r>
            <a:r>
              <a:rPr lang="en-US" i="1" dirty="0">
                <a:solidFill>
                  <a:schemeClr val="accent1"/>
                </a:solidFill>
                <a:latin typeface="Calibri" panose="020F0502020204030204" pitchFamily="34" charset="0"/>
                <a:cs typeface="Calibri" panose="020F0502020204030204" pitchFamily="34" charset="0"/>
              </a:rPr>
              <a:t>parameterized, automatically differentiated, and trainable/optimizable</a:t>
            </a:r>
            <a:r>
              <a:rPr lang="en-US" i="1"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4468007" y="3330987"/>
            <a:ext cx="4480091" cy="2125269"/>
          </a:xfrm>
          <a:prstGeom prst="rect">
            <a:avLst/>
          </a:prstGeom>
        </p:spPr>
      </p:pic>
      <p:pic>
        <p:nvPicPr>
          <p:cNvPr id="8" name="Picture 7"/>
          <p:cNvPicPr>
            <a:picLocks noChangeAspect="1"/>
          </p:cNvPicPr>
          <p:nvPr/>
        </p:nvPicPr>
        <p:blipFill>
          <a:blip r:embed="rId4"/>
          <a:stretch>
            <a:fillRect/>
          </a:stretch>
        </p:blipFill>
        <p:spPr>
          <a:xfrm>
            <a:off x="1023418" y="5456256"/>
            <a:ext cx="497489" cy="640080"/>
          </a:xfrm>
          <a:prstGeom prst="rect">
            <a:avLst/>
          </a:prstGeom>
          <a:ln w="25400">
            <a:solidFill>
              <a:srgbClr val="7889FB"/>
            </a:solidFill>
          </a:ln>
        </p:spPr>
      </p:pic>
      <p:sp>
        <p:nvSpPr>
          <p:cNvPr id="9" name="TextBox 8"/>
          <p:cNvSpPr txBox="1"/>
          <p:nvPr/>
        </p:nvSpPr>
        <p:spPr>
          <a:xfrm>
            <a:off x="1668027" y="5395968"/>
            <a:ext cx="2572377"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[Benjamin </a:t>
            </a:r>
            <a:r>
              <a:rPr lang="en-US" sz="1400" dirty="0" err="1">
                <a:latin typeface="Calibri" panose="020F0502020204030204" pitchFamily="34" charset="0"/>
                <a:cs typeface="Calibri" panose="020F0502020204030204" pitchFamily="34" charset="0"/>
              </a:rPr>
              <a:t>Hilprecht</a:t>
            </a:r>
            <a:r>
              <a:rPr lang="en-US" sz="1400" dirty="0">
                <a:latin typeface="Calibri" panose="020F0502020204030204" pitchFamily="34" charset="0"/>
                <a:cs typeface="Calibri" panose="020F0502020204030204" pitchFamily="34" charset="0"/>
              </a:rPr>
              <a:t> et al: DBMS Fitting: Why should we learn what we already know? </a:t>
            </a:r>
            <a:r>
              <a:rPr lang="en-US" sz="1400" b="1" dirty="0">
                <a:latin typeface="Calibri" panose="020F0502020204030204" pitchFamily="34" charset="0"/>
                <a:cs typeface="Calibri" panose="020F0502020204030204" pitchFamily="34" charset="0"/>
              </a:rPr>
              <a:t>CIDR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4980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Announcements/Org</a:t>
            </a:r>
          </a:p>
        </p:txBody>
      </p:sp>
      <p:sp>
        <p:nvSpPr>
          <p:cNvPr id="3" name="Content Placeholder 2"/>
          <p:cNvSpPr>
            <a:spLocks noGrp="1"/>
          </p:cNvSpPr>
          <p:nvPr>
            <p:ph idx="1"/>
          </p:nvPr>
        </p:nvSpPr>
        <p:spPr>
          <a:xfrm>
            <a:off x="721784" y="1311256"/>
            <a:ext cx="8196170" cy="4941101"/>
          </a:xfrm>
        </p:spPr>
        <p:txBody>
          <a:bodyPr/>
          <a:lstStyle/>
          <a:p>
            <a:r>
              <a:rPr lang="en-US" dirty="0"/>
              <a:t>#1 Video Recording </a:t>
            </a:r>
          </a:p>
          <a:p>
            <a:pPr lvl="1"/>
            <a:r>
              <a:rPr lang="en-US" dirty="0"/>
              <a:t>Link in </a:t>
            </a:r>
            <a:r>
              <a:rPr lang="en-US" b="1" dirty="0" err="1">
                <a:solidFill>
                  <a:srgbClr val="7889FB"/>
                </a:solidFill>
              </a:rPr>
              <a:t>TeachCenter</a:t>
            </a:r>
            <a:r>
              <a:rPr lang="en-US" dirty="0"/>
              <a:t> &amp; </a:t>
            </a:r>
            <a:r>
              <a:rPr lang="en-US" b="1" dirty="0" err="1">
                <a:solidFill>
                  <a:srgbClr val="7889FB"/>
                </a:solidFill>
              </a:rPr>
              <a:t>TUbe</a:t>
            </a:r>
            <a:r>
              <a:rPr lang="en-US" dirty="0">
                <a:solidFill>
                  <a:schemeClr val="tx1"/>
                </a:solidFill>
              </a:rPr>
              <a:t> (lectures will be public)</a:t>
            </a:r>
          </a:p>
          <a:p>
            <a:pPr lvl="1"/>
            <a:r>
              <a:rPr lang="en-US" dirty="0">
                <a:hlinkClick r:id="rId2"/>
              </a:rPr>
              <a:t>https://tugraz.webex.com/meet/m.boehm</a:t>
            </a:r>
            <a:r>
              <a:rPr lang="en-US" dirty="0"/>
              <a:t> </a:t>
            </a:r>
            <a:endParaRPr lang="en-US" dirty="0">
              <a:solidFill>
                <a:schemeClr val="tx1"/>
              </a:solidFill>
            </a:endParaRPr>
          </a:p>
          <a:p>
            <a:pPr lvl="1"/>
            <a:endParaRPr lang="en-US" dirty="0"/>
          </a:p>
          <a:p>
            <a:r>
              <a:rPr lang="en-US" dirty="0" smtClean="0">
                <a:solidFill>
                  <a:schemeClr val="tx1"/>
                </a:solidFill>
              </a:rPr>
              <a:t>#2 AMLS Project Selections</a:t>
            </a:r>
          </a:p>
          <a:p>
            <a:pPr lvl="1"/>
            <a:r>
              <a:rPr lang="en-US" b="1" dirty="0">
                <a:solidFill>
                  <a:schemeClr val="accent1"/>
                </a:solidFill>
              </a:rPr>
              <a:t>Project selection </a:t>
            </a:r>
            <a:r>
              <a:rPr lang="en-US" dirty="0">
                <a:solidFill>
                  <a:schemeClr val="tx1"/>
                </a:solidFill>
              </a:rPr>
              <a:t>by</a:t>
            </a:r>
            <a:r>
              <a:rPr lang="en-US" b="1" dirty="0">
                <a:solidFill>
                  <a:schemeClr val="accent1"/>
                </a:solidFill>
              </a:rPr>
              <a:t> </a:t>
            </a:r>
            <a:r>
              <a:rPr lang="en-US" b="1" dirty="0" smtClean="0">
                <a:solidFill>
                  <a:schemeClr val="accent1"/>
                </a:solidFill>
              </a:rPr>
              <a:t>Mar</a:t>
            </a:r>
            <a:r>
              <a:rPr lang="en-US" b="1" dirty="0" smtClean="0">
                <a:solidFill>
                  <a:schemeClr val="accent1"/>
                </a:solidFill>
              </a:rPr>
              <a:t> 31 </a:t>
            </a:r>
            <a:r>
              <a:rPr lang="en-US" dirty="0">
                <a:solidFill>
                  <a:schemeClr val="tx1"/>
                </a:solidFill>
              </a:rPr>
              <a:t>(see </a:t>
            </a:r>
            <a:r>
              <a:rPr lang="en-US" b="1" dirty="0">
                <a:solidFill>
                  <a:srgbClr val="7889FB"/>
                </a:solidFill>
              </a:rPr>
              <a:t>Lecture </a:t>
            </a:r>
            <a:r>
              <a:rPr lang="en-US" b="1" dirty="0" smtClean="0">
                <a:solidFill>
                  <a:srgbClr val="7889FB"/>
                </a:solidFill>
              </a:rPr>
              <a:t>02</a:t>
            </a:r>
            <a:r>
              <a:rPr lang="en-US" dirty="0" smtClean="0">
                <a:solidFill>
                  <a:schemeClr val="tx1"/>
                </a:solidFill>
              </a:rPr>
              <a:t> for four alternatives)</a:t>
            </a:r>
            <a:endParaRPr lang="en-US" dirty="0">
              <a:solidFill>
                <a:schemeClr val="tx1"/>
              </a:solidFill>
            </a:endParaRPr>
          </a:p>
          <a:p>
            <a:pPr lvl="1"/>
            <a:r>
              <a:rPr lang="en-US" dirty="0">
                <a:solidFill>
                  <a:schemeClr val="tx1"/>
                </a:solidFill>
              </a:rPr>
              <a:t>Discussion current status project </a:t>
            </a:r>
            <a:r>
              <a:rPr lang="en-US" dirty="0" smtClean="0">
                <a:solidFill>
                  <a:schemeClr val="tx1"/>
                </a:solidFill>
              </a:rPr>
              <a:t>selection</a:t>
            </a:r>
            <a:r>
              <a:rPr lang="en-US" dirty="0">
                <a:solidFill>
                  <a:schemeClr val="tx1"/>
                </a:solidFill>
              </a:rPr>
              <a:t> </a:t>
            </a:r>
            <a:r>
              <a:rPr lang="en-US" dirty="0" smtClean="0">
                <a:solidFill>
                  <a:schemeClr val="tx1"/>
                </a:solidFill>
              </a:rPr>
              <a:t>(~6 students </a:t>
            </a:r>
            <a:r>
              <a:rPr lang="en-US" dirty="0" smtClean="0">
                <a:solidFill>
                  <a:schemeClr val="tx1"/>
                </a:solidFill>
              </a:rPr>
              <a:t>assigned</a:t>
            </a:r>
            <a:r>
              <a:rPr lang="en-US" dirty="0" smtClean="0">
                <a:solidFill>
                  <a:schemeClr val="tx1"/>
                </a:solidFill>
              </a:rPr>
              <a:t>)</a:t>
            </a:r>
          </a:p>
          <a:p>
            <a:pPr lvl="1"/>
            <a:endParaRPr lang="en-US" sz="1200" dirty="0" smtClean="0">
              <a:solidFill>
                <a:schemeClr val="tx1"/>
              </a:solidFill>
            </a:endParaRPr>
          </a:p>
          <a:p>
            <a:pPr marL="457200" lvl="1" indent="0">
              <a:buNone/>
            </a:pPr>
            <a:r>
              <a:rPr lang="en-US" sz="1400" dirty="0">
                <a:hlinkClick r:id="rId3"/>
              </a:rPr>
              <a:t>https://</a:t>
            </a:r>
            <a:r>
              <a:rPr lang="en-US" sz="1400" dirty="0" smtClean="0">
                <a:hlinkClick r:id="rId3"/>
              </a:rPr>
              <a:t>issues.apache.org/jira/secure/Dashboard.jspa?selectPageId=12335852#Filter-Results/12365413</a:t>
            </a:r>
            <a:r>
              <a:rPr lang="en-US" sz="1400" dirty="0" smtClean="0"/>
              <a:t> </a:t>
            </a:r>
            <a:endParaRPr lang="en-US" sz="1400" dirty="0"/>
          </a:p>
          <a:p>
            <a:pPr marL="457200" lvl="1" indent="0">
              <a:buNone/>
            </a:pPr>
            <a:r>
              <a:rPr lang="en-US" sz="1400" dirty="0" smtClean="0">
                <a:hlinkClick r:id="rId4"/>
              </a:rPr>
              <a:t>https</a:t>
            </a:r>
            <a:r>
              <a:rPr lang="en-US" sz="1400" dirty="0">
                <a:hlinkClick r:id="rId4"/>
              </a:rPr>
              <a:t>://mboehm7.github.io/teaching/ss22_amls/AMLS_DAPHNE_projects.pdf</a:t>
            </a:r>
            <a:r>
              <a:rPr lang="en-US" sz="1400" dirty="0"/>
              <a:t> </a:t>
            </a:r>
          </a:p>
          <a:p>
            <a:pPr marL="457200" lvl="1" indent="0">
              <a:buNone/>
            </a:pPr>
            <a:r>
              <a:rPr lang="en-US" sz="1400" dirty="0" smtClean="0">
                <a:hlinkClick r:id="rId5"/>
              </a:rPr>
              <a:t>http</a:t>
            </a:r>
            <a:r>
              <a:rPr lang="en-US" sz="1400" dirty="0">
                <a:hlinkClick r:id="rId5"/>
              </a:rPr>
              <a:t>://sigmod2022contest.eastus.cloudapp.azure.com/index.shtml</a:t>
            </a:r>
            <a:r>
              <a:rPr lang="en-US" sz="1400" dirty="0"/>
              <a:t> </a:t>
            </a:r>
            <a:r>
              <a:rPr lang="en-US" sz="1400" dirty="0" smtClean="0"/>
              <a:t> </a:t>
            </a:r>
            <a:endParaRPr lang="en-US" sz="1400" dirty="0"/>
          </a:p>
          <a:p>
            <a:pPr marL="457200" lvl="1" indent="0">
              <a:buNone/>
            </a:pPr>
            <a:r>
              <a:rPr lang="en-US" sz="1400" dirty="0">
                <a:hlinkClick r:id="rId6"/>
              </a:rPr>
              <a:t>https://mboehm7.github.io/teaching/ss22_amls/AMLS_2022_Exercise.pdf</a:t>
            </a:r>
            <a:r>
              <a:rPr lang="en-US" sz="1400" dirty="0"/>
              <a:t> </a:t>
            </a:r>
          </a:p>
          <a:p>
            <a:pPr lvl="1"/>
            <a:endParaRPr lang="en-US" dirty="0">
              <a:solidFill>
                <a:schemeClr val="tx1"/>
              </a:solidFill>
            </a:endParaRPr>
          </a:p>
        </p:txBody>
      </p:sp>
      <p:pic>
        <p:nvPicPr>
          <p:cNvPr id="7" name="Picture 6"/>
          <p:cNvPicPr>
            <a:picLocks noChangeAspect="1"/>
          </p:cNvPicPr>
          <p:nvPr/>
        </p:nvPicPr>
        <p:blipFill>
          <a:blip r:embed="rId7"/>
          <a:stretch>
            <a:fillRect/>
          </a:stretch>
        </p:blipFill>
        <p:spPr>
          <a:xfrm>
            <a:off x="7190554" y="1396720"/>
            <a:ext cx="1727400" cy="505183"/>
          </a:xfrm>
          <a:prstGeom prst="rect">
            <a:avLst/>
          </a:prstGeom>
        </p:spPr>
      </p:pic>
      <p:pic>
        <p:nvPicPr>
          <p:cNvPr id="4" name="Picture 3"/>
          <p:cNvPicPr>
            <a:picLocks noChangeAspect="1"/>
          </p:cNvPicPr>
          <p:nvPr/>
        </p:nvPicPr>
        <p:blipFill>
          <a:blip r:embed="rId8"/>
          <a:stretch>
            <a:fillRect/>
          </a:stretch>
        </p:blipFill>
        <p:spPr>
          <a:xfrm>
            <a:off x="7506110" y="1892759"/>
            <a:ext cx="1096284" cy="386924"/>
          </a:xfrm>
          <a:prstGeom prst="rect">
            <a:avLst/>
          </a:prstGeom>
        </p:spPr>
      </p:pic>
    </p:spTree>
    <p:extLst>
      <p:ext uri="{BB962C8B-B14F-4D97-AF65-F5344CB8AC3E}">
        <p14:creationId xmlns:p14="http://schemas.microsoft.com/office/powerpoint/2010/main" val="39613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Rewrites and Operator Selection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7468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Traditional PL Rewrites</a:t>
            </a:r>
          </a:p>
        </p:txBody>
      </p:sp>
      <p:sp>
        <p:nvSpPr>
          <p:cNvPr id="6" name="Content Placeholder 5"/>
          <p:cNvSpPr>
            <a:spLocks noGrp="1"/>
          </p:cNvSpPr>
          <p:nvPr>
            <p:ph idx="1"/>
          </p:nvPr>
        </p:nvSpPr>
        <p:spPr/>
        <p:txBody>
          <a:bodyPr/>
          <a:lstStyle/>
          <a:p>
            <a:r>
              <a:rPr lang="en-US" dirty="0"/>
              <a:t>#1 Common Subexpression Elimination (CSE)</a:t>
            </a:r>
          </a:p>
          <a:p>
            <a:pPr lvl="1"/>
            <a:r>
              <a:rPr lang="en-US" b="1" dirty="0">
                <a:solidFill>
                  <a:schemeClr val="accent1"/>
                </a:solidFill>
              </a:rPr>
              <a:t>Step 1:</a:t>
            </a:r>
            <a:r>
              <a:rPr lang="en-US" dirty="0"/>
              <a:t> Collect and </a:t>
            </a:r>
            <a:r>
              <a:rPr lang="en-US" b="1" dirty="0">
                <a:solidFill>
                  <a:srgbClr val="7889FB"/>
                </a:solidFill>
              </a:rPr>
              <a:t>replace leaf nodes</a:t>
            </a:r>
            <a:r>
              <a:rPr lang="en-US" dirty="0"/>
              <a:t> (variable reads and literals)</a:t>
            </a:r>
          </a:p>
          <a:p>
            <a:pPr lvl="1"/>
            <a:r>
              <a:rPr lang="en-US" b="1" dirty="0">
                <a:solidFill>
                  <a:schemeClr val="accent1"/>
                </a:solidFill>
              </a:rPr>
              <a:t>Step 2:</a:t>
            </a:r>
            <a:r>
              <a:rPr lang="en-US" dirty="0"/>
              <a:t> recursively </a:t>
            </a:r>
            <a:r>
              <a:rPr lang="en-US" b="1" dirty="0">
                <a:solidFill>
                  <a:srgbClr val="7889FB"/>
                </a:solidFill>
              </a:rPr>
              <a:t>remove CSEs bottom-up</a:t>
            </a:r>
            <a:r>
              <a:rPr lang="en-US" dirty="0"/>
              <a:t> starting at the leafs</a:t>
            </a:r>
            <a:br>
              <a:rPr lang="en-US" dirty="0"/>
            </a:br>
            <a:r>
              <a:rPr lang="en-US" dirty="0"/>
              <a:t>by merging nodes with same inputs (</a:t>
            </a:r>
            <a:r>
              <a:rPr lang="en-US" b="1" dirty="0">
                <a:solidFill>
                  <a:schemeClr val="accent1"/>
                </a:solidFill>
              </a:rPr>
              <a:t>beware non-determinism</a:t>
            </a:r>
            <a:r>
              <a:rPr lang="en-US" dirty="0"/>
              <a:t>)</a:t>
            </a:r>
          </a:p>
          <a:p>
            <a:pPr lvl="1"/>
            <a:r>
              <a:rPr lang="en-US" b="1" dirty="0"/>
              <a:t>Example:</a:t>
            </a:r>
          </a:p>
        </p:txBody>
      </p:sp>
      <p:sp>
        <p:nvSpPr>
          <p:cNvPr id="7" name="Text Placeholder 6"/>
          <p:cNvSpPr>
            <a:spLocks noGrp="1"/>
          </p:cNvSpPr>
          <p:nvPr>
            <p:ph type="body" sz="quarter" idx="14"/>
          </p:nvPr>
        </p:nvSpPr>
        <p:spPr/>
        <p:txBody>
          <a:bodyPr>
            <a:normAutofit lnSpcReduction="10000"/>
          </a:bodyPr>
          <a:lstStyle/>
          <a:p>
            <a:r>
              <a:rPr lang="en-US" dirty="0"/>
              <a:t>Rewrites and Operator Selection</a:t>
            </a:r>
          </a:p>
        </p:txBody>
      </p:sp>
      <p:sp>
        <p:nvSpPr>
          <p:cNvPr id="10" name="Rectangle 9"/>
          <p:cNvSpPr/>
          <p:nvPr/>
        </p:nvSpPr>
        <p:spPr>
          <a:xfrm>
            <a:off x="3109972" y="2728197"/>
            <a:ext cx="3203751" cy="646331"/>
          </a:xfrm>
          <a:prstGeom prst="rect">
            <a:avLst/>
          </a:prstGeom>
          <a:ln w="19050">
            <a:noFill/>
          </a:ln>
        </p:spPr>
        <p:txBody>
          <a:bodyPr wrap="square">
            <a:spAutoFit/>
          </a:bodyPr>
          <a:lstStyle/>
          <a:p>
            <a:r>
              <a:rPr lang="en-US" dirty="0">
                <a:latin typeface="Consolas" panose="020B0609020204030204" pitchFamily="49" charset="0"/>
              </a:rPr>
              <a:t>R1 = 7 </a:t>
            </a:r>
            <a:r>
              <a:rPr lang="en-AT" dirty="0">
                <a:latin typeface="Consolas" panose="020B0609020204030204" pitchFamily="49" charset="0"/>
              </a:rPr>
              <a:t>–</a:t>
            </a:r>
            <a:r>
              <a:rPr lang="en-US" dirty="0">
                <a:latin typeface="Consolas" panose="020B0609020204030204" pitchFamily="49" charset="0"/>
              </a:rPr>
              <a:t> </a:t>
            </a:r>
            <a:r>
              <a:rPr lang="en-US" b="1" dirty="0">
                <a:solidFill>
                  <a:schemeClr val="accent1"/>
                </a:solidFill>
                <a:latin typeface="Consolas" panose="020B0609020204030204" pitchFamily="49" charset="0"/>
              </a:rPr>
              <a:t>abs(A * B)</a:t>
            </a:r>
          </a:p>
          <a:p>
            <a:r>
              <a:rPr lang="en-US" dirty="0">
                <a:latin typeface="Consolas" panose="020B0609020204030204" pitchFamily="49" charset="0"/>
              </a:rPr>
              <a:t>R2 = </a:t>
            </a:r>
            <a:r>
              <a:rPr lang="en-US" b="1" dirty="0">
                <a:solidFill>
                  <a:schemeClr val="accent1"/>
                </a:solidFill>
                <a:latin typeface="Consolas" panose="020B0609020204030204" pitchFamily="49" charset="0"/>
              </a:rPr>
              <a:t>abs(A * B) </a:t>
            </a:r>
            <a:r>
              <a:rPr lang="en-US" dirty="0">
                <a:latin typeface="Consolas" panose="020B0609020204030204" pitchFamily="49" charset="0"/>
              </a:rPr>
              <a:t>+ rand()</a:t>
            </a:r>
          </a:p>
        </p:txBody>
      </p:sp>
      <p:sp>
        <p:nvSpPr>
          <p:cNvPr id="148" name="Right Arrow 147"/>
          <p:cNvSpPr/>
          <p:nvPr/>
        </p:nvSpPr>
        <p:spPr>
          <a:xfrm>
            <a:off x="3094413" y="3934454"/>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2" name="Group 1"/>
          <p:cNvGrpSpPr/>
          <p:nvPr/>
        </p:nvGrpSpPr>
        <p:grpSpPr>
          <a:xfrm>
            <a:off x="184228" y="3704500"/>
            <a:ext cx="2829201" cy="2339579"/>
            <a:chOff x="123940" y="3644211"/>
            <a:chExt cx="2829201" cy="2339579"/>
          </a:xfrm>
        </p:grpSpPr>
        <p:sp>
          <p:nvSpPr>
            <p:cNvPr id="13" name="Rounded Rectangle 12"/>
            <p:cNvSpPr/>
            <p:nvPr/>
          </p:nvSpPr>
          <p:spPr>
            <a:xfrm>
              <a:off x="123940" y="4645693"/>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7</a:t>
              </a:r>
            </a:p>
          </p:txBody>
        </p:sp>
        <p:sp>
          <p:nvSpPr>
            <p:cNvPr id="16" name="Rounded Rectangle 15"/>
            <p:cNvSpPr/>
            <p:nvPr/>
          </p:nvSpPr>
          <p:spPr>
            <a:xfrm>
              <a:off x="447163" y="4195194"/>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22" name="Straight Connector 21"/>
            <p:cNvCxnSpPr>
              <a:stCxn id="13" idx="0"/>
              <a:endCxn id="16" idx="2"/>
            </p:cNvCxnSpPr>
            <p:nvPr/>
          </p:nvCxnSpPr>
          <p:spPr>
            <a:xfrm flipV="1">
              <a:off x="378498" y="4526790"/>
              <a:ext cx="323223"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62" idx="0"/>
              <a:endCxn id="16" idx="2"/>
            </p:cNvCxnSpPr>
            <p:nvPr/>
          </p:nvCxnSpPr>
          <p:spPr>
            <a:xfrm flipH="1" flipV="1">
              <a:off x="701721" y="4526790"/>
              <a:ext cx="304512" cy="13816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6" idx="0"/>
              <a:endCxn id="32" idx="2"/>
            </p:cNvCxnSpPr>
            <p:nvPr/>
          </p:nvCxnSpPr>
          <p:spPr>
            <a:xfrm flipV="1">
              <a:off x="701721" y="3975807"/>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448837" y="364421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R1</a:t>
              </a:r>
            </a:p>
          </p:txBody>
        </p:sp>
        <p:sp>
          <p:nvSpPr>
            <p:cNvPr id="158" name="Rounded Rectangle 157"/>
            <p:cNvSpPr/>
            <p:nvPr/>
          </p:nvSpPr>
          <p:spPr>
            <a:xfrm>
              <a:off x="535898" y="5650518"/>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A</a:t>
              </a:r>
            </a:p>
          </p:txBody>
        </p:sp>
        <p:sp>
          <p:nvSpPr>
            <p:cNvPr id="159" name="Rounded Rectangle 158"/>
            <p:cNvSpPr/>
            <p:nvPr/>
          </p:nvSpPr>
          <p:spPr>
            <a:xfrm>
              <a:off x="1090237" y="5652194"/>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B</a:t>
              </a:r>
            </a:p>
          </p:txBody>
        </p:sp>
        <p:cxnSp>
          <p:nvCxnSpPr>
            <p:cNvPr id="160" name="Straight Connector 159"/>
            <p:cNvCxnSpPr>
              <a:stCxn id="158" idx="0"/>
              <a:endCxn id="163" idx="2"/>
            </p:cNvCxnSpPr>
            <p:nvPr/>
          </p:nvCxnSpPr>
          <p:spPr>
            <a:xfrm flipV="1">
              <a:off x="716769" y="5531617"/>
              <a:ext cx="286327" cy="11890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59" idx="0"/>
              <a:endCxn id="163" idx="2"/>
            </p:cNvCxnSpPr>
            <p:nvPr/>
          </p:nvCxnSpPr>
          <p:spPr>
            <a:xfrm flipH="1" flipV="1">
              <a:off x="1003096" y="5531617"/>
              <a:ext cx="268012"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62" name="Rounded Rectangle 161"/>
            <p:cNvSpPr/>
            <p:nvPr/>
          </p:nvSpPr>
          <p:spPr>
            <a:xfrm>
              <a:off x="698217" y="4664955"/>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163" name="Rounded Rectangle 162"/>
            <p:cNvSpPr/>
            <p:nvPr/>
          </p:nvSpPr>
          <p:spPr>
            <a:xfrm>
              <a:off x="748538" y="520002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64" name="Straight Connector 163"/>
            <p:cNvCxnSpPr>
              <a:stCxn id="163" idx="0"/>
              <a:endCxn id="162" idx="2"/>
            </p:cNvCxnSpPr>
            <p:nvPr/>
          </p:nvCxnSpPr>
          <p:spPr>
            <a:xfrm flipV="1">
              <a:off x="1003096" y="4996551"/>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66" name="Rounded Rectangle 165"/>
            <p:cNvSpPr/>
            <p:nvPr/>
          </p:nvSpPr>
          <p:spPr>
            <a:xfrm>
              <a:off x="1516983" y="5647170"/>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A</a:t>
              </a:r>
            </a:p>
          </p:txBody>
        </p:sp>
        <p:sp>
          <p:nvSpPr>
            <p:cNvPr id="167" name="Rounded Rectangle 166"/>
            <p:cNvSpPr/>
            <p:nvPr/>
          </p:nvSpPr>
          <p:spPr>
            <a:xfrm>
              <a:off x="2071322" y="5648846"/>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B</a:t>
              </a:r>
            </a:p>
          </p:txBody>
        </p:sp>
        <p:cxnSp>
          <p:nvCxnSpPr>
            <p:cNvPr id="168" name="Straight Connector 167"/>
            <p:cNvCxnSpPr>
              <a:stCxn id="166" idx="0"/>
              <a:endCxn id="177" idx="2"/>
            </p:cNvCxnSpPr>
            <p:nvPr/>
          </p:nvCxnSpPr>
          <p:spPr>
            <a:xfrm flipV="1">
              <a:off x="1697854" y="5528269"/>
              <a:ext cx="286327" cy="11890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a:stCxn id="167" idx="0"/>
              <a:endCxn id="177" idx="2"/>
            </p:cNvCxnSpPr>
            <p:nvPr/>
          </p:nvCxnSpPr>
          <p:spPr>
            <a:xfrm flipH="1" flipV="1">
              <a:off x="1984181" y="5528269"/>
              <a:ext cx="268012"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70" name="Rounded Rectangle 169"/>
            <p:cNvSpPr/>
            <p:nvPr/>
          </p:nvSpPr>
          <p:spPr>
            <a:xfrm>
              <a:off x="2094768" y="4195194"/>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sp>
          <p:nvSpPr>
            <p:cNvPr id="171" name="Rounded Rectangle 170"/>
            <p:cNvSpPr/>
            <p:nvPr/>
          </p:nvSpPr>
          <p:spPr>
            <a:xfrm>
              <a:off x="2207744" y="4647367"/>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rand</a:t>
              </a:r>
            </a:p>
          </p:txBody>
        </p:sp>
        <p:cxnSp>
          <p:nvCxnSpPr>
            <p:cNvPr id="172" name="Straight Connector 171"/>
            <p:cNvCxnSpPr>
              <a:stCxn id="176" idx="0"/>
              <a:endCxn id="170" idx="2"/>
            </p:cNvCxnSpPr>
            <p:nvPr/>
          </p:nvCxnSpPr>
          <p:spPr>
            <a:xfrm flipV="1">
              <a:off x="1987318" y="4526790"/>
              <a:ext cx="362008" cy="13481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171" idx="0"/>
              <a:endCxn id="170" idx="2"/>
            </p:cNvCxnSpPr>
            <p:nvPr/>
          </p:nvCxnSpPr>
          <p:spPr>
            <a:xfrm flipH="1" flipV="1">
              <a:off x="2349326" y="4526790"/>
              <a:ext cx="231117"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70" idx="0"/>
              <a:endCxn id="175" idx="2"/>
            </p:cNvCxnSpPr>
            <p:nvPr/>
          </p:nvCxnSpPr>
          <p:spPr>
            <a:xfrm flipV="1">
              <a:off x="2349326" y="3975807"/>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75" name="Rounded Rectangle 174"/>
            <p:cNvSpPr/>
            <p:nvPr/>
          </p:nvSpPr>
          <p:spPr>
            <a:xfrm>
              <a:off x="2096442" y="364421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R2</a:t>
              </a:r>
            </a:p>
          </p:txBody>
        </p:sp>
        <p:sp>
          <p:nvSpPr>
            <p:cNvPr id="176" name="Rounded Rectangle 175"/>
            <p:cNvSpPr/>
            <p:nvPr/>
          </p:nvSpPr>
          <p:spPr>
            <a:xfrm>
              <a:off x="1679302" y="4661607"/>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177" name="Rounded Rectangle 176"/>
            <p:cNvSpPr/>
            <p:nvPr/>
          </p:nvSpPr>
          <p:spPr>
            <a:xfrm>
              <a:off x="1729623" y="5196673"/>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78" name="Straight Connector 177"/>
            <p:cNvCxnSpPr>
              <a:stCxn id="177" idx="0"/>
              <a:endCxn id="176" idx="2"/>
            </p:cNvCxnSpPr>
            <p:nvPr/>
          </p:nvCxnSpPr>
          <p:spPr>
            <a:xfrm flipV="1">
              <a:off x="1984181" y="4993203"/>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3481764" y="3706176"/>
            <a:ext cx="2829201" cy="2336231"/>
            <a:chOff x="3421476" y="3645887"/>
            <a:chExt cx="2829201" cy="2336231"/>
          </a:xfrm>
        </p:grpSpPr>
        <p:sp>
          <p:nvSpPr>
            <p:cNvPr id="179" name="Rounded Rectangle 178"/>
            <p:cNvSpPr/>
            <p:nvPr/>
          </p:nvSpPr>
          <p:spPr>
            <a:xfrm>
              <a:off x="3421476" y="4647369"/>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7</a:t>
              </a:r>
            </a:p>
          </p:txBody>
        </p:sp>
        <p:sp>
          <p:nvSpPr>
            <p:cNvPr id="180" name="Rounded Rectangle 179"/>
            <p:cNvSpPr/>
            <p:nvPr/>
          </p:nvSpPr>
          <p:spPr>
            <a:xfrm>
              <a:off x="3744699" y="4196870"/>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81" name="Straight Connector 180"/>
            <p:cNvCxnSpPr>
              <a:stCxn id="179" idx="0"/>
              <a:endCxn id="180" idx="2"/>
            </p:cNvCxnSpPr>
            <p:nvPr/>
          </p:nvCxnSpPr>
          <p:spPr>
            <a:xfrm flipV="1">
              <a:off x="3676034" y="4528466"/>
              <a:ext cx="323223"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89" idx="0"/>
              <a:endCxn id="180" idx="2"/>
            </p:cNvCxnSpPr>
            <p:nvPr/>
          </p:nvCxnSpPr>
          <p:spPr>
            <a:xfrm flipH="1" flipV="1">
              <a:off x="3999257" y="4528466"/>
              <a:ext cx="304512" cy="13816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80" idx="0"/>
              <a:endCxn id="184" idx="2"/>
            </p:cNvCxnSpPr>
            <p:nvPr/>
          </p:nvCxnSpPr>
          <p:spPr>
            <a:xfrm flipV="1">
              <a:off x="3999257" y="3977483"/>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84" name="Rounded Rectangle 183"/>
            <p:cNvSpPr/>
            <p:nvPr/>
          </p:nvSpPr>
          <p:spPr>
            <a:xfrm>
              <a:off x="3746373" y="364588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R1</a:t>
              </a:r>
            </a:p>
          </p:txBody>
        </p:sp>
        <p:sp>
          <p:nvSpPr>
            <p:cNvPr id="189" name="Rounded Rectangle 188"/>
            <p:cNvSpPr/>
            <p:nvPr/>
          </p:nvSpPr>
          <p:spPr>
            <a:xfrm>
              <a:off x="3995753" y="4666631"/>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190" name="Rounded Rectangle 189"/>
            <p:cNvSpPr/>
            <p:nvPr/>
          </p:nvSpPr>
          <p:spPr>
            <a:xfrm>
              <a:off x="4046074" y="520169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91" name="Straight Connector 190"/>
            <p:cNvCxnSpPr>
              <a:stCxn id="190" idx="0"/>
              <a:endCxn id="189" idx="2"/>
            </p:cNvCxnSpPr>
            <p:nvPr/>
          </p:nvCxnSpPr>
          <p:spPr>
            <a:xfrm flipV="1">
              <a:off x="4300632" y="4998227"/>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92" name="Rounded Rectangle 191"/>
            <p:cNvSpPr/>
            <p:nvPr/>
          </p:nvSpPr>
          <p:spPr>
            <a:xfrm>
              <a:off x="4372394" y="5648846"/>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A</a:t>
              </a:r>
            </a:p>
          </p:txBody>
        </p:sp>
        <p:sp>
          <p:nvSpPr>
            <p:cNvPr id="193" name="Rounded Rectangle 192"/>
            <p:cNvSpPr/>
            <p:nvPr/>
          </p:nvSpPr>
          <p:spPr>
            <a:xfrm>
              <a:off x="4926733" y="5650522"/>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B</a:t>
              </a:r>
            </a:p>
          </p:txBody>
        </p:sp>
        <p:cxnSp>
          <p:nvCxnSpPr>
            <p:cNvPr id="194" name="Straight Connector 193"/>
            <p:cNvCxnSpPr>
              <a:stCxn id="192" idx="0"/>
              <a:endCxn id="190" idx="2"/>
            </p:cNvCxnSpPr>
            <p:nvPr/>
          </p:nvCxnSpPr>
          <p:spPr>
            <a:xfrm flipH="1" flipV="1">
              <a:off x="4300632" y="5533293"/>
              <a:ext cx="252633" cy="11555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93" idx="0"/>
              <a:endCxn id="190" idx="2"/>
            </p:cNvCxnSpPr>
            <p:nvPr/>
          </p:nvCxnSpPr>
          <p:spPr>
            <a:xfrm flipH="1" flipV="1">
              <a:off x="4300632" y="5533293"/>
              <a:ext cx="806972" cy="117229"/>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96" name="Rounded Rectangle 195"/>
            <p:cNvSpPr/>
            <p:nvPr/>
          </p:nvSpPr>
          <p:spPr>
            <a:xfrm>
              <a:off x="5392304" y="4196870"/>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sp>
          <p:nvSpPr>
            <p:cNvPr id="197" name="Rounded Rectangle 196"/>
            <p:cNvSpPr/>
            <p:nvPr/>
          </p:nvSpPr>
          <p:spPr>
            <a:xfrm>
              <a:off x="5505280" y="4649043"/>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rand</a:t>
              </a:r>
            </a:p>
          </p:txBody>
        </p:sp>
        <p:cxnSp>
          <p:nvCxnSpPr>
            <p:cNvPr id="198" name="Straight Connector 197"/>
            <p:cNvCxnSpPr>
              <a:stCxn id="202" idx="0"/>
              <a:endCxn id="196" idx="2"/>
            </p:cNvCxnSpPr>
            <p:nvPr/>
          </p:nvCxnSpPr>
          <p:spPr>
            <a:xfrm flipV="1">
              <a:off x="5284854" y="4528466"/>
              <a:ext cx="362008" cy="13481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197" idx="0"/>
              <a:endCxn id="196" idx="2"/>
            </p:cNvCxnSpPr>
            <p:nvPr/>
          </p:nvCxnSpPr>
          <p:spPr>
            <a:xfrm flipH="1" flipV="1">
              <a:off x="5646862" y="4528466"/>
              <a:ext cx="231117"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96" idx="0"/>
              <a:endCxn id="201" idx="2"/>
            </p:cNvCxnSpPr>
            <p:nvPr/>
          </p:nvCxnSpPr>
          <p:spPr>
            <a:xfrm flipV="1">
              <a:off x="5646862" y="3977483"/>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01" name="Rounded Rectangle 200"/>
            <p:cNvSpPr/>
            <p:nvPr/>
          </p:nvSpPr>
          <p:spPr>
            <a:xfrm>
              <a:off x="5393978" y="364588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R2</a:t>
              </a:r>
            </a:p>
          </p:txBody>
        </p:sp>
        <p:sp>
          <p:nvSpPr>
            <p:cNvPr id="202" name="Rounded Rectangle 201"/>
            <p:cNvSpPr/>
            <p:nvPr/>
          </p:nvSpPr>
          <p:spPr>
            <a:xfrm>
              <a:off x="4976838" y="4663283"/>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203" name="Rounded Rectangle 202"/>
            <p:cNvSpPr/>
            <p:nvPr/>
          </p:nvSpPr>
          <p:spPr>
            <a:xfrm>
              <a:off x="5027159" y="5198349"/>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204" name="Straight Connector 203"/>
            <p:cNvCxnSpPr>
              <a:stCxn id="203" idx="0"/>
              <a:endCxn id="202" idx="2"/>
            </p:cNvCxnSpPr>
            <p:nvPr/>
          </p:nvCxnSpPr>
          <p:spPr>
            <a:xfrm flipV="1">
              <a:off x="5281717" y="4994879"/>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193" idx="0"/>
              <a:endCxn id="203" idx="2"/>
            </p:cNvCxnSpPr>
            <p:nvPr/>
          </p:nvCxnSpPr>
          <p:spPr>
            <a:xfrm flipV="1">
              <a:off x="5107604" y="5529945"/>
              <a:ext cx="174113"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a:stCxn id="192" idx="0"/>
              <a:endCxn id="203" idx="2"/>
            </p:cNvCxnSpPr>
            <p:nvPr/>
          </p:nvCxnSpPr>
          <p:spPr>
            <a:xfrm flipV="1">
              <a:off x="4553265" y="5529945"/>
              <a:ext cx="728452" cy="11890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213" name="Right Arrow 212"/>
          <p:cNvSpPr/>
          <p:nvPr/>
        </p:nvSpPr>
        <p:spPr>
          <a:xfrm>
            <a:off x="6434429" y="3984967"/>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6919981" y="3717900"/>
            <a:ext cx="1894707" cy="2324507"/>
            <a:chOff x="6919981" y="3717900"/>
            <a:chExt cx="1894707" cy="2324507"/>
          </a:xfrm>
        </p:grpSpPr>
        <p:sp>
          <p:nvSpPr>
            <p:cNvPr id="214" name="Rounded Rectangle 213"/>
            <p:cNvSpPr/>
            <p:nvPr/>
          </p:nvSpPr>
          <p:spPr>
            <a:xfrm>
              <a:off x="6919981" y="4719382"/>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7</a:t>
              </a:r>
            </a:p>
          </p:txBody>
        </p:sp>
        <p:grpSp>
          <p:nvGrpSpPr>
            <p:cNvPr id="4" name="Group 3"/>
            <p:cNvGrpSpPr/>
            <p:nvPr/>
          </p:nvGrpSpPr>
          <p:grpSpPr>
            <a:xfrm>
              <a:off x="7184587" y="3717900"/>
              <a:ext cx="1630101" cy="2324507"/>
              <a:chOff x="7124299" y="3657611"/>
              <a:chExt cx="1630101" cy="2324507"/>
            </a:xfrm>
          </p:grpSpPr>
          <p:sp>
            <p:nvSpPr>
              <p:cNvPr id="215" name="Rounded Rectangle 214"/>
              <p:cNvSpPr/>
              <p:nvPr/>
            </p:nvSpPr>
            <p:spPr>
              <a:xfrm>
                <a:off x="7182916" y="4208594"/>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216" name="Straight Connector 215"/>
              <p:cNvCxnSpPr>
                <a:stCxn id="214" idx="0"/>
                <a:endCxn id="215" idx="2"/>
              </p:cNvCxnSpPr>
              <p:nvPr/>
            </p:nvCxnSpPr>
            <p:spPr>
              <a:xfrm flipV="1">
                <a:off x="7124299" y="4540190"/>
                <a:ext cx="313175"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42" idx="0"/>
                <a:endCxn id="215" idx="2"/>
              </p:cNvCxnSpPr>
              <p:nvPr/>
            </p:nvCxnSpPr>
            <p:spPr>
              <a:xfrm flipH="1" flipV="1">
                <a:off x="7437474" y="4540190"/>
                <a:ext cx="370261" cy="12309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15" idx="0"/>
                <a:endCxn id="219" idx="2"/>
              </p:cNvCxnSpPr>
              <p:nvPr/>
            </p:nvCxnSpPr>
            <p:spPr>
              <a:xfrm flipV="1">
                <a:off x="7437474" y="3989207"/>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19" name="Rounded Rectangle 218"/>
              <p:cNvSpPr/>
              <p:nvPr/>
            </p:nvSpPr>
            <p:spPr>
              <a:xfrm>
                <a:off x="7184590" y="365761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R1</a:t>
                </a:r>
              </a:p>
            </p:txBody>
          </p:sp>
          <p:sp>
            <p:nvSpPr>
              <p:cNvPr id="227" name="Rounded Rectangle 226"/>
              <p:cNvSpPr/>
              <p:nvPr/>
            </p:nvSpPr>
            <p:spPr>
              <a:xfrm>
                <a:off x="7896027" y="4208594"/>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sp>
            <p:nvSpPr>
              <p:cNvPr id="228" name="Rounded Rectangle 227"/>
              <p:cNvSpPr/>
              <p:nvPr/>
            </p:nvSpPr>
            <p:spPr>
              <a:xfrm>
                <a:off x="8009003" y="4660767"/>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889FB"/>
                    </a:solidFill>
                    <a:latin typeface="Consolas" panose="020B0609020204030204" pitchFamily="49" charset="0"/>
                  </a:rPr>
                  <a:t>rand</a:t>
                </a:r>
              </a:p>
            </p:txBody>
          </p:sp>
          <p:cxnSp>
            <p:nvCxnSpPr>
              <p:cNvPr id="229" name="Straight Connector 228"/>
              <p:cNvCxnSpPr>
                <a:stCxn id="242" idx="0"/>
                <a:endCxn id="227" idx="2"/>
              </p:cNvCxnSpPr>
              <p:nvPr/>
            </p:nvCxnSpPr>
            <p:spPr>
              <a:xfrm flipV="1">
                <a:off x="7807735" y="4540190"/>
                <a:ext cx="342850" cy="12309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228" idx="0"/>
                <a:endCxn id="227" idx="2"/>
              </p:cNvCxnSpPr>
              <p:nvPr/>
            </p:nvCxnSpPr>
            <p:spPr>
              <a:xfrm flipH="1" flipV="1">
                <a:off x="8150585" y="4540190"/>
                <a:ext cx="231117"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227" idx="0"/>
                <a:endCxn id="232" idx="2"/>
              </p:cNvCxnSpPr>
              <p:nvPr/>
            </p:nvCxnSpPr>
            <p:spPr>
              <a:xfrm flipV="1">
                <a:off x="8150585" y="3989207"/>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32" name="Rounded Rectangle 231"/>
              <p:cNvSpPr/>
              <p:nvPr/>
            </p:nvSpPr>
            <p:spPr>
              <a:xfrm>
                <a:off x="7897701" y="365761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R2</a:t>
                </a:r>
              </a:p>
            </p:txBody>
          </p:sp>
          <p:sp>
            <p:nvSpPr>
              <p:cNvPr id="238" name="Rounded Rectangle 237"/>
              <p:cNvSpPr/>
              <p:nvPr/>
            </p:nvSpPr>
            <p:spPr>
              <a:xfrm>
                <a:off x="7337400" y="5648846"/>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A</a:t>
                </a:r>
              </a:p>
            </p:txBody>
          </p:sp>
          <p:sp>
            <p:nvSpPr>
              <p:cNvPr id="239" name="Rounded Rectangle 238"/>
              <p:cNvSpPr/>
              <p:nvPr/>
            </p:nvSpPr>
            <p:spPr>
              <a:xfrm>
                <a:off x="7891739" y="5650522"/>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B</a:t>
                </a:r>
              </a:p>
            </p:txBody>
          </p:sp>
          <p:cxnSp>
            <p:nvCxnSpPr>
              <p:cNvPr id="240" name="Straight Connector 239"/>
              <p:cNvCxnSpPr>
                <a:stCxn id="238" idx="0"/>
                <a:endCxn id="243" idx="2"/>
              </p:cNvCxnSpPr>
              <p:nvPr/>
            </p:nvCxnSpPr>
            <p:spPr>
              <a:xfrm flipV="1">
                <a:off x="7518271" y="5529945"/>
                <a:ext cx="286327" cy="11890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39" idx="0"/>
                <a:endCxn id="243" idx="2"/>
              </p:cNvCxnSpPr>
              <p:nvPr/>
            </p:nvCxnSpPr>
            <p:spPr>
              <a:xfrm flipH="1" flipV="1">
                <a:off x="7804598" y="5529945"/>
                <a:ext cx="268012"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42" name="Rounded Rectangle 241"/>
              <p:cNvSpPr/>
              <p:nvPr/>
            </p:nvSpPr>
            <p:spPr>
              <a:xfrm>
                <a:off x="7499719" y="4663283"/>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abs</a:t>
                </a:r>
              </a:p>
            </p:txBody>
          </p:sp>
          <p:sp>
            <p:nvSpPr>
              <p:cNvPr id="243" name="Rounded Rectangle 242"/>
              <p:cNvSpPr/>
              <p:nvPr/>
            </p:nvSpPr>
            <p:spPr>
              <a:xfrm>
                <a:off x="7550040" y="5198349"/>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a:t>
                </a:r>
              </a:p>
            </p:txBody>
          </p:sp>
          <p:cxnSp>
            <p:nvCxnSpPr>
              <p:cNvPr id="244" name="Straight Connector 243"/>
              <p:cNvCxnSpPr>
                <a:stCxn id="243" idx="0"/>
                <a:endCxn id="242" idx="2"/>
              </p:cNvCxnSpPr>
              <p:nvPr/>
            </p:nvCxnSpPr>
            <p:spPr>
              <a:xfrm flipV="1">
                <a:off x="7804598" y="4994879"/>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5251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8" grpId="0" animBg="1"/>
      <p:bldP spid="2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PL Rewrites, cont.</a:t>
            </a:r>
          </a:p>
        </p:txBody>
      </p:sp>
      <p:sp>
        <p:nvSpPr>
          <p:cNvPr id="3" name="Content Placeholder 2"/>
          <p:cNvSpPr>
            <a:spLocks noGrp="1"/>
          </p:cNvSpPr>
          <p:nvPr>
            <p:ph idx="1"/>
          </p:nvPr>
        </p:nvSpPr>
        <p:spPr/>
        <p:txBody>
          <a:bodyPr/>
          <a:lstStyle/>
          <a:p>
            <a:r>
              <a:rPr lang="en-US" dirty="0"/>
              <a:t>#2 Constant Folding</a:t>
            </a:r>
          </a:p>
          <a:p>
            <a:pPr lvl="1"/>
            <a:r>
              <a:rPr lang="en-US" b="1" dirty="0">
                <a:solidFill>
                  <a:srgbClr val="7889FB"/>
                </a:solidFill>
              </a:rPr>
              <a:t>After constant propagation</a:t>
            </a:r>
            <a:r>
              <a:rPr lang="en-US" dirty="0">
                <a:solidFill>
                  <a:schemeClr val="tx1"/>
                </a:solidFill>
              </a:rPr>
              <a:t>, </a:t>
            </a:r>
            <a:r>
              <a:rPr lang="en-US" dirty="0"/>
              <a:t>fold sub-DAGs over literals into a single literal</a:t>
            </a:r>
          </a:p>
          <a:p>
            <a:pPr lvl="1"/>
            <a:r>
              <a:rPr lang="en-US" b="1" dirty="0"/>
              <a:t>Approach:</a:t>
            </a:r>
            <a:r>
              <a:rPr lang="en-US" dirty="0"/>
              <a:t> </a:t>
            </a:r>
            <a:r>
              <a:rPr lang="en-US" b="1" dirty="0">
                <a:solidFill>
                  <a:schemeClr val="accent1"/>
                </a:solidFill>
              </a:rPr>
              <a:t>recursively</a:t>
            </a:r>
            <a:r>
              <a:rPr lang="en-US" dirty="0"/>
              <a:t> compile and </a:t>
            </a:r>
            <a:br>
              <a:rPr lang="en-US" dirty="0"/>
            </a:br>
            <a:r>
              <a:rPr lang="en-US" b="1" dirty="0">
                <a:solidFill>
                  <a:srgbClr val="7889FB"/>
                </a:solidFill>
              </a:rPr>
              <a:t>execute runtime instructions</a:t>
            </a:r>
            <a:r>
              <a:rPr lang="en-US" dirty="0"/>
              <a:t> with </a:t>
            </a:r>
            <a:br>
              <a:rPr lang="en-US" dirty="0"/>
            </a:br>
            <a:r>
              <a:rPr lang="en-US" dirty="0"/>
              <a:t>special handling of one-side constants</a:t>
            </a:r>
          </a:p>
          <a:p>
            <a:pPr lvl="1"/>
            <a:r>
              <a:rPr lang="en-US" b="1" dirty="0"/>
              <a:t>Example </a:t>
            </a:r>
            <a:r>
              <a:rPr lang="en-US" dirty="0"/>
              <a:t>(GLM </a:t>
            </a:r>
            <a:br>
              <a:rPr lang="en-US" dirty="0"/>
            </a:br>
            <a:r>
              <a:rPr lang="en-US" dirty="0"/>
              <a:t>Binomial </a:t>
            </a:r>
            <a:r>
              <a:rPr lang="en-US" dirty="0" err="1"/>
              <a:t>probit</a:t>
            </a:r>
            <a:r>
              <a:rPr lang="en-US" dirty="0"/>
              <a:t>):</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sp>
        <p:nvSpPr>
          <p:cNvPr id="5" name="Rectangle 4"/>
          <p:cNvSpPr/>
          <p:nvPr/>
        </p:nvSpPr>
        <p:spPr>
          <a:xfrm>
            <a:off x="3537025" y="2904224"/>
            <a:ext cx="4205236" cy="584775"/>
          </a:xfrm>
          <a:prstGeom prst="rect">
            <a:avLst/>
          </a:prstGeom>
        </p:spPr>
        <p:txBody>
          <a:bodyPr wrap="square">
            <a:spAutoFit/>
          </a:bodyPr>
          <a:lstStyle/>
          <a:p>
            <a:r>
              <a:rPr lang="en-US" sz="1600" dirty="0" err="1">
                <a:latin typeface="Consolas" panose="020B0609020204030204" pitchFamily="49" charset="0"/>
              </a:rPr>
              <a:t>ncol_y</a:t>
            </a:r>
            <a:r>
              <a:rPr lang="en-US" sz="1600" dirty="0">
                <a:latin typeface="Consolas" panose="020B0609020204030204" pitchFamily="49" charset="0"/>
              </a:rPr>
              <a:t> == 2 &amp; </a:t>
            </a:r>
            <a:r>
              <a:rPr lang="en-US" sz="1600" dirty="0" err="1">
                <a:latin typeface="Consolas" panose="020B0609020204030204" pitchFamily="49" charset="0"/>
              </a:rPr>
              <a:t>dist_type</a:t>
            </a:r>
            <a:r>
              <a:rPr lang="en-US" sz="1600" dirty="0">
                <a:latin typeface="Consolas" panose="020B0609020204030204" pitchFamily="49" charset="0"/>
              </a:rPr>
              <a:t> == 2 </a:t>
            </a:r>
            <a:br>
              <a:rPr lang="en-US" sz="1600" dirty="0">
                <a:latin typeface="Consolas" panose="020B0609020204030204" pitchFamily="49" charset="0"/>
              </a:rPr>
            </a:br>
            <a:r>
              <a:rPr lang="en-US" sz="1600" dirty="0">
                <a:latin typeface="Consolas" panose="020B0609020204030204" pitchFamily="49" charset="0"/>
              </a:rPr>
              <a:t>  &amp; </a:t>
            </a:r>
            <a:r>
              <a:rPr lang="en-US" sz="1600" dirty="0" err="1">
                <a:latin typeface="Consolas" panose="020B0609020204030204" pitchFamily="49" charset="0"/>
              </a:rPr>
              <a:t>link_type</a:t>
            </a:r>
            <a:r>
              <a:rPr lang="en-US" sz="1600" dirty="0">
                <a:latin typeface="Consolas" panose="020B0609020204030204" pitchFamily="49" charset="0"/>
              </a:rPr>
              <a:t> &gt;= 1 &amp; </a:t>
            </a:r>
            <a:r>
              <a:rPr lang="en-US" sz="1600" dirty="0" err="1">
                <a:latin typeface="Consolas" panose="020B0609020204030204" pitchFamily="49" charset="0"/>
              </a:rPr>
              <a:t>link_type</a:t>
            </a:r>
            <a:r>
              <a:rPr lang="en-US" sz="1600" dirty="0">
                <a:latin typeface="Consolas" panose="020B0609020204030204" pitchFamily="49" charset="0"/>
              </a:rPr>
              <a:t> &lt;= 5</a:t>
            </a:r>
          </a:p>
        </p:txBody>
      </p:sp>
      <p:sp>
        <p:nvSpPr>
          <p:cNvPr id="7" name="Rectangle 6"/>
          <p:cNvSpPr/>
          <p:nvPr/>
        </p:nvSpPr>
        <p:spPr>
          <a:xfrm>
            <a:off x="3473392" y="3563403"/>
            <a:ext cx="4213609" cy="338554"/>
          </a:xfrm>
          <a:prstGeom prst="rect">
            <a:avLst/>
          </a:prstGeom>
        </p:spPr>
        <p:txBody>
          <a:bodyPr wrap="square">
            <a:spAutoFit/>
          </a:bodyPr>
          <a:lstStyle/>
          <a:p>
            <a:pPr algn="ctr"/>
            <a:r>
              <a:rPr lang="en-US" sz="1600" b="1" dirty="0">
                <a:solidFill>
                  <a:schemeClr val="accent1"/>
                </a:solidFill>
                <a:latin typeface="Consolas" panose="020B0609020204030204" pitchFamily="49" charset="0"/>
              </a:rPr>
              <a:t>2</a:t>
            </a:r>
            <a:r>
              <a:rPr lang="en-US" sz="1600" dirty="0">
                <a:latin typeface="Consolas" panose="020B0609020204030204" pitchFamily="49" charset="0"/>
              </a:rPr>
              <a:t> == 2 &amp; </a:t>
            </a:r>
            <a:r>
              <a:rPr lang="en-US" sz="1600" b="1" dirty="0">
                <a:solidFill>
                  <a:schemeClr val="accent1"/>
                </a:solidFill>
                <a:latin typeface="Consolas" panose="020B0609020204030204" pitchFamily="49" charset="0"/>
              </a:rPr>
              <a:t>2</a:t>
            </a:r>
            <a:r>
              <a:rPr lang="en-US" sz="1600" dirty="0">
                <a:latin typeface="Consolas" panose="020B0609020204030204" pitchFamily="49" charset="0"/>
              </a:rPr>
              <a:t> == 2 &amp; </a:t>
            </a:r>
            <a:r>
              <a:rPr lang="en-US" sz="1600" b="1" dirty="0">
                <a:solidFill>
                  <a:schemeClr val="accent1"/>
                </a:solidFill>
                <a:latin typeface="Consolas" panose="020B0609020204030204" pitchFamily="49" charset="0"/>
              </a:rPr>
              <a:t>3</a:t>
            </a:r>
            <a:r>
              <a:rPr lang="en-US" sz="1600" dirty="0">
                <a:latin typeface="Consolas" panose="020B0609020204030204" pitchFamily="49" charset="0"/>
              </a:rPr>
              <a:t> &gt;= 1 &amp; </a:t>
            </a:r>
            <a:r>
              <a:rPr lang="en-US" sz="1600" b="1" dirty="0">
                <a:solidFill>
                  <a:schemeClr val="accent1"/>
                </a:solidFill>
                <a:latin typeface="Consolas" panose="020B0609020204030204" pitchFamily="49" charset="0"/>
              </a:rPr>
              <a:t>3</a:t>
            </a:r>
            <a:r>
              <a:rPr lang="en-US" sz="1600" dirty="0">
                <a:latin typeface="Consolas" panose="020B0609020204030204" pitchFamily="49" charset="0"/>
              </a:rPr>
              <a:t> &lt;= 5</a:t>
            </a:r>
          </a:p>
        </p:txBody>
      </p:sp>
      <p:sp>
        <p:nvSpPr>
          <p:cNvPr id="8" name="Right Arrow 7"/>
          <p:cNvSpPr/>
          <p:nvPr/>
        </p:nvSpPr>
        <p:spPr>
          <a:xfrm rot="7648258">
            <a:off x="3101757" y="3588298"/>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6" name="Group 15"/>
          <p:cNvGrpSpPr/>
          <p:nvPr/>
        </p:nvGrpSpPr>
        <p:grpSpPr>
          <a:xfrm>
            <a:off x="733532" y="3890237"/>
            <a:ext cx="4237054" cy="2413426"/>
            <a:chOff x="733532" y="3829948"/>
            <a:chExt cx="4237054" cy="2413426"/>
          </a:xfrm>
        </p:grpSpPr>
        <p:sp>
          <p:nvSpPr>
            <p:cNvPr id="9" name="Rounded Rectangle 8"/>
            <p:cNvSpPr/>
            <p:nvPr/>
          </p:nvSpPr>
          <p:spPr>
            <a:xfrm>
              <a:off x="733532" y="5908428"/>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2</a:t>
              </a:r>
            </a:p>
          </p:txBody>
        </p:sp>
        <p:sp>
          <p:nvSpPr>
            <p:cNvPr id="10" name="Rounded Rectangle 9"/>
            <p:cNvSpPr/>
            <p:nvPr/>
          </p:nvSpPr>
          <p:spPr>
            <a:xfrm>
              <a:off x="1438591" y="5910104"/>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
          <p:nvSpPr>
            <p:cNvPr id="11" name="Rounded Rectangle 10"/>
            <p:cNvSpPr/>
            <p:nvPr/>
          </p:nvSpPr>
          <p:spPr>
            <a:xfrm>
              <a:off x="1038334" y="5479702"/>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3" name="Straight Connector 12"/>
            <p:cNvCxnSpPr>
              <a:stCxn id="9" idx="0"/>
              <a:endCxn id="11" idx="2"/>
            </p:cNvCxnSpPr>
            <p:nvPr/>
          </p:nvCxnSpPr>
          <p:spPr>
            <a:xfrm flipV="1">
              <a:off x="914403" y="5811298"/>
              <a:ext cx="378489" cy="9713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0" idx="0"/>
              <a:endCxn id="11" idx="2"/>
            </p:cNvCxnSpPr>
            <p:nvPr/>
          </p:nvCxnSpPr>
          <p:spPr>
            <a:xfrm flipH="1" flipV="1">
              <a:off x="1292892" y="5811298"/>
              <a:ext cx="326570" cy="98806"/>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1652957" y="5029203"/>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sp>
          <p:nvSpPr>
            <p:cNvPr id="18" name="Rounded Rectangle 17"/>
            <p:cNvSpPr/>
            <p:nvPr/>
          </p:nvSpPr>
          <p:spPr>
            <a:xfrm>
              <a:off x="1971154" y="5910102"/>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2</a:t>
              </a:r>
            </a:p>
          </p:txBody>
        </p:sp>
        <p:sp>
          <p:nvSpPr>
            <p:cNvPr id="19" name="Rounded Rectangle 18"/>
            <p:cNvSpPr/>
            <p:nvPr/>
          </p:nvSpPr>
          <p:spPr>
            <a:xfrm>
              <a:off x="2676213" y="5911778"/>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
          <p:nvSpPr>
            <p:cNvPr id="20" name="Rounded Rectangle 19"/>
            <p:cNvSpPr/>
            <p:nvPr/>
          </p:nvSpPr>
          <p:spPr>
            <a:xfrm>
              <a:off x="2275956" y="5481376"/>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21" name="Straight Connector 20"/>
            <p:cNvCxnSpPr>
              <a:stCxn id="18" idx="0"/>
              <a:endCxn id="20" idx="2"/>
            </p:cNvCxnSpPr>
            <p:nvPr/>
          </p:nvCxnSpPr>
          <p:spPr>
            <a:xfrm flipV="1">
              <a:off x="2152025" y="5812972"/>
              <a:ext cx="378489" cy="9713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9" idx="0"/>
              <a:endCxn id="20" idx="2"/>
            </p:cNvCxnSpPr>
            <p:nvPr/>
          </p:nvCxnSpPr>
          <p:spPr>
            <a:xfrm flipH="1" flipV="1">
              <a:off x="2530514" y="5812972"/>
              <a:ext cx="326570" cy="98806"/>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3007810" y="5449554"/>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3</a:t>
              </a:r>
            </a:p>
          </p:txBody>
        </p:sp>
        <p:sp>
          <p:nvSpPr>
            <p:cNvPr id="24" name="Rounded Rectangle 23"/>
            <p:cNvSpPr/>
            <p:nvPr/>
          </p:nvSpPr>
          <p:spPr>
            <a:xfrm>
              <a:off x="3712869" y="5451230"/>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1</a:t>
              </a:r>
            </a:p>
          </p:txBody>
        </p:sp>
        <p:sp>
          <p:nvSpPr>
            <p:cNvPr id="25" name="Rounded Rectangle 24"/>
            <p:cNvSpPr/>
            <p:nvPr/>
          </p:nvSpPr>
          <p:spPr>
            <a:xfrm>
              <a:off x="3312612" y="502082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&gt;=</a:t>
              </a:r>
            </a:p>
          </p:txBody>
        </p:sp>
        <p:cxnSp>
          <p:nvCxnSpPr>
            <p:cNvPr id="26" name="Straight Connector 25"/>
            <p:cNvCxnSpPr>
              <a:stCxn id="23" idx="0"/>
              <a:endCxn id="25" idx="2"/>
            </p:cNvCxnSpPr>
            <p:nvPr/>
          </p:nvCxnSpPr>
          <p:spPr>
            <a:xfrm flipV="1">
              <a:off x="3188681" y="5352424"/>
              <a:ext cx="378489" cy="9713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4" idx="0"/>
              <a:endCxn id="25" idx="2"/>
            </p:cNvCxnSpPr>
            <p:nvPr/>
          </p:nvCxnSpPr>
          <p:spPr>
            <a:xfrm flipH="1" flipV="1">
              <a:off x="3567170" y="5352424"/>
              <a:ext cx="326570" cy="98806"/>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3903786" y="4828233"/>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3</a:t>
              </a:r>
            </a:p>
          </p:txBody>
        </p:sp>
        <p:sp>
          <p:nvSpPr>
            <p:cNvPr id="29" name="Rounded Rectangle 28"/>
            <p:cNvSpPr/>
            <p:nvPr/>
          </p:nvSpPr>
          <p:spPr>
            <a:xfrm>
              <a:off x="4608845" y="4829909"/>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5</a:t>
              </a:r>
            </a:p>
          </p:txBody>
        </p:sp>
        <p:sp>
          <p:nvSpPr>
            <p:cNvPr id="30" name="Rounded Rectangle 29"/>
            <p:cNvSpPr/>
            <p:nvPr/>
          </p:nvSpPr>
          <p:spPr>
            <a:xfrm>
              <a:off x="4208588" y="439950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&lt;=</a:t>
              </a:r>
            </a:p>
          </p:txBody>
        </p:sp>
        <p:cxnSp>
          <p:nvCxnSpPr>
            <p:cNvPr id="31" name="Straight Connector 30"/>
            <p:cNvCxnSpPr>
              <a:stCxn id="28" idx="0"/>
              <a:endCxn id="30" idx="2"/>
            </p:cNvCxnSpPr>
            <p:nvPr/>
          </p:nvCxnSpPr>
          <p:spPr>
            <a:xfrm flipV="1">
              <a:off x="4084657" y="4731103"/>
              <a:ext cx="378489" cy="9713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9" idx="0"/>
              <a:endCxn id="30" idx="2"/>
            </p:cNvCxnSpPr>
            <p:nvPr/>
          </p:nvCxnSpPr>
          <p:spPr>
            <a:xfrm flipH="1" flipV="1">
              <a:off x="4463146" y="4731103"/>
              <a:ext cx="326570" cy="98806"/>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532187" y="4412295"/>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sp>
          <p:nvSpPr>
            <p:cNvPr id="34" name="Rounded Rectangle 33"/>
            <p:cNvSpPr/>
            <p:nvPr/>
          </p:nvSpPr>
          <p:spPr>
            <a:xfrm>
              <a:off x="3429842" y="382994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cxnSp>
          <p:nvCxnSpPr>
            <p:cNvPr id="35" name="Straight Connector 34"/>
            <p:cNvCxnSpPr>
              <a:stCxn id="11" idx="0"/>
              <a:endCxn id="17" idx="2"/>
            </p:cNvCxnSpPr>
            <p:nvPr/>
          </p:nvCxnSpPr>
          <p:spPr>
            <a:xfrm flipV="1">
              <a:off x="1292892" y="5360799"/>
              <a:ext cx="614623"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0" idx="0"/>
              <a:endCxn id="17" idx="2"/>
            </p:cNvCxnSpPr>
            <p:nvPr/>
          </p:nvCxnSpPr>
          <p:spPr>
            <a:xfrm flipH="1" flipV="1">
              <a:off x="1907515" y="5360799"/>
              <a:ext cx="622999"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7" idx="0"/>
              <a:endCxn id="33" idx="2"/>
            </p:cNvCxnSpPr>
            <p:nvPr/>
          </p:nvCxnSpPr>
          <p:spPr>
            <a:xfrm flipV="1">
              <a:off x="1907515" y="4743891"/>
              <a:ext cx="879230" cy="285312"/>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5" idx="0"/>
              <a:endCxn id="33" idx="2"/>
            </p:cNvCxnSpPr>
            <p:nvPr/>
          </p:nvCxnSpPr>
          <p:spPr>
            <a:xfrm flipH="1" flipV="1">
              <a:off x="2786745" y="4743891"/>
              <a:ext cx="780425" cy="27693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3" idx="0"/>
              <a:endCxn id="34" idx="2"/>
            </p:cNvCxnSpPr>
            <p:nvPr/>
          </p:nvCxnSpPr>
          <p:spPr>
            <a:xfrm flipV="1">
              <a:off x="2786745" y="4161544"/>
              <a:ext cx="897655" cy="25075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0" idx="0"/>
              <a:endCxn id="34" idx="2"/>
            </p:cNvCxnSpPr>
            <p:nvPr/>
          </p:nvCxnSpPr>
          <p:spPr>
            <a:xfrm flipH="1" flipV="1">
              <a:off x="3684400" y="4161544"/>
              <a:ext cx="778746" cy="23796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4921119" y="4263700"/>
            <a:ext cx="2368213" cy="1983024"/>
            <a:chOff x="4921119" y="3871818"/>
            <a:chExt cx="2368213" cy="1983024"/>
          </a:xfrm>
        </p:grpSpPr>
        <p:sp>
          <p:nvSpPr>
            <p:cNvPr id="55" name="Rounded Rectangle 54"/>
            <p:cNvSpPr/>
            <p:nvPr/>
          </p:nvSpPr>
          <p:spPr>
            <a:xfrm>
              <a:off x="4921119" y="5521572"/>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58" name="Rounded Rectangle 57"/>
            <p:cNvSpPr/>
            <p:nvPr/>
          </p:nvSpPr>
          <p:spPr>
            <a:xfrm>
              <a:off x="5382578" y="5071073"/>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sp>
          <p:nvSpPr>
            <p:cNvPr id="61" name="Rounded Rectangle 60"/>
            <p:cNvSpPr/>
            <p:nvPr/>
          </p:nvSpPr>
          <p:spPr>
            <a:xfrm>
              <a:off x="5616133" y="5523246"/>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66" name="Rounded Rectangle 65"/>
            <p:cNvSpPr/>
            <p:nvPr/>
          </p:nvSpPr>
          <p:spPr>
            <a:xfrm>
              <a:off x="6190567" y="5062698"/>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71" name="Rounded Rectangle 70"/>
            <p:cNvSpPr/>
            <p:nvPr/>
          </p:nvSpPr>
          <p:spPr>
            <a:xfrm>
              <a:off x="6543935" y="4441377"/>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74" name="Rounded Rectangle 73"/>
            <p:cNvSpPr/>
            <p:nvPr/>
          </p:nvSpPr>
          <p:spPr>
            <a:xfrm>
              <a:off x="5839779" y="4454165"/>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sp>
          <p:nvSpPr>
            <p:cNvPr id="75" name="Rounded Rectangle 74"/>
            <p:cNvSpPr/>
            <p:nvPr/>
          </p:nvSpPr>
          <p:spPr>
            <a:xfrm>
              <a:off x="6245067" y="387181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cxnSp>
          <p:nvCxnSpPr>
            <p:cNvPr id="76" name="Straight Connector 75"/>
            <p:cNvCxnSpPr>
              <a:stCxn id="55" idx="0"/>
              <a:endCxn id="58" idx="2"/>
            </p:cNvCxnSpPr>
            <p:nvPr/>
          </p:nvCxnSpPr>
          <p:spPr>
            <a:xfrm flipV="1">
              <a:off x="5293818" y="5402669"/>
              <a:ext cx="343318"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1" idx="0"/>
              <a:endCxn id="58" idx="2"/>
            </p:cNvCxnSpPr>
            <p:nvPr/>
          </p:nvCxnSpPr>
          <p:spPr>
            <a:xfrm flipH="1" flipV="1">
              <a:off x="5637136" y="5402669"/>
              <a:ext cx="351696"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58" idx="0"/>
              <a:endCxn id="74" idx="2"/>
            </p:cNvCxnSpPr>
            <p:nvPr/>
          </p:nvCxnSpPr>
          <p:spPr>
            <a:xfrm flipV="1">
              <a:off x="5637136" y="4785761"/>
              <a:ext cx="457201" cy="285312"/>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66" idx="0"/>
              <a:endCxn id="74" idx="2"/>
            </p:cNvCxnSpPr>
            <p:nvPr/>
          </p:nvCxnSpPr>
          <p:spPr>
            <a:xfrm flipH="1" flipV="1">
              <a:off x="6094337" y="4785761"/>
              <a:ext cx="468929" cy="27693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4" idx="0"/>
              <a:endCxn id="75" idx="2"/>
            </p:cNvCxnSpPr>
            <p:nvPr/>
          </p:nvCxnSpPr>
          <p:spPr>
            <a:xfrm flipV="1">
              <a:off x="6094337" y="4203414"/>
              <a:ext cx="405288" cy="25075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1" idx="0"/>
              <a:endCxn id="75" idx="2"/>
            </p:cNvCxnSpPr>
            <p:nvPr/>
          </p:nvCxnSpPr>
          <p:spPr>
            <a:xfrm flipH="1" flipV="1">
              <a:off x="6499625" y="4203414"/>
              <a:ext cx="417009" cy="23796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82" name="Rounded Rectangle 81"/>
          <p:cNvSpPr/>
          <p:nvPr/>
        </p:nvSpPr>
        <p:spPr>
          <a:xfrm>
            <a:off x="8093051" y="4302374"/>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57" name="Right Arrow 56"/>
          <p:cNvSpPr/>
          <p:nvPr/>
        </p:nvSpPr>
        <p:spPr>
          <a:xfrm>
            <a:off x="5342356" y="4291105"/>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9" name="Right Arrow 58"/>
          <p:cNvSpPr/>
          <p:nvPr/>
        </p:nvSpPr>
        <p:spPr>
          <a:xfrm>
            <a:off x="7454183" y="4282730"/>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0231" y="2111440"/>
            <a:ext cx="422910" cy="640080"/>
          </a:xfrm>
          <a:prstGeom prst="rect">
            <a:avLst/>
          </a:prstGeom>
          <a:ln w="25400">
            <a:solidFill>
              <a:srgbClr val="7889FB"/>
            </a:solidFill>
          </a:ln>
        </p:spPr>
      </p:pic>
      <p:sp>
        <p:nvSpPr>
          <p:cNvPr id="37" name="TextBox 36"/>
          <p:cNvSpPr txBox="1"/>
          <p:nvPr/>
        </p:nvSpPr>
        <p:spPr>
          <a:xfrm>
            <a:off x="5240233" y="2041104"/>
            <a:ext cx="3160195"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 V. </a:t>
            </a:r>
            <a:r>
              <a:rPr lang="en-US" sz="1400" dirty="0" err="1">
                <a:latin typeface="Calibri" panose="020F0502020204030204" pitchFamily="34" charset="0"/>
                <a:cs typeface="Calibri" panose="020F0502020204030204" pitchFamily="34" charset="0"/>
              </a:rPr>
              <a:t>Aho</a:t>
            </a:r>
            <a:r>
              <a:rPr lang="en-US" sz="1400" dirty="0">
                <a:latin typeface="Calibri" panose="020F0502020204030204" pitchFamily="34" charset="0"/>
                <a:cs typeface="Calibri" panose="020F0502020204030204" pitchFamily="34" charset="0"/>
              </a:rPr>
              <a:t>, M. S. Lam, R. </a:t>
            </a:r>
            <a:r>
              <a:rPr lang="en-US" sz="1400" dirty="0" err="1">
                <a:latin typeface="Calibri" panose="020F0502020204030204" pitchFamily="34" charset="0"/>
                <a:cs typeface="Calibri" panose="020F0502020204030204" pitchFamily="34" charset="0"/>
              </a:rPr>
              <a:t>Sethi</a:t>
            </a:r>
            <a:r>
              <a:rPr lang="en-US" sz="1400" dirty="0">
                <a:latin typeface="Calibri" panose="020F0502020204030204" pitchFamily="34" charset="0"/>
                <a:cs typeface="Calibri" panose="020F0502020204030204" pitchFamily="34" charset="0"/>
              </a:rPr>
              <a:t>, and J. D. Ullman. Compilers – Principles, Techniques, &amp; Tools. Addison-Wesley, 2007]</a:t>
            </a:r>
          </a:p>
        </p:txBody>
      </p:sp>
      <p:sp>
        <p:nvSpPr>
          <p:cNvPr id="6" name="TextBox 5"/>
          <p:cNvSpPr txBox="1"/>
          <p:nvPr/>
        </p:nvSpPr>
        <p:spPr>
          <a:xfrm>
            <a:off x="7325247" y="2756586"/>
            <a:ext cx="1697382" cy="369332"/>
          </a:xfrm>
          <a:prstGeom prst="rect">
            <a:avLst/>
          </a:prstGeom>
          <a:noFill/>
        </p:spPr>
        <p:txBody>
          <a:bodyPr wrap="square" lIns="0" rIns="0" rtlCol="0">
            <a:spAutoFit/>
          </a:bodyPr>
          <a:lstStyle/>
          <a:p>
            <a:pPr algn="ctr"/>
            <a:r>
              <a:rPr lang="en-US" b="1" dirty="0" smtClean="0">
                <a:solidFill>
                  <a:srgbClr val="7889FB"/>
                </a:solidFill>
                <a:latin typeface="Calibri" panose="020F0502020204030204" pitchFamily="34" charset="0"/>
                <a:cs typeface="Calibri" panose="020F0502020204030204" pitchFamily="34" charset="0"/>
              </a:rPr>
              <a:t>Turing Award ‘20</a:t>
            </a:r>
            <a:endParaRPr lang="en-US" b="1" dirty="0" smtClean="0">
              <a:solidFill>
                <a:srgbClr val="7889F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43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82" grpId="0"/>
      <p:bldP spid="57"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PL Rewrites, cont.</a:t>
            </a:r>
          </a:p>
        </p:txBody>
      </p:sp>
      <p:sp>
        <p:nvSpPr>
          <p:cNvPr id="3" name="Content Placeholder 2"/>
          <p:cNvSpPr>
            <a:spLocks noGrp="1"/>
          </p:cNvSpPr>
          <p:nvPr>
            <p:ph idx="1"/>
          </p:nvPr>
        </p:nvSpPr>
        <p:spPr/>
        <p:txBody>
          <a:bodyPr/>
          <a:lstStyle/>
          <a:p>
            <a:r>
              <a:rPr lang="en-US" dirty="0"/>
              <a:t>#3 Branch Removal</a:t>
            </a:r>
          </a:p>
          <a:p>
            <a:pPr lvl="1"/>
            <a:r>
              <a:rPr lang="en-US" dirty="0"/>
              <a:t>Applied after </a:t>
            </a:r>
            <a:r>
              <a:rPr lang="en-US" b="1" dirty="0">
                <a:solidFill>
                  <a:schemeClr val="accent1"/>
                </a:solidFill>
              </a:rPr>
              <a:t>constant propagation</a:t>
            </a:r>
            <a:r>
              <a:rPr lang="en-US" dirty="0"/>
              <a:t/>
            </a:r>
            <a:br>
              <a:rPr lang="en-US" dirty="0"/>
            </a:br>
            <a:r>
              <a:rPr lang="en-US" dirty="0"/>
              <a:t>and </a:t>
            </a:r>
            <a:r>
              <a:rPr lang="en-US" b="1" dirty="0">
                <a:solidFill>
                  <a:schemeClr val="accent1"/>
                </a:solidFill>
              </a:rPr>
              <a:t>constant folding</a:t>
            </a:r>
          </a:p>
          <a:p>
            <a:pPr lvl="1"/>
            <a:r>
              <a:rPr lang="en-US" b="1" dirty="0">
                <a:solidFill>
                  <a:srgbClr val="7889FB"/>
                </a:solidFill>
              </a:rPr>
              <a:t>True</a:t>
            </a:r>
            <a:r>
              <a:rPr lang="en-US" dirty="0"/>
              <a:t> </a:t>
            </a:r>
            <a:r>
              <a:rPr lang="en-US" b="1" dirty="0">
                <a:solidFill>
                  <a:srgbClr val="7889FB"/>
                </a:solidFill>
              </a:rPr>
              <a:t>predicate:</a:t>
            </a:r>
            <a:r>
              <a:rPr lang="en-US" dirty="0"/>
              <a:t> replace if  statement </a:t>
            </a:r>
            <a:br>
              <a:rPr lang="en-US" dirty="0"/>
            </a:br>
            <a:r>
              <a:rPr lang="en-US" dirty="0"/>
              <a:t>block with if-body blocks</a:t>
            </a:r>
          </a:p>
          <a:p>
            <a:pPr lvl="1"/>
            <a:r>
              <a:rPr lang="en-US" b="1" dirty="0">
                <a:solidFill>
                  <a:srgbClr val="7889FB"/>
                </a:solidFill>
              </a:rPr>
              <a:t>False</a:t>
            </a:r>
            <a:r>
              <a:rPr lang="en-US" dirty="0"/>
              <a:t> </a:t>
            </a:r>
            <a:r>
              <a:rPr lang="en-US" b="1" dirty="0">
                <a:solidFill>
                  <a:srgbClr val="7889FB"/>
                </a:solidFill>
              </a:rPr>
              <a:t>predicate:</a:t>
            </a:r>
            <a:r>
              <a:rPr lang="en-US" dirty="0"/>
              <a:t> replace if statement </a:t>
            </a:r>
            <a:br>
              <a:rPr lang="en-US" dirty="0"/>
            </a:br>
            <a:r>
              <a:rPr lang="en-US" dirty="0"/>
              <a:t>block with else-body block, or remove</a:t>
            </a:r>
          </a:p>
          <a:p>
            <a:pPr lvl="1"/>
            <a:endParaRPr lang="en-US" dirty="0"/>
          </a:p>
          <a:p>
            <a:r>
              <a:rPr lang="en-US" dirty="0"/>
              <a:t>#4 Merge of Statement Blocks</a:t>
            </a:r>
          </a:p>
          <a:p>
            <a:pPr lvl="1"/>
            <a:r>
              <a:rPr lang="en-US" b="1" dirty="0">
                <a:solidFill>
                  <a:schemeClr val="accent1"/>
                </a:solidFill>
              </a:rPr>
              <a:t>Merge sequences of unconditional</a:t>
            </a:r>
            <a:br>
              <a:rPr lang="en-US" b="1" dirty="0">
                <a:solidFill>
                  <a:schemeClr val="accent1"/>
                </a:solidFill>
              </a:rPr>
            </a:br>
            <a:r>
              <a:rPr lang="en-US" b="1" dirty="0">
                <a:solidFill>
                  <a:schemeClr val="accent1"/>
                </a:solidFill>
              </a:rPr>
              <a:t>blocks</a:t>
            </a:r>
            <a:r>
              <a:rPr lang="en-US" dirty="0"/>
              <a:t> (s1,s2) into a single block</a:t>
            </a:r>
          </a:p>
          <a:p>
            <a:pPr lvl="1"/>
            <a:r>
              <a:rPr lang="en-US" dirty="0"/>
              <a:t>Connect matching DAG roots of s1</a:t>
            </a:r>
            <a:br>
              <a:rPr lang="en-US" dirty="0"/>
            </a:br>
            <a:r>
              <a:rPr lang="en-US" dirty="0"/>
              <a:t>with DAG inputs of s2</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sp>
        <p:nvSpPr>
          <p:cNvPr id="5" name="TextBox 4"/>
          <p:cNvSpPr txBox="1"/>
          <p:nvPr/>
        </p:nvSpPr>
        <p:spPr>
          <a:xfrm>
            <a:off x="5393036" y="1336700"/>
            <a:ext cx="3469612" cy="3708708"/>
          </a:xfrm>
          <a:prstGeom prst="rect">
            <a:avLst/>
          </a:prstGeom>
          <a:noFill/>
          <a:ln w="12700">
            <a:noFill/>
          </a:ln>
        </p:spPr>
        <p:txBody>
          <a:bodyPr wrap="square" rtlCol="0">
            <a:spAutoFit/>
          </a:bodyPr>
          <a:lstStyle/>
          <a:p>
            <a:r>
              <a:rPr lang="en-US" b="1" dirty="0" err="1">
                <a:latin typeface="Calibri" panose="020F0502020204030204" pitchFamily="34" charset="0"/>
                <a:cs typeface="Calibri" panose="020F0502020204030204" pitchFamily="34" charset="0"/>
              </a:rPr>
              <a:t>LinregDS</a:t>
            </a:r>
            <a:r>
              <a:rPr lang="en-US" b="1" dirty="0">
                <a:latin typeface="Calibri" panose="020F0502020204030204" pitchFamily="34" charset="0"/>
                <a:cs typeface="Calibri" panose="020F0502020204030204" pitchFamily="34" charset="0"/>
              </a:rPr>
              <a:t> (Direct Solve)</a:t>
            </a:r>
            <a:endParaRPr lang="en-US" dirty="0">
              <a:latin typeface="Calibri" panose="020F0502020204030204" pitchFamily="34" charset="0"/>
              <a:cs typeface="Calibri" panose="020F0502020204030204" pitchFamily="34" charset="0"/>
            </a:endParaRPr>
          </a:p>
          <a:p>
            <a:endParaRPr lang="en-US" sz="700" dirty="0">
              <a:latin typeface="Consolas" panose="020B0609020204030204" pitchFamily="49" charset="0"/>
              <a:cs typeface="Courier New" pitchFamily="49" charset="0"/>
            </a:endParaRPr>
          </a:p>
          <a:p>
            <a:r>
              <a:rPr lang="en-US" sz="1400" dirty="0">
                <a:latin typeface="Consolas" panose="020B0609020204030204" pitchFamily="49" charset="0"/>
                <a:cs typeface="Courier New" pitchFamily="49" charset="0"/>
              </a:rPr>
              <a:t>X = </a:t>
            </a:r>
            <a:r>
              <a:rPr lang="en-US" sz="1400" b="1" dirty="0">
                <a:latin typeface="Consolas" panose="020B0609020204030204" pitchFamily="49" charset="0"/>
                <a:cs typeface="Courier New" pitchFamily="49" charset="0"/>
              </a:rPr>
              <a:t>read</a:t>
            </a:r>
            <a:r>
              <a:rPr lang="en-US" sz="1400" dirty="0">
                <a:latin typeface="Consolas" panose="020B0609020204030204" pitchFamily="49" charset="0"/>
                <a:cs typeface="Courier New" pitchFamily="49" charset="0"/>
              </a:rPr>
              <a:t>(</a:t>
            </a:r>
            <a:r>
              <a:rPr lang="en-US" sz="1400" b="1" dirty="0">
                <a:latin typeface="Consolas" panose="020B0609020204030204" pitchFamily="49" charset="0"/>
                <a:cs typeface="Courier New" pitchFamily="49" charset="0"/>
              </a:rPr>
              <a:t>$1</a:t>
            </a:r>
            <a:r>
              <a:rPr lang="en-US" sz="1400" dirty="0">
                <a:latin typeface="Consolas" panose="020B0609020204030204" pitchFamily="49" charset="0"/>
                <a:cs typeface="Courier New" pitchFamily="49" charset="0"/>
              </a:rPr>
              <a:t>);</a:t>
            </a:r>
          </a:p>
          <a:p>
            <a:r>
              <a:rPr lang="en-US" sz="1400" dirty="0">
                <a:latin typeface="Consolas" panose="020B0609020204030204" pitchFamily="49" charset="0"/>
                <a:cs typeface="Courier New" pitchFamily="49" charset="0"/>
              </a:rPr>
              <a:t>y = </a:t>
            </a:r>
            <a:r>
              <a:rPr lang="en-US" sz="1400" b="1" dirty="0">
                <a:latin typeface="Consolas" panose="020B0609020204030204" pitchFamily="49" charset="0"/>
                <a:cs typeface="Courier New" pitchFamily="49" charset="0"/>
              </a:rPr>
              <a:t>read</a:t>
            </a:r>
            <a:r>
              <a:rPr lang="en-US" sz="1400" dirty="0">
                <a:latin typeface="Consolas" panose="020B0609020204030204" pitchFamily="49" charset="0"/>
                <a:cs typeface="Courier New" pitchFamily="49" charset="0"/>
              </a:rPr>
              <a:t>(</a:t>
            </a:r>
            <a:r>
              <a:rPr lang="en-US" sz="1400" b="1" dirty="0">
                <a:latin typeface="Consolas" panose="020B0609020204030204" pitchFamily="49" charset="0"/>
                <a:cs typeface="Courier New" pitchFamily="49" charset="0"/>
              </a:rPr>
              <a:t>$2</a:t>
            </a:r>
            <a:r>
              <a:rPr lang="en-US" sz="1400" dirty="0">
                <a:latin typeface="Consolas" panose="020B0609020204030204" pitchFamily="49" charset="0"/>
                <a:cs typeface="Courier New" pitchFamily="49" charset="0"/>
              </a:rPr>
              <a:t>);</a:t>
            </a:r>
          </a:p>
          <a:p>
            <a:r>
              <a:rPr lang="en-US" sz="1400" b="1" dirty="0">
                <a:solidFill>
                  <a:schemeClr val="accent1"/>
                </a:solidFill>
                <a:latin typeface="Consolas" panose="020B0609020204030204" pitchFamily="49" charset="0"/>
                <a:cs typeface="Courier New" pitchFamily="49" charset="0"/>
              </a:rPr>
              <a:t>intercept = 0</a:t>
            </a:r>
            <a:r>
              <a:rPr lang="en-US" sz="1400" dirty="0">
                <a:latin typeface="Consolas" panose="020B0609020204030204" pitchFamily="49" charset="0"/>
                <a:cs typeface="Courier New" pitchFamily="49" charset="0"/>
              </a:rPr>
              <a:t>; </a:t>
            </a:r>
          </a:p>
          <a:p>
            <a:r>
              <a:rPr lang="en-US" sz="1400" dirty="0">
                <a:latin typeface="Consolas" panose="020B0609020204030204" pitchFamily="49" charset="0"/>
                <a:cs typeface="Courier New" pitchFamily="49" charset="0"/>
              </a:rPr>
              <a:t>lambda = 0.001;</a:t>
            </a:r>
          </a:p>
          <a:p>
            <a:r>
              <a:rPr lang="en-US" sz="1400" dirty="0">
                <a:latin typeface="Consolas" panose="020B0609020204030204" pitchFamily="49" charset="0"/>
                <a:cs typeface="Courier New" pitchFamily="49" charset="0"/>
              </a:rPr>
              <a:t>...</a:t>
            </a:r>
            <a:endParaRPr lang="en-US" sz="1400" b="1" dirty="0">
              <a:latin typeface="Consolas" panose="020B0609020204030204" pitchFamily="49" charset="0"/>
              <a:cs typeface="Courier New" pitchFamily="49" charset="0"/>
            </a:endParaRPr>
          </a:p>
          <a:p>
            <a:r>
              <a:rPr lang="en-US" sz="1400" b="1" dirty="0">
                <a:latin typeface="Consolas" panose="020B0609020204030204" pitchFamily="49" charset="0"/>
                <a:cs typeface="Courier New" pitchFamily="49" charset="0"/>
              </a:rPr>
              <a:t>if</a:t>
            </a:r>
            <a:r>
              <a:rPr lang="en-US" sz="1400" dirty="0">
                <a:latin typeface="Consolas" panose="020B0609020204030204" pitchFamily="49" charset="0"/>
                <a:cs typeface="Courier New" pitchFamily="49" charset="0"/>
              </a:rPr>
              <a:t>( </a:t>
            </a:r>
            <a:r>
              <a:rPr lang="en-US" sz="1400" dirty="0">
                <a:solidFill>
                  <a:schemeClr val="accent1"/>
                </a:solidFill>
                <a:latin typeface="Consolas" panose="020B0609020204030204" pitchFamily="49" charset="0"/>
                <a:cs typeface="Courier New" pitchFamily="49" charset="0"/>
              </a:rPr>
              <a:t>intercept</a:t>
            </a:r>
            <a:r>
              <a:rPr lang="en-US" sz="1400" dirty="0">
                <a:latin typeface="Consolas" panose="020B0609020204030204" pitchFamily="49" charset="0"/>
                <a:cs typeface="Courier New" pitchFamily="49" charset="0"/>
              </a:rPr>
              <a:t> == 1 ) {</a:t>
            </a:r>
          </a:p>
          <a:p>
            <a:r>
              <a:rPr lang="en-US" sz="1400" dirty="0">
                <a:latin typeface="Consolas" panose="020B0609020204030204" pitchFamily="49" charset="0"/>
                <a:cs typeface="Courier New" pitchFamily="49" charset="0"/>
              </a:rPr>
              <a:t>  ones = </a:t>
            </a:r>
            <a:r>
              <a:rPr lang="en-US" sz="1400" b="1" dirty="0">
                <a:latin typeface="Consolas" panose="020B0609020204030204" pitchFamily="49" charset="0"/>
                <a:cs typeface="Courier New" pitchFamily="49" charset="0"/>
              </a:rPr>
              <a:t>matrix</a:t>
            </a:r>
            <a:r>
              <a:rPr lang="en-US" sz="1400" dirty="0">
                <a:latin typeface="Consolas" panose="020B0609020204030204" pitchFamily="49" charset="0"/>
                <a:cs typeface="Courier New" pitchFamily="49" charset="0"/>
              </a:rPr>
              <a:t>(1, </a:t>
            </a:r>
            <a:r>
              <a:rPr lang="en-US" sz="1400" b="1" dirty="0" err="1">
                <a:latin typeface="Consolas" panose="020B0609020204030204" pitchFamily="49" charset="0"/>
                <a:cs typeface="Courier New" pitchFamily="49" charset="0"/>
              </a:rPr>
              <a:t>nrow</a:t>
            </a:r>
            <a:r>
              <a:rPr lang="en-US" sz="1400" dirty="0">
                <a:latin typeface="Consolas" panose="020B0609020204030204" pitchFamily="49" charset="0"/>
                <a:cs typeface="Courier New" pitchFamily="49" charset="0"/>
              </a:rPr>
              <a:t>(X), 1); </a:t>
            </a:r>
          </a:p>
          <a:p>
            <a:r>
              <a:rPr lang="en-US" sz="1400" dirty="0">
                <a:latin typeface="Consolas" panose="020B0609020204030204" pitchFamily="49" charset="0"/>
                <a:cs typeface="Courier New" pitchFamily="49" charset="0"/>
              </a:rPr>
              <a:t>  X = </a:t>
            </a:r>
            <a:r>
              <a:rPr lang="en-US" sz="1400" b="1" dirty="0" err="1">
                <a:latin typeface="Consolas" panose="020B0609020204030204" pitchFamily="49" charset="0"/>
                <a:cs typeface="Courier New" pitchFamily="49" charset="0"/>
              </a:rPr>
              <a:t>cbind</a:t>
            </a:r>
            <a:r>
              <a:rPr lang="en-US" sz="1400" dirty="0">
                <a:latin typeface="Consolas" panose="020B0609020204030204" pitchFamily="49" charset="0"/>
                <a:cs typeface="Courier New" pitchFamily="49" charset="0"/>
              </a:rPr>
              <a:t>(X, ones);</a:t>
            </a:r>
          </a:p>
          <a:p>
            <a:r>
              <a:rPr lang="en-US" sz="1400" dirty="0">
                <a:latin typeface="Consolas" panose="020B0609020204030204" pitchFamily="49" charset="0"/>
                <a:cs typeface="Courier New" pitchFamily="49" charset="0"/>
              </a:rPr>
              <a:t>}</a:t>
            </a:r>
          </a:p>
          <a:p>
            <a:r>
              <a:rPr lang="en-US" sz="1400" dirty="0">
                <a:latin typeface="Consolas" panose="020B0609020204030204" pitchFamily="49" charset="0"/>
                <a:cs typeface="Courier New" pitchFamily="49" charset="0"/>
              </a:rPr>
              <a:t>I = </a:t>
            </a:r>
            <a:r>
              <a:rPr lang="en-US" sz="1400" b="1" dirty="0">
                <a:latin typeface="Consolas" panose="020B0609020204030204" pitchFamily="49" charset="0"/>
                <a:cs typeface="Courier New" pitchFamily="49" charset="0"/>
              </a:rPr>
              <a:t>matrix</a:t>
            </a:r>
            <a:r>
              <a:rPr lang="en-US" sz="1400" dirty="0">
                <a:latin typeface="Consolas" panose="020B0609020204030204" pitchFamily="49" charset="0"/>
                <a:cs typeface="Courier New" pitchFamily="49" charset="0"/>
              </a:rPr>
              <a:t>(1, </a:t>
            </a:r>
            <a:r>
              <a:rPr lang="en-US" sz="1400" b="1" dirty="0" err="1">
                <a:latin typeface="Consolas" panose="020B0609020204030204" pitchFamily="49" charset="0"/>
                <a:cs typeface="Courier New" pitchFamily="49" charset="0"/>
              </a:rPr>
              <a:t>ncol</a:t>
            </a:r>
            <a:r>
              <a:rPr lang="en-US" sz="1400" dirty="0">
                <a:latin typeface="Consolas" panose="020B0609020204030204" pitchFamily="49" charset="0"/>
                <a:cs typeface="Courier New" pitchFamily="49" charset="0"/>
              </a:rPr>
              <a:t>(X), 1);</a:t>
            </a:r>
          </a:p>
          <a:p>
            <a:r>
              <a:rPr lang="en-US" sz="1400" dirty="0">
                <a:latin typeface="Consolas" panose="020B0609020204030204" pitchFamily="49" charset="0"/>
                <a:cs typeface="Courier New" pitchFamily="49" charset="0"/>
              </a:rPr>
              <a:t>A = </a:t>
            </a:r>
            <a:r>
              <a:rPr lang="en-US" sz="1400" b="1" dirty="0">
                <a:latin typeface="Consolas" panose="020B0609020204030204" pitchFamily="49" charset="0"/>
                <a:cs typeface="Courier New" pitchFamily="49" charset="0"/>
              </a:rPr>
              <a:t>t</a:t>
            </a:r>
            <a:r>
              <a:rPr lang="en-US" sz="1400" dirty="0">
                <a:latin typeface="Consolas" panose="020B0609020204030204" pitchFamily="49" charset="0"/>
                <a:cs typeface="Courier New" pitchFamily="49" charset="0"/>
              </a:rPr>
              <a:t>(X) %*% X + </a:t>
            </a:r>
            <a:r>
              <a:rPr lang="en-US" sz="1400" b="1" dirty="0" err="1">
                <a:latin typeface="Consolas" panose="020B0609020204030204" pitchFamily="49" charset="0"/>
                <a:cs typeface="Courier New" pitchFamily="49" charset="0"/>
              </a:rPr>
              <a:t>diag</a:t>
            </a:r>
            <a:r>
              <a:rPr lang="en-US" sz="1400" dirty="0">
                <a:latin typeface="Consolas" panose="020B0609020204030204" pitchFamily="49" charset="0"/>
                <a:cs typeface="Courier New" pitchFamily="49" charset="0"/>
              </a:rPr>
              <a:t>(I)*lambda;</a:t>
            </a:r>
          </a:p>
          <a:p>
            <a:r>
              <a:rPr lang="en-US" sz="1400" dirty="0">
                <a:latin typeface="Consolas" panose="020B0609020204030204" pitchFamily="49" charset="0"/>
                <a:cs typeface="Courier New" pitchFamily="49" charset="0"/>
              </a:rPr>
              <a:t>b = </a:t>
            </a:r>
            <a:r>
              <a:rPr lang="en-US" sz="1400" b="1" dirty="0">
                <a:latin typeface="Consolas" panose="020B0609020204030204" pitchFamily="49" charset="0"/>
                <a:cs typeface="Courier New" pitchFamily="49" charset="0"/>
              </a:rPr>
              <a:t>t</a:t>
            </a:r>
            <a:r>
              <a:rPr lang="en-US" sz="1400" dirty="0">
                <a:latin typeface="Consolas" panose="020B0609020204030204" pitchFamily="49" charset="0"/>
                <a:cs typeface="Courier New" pitchFamily="49" charset="0"/>
              </a:rPr>
              <a:t>(X) %*% y;</a:t>
            </a:r>
          </a:p>
          <a:p>
            <a:r>
              <a:rPr lang="en-US" sz="1400" dirty="0">
                <a:latin typeface="Consolas" panose="020B0609020204030204" pitchFamily="49" charset="0"/>
                <a:cs typeface="Courier New" pitchFamily="49" charset="0"/>
              </a:rPr>
              <a:t>beta = </a:t>
            </a:r>
            <a:r>
              <a:rPr lang="en-US" sz="1400" b="1" dirty="0">
                <a:latin typeface="Consolas" panose="020B0609020204030204" pitchFamily="49" charset="0"/>
                <a:cs typeface="Courier New" pitchFamily="49" charset="0"/>
              </a:rPr>
              <a:t>solve</a:t>
            </a:r>
            <a:r>
              <a:rPr lang="en-US" sz="1400" dirty="0">
                <a:latin typeface="Consolas" panose="020B0609020204030204" pitchFamily="49" charset="0"/>
                <a:cs typeface="Courier New" pitchFamily="49" charset="0"/>
              </a:rPr>
              <a:t>(A, b);</a:t>
            </a:r>
            <a:br>
              <a:rPr lang="en-US" sz="1400" dirty="0">
                <a:latin typeface="Consolas" panose="020B0609020204030204" pitchFamily="49" charset="0"/>
                <a:cs typeface="Courier New" pitchFamily="49" charset="0"/>
              </a:rPr>
            </a:br>
            <a:r>
              <a:rPr lang="en-US" sz="1400" dirty="0">
                <a:latin typeface="Consolas" panose="020B0609020204030204" pitchFamily="49" charset="0"/>
                <a:cs typeface="Courier New" pitchFamily="49" charset="0"/>
              </a:rPr>
              <a:t>...</a:t>
            </a:r>
          </a:p>
          <a:p>
            <a:r>
              <a:rPr lang="en-US" sz="1400" b="1" dirty="0">
                <a:latin typeface="Consolas" panose="020B0609020204030204" pitchFamily="49" charset="0"/>
                <a:cs typeface="Courier New" pitchFamily="49" charset="0"/>
              </a:rPr>
              <a:t>write</a:t>
            </a:r>
            <a:r>
              <a:rPr lang="en-US" sz="1400" dirty="0">
                <a:latin typeface="Consolas" panose="020B0609020204030204" pitchFamily="49" charset="0"/>
                <a:cs typeface="Courier New" pitchFamily="49" charset="0"/>
              </a:rPr>
              <a:t>(beta, </a:t>
            </a:r>
            <a:r>
              <a:rPr lang="en-US" sz="1400" b="1" dirty="0">
                <a:latin typeface="Consolas" panose="020B0609020204030204" pitchFamily="49" charset="0"/>
                <a:cs typeface="Courier New" pitchFamily="49" charset="0"/>
              </a:rPr>
              <a:t>$4</a:t>
            </a:r>
            <a:r>
              <a:rPr lang="en-US" sz="1400" dirty="0">
                <a:latin typeface="Consolas" panose="020B0609020204030204" pitchFamily="49" charset="0"/>
                <a:cs typeface="Courier New" pitchFamily="49" charset="0"/>
              </a:rPr>
              <a:t>);</a:t>
            </a:r>
          </a:p>
        </p:txBody>
      </p:sp>
      <p:sp>
        <p:nvSpPr>
          <p:cNvPr id="6" name="TextBox 5"/>
          <p:cNvSpPr txBox="1"/>
          <p:nvPr/>
        </p:nvSpPr>
        <p:spPr>
          <a:xfrm>
            <a:off x="6129494" y="2615663"/>
            <a:ext cx="894303" cy="338554"/>
          </a:xfrm>
          <a:prstGeom prst="rect">
            <a:avLst/>
          </a:prstGeom>
          <a:noFill/>
        </p:spPr>
        <p:txBody>
          <a:bodyPr wrap="square" lIns="0" rIns="0" rtlCol="0">
            <a:spAutoFit/>
          </a:bodyPr>
          <a:lstStyle/>
          <a:p>
            <a:pPr algn="ctr"/>
            <a:r>
              <a:rPr lang="en-US" sz="1600" b="1" dirty="0">
                <a:solidFill>
                  <a:srgbClr val="7889FB"/>
                </a:solidFill>
                <a:latin typeface="Calibri" panose="020F0502020204030204" pitchFamily="34" charset="0"/>
                <a:cs typeface="Calibri" panose="020F0502020204030204" pitchFamily="34" charset="0"/>
              </a:rPr>
              <a:t>FALSE</a:t>
            </a:r>
          </a:p>
        </p:txBody>
      </p:sp>
      <p:sp>
        <p:nvSpPr>
          <p:cNvPr id="7" name="Rectangle 6"/>
          <p:cNvSpPr/>
          <p:nvPr/>
        </p:nvSpPr>
        <p:spPr>
          <a:xfrm>
            <a:off x="5393036" y="2639859"/>
            <a:ext cx="3198305" cy="1047704"/>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9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Static/Dynamic Simplification Rewrites</a:t>
            </a:r>
          </a:p>
        </p:txBody>
      </p:sp>
      <p:sp>
        <p:nvSpPr>
          <p:cNvPr id="3" name="Content Placeholder 2"/>
          <p:cNvSpPr>
            <a:spLocks noGrp="1"/>
          </p:cNvSpPr>
          <p:nvPr>
            <p:ph idx="1"/>
          </p:nvPr>
        </p:nvSpPr>
        <p:spPr>
          <a:xfrm>
            <a:off x="721784" y="1311256"/>
            <a:ext cx="8422216" cy="4941101"/>
          </a:xfrm>
        </p:spPr>
        <p:txBody>
          <a:bodyPr/>
          <a:lstStyle/>
          <a:p>
            <a:r>
              <a:rPr lang="en-US" b="1" dirty="0"/>
              <a:t>Examples of Static Rewrites</a:t>
            </a:r>
          </a:p>
          <a:p>
            <a:pPr lvl="1"/>
            <a:r>
              <a:rPr lang="en-US" b="1" dirty="0">
                <a:latin typeface="Consolas" panose="020B0609020204030204" pitchFamily="49" charset="0"/>
                <a:sym typeface="Wingdings" panose="05000000000000000000" pitchFamily="2" charset="2"/>
              </a:rPr>
              <a:t>trace</a:t>
            </a:r>
            <a:r>
              <a:rPr lang="en-US" dirty="0">
                <a:latin typeface="Consolas" panose="020B0609020204030204" pitchFamily="49" charset="0"/>
                <a:sym typeface="Wingdings" panose="05000000000000000000" pitchFamily="2" charset="2"/>
              </a:rPr>
              <a:t>(X%*%Y)   </a:t>
            </a:r>
            <a:r>
              <a:rPr lang="en-US" b="1" dirty="0">
                <a:latin typeface="Consolas" panose="020B0609020204030204" pitchFamily="49" charset="0"/>
                <a:sym typeface="Wingdings" panose="05000000000000000000" pitchFamily="2" charset="2"/>
              </a:rPr>
              <a:t>sum</a:t>
            </a:r>
            <a:r>
              <a:rPr lang="en-US" dirty="0">
                <a:latin typeface="Consolas" panose="020B0609020204030204" pitchFamily="49" charset="0"/>
                <a:sym typeface="Wingdings" panose="05000000000000000000" pitchFamily="2" charset="2"/>
              </a:rPr>
              <a:t>(X*</a:t>
            </a:r>
            <a:r>
              <a:rPr lang="en-US" b="1" dirty="0">
                <a:latin typeface="Consolas" panose="020B0609020204030204" pitchFamily="49" charset="0"/>
                <a:sym typeface="Wingdings" panose="05000000000000000000" pitchFamily="2" charset="2"/>
              </a:rPr>
              <a:t>t</a:t>
            </a:r>
            <a:r>
              <a:rPr lang="en-US" dirty="0">
                <a:latin typeface="Consolas" panose="020B0609020204030204" pitchFamily="49" charset="0"/>
                <a:sym typeface="Wingdings" panose="05000000000000000000" pitchFamily="2" charset="2"/>
              </a:rPr>
              <a:t>(Y))</a:t>
            </a:r>
            <a:endParaRPr lang="en-US" dirty="0">
              <a:latin typeface="Consolas" panose="020B0609020204030204" pitchFamily="49" charset="0"/>
            </a:endParaRPr>
          </a:p>
          <a:p>
            <a:pPr lvl="1"/>
            <a:r>
              <a:rPr lang="en-US" b="1" dirty="0">
                <a:latin typeface="Consolas" panose="020B0609020204030204" pitchFamily="49" charset="0"/>
                <a:cs typeface="Consolas" panose="020B0609020204030204" pitchFamily="49" charset="0"/>
              </a:rPr>
              <a:t>sum</a:t>
            </a:r>
            <a:r>
              <a:rPr lang="en-US" dirty="0">
                <a:latin typeface="Consolas" panose="020B0609020204030204" pitchFamily="49" charset="0"/>
                <a:cs typeface="Consolas" panose="020B0609020204030204" pitchFamily="49" charset="0"/>
              </a:rPr>
              <a:t>(X+Y)      </a:t>
            </a:r>
            <a:r>
              <a:rPr lang="en-AT" dirty="0">
                <a:latin typeface="Consolas" panose="020B0609020204030204" pitchFamily="49" charset="0"/>
                <a:cs typeface="Consolas" panose="020B0609020204030204" pitchFamily="49" charset="0"/>
                <a:sym typeface="Wingdings" panose="05000000000000000000" pitchFamily="2" charset="2"/>
              </a:rPr>
              <a:t></a:t>
            </a:r>
            <a:r>
              <a:rPr lang="en-US" dirty="0">
                <a:latin typeface="Consolas" panose="020B0609020204030204" pitchFamily="49" charset="0"/>
                <a:cs typeface="Consolas" panose="020B0609020204030204" pitchFamily="49" charset="0"/>
                <a:sym typeface="Wingdings" panose="05000000000000000000" pitchFamily="2" charset="2"/>
              </a:rPr>
              <a:t> </a:t>
            </a:r>
            <a:r>
              <a:rPr lang="en-US" b="1" dirty="0">
                <a:latin typeface="Consolas" panose="020B0609020204030204" pitchFamily="49" charset="0"/>
                <a:cs typeface="Consolas" panose="020B0609020204030204" pitchFamily="49" charset="0"/>
              </a:rPr>
              <a:t>sum</a:t>
            </a:r>
            <a:r>
              <a:rPr lang="en-US" dirty="0">
                <a:latin typeface="Consolas" panose="020B0609020204030204" pitchFamily="49" charset="0"/>
                <a:cs typeface="Consolas" panose="020B0609020204030204" pitchFamily="49" charset="0"/>
              </a:rPr>
              <a:t>(X)+</a:t>
            </a:r>
            <a:r>
              <a:rPr lang="en-US" b="1" dirty="0">
                <a:latin typeface="Consolas" panose="020B0609020204030204" pitchFamily="49" charset="0"/>
                <a:cs typeface="Consolas" panose="020B0609020204030204" pitchFamily="49" charset="0"/>
              </a:rPr>
              <a:t>sum</a:t>
            </a:r>
            <a:r>
              <a:rPr lang="en-US" dirty="0">
                <a:latin typeface="Consolas" panose="020B0609020204030204" pitchFamily="49" charset="0"/>
                <a:cs typeface="Consolas" panose="020B0609020204030204" pitchFamily="49" charset="0"/>
              </a:rPr>
              <a:t>(Y)</a:t>
            </a:r>
          </a:p>
          <a:p>
            <a:pPr lvl="1"/>
            <a:r>
              <a:rPr lang="en-US" dirty="0">
                <a:latin typeface="Consolas" panose="020B0609020204030204" pitchFamily="49" charset="0"/>
                <a:sym typeface="Wingdings" panose="05000000000000000000" pitchFamily="2" charset="2"/>
              </a:rPr>
              <a:t>(X%*%Y)[7,3]  </a:t>
            </a:r>
            <a:r>
              <a:rPr lang="en-AT" dirty="0">
                <a:latin typeface="Consolas" panose="020B0609020204030204" pitchFamily="49" charset="0"/>
                <a:sym typeface="Wingdings" panose="05000000000000000000" pitchFamily="2" charset="2"/>
              </a:rPr>
              <a:t></a:t>
            </a:r>
            <a:r>
              <a:rPr lang="en-US" dirty="0">
                <a:latin typeface="Consolas" panose="020B0609020204030204" pitchFamily="49" charset="0"/>
                <a:sym typeface="Wingdings" panose="05000000000000000000" pitchFamily="2" charset="2"/>
              </a:rPr>
              <a:t> X[7,]%*%Y[,3]</a:t>
            </a:r>
            <a:endParaRPr lang="en-US" b="1" dirty="0"/>
          </a:p>
          <a:p>
            <a:pPr lvl="1"/>
            <a:r>
              <a:rPr lang="en-US" b="1" dirty="0">
                <a:latin typeface="Consolas" pitchFamily="49" charset="0"/>
                <a:sym typeface="Wingdings" panose="05000000000000000000" pitchFamily="2" charset="2"/>
              </a:rPr>
              <a:t>sum</a:t>
            </a:r>
            <a:r>
              <a:rPr lang="en-US" dirty="0">
                <a:latin typeface="Consolas" pitchFamily="49" charset="0"/>
                <a:sym typeface="Wingdings" panose="05000000000000000000" pitchFamily="2" charset="2"/>
              </a:rPr>
              <a:t>(</a:t>
            </a:r>
            <a:r>
              <a:rPr lang="en-US" b="1" dirty="0">
                <a:latin typeface="Consolas" pitchFamily="49" charset="0"/>
                <a:sym typeface="Wingdings" panose="05000000000000000000" pitchFamily="2" charset="2"/>
              </a:rPr>
              <a:t>t</a:t>
            </a:r>
            <a:r>
              <a:rPr lang="en-US" dirty="0">
                <a:latin typeface="Consolas" pitchFamily="49" charset="0"/>
                <a:sym typeface="Wingdings" panose="05000000000000000000" pitchFamily="2" charset="2"/>
              </a:rPr>
              <a:t>(X))     </a:t>
            </a:r>
            <a:r>
              <a:rPr lang="en-AT" dirty="0">
                <a:latin typeface="Consolas" pitchFamily="49" charset="0"/>
                <a:sym typeface="Wingdings" panose="05000000000000000000" pitchFamily="2" charset="2"/>
              </a:rPr>
              <a:t></a:t>
            </a:r>
            <a:r>
              <a:rPr lang="en-US" dirty="0">
                <a:latin typeface="Consolas" pitchFamily="49" charset="0"/>
                <a:sym typeface="Wingdings" panose="05000000000000000000" pitchFamily="2" charset="2"/>
              </a:rPr>
              <a:t> </a:t>
            </a:r>
            <a:r>
              <a:rPr lang="en-US" b="1" dirty="0">
                <a:latin typeface="Consolas" pitchFamily="49" charset="0"/>
                <a:sym typeface="Wingdings" panose="05000000000000000000" pitchFamily="2" charset="2"/>
              </a:rPr>
              <a:t>sum</a:t>
            </a:r>
            <a:r>
              <a:rPr lang="en-US" dirty="0">
                <a:latin typeface="Consolas" pitchFamily="49" charset="0"/>
                <a:sym typeface="Wingdings" panose="05000000000000000000" pitchFamily="2" charset="2"/>
              </a:rPr>
              <a:t>(X)</a:t>
            </a:r>
            <a:endParaRPr lang="en-US" dirty="0">
              <a:latin typeface="Consolas" panose="020B0609020204030204" pitchFamily="49" charset="0"/>
            </a:endParaRPr>
          </a:p>
          <a:p>
            <a:pPr lvl="1"/>
            <a:r>
              <a:rPr lang="en-US" b="1" dirty="0">
                <a:latin typeface="Consolas" pitchFamily="49" charset="0"/>
                <a:cs typeface="Consolas" pitchFamily="49" charset="0"/>
                <a:sym typeface="Wingdings" pitchFamily="2" charset="2"/>
              </a:rPr>
              <a:t>rand</a:t>
            </a:r>
            <a:r>
              <a:rPr lang="en-US" dirty="0">
                <a:latin typeface="Consolas" pitchFamily="49" charset="0"/>
                <a:cs typeface="Consolas" pitchFamily="49" charset="0"/>
                <a:sym typeface="Wingdings" pitchFamily="2" charset="2"/>
              </a:rPr>
              <a:t>()*7      </a:t>
            </a:r>
            <a:r>
              <a:rPr lang="en-AT" dirty="0">
                <a:latin typeface="Consolas" pitchFamily="49" charset="0"/>
                <a:cs typeface="Consolas" pitchFamily="49" charset="0"/>
                <a:sym typeface="Wingdings" panose="05000000000000000000" pitchFamily="2" charset="2"/>
              </a:rPr>
              <a:t></a:t>
            </a:r>
            <a:r>
              <a:rPr lang="en-US" dirty="0">
                <a:latin typeface="Consolas" pitchFamily="49" charset="0"/>
                <a:cs typeface="Consolas" pitchFamily="49" charset="0"/>
                <a:sym typeface="Wingdings" panose="05000000000000000000" pitchFamily="2" charset="2"/>
              </a:rPr>
              <a:t> </a:t>
            </a:r>
            <a:r>
              <a:rPr lang="en-US" b="1" dirty="0">
                <a:latin typeface="Consolas" pitchFamily="49" charset="0"/>
                <a:cs typeface="Consolas" pitchFamily="49" charset="0"/>
                <a:sym typeface="Wingdings" panose="05000000000000000000" pitchFamily="2" charset="2"/>
              </a:rPr>
              <a:t>rand</a:t>
            </a:r>
            <a:r>
              <a:rPr lang="en-US" dirty="0">
                <a:latin typeface="Consolas" pitchFamily="49" charset="0"/>
                <a:cs typeface="Consolas" pitchFamily="49" charset="0"/>
                <a:sym typeface="Wingdings" panose="05000000000000000000" pitchFamily="2" charset="2"/>
              </a:rPr>
              <a:t>(,min=0,max=7)</a:t>
            </a:r>
          </a:p>
          <a:p>
            <a:pPr lvl="1"/>
            <a:r>
              <a:rPr lang="en-US" b="1" dirty="0">
                <a:latin typeface="Consolas" pitchFamily="49" charset="0"/>
                <a:sym typeface="Wingdings" panose="05000000000000000000" pitchFamily="2" charset="2"/>
              </a:rPr>
              <a:t>sum</a:t>
            </a:r>
            <a:r>
              <a:rPr lang="en-US" dirty="0">
                <a:latin typeface="Consolas" pitchFamily="49" charset="0"/>
                <a:sym typeface="Wingdings" panose="05000000000000000000" pitchFamily="2" charset="2"/>
              </a:rPr>
              <a:t>(lambda*X) </a:t>
            </a:r>
            <a:r>
              <a:rPr lang="en-AT" dirty="0">
                <a:latin typeface="Consolas" pitchFamily="49" charset="0"/>
                <a:sym typeface="Wingdings" panose="05000000000000000000" pitchFamily="2" charset="2"/>
              </a:rPr>
              <a:t></a:t>
            </a:r>
            <a:r>
              <a:rPr lang="en-US" dirty="0">
                <a:latin typeface="Consolas" pitchFamily="49" charset="0"/>
                <a:sym typeface="Wingdings" panose="05000000000000000000" pitchFamily="2" charset="2"/>
              </a:rPr>
              <a:t> lambda * </a:t>
            </a:r>
            <a:r>
              <a:rPr lang="en-US" b="1" dirty="0">
                <a:latin typeface="Consolas" pitchFamily="49" charset="0"/>
                <a:sym typeface="Wingdings" panose="05000000000000000000" pitchFamily="2" charset="2"/>
              </a:rPr>
              <a:t>sum</a:t>
            </a:r>
            <a:r>
              <a:rPr lang="en-US" dirty="0">
                <a:latin typeface="Consolas" pitchFamily="49" charset="0"/>
                <a:sym typeface="Wingdings" panose="05000000000000000000" pitchFamily="2" charset="2"/>
              </a:rPr>
              <a:t>(X); </a:t>
            </a:r>
          </a:p>
          <a:p>
            <a:pPr lvl="1"/>
            <a:endParaRPr lang="en-US" b="1" dirty="0"/>
          </a:p>
          <a:p>
            <a:r>
              <a:rPr lang="en-US" dirty="0"/>
              <a:t>Examples of Dynamic Rewrites</a:t>
            </a:r>
          </a:p>
          <a:p>
            <a:pPr lvl="1"/>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(X) %*% y    </a:t>
            </a:r>
            <a:r>
              <a:rPr lang="en-AT" dirty="0">
                <a:latin typeface="Consolas" panose="020B0609020204030204" pitchFamily="49" charset="0"/>
                <a:cs typeface="Consolas" panose="020B0609020204030204" pitchFamily="49" charset="0"/>
                <a:sym typeface="Wingdings" panose="05000000000000000000" pitchFamily="2" charset="2"/>
              </a:rPr>
              <a:t></a:t>
            </a:r>
            <a:r>
              <a:rPr lang="en-US" dirty="0">
                <a:latin typeface="Consolas" panose="020B0609020204030204" pitchFamily="49" charset="0"/>
                <a:cs typeface="Consolas" panose="020B0609020204030204" pitchFamily="49" charset="0"/>
                <a:sym typeface="Wingdings" panose="05000000000000000000" pitchFamily="2" charset="2"/>
              </a:rPr>
              <a:t> </a:t>
            </a:r>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a:t>
            </a:r>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(y) %*% X) </a:t>
            </a:r>
            <a:r>
              <a:rPr lang="en-US" b="1" dirty="0" err="1">
                <a:solidFill>
                  <a:schemeClr val="accent1"/>
                </a:solidFill>
                <a:latin typeface="Consolas" panose="020B0609020204030204" pitchFamily="49" charset="0"/>
                <a:cs typeface="Consolas" panose="020B0609020204030204" pitchFamily="49" charset="0"/>
              </a:rPr>
              <a:t>s.t.</a:t>
            </a:r>
            <a:r>
              <a:rPr lang="en-US" b="1" dirty="0">
                <a:solidFill>
                  <a:schemeClr val="accent1"/>
                </a:solidFill>
                <a:latin typeface="Consolas" panose="020B0609020204030204" pitchFamily="49" charset="0"/>
                <a:cs typeface="Consolas" panose="020B0609020204030204" pitchFamily="49" charset="0"/>
              </a:rPr>
              <a:t> costs</a:t>
            </a:r>
            <a:endParaRPr lang="en-US" b="1" dirty="0">
              <a:solidFill>
                <a:schemeClr val="accent1"/>
              </a:solidFill>
              <a:latin typeface="Consolas" panose="020B0609020204030204" pitchFamily="49" charset="0"/>
              <a:sym typeface="Wingdings" panose="05000000000000000000" pitchFamily="2" charset="2"/>
            </a:endParaRPr>
          </a:p>
          <a:p>
            <a:pPr lvl="1"/>
            <a:r>
              <a:rPr lang="en-US" dirty="0">
                <a:latin typeface="Consolas" panose="020B0609020204030204" pitchFamily="49" charset="0"/>
              </a:rPr>
              <a:t>X[</a:t>
            </a:r>
            <a:r>
              <a:rPr lang="en-US" dirty="0" err="1">
                <a:latin typeface="Consolas" panose="020B0609020204030204" pitchFamily="49" charset="0"/>
              </a:rPr>
              <a:t>a:b,c:d</a:t>
            </a:r>
            <a:r>
              <a:rPr lang="en-US" dirty="0">
                <a:latin typeface="Consolas" panose="020B0609020204030204" pitchFamily="49" charset="0"/>
              </a:rPr>
              <a:t>]=Y </a:t>
            </a:r>
            <a:r>
              <a:rPr lang="en-AT" dirty="0">
                <a:latin typeface="Consolas" panose="020B0609020204030204" pitchFamily="49" charset="0"/>
                <a:sym typeface="Wingdings" panose="05000000000000000000" pitchFamily="2" charset="2"/>
              </a:rPr>
              <a:t></a:t>
            </a:r>
            <a:r>
              <a:rPr lang="en-US" dirty="0">
                <a:latin typeface="Consolas" panose="020B0609020204030204" pitchFamily="49" charset="0"/>
                <a:sym typeface="Wingdings" panose="05000000000000000000" pitchFamily="2" charset="2"/>
              </a:rPr>
              <a:t> X = Y </a:t>
            </a:r>
            <a:r>
              <a:rPr lang="en-US" dirty="0" err="1">
                <a:solidFill>
                  <a:schemeClr val="accent1"/>
                </a:solidFill>
                <a:latin typeface="Consolas" panose="020B0609020204030204" pitchFamily="49" charset="0"/>
                <a:sym typeface="Wingdings" panose="05000000000000000000" pitchFamily="2" charset="2"/>
              </a:rPr>
              <a:t>iff</a:t>
            </a:r>
            <a:r>
              <a:rPr lang="en-US" dirty="0">
                <a:solidFill>
                  <a:schemeClr val="accent1"/>
                </a:solidFill>
                <a:latin typeface="Consolas" panose="020B0609020204030204" pitchFamily="49" charset="0"/>
                <a:sym typeface="Wingdings" panose="05000000000000000000" pitchFamily="2" charset="2"/>
              </a:rPr>
              <a:t> </a:t>
            </a:r>
            <a:r>
              <a:rPr lang="en-US" b="1" dirty="0">
                <a:solidFill>
                  <a:schemeClr val="accent1"/>
                </a:solidFill>
                <a:latin typeface="Consolas" panose="020B0609020204030204" pitchFamily="49" charset="0"/>
                <a:sym typeface="Wingdings" panose="05000000000000000000" pitchFamily="2" charset="2"/>
              </a:rPr>
              <a:t>dims</a:t>
            </a:r>
            <a:r>
              <a:rPr lang="en-US" dirty="0">
                <a:solidFill>
                  <a:schemeClr val="accent1"/>
                </a:solidFill>
                <a:latin typeface="Consolas" panose="020B0609020204030204" pitchFamily="49" charset="0"/>
                <a:sym typeface="Wingdings" panose="05000000000000000000" pitchFamily="2" charset="2"/>
              </a:rPr>
              <a:t>(X)=</a:t>
            </a:r>
            <a:r>
              <a:rPr lang="en-US" b="1" dirty="0">
                <a:solidFill>
                  <a:schemeClr val="accent1"/>
                </a:solidFill>
                <a:latin typeface="Consolas" panose="020B0609020204030204" pitchFamily="49" charset="0"/>
                <a:sym typeface="Wingdings" panose="05000000000000000000" pitchFamily="2" charset="2"/>
              </a:rPr>
              <a:t>dims</a:t>
            </a:r>
            <a:r>
              <a:rPr lang="en-US" dirty="0">
                <a:solidFill>
                  <a:schemeClr val="accent1"/>
                </a:solidFill>
                <a:latin typeface="Consolas" panose="020B0609020204030204" pitchFamily="49" charset="0"/>
                <a:sym typeface="Wingdings" panose="05000000000000000000" pitchFamily="2" charset="2"/>
              </a:rPr>
              <a:t>(Y)</a:t>
            </a:r>
          </a:p>
          <a:p>
            <a:pPr lvl="1"/>
            <a:r>
              <a:rPr lang="en-US" dirty="0">
                <a:latin typeface="Consolas" panose="020B0609020204030204" pitchFamily="49" charset="0"/>
                <a:sym typeface="Wingdings" panose="05000000000000000000" pitchFamily="2" charset="2"/>
              </a:rPr>
              <a:t>(...) * X 	</a:t>
            </a:r>
            <a:r>
              <a:rPr lang="en-AT" dirty="0">
                <a:latin typeface="Consolas" panose="020B0609020204030204" pitchFamily="49" charset="0"/>
                <a:sym typeface="Wingdings" panose="05000000000000000000" pitchFamily="2" charset="2"/>
              </a:rPr>
              <a:t></a:t>
            </a:r>
            <a:r>
              <a:rPr lang="en-US" dirty="0">
                <a:latin typeface="Consolas" panose="020B0609020204030204" pitchFamily="49" charset="0"/>
                <a:sym typeface="Wingdings" panose="05000000000000000000" pitchFamily="2" charset="2"/>
              </a:rPr>
              <a:t> </a:t>
            </a:r>
            <a:r>
              <a:rPr lang="en-US" b="1" dirty="0">
                <a:latin typeface="Consolas" panose="020B0609020204030204" pitchFamily="49" charset="0"/>
                <a:sym typeface="Wingdings" panose="05000000000000000000" pitchFamily="2" charset="2"/>
              </a:rPr>
              <a:t>matrix</a:t>
            </a:r>
            <a:r>
              <a:rPr lang="en-US" dirty="0">
                <a:latin typeface="Consolas" panose="020B0609020204030204" pitchFamily="49" charset="0"/>
                <a:sym typeface="Wingdings" panose="05000000000000000000" pitchFamily="2" charset="2"/>
              </a:rPr>
              <a:t>(0, </a:t>
            </a:r>
            <a:r>
              <a:rPr lang="en-US" b="1" dirty="0" err="1">
                <a:latin typeface="Consolas" panose="020B0609020204030204" pitchFamily="49" charset="0"/>
                <a:sym typeface="Wingdings" panose="05000000000000000000" pitchFamily="2" charset="2"/>
              </a:rPr>
              <a:t>nrow</a:t>
            </a:r>
            <a:r>
              <a:rPr lang="en-US" dirty="0">
                <a:latin typeface="Consolas" panose="020B0609020204030204" pitchFamily="49" charset="0"/>
                <a:sym typeface="Wingdings" panose="05000000000000000000" pitchFamily="2" charset="2"/>
              </a:rPr>
              <a:t>(X), </a:t>
            </a:r>
            <a:r>
              <a:rPr lang="en-US" b="1" dirty="0" err="1">
                <a:latin typeface="Consolas" panose="020B0609020204030204" pitchFamily="49" charset="0"/>
                <a:sym typeface="Wingdings" panose="05000000000000000000" pitchFamily="2" charset="2"/>
              </a:rPr>
              <a:t>ncol</a:t>
            </a:r>
            <a:r>
              <a:rPr lang="en-US" dirty="0">
                <a:latin typeface="Consolas" panose="020B0609020204030204" pitchFamily="49" charset="0"/>
                <a:sym typeface="Wingdings" panose="05000000000000000000" pitchFamily="2" charset="2"/>
              </a:rPr>
              <a:t>(X)) </a:t>
            </a:r>
            <a:r>
              <a:rPr lang="en-US" dirty="0" err="1">
                <a:solidFill>
                  <a:schemeClr val="accent1"/>
                </a:solidFill>
                <a:latin typeface="Consolas" panose="020B0609020204030204" pitchFamily="49" charset="0"/>
                <a:sym typeface="Wingdings" panose="05000000000000000000" pitchFamily="2" charset="2"/>
              </a:rPr>
              <a:t>iff</a:t>
            </a:r>
            <a:r>
              <a:rPr lang="en-US" dirty="0">
                <a:solidFill>
                  <a:schemeClr val="accent1"/>
                </a:solidFill>
                <a:latin typeface="Consolas" panose="020B0609020204030204" pitchFamily="49" charset="0"/>
                <a:sym typeface="Wingdings" panose="05000000000000000000" pitchFamily="2" charset="2"/>
              </a:rPr>
              <a:t> </a:t>
            </a:r>
            <a:r>
              <a:rPr lang="en-US" b="1" dirty="0" err="1">
                <a:solidFill>
                  <a:schemeClr val="accent1"/>
                </a:solidFill>
                <a:latin typeface="Consolas" panose="020B0609020204030204" pitchFamily="49" charset="0"/>
                <a:sym typeface="Wingdings" panose="05000000000000000000" pitchFamily="2" charset="2"/>
              </a:rPr>
              <a:t>nnz</a:t>
            </a:r>
            <a:r>
              <a:rPr lang="en-US" dirty="0">
                <a:solidFill>
                  <a:schemeClr val="accent1"/>
                </a:solidFill>
                <a:latin typeface="Consolas" panose="020B0609020204030204" pitchFamily="49" charset="0"/>
                <a:sym typeface="Wingdings" panose="05000000000000000000" pitchFamily="2" charset="2"/>
              </a:rPr>
              <a:t>(X)=0</a:t>
            </a:r>
          </a:p>
          <a:p>
            <a:pPr lvl="1"/>
            <a:r>
              <a:rPr lang="en-US" b="1" dirty="0">
                <a:latin typeface="Consolas" panose="020B0609020204030204" pitchFamily="49" charset="0"/>
                <a:sym typeface="Wingdings" panose="05000000000000000000" pitchFamily="2" charset="2"/>
              </a:rPr>
              <a:t>sum</a:t>
            </a:r>
            <a:r>
              <a:rPr lang="en-US" dirty="0">
                <a:latin typeface="Consolas" panose="020B0609020204030204" pitchFamily="49" charset="0"/>
                <a:sym typeface="Wingdings" panose="05000000000000000000" pitchFamily="2" charset="2"/>
              </a:rPr>
              <a:t>(X^2)      </a:t>
            </a:r>
            <a:r>
              <a:rPr lang="en-US" b="1" dirty="0">
                <a:latin typeface="Consolas" panose="020B0609020204030204" pitchFamily="49" charset="0"/>
                <a:sym typeface="Wingdings" panose="05000000000000000000" pitchFamily="2" charset="2"/>
              </a:rPr>
              <a:t>t</a:t>
            </a:r>
            <a:r>
              <a:rPr lang="en-US" dirty="0">
                <a:latin typeface="Consolas" panose="020B0609020204030204" pitchFamily="49" charset="0"/>
                <a:sym typeface="Wingdings" panose="05000000000000000000" pitchFamily="2" charset="2"/>
              </a:rPr>
              <a:t>(X)%*%X; </a:t>
            </a:r>
            <a:r>
              <a:rPr lang="en-US" b="1" dirty="0" err="1">
                <a:latin typeface="Consolas" panose="020B0609020204030204" pitchFamily="49" charset="0"/>
                <a:sym typeface="Wingdings" panose="05000000000000000000" pitchFamily="2" charset="2"/>
              </a:rPr>
              <a:t>rowSums</a:t>
            </a:r>
            <a:r>
              <a:rPr lang="en-US" dirty="0">
                <a:latin typeface="Consolas" panose="020B0609020204030204" pitchFamily="49" charset="0"/>
                <a:sym typeface="Wingdings" panose="05000000000000000000" pitchFamily="2" charset="2"/>
              </a:rPr>
              <a:t>(X)  X </a:t>
            </a:r>
            <a:r>
              <a:rPr lang="en-US" dirty="0" err="1">
                <a:solidFill>
                  <a:srgbClr val="FF0000"/>
                </a:solidFill>
                <a:latin typeface="Consolas" panose="020B0609020204030204" pitchFamily="49" charset="0"/>
                <a:sym typeface="Wingdings" panose="05000000000000000000" pitchFamily="2" charset="2"/>
              </a:rPr>
              <a:t>iff</a:t>
            </a:r>
            <a:r>
              <a:rPr lang="en-US" dirty="0">
                <a:solidFill>
                  <a:srgbClr val="FF0000"/>
                </a:solidFill>
                <a:latin typeface="Consolas" panose="020B0609020204030204" pitchFamily="49" charset="0"/>
                <a:sym typeface="Wingdings" panose="05000000000000000000" pitchFamily="2" charset="2"/>
              </a:rPr>
              <a:t> </a:t>
            </a:r>
            <a:r>
              <a:rPr lang="en-US" b="1" dirty="0" err="1">
                <a:solidFill>
                  <a:srgbClr val="FF0000"/>
                </a:solidFill>
                <a:latin typeface="Consolas" panose="020B0609020204030204" pitchFamily="49" charset="0"/>
                <a:sym typeface="Wingdings" panose="05000000000000000000" pitchFamily="2" charset="2"/>
              </a:rPr>
              <a:t>ncol</a:t>
            </a:r>
            <a:r>
              <a:rPr lang="en-US" dirty="0">
                <a:solidFill>
                  <a:srgbClr val="FF0000"/>
                </a:solidFill>
                <a:latin typeface="Consolas" panose="020B0609020204030204" pitchFamily="49" charset="0"/>
                <a:sym typeface="Wingdings" panose="05000000000000000000" pitchFamily="2" charset="2"/>
              </a:rPr>
              <a:t>(X)=1</a:t>
            </a:r>
            <a:endParaRPr lang="en-US" dirty="0">
              <a:latin typeface="Consolas" panose="020B0609020204030204" pitchFamily="49" charset="0"/>
              <a:sym typeface="Wingdings" panose="05000000000000000000" pitchFamily="2" charset="2"/>
            </a:endParaRPr>
          </a:p>
          <a:p>
            <a:pPr lvl="1"/>
            <a:r>
              <a:rPr lang="en-US" b="1" dirty="0">
                <a:latin typeface="Consolas" panose="020B0609020204030204" pitchFamily="49" charset="0"/>
              </a:rPr>
              <a:t>sum</a:t>
            </a:r>
            <a:r>
              <a:rPr lang="en-US" dirty="0">
                <a:latin typeface="Consolas" panose="020B0609020204030204" pitchFamily="49" charset="0"/>
              </a:rPr>
              <a:t>(X%*%Y)   </a:t>
            </a:r>
            <a:r>
              <a:rPr lang="en-AT" dirty="0">
                <a:latin typeface="Consolas" panose="020B0609020204030204" pitchFamily="49" charset="0"/>
                <a:sym typeface="Wingdings" panose="05000000000000000000" pitchFamily="2" charset="2"/>
              </a:rPr>
              <a:t></a:t>
            </a:r>
            <a:r>
              <a:rPr lang="en-US" dirty="0">
                <a:latin typeface="Consolas" panose="020B0609020204030204" pitchFamily="49" charset="0"/>
              </a:rPr>
              <a:t> </a:t>
            </a:r>
            <a:r>
              <a:rPr lang="en-US" b="1" dirty="0">
                <a:latin typeface="Consolas" panose="020B0609020204030204" pitchFamily="49" charset="0"/>
              </a:rPr>
              <a:t>sum</a:t>
            </a:r>
            <a:r>
              <a:rPr lang="en-US" dirty="0">
                <a:latin typeface="Consolas" panose="020B0609020204030204" pitchFamily="49" charset="0"/>
              </a:rPr>
              <a:t>(</a:t>
            </a:r>
            <a:r>
              <a:rPr lang="en-US" b="1" dirty="0">
                <a:latin typeface="Consolas" panose="020B0609020204030204" pitchFamily="49" charset="0"/>
              </a:rPr>
              <a:t>t</a:t>
            </a:r>
            <a:r>
              <a:rPr lang="en-US" dirty="0">
                <a:latin typeface="Consolas" panose="020B0609020204030204" pitchFamily="49" charset="0"/>
              </a:rPr>
              <a:t>(</a:t>
            </a:r>
            <a:r>
              <a:rPr lang="en-US" b="1" dirty="0" err="1">
                <a:latin typeface="Consolas" panose="020B0609020204030204" pitchFamily="49" charset="0"/>
              </a:rPr>
              <a:t>colSums</a:t>
            </a:r>
            <a:r>
              <a:rPr lang="en-US" dirty="0">
                <a:latin typeface="Consolas" panose="020B0609020204030204" pitchFamily="49" charset="0"/>
              </a:rPr>
              <a:t>(X))*</a:t>
            </a:r>
            <a:r>
              <a:rPr lang="en-US" b="1" dirty="0" err="1">
                <a:latin typeface="Consolas" panose="020B0609020204030204" pitchFamily="49" charset="0"/>
              </a:rPr>
              <a:t>rowSums</a:t>
            </a:r>
            <a:r>
              <a:rPr lang="en-US" dirty="0">
                <a:latin typeface="Consolas" panose="020B0609020204030204" pitchFamily="49" charset="0"/>
              </a:rPr>
              <a:t>(Y)) </a:t>
            </a:r>
            <a:r>
              <a:rPr lang="en-US" dirty="0" err="1">
                <a:solidFill>
                  <a:schemeClr val="accent1"/>
                </a:solidFill>
                <a:latin typeface="Consolas" panose="020B0609020204030204" pitchFamily="49" charset="0"/>
              </a:rPr>
              <a:t>iff</a:t>
            </a:r>
            <a:r>
              <a:rPr lang="en-US" dirty="0">
                <a:solidFill>
                  <a:schemeClr val="accent1"/>
                </a:solidFill>
                <a:latin typeface="Consolas" panose="020B0609020204030204" pitchFamily="49" charset="0"/>
              </a:rPr>
              <a:t> </a:t>
            </a:r>
            <a:r>
              <a:rPr lang="en-US" b="1" dirty="0" err="1">
                <a:solidFill>
                  <a:schemeClr val="accent1"/>
                </a:solidFill>
                <a:latin typeface="Consolas" panose="020B0609020204030204" pitchFamily="49" charset="0"/>
              </a:rPr>
              <a:t>ncol</a:t>
            </a:r>
            <a:r>
              <a:rPr lang="en-US" dirty="0">
                <a:solidFill>
                  <a:schemeClr val="accent1"/>
                </a:solidFill>
                <a:latin typeface="Consolas" panose="020B0609020204030204" pitchFamily="49" charset="0"/>
              </a:rPr>
              <a:t>(X)&gt;t</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11" name="Group 10"/>
          <p:cNvGrpSpPr/>
          <p:nvPr/>
        </p:nvGrpSpPr>
        <p:grpSpPr>
          <a:xfrm>
            <a:off x="5438880" y="1470440"/>
            <a:ext cx="3504994" cy="1362524"/>
            <a:chOff x="5421298" y="1888925"/>
            <a:chExt cx="3504994" cy="1362524"/>
          </a:xfrm>
        </p:grpSpPr>
        <p:sp>
          <p:nvSpPr>
            <p:cNvPr id="12" name="Rectangle 11"/>
            <p:cNvSpPr>
              <a:spLocks/>
            </p:cNvSpPr>
            <p:nvPr/>
          </p:nvSpPr>
          <p:spPr>
            <a:xfrm>
              <a:off x="5452910" y="2580749"/>
              <a:ext cx="666538"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X</a:t>
              </a:r>
              <a:endParaRPr lang="en-US" dirty="0">
                <a:latin typeface="Calibri" panose="020F0502020204030204" pitchFamily="34" charset="0"/>
                <a:cs typeface="Calibri" panose="020F0502020204030204" pitchFamily="34" charset="0"/>
              </a:endParaRPr>
            </a:p>
          </p:txBody>
        </p:sp>
        <p:sp>
          <p:nvSpPr>
            <p:cNvPr id="13" name="Rectangle 12"/>
            <p:cNvSpPr>
              <a:spLocks/>
            </p:cNvSpPr>
            <p:nvPr/>
          </p:nvSpPr>
          <p:spPr>
            <a:xfrm>
              <a:off x="6137876" y="1888925"/>
              <a:ext cx="666538"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Y</a:t>
              </a:r>
              <a:endParaRPr lang="en-US" dirty="0">
                <a:latin typeface="Calibri" panose="020F0502020204030204" pitchFamily="34" charset="0"/>
                <a:cs typeface="Calibri" panose="020F0502020204030204" pitchFamily="34" charset="0"/>
              </a:endParaRPr>
            </a:p>
          </p:txBody>
        </p:sp>
        <p:sp>
          <p:nvSpPr>
            <p:cNvPr id="14" name="Rectangle 13"/>
            <p:cNvSpPr>
              <a:spLocks/>
            </p:cNvSpPr>
            <p:nvPr/>
          </p:nvSpPr>
          <p:spPr>
            <a:xfrm>
              <a:off x="6137876" y="2580749"/>
              <a:ext cx="666538" cy="6675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5" name="Straight Connector 14"/>
            <p:cNvCxnSpPr/>
            <p:nvPr/>
          </p:nvCxnSpPr>
          <p:spPr>
            <a:xfrm>
              <a:off x="6137876" y="2580749"/>
              <a:ext cx="666538" cy="667512"/>
            </a:xfrm>
            <a:prstGeom prst="line">
              <a:avLst/>
            </a:prstGeom>
            <a:ln w="25400">
              <a:solidFill>
                <a:srgbClr val="7889FB"/>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393915" y="2582424"/>
              <a:ext cx="666538"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X</a:t>
              </a:r>
              <a:endParaRPr lang="en-US" dirty="0">
                <a:latin typeface="Calibri" panose="020F0502020204030204" pitchFamily="34" charset="0"/>
                <a:cs typeface="Calibri" panose="020F0502020204030204" pitchFamily="34" charset="0"/>
              </a:endParaRPr>
            </a:p>
          </p:txBody>
        </p:sp>
        <p:sp>
          <p:nvSpPr>
            <p:cNvPr id="17" name="TextBox 16"/>
            <p:cNvSpPr txBox="1"/>
            <p:nvPr/>
          </p:nvSpPr>
          <p:spPr>
            <a:xfrm>
              <a:off x="6843770" y="2723104"/>
              <a:ext cx="53340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p:txBody>
        </p:sp>
        <p:sp>
          <p:nvSpPr>
            <p:cNvPr id="18" name="Rectangle 17"/>
            <p:cNvSpPr>
              <a:spLocks/>
            </p:cNvSpPr>
            <p:nvPr/>
          </p:nvSpPr>
          <p:spPr>
            <a:xfrm>
              <a:off x="8259754" y="2583937"/>
              <a:ext cx="666538"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Y</a:t>
              </a:r>
              <a:r>
                <a:rPr lang="en-US" baseline="60000" dirty="0">
                  <a:latin typeface="Calibri" panose="020F0502020204030204" pitchFamily="34" charset="0"/>
                  <a:cs typeface="Calibri" panose="020F0502020204030204" pitchFamily="34" charset="0"/>
                  <a:sym typeface="Wingdings" panose="05000000000000000000" pitchFamily="2" charset="2"/>
                </a:rPr>
                <a:t> ┬</a:t>
              </a:r>
              <a:endParaRPr lang="en-US" dirty="0">
                <a:latin typeface="Calibri" panose="020F0502020204030204" pitchFamily="34" charset="0"/>
                <a:cs typeface="Calibri" panose="020F0502020204030204" pitchFamily="34" charset="0"/>
              </a:endParaRPr>
            </a:p>
          </p:txBody>
        </p:sp>
        <p:sp>
          <p:nvSpPr>
            <p:cNvPr id="19" name="TextBox 18"/>
            <p:cNvSpPr txBox="1"/>
            <p:nvPr/>
          </p:nvSpPr>
          <p:spPr>
            <a:xfrm>
              <a:off x="7880423" y="2724781"/>
              <a:ext cx="553703"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p:txBody>
        </p:sp>
        <p:sp>
          <p:nvSpPr>
            <p:cNvPr id="21" name="TextBox 20"/>
            <p:cNvSpPr txBox="1"/>
            <p:nvPr/>
          </p:nvSpPr>
          <p:spPr>
            <a:xfrm>
              <a:off x="5421298" y="2168243"/>
              <a:ext cx="800100" cy="369332"/>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O(n</a:t>
              </a:r>
              <a:r>
                <a:rPr lang="en-US" b="1" baseline="30000" dirty="0">
                  <a:solidFill>
                    <a:srgbClr val="FF0000"/>
                  </a:solidFill>
                  <a:latin typeface="Calibri" panose="020F0502020204030204" pitchFamily="34" charset="0"/>
                  <a:cs typeface="Calibri" panose="020F0502020204030204" pitchFamily="34" charset="0"/>
                </a:rPr>
                <a:t>3</a:t>
              </a:r>
              <a:r>
                <a:rPr lang="en-US" b="1" dirty="0">
                  <a:solidFill>
                    <a:srgbClr val="FF0000"/>
                  </a:solidFill>
                  <a:latin typeface="Calibri" panose="020F0502020204030204" pitchFamily="34" charset="0"/>
                  <a:cs typeface="Calibri" panose="020F0502020204030204" pitchFamily="34" charset="0"/>
                </a:rPr>
                <a:t>)</a:t>
              </a:r>
            </a:p>
          </p:txBody>
        </p:sp>
        <p:sp>
          <p:nvSpPr>
            <p:cNvPr id="22" name="TextBox 21"/>
            <p:cNvSpPr txBox="1"/>
            <p:nvPr/>
          </p:nvSpPr>
          <p:spPr>
            <a:xfrm>
              <a:off x="7774290" y="2169919"/>
              <a:ext cx="800100" cy="369332"/>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O(n</a:t>
              </a:r>
              <a:r>
                <a:rPr lang="en-US" b="1" baseline="30000" dirty="0">
                  <a:solidFill>
                    <a:srgbClr val="FF0000"/>
                  </a:solidFill>
                  <a:latin typeface="Calibri" panose="020F0502020204030204" pitchFamily="34" charset="0"/>
                  <a:cs typeface="Calibri" panose="020F0502020204030204" pitchFamily="34" charset="0"/>
                </a:rPr>
                <a:t>2</a:t>
              </a:r>
              <a:r>
                <a:rPr lang="en-US" b="1" dirty="0">
                  <a:solidFill>
                    <a:srgbClr val="FF0000"/>
                  </a:solidFill>
                  <a:latin typeface="Calibri" panose="020F0502020204030204" pitchFamily="34" charset="0"/>
                  <a:cs typeface="Calibri" panose="020F0502020204030204" pitchFamily="34" charset="0"/>
                </a:rPr>
                <a:t>)</a:t>
              </a:r>
            </a:p>
          </p:txBody>
        </p:sp>
      </p:grpSp>
      <p:sp>
        <p:nvSpPr>
          <p:cNvPr id="20" name="TextBox 19"/>
          <p:cNvSpPr txBox="1"/>
          <p:nvPr/>
        </p:nvSpPr>
        <p:spPr>
          <a:xfrm>
            <a:off x="5848141" y="3121229"/>
            <a:ext cx="2444945" cy="1169551"/>
          </a:xfrm>
          <a:prstGeom prst="rect">
            <a:avLst/>
          </a:prstGeom>
          <a:noFill/>
        </p:spPr>
        <p:txBody>
          <a:bodyPr wrap="square" rtlCol="0">
            <a:spAutoFit/>
          </a:bodyPr>
          <a:lstStyle/>
          <a:p>
            <a:pPr algn="r"/>
            <a:r>
              <a:rPr lang="en-US" sz="1400" dirty="0">
                <a:latin typeface="Calibri" panose="020F0502020204030204" pitchFamily="34" charset="0"/>
                <a:cs typeface="Calibri" panose="020F0502020204030204" pitchFamily="34" charset="0"/>
              </a:rPr>
              <a:t>[Matthias Boehm et al: </a:t>
            </a:r>
            <a:r>
              <a:rPr lang="en-US" sz="1400" dirty="0" err="1">
                <a:latin typeface="Calibri" panose="020F0502020204030204" pitchFamily="34" charset="0"/>
                <a:cs typeface="Calibri" panose="020F0502020204030204" pitchFamily="34" charset="0"/>
              </a:rPr>
              <a:t>SystemML's</a:t>
            </a:r>
            <a:r>
              <a:rPr lang="en-US" sz="1400" dirty="0">
                <a:latin typeface="Calibri" panose="020F0502020204030204" pitchFamily="34" charset="0"/>
                <a:cs typeface="Calibri" panose="020F0502020204030204" pitchFamily="34" charset="0"/>
              </a:rPr>
              <a:t> Optimizer: Plan Generation for Large-Scale Machine Learning Programs. </a:t>
            </a:r>
            <a:r>
              <a:rPr lang="en-US" sz="1400" b="1" dirty="0">
                <a:latin typeface="Calibri" panose="020F0502020204030204" pitchFamily="34" charset="0"/>
                <a:cs typeface="Calibri" panose="020F0502020204030204" pitchFamily="34" charset="0"/>
              </a:rPr>
              <a:t>IEEE Data Eng. Bull 2014</a:t>
            </a:r>
            <a:r>
              <a:rPr lang="en-US" sz="1400" dirty="0">
                <a:latin typeface="Calibri" panose="020F0502020204030204" pitchFamily="34" charset="0"/>
                <a:cs typeface="Calibri" panose="020F0502020204030204" pitchFamily="34" charset="0"/>
              </a:rPr>
              <a:t>]</a:t>
            </a:r>
          </a:p>
        </p:txBody>
      </p:sp>
      <p:pic>
        <p:nvPicPr>
          <p:cNvPr id="23" name="Picture 22"/>
          <p:cNvPicPr>
            <a:picLocks noChangeAspect="1"/>
          </p:cNvPicPr>
          <p:nvPr/>
        </p:nvPicPr>
        <p:blipFill>
          <a:blip r:embed="rId3"/>
          <a:stretch>
            <a:fillRect/>
          </a:stretch>
        </p:blipFill>
        <p:spPr>
          <a:xfrm>
            <a:off x="8421949" y="3404774"/>
            <a:ext cx="496005" cy="640080"/>
          </a:xfrm>
          <a:prstGeom prst="rect">
            <a:avLst/>
          </a:prstGeom>
          <a:ln w="25400">
            <a:solidFill>
              <a:srgbClr val="7889FB"/>
            </a:solidFill>
          </a:ln>
        </p:spPr>
      </p:pic>
    </p:spTree>
    <p:extLst>
      <p:ext uri="{BB962C8B-B14F-4D97-AF65-F5344CB8AC3E}">
        <p14:creationId xmlns:p14="http://schemas.microsoft.com/office/powerpoint/2010/main" val="33688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Static/Dynamic Simplification Rewrites, cont.</a:t>
            </a:r>
          </a:p>
        </p:txBody>
      </p:sp>
      <p:sp>
        <p:nvSpPr>
          <p:cNvPr id="3" name="Content Placeholder 2"/>
          <p:cNvSpPr>
            <a:spLocks noGrp="1"/>
          </p:cNvSpPr>
          <p:nvPr>
            <p:ph idx="1"/>
          </p:nvPr>
        </p:nvSpPr>
        <p:spPr/>
        <p:txBody>
          <a:bodyPr/>
          <a:lstStyle/>
          <a:p>
            <a:r>
              <a:rPr lang="en-US" dirty="0"/>
              <a:t>TF Constant Push-Down</a:t>
            </a:r>
          </a:p>
          <a:p>
            <a:pPr lvl="1"/>
            <a:r>
              <a:rPr lang="en-US" b="1" dirty="0">
                <a:solidFill>
                  <a:srgbClr val="7889FB"/>
                </a:solidFill>
                <a:latin typeface="Consolas" panose="020B0609020204030204" pitchFamily="49" charset="0"/>
              </a:rPr>
              <a:t>Add</a:t>
            </a:r>
            <a:r>
              <a:rPr lang="en-US" b="0" dirty="0">
                <a:latin typeface="Consolas" panose="020B0609020204030204" pitchFamily="49" charset="0"/>
              </a:rPr>
              <a:t>(c1,</a:t>
            </a:r>
            <a:r>
              <a:rPr lang="en-US" b="1" dirty="0">
                <a:solidFill>
                  <a:srgbClr val="7889FB"/>
                </a:solidFill>
                <a:latin typeface="Consolas" panose="020B0609020204030204" pitchFamily="49" charset="0"/>
              </a:rPr>
              <a:t>Add</a:t>
            </a:r>
            <a:r>
              <a:rPr lang="en-US" b="0" dirty="0">
                <a:latin typeface="Consolas" panose="020B0609020204030204" pitchFamily="49" charset="0"/>
              </a:rPr>
              <a:t>(x,c2))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a:t>
            </a:r>
            <a:r>
              <a:rPr lang="en-US" b="1" dirty="0">
                <a:solidFill>
                  <a:srgbClr val="7889FB"/>
                </a:solidFill>
                <a:latin typeface="Consolas" panose="020B0609020204030204" pitchFamily="49" charset="0"/>
              </a:rPr>
              <a:t>Add</a:t>
            </a:r>
            <a:r>
              <a:rPr lang="en-US" b="0" dirty="0">
                <a:latin typeface="Consolas" panose="020B0609020204030204" pitchFamily="49" charset="0"/>
              </a:rPr>
              <a:t>(x,c1+c2)</a:t>
            </a:r>
          </a:p>
          <a:p>
            <a:pPr lvl="1"/>
            <a:r>
              <a:rPr lang="en-US" b="1" dirty="0" err="1">
                <a:solidFill>
                  <a:srgbClr val="7889FB"/>
                </a:solidFill>
                <a:latin typeface="Consolas" panose="020B0609020204030204" pitchFamily="49" charset="0"/>
              </a:rPr>
              <a:t>ConvND</a:t>
            </a:r>
            <a:r>
              <a:rPr lang="en-US" b="0" dirty="0">
                <a:latin typeface="Consolas" panose="020B0609020204030204" pitchFamily="49" charset="0"/>
              </a:rPr>
              <a:t>(c1*x,c2)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a:t>
            </a:r>
            <a:r>
              <a:rPr lang="en-US" b="1" dirty="0" err="1">
                <a:solidFill>
                  <a:srgbClr val="7889FB"/>
                </a:solidFill>
                <a:latin typeface="Consolas" panose="020B0609020204030204" pitchFamily="49" charset="0"/>
              </a:rPr>
              <a:t>ConvND</a:t>
            </a:r>
            <a:r>
              <a:rPr lang="en-US" b="0" dirty="0">
                <a:latin typeface="Consolas" panose="020B0609020204030204" pitchFamily="49" charset="0"/>
              </a:rPr>
              <a:t>(x,c1*c2)</a:t>
            </a:r>
            <a:endParaRPr lang="en-US" dirty="0">
              <a:latin typeface="Consolas" panose="020B0609020204030204" pitchFamily="49" charset="0"/>
            </a:endParaRPr>
          </a:p>
          <a:p>
            <a:pPr lvl="1"/>
            <a:endParaRPr lang="en-US" sz="700" dirty="0"/>
          </a:p>
          <a:p>
            <a:r>
              <a:rPr lang="en-US" dirty="0"/>
              <a:t>TF Arithmetic Simplifications</a:t>
            </a:r>
          </a:p>
          <a:p>
            <a:pPr lvl="1"/>
            <a:r>
              <a:rPr lang="en-US" b="0" dirty="0"/>
              <a:t>Flattening: </a:t>
            </a:r>
            <a:r>
              <a:rPr lang="en-US" b="0" dirty="0" err="1">
                <a:latin typeface="Consolas" panose="020B0609020204030204" pitchFamily="49" charset="0"/>
              </a:rPr>
              <a:t>a+b+c+d</a:t>
            </a:r>
            <a:r>
              <a:rPr lang="en-US" b="0" dirty="0">
                <a:latin typeface="Consolas" panose="020B0609020204030204" pitchFamily="49" charset="0"/>
              </a:rPr>
              <a:t>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a:t>
            </a:r>
            <a:r>
              <a:rPr lang="en-US" b="1" dirty="0" err="1">
                <a:solidFill>
                  <a:srgbClr val="7889FB"/>
                </a:solidFill>
                <a:latin typeface="Consolas" panose="020B0609020204030204" pitchFamily="49" charset="0"/>
              </a:rPr>
              <a:t>AddN</a:t>
            </a:r>
            <a:r>
              <a:rPr lang="en-US" b="0" dirty="0">
                <a:latin typeface="Consolas" panose="020B0609020204030204" pitchFamily="49" charset="0"/>
              </a:rPr>
              <a:t>(a, b, c, d)</a:t>
            </a:r>
          </a:p>
          <a:p>
            <a:pPr lvl="1"/>
            <a:r>
              <a:rPr lang="en-US" b="0" dirty="0"/>
              <a:t>Hoisting: </a:t>
            </a:r>
            <a:r>
              <a:rPr lang="en-US" b="1" dirty="0" err="1">
                <a:solidFill>
                  <a:srgbClr val="7889FB"/>
                </a:solidFill>
                <a:latin typeface="Consolas" panose="020B0609020204030204" pitchFamily="49" charset="0"/>
              </a:rPr>
              <a:t>AddN</a:t>
            </a:r>
            <a:r>
              <a:rPr lang="en-US" b="0" dirty="0">
                <a:latin typeface="Consolas" panose="020B0609020204030204" pitchFamily="49" charset="0"/>
              </a:rPr>
              <a:t>(x * a, b * x, x * c)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x * </a:t>
            </a:r>
            <a:r>
              <a:rPr lang="en-US" b="1" dirty="0" err="1">
                <a:solidFill>
                  <a:srgbClr val="7889FB"/>
                </a:solidFill>
                <a:latin typeface="Consolas" panose="020B0609020204030204" pitchFamily="49" charset="0"/>
              </a:rPr>
              <a:t>AddN</a:t>
            </a:r>
            <a:r>
              <a:rPr lang="en-US" b="0" dirty="0">
                <a:latin typeface="Consolas" panose="020B0609020204030204" pitchFamily="49" charset="0"/>
              </a:rPr>
              <a:t>(</a:t>
            </a:r>
            <a:r>
              <a:rPr lang="en-US" b="0" dirty="0" err="1">
                <a:latin typeface="Consolas" panose="020B0609020204030204" pitchFamily="49" charset="0"/>
              </a:rPr>
              <a:t>a+b+c</a:t>
            </a:r>
            <a:r>
              <a:rPr lang="en-US" b="0" dirty="0">
                <a:latin typeface="Consolas" panose="020B0609020204030204" pitchFamily="49" charset="0"/>
              </a:rPr>
              <a:t>)</a:t>
            </a:r>
          </a:p>
          <a:p>
            <a:pPr lvl="1"/>
            <a:r>
              <a:rPr lang="en-US" b="0" dirty="0"/>
              <a:t>Reduce Nodes Numeric: </a:t>
            </a:r>
            <a:r>
              <a:rPr lang="en-US" b="0" dirty="0" err="1">
                <a:latin typeface="Consolas" panose="020B0609020204030204" pitchFamily="49" charset="0"/>
              </a:rPr>
              <a:t>x+x+x</a:t>
            </a:r>
            <a:r>
              <a:rPr lang="en-US" b="0" dirty="0">
                <a:latin typeface="Consolas" panose="020B0609020204030204" pitchFamily="49" charset="0"/>
              </a:rPr>
              <a:t>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3*x</a:t>
            </a:r>
          </a:p>
          <a:p>
            <a:pPr lvl="1"/>
            <a:r>
              <a:rPr lang="es-ES" b="0" dirty="0"/>
              <a:t>Reduce </a:t>
            </a:r>
            <a:r>
              <a:rPr lang="es-ES" b="0" dirty="0" err="1"/>
              <a:t>Nodes</a:t>
            </a:r>
            <a:r>
              <a:rPr lang="es-ES" b="0" dirty="0"/>
              <a:t> Logicial: </a:t>
            </a:r>
            <a:r>
              <a:rPr lang="es-ES" b="0" dirty="0">
                <a:latin typeface="Consolas" panose="020B0609020204030204" pitchFamily="49" charset="0"/>
              </a:rPr>
              <a:t>!(x &gt; y) </a:t>
            </a:r>
            <a:r>
              <a:rPr lang="es-ES" dirty="0">
                <a:latin typeface="Consolas" panose="020B0609020204030204" pitchFamily="49" charset="0"/>
                <a:sym typeface="Wingdings" panose="05000000000000000000" pitchFamily="2" charset="2"/>
              </a:rPr>
              <a:t></a:t>
            </a:r>
            <a:r>
              <a:rPr lang="es-ES" b="0" dirty="0">
                <a:latin typeface="Consolas" panose="020B0609020204030204" pitchFamily="49" charset="0"/>
              </a:rPr>
              <a:t> x &lt;= y</a:t>
            </a:r>
            <a:endParaRPr lang="en-US" dirty="0">
              <a:latin typeface="Consolas" panose="020B0609020204030204" pitchFamily="49" charset="0"/>
            </a:endParaRPr>
          </a:p>
          <a:p>
            <a:pPr lvl="1"/>
            <a:endParaRPr lang="en-US" sz="700" dirty="0"/>
          </a:p>
          <a:p>
            <a:r>
              <a:rPr lang="en-US" dirty="0"/>
              <a:t>TF Broadcast Minimization</a:t>
            </a:r>
          </a:p>
          <a:p>
            <a:pPr lvl="1"/>
            <a:r>
              <a:rPr lang="fr-FR" b="0" dirty="0">
                <a:latin typeface="Consolas" panose="020B0609020204030204" pitchFamily="49" charset="0"/>
              </a:rPr>
              <a:t>(M1+s1) + (M2+s2) </a:t>
            </a:r>
            <a:r>
              <a:rPr lang="fr-FR" dirty="0">
                <a:latin typeface="Consolas" panose="020B0609020204030204" pitchFamily="49" charset="0"/>
                <a:sym typeface="Wingdings" panose="05000000000000000000" pitchFamily="2" charset="2"/>
              </a:rPr>
              <a:t></a:t>
            </a:r>
            <a:r>
              <a:rPr lang="fr-FR" b="0" dirty="0">
                <a:latin typeface="Consolas" panose="020B0609020204030204" pitchFamily="49" charset="0"/>
              </a:rPr>
              <a:t> (M1+M2) + (s1+s2)</a:t>
            </a:r>
          </a:p>
          <a:p>
            <a:pPr lvl="1"/>
            <a:endParaRPr lang="fr-FR" sz="700" b="0" dirty="0"/>
          </a:p>
          <a:p>
            <a:r>
              <a:rPr lang="en-US" dirty="0"/>
              <a:t>TF Better use of </a:t>
            </a:r>
            <a:r>
              <a:rPr lang="en-US" dirty="0" err="1"/>
              <a:t>I</a:t>
            </a:r>
            <a:r>
              <a:rPr lang="en-US"/>
              <a:t>ntrinsics</a:t>
            </a:r>
            <a:endParaRPr lang="en-US" dirty="0"/>
          </a:p>
          <a:p>
            <a:pPr lvl="1"/>
            <a:r>
              <a:rPr lang="es-ES" b="1" dirty="0" err="1">
                <a:solidFill>
                  <a:srgbClr val="7889FB"/>
                </a:solidFill>
                <a:latin typeface="Consolas" panose="020B0609020204030204" pitchFamily="49" charset="0"/>
              </a:rPr>
              <a:t>Matmul</a:t>
            </a:r>
            <a:r>
              <a:rPr lang="es-ES" b="0" dirty="0">
                <a:latin typeface="Consolas" panose="020B0609020204030204" pitchFamily="49" charset="0"/>
              </a:rPr>
              <a:t>(</a:t>
            </a:r>
            <a:r>
              <a:rPr lang="es-ES" b="1" dirty="0" err="1">
                <a:solidFill>
                  <a:srgbClr val="7889FB"/>
                </a:solidFill>
                <a:latin typeface="Consolas" panose="020B0609020204030204" pitchFamily="49" charset="0"/>
              </a:rPr>
              <a:t>Transpose</a:t>
            </a:r>
            <a:r>
              <a:rPr lang="es-ES" b="0" dirty="0">
                <a:latin typeface="Consolas" panose="020B0609020204030204" pitchFamily="49" charset="0"/>
              </a:rPr>
              <a:t>(X), </a:t>
            </a:r>
            <a:r>
              <a:rPr lang="es-ES" dirty="0">
                <a:latin typeface="Consolas" panose="020B0609020204030204" pitchFamily="49" charset="0"/>
              </a:rPr>
              <a:t>Y</a:t>
            </a:r>
            <a:r>
              <a:rPr lang="es-ES" b="0" dirty="0">
                <a:latin typeface="Consolas" panose="020B0609020204030204" pitchFamily="49" charset="0"/>
              </a:rPr>
              <a:t>) </a:t>
            </a:r>
            <a:r>
              <a:rPr lang="es-ES" dirty="0">
                <a:latin typeface="Consolas" panose="020B0609020204030204" pitchFamily="49" charset="0"/>
                <a:sym typeface="Wingdings" panose="05000000000000000000" pitchFamily="2" charset="2"/>
              </a:rPr>
              <a:t></a:t>
            </a:r>
            <a:r>
              <a:rPr lang="es-ES" b="0" dirty="0">
                <a:latin typeface="Consolas" panose="020B0609020204030204" pitchFamily="49" charset="0"/>
              </a:rPr>
              <a:t> </a:t>
            </a:r>
            <a:r>
              <a:rPr lang="es-ES" b="1" dirty="0" err="1">
                <a:solidFill>
                  <a:srgbClr val="7889FB"/>
                </a:solidFill>
                <a:latin typeface="Consolas" panose="020B0609020204030204" pitchFamily="49" charset="0"/>
              </a:rPr>
              <a:t>Matmul</a:t>
            </a:r>
            <a:r>
              <a:rPr lang="es-ES" b="0" dirty="0">
                <a:latin typeface="Consolas" panose="020B0609020204030204" pitchFamily="49" charset="0"/>
              </a:rPr>
              <a:t>(X, </a:t>
            </a:r>
            <a:r>
              <a:rPr lang="es-ES" dirty="0">
                <a:latin typeface="Consolas" panose="020B0609020204030204" pitchFamily="49" charset="0"/>
              </a:rPr>
              <a:t>Y</a:t>
            </a:r>
            <a:r>
              <a:rPr lang="es-ES" b="0" dirty="0">
                <a:latin typeface="Consolas" panose="020B0609020204030204" pitchFamily="49" charset="0"/>
              </a:rPr>
              <a:t>, </a:t>
            </a:r>
            <a:r>
              <a:rPr lang="es-ES" b="0" dirty="0" err="1">
                <a:latin typeface="Consolas" panose="020B0609020204030204" pitchFamily="49" charset="0"/>
              </a:rPr>
              <a:t>transpose_x</a:t>
            </a:r>
            <a:r>
              <a:rPr lang="es-ES" b="0" dirty="0">
                <a:latin typeface="Consolas" panose="020B0609020204030204" pitchFamily="49" charset="0"/>
              </a:rPr>
              <a:t>=True)</a:t>
            </a:r>
            <a:endParaRPr lang="en-US" dirty="0">
              <a:latin typeface="Consolas" panose="020B0609020204030204" pitchFamily="49" charset="0"/>
            </a:endParaRP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a:p>
            <a:endParaRPr lang="en-US" dirty="0"/>
          </a:p>
        </p:txBody>
      </p:sp>
      <p:sp>
        <p:nvSpPr>
          <p:cNvPr id="7" name="TextBox 6"/>
          <p:cNvSpPr txBox="1"/>
          <p:nvPr/>
        </p:nvSpPr>
        <p:spPr>
          <a:xfrm>
            <a:off x="6508579" y="3791854"/>
            <a:ext cx="2441746" cy="1354217"/>
          </a:xfrm>
          <a:prstGeom prst="rect">
            <a:avLst/>
          </a:prstGeom>
          <a:noFill/>
        </p:spPr>
        <p:txBody>
          <a:bodyPr wrap="square" lIns="0" rIns="0" rtlCol="0">
            <a:spAutoFit/>
          </a:bodyPr>
          <a:lstStyle/>
          <a:p>
            <a:pPr algn="ctr"/>
            <a:r>
              <a:rPr lang="en-US" b="1" dirty="0" err="1">
                <a:solidFill>
                  <a:schemeClr val="accent1"/>
                </a:solidFill>
                <a:latin typeface="Calibri" panose="020F0502020204030204" pitchFamily="34" charset="0"/>
                <a:cs typeface="Calibri" panose="020F0502020204030204" pitchFamily="34" charset="0"/>
              </a:rPr>
              <a:t>SystemML</a:t>
            </a:r>
            <a:r>
              <a:rPr lang="en-US" b="1" dirty="0">
                <a:solidFill>
                  <a:schemeClr val="accent1"/>
                </a:solidFill>
                <a:latin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cs typeface="Calibri" panose="020F0502020204030204" pitchFamily="34" charset="0"/>
              </a:rPr>
              <a:t>SystemDS</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sz="1600" dirty="0" err="1">
                <a:latin typeface="Consolas" panose="020B0609020204030204" pitchFamily="49" charset="0"/>
              </a:rPr>
              <a:t>RewriteElementwise-MultChainOptimization</a:t>
            </a:r>
            <a:r>
              <a:rPr lang="en-US" sz="1600" dirty="0">
                <a:latin typeface="Consolas" panose="020B0609020204030204" pitchFamily="49" charset="0"/>
              </a:rPr>
              <a:t/>
            </a:r>
            <a:br>
              <a:rPr lang="en-US" sz="1600" dirty="0">
                <a:latin typeface="Consolas" panose="020B0609020204030204" pitchFamily="49" charset="0"/>
              </a:rPr>
            </a:br>
            <a:r>
              <a:rPr lang="en-US" sz="1600" dirty="0">
                <a:latin typeface="Calibri" panose="020F0502020204030204" pitchFamily="34" charset="0"/>
                <a:cs typeface="Calibri" panose="020F0502020204030204" pitchFamily="34" charset="0"/>
              </a:rPr>
              <a:t>(orders and collapses matrix, vector, scalar op chains)</a:t>
            </a:r>
          </a:p>
        </p:txBody>
      </p:sp>
      <p:pic>
        <p:nvPicPr>
          <p:cNvPr id="9" name="Picture 8"/>
          <p:cNvPicPr>
            <a:picLocks noChangeAspect="1"/>
          </p:cNvPicPr>
          <p:nvPr/>
        </p:nvPicPr>
        <p:blipFill>
          <a:blip r:embed="rId2"/>
          <a:stretch>
            <a:fillRect/>
          </a:stretch>
        </p:blipFill>
        <p:spPr>
          <a:xfrm>
            <a:off x="7776592" y="2135923"/>
            <a:ext cx="1141362" cy="640080"/>
          </a:xfrm>
          <a:prstGeom prst="rect">
            <a:avLst/>
          </a:prstGeom>
          <a:ln w="25400">
            <a:solidFill>
              <a:srgbClr val="7889FB"/>
            </a:solidFill>
          </a:ln>
        </p:spPr>
      </p:pic>
      <p:sp>
        <p:nvSpPr>
          <p:cNvPr id="10" name="TextBox 9"/>
          <p:cNvSpPr txBox="1"/>
          <p:nvPr/>
        </p:nvSpPr>
        <p:spPr>
          <a:xfrm>
            <a:off x="5717512" y="1316335"/>
            <a:ext cx="3200442"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Rasmus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Munk</a:t>
            </a:r>
            <a:r>
              <a:rPr lang="en-US" sz="1400" dirty="0">
                <a:latin typeface="Calibri" panose="020F0502020204030204" pitchFamily="34" charset="0"/>
                <a:cs typeface="Calibri" panose="020F0502020204030204" pitchFamily="34" charset="0"/>
              </a:rPr>
              <a:t> Larsen, Tatiana </a:t>
            </a:r>
            <a:r>
              <a:rPr lang="en-US" sz="1400" dirty="0" err="1">
                <a:latin typeface="Calibri" panose="020F0502020204030204" pitchFamily="34" charset="0"/>
                <a:cs typeface="Calibri" panose="020F0502020204030204" pitchFamily="34" charset="0"/>
              </a:rPr>
              <a:t>Shpeisman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Graph Optimizations, </a:t>
            </a:r>
          </a:p>
          <a:p>
            <a:pPr algn="r"/>
            <a:r>
              <a:rPr lang="en-US" sz="1400" b="1" dirty="0">
                <a:latin typeface="Calibri" panose="020F0502020204030204" pitchFamily="34" charset="0"/>
                <a:cs typeface="Calibri" panose="020F0502020204030204" pitchFamily="34" charset="0"/>
              </a:rPr>
              <a:t>Guest Lecture Stanford 2019</a:t>
            </a:r>
            <a:r>
              <a:rPr lang="en-US" sz="1400" dirty="0">
                <a:latin typeface="Calibri" panose="020F0502020204030204" pitchFamily="34" charset="0"/>
                <a:cs typeface="Calibri" panose="020F0502020204030204" pitchFamily="34" charset="0"/>
              </a:rPr>
              <a:t>]</a:t>
            </a:r>
            <a:endParaRPr lang="en-US" b="1" dirty="0">
              <a:solidFill>
                <a:schemeClr val="accent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4BA8E35E-73C7-40FA-9FB0-814BABB7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981" y="708358"/>
            <a:ext cx="659373" cy="561969"/>
          </a:xfrm>
          <a:prstGeom prst="rect">
            <a:avLst/>
          </a:prstGeom>
        </p:spPr>
      </p:pic>
    </p:spTree>
    <p:extLst>
      <p:ext uri="{BB962C8B-B14F-4D97-AF65-F5344CB8AC3E}">
        <p14:creationId xmlns:p14="http://schemas.microsoft.com/office/powerpoint/2010/main" val="415167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Static/Dynamic Simplification Rewrites, cont.</a:t>
            </a:r>
          </a:p>
        </p:txBody>
      </p:sp>
      <p:sp>
        <p:nvSpPr>
          <p:cNvPr id="3" name="Content Placeholder 2"/>
          <p:cNvSpPr>
            <a:spLocks noGrp="1"/>
          </p:cNvSpPr>
          <p:nvPr>
            <p:ph idx="1"/>
          </p:nvPr>
        </p:nvSpPr>
        <p:spPr/>
        <p:txBody>
          <a:bodyPr/>
          <a:lstStyle/>
          <a:p>
            <a:r>
              <a:rPr lang="en-US" dirty="0"/>
              <a:t>Relaxed DNN Graph Substitutions </a:t>
            </a:r>
          </a:p>
          <a:p>
            <a:pPr lvl="1"/>
            <a:r>
              <a:rPr lang="en-US" dirty="0"/>
              <a:t>Allow substitutions that preserve </a:t>
            </a:r>
            <a:br>
              <a:rPr lang="en-US" dirty="0"/>
            </a:br>
            <a:r>
              <a:rPr lang="en-US" dirty="0"/>
              <a:t>semantics, no matter if </a:t>
            </a:r>
            <a:r>
              <a:rPr lang="en-US" b="1" dirty="0">
                <a:solidFill>
                  <a:srgbClr val="7889FB"/>
                </a:solidFill>
              </a:rPr>
              <a:t>faster</a:t>
            </a:r>
            <a:r>
              <a:rPr lang="en-US" dirty="0"/>
              <a:t>/</a:t>
            </a:r>
            <a:r>
              <a:rPr lang="en-US" b="1" dirty="0">
                <a:solidFill>
                  <a:schemeClr val="accent1"/>
                </a:solidFill>
              </a:rPr>
              <a:t>slower</a:t>
            </a:r>
          </a:p>
          <a:p>
            <a:pPr lvl="1"/>
            <a:r>
              <a:rPr lang="en-US" dirty="0"/>
              <a:t>Backtracking search</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Additional Algorithms</a:t>
            </a:r>
          </a:p>
          <a:p>
            <a:pPr lvl="1"/>
            <a:r>
              <a:rPr lang="en-US" dirty="0"/>
              <a:t>Partial order of substitutions w/ pruning</a:t>
            </a:r>
          </a:p>
          <a:p>
            <a:pPr lvl="1"/>
            <a:r>
              <a:rPr lang="en-US" dirty="0"/>
              <a:t>Dynamic programming </a:t>
            </a:r>
            <a:r>
              <a:rPr lang="en-US" dirty="0">
                <a:sym typeface="Wingdings" panose="05000000000000000000" pitchFamily="2" charset="2"/>
              </a:rPr>
              <a:t> substitutions</a:t>
            </a:r>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4"/>
          </p:nvPr>
        </p:nvSpPr>
        <p:spPr/>
        <p:txBody>
          <a:bodyPr/>
          <a:lstStyle/>
          <a:p>
            <a:r>
              <a:rPr lang="en-US" dirty="0"/>
              <a:t>Rewrites and Operator Selection</a:t>
            </a:r>
          </a:p>
          <a:p>
            <a:endParaRPr lang="en-US" dirty="0"/>
          </a:p>
        </p:txBody>
      </p:sp>
      <p:pic>
        <p:nvPicPr>
          <p:cNvPr id="5" name="Picture 4"/>
          <p:cNvPicPr>
            <a:picLocks noChangeAspect="1"/>
          </p:cNvPicPr>
          <p:nvPr/>
        </p:nvPicPr>
        <p:blipFill>
          <a:blip r:embed="rId3"/>
          <a:stretch>
            <a:fillRect/>
          </a:stretch>
        </p:blipFill>
        <p:spPr>
          <a:xfrm>
            <a:off x="913273" y="2664385"/>
            <a:ext cx="7808696" cy="2520311"/>
          </a:xfrm>
          <a:prstGeom prst="rect">
            <a:avLst/>
          </a:prstGeom>
        </p:spPr>
      </p:pic>
      <p:sp>
        <p:nvSpPr>
          <p:cNvPr id="6" name="TextBox 5"/>
          <p:cNvSpPr txBox="1"/>
          <p:nvPr/>
        </p:nvSpPr>
        <p:spPr>
          <a:xfrm>
            <a:off x="461096" y="4039434"/>
            <a:ext cx="964642" cy="646331"/>
          </a:xfrm>
          <a:prstGeom prst="rect">
            <a:avLst/>
          </a:prstGeom>
          <a:noFill/>
        </p:spPr>
        <p:txBody>
          <a:bodyPr wrap="square" lIns="0" rIns="0" rtlCol="0">
            <a:spAutoFit/>
          </a:bodyPr>
          <a:lstStyle/>
          <a:p>
            <a:pPr algn="ctr"/>
            <a:r>
              <a:rPr lang="en-US" b="1" dirty="0" err="1">
                <a:latin typeface="Calibri" panose="020F0502020204030204" pitchFamily="34" charset="0"/>
                <a:cs typeface="Calibri" panose="020F0502020204030204" pitchFamily="34" charset="0"/>
              </a:rPr>
              <a:t>ResNet</a:t>
            </a:r>
            <a:r>
              <a:rPr lang="en-US" b="1" dirty="0">
                <a:latin typeface="Calibri" panose="020F0502020204030204" pitchFamily="34" charset="0"/>
                <a:cs typeface="Calibri" panose="020F0502020204030204" pitchFamily="34" charset="0"/>
              </a:rPr>
              <a:t> module</a:t>
            </a:r>
          </a:p>
        </p:txBody>
      </p:sp>
      <p:sp>
        <p:nvSpPr>
          <p:cNvPr id="7" name="TextBox 6"/>
          <p:cNvSpPr txBox="1"/>
          <p:nvPr/>
        </p:nvSpPr>
        <p:spPr>
          <a:xfrm>
            <a:off x="2181036" y="3830598"/>
            <a:ext cx="1124871" cy="1200329"/>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Increased conv2d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kernel size via </a:t>
            </a:r>
            <a:r>
              <a:rPr lang="en-US" b="1" dirty="0">
                <a:solidFill>
                  <a:schemeClr val="accent1"/>
                </a:solidFill>
                <a:latin typeface="Calibri" panose="020F0502020204030204" pitchFamily="34" charset="0"/>
                <a:cs typeface="Calibri" panose="020F0502020204030204" pitchFamily="34" charset="0"/>
              </a:rPr>
              <a:t>padding </a:t>
            </a:r>
          </a:p>
        </p:txBody>
      </p:sp>
      <p:sp>
        <p:nvSpPr>
          <p:cNvPr id="8" name="TextBox 7"/>
          <p:cNvSpPr txBox="1"/>
          <p:nvPr/>
        </p:nvSpPr>
        <p:spPr>
          <a:xfrm>
            <a:off x="7506118" y="4441371"/>
            <a:ext cx="1426866" cy="646331"/>
          </a:xfrm>
          <a:prstGeom prst="rect">
            <a:avLst/>
          </a:prstGeom>
          <a:noFill/>
        </p:spPr>
        <p:txBody>
          <a:bodyPr wrap="square" lIns="0" rIns="0" rtlCol="0">
            <a:spAutoFit/>
          </a:bodyPr>
          <a:lstStyle/>
          <a:p>
            <a:pPr algn="ctr"/>
            <a:r>
              <a:rPr lang="en-US" b="1" dirty="0">
                <a:solidFill>
                  <a:srgbClr val="7889FB"/>
                </a:solidFill>
                <a:latin typeface="Calibri" panose="020F0502020204030204" pitchFamily="34" charset="0"/>
                <a:cs typeface="Calibri" panose="020F0502020204030204" pitchFamily="34" charset="0"/>
              </a:rPr>
              <a:t>1.3x</a:t>
            </a:r>
            <a:r>
              <a:rPr lang="en-US" dirty="0">
                <a:latin typeface="Calibri" panose="020F0502020204030204" pitchFamily="34" charset="0"/>
                <a:cs typeface="Calibri" panose="020F0502020204030204" pitchFamily="34" charset="0"/>
              </a:rPr>
              <a:t> faster on V100 GPUs</a:t>
            </a:r>
          </a:p>
        </p:txBody>
      </p:sp>
      <p:pic>
        <p:nvPicPr>
          <p:cNvPr id="9" name="Picture 8"/>
          <p:cNvPicPr>
            <a:picLocks noChangeAspect="1"/>
          </p:cNvPicPr>
          <p:nvPr/>
        </p:nvPicPr>
        <p:blipFill>
          <a:blip r:embed="rId4"/>
          <a:stretch>
            <a:fillRect/>
          </a:stretch>
        </p:blipFill>
        <p:spPr>
          <a:xfrm>
            <a:off x="8452836" y="1510462"/>
            <a:ext cx="497489" cy="640080"/>
          </a:xfrm>
          <a:prstGeom prst="rect">
            <a:avLst/>
          </a:prstGeom>
          <a:ln w="25400">
            <a:solidFill>
              <a:srgbClr val="7889FB"/>
            </a:solidFill>
          </a:ln>
        </p:spPr>
      </p:pic>
      <p:sp>
        <p:nvSpPr>
          <p:cNvPr id="10" name="TextBox 9"/>
          <p:cNvSpPr txBox="1"/>
          <p:nvPr/>
        </p:nvSpPr>
        <p:spPr>
          <a:xfrm>
            <a:off x="4883500" y="1369786"/>
            <a:ext cx="346668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Zhihao</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Jia</a:t>
            </a:r>
            <a:r>
              <a:rPr lang="en-US" sz="1400" dirty="0">
                <a:latin typeface="Calibri" panose="020F0502020204030204" pitchFamily="34" charset="0"/>
                <a:cs typeface="Calibri" panose="020F0502020204030204" pitchFamily="34" charset="0"/>
              </a:rPr>
              <a:t>, James J. Thomas, Todd </a:t>
            </a:r>
            <a:r>
              <a:rPr lang="en-US" sz="1400" dirty="0" err="1">
                <a:latin typeface="Calibri" panose="020F0502020204030204" pitchFamily="34" charset="0"/>
                <a:cs typeface="Calibri" panose="020F0502020204030204" pitchFamily="34" charset="0"/>
              </a:rPr>
              <a:t>Warszawski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Mingyu</a:t>
            </a:r>
            <a:r>
              <a:rPr lang="en-US" sz="1400" dirty="0">
                <a:latin typeface="Calibri" panose="020F0502020204030204" pitchFamily="34" charset="0"/>
                <a:cs typeface="Calibri" panose="020F0502020204030204" pitchFamily="34" charset="0"/>
              </a:rPr>
              <a:t> Gao, </a:t>
            </a:r>
            <a:r>
              <a:rPr lang="en-US" sz="1400" dirty="0" err="1">
                <a:latin typeface="Calibri" panose="020F0502020204030204" pitchFamily="34" charset="0"/>
                <a:cs typeface="Calibri" panose="020F0502020204030204" pitchFamily="34" charset="0"/>
              </a:rPr>
              <a:t>Matei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Zaharia</a:t>
            </a:r>
            <a:r>
              <a:rPr lang="en-US" sz="1400" dirty="0">
                <a:latin typeface="Calibri" panose="020F0502020204030204" pitchFamily="34" charset="0"/>
                <a:cs typeface="Calibri" panose="020F0502020204030204" pitchFamily="34" charset="0"/>
              </a:rPr>
              <a:t>, Alex Aiken: Optimizing DNN Computation with Relaxed Graph Substitutions. </a:t>
            </a:r>
            <a:r>
              <a:rPr lang="en-US" sz="1400" b="1" dirty="0" err="1">
                <a:latin typeface="Calibri" panose="020F0502020204030204" pitchFamily="34" charset="0"/>
                <a:cs typeface="Calibri" panose="020F0502020204030204" pitchFamily="34" charset="0"/>
              </a:rPr>
              <a:t>MLSys</a:t>
            </a:r>
            <a:r>
              <a:rPr lang="en-US" sz="1400" b="1" dirty="0">
                <a:latin typeface="Calibri" panose="020F0502020204030204" pitchFamily="34" charset="0"/>
                <a:cs typeface="Calibri" panose="020F0502020204030204" pitchFamily="34" charset="0"/>
              </a:rPr>
              <a:t> 2019</a:t>
            </a:r>
            <a:r>
              <a:rPr lang="en-US" sz="1400" dirty="0">
                <a:latin typeface="Calibri" panose="020F0502020204030204" pitchFamily="34" charset="0"/>
                <a:cs typeface="Calibri" panose="020F0502020204030204" pitchFamily="34" charset="0"/>
              </a:rPr>
              <a:t>]</a:t>
            </a:r>
          </a:p>
        </p:txBody>
      </p:sp>
      <p:pic>
        <p:nvPicPr>
          <p:cNvPr id="11" name="Picture 10"/>
          <p:cNvPicPr>
            <a:picLocks noChangeAspect="1"/>
          </p:cNvPicPr>
          <p:nvPr/>
        </p:nvPicPr>
        <p:blipFill>
          <a:blip r:embed="rId5"/>
          <a:stretch>
            <a:fillRect/>
          </a:stretch>
        </p:blipFill>
        <p:spPr>
          <a:xfrm>
            <a:off x="8454320" y="5509015"/>
            <a:ext cx="496005" cy="640080"/>
          </a:xfrm>
          <a:prstGeom prst="rect">
            <a:avLst/>
          </a:prstGeom>
          <a:ln w="25400">
            <a:solidFill>
              <a:srgbClr val="7889FB"/>
            </a:solidFill>
          </a:ln>
        </p:spPr>
      </p:pic>
      <p:sp>
        <p:nvSpPr>
          <p:cNvPr id="12" name="TextBox 11"/>
          <p:cNvSpPr txBox="1"/>
          <p:nvPr/>
        </p:nvSpPr>
        <p:spPr>
          <a:xfrm>
            <a:off x="5476352" y="5348244"/>
            <a:ext cx="287382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Jingzhi</a:t>
            </a:r>
            <a:r>
              <a:rPr lang="en-US" sz="1400" dirty="0">
                <a:latin typeface="Calibri" panose="020F0502020204030204" pitchFamily="34" charset="0"/>
                <a:cs typeface="Calibri" panose="020F0502020204030204" pitchFamily="34" charset="0"/>
              </a:rPr>
              <a:t> Fang, </a:t>
            </a:r>
            <a:r>
              <a:rPr lang="en-US" sz="1400" dirty="0" err="1">
                <a:latin typeface="Calibri" panose="020F0502020204030204" pitchFamily="34" charset="0"/>
                <a:cs typeface="Calibri" panose="020F0502020204030204" pitchFamily="34" charset="0"/>
              </a:rPr>
              <a:t>Yanyan</a:t>
            </a:r>
            <a:r>
              <a:rPr lang="en-US" sz="1400" dirty="0">
                <a:latin typeface="Calibri" panose="020F0502020204030204" pitchFamily="34" charset="0"/>
                <a:cs typeface="Calibri" panose="020F0502020204030204" pitchFamily="34" charset="0"/>
              </a:rPr>
              <a:t> Shen, Yue Wang, Lei Chen: Optimizing DNN Computation Graph using Graph Substitutions. </a:t>
            </a:r>
            <a:r>
              <a:rPr lang="en-US" sz="1400" b="1" dirty="0">
                <a:latin typeface="Calibri" panose="020F0502020204030204" pitchFamily="34" charset="0"/>
                <a:cs typeface="Calibri" panose="020F0502020204030204" pitchFamily="34" charset="0"/>
              </a:rPr>
              <a:t>PVLDB 13(11)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0009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Static/Dynamic Simplification Rewrites, cont.</a:t>
            </a:r>
          </a:p>
        </p:txBody>
      </p:sp>
      <p:sp>
        <p:nvSpPr>
          <p:cNvPr id="3" name="Content Placeholder 2"/>
          <p:cNvSpPr>
            <a:spLocks noGrp="1"/>
          </p:cNvSpPr>
          <p:nvPr>
            <p:ph idx="1"/>
          </p:nvPr>
        </p:nvSpPr>
        <p:spPr/>
        <p:txBody>
          <a:bodyPr/>
          <a:lstStyle/>
          <a:p>
            <a:r>
              <a:rPr lang="en-US" dirty="0" smtClean="0"/>
              <a:t>Rewrites in </a:t>
            </a:r>
            <a:r>
              <a:rPr lang="en-US" dirty="0" err="1" smtClean="0"/>
              <a:t>PyTorch</a:t>
            </a:r>
            <a:r>
              <a:rPr lang="en-US" dirty="0" smtClean="0"/>
              <a:t> </a:t>
            </a:r>
            <a:r>
              <a:rPr lang="en-US" b="0" dirty="0" smtClean="0"/>
              <a:t>(Torch Script JIT)</a:t>
            </a:r>
          </a:p>
          <a:p>
            <a:pPr lvl="1"/>
            <a:r>
              <a:rPr lang="en-US" dirty="0" err="1" smtClean="0"/>
              <a:t>Misc</a:t>
            </a:r>
            <a:r>
              <a:rPr lang="en-US" dirty="0" smtClean="0"/>
              <a:t>: Canonicalization, </a:t>
            </a:r>
            <a:br>
              <a:rPr lang="en-US" dirty="0" smtClean="0"/>
            </a:br>
            <a:r>
              <a:rPr lang="en-US" dirty="0" smtClean="0"/>
              <a:t>erase number types and no-ops</a:t>
            </a:r>
          </a:p>
          <a:p>
            <a:pPr lvl="1"/>
            <a:r>
              <a:rPr lang="en-US" dirty="0" smtClean="0"/>
              <a:t>Fuse linear, fuse </a:t>
            </a:r>
            <a:r>
              <a:rPr lang="en-US" dirty="0" err="1" smtClean="0"/>
              <a:t>relu</a:t>
            </a:r>
            <a:r>
              <a:rPr lang="en-US" dirty="0" smtClean="0"/>
              <a:t>, fuse graph pipeline</a:t>
            </a:r>
          </a:p>
          <a:p>
            <a:pPr lvl="1"/>
            <a:r>
              <a:rPr lang="en-US" dirty="0" smtClean="0"/>
              <a:t>Peephole simplifications</a:t>
            </a:r>
            <a:br>
              <a:rPr lang="en-US" dirty="0" smtClean="0"/>
            </a:br>
            <a:r>
              <a:rPr lang="en-US" dirty="0" smtClean="0"/>
              <a:t>(e.g., for </a:t>
            </a:r>
            <a:r>
              <a:rPr lang="en-US" dirty="0" err="1" smtClean="0"/>
              <a:t>dtype</a:t>
            </a:r>
            <a:r>
              <a:rPr lang="en-US" dirty="0" smtClean="0"/>
              <a:t> management)</a:t>
            </a:r>
          </a:p>
          <a:p>
            <a:pPr lvl="1"/>
            <a:r>
              <a:rPr lang="en-US" dirty="0" err="1" smtClean="0"/>
              <a:t>Inlining</a:t>
            </a:r>
            <a:r>
              <a:rPr lang="en-US" dirty="0" smtClean="0"/>
              <a:t> and loop unrolling</a:t>
            </a:r>
          </a:p>
          <a:p>
            <a:pPr lvl="1"/>
            <a:r>
              <a:rPr lang="en-US" dirty="0" smtClean="0"/>
              <a:t>Concatenation and fusion</a:t>
            </a:r>
            <a:br>
              <a:rPr lang="en-US" dirty="0" smtClean="0"/>
            </a:br>
            <a:r>
              <a:rPr lang="en-US" dirty="0" smtClean="0"/>
              <a:t>rewrites:</a:t>
            </a:r>
            <a:endParaRPr lang="en-US" dirty="0"/>
          </a:p>
        </p:txBody>
      </p:sp>
      <p:sp>
        <p:nvSpPr>
          <p:cNvPr id="4" name="Text Placeholder 3"/>
          <p:cNvSpPr>
            <a:spLocks noGrp="1"/>
          </p:cNvSpPr>
          <p:nvPr>
            <p:ph type="body" sz="quarter" idx="14"/>
          </p:nvPr>
        </p:nvSpPr>
        <p:spPr/>
        <p:txBody>
          <a:bodyPr/>
          <a:lstStyle/>
          <a:p>
            <a:r>
              <a:rPr lang="en-US" dirty="0"/>
              <a:t>Rewrites and Operator Selection</a:t>
            </a:r>
          </a:p>
          <a:p>
            <a:endParaRPr lang="en-US" dirty="0"/>
          </a:p>
        </p:txBody>
      </p:sp>
      <p:pic>
        <p:nvPicPr>
          <p:cNvPr id="5" name="Picture 4">
            <a:extLst>
              <a:ext uri="{FF2B5EF4-FFF2-40B4-BE49-F238E27FC236}">
                <a16:creationId xmlns:a16="http://schemas.microsoft.com/office/drawing/2014/main" id="{D8C6360D-46D3-4969-8621-0C7A6D30F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369" y="1232865"/>
            <a:ext cx="1027585" cy="213035"/>
          </a:xfrm>
          <a:prstGeom prst="rect">
            <a:avLst/>
          </a:prstGeom>
        </p:spPr>
      </p:pic>
      <p:sp>
        <p:nvSpPr>
          <p:cNvPr id="6" name="TextBox 5"/>
          <p:cNvSpPr txBox="1"/>
          <p:nvPr/>
        </p:nvSpPr>
        <p:spPr>
          <a:xfrm>
            <a:off x="5280451" y="1577634"/>
            <a:ext cx="3637503" cy="523220"/>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hlinkClick r:id="rId3"/>
              </a:rPr>
              <a:t>https</a:t>
            </a:r>
            <a:r>
              <a:rPr lang="en-US" sz="1400" dirty="0">
                <a:latin typeface="Calibri" panose="020F0502020204030204" pitchFamily="34" charset="0"/>
                <a:cs typeface="Calibri" panose="020F0502020204030204" pitchFamily="34" charset="0"/>
                <a:hlinkClick r:id="rId3"/>
              </a:rPr>
              <a:t>://</a:t>
            </a:r>
            <a:r>
              <a:rPr lang="en-US" sz="1400" dirty="0" smtClean="0">
                <a:latin typeface="Calibri" panose="020F0502020204030204" pitchFamily="34" charset="0"/>
                <a:cs typeface="Calibri" panose="020F0502020204030204" pitchFamily="34" charset="0"/>
                <a:hlinkClick r:id="rId3"/>
              </a:rPr>
              <a:t>github.com/pytorch/pytorch/blob/master/torch/csrc/jit/passes/subgraph_rewrite.cpp</a:t>
            </a:r>
            <a:r>
              <a:rPr lang="en-US" sz="1400" dirty="0" smtClean="0">
                <a:latin typeface="Calibri" panose="020F0502020204030204" pitchFamily="34" charset="0"/>
                <a:cs typeface="Calibri" panose="020F0502020204030204" pitchFamily="34" charset="0"/>
              </a:rPr>
              <a:t>]</a:t>
            </a:r>
            <a:endParaRPr lang="en-US" sz="1400" dirty="0" smtClean="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stretch>
            <a:fillRect/>
          </a:stretch>
        </p:blipFill>
        <p:spPr>
          <a:xfrm>
            <a:off x="4436611" y="2692214"/>
            <a:ext cx="4375796" cy="3223073"/>
          </a:xfrm>
          <a:prstGeom prst="rect">
            <a:avLst/>
          </a:prstGeom>
        </p:spPr>
      </p:pic>
      <p:sp>
        <p:nvSpPr>
          <p:cNvPr id="8" name="TextBox 7"/>
          <p:cNvSpPr txBox="1"/>
          <p:nvPr/>
        </p:nvSpPr>
        <p:spPr>
          <a:xfrm>
            <a:off x="6641962" y="5339293"/>
            <a:ext cx="2391506" cy="584775"/>
          </a:xfrm>
          <a:prstGeom prst="rect">
            <a:avLst/>
          </a:prstGeom>
          <a:noFill/>
        </p:spPr>
        <p:txBody>
          <a:bodyPr wrap="square" lIns="0" rIns="0" rtlCol="0">
            <a:spAutoFit/>
          </a:bodyPr>
          <a:lstStyle/>
          <a:p>
            <a:pPr algn="ctr"/>
            <a:r>
              <a:rPr lang="en-US" sz="1600" dirty="0" smtClean="0">
                <a:latin typeface="Consolas" panose="020B0609020204030204" pitchFamily="49" charset="0"/>
                <a:cs typeface="Calibri" panose="020F0502020204030204" pitchFamily="34" charset="0"/>
              </a:rPr>
              <a:t>s</a:t>
            </a:r>
            <a:r>
              <a:rPr lang="en-US" sz="1600" dirty="0" smtClean="0">
                <a:latin typeface="Consolas" panose="020B0609020204030204" pitchFamily="49" charset="0"/>
                <a:cs typeface="Calibri" panose="020F0502020204030204" pitchFamily="34" charset="0"/>
              </a:rPr>
              <a:t>ubgraph_rewrite.cpp </a:t>
            </a:r>
            <a:r>
              <a:rPr lang="en-US" sz="1600" dirty="0" smtClean="0">
                <a:latin typeface="Calibri" panose="020F0502020204030204" pitchFamily="34" charset="0"/>
                <a:cs typeface="Calibri" panose="020F0502020204030204" pitchFamily="34" charset="0"/>
              </a:rPr>
              <a:t>(extracted Mar 17, 2022)</a:t>
            </a: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676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Vectorization and Incremental Computation</a:t>
            </a:r>
          </a:p>
        </p:txBody>
      </p:sp>
      <p:sp>
        <p:nvSpPr>
          <p:cNvPr id="3" name="Content Placeholder 2"/>
          <p:cNvSpPr>
            <a:spLocks noGrp="1"/>
          </p:cNvSpPr>
          <p:nvPr>
            <p:ph idx="1"/>
          </p:nvPr>
        </p:nvSpPr>
        <p:spPr/>
        <p:txBody>
          <a:bodyPr/>
          <a:lstStyle/>
          <a:p>
            <a:r>
              <a:rPr lang="en-US" dirty="0"/>
              <a:t>Loop Transformations</a:t>
            </a:r>
            <a:br>
              <a:rPr lang="en-US" dirty="0"/>
            </a:br>
            <a:r>
              <a:rPr lang="en-US" b="0" dirty="0"/>
              <a:t>(e.g., </a:t>
            </a:r>
            <a:r>
              <a:rPr lang="en-US" dirty="0" err="1">
                <a:solidFill>
                  <a:srgbClr val="7889FB"/>
                </a:solidFill>
              </a:rPr>
              <a:t>OptiML</a:t>
            </a:r>
            <a:r>
              <a:rPr lang="en-US" b="0" dirty="0"/>
              <a:t>, </a:t>
            </a:r>
            <a:r>
              <a:rPr lang="en-US" dirty="0" err="1">
                <a:solidFill>
                  <a:srgbClr val="7889FB"/>
                </a:solidFill>
              </a:rPr>
              <a:t>SystemML</a:t>
            </a:r>
            <a:r>
              <a:rPr lang="en-US" b="0" dirty="0"/>
              <a:t>)</a:t>
            </a:r>
          </a:p>
          <a:p>
            <a:pPr lvl="1"/>
            <a:r>
              <a:rPr lang="en-US" b="1" dirty="0">
                <a:solidFill>
                  <a:schemeClr val="accent1"/>
                </a:solidFill>
              </a:rPr>
              <a:t>Loop vectorization</a:t>
            </a:r>
          </a:p>
          <a:p>
            <a:pPr lvl="1"/>
            <a:r>
              <a:rPr lang="en-US" b="0" dirty="0"/>
              <a:t>Loop hoisting</a:t>
            </a:r>
          </a:p>
          <a:p>
            <a:pPr lvl="1"/>
            <a:endParaRPr lang="en-US" sz="1200" dirty="0"/>
          </a:p>
          <a:p>
            <a:r>
              <a:rPr lang="en-US" dirty="0"/>
              <a:t>Incremental Computations</a:t>
            </a:r>
          </a:p>
          <a:p>
            <a:pPr lvl="1"/>
            <a:r>
              <a:rPr lang="en-US" b="1" dirty="0">
                <a:solidFill>
                  <a:schemeClr val="accent1"/>
                </a:solidFill>
              </a:rPr>
              <a:t>Delta update rules</a:t>
            </a:r>
            <a:r>
              <a:rPr lang="en-US" dirty="0"/>
              <a:t> (e.g., </a:t>
            </a:r>
            <a:r>
              <a:rPr lang="en-US" b="1" dirty="0">
                <a:solidFill>
                  <a:srgbClr val="7889FB"/>
                </a:solidFill>
              </a:rPr>
              <a:t>LINVIEW</a:t>
            </a:r>
            <a:r>
              <a:rPr lang="en-US" dirty="0">
                <a:solidFill>
                  <a:schemeClr val="tx1"/>
                </a:solidFill>
              </a:rPr>
              <a:t>,</a:t>
            </a:r>
            <a:r>
              <a:rPr lang="en-US" dirty="0"/>
              <a:t> </a:t>
            </a:r>
            <a:r>
              <a:rPr lang="en-US" b="1" dirty="0">
                <a:solidFill>
                  <a:srgbClr val="7889FB"/>
                </a:solidFill>
              </a:rPr>
              <a:t>factorized</a:t>
            </a:r>
            <a:r>
              <a:rPr lang="en-US" dirty="0"/>
              <a:t>)</a:t>
            </a:r>
          </a:p>
          <a:p>
            <a:pPr lvl="1"/>
            <a:r>
              <a:rPr lang="en-US" dirty="0"/>
              <a:t>Incremental iterations (e.g., </a:t>
            </a:r>
            <a:r>
              <a:rPr lang="en-US" b="1" dirty="0" err="1">
                <a:solidFill>
                  <a:srgbClr val="7889FB"/>
                </a:solidFill>
              </a:rPr>
              <a:t>Flink</a:t>
            </a:r>
            <a:r>
              <a:rPr lang="en-US" dirty="0"/>
              <a:t>)</a:t>
            </a:r>
          </a:p>
          <a:p>
            <a:pPr lvl="1"/>
            <a:endParaRPr lang="en-US" dirty="0"/>
          </a:p>
          <a:p>
            <a:pPr lvl="1"/>
            <a:endParaRPr lang="en-US" dirty="0"/>
          </a:p>
          <a:p>
            <a:pPr lvl="1"/>
            <a:endParaRPr lang="en-US" sz="2400" dirty="0"/>
          </a:p>
          <a:p>
            <a:r>
              <a:rPr lang="en-US" dirty="0"/>
              <a:t>“</a:t>
            </a:r>
            <a:r>
              <a:rPr lang="en-US" dirty="0" err="1"/>
              <a:t>Decremental</a:t>
            </a:r>
            <a:r>
              <a:rPr lang="en-US" dirty="0"/>
              <a:t>”/Unlearning </a:t>
            </a:r>
            <a:r>
              <a:rPr lang="en-US" b="0" dirty="0"/>
              <a:t>(GDPR)</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5" name="Group 4"/>
          <p:cNvGrpSpPr/>
          <p:nvPr/>
        </p:nvGrpSpPr>
        <p:grpSpPr>
          <a:xfrm>
            <a:off x="4359547" y="1394386"/>
            <a:ext cx="4553343" cy="1154549"/>
            <a:chOff x="330372" y="4460032"/>
            <a:chExt cx="4553343" cy="1154549"/>
          </a:xfrm>
        </p:grpSpPr>
        <p:sp>
          <p:nvSpPr>
            <p:cNvPr id="6" name="TextBox 5"/>
            <p:cNvSpPr txBox="1"/>
            <p:nvPr/>
          </p:nvSpPr>
          <p:spPr>
            <a:xfrm>
              <a:off x="830422" y="4460032"/>
              <a:ext cx="4012163" cy="646331"/>
            </a:xfrm>
            <a:prstGeom prst="rect">
              <a:avLst/>
            </a:prstGeom>
            <a:noFill/>
          </p:spPr>
          <p:txBody>
            <a:bodyPr wrap="square" rtlCol="0">
              <a:spAutoFit/>
            </a:bodyPr>
            <a:lstStyle/>
            <a:p>
              <a:r>
                <a:rPr lang="pl-PL" b="1" dirty="0">
                  <a:latin typeface="Consolas" panose="020B0609020204030204" pitchFamily="49" charset="0"/>
                  <a:cs typeface="Consolas" panose="020B0609020204030204" pitchFamily="49" charset="0"/>
                </a:rPr>
                <a:t>for</a:t>
              </a:r>
              <a:r>
                <a:rPr lang="pl-PL" dirty="0">
                  <a:latin typeface="Consolas" panose="020B0609020204030204" pitchFamily="49" charset="0"/>
                  <a:cs typeface="Consolas" panose="020B0609020204030204" pitchFamily="49" charset="0"/>
                </a:rPr>
                <a:t>(</a:t>
              </a:r>
              <a:r>
                <a:rPr lang="pl-PL" b="1" dirty="0">
                  <a:solidFill>
                    <a:schemeClr val="accent1"/>
                  </a:solidFill>
                  <a:latin typeface="Consolas" panose="020B0609020204030204" pitchFamily="49" charset="0"/>
                  <a:cs typeface="Consolas" panose="020B0609020204030204" pitchFamily="49" charset="0"/>
                </a:rPr>
                <a:t>i</a:t>
              </a:r>
              <a:r>
                <a:rPr lang="pl-PL" dirty="0">
                  <a:latin typeface="Consolas" panose="020B0609020204030204" pitchFamily="49" charset="0"/>
                  <a:cs typeface="Consolas" panose="020B0609020204030204" pitchFamily="49" charset="0"/>
                </a:rPr>
                <a:t> </a:t>
              </a:r>
              <a:r>
                <a:rPr lang="pl-PL" b="1" dirty="0">
                  <a:latin typeface="Consolas" panose="020B0609020204030204" pitchFamily="49" charset="0"/>
                  <a:cs typeface="Consolas" panose="020B0609020204030204" pitchFamily="49" charset="0"/>
                </a:rPr>
                <a:t>in</a:t>
              </a:r>
              <a:r>
                <a:rPr lang="pl-PL" dirty="0">
                  <a:latin typeface="Consolas" panose="020B0609020204030204" pitchFamily="49" charset="0"/>
                  <a:cs typeface="Consolas" panose="020B0609020204030204" pitchFamily="49" charset="0"/>
                </a:rPr>
                <a:t> </a:t>
              </a:r>
              <a:r>
                <a:rPr lang="pl-PL" b="1" dirty="0">
                  <a:solidFill>
                    <a:schemeClr val="accent1"/>
                  </a:solidFill>
                  <a:latin typeface="Consolas" panose="020B0609020204030204" pitchFamily="49" charset="0"/>
                  <a:cs typeface="Consolas" panose="020B0609020204030204" pitchFamily="49" charset="0"/>
                </a:rPr>
                <a:t>a:b</a:t>
              </a:r>
              <a:r>
                <a:rPr lang="pl-PL" dirty="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pl-PL" dirty="0">
                  <a:latin typeface="Consolas" panose="020B0609020204030204" pitchFamily="49" charset="0"/>
                  <a:cs typeface="Consolas" panose="020B0609020204030204" pitchFamily="49" charset="0"/>
                </a:rPr>
                <a:t>X[</a:t>
              </a:r>
              <a:r>
                <a:rPr lang="pl-PL" b="1" dirty="0">
                  <a:solidFill>
                    <a:schemeClr val="accent1"/>
                  </a:solidFill>
                  <a:latin typeface="Consolas" panose="020B0609020204030204" pitchFamily="49" charset="0"/>
                  <a:cs typeface="Consolas" panose="020B0609020204030204" pitchFamily="49" charset="0"/>
                </a:rPr>
                <a:t>i</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1</a:t>
              </a:r>
              <a:r>
                <a:rPr lang="pl-PL" dirty="0">
                  <a:latin typeface="Consolas" panose="020B0609020204030204" pitchFamily="49" charset="0"/>
                  <a:cs typeface="Consolas" panose="020B0609020204030204" pitchFamily="49" charset="0"/>
                </a:rPr>
                <a:t>] = Y[</a:t>
              </a:r>
              <a:r>
                <a:rPr lang="pl-PL" b="1" dirty="0">
                  <a:solidFill>
                    <a:schemeClr val="accent1"/>
                  </a:solidFill>
                  <a:latin typeface="Consolas" panose="020B0609020204030204" pitchFamily="49" charset="0"/>
                  <a:cs typeface="Consolas" panose="020B0609020204030204" pitchFamily="49" charset="0"/>
                </a:rPr>
                <a:t>i</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2</a:t>
              </a:r>
              <a:r>
                <a:rPr lang="pl-PL" dirty="0">
                  <a:latin typeface="Consolas" panose="020B0609020204030204" pitchFamily="49" charset="0"/>
                  <a:cs typeface="Consolas" panose="020B0609020204030204" pitchFamily="49" charset="0"/>
                </a:rPr>
                <a:t>] + Z[</a:t>
              </a:r>
              <a:r>
                <a:rPr lang="pl-PL" b="1" dirty="0">
                  <a:solidFill>
                    <a:schemeClr val="accent1"/>
                  </a:solidFill>
                  <a:latin typeface="Consolas" panose="020B0609020204030204" pitchFamily="49" charset="0"/>
                  <a:cs typeface="Consolas" panose="020B0609020204030204" pitchFamily="49" charset="0"/>
                </a:rPr>
                <a:t>i</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1</a:t>
              </a:r>
              <a:r>
                <a:rPr lang="pl-PL" dirty="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cxnSp>
          <p:nvCxnSpPr>
            <p:cNvPr id="7" name="Straight Arrow Connector 6"/>
            <p:cNvCxnSpPr/>
            <p:nvPr/>
          </p:nvCxnSpPr>
          <p:spPr>
            <a:xfrm flipH="1">
              <a:off x="330372" y="5425351"/>
              <a:ext cx="371668" cy="0"/>
            </a:xfrm>
            <a:prstGeom prst="straightConnector1">
              <a:avLst/>
            </a:prstGeom>
            <a:ln w="1905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4162" y="5245249"/>
              <a:ext cx="4019553" cy="369332"/>
            </a:xfrm>
            <a:prstGeom prst="rect">
              <a:avLst/>
            </a:prstGeom>
            <a:noFill/>
          </p:spPr>
          <p:txBody>
            <a:bodyPr wrap="square" rtlCol="0">
              <a:spAutoFit/>
            </a:bodyPr>
            <a:lstStyle/>
            <a:p>
              <a:r>
                <a:rPr lang="pl-PL" dirty="0">
                  <a:latin typeface="Consolas" panose="020B0609020204030204" pitchFamily="49" charset="0"/>
                  <a:cs typeface="Consolas" panose="020B0609020204030204" pitchFamily="49" charset="0"/>
                </a:rPr>
                <a:t>X[</a:t>
              </a:r>
              <a:r>
                <a:rPr lang="en-US" b="1" dirty="0">
                  <a:solidFill>
                    <a:srgbClr val="7889FB"/>
                  </a:solidFill>
                  <a:latin typeface="Consolas" panose="020B0609020204030204" pitchFamily="49" charset="0"/>
                  <a:cs typeface="Consolas" panose="020B0609020204030204" pitchFamily="49" charset="0"/>
                </a:rPr>
                <a:t>a:b</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1</a:t>
              </a:r>
              <a:r>
                <a:rPr lang="pl-PL" dirty="0">
                  <a:latin typeface="Consolas" panose="020B0609020204030204" pitchFamily="49" charset="0"/>
                  <a:cs typeface="Consolas" panose="020B0609020204030204" pitchFamily="49" charset="0"/>
                </a:rPr>
                <a:t>] = Y[</a:t>
              </a:r>
              <a:r>
                <a:rPr lang="en-US" b="1" dirty="0">
                  <a:solidFill>
                    <a:srgbClr val="7889FB"/>
                  </a:solidFill>
                  <a:latin typeface="Consolas" panose="020B0609020204030204" pitchFamily="49" charset="0"/>
                  <a:cs typeface="Consolas" panose="020B0609020204030204" pitchFamily="49" charset="0"/>
                </a:rPr>
                <a:t>a:b</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2</a:t>
              </a:r>
              <a:r>
                <a:rPr lang="pl-PL" dirty="0">
                  <a:latin typeface="Consolas" panose="020B0609020204030204" pitchFamily="49" charset="0"/>
                  <a:cs typeface="Consolas" panose="020B0609020204030204" pitchFamily="49" charset="0"/>
                </a:rPr>
                <a:t>] + Z[</a:t>
              </a:r>
              <a:r>
                <a:rPr lang="en-US" b="1" dirty="0">
                  <a:solidFill>
                    <a:srgbClr val="7889FB"/>
                  </a:solidFill>
                  <a:latin typeface="Consolas" panose="020B0609020204030204" pitchFamily="49" charset="0"/>
                  <a:cs typeface="Consolas" panose="020B0609020204030204" pitchFamily="49" charset="0"/>
                </a:rPr>
                <a:t>a:b</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1</a:t>
              </a:r>
              <a:r>
                <a:rPr lang="pl-PL" dirty="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grpSp>
      <p:sp>
        <p:nvSpPr>
          <p:cNvPr id="9" name="TextBox 8"/>
          <p:cNvSpPr txBox="1"/>
          <p:nvPr/>
        </p:nvSpPr>
        <p:spPr>
          <a:xfrm>
            <a:off x="960960" y="3932053"/>
            <a:ext cx="3951125" cy="646331"/>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A = t(X) %*% X </a:t>
            </a:r>
            <a:r>
              <a:rPr lang="en-US" b="1" dirty="0">
                <a:solidFill>
                  <a:schemeClr val="accent1"/>
                </a:solidFill>
                <a:latin typeface="Consolas" panose="020B0609020204030204" pitchFamily="49" charset="0"/>
                <a:cs typeface="Consolas" panose="020B0609020204030204" pitchFamily="49" charset="0"/>
              </a:rPr>
              <a:t>+ t(∆X) %*% ∆X </a:t>
            </a:r>
          </a:p>
          <a:p>
            <a:r>
              <a:rPr lang="en-US" dirty="0">
                <a:latin typeface="Consolas" panose="020B0609020204030204" pitchFamily="49" charset="0"/>
                <a:cs typeface="Consolas" panose="020B0609020204030204" pitchFamily="49" charset="0"/>
              </a:rPr>
              <a:t>b = t(X) %*% y </a:t>
            </a:r>
            <a:r>
              <a:rPr lang="en-US" b="1" dirty="0">
                <a:solidFill>
                  <a:schemeClr val="accent1"/>
                </a:solidFill>
                <a:latin typeface="Consolas" panose="020B0609020204030204" pitchFamily="49" charset="0"/>
                <a:cs typeface="Consolas" panose="020B0609020204030204" pitchFamily="49" charset="0"/>
              </a:rPr>
              <a:t>+ t(∆X) %*% ∆y</a:t>
            </a:r>
          </a:p>
        </p:txBody>
      </p:sp>
      <p:sp>
        <p:nvSpPr>
          <p:cNvPr id="10" name="Rectangle 9"/>
          <p:cNvSpPr/>
          <p:nvPr/>
        </p:nvSpPr>
        <p:spPr>
          <a:xfrm>
            <a:off x="7164474" y="2744796"/>
            <a:ext cx="783772" cy="1376624"/>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X</a:t>
            </a:r>
          </a:p>
        </p:txBody>
      </p:sp>
      <p:sp>
        <p:nvSpPr>
          <p:cNvPr id="11" name="Rectangle 10"/>
          <p:cNvSpPr/>
          <p:nvPr/>
        </p:nvSpPr>
        <p:spPr>
          <a:xfrm rot="16200000">
            <a:off x="5548167" y="4268672"/>
            <a:ext cx="783772" cy="1376624"/>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b="1" dirty="0">
                <a:latin typeface="Calibri" panose="020F0502020204030204" pitchFamily="34" charset="0"/>
                <a:cs typeface="Calibri" panose="020F0502020204030204" pitchFamily="34" charset="0"/>
              </a:rPr>
              <a:t>t(X)</a:t>
            </a:r>
          </a:p>
        </p:txBody>
      </p:sp>
      <p:sp>
        <p:nvSpPr>
          <p:cNvPr id="12" name="Rectangle 11"/>
          <p:cNvSpPr/>
          <p:nvPr/>
        </p:nvSpPr>
        <p:spPr>
          <a:xfrm>
            <a:off x="8201987" y="2744796"/>
            <a:ext cx="288870" cy="1376624"/>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y</a:t>
            </a:r>
          </a:p>
        </p:txBody>
      </p:sp>
      <p:sp>
        <p:nvSpPr>
          <p:cNvPr id="13" name="Rectangle 12"/>
          <p:cNvSpPr/>
          <p:nvPr/>
        </p:nvSpPr>
        <p:spPr>
          <a:xfrm>
            <a:off x="7164474" y="4146330"/>
            <a:ext cx="783772" cy="288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14" name="Rectangle 13"/>
          <p:cNvSpPr/>
          <p:nvPr/>
        </p:nvSpPr>
        <p:spPr>
          <a:xfrm>
            <a:off x="8201987" y="4146330"/>
            <a:ext cx="288870" cy="288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15" name="Rectangle 14"/>
          <p:cNvSpPr/>
          <p:nvPr/>
        </p:nvSpPr>
        <p:spPr>
          <a:xfrm rot="16200000">
            <a:off x="6419122" y="4812914"/>
            <a:ext cx="783772" cy="288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16" name="Rectangle 15"/>
          <p:cNvSpPr/>
          <p:nvPr/>
        </p:nvSpPr>
        <p:spPr>
          <a:xfrm>
            <a:off x="7164474" y="4558673"/>
            <a:ext cx="783772" cy="783773"/>
          </a:xfrm>
          <a:prstGeom prst="rect">
            <a:avLst/>
          </a:prstGeom>
          <a:noFill/>
          <a:ln w="2540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7" name="Rectangle 16"/>
          <p:cNvSpPr/>
          <p:nvPr/>
        </p:nvSpPr>
        <p:spPr>
          <a:xfrm>
            <a:off x="7206342" y="4600543"/>
            <a:ext cx="783772" cy="783773"/>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8" name="Rectangle 17"/>
          <p:cNvSpPr/>
          <p:nvPr/>
        </p:nvSpPr>
        <p:spPr>
          <a:xfrm>
            <a:off x="8221224" y="4550300"/>
            <a:ext cx="263131" cy="783773"/>
          </a:xfrm>
          <a:prstGeom prst="rect">
            <a:avLst/>
          </a:prstGeom>
          <a:noFill/>
          <a:ln w="2540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9" name="Rectangle 18"/>
          <p:cNvSpPr/>
          <p:nvPr/>
        </p:nvSpPr>
        <p:spPr>
          <a:xfrm>
            <a:off x="8263092" y="4592170"/>
            <a:ext cx="263131" cy="783773"/>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3"/>
          <a:stretch>
            <a:fillRect/>
          </a:stretch>
        </p:blipFill>
        <p:spPr>
          <a:xfrm>
            <a:off x="851965" y="5566686"/>
            <a:ext cx="496251" cy="640080"/>
          </a:xfrm>
          <a:prstGeom prst="rect">
            <a:avLst/>
          </a:prstGeom>
          <a:ln w="25400">
            <a:solidFill>
              <a:srgbClr val="7889FB"/>
            </a:solidFill>
          </a:ln>
        </p:spPr>
      </p:pic>
      <p:sp>
        <p:nvSpPr>
          <p:cNvPr id="21" name="TextBox 20"/>
          <p:cNvSpPr txBox="1"/>
          <p:nvPr/>
        </p:nvSpPr>
        <p:spPr>
          <a:xfrm>
            <a:off x="1459889" y="5496350"/>
            <a:ext cx="3027920"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"Amnesia" – Machine Learning Models That Can Forget User Data Very Fast. </a:t>
            </a:r>
            <a:r>
              <a:rPr lang="en-US" sz="1400" b="1" dirty="0">
                <a:latin typeface="Calibri" panose="020F0502020204030204" pitchFamily="34" charset="0"/>
                <a:cs typeface="Calibri" panose="020F0502020204030204" pitchFamily="34" charset="0"/>
              </a:rPr>
              <a:t>CIDR 2020</a:t>
            </a:r>
            <a:r>
              <a:rPr lang="en-US" sz="1400" dirty="0">
                <a:latin typeface="Calibri" panose="020F0502020204030204" pitchFamily="34" charset="0"/>
                <a:cs typeface="Calibri" panose="020F0502020204030204" pitchFamily="34" charset="0"/>
              </a:rPr>
              <a:t>]</a:t>
            </a:r>
          </a:p>
        </p:txBody>
      </p:sp>
      <p:pic>
        <p:nvPicPr>
          <p:cNvPr id="22" name="Picture 21"/>
          <p:cNvPicPr>
            <a:picLocks noChangeAspect="1"/>
          </p:cNvPicPr>
          <p:nvPr/>
        </p:nvPicPr>
        <p:blipFill>
          <a:blip r:embed="rId4"/>
          <a:stretch>
            <a:fillRect/>
          </a:stretch>
        </p:blipFill>
        <p:spPr>
          <a:xfrm>
            <a:off x="4511888" y="5566686"/>
            <a:ext cx="496251" cy="640080"/>
          </a:xfrm>
          <a:prstGeom prst="rect">
            <a:avLst/>
          </a:prstGeom>
          <a:ln w="25400">
            <a:solidFill>
              <a:srgbClr val="7889FB"/>
            </a:solidFill>
          </a:ln>
        </p:spPr>
      </p:pic>
      <p:sp>
        <p:nvSpPr>
          <p:cNvPr id="23" name="TextBox 22"/>
          <p:cNvSpPr txBox="1"/>
          <p:nvPr/>
        </p:nvSpPr>
        <p:spPr>
          <a:xfrm>
            <a:off x="5089030" y="5498025"/>
            <a:ext cx="3898815"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Stefan </a:t>
            </a:r>
            <a:r>
              <a:rPr lang="en-US" sz="1400" dirty="0" err="1">
                <a:latin typeface="Calibri" panose="020F0502020204030204" pitchFamily="34" charset="0"/>
                <a:cs typeface="Calibri" panose="020F0502020204030204" pitchFamily="34" charset="0"/>
              </a:rPr>
              <a:t>Grafberger</a:t>
            </a:r>
            <a:r>
              <a:rPr lang="en-US" sz="1400" dirty="0">
                <a:latin typeface="Calibri" panose="020F0502020204030204" pitchFamily="34" charset="0"/>
                <a:cs typeface="Calibri" panose="020F0502020204030204" pitchFamily="34" charset="0"/>
              </a:rPr>
              <a:t>, Ted Dunning:  </a:t>
            </a:r>
            <a:r>
              <a:rPr lang="en-US" sz="1400" dirty="0" err="1">
                <a:latin typeface="Calibri" panose="020F0502020204030204" pitchFamily="34" charset="0"/>
                <a:cs typeface="Calibri" panose="020F0502020204030204" pitchFamily="34" charset="0"/>
              </a:rPr>
              <a:t>HedgeCut</a:t>
            </a:r>
            <a:r>
              <a:rPr lang="en-US" sz="1400" dirty="0">
                <a:latin typeface="Calibri" panose="020F0502020204030204" pitchFamily="34" charset="0"/>
                <a:cs typeface="Calibri" panose="020F0502020204030204" pitchFamily="34" charset="0"/>
              </a:rPr>
              <a:t>: Maintaining </a:t>
            </a:r>
            <a:r>
              <a:rPr lang="en-US" sz="1400" dirty="0" err="1">
                <a:latin typeface="Calibri" panose="020F0502020204030204" pitchFamily="34" charset="0"/>
                <a:cs typeface="Calibri" panose="020F0502020204030204" pitchFamily="34" charset="0"/>
              </a:rPr>
              <a:t>Randomised</a:t>
            </a:r>
            <a:r>
              <a:rPr lang="en-US" sz="1400" dirty="0">
                <a:latin typeface="Calibri" panose="020F0502020204030204" pitchFamily="34" charset="0"/>
                <a:cs typeface="Calibri" panose="020F0502020204030204" pitchFamily="34" charset="0"/>
              </a:rPr>
              <a:t> Trees for Low-Latency Machine Unlearning. </a:t>
            </a:r>
            <a:r>
              <a:rPr lang="en-US" sz="1400" b="1" dirty="0">
                <a:latin typeface="Calibri" panose="020F0502020204030204" pitchFamily="34" charset="0"/>
                <a:cs typeface="Calibri" panose="020F0502020204030204" pitchFamily="34" charset="0"/>
              </a:rPr>
              <a:t>SIGMOD 2021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388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Update-in-place</a:t>
            </a:r>
          </a:p>
        </p:txBody>
      </p:sp>
      <p:sp>
        <p:nvSpPr>
          <p:cNvPr id="3" name="Content Placeholder 2"/>
          <p:cNvSpPr>
            <a:spLocks noGrp="1"/>
          </p:cNvSpPr>
          <p:nvPr>
            <p:ph idx="1"/>
          </p:nvPr>
        </p:nvSpPr>
        <p:spPr/>
        <p:txBody>
          <a:bodyPr/>
          <a:lstStyle/>
          <a:p>
            <a:r>
              <a:rPr lang="en-US" dirty="0"/>
              <a:t>Example: Cumulative Aggregate via Strawman Scripts</a:t>
            </a:r>
          </a:p>
          <a:p>
            <a:pPr lvl="1"/>
            <a:r>
              <a:rPr lang="en-US" b="1" dirty="0">
                <a:solidFill>
                  <a:schemeClr val="accent1"/>
                </a:solidFill>
              </a:rPr>
              <a:t>But:</a:t>
            </a:r>
            <a:r>
              <a:rPr lang="en-US" dirty="0"/>
              <a:t> R, Julia, </a:t>
            </a:r>
            <a:r>
              <a:rPr lang="en-US" dirty="0" err="1"/>
              <a:t>Matlab</a:t>
            </a:r>
            <a:r>
              <a:rPr lang="en-US" dirty="0"/>
              <a:t>, </a:t>
            </a:r>
            <a:r>
              <a:rPr lang="en-US" dirty="0" err="1"/>
              <a:t>SystemDS</a:t>
            </a:r>
            <a:r>
              <a:rPr lang="en-US" dirty="0"/>
              <a:t>, </a:t>
            </a:r>
            <a:r>
              <a:rPr lang="en-US" dirty="0" err="1"/>
              <a:t>NumPy</a:t>
            </a:r>
            <a:r>
              <a:rPr lang="en-US" dirty="0"/>
              <a:t> all provide </a:t>
            </a:r>
            <a:r>
              <a:rPr lang="en-US" dirty="0" err="1">
                <a:latin typeface="Consolas" panose="020B0609020204030204" pitchFamily="49" charset="0"/>
              </a:rPr>
              <a:t>cumsum</a:t>
            </a:r>
            <a:r>
              <a:rPr lang="en-US" dirty="0">
                <a:latin typeface="Consolas" panose="020B0609020204030204" pitchFamily="49" charset="0"/>
              </a:rPr>
              <a:t>(X)</a:t>
            </a:r>
            <a:r>
              <a:rPr lang="en-US" dirty="0"/>
              <a:t>, </a:t>
            </a:r>
            <a:r>
              <a:rPr lang="en-US" dirty="0" err="1"/>
              <a:t>etc</a:t>
            </a: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chemeClr val="accent1"/>
                </a:solidFill>
              </a:rPr>
              <a:t>Update in place </a:t>
            </a:r>
            <a:r>
              <a:rPr lang="en-US" b="0" dirty="0">
                <a:solidFill>
                  <a:schemeClr val="tx1"/>
                </a:solidFill>
              </a:rPr>
              <a:t>(w/ O(n))</a:t>
            </a:r>
          </a:p>
          <a:p>
            <a:pPr lvl="1"/>
            <a:r>
              <a:rPr lang="en-US" b="1" dirty="0" err="1">
                <a:solidFill>
                  <a:srgbClr val="7889FB"/>
                </a:solidFill>
              </a:rPr>
              <a:t>SystemDS</a:t>
            </a:r>
            <a:r>
              <a:rPr lang="en-US" b="1" dirty="0">
                <a:solidFill>
                  <a:srgbClr val="7889FB"/>
                </a:solidFill>
              </a:rPr>
              <a:t>: </a:t>
            </a:r>
            <a:r>
              <a:rPr lang="en-US" dirty="0"/>
              <a:t>via rewrites (</a:t>
            </a:r>
            <a:r>
              <a:rPr lang="en-US" b="1" dirty="0">
                <a:solidFill>
                  <a:srgbClr val="7889FB"/>
                </a:solidFill>
              </a:rPr>
              <a:t>why do the above scripts apply?</a:t>
            </a:r>
            <a:r>
              <a:rPr lang="en-US" dirty="0"/>
              <a:t>)</a:t>
            </a:r>
          </a:p>
          <a:p>
            <a:pPr lvl="1"/>
            <a:r>
              <a:rPr lang="en-US" b="1" dirty="0">
                <a:solidFill>
                  <a:srgbClr val="7889FB"/>
                </a:solidFill>
              </a:rPr>
              <a:t>R:</a:t>
            </a:r>
            <a:r>
              <a:rPr lang="en-US" dirty="0"/>
              <a:t> via reference counting</a:t>
            </a:r>
          </a:p>
          <a:p>
            <a:pPr lvl="1"/>
            <a:r>
              <a:rPr lang="en-US" b="1" dirty="0">
                <a:solidFill>
                  <a:srgbClr val="7889FB"/>
                </a:solidFill>
              </a:rPr>
              <a:t>Julia:</a:t>
            </a:r>
            <a:r>
              <a:rPr lang="en-US" dirty="0"/>
              <a:t> by default, otherwise explicit </a:t>
            </a:r>
            <a:r>
              <a:rPr lang="en-US" b="1" dirty="0">
                <a:solidFill>
                  <a:schemeClr val="accent1"/>
                </a:solidFill>
              </a:rPr>
              <a:t>B = copy(A)</a:t>
            </a:r>
            <a:r>
              <a:rPr lang="en-US" dirty="0"/>
              <a:t> necessary</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sp>
        <p:nvSpPr>
          <p:cNvPr id="5" name="TextBox 4"/>
          <p:cNvSpPr txBox="1"/>
          <p:nvPr/>
        </p:nvSpPr>
        <p:spPr>
          <a:xfrm>
            <a:off x="140682" y="2202101"/>
            <a:ext cx="4119817" cy="2031325"/>
          </a:xfrm>
          <a:prstGeom prst="rect">
            <a:avLst/>
          </a:prstGeom>
          <a:noFill/>
        </p:spPr>
        <p:txBody>
          <a:bodyPr wrap="square" lIns="72000" rIns="72000" rtlCol="0">
            <a:spAutoFit/>
          </a:bodyPr>
          <a:lstStyle/>
          <a:p>
            <a:r>
              <a:rPr lang="en-US" sz="1400" dirty="0">
                <a:latin typeface="Consolas" panose="020B0609020204030204" pitchFamily="49" charset="0"/>
              </a:rPr>
              <a:t>1: </a:t>
            </a:r>
            <a:r>
              <a:rPr lang="en-US" sz="1400" b="1" dirty="0">
                <a:solidFill>
                  <a:schemeClr val="accent1"/>
                </a:solidFill>
                <a:latin typeface="Consolas" panose="020B0609020204030204" pitchFamily="49" charset="0"/>
              </a:rPr>
              <a:t>cumsumN2</a:t>
            </a:r>
            <a:r>
              <a:rPr lang="en-US" sz="1400" dirty="0">
                <a:latin typeface="Consolas" panose="020B0609020204030204" pitchFamily="49" charset="0"/>
              </a:rPr>
              <a:t> = </a:t>
            </a:r>
            <a:r>
              <a:rPr lang="en-US" sz="1400" b="1" dirty="0">
                <a:latin typeface="Consolas" panose="020B0609020204030204" pitchFamily="49" charset="0"/>
              </a:rPr>
              <a:t>function</a:t>
            </a:r>
            <a:r>
              <a:rPr lang="en-US" sz="1400" dirty="0">
                <a:latin typeface="Consolas" panose="020B0609020204030204" pitchFamily="49" charset="0"/>
              </a:rPr>
              <a:t>(</a:t>
            </a:r>
            <a:r>
              <a:rPr lang="en-US" sz="1400" b="1" dirty="0">
                <a:latin typeface="Consolas" panose="020B0609020204030204" pitchFamily="49" charset="0"/>
              </a:rPr>
              <a:t>Matrix</a:t>
            </a:r>
            <a:r>
              <a:rPr lang="en-US" sz="1400" dirty="0">
                <a:latin typeface="Consolas" panose="020B0609020204030204" pitchFamily="49" charset="0"/>
              </a:rPr>
              <a:t>[</a:t>
            </a:r>
            <a:r>
              <a:rPr lang="en-US" sz="1400" b="1" dirty="0">
                <a:latin typeface="Consolas" panose="020B0609020204030204" pitchFamily="49" charset="0"/>
              </a:rPr>
              <a:t>Double</a:t>
            </a:r>
            <a:r>
              <a:rPr lang="en-US" sz="1400" dirty="0">
                <a:latin typeface="Consolas" panose="020B0609020204030204" pitchFamily="49" charset="0"/>
              </a:rPr>
              <a:t>] A)</a:t>
            </a:r>
          </a:p>
          <a:p>
            <a:r>
              <a:rPr lang="en-US" sz="1400" dirty="0">
                <a:latin typeface="Consolas" panose="020B0609020204030204" pitchFamily="49" charset="0"/>
              </a:rPr>
              <a:t>2:   </a:t>
            </a:r>
            <a:r>
              <a:rPr lang="en-US" sz="1400" b="1" dirty="0">
                <a:latin typeface="Consolas" panose="020B0609020204030204" pitchFamily="49" charset="0"/>
              </a:rPr>
              <a:t>return</a:t>
            </a:r>
            <a:r>
              <a:rPr lang="en-US" sz="1400" dirty="0">
                <a:latin typeface="Consolas" panose="020B0609020204030204" pitchFamily="49" charset="0"/>
              </a:rPr>
              <a:t>(</a:t>
            </a:r>
            <a:r>
              <a:rPr lang="en-US" sz="1400" b="1" dirty="0">
                <a:latin typeface="Consolas" panose="020B0609020204030204" pitchFamily="49" charset="0"/>
              </a:rPr>
              <a:t>Matrix</a:t>
            </a:r>
            <a:r>
              <a:rPr lang="en-US" sz="1400" dirty="0">
                <a:latin typeface="Consolas" panose="020B0609020204030204" pitchFamily="49" charset="0"/>
              </a:rPr>
              <a:t>[</a:t>
            </a:r>
            <a:r>
              <a:rPr lang="en-US" sz="1400" b="1" dirty="0">
                <a:latin typeface="Consolas" panose="020B0609020204030204" pitchFamily="49" charset="0"/>
              </a:rPr>
              <a:t>Double</a:t>
            </a:r>
            <a:r>
              <a:rPr lang="en-US" sz="1400" dirty="0">
                <a:latin typeface="Consolas" panose="020B0609020204030204" pitchFamily="49" charset="0"/>
              </a:rPr>
              <a:t>] B)</a:t>
            </a:r>
          </a:p>
          <a:p>
            <a:r>
              <a:rPr lang="en-AT" sz="1400" dirty="0">
                <a:latin typeface="Consolas" panose="020B0609020204030204" pitchFamily="49" charset="0"/>
              </a:rPr>
              <a:t>3: {</a:t>
            </a:r>
          </a:p>
          <a:p>
            <a:r>
              <a:rPr lang="en-US" sz="1400" dirty="0">
                <a:latin typeface="Consolas" panose="020B0609020204030204" pitchFamily="49" charset="0"/>
              </a:rPr>
              <a:t>4:   B = A; </a:t>
            </a:r>
            <a:r>
              <a:rPr lang="en-US" sz="1400" dirty="0" err="1">
                <a:latin typeface="Consolas" panose="020B0609020204030204" pitchFamily="49" charset="0"/>
              </a:rPr>
              <a:t>csums</a:t>
            </a:r>
            <a:r>
              <a:rPr lang="en-US" sz="1400" dirty="0">
                <a:latin typeface="Consolas" panose="020B0609020204030204" pitchFamily="49" charset="0"/>
              </a:rPr>
              <a:t> = </a:t>
            </a:r>
            <a:r>
              <a:rPr lang="en-US" sz="1400" b="1" dirty="0">
                <a:latin typeface="Consolas" panose="020B0609020204030204" pitchFamily="49" charset="0"/>
              </a:rPr>
              <a:t>matrix</a:t>
            </a:r>
            <a:r>
              <a:rPr lang="en-US" sz="1400" dirty="0">
                <a:latin typeface="Consolas" panose="020B0609020204030204" pitchFamily="49" charset="0"/>
              </a:rPr>
              <a:t>(0,1,ncol(A));</a:t>
            </a:r>
          </a:p>
          <a:p>
            <a:r>
              <a:rPr lang="en-US" sz="1400" dirty="0">
                <a:latin typeface="Consolas" panose="020B0609020204030204" pitchFamily="49" charset="0"/>
              </a:rPr>
              <a:t>5:   </a:t>
            </a:r>
            <a:r>
              <a:rPr lang="en-US" sz="1400" b="1" dirty="0">
                <a:latin typeface="Consolas" panose="020B0609020204030204" pitchFamily="49" charset="0"/>
              </a:rPr>
              <a:t>for</a:t>
            </a:r>
            <a:r>
              <a:rPr lang="en-US" sz="1400" dirty="0">
                <a:latin typeface="Consolas" panose="020B0609020204030204" pitchFamily="49" charset="0"/>
              </a:rPr>
              <a:t>( </a:t>
            </a:r>
            <a:r>
              <a:rPr lang="en-US" sz="1400" dirty="0" err="1">
                <a:latin typeface="Consolas" panose="020B0609020204030204" pitchFamily="49" charset="0"/>
              </a:rPr>
              <a:t>i</a:t>
            </a:r>
            <a:r>
              <a:rPr lang="en-US" sz="1400" dirty="0">
                <a:latin typeface="Consolas" panose="020B0609020204030204" pitchFamily="49" charset="0"/>
              </a:rPr>
              <a:t> </a:t>
            </a:r>
            <a:r>
              <a:rPr lang="en-US" sz="1400" b="1" dirty="0">
                <a:latin typeface="Consolas" panose="020B0609020204030204" pitchFamily="49" charset="0"/>
              </a:rPr>
              <a:t>in </a:t>
            </a:r>
            <a:r>
              <a:rPr lang="en-US" sz="1400" dirty="0">
                <a:latin typeface="Consolas" panose="020B0609020204030204" pitchFamily="49" charset="0"/>
              </a:rPr>
              <a:t>1:</a:t>
            </a:r>
            <a:r>
              <a:rPr lang="en-US" sz="1400" b="1" dirty="0">
                <a:latin typeface="Consolas" panose="020B0609020204030204" pitchFamily="49" charset="0"/>
              </a:rPr>
              <a:t>nrow</a:t>
            </a:r>
            <a:r>
              <a:rPr lang="en-US" sz="1400" dirty="0">
                <a:latin typeface="Consolas" panose="020B0609020204030204" pitchFamily="49" charset="0"/>
              </a:rPr>
              <a:t>(A) ) {</a:t>
            </a:r>
          </a:p>
          <a:p>
            <a:r>
              <a:rPr lang="en-US" sz="1400" dirty="0">
                <a:latin typeface="Consolas" panose="020B0609020204030204" pitchFamily="49" charset="0"/>
              </a:rPr>
              <a:t>6:     </a:t>
            </a:r>
            <a:r>
              <a:rPr lang="en-US" sz="1400" dirty="0" err="1">
                <a:latin typeface="Consolas" panose="020B0609020204030204" pitchFamily="49" charset="0"/>
              </a:rPr>
              <a:t>csums</a:t>
            </a:r>
            <a:r>
              <a:rPr lang="en-US" sz="1400" dirty="0">
                <a:latin typeface="Consolas" panose="020B0609020204030204" pitchFamily="49" charset="0"/>
              </a:rPr>
              <a:t> = </a:t>
            </a:r>
            <a:r>
              <a:rPr lang="en-US" sz="1400" dirty="0" err="1">
                <a:latin typeface="Consolas" panose="020B0609020204030204" pitchFamily="49" charset="0"/>
              </a:rPr>
              <a:t>csums</a:t>
            </a:r>
            <a:r>
              <a:rPr lang="en-US" sz="1400" dirty="0">
                <a:latin typeface="Consolas" panose="020B0609020204030204" pitchFamily="49" charset="0"/>
              </a:rPr>
              <a:t> + A[</a:t>
            </a:r>
            <a:r>
              <a:rPr lang="en-US" sz="1400" dirty="0" err="1">
                <a:latin typeface="Consolas" panose="020B0609020204030204" pitchFamily="49" charset="0"/>
              </a:rPr>
              <a:t>i</a:t>
            </a:r>
            <a:r>
              <a:rPr lang="en-US" sz="1400" dirty="0">
                <a:latin typeface="Consolas" panose="020B0609020204030204" pitchFamily="49" charset="0"/>
              </a:rPr>
              <a:t>,];</a:t>
            </a:r>
          </a:p>
          <a:p>
            <a:r>
              <a:rPr lang="en-US" sz="1400" dirty="0">
                <a:latin typeface="Consolas" panose="020B0609020204030204" pitchFamily="49" charset="0"/>
              </a:rPr>
              <a:t>7:     B[</a:t>
            </a:r>
            <a:r>
              <a:rPr lang="en-US" sz="1400" dirty="0" err="1">
                <a:latin typeface="Consolas" panose="020B0609020204030204" pitchFamily="49" charset="0"/>
              </a:rPr>
              <a:t>i</a:t>
            </a:r>
            <a:r>
              <a:rPr lang="en-US" sz="1400" dirty="0">
                <a:latin typeface="Consolas" panose="020B0609020204030204" pitchFamily="49" charset="0"/>
              </a:rPr>
              <a:t>,] = </a:t>
            </a:r>
            <a:r>
              <a:rPr lang="en-US" sz="1400" dirty="0" err="1">
                <a:latin typeface="Consolas" panose="020B0609020204030204" pitchFamily="49" charset="0"/>
              </a:rPr>
              <a:t>csums</a:t>
            </a:r>
            <a:r>
              <a:rPr lang="en-US" sz="1400" dirty="0">
                <a:latin typeface="Consolas" panose="020B0609020204030204" pitchFamily="49" charset="0"/>
              </a:rPr>
              <a:t>;</a:t>
            </a:r>
          </a:p>
          <a:p>
            <a:r>
              <a:rPr lang="en-AT" sz="1400" dirty="0">
                <a:latin typeface="Consolas" panose="020B0609020204030204" pitchFamily="49" charset="0"/>
              </a:rPr>
              <a:t>8: </a:t>
            </a:r>
            <a:r>
              <a:rPr lang="en-US" sz="1400" dirty="0">
                <a:latin typeface="Consolas" panose="020B0609020204030204" pitchFamily="49" charset="0"/>
              </a:rPr>
              <a:t>  </a:t>
            </a:r>
            <a:r>
              <a:rPr lang="en-AT" sz="1400" dirty="0">
                <a:latin typeface="Consolas" panose="020B0609020204030204" pitchFamily="49" charset="0"/>
              </a:rPr>
              <a:t>}</a:t>
            </a:r>
          </a:p>
          <a:p>
            <a:r>
              <a:rPr lang="en-AT" sz="1400" dirty="0">
                <a:latin typeface="Consolas" panose="020B0609020204030204" pitchFamily="49" charset="0"/>
              </a:rPr>
              <a:t>9: }</a:t>
            </a:r>
            <a:endParaRPr lang="en-US" sz="1400" dirty="0">
              <a:latin typeface="Consolas" panose="020B0609020204030204" pitchFamily="49" charset="0"/>
            </a:endParaRPr>
          </a:p>
        </p:txBody>
      </p:sp>
      <p:sp>
        <p:nvSpPr>
          <p:cNvPr id="6" name="TextBox 5"/>
          <p:cNvSpPr txBox="1"/>
          <p:nvPr/>
        </p:nvSpPr>
        <p:spPr>
          <a:xfrm>
            <a:off x="4342581" y="2203777"/>
            <a:ext cx="4801419" cy="2031325"/>
          </a:xfrm>
          <a:prstGeom prst="rect">
            <a:avLst/>
          </a:prstGeom>
          <a:noFill/>
        </p:spPr>
        <p:txBody>
          <a:bodyPr wrap="square" lIns="72000" rIns="72000" rtlCol="0">
            <a:spAutoFit/>
          </a:bodyPr>
          <a:lstStyle/>
          <a:p>
            <a:r>
              <a:rPr lang="en-US" sz="1400" dirty="0">
                <a:latin typeface="Consolas" panose="020B0609020204030204" pitchFamily="49" charset="0"/>
              </a:rPr>
              <a:t>1: </a:t>
            </a:r>
            <a:r>
              <a:rPr lang="en-US" sz="1400" b="1" dirty="0" err="1">
                <a:solidFill>
                  <a:schemeClr val="accent1"/>
                </a:solidFill>
                <a:latin typeface="Consolas" panose="020B0609020204030204" pitchFamily="49" charset="0"/>
              </a:rPr>
              <a:t>cumsumNlogN</a:t>
            </a:r>
            <a:r>
              <a:rPr lang="en-US" sz="1400" dirty="0">
                <a:latin typeface="Consolas" panose="020B0609020204030204" pitchFamily="49" charset="0"/>
              </a:rPr>
              <a:t> = </a:t>
            </a:r>
            <a:r>
              <a:rPr lang="en-US" sz="1400" b="1" dirty="0">
                <a:latin typeface="Consolas" panose="020B0609020204030204" pitchFamily="49" charset="0"/>
              </a:rPr>
              <a:t>function</a:t>
            </a:r>
            <a:r>
              <a:rPr lang="en-US" sz="1400" dirty="0">
                <a:latin typeface="Consolas" panose="020B0609020204030204" pitchFamily="49" charset="0"/>
              </a:rPr>
              <a:t>(</a:t>
            </a:r>
            <a:r>
              <a:rPr lang="en-US" sz="1400" b="1" dirty="0">
                <a:latin typeface="Consolas" panose="020B0609020204030204" pitchFamily="49" charset="0"/>
              </a:rPr>
              <a:t>Matrix</a:t>
            </a:r>
            <a:r>
              <a:rPr lang="en-US" sz="1400" dirty="0">
                <a:latin typeface="Consolas" panose="020B0609020204030204" pitchFamily="49" charset="0"/>
              </a:rPr>
              <a:t>[</a:t>
            </a:r>
            <a:r>
              <a:rPr lang="en-US" sz="1400" b="1" dirty="0">
                <a:latin typeface="Consolas" panose="020B0609020204030204" pitchFamily="49" charset="0"/>
              </a:rPr>
              <a:t>Double</a:t>
            </a:r>
            <a:r>
              <a:rPr lang="en-US" sz="1400" dirty="0">
                <a:latin typeface="Consolas" panose="020B0609020204030204" pitchFamily="49" charset="0"/>
              </a:rPr>
              <a:t>] A)</a:t>
            </a:r>
          </a:p>
          <a:p>
            <a:r>
              <a:rPr lang="en-US" sz="1400" dirty="0">
                <a:latin typeface="Consolas" panose="020B0609020204030204" pitchFamily="49" charset="0"/>
              </a:rPr>
              <a:t>2:   return(Matrix[Double] B)</a:t>
            </a:r>
          </a:p>
          <a:p>
            <a:r>
              <a:rPr lang="en-US" sz="1400" dirty="0">
                <a:latin typeface="Consolas" panose="020B0609020204030204" pitchFamily="49" charset="0"/>
              </a:rPr>
              <a:t>3: {</a:t>
            </a:r>
          </a:p>
          <a:p>
            <a:r>
              <a:rPr lang="en-US" sz="1400" dirty="0">
                <a:latin typeface="Consolas" panose="020B0609020204030204" pitchFamily="49" charset="0"/>
              </a:rPr>
              <a:t>4:   B = A; m = </a:t>
            </a:r>
            <a:r>
              <a:rPr lang="en-US" sz="1400" b="1" dirty="0" err="1">
                <a:latin typeface="Consolas" panose="020B0609020204030204" pitchFamily="49" charset="0"/>
              </a:rPr>
              <a:t>nrow</a:t>
            </a:r>
            <a:r>
              <a:rPr lang="en-US" sz="1400" dirty="0">
                <a:latin typeface="Consolas" panose="020B0609020204030204" pitchFamily="49" charset="0"/>
              </a:rPr>
              <a:t>(A); k = 1;</a:t>
            </a:r>
          </a:p>
          <a:p>
            <a:r>
              <a:rPr lang="en-US" sz="1400" dirty="0">
                <a:latin typeface="Consolas" panose="020B0609020204030204" pitchFamily="49" charset="0"/>
              </a:rPr>
              <a:t>5:   </a:t>
            </a:r>
            <a:r>
              <a:rPr lang="en-US" sz="1400" b="1" dirty="0">
                <a:latin typeface="Consolas" panose="020B0609020204030204" pitchFamily="49" charset="0"/>
              </a:rPr>
              <a:t>while</a:t>
            </a:r>
            <a:r>
              <a:rPr lang="en-US" sz="1400" dirty="0">
                <a:latin typeface="Consolas" panose="020B0609020204030204" pitchFamily="49" charset="0"/>
              </a:rPr>
              <a:t>( k &lt; m ) {</a:t>
            </a:r>
          </a:p>
          <a:p>
            <a:r>
              <a:rPr lang="en-US" sz="1400" dirty="0">
                <a:latin typeface="Consolas" panose="020B0609020204030204" pitchFamily="49" charset="0"/>
              </a:rPr>
              <a:t>6:     B[(k+1):m,] = B[(k+1):m,] + B[1:(m‐k),];</a:t>
            </a:r>
          </a:p>
          <a:p>
            <a:r>
              <a:rPr lang="en-US" sz="1400" dirty="0">
                <a:latin typeface="Consolas" panose="020B0609020204030204" pitchFamily="49" charset="0"/>
              </a:rPr>
              <a:t>7:     k = 2 * k;</a:t>
            </a:r>
          </a:p>
          <a:p>
            <a:r>
              <a:rPr lang="en-US" sz="1400" dirty="0">
                <a:latin typeface="Consolas" panose="020B0609020204030204" pitchFamily="49" charset="0"/>
              </a:rPr>
              <a:t>8:   }</a:t>
            </a:r>
          </a:p>
          <a:p>
            <a:r>
              <a:rPr lang="en-US" sz="1400" dirty="0">
                <a:latin typeface="Consolas" panose="020B0609020204030204" pitchFamily="49" charset="0"/>
              </a:rPr>
              <a:t>9: }</a:t>
            </a:r>
          </a:p>
        </p:txBody>
      </p:sp>
      <p:sp>
        <p:nvSpPr>
          <p:cNvPr id="7" name="Rectangle 6"/>
          <p:cNvSpPr/>
          <p:nvPr/>
        </p:nvSpPr>
        <p:spPr>
          <a:xfrm>
            <a:off x="834013" y="3528480"/>
            <a:ext cx="1507253" cy="251209"/>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TextBox 7"/>
          <p:cNvSpPr txBox="1"/>
          <p:nvPr/>
        </p:nvSpPr>
        <p:spPr>
          <a:xfrm>
            <a:off x="944546" y="3779691"/>
            <a:ext cx="2481943"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copy-on-write </a:t>
            </a:r>
            <a:r>
              <a:rPr lang="en-AT" b="1" dirty="0">
                <a:solidFill>
                  <a:schemeClr val="accent1"/>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chemeClr val="accent1"/>
                </a:solidFill>
                <a:latin typeface="Calibri" panose="020F0502020204030204" pitchFamily="34" charset="0"/>
                <a:cs typeface="Calibri" panose="020F0502020204030204" pitchFamily="34" charset="0"/>
              </a:rPr>
              <a:t> O(n^2)</a:t>
            </a:r>
          </a:p>
        </p:txBody>
      </p:sp>
      <p:sp>
        <p:nvSpPr>
          <p:cNvPr id="9" name="Rectangle 8"/>
          <p:cNvSpPr/>
          <p:nvPr/>
        </p:nvSpPr>
        <p:spPr>
          <a:xfrm>
            <a:off x="7566415" y="3781270"/>
            <a:ext cx="1404552" cy="369332"/>
          </a:xfrm>
          <a:prstGeom prst="rect">
            <a:avLst/>
          </a:prstGeom>
        </p:spPr>
        <p:txBody>
          <a:bodyPr wrap="none">
            <a:spAutoFit/>
          </a:bodyPr>
          <a:lstStyle/>
          <a:p>
            <a:r>
              <a:rPr lang="en-AT" b="1" dirty="0">
                <a:solidFill>
                  <a:schemeClr val="accent1"/>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chemeClr val="accent1"/>
                </a:solidFill>
                <a:latin typeface="Calibri" panose="020F0502020204030204" pitchFamily="34" charset="0"/>
                <a:cs typeface="Calibri" panose="020F0502020204030204" pitchFamily="34" charset="0"/>
              </a:rPr>
              <a:t>O(n log n)</a:t>
            </a:r>
          </a:p>
        </p:txBody>
      </p:sp>
      <p:pic>
        <p:nvPicPr>
          <p:cNvPr id="10" name="Picture 9"/>
          <p:cNvPicPr>
            <a:picLocks noChangeAspect="1"/>
          </p:cNvPicPr>
          <p:nvPr/>
        </p:nvPicPr>
        <p:blipFill>
          <a:blip r:embed="rId2"/>
          <a:stretch>
            <a:fillRect/>
          </a:stretch>
        </p:blipFill>
        <p:spPr>
          <a:xfrm>
            <a:off x="7589341" y="4854215"/>
            <a:ext cx="1087676" cy="316332"/>
          </a:xfrm>
          <a:prstGeom prst="rect">
            <a:avLst/>
          </a:prstGeom>
        </p:spPr>
      </p:pic>
      <p:pic>
        <p:nvPicPr>
          <p:cNvPr id="11" name="Picture 10">
            <a:extLst>
              <a:ext uri="{FF2B5EF4-FFF2-40B4-BE49-F238E27FC236}">
                <a16:creationId xmlns:a16="http://schemas.microsoft.com/office/drawing/2014/main" id="{6DE9B620-E9BF-414B-BABE-63EAE006D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75" y="5203270"/>
            <a:ext cx="491759" cy="381113"/>
          </a:xfrm>
          <a:prstGeom prst="rect">
            <a:avLst/>
          </a:prstGeom>
        </p:spPr>
      </p:pic>
      <p:pic>
        <p:nvPicPr>
          <p:cNvPr id="12" name="Picture 11">
            <a:extLst>
              <a:ext uri="{FF2B5EF4-FFF2-40B4-BE49-F238E27FC236}">
                <a16:creationId xmlns:a16="http://schemas.microsoft.com/office/drawing/2014/main" id="{04D4B17D-30F3-42FB-82B8-C0915E18AED5}"/>
              </a:ext>
            </a:extLst>
          </p:cNvPr>
          <p:cNvPicPr>
            <a:picLocks noChangeAspect="1"/>
          </p:cNvPicPr>
          <p:nvPr/>
        </p:nvPicPr>
        <p:blipFill rotWithShape="1">
          <a:blip r:embed="rId4">
            <a:extLst>
              <a:ext uri="{28A0092B-C50C-407E-A947-70E740481C1C}">
                <a14:useLocalDpi xmlns:a14="http://schemas.microsoft.com/office/drawing/2010/main" val="0"/>
              </a:ext>
            </a:extLst>
          </a:blip>
          <a:srcRect t="14239" b="13748"/>
          <a:stretch/>
        </p:blipFill>
        <p:spPr>
          <a:xfrm>
            <a:off x="7630901" y="5523660"/>
            <a:ext cx="548869" cy="395254"/>
          </a:xfrm>
          <a:prstGeom prst="rect">
            <a:avLst/>
          </a:prstGeom>
        </p:spPr>
      </p:pic>
    </p:spTree>
    <p:extLst>
      <p:ext uri="{BB962C8B-B14F-4D97-AF65-F5344CB8AC3E}">
        <p14:creationId xmlns:p14="http://schemas.microsoft.com/office/powerpoint/2010/main" val="239457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t>Compilation Overview</a:t>
            </a:r>
          </a:p>
          <a:p>
            <a:r>
              <a:rPr lang="en-US" dirty="0"/>
              <a:t>Size Inference and Cost Estimation</a:t>
            </a:r>
          </a:p>
          <a:p>
            <a:r>
              <a:rPr lang="en-US" dirty="0"/>
              <a:t>Rewrites (and Operator Selection)</a:t>
            </a:r>
          </a:p>
        </p:txBody>
      </p:sp>
      <p:pic>
        <p:nvPicPr>
          <p:cNvPr id="5" name="Picture 4"/>
          <p:cNvPicPr>
            <a:picLocks noChangeAspect="1"/>
          </p:cNvPicPr>
          <p:nvPr/>
        </p:nvPicPr>
        <p:blipFill>
          <a:blip r:embed="rId3"/>
          <a:stretch>
            <a:fillRect/>
          </a:stretch>
        </p:blipFill>
        <p:spPr>
          <a:xfrm>
            <a:off x="5844571" y="1272297"/>
            <a:ext cx="1388669" cy="403871"/>
          </a:xfrm>
          <a:prstGeom prst="rect">
            <a:avLst/>
          </a:prstGeom>
        </p:spPr>
      </p:pic>
      <p:pic>
        <p:nvPicPr>
          <p:cNvPr id="6" name="Picture 5">
            <a:extLst>
              <a:ext uri="{FF2B5EF4-FFF2-40B4-BE49-F238E27FC236}">
                <a16:creationId xmlns:a16="http://schemas.microsoft.com/office/drawing/2014/main" id="{4BA8E35E-73C7-40FA-9FB0-814BABB7F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923" y="1180630"/>
            <a:ext cx="659373" cy="561969"/>
          </a:xfrm>
          <a:prstGeom prst="rect">
            <a:avLst/>
          </a:prstGeom>
        </p:spPr>
      </p:pic>
      <p:sp>
        <p:nvSpPr>
          <p:cNvPr id="3" name="TextBox 2"/>
          <p:cNvSpPr txBox="1"/>
          <p:nvPr/>
        </p:nvSpPr>
        <p:spPr>
          <a:xfrm>
            <a:off x="5858189" y="1762695"/>
            <a:ext cx="2301072" cy="646331"/>
          </a:xfrm>
          <a:prstGeom prst="rect">
            <a:avLst/>
          </a:prstGeom>
          <a:noFill/>
        </p:spPr>
        <p:txBody>
          <a:bodyPr wrap="square" lIns="0" rIns="0" rtlCol="0">
            <a:spAutoFit/>
          </a:bodyPr>
          <a:lstStyle/>
          <a:p>
            <a:pPr algn="ctr"/>
            <a:r>
              <a:rPr lang="en-US" b="1" dirty="0" err="1">
                <a:solidFill>
                  <a:schemeClr val="accent1"/>
                </a:solidFill>
                <a:latin typeface="Calibri" panose="020F0502020204030204" pitchFamily="34" charset="0"/>
                <a:cs typeface="Calibri" panose="020F0502020204030204" pitchFamily="34" charset="0"/>
              </a:rPr>
              <a:t>SystemDS</a:t>
            </a:r>
            <a:r>
              <a:rPr lang="en-US" dirty="0">
                <a:latin typeface="Calibri" panose="020F0502020204030204" pitchFamily="34" charset="0"/>
                <a:cs typeface="Calibri" panose="020F0502020204030204" pitchFamily="34" charset="0"/>
              </a:rPr>
              <a:t>, and several other ML systems</a:t>
            </a:r>
          </a:p>
        </p:txBody>
      </p:sp>
      <p:pic>
        <p:nvPicPr>
          <p:cNvPr id="7" name="Picture 6">
            <a:extLst>
              <a:ext uri="{FF2B5EF4-FFF2-40B4-BE49-F238E27FC236}">
                <a16:creationId xmlns:a16="http://schemas.microsoft.com/office/drawing/2014/main" id="{D8C6360D-46D3-4969-8621-0C7A6D30F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819" y="934339"/>
            <a:ext cx="1027585" cy="213035"/>
          </a:xfrm>
          <a:prstGeom prst="rect">
            <a:avLst/>
          </a:prstGeom>
        </p:spPr>
      </p:pic>
    </p:spTree>
    <p:extLst>
      <p:ext uri="{BB962C8B-B14F-4D97-AF65-F5344CB8AC3E}">
        <p14:creationId xmlns:p14="http://schemas.microsoft.com/office/powerpoint/2010/main" val="4276290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Excursus: Automatic Rewrite Generation</a:t>
            </a:r>
          </a:p>
        </p:txBody>
      </p:sp>
      <p:sp>
        <p:nvSpPr>
          <p:cNvPr id="3" name="Content Placeholder 2"/>
          <p:cNvSpPr>
            <a:spLocks noGrp="1"/>
          </p:cNvSpPr>
          <p:nvPr>
            <p:ph idx="1"/>
          </p:nvPr>
        </p:nvSpPr>
        <p:spPr/>
        <p:txBody>
          <a:bodyPr/>
          <a:lstStyle/>
          <a:p>
            <a:r>
              <a:rPr lang="en-US" dirty="0"/>
              <a:t>SPOOF/SPORES (Sum-Product </a:t>
            </a:r>
            <a:r>
              <a:rPr lang="en-US" dirty="0" err="1"/>
              <a:t>Optim</a:t>
            </a:r>
            <a:r>
              <a:rPr lang="en-US" dirty="0"/>
              <a:t>.)</a:t>
            </a:r>
          </a:p>
          <a:p>
            <a:pPr lvl="1"/>
            <a:r>
              <a:rPr lang="en-US" b="1" dirty="0">
                <a:solidFill>
                  <a:schemeClr val="accent1"/>
                </a:solidFill>
              </a:rPr>
              <a:t>Break up</a:t>
            </a:r>
            <a:r>
              <a:rPr lang="en-US" dirty="0"/>
              <a:t> LA ops into basic ops (RA)</a:t>
            </a:r>
          </a:p>
          <a:p>
            <a:pPr lvl="1"/>
            <a:r>
              <a:rPr lang="en-US" b="1" dirty="0">
                <a:solidFill>
                  <a:srgbClr val="7889FB"/>
                </a:solidFill>
              </a:rPr>
              <a:t>Elementary sum-product/RA rewrites</a:t>
            </a:r>
          </a:p>
          <a:p>
            <a:pPr lvl="1"/>
            <a:r>
              <a:rPr lang="en-US" b="1" dirty="0"/>
              <a:t>Example:</a:t>
            </a:r>
            <a:br>
              <a:rPr lang="en-US" b="1" dirty="0"/>
            </a:br>
            <a:r>
              <a:rPr lang="en-US" b="1" dirty="0">
                <a:latin typeface="Consolas" panose="020B0609020204030204" pitchFamily="49" charset="0"/>
              </a:rPr>
              <a:t>sum</a:t>
            </a:r>
            <a:r>
              <a:rPr lang="en-US" dirty="0">
                <a:latin typeface="Consolas" panose="020B0609020204030204" pitchFamily="49" charset="0"/>
              </a:rPr>
              <a:t>(W%*%H)</a:t>
            </a:r>
            <a:endParaRPr lang="en-US" b="1"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TASO (Super Optimization)</a:t>
            </a:r>
          </a:p>
          <a:p>
            <a:pPr lvl="1"/>
            <a:r>
              <a:rPr lang="en-US" dirty="0"/>
              <a:t>List of operator specifications and properties</a:t>
            </a:r>
          </a:p>
          <a:p>
            <a:pPr lvl="1"/>
            <a:r>
              <a:rPr lang="en-US" dirty="0"/>
              <a:t>Automatic </a:t>
            </a:r>
            <a:r>
              <a:rPr lang="en-US" b="1" dirty="0">
                <a:solidFill>
                  <a:srgbClr val="7889FB"/>
                </a:solidFill>
              </a:rPr>
              <a:t>generation/verification of graph </a:t>
            </a:r>
            <a:br>
              <a:rPr lang="en-US" b="1" dirty="0">
                <a:solidFill>
                  <a:srgbClr val="7889FB"/>
                </a:solidFill>
              </a:rPr>
            </a:br>
            <a:r>
              <a:rPr lang="en-US" b="1" dirty="0">
                <a:solidFill>
                  <a:srgbClr val="7889FB"/>
                </a:solidFill>
              </a:rPr>
              <a:t>substitutions</a:t>
            </a:r>
            <a:r>
              <a:rPr lang="en-US" dirty="0"/>
              <a:t> and </a:t>
            </a:r>
            <a:r>
              <a:rPr lang="en-US" b="1" dirty="0">
                <a:solidFill>
                  <a:schemeClr val="accent1"/>
                </a:solidFill>
              </a:rPr>
              <a:t>data layouts</a:t>
            </a:r>
            <a:r>
              <a:rPr lang="en-US" dirty="0"/>
              <a:t> via cost-based backtracking search</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a:p>
            <a:endParaRPr lang="en-US" dirty="0"/>
          </a:p>
        </p:txBody>
      </p:sp>
      <p:pic>
        <p:nvPicPr>
          <p:cNvPr id="30" name="Picture 29"/>
          <p:cNvPicPr>
            <a:picLocks noChangeAspect="1"/>
          </p:cNvPicPr>
          <p:nvPr/>
        </p:nvPicPr>
        <p:blipFill>
          <a:blip r:embed="rId3"/>
          <a:stretch>
            <a:fillRect/>
          </a:stretch>
        </p:blipFill>
        <p:spPr>
          <a:xfrm>
            <a:off x="2986239" y="2563188"/>
            <a:ext cx="1224168" cy="2053037"/>
          </a:xfrm>
          <a:prstGeom prst="rect">
            <a:avLst/>
          </a:prstGeom>
        </p:spPr>
      </p:pic>
      <p:pic>
        <p:nvPicPr>
          <p:cNvPr id="32" name="Picture 31"/>
          <p:cNvPicPr>
            <a:picLocks noChangeAspect="1"/>
          </p:cNvPicPr>
          <p:nvPr/>
        </p:nvPicPr>
        <p:blipFill rotWithShape="1">
          <a:blip r:embed="rId4"/>
          <a:srcRect t="8684"/>
          <a:stretch/>
        </p:blipFill>
        <p:spPr>
          <a:xfrm>
            <a:off x="4600930" y="2763293"/>
            <a:ext cx="851931" cy="1534987"/>
          </a:xfrm>
          <a:prstGeom prst="rect">
            <a:avLst/>
          </a:prstGeom>
        </p:spPr>
      </p:pic>
      <p:pic>
        <p:nvPicPr>
          <p:cNvPr id="36" name="Picture 35"/>
          <p:cNvPicPr>
            <a:picLocks noChangeAspect="1"/>
          </p:cNvPicPr>
          <p:nvPr/>
        </p:nvPicPr>
        <p:blipFill>
          <a:blip r:embed="rId5"/>
          <a:stretch>
            <a:fillRect/>
          </a:stretch>
        </p:blipFill>
        <p:spPr>
          <a:xfrm>
            <a:off x="7206663" y="2756291"/>
            <a:ext cx="1416583" cy="2001252"/>
          </a:xfrm>
          <a:prstGeom prst="rect">
            <a:avLst/>
          </a:prstGeom>
        </p:spPr>
      </p:pic>
      <p:pic>
        <p:nvPicPr>
          <p:cNvPr id="40" name="Picture 39"/>
          <p:cNvPicPr>
            <a:picLocks noChangeAspect="1"/>
          </p:cNvPicPr>
          <p:nvPr/>
        </p:nvPicPr>
        <p:blipFill>
          <a:blip r:embed="rId6"/>
          <a:stretch>
            <a:fillRect/>
          </a:stretch>
        </p:blipFill>
        <p:spPr>
          <a:xfrm>
            <a:off x="5681202" y="2756290"/>
            <a:ext cx="1010430" cy="2001252"/>
          </a:xfrm>
          <a:prstGeom prst="rect">
            <a:avLst/>
          </a:prstGeom>
        </p:spPr>
      </p:pic>
      <p:sp>
        <p:nvSpPr>
          <p:cNvPr id="42" name="Rectangle 41"/>
          <p:cNvSpPr/>
          <p:nvPr/>
        </p:nvSpPr>
        <p:spPr>
          <a:xfrm>
            <a:off x="6166490" y="4092593"/>
            <a:ext cx="534301" cy="2052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cxnSpLocks/>
          </p:cNvCxnSpPr>
          <p:nvPr/>
        </p:nvCxnSpPr>
        <p:spPr>
          <a:xfrm>
            <a:off x="6301821" y="3117334"/>
            <a:ext cx="320321" cy="936395"/>
          </a:xfrm>
          <a:prstGeom prst="line">
            <a:avLst/>
          </a:prstGeom>
          <a:ln w="19050">
            <a:solidFill>
              <a:schemeClr val="accent1"/>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a:off x="6810683" y="3394017"/>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6" name="Right Arrow 45"/>
          <p:cNvSpPr/>
          <p:nvPr/>
        </p:nvSpPr>
        <p:spPr>
          <a:xfrm>
            <a:off x="5375442" y="3405741"/>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7" name="Right Arrow 46"/>
          <p:cNvSpPr/>
          <p:nvPr/>
        </p:nvSpPr>
        <p:spPr>
          <a:xfrm>
            <a:off x="4322041" y="3397368"/>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8" name="TextBox 47"/>
          <p:cNvSpPr txBox="1"/>
          <p:nvPr/>
        </p:nvSpPr>
        <p:spPr>
          <a:xfrm>
            <a:off x="5236678" y="1362561"/>
            <a:ext cx="2981847" cy="646331"/>
          </a:xfrm>
          <a:prstGeom prst="rect">
            <a:avLst/>
          </a:prstGeom>
          <a:noFill/>
        </p:spPr>
        <p:txBody>
          <a:bodyPr wrap="square" lIns="0" rIns="0" rtlCol="0">
            <a:spAutoFit/>
          </a:bodyPr>
          <a:lstStyle/>
          <a:p>
            <a:pPr algn="r"/>
            <a:r>
              <a:rPr lang="en-US" sz="1200" dirty="0">
                <a:latin typeface="Calibri" panose="020F0502020204030204" pitchFamily="34" charset="0"/>
                <a:cs typeface="Calibri" panose="020F0502020204030204" pitchFamily="34" charset="0"/>
              </a:rPr>
              <a:t>[Tarek </a:t>
            </a:r>
            <a:r>
              <a:rPr lang="en-US" sz="1200" dirty="0" err="1">
                <a:latin typeface="Calibri" panose="020F0502020204030204" pitchFamily="34" charset="0"/>
                <a:cs typeface="Calibri" panose="020F0502020204030204" pitchFamily="34" charset="0"/>
              </a:rPr>
              <a:t>Elgamal</a:t>
            </a:r>
            <a:r>
              <a:rPr lang="en-US" sz="1200" dirty="0">
                <a:latin typeface="Calibri" panose="020F0502020204030204" pitchFamily="34" charset="0"/>
                <a:cs typeface="Calibri" panose="020F0502020204030204" pitchFamily="34" charset="0"/>
              </a:rPr>
              <a:t> et al: SPOOF: Sum-Product Optimization and Operator Fusion for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Large-Scale Machine Learning. </a:t>
            </a:r>
            <a:r>
              <a:rPr lang="en-US" sz="1200" b="1" dirty="0">
                <a:latin typeface="Calibri" panose="020F0502020204030204" pitchFamily="34" charset="0"/>
                <a:cs typeface="Calibri" panose="020F0502020204030204" pitchFamily="34" charset="0"/>
              </a:rPr>
              <a:t>CIDR 2017</a:t>
            </a:r>
            <a:r>
              <a:rPr lang="en-US" sz="1200" dirty="0">
                <a:latin typeface="Calibri" panose="020F0502020204030204" pitchFamily="34" charset="0"/>
                <a:cs typeface="Calibri" panose="020F0502020204030204" pitchFamily="34" charset="0"/>
              </a:rPr>
              <a:t>]</a:t>
            </a:r>
          </a:p>
        </p:txBody>
      </p:sp>
      <p:sp>
        <p:nvSpPr>
          <p:cNvPr id="51" name="TextBox 50"/>
          <p:cNvSpPr txBox="1"/>
          <p:nvPr/>
        </p:nvSpPr>
        <p:spPr>
          <a:xfrm>
            <a:off x="5221830" y="2017754"/>
            <a:ext cx="3138055" cy="646331"/>
          </a:xfrm>
          <a:prstGeom prst="rect">
            <a:avLst/>
          </a:prstGeom>
          <a:noFill/>
        </p:spPr>
        <p:txBody>
          <a:bodyPr wrap="square" lIns="0" rIns="0" rtlCol="0">
            <a:spAutoFit/>
          </a:bodyPr>
          <a:lstStyle/>
          <a:p>
            <a:pPr algn="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Yisu</a:t>
            </a:r>
            <a:r>
              <a:rPr lang="en-US" sz="1200" dirty="0">
                <a:latin typeface="Calibri" panose="020F0502020204030204" pitchFamily="34" charset="0"/>
                <a:cs typeface="Calibri" panose="020F0502020204030204" pitchFamily="34" charset="0"/>
              </a:rPr>
              <a:t> Remy Wang et al: SPORES: Sum-Product Optimization via Relational Equality Saturation for Large Scale Linear Algebra. </a:t>
            </a:r>
            <a:r>
              <a:rPr lang="en-US" sz="1200" b="1" dirty="0">
                <a:latin typeface="Calibri" panose="020F0502020204030204" pitchFamily="34" charset="0"/>
                <a:cs typeface="Calibri" panose="020F0502020204030204" pitchFamily="34" charset="0"/>
              </a:rPr>
              <a:t>PVLDB 13(11) 2020</a:t>
            </a:r>
            <a:r>
              <a:rPr lang="en-US" sz="1200" dirty="0">
                <a:latin typeface="Calibri" panose="020F0502020204030204" pitchFamily="34" charset="0"/>
                <a:cs typeface="Calibri" panose="020F0502020204030204" pitchFamily="34" charset="0"/>
              </a:rPr>
              <a:t>]</a:t>
            </a:r>
          </a:p>
        </p:txBody>
      </p:sp>
      <p:pic>
        <p:nvPicPr>
          <p:cNvPr id="52" name="Picture 51"/>
          <p:cNvPicPr>
            <a:picLocks noChangeAspect="1"/>
          </p:cNvPicPr>
          <p:nvPr/>
        </p:nvPicPr>
        <p:blipFill>
          <a:blip r:embed="rId7"/>
          <a:stretch>
            <a:fillRect/>
          </a:stretch>
        </p:blipFill>
        <p:spPr>
          <a:xfrm>
            <a:off x="8331149" y="1392705"/>
            <a:ext cx="496372" cy="640080"/>
          </a:xfrm>
          <a:prstGeom prst="rect">
            <a:avLst/>
          </a:prstGeom>
          <a:ln w="25400">
            <a:solidFill>
              <a:srgbClr val="7889FB"/>
            </a:solidFill>
          </a:ln>
        </p:spPr>
      </p:pic>
      <p:pic>
        <p:nvPicPr>
          <p:cNvPr id="54" name="Picture 53"/>
          <p:cNvPicPr>
            <a:picLocks noChangeAspect="1"/>
          </p:cNvPicPr>
          <p:nvPr/>
        </p:nvPicPr>
        <p:blipFill>
          <a:blip r:embed="rId8"/>
          <a:stretch>
            <a:fillRect/>
          </a:stretch>
        </p:blipFill>
        <p:spPr>
          <a:xfrm>
            <a:off x="8454074" y="5119101"/>
            <a:ext cx="496251" cy="640080"/>
          </a:xfrm>
          <a:prstGeom prst="rect">
            <a:avLst/>
          </a:prstGeom>
          <a:ln w="25400">
            <a:solidFill>
              <a:srgbClr val="7889FB"/>
            </a:solidFill>
          </a:ln>
        </p:spPr>
      </p:pic>
      <p:sp>
        <p:nvSpPr>
          <p:cNvPr id="55" name="TextBox 54"/>
          <p:cNvSpPr txBox="1"/>
          <p:nvPr/>
        </p:nvSpPr>
        <p:spPr>
          <a:xfrm>
            <a:off x="5681202" y="4968376"/>
            <a:ext cx="2650643"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Zhihao</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Jia</a:t>
            </a:r>
            <a:r>
              <a:rPr lang="en-US" sz="1400" dirty="0">
                <a:latin typeface="Calibri" panose="020F0502020204030204" pitchFamily="34" charset="0"/>
                <a:cs typeface="Calibri" panose="020F0502020204030204" pitchFamily="34" charset="0"/>
              </a:rPr>
              <a:t> et al: TASO: optimizing deep learning computation with automatic generation of graph substitutions. </a:t>
            </a:r>
            <a:r>
              <a:rPr lang="en-US" sz="1400" b="1" dirty="0">
                <a:latin typeface="Calibri" panose="020F0502020204030204" pitchFamily="34" charset="0"/>
                <a:cs typeface="Calibri" panose="020F0502020204030204" pitchFamily="34" charset="0"/>
              </a:rPr>
              <a:t>SOSP 2019</a:t>
            </a:r>
            <a:r>
              <a:rPr lang="en-US" sz="1400" dirty="0">
                <a:latin typeface="Calibri" panose="020F0502020204030204" pitchFamily="34" charset="0"/>
                <a:cs typeface="Calibri" panose="020F0502020204030204" pitchFamily="34" charset="0"/>
              </a:rPr>
              <a:t>]</a:t>
            </a:r>
          </a:p>
        </p:txBody>
      </p:sp>
      <p:pic>
        <p:nvPicPr>
          <p:cNvPr id="5" name="Picture 4"/>
          <p:cNvPicPr>
            <a:picLocks noChangeAspect="1"/>
          </p:cNvPicPr>
          <p:nvPr/>
        </p:nvPicPr>
        <p:blipFill>
          <a:blip r:embed="rId9"/>
          <a:stretch>
            <a:fillRect/>
          </a:stretch>
        </p:blipFill>
        <p:spPr>
          <a:xfrm>
            <a:off x="8457919" y="1920021"/>
            <a:ext cx="496251" cy="640080"/>
          </a:xfrm>
          <a:prstGeom prst="rect">
            <a:avLst/>
          </a:prstGeom>
          <a:ln w="25400">
            <a:solidFill>
              <a:srgbClr val="7889FB"/>
            </a:solidFill>
          </a:ln>
        </p:spPr>
      </p:pic>
    </p:spTree>
    <p:extLst>
      <p:ext uri="{BB962C8B-B14F-4D97-AF65-F5344CB8AC3E}">
        <p14:creationId xmlns:p14="http://schemas.microsoft.com/office/powerpoint/2010/main" val="37732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P spid="47" grpId="0" animBg="1"/>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Matrix Multiplication Chain Optimization</a:t>
            </a:r>
          </a:p>
        </p:txBody>
      </p:sp>
      <p:sp>
        <p:nvSpPr>
          <p:cNvPr id="3" name="Content Placeholder 2"/>
          <p:cNvSpPr>
            <a:spLocks noGrp="1"/>
          </p:cNvSpPr>
          <p:nvPr>
            <p:ph idx="1"/>
          </p:nvPr>
        </p:nvSpPr>
        <p:spPr/>
        <p:txBody>
          <a:bodyPr/>
          <a:lstStyle/>
          <a:p>
            <a:r>
              <a:rPr lang="en-US" dirty="0"/>
              <a:t>Optimization Problem</a:t>
            </a:r>
          </a:p>
          <a:p>
            <a:pPr lvl="1"/>
            <a:r>
              <a:rPr lang="en-US" dirty="0"/>
              <a:t>Matrix multiplication chain of n matrices M</a:t>
            </a:r>
            <a:r>
              <a:rPr lang="en-US" baseline="-25000" dirty="0"/>
              <a:t>1</a:t>
            </a:r>
            <a:r>
              <a:rPr lang="en-US" dirty="0"/>
              <a:t>, M</a:t>
            </a:r>
            <a:r>
              <a:rPr lang="en-US" baseline="-25000" dirty="0"/>
              <a:t>2</a:t>
            </a:r>
            <a:r>
              <a:rPr lang="en-US" dirty="0"/>
              <a:t>, …</a:t>
            </a:r>
            <a:r>
              <a:rPr lang="en-US" dirty="0" err="1"/>
              <a:t>M</a:t>
            </a:r>
            <a:r>
              <a:rPr lang="en-US" baseline="-25000" dirty="0" err="1"/>
              <a:t>n</a:t>
            </a:r>
            <a:r>
              <a:rPr lang="en-US" baseline="-25000" dirty="0"/>
              <a:t> </a:t>
            </a:r>
            <a:r>
              <a:rPr lang="en-US" dirty="0"/>
              <a:t>(associative)</a:t>
            </a:r>
          </a:p>
          <a:p>
            <a:pPr lvl="1"/>
            <a:r>
              <a:rPr lang="en-US" dirty="0"/>
              <a:t>Optimal </a:t>
            </a:r>
            <a:r>
              <a:rPr lang="en-US" dirty="0" err="1"/>
              <a:t>parenthesization</a:t>
            </a:r>
            <a:r>
              <a:rPr lang="en-US" dirty="0"/>
              <a:t> of the product M</a:t>
            </a:r>
            <a:r>
              <a:rPr lang="en-US" baseline="-25000" dirty="0"/>
              <a:t>1</a:t>
            </a:r>
            <a:r>
              <a:rPr lang="en-US" dirty="0"/>
              <a:t>M</a:t>
            </a:r>
            <a:r>
              <a:rPr lang="en-US" baseline="-25000" dirty="0"/>
              <a:t>2</a:t>
            </a:r>
            <a:r>
              <a:rPr lang="en-US" dirty="0"/>
              <a:t> … </a:t>
            </a:r>
            <a:r>
              <a:rPr lang="en-US" dirty="0" err="1"/>
              <a:t>M</a:t>
            </a:r>
            <a:r>
              <a:rPr lang="en-US" baseline="-25000" dirty="0" err="1"/>
              <a:t>n</a:t>
            </a:r>
            <a:endParaRPr lang="en-US" baseline="-25000" dirty="0"/>
          </a:p>
          <a:p>
            <a:pPr lvl="1"/>
            <a:endParaRPr lang="en-US" dirty="0"/>
          </a:p>
          <a:p>
            <a:pPr lvl="1"/>
            <a:endParaRPr lang="en-US" dirty="0"/>
          </a:p>
          <a:p>
            <a:pPr lvl="1"/>
            <a:endParaRPr lang="en-US" dirty="0"/>
          </a:p>
          <a:p>
            <a:pPr lvl="1"/>
            <a:endParaRPr lang="en-US" dirty="0"/>
          </a:p>
          <a:p>
            <a:r>
              <a:rPr lang="en-US" dirty="0"/>
              <a:t>Search Space Characteristics</a:t>
            </a:r>
          </a:p>
          <a:p>
            <a:pPr lvl="1"/>
            <a:r>
              <a:rPr lang="en-US" dirty="0"/>
              <a:t>Naïve exhaustive: Catalan numbers </a:t>
            </a:r>
            <a:r>
              <a:rPr lang="en-US" dirty="0">
                <a:sym typeface="Wingdings" pitchFamily="2" charset="2"/>
              </a:rPr>
              <a:t> </a:t>
            </a:r>
            <a:r>
              <a:rPr lang="el-GR" dirty="0"/>
              <a:t>Ω</a:t>
            </a:r>
            <a:r>
              <a:rPr lang="en-US" dirty="0"/>
              <a:t>(4</a:t>
            </a:r>
            <a:r>
              <a:rPr lang="en-US" baseline="30000" dirty="0"/>
              <a:t>n</a:t>
            </a:r>
            <a:r>
              <a:rPr lang="en-US" dirty="0"/>
              <a:t> / n</a:t>
            </a:r>
            <a:r>
              <a:rPr lang="en-US" baseline="30000" dirty="0"/>
              <a:t>3/2</a:t>
            </a:r>
            <a:r>
              <a:rPr lang="en-US" dirty="0"/>
              <a:t>))</a:t>
            </a:r>
          </a:p>
          <a:p>
            <a:pPr lvl="1"/>
            <a:r>
              <a:rPr lang="en-US" dirty="0"/>
              <a:t>DP applies: (1) optimal substructure, </a:t>
            </a:r>
            <a:br>
              <a:rPr lang="en-US" dirty="0"/>
            </a:br>
            <a:r>
              <a:rPr lang="en-US" dirty="0"/>
              <a:t>(2) overlapping </a:t>
            </a:r>
            <a:r>
              <a:rPr lang="en-US" dirty="0" err="1"/>
              <a:t>subproblems</a:t>
            </a:r>
            <a:r>
              <a:rPr lang="en-US" dirty="0"/>
              <a:t>  </a:t>
            </a:r>
          </a:p>
          <a:p>
            <a:pPr lvl="1"/>
            <a:r>
              <a:rPr lang="en-US" dirty="0"/>
              <a:t>Textbook DP algorithm: </a:t>
            </a:r>
            <a:r>
              <a:rPr lang="el-GR" dirty="0"/>
              <a:t>Θ</a:t>
            </a:r>
            <a:r>
              <a:rPr lang="en-US" dirty="0"/>
              <a:t>(n</a:t>
            </a:r>
            <a:r>
              <a:rPr lang="en-US" baseline="30000" dirty="0"/>
              <a:t>3</a:t>
            </a:r>
            <a:r>
              <a:rPr lang="en-US" dirty="0"/>
              <a:t>) time, </a:t>
            </a:r>
            <a:r>
              <a:rPr lang="el-GR" dirty="0"/>
              <a:t>Θ</a:t>
            </a:r>
            <a:r>
              <a:rPr lang="en-US" dirty="0"/>
              <a:t>(n</a:t>
            </a:r>
            <a:r>
              <a:rPr lang="en-US" baseline="30000" dirty="0"/>
              <a:t>2</a:t>
            </a:r>
            <a:r>
              <a:rPr lang="en-US" dirty="0"/>
              <a:t>) space</a:t>
            </a:r>
          </a:p>
          <a:p>
            <a:pPr lvl="2"/>
            <a:r>
              <a:rPr lang="en-US" dirty="0"/>
              <a:t>Examples: </a:t>
            </a:r>
            <a:r>
              <a:rPr lang="en-US" b="1" dirty="0" err="1">
                <a:solidFill>
                  <a:srgbClr val="7889FB"/>
                </a:solidFill>
              </a:rPr>
              <a:t>SystemML</a:t>
            </a:r>
            <a:r>
              <a:rPr lang="en-US" b="1" dirty="0">
                <a:solidFill>
                  <a:srgbClr val="7889FB"/>
                </a:solidFill>
              </a:rPr>
              <a:t> </a:t>
            </a:r>
            <a:r>
              <a:rPr lang="en-US" dirty="0">
                <a:solidFill>
                  <a:schemeClr val="tx1"/>
                </a:solidFill>
              </a:rPr>
              <a:t>‘14</a:t>
            </a:r>
            <a:r>
              <a:rPr lang="en-US" dirty="0"/>
              <a:t>, </a:t>
            </a:r>
            <a:br>
              <a:rPr lang="en-US" dirty="0"/>
            </a:br>
            <a:r>
              <a:rPr lang="en-US" b="1" dirty="0">
                <a:solidFill>
                  <a:srgbClr val="7889FB"/>
                </a:solidFill>
              </a:rPr>
              <a:t>RIOT</a:t>
            </a:r>
            <a:r>
              <a:rPr lang="en-US" dirty="0"/>
              <a:t> (‘09 I/O costs), </a:t>
            </a:r>
            <a:r>
              <a:rPr lang="en-US" b="1" dirty="0" err="1">
                <a:solidFill>
                  <a:srgbClr val="7889FB"/>
                </a:solidFill>
              </a:rPr>
              <a:t>SpMachO</a:t>
            </a:r>
            <a:r>
              <a:rPr lang="en-US" dirty="0"/>
              <a:t> (‘15 sparsity)</a:t>
            </a:r>
          </a:p>
          <a:p>
            <a:pPr lvl="1"/>
            <a:r>
              <a:rPr lang="en-US" dirty="0"/>
              <a:t>Best known: O(n log n)</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sp>
        <p:nvSpPr>
          <p:cNvPr id="5" name="TextBox 4"/>
          <p:cNvSpPr txBox="1"/>
          <p:nvPr/>
        </p:nvSpPr>
        <p:spPr>
          <a:xfrm>
            <a:off x="3915515" y="2763291"/>
            <a:ext cx="60960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p:txBody>
      </p:sp>
      <p:grpSp>
        <p:nvGrpSpPr>
          <p:cNvPr id="6" name="Group 5"/>
          <p:cNvGrpSpPr/>
          <p:nvPr/>
        </p:nvGrpSpPr>
        <p:grpSpPr>
          <a:xfrm>
            <a:off x="1417662" y="2475681"/>
            <a:ext cx="2365552" cy="1117437"/>
            <a:chOff x="1447800" y="2455590"/>
            <a:chExt cx="2365552" cy="1117437"/>
          </a:xfrm>
        </p:grpSpPr>
        <p:sp>
          <p:nvSpPr>
            <p:cNvPr id="7" name="Rectangle 6"/>
            <p:cNvSpPr>
              <a:spLocks/>
            </p:cNvSpPr>
            <p:nvPr/>
          </p:nvSpPr>
          <p:spPr>
            <a:xfrm>
              <a:off x="1640393" y="2474408"/>
              <a:ext cx="667512"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t(X)</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1kx1k</a:t>
              </a:r>
            </a:p>
          </p:txBody>
        </p:sp>
        <p:sp>
          <p:nvSpPr>
            <p:cNvPr id="8" name="Right Bracket 7"/>
            <p:cNvSpPr/>
            <p:nvPr/>
          </p:nvSpPr>
          <p:spPr>
            <a:xfrm rot="10800000">
              <a:off x="1447800" y="2455590"/>
              <a:ext cx="76201" cy="706425"/>
            </a:xfrm>
            <a:prstGeom prst="rightBracket">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Rectangle 8"/>
            <p:cNvSpPr>
              <a:spLocks/>
            </p:cNvSpPr>
            <p:nvPr/>
          </p:nvSpPr>
          <p:spPr>
            <a:xfrm>
              <a:off x="2450125" y="2474408"/>
              <a:ext cx="667512"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X</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1kx1k</a:t>
              </a:r>
            </a:p>
          </p:txBody>
        </p:sp>
        <p:sp>
          <p:nvSpPr>
            <p:cNvPr id="10" name="Right Bracket 9"/>
            <p:cNvSpPr/>
            <p:nvPr/>
          </p:nvSpPr>
          <p:spPr>
            <a:xfrm>
              <a:off x="3217988" y="2455593"/>
              <a:ext cx="76201" cy="703481"/>
            </a:xfrm>
            <a:prstGeom prst="rightBracket">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ectangle 10"/>
            <p:cNvSpPr>
              <a:spLocks/>
            </p:cNvSpPr>
            <p:nvPr/>
          </p:nvSpPr>
          <p:spPr>
            <a:xfrm>
              <a:off x="3432352" y="2474408"/>
              <a:ext cx="381000"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Z</a:t>
              </a:r>
            </a:p>
            <a:p>
              <a:pPr algn="ctr"/>
              <a:r>
                <a:rPr lang="en-US" dirty="0">
                  <a:latin typeface="Calibri" panose="020F0502020204030204" pitchFamily="34" charset="0"/>
                  <a:cs typeface="Calibri" panose="020F0502020204030204" pitchFamily="34" charset="0"/>
                </a:rPr>
                <a:t>1</a:t>
              </a:r>
            </a:p>
          </p:txBody>
        </p:sp>
        <p:sp>
          <p:nvSpPr>
            <p:cNvPr id="12" name="TextBox 11"/>
            <p:cNvSpPr txBox="1"/>
            <p:nvPr/>
          </p:nvSpPr>
          <p:spPr>
            <a:xfrm>
              <a:off x="1447800" y="3203695"/>
              <a:ext cx="2365552"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2,002  MFLOPs</a:t>
              </a:r>
            </a:p>
          </p:txBody>
        </p:sp>
      </p:grpSp>
      <p:grpSp>
        <p:nvGrpSpPr>
          <p:cNvPr id="13" name="Group 12"/>
          <p:cNvGrpSpPr/>
          <p:nvPr/>
        </p:nvGrpSpPr>
        <p:grpSpPr>
          <a:xfrm>
            <a:off x="4594629" y="2477356"/>
            <a:ext cx="2368902" cy="1117437"/>
            <a:chOff x="1447800" y="2455590"/>
            <a:chExt cx="2368902" cy="1117437"/>
          </a:xfrm>
        </p:grpSpPr>
        <p:sp>
          <p:nvSpPr>
            <p:cNvPr id="14" name="Rectangle 13"/>
            <p:cNvSpPr>
              <a:spLocks/>
            </p:cNvSpPr>
            <p:nvPr/>
          </p:nvSpPr>
          <p:spPr>
            <a:xfrm>
              <a:off x="1449475" y="2474408"/>
              <a:ext cx="667512"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t(X)</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1kx1k</a:t>
              </a:r>
            </a:p>
          </p:txBody>
        </p:sp>
        <p:sp>
          <p:nvSpPr>
            <p:cNvPr id="15" name="Right Bracket 14"/>
            <p:cNvSpPr/>
            <p:nvPr/>
          </p:nvSpPr>
          <p:spPr>
            <a:xfrm rot="10800000">
              <a:off x="2261717" y="2455590"/>
              <a:ext cx="76201" cy="706425"/>
            </a:xfrm>
            <a:prstGeom prst="rightBracket">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Rectangle 15"/>
            <p:cNvSpPr>
              <a:spLocks/>
            </p:cNvSpPr>
            <p:nvPr/>
          </p:nvSpPr>
          <p:spPr>
            <a:xfrm>
              <a:off x="2440077" y="2474408"/>
              <a:ext cx="667512"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X</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1kx1k</a:t>
              </a:r>
            </a:p>
          </p:txBody>
        </p:sp>
        <p:sp>
          <p:nvSpPr>
            <p:cNvPr id="17" name="Right Bracket 16"/>
            <p:cNvSpPr/>
            <p:nvPr/>
          </p:nvSpPr>
          <p:spPr>
            <a:xfrm>
              <a:off x="3740501" y="2455593"/>
              <a:ext cx="76201" cy="703481"/>
            </a:xfrm>
            <a:prstGeom prst="rightBracket">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8" name="Rectangle 17"/>
            <p:cNvSpPr>
              <a:spLocks/>
            </p:cNvSpPr>
            <p:nvPr/>
          </p:nvSpPr>
          <p:spPr>
            <a:xfrm>
              <a:off x="3251483" y="2474408"/>
              <a:ext cx="381000"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p</a:t>
              </a:r>
            </a:p>
            <a:p>
              <a:pPr algn="ctr"/>
              <a:r>
                <a:rPr lang="en-US" dirty="0">
                  <a:latin typeface="Calibri" panose="020F0502020204030204" pitchFamily="34" charset="0"/>
                  <a:cs typeface="Calibri" panose="020F0502020204030204" pitchFamily="34" charset="0"/>
                </a:rPr>
                <a:t>1</a:t>
              </a:r>
            </a:p>
          </p:txBody>
        </p:sp>
        <p:sp>
          <p:nvSpPr>
            <p:cNvPr id="19" name="TextBox 18"/>
            <p:cNvSpPr txBox="1"/>
            <p:nvPr/>
          </p:nvSpPr>
          <p:spPr>
            <a:xfrm>
              <a:off x="1447800" y="3203695"/>
              <a:ext cx="2365552"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4  MFLOPs</a:t>
              </a:r>
            </a:p>
          </p:txBody>
        </p:sp>
      </p:grpSp>
      <p:sp>
        <p:nvSpPr>
          <p:cNvPr id="20" name="TextBox 19">
            <a:extLst>
              <a:ext uri="{FF2B5EF4-FFF2-40B4-BE49-F238E27FC236}">
                <a16:creationId xmlns:a16="http://schemas.microsoft.com/office/drawing/2014/main" id="{DECF3EF9-EC5A-429E-96A6-8D3B84AC3599}"/>
              </a:ext>
            </a:extLst>
          </p:cNvPr>
          <p:cNvSpPr txBox="1"/>
          <p:nvPr/>
        </p:nvSpPr>
        <p:spPr>
          <a:xfrm>
            <a:off x="7132656" y="2437349"/>
            <a:ext cx="1847850" cy="923330"/>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Size propagation and sparsity estimation</a:t>
            </a:r>
          </a:p>
        </p:txBody>
      </p:sp>
      <p:graphicFrame>
        <p:nvGraphicFramePr>
          <p:cNvPr id="21" name="Table 20"/>
          <p:cNvGraphicFramePr>
            <a:graphicFrameLocks noGrp="1"/>
          </p:cNvGraphicFramePr>
          <p:nvPr>
            <p:extLst>
              <p:ext uri="{D42A27DB-BD31-4B8C-83A1-F6EECF244321}">
                <p14:modId xmlns:p14="http://schemas.microsoft.com/office/powerpoint/2010/main" val="1025304786"/>
              </p:ext>
            </p:extLst>
          </p:nvPr>
        </p:nvGraphicFramePr>
        <p:xfrm>
          <a:off x="6400834" y="3801889"/>
          <a:ext cx="2579671" cy="2225040"/>
        </p:xfrm>
        <a:graphic>
          <a:graphicData uri="http://schemas.openxmlformats.org/drawingml/2006/table">
            <a:tbl>
              <a:tblPr firstRow="1" bandRow="1">
                <a:tableStyleId>{5C22544A-7EE6-4342-B048-85BDC9FD1C3A}</a:tableStyleId>
              </a:tblPr>
              <a:tblGrid>
                <a:gridCol w="602867">
                  <a:extLst>
                    <a:ext uri="{9D8B030D-6E8A-4147-A177-3AD203B41FA5}">
                      <a16:colId xmlns:a16="http://schemas.microsoft.com/office/drawing/2014/main" val="20000"/>
                    </a:ext>
                  </a:extLst>
                </a:gridCol>
                <a:gridCol w="1976804">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n</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C</a:t>
                      </a:r>
                      <a:r>
                        <a:rPr lang="en-US" baseline="-25000" dirty="0">
                          <a:latin typeface="Calibri" panose="020F0502020204030204" pitchFamily="34" charset="0"/>
                          <a:cs typeface="Calibri" panose="020F0502020204030204" pitchFamily="34" charset="0"/>
                        </a:rPr>
                        <a:t>n-1</a:t>
                      </a:r>
                    </a:p>
                  </a:txBody>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600" dirty="0">
                          <a:latin typeface="Calibri" panose="020F0502020204030204" pitchFamily="34" charset="0"/>
                          <a:cs typeface="Calibri" panose="020F0502020204030204" pitchFamily="34" charset="0"/>
                        </a:rPr>
                        <a:t>5</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AT" sz="1600" dirty="0">
                          <a:latin typeface="Calibri" panose="020F0502020204030204" pitchFamily="34" charset="0"/>
                          <a:cs typeface="Calibri" panose="020F0502020204030204" pitchFamily="34" charset="0"/>
                        </a:rPr>
                        <a:t>14</a:t>
                      </a:r>
                    </a:p>
                  </a:txBody>
                  <a:tcPr/>
                </a:tc>
                <a:extLst>
                  <a:ext uri="{0D108BD9-81ED-4DB2-BD59-A6C34878D82A}">
                    <a16:rowId xmlns:a16="http://schemas.microsoft.com/office/drawing/2014/main" val="10001"/>
                  </a:ext>
                </a:extLst>
              </a:tr>
              <a:tr h="370840">
                <a:tc>
                  <a:txBody>
                    <a:bodyPr/>
                    <a:lstStyle/>
                    <a:p>
                      <a:pPr algn="ctr"/>
                      <a:r>
                        <a:rPr lang="en-US" sz="1600" dirty="0">
                          <a:latin typeface="Calibri" panose="020F0502020204030204" pitchFamily="34" charset="0"/>
                          <a:cs typeface="Calibri" panose="020F0502020204030204" pitchFamily="34" charset="0"/>
                        </a:rPr>
                        <a:t>10</a:t>
                      </a:r>
                    </a:p>
                  </a:txBody>
                  <a:tcPr/>
                </a:tc>
                <a:tc>
                  <a:txBody>
                    <a:bodyPr/>
                    <a:lstStyle/>
                    <a:p>
                      <a:pPr algn="ctr"/>
                      <a:r>
                        <a:rPr lang="en-AT" sz="1600" dirty="0">
                          <a:latin typeface="Calibri" panose="020F0502020204030204" pitchFamily="34" charset="0"/>
                          <a:cs typeface="Calibri" panose="020F0502020204030204" pitchFamily="34" charset="0"/>
                        </a:rPr>
                        <a:t>4</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862</a:t>
                      </a:r>
                    </a:p>
                  </a:txBody>
                  <a:tcPr/>
                </a:tc>
                <a:extLst>
                  <a:ext uri="{0D108BD9-81ED-4DB2-BD59-A6C34878D82A}">
                    <a16:rowId xmlns:a16="http://schemas.microsoft.com/office/drawing/2014/main" val="4081583993"/>
                  </a:ext>
                </a:extLst>
              </a:tr>
              <a:tr h="370840">
                <a:tc>
                  <a:txBody>
                    <a:bodyPr/>
                    <a:lstStyle/>
                    <a:p>
                      <a:pPr algn="ctr"/>
                      <a:r>
                        <a:rPr lang="en-US" sz="1600" dirty="0">
                          <a:latin typeface="Calibri" panose="020F0502020204030204" pitchFamily="34" charset="0"/>
                          <a:cs typeface="Calibri" panose="020F0502020204030204" pitchFamily="34" charset="0"/>
                        </a:rPr>
                        <a:t>15</a:t>
                      </a:r>
                    </a:p>
                  </a:txBody>
                  <a:tcPr/>
                </a:tc>
                <a:tc>
                  <a:txBody>
                    <a:bodyPr/>
                    <a:lstStyle/>
                    <a:p>
                      <a:pPr algn="ctr"/>
                      <a:r>
                        <a:rPr lang="en-AT" sz="16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674</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440</a:t>
                      </a:r>
                    </a:p>
                  </a:txBody>
                  <a:tcPr/>
                </a:tc>
                <a:extLst>
                  <a:ext uri="{0D108BD9-81ED-4DB2-BD59-A6C34878D82A}">
                    <a16:rowId xmlns:a16="http://schemas.microsoft.com/office/drawing/2014/main" val="2395408509"/>
                  </a:ext>
                </a:extLst>
              </a:tr>
              <a:tr h="370840">
                <a:tc>
                  <a:txBody>
                    <a:bodyPr/>
                    <a:lstStyle/>
                    <a:p>
                      <a:pPr algn="ctr"/>
                      <a:r>
                        <a:rPr lang="en-US" sz="1600" dirty="0">
                          <a:latin typeface="Calibri" panose="020F0502020204030204" pitchFamily="34" charset="0"/>
                          <a:cs typeface="Calibri" panose="020F0502020204030204" pitchFamily="34" charset="0"/>
                        </a:rPr>
                        <a:t>20</a:t>
                      </a:r>
                    </a:p>
                  </a:txBody>
                  <a:tcPr/>
                </a:tc>
                <a:tc>
                  <a:txBody>
                    <a:bodyPr/>
                    <a:lstStyle/>
                    <a:p>
                      <a:pPr algn="ctr"/>
                      <a:r>
                        <a:rPr lang="en-AT" sz="16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767</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263</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190</a:t>
                      </a:r>
                    </a:p>
                  </a:txBody>
                  <a:tcPr/>
                </a:tc>
                <a:extLst>
                  <a:ext uri="{0D108BD9-81ED-4DB2-BD59-A6C34878D82A}">
                    <a16:rowId xmlns:a16="http://schemas.microsoft.com/office/drawing/2014/main" val="3962222970"/>
                  </a:ext>
                </a:extLst>
              </a:tr>
              <a:tr h="370840">
                <a:tc>
                  <a:txBody>
                    <a:bodyPr/>
                    <a:lstStyle/>
                    <a:p>
                      <a:pPr algn="ctr"/>
                      <a:r>
                        <a:rPr lang="en-US" sz="1600" dirty="0">
                          <a:latin typeface="Calibri" panose="020F0502020204030204" pitchFamily="34" charset="0"/>
                          <a:cs typeface="Calibri" panose="020F0502020204030204" pitchFamily="34" charset="0"/>
                        </a:rPr>
                        <a:t>25</a:t>
                      </a:r>
                    </a:p>
                  </a:txBody>
                  <a:tcPr/>
                </a:tc>
                <a:tc>
                  <a:txBody>
                    <a:bodyPr/>
                    <a:lstStyle/>
                    <a:p>
                      <a:pPr algn="ctr"/>
                      <a:r>
                        <a:rPr lang="en-AT" sz="16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289</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904</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147</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324</a:t>
                      </a:r>
                    </a:p>
                  </a:txBody>
                  <a:tcPr/>
                </a:tc>
                <a:extLst>
                  <a:ext uri="{0D108BD9-81ED-4DB2-BD59-A6C34878D82A}">
                    <a16:rowId xmlns:a16="http://schemas.microsoft.com/office/drawing/2014/main" val="1870020895"/>
                  </a:ext>
                </a:extLst>
              </a:tr>
            </a:tbl>
          </a:graphicData>
        </a:graphic>
      </p:graphicFrame>
      <p:sp>
        <p:nvSpPr>
          <p:cNvPr id="23" name="TextBox 22"/>
          <p:cNvSpPr txBox="1"/>
          <p:nvPr/>
        </p:nvSpPr>
        <p:spPr>
          <a:xfrm>
            <a:off x="4551909" y="6086519"/>
            <a:ext cx="4300687" cy="523220"/>
          </a:xfrm>
          <a:prstGeom prst="rect">
            <a:avLst/>
          </a:prstGeom>
          <a:noFill/>
        </p:spPr>
        <p:txBody>
          <a:bodyPr wrap="square" rtlCol="0">
            <a:spAutoFit/>
          </a:bodyPr>
          <a:lstStyle/>
          <a:p>
            <a:pPr marL="0" lvl="1"/>
            <a:r>
              <a:rPr lang="en-US" sz="1400" dirty="0">
                <a:latin typeface="Calibri" panose="020F0502020204030204" pitchFamily="34" charset="0"/>
                <a:cs typeface="Calibri" panose="020F0502020204030204" pitchFamily="34" charset="0"/>
              </a:rPr>
              <a:t>[T. C. </a:t>
            </a:r>
            <a:r>
              <a:rPr lang="en-US" sz="1400" dirty="0" err="1">
                <a:latin typeface="Calibri" panose="020F0502020204030204" pitchFamily="34" charset="0"/>
                <a:cs typeface="Calibri" panose="020F0502020204030204" pitchFamily="34" charset="0"/>
              </a:rPr>
              <a:t>Hu</a:t>
            </a:r>
            <a:r>
              <a:rPr lang="en-US" sz="1400" dirty="0">
                <a:latin typeface="Calibri" panose="020F0502020204030204" pitchFamily="34" charset="0"/>
                <a:cs typeface="Calibri" panose="020F0502020204030204" pitchFamily="34" charset="0"/>
              </a:rPr>
              <a:t>, M. T. </a:t>
            </a:r>
            <a:r>
              <a:rPr lang="en-US" sz="1400" dirty="0" err="1">
                <a:latin typeface="Calibri" panose="020F0502020204030204" pitchFamily="34" charset="0"/>
                <a:cs typeface="Calibri" panose="020F0502020204030204" pitchFamily="34" charset="0"/>
              </a:rPr>
              <a:t>Shing</a:t>
            </a:r>
            <a:r>
              <a:rPr lang="en-US" sz="1400" dirty="0">
                <a:latin typeface="Calibri" panose="020F0502020204030204" pitchFamily="34" charset="0"/>
                <a:cs typeface="Calibri" panose="020F0502020204030204" pitchFamily="34" charset="0"/>
              </a:rPr>
              <a:t>: Computation of Matrix Chain Products. Part II. </a:t>
            </a:r>
            <a:r>
              <a:rPr lang="en-US" sz="1400" b="1" dirty="0">
                <a:latin typeface="Calibri" panose="020F0502020204030204" pitchFamily="34" charset="0"/>
                <a:cs typeface="Calibri" panose="020F0502020204030204" pitchFamily="34" charset="0"/>
              </a:rPr>
              <a:t>SIAM J. </a:t>
            </a:r>
            <a:r>
              <a:rPr lang="en-US" sz="1400" b="1" dirty="0" err="1">
                <a:latin typeface="Calibri" panose="020F0502020204030204" pitchFamily="34" charset="0"/>
                <a:cs typeface="Calibri" panose="020F0502020204030204" pitchFamily="34" charset="0"/>
              </a:rPr>
              <a:t>Comput</a:t>
            </a:r>
            <a:r>
              <a:rPr lang="en-US" sz="1400" b="1"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 13(2): 228-251, 1984]</a:t>
            </a:r>
          </a:p>
        </p:txBody>
      </p:sp>
      <p:pic>
        <p:nvPicPr>
          <p:cNvPr id="22" name="Picture 21"/>
          <p:cNvPicPr>
            <a:picLocks noChangeAspect="1"/>
          </p:cNvPicPr>
          <p:nvPr/>
        </p:nvPicPr>
        <p:blipFill>
          <a:blip r:embed="rId3"/>
          <a:stretch>
            <a:fillRect/>
          </a:stretch>
        </p:blipFill>
        <p:spPr>
          <a:xfrm>
            <a:off x="3902885" y="6015488"/>
            <a:ext cx="499319" cy="640080"/>
          </a:xfrm>
          <a:prstGeom prst="rect">
            <a:avLst/>
          </a:prstGeom>
          <a:ln w="25400">
            <a:solidFill>
              <a:srgbClr val="7889FB"/>
            </a:solidFill>
          </a:ln>
        </p:spPr>
      </p:pic>
    </p:spTree>
    <p:extLst>
      <p:ext uri="{BB962C8B-B14F-4D97-AF65-F5344CB8AC3E}">
        <p14:creationId xmlns:p14="http://schemas.microsoft.com/office/powerpoint/2010/main" val="317483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Chain Optimization, cont. </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aphicFrame>
        <p:nvGraphicFramePr>
          <p:cNvPr id="49" name="Table 48"/>
          <p:cNvGraphicFramePr>
            <a:graphicFrameLocks noGrp="1"/>
          </p:cNvGraphicFramePr>
          <p:nvPr>
            <p:extLst>
              <p:ext uri="{D42A27DB-BD31-4B8C-83A1-F6EECF244321}">
                <p14:modId xmlns:p14="http://schemas.microsoft.com/office/powerpoint/2010/main" val="3584229459"/>
              </p:ext>
            </p:extLst>
          </p:nvPr>
        </p:nvGraphicFramePr>
        <p:xfrm>
          <a:off x="1447800" y="1219200"/>
          <a:ext cx="60960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M1</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M2</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M3</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M4</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M5</a:t>
                      </a:r>
                    </a:p>
                  </a:txBody>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10x7</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7x5</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5x1</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1x3</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3x9</a:t>
                      </a:r>
                    </a:p>
                  </a:txBody>
                  <a:tcPr/>
                </a:tc>
                <a:extLst>
                  <a:ext uri="{0D108BD9-81ED-4DB2-BD59-A6C34878D82A}">
                    <a16:rowId xmlns:a16="http://schemas.microsoft.com/office/drawing/2014/main" val="10001"/>
                  </a:ext>
                </a:extLst>
              </a:tr>
            </a:tbl>
          </a:graphicData>
        </a:graphic>
      </p:graphicFrame>
      <p:grpSp>
        <p:nvGrpSpPr>
          <p:cNvPr id="50" name="Group 28"/>
          <p:cNvGrpSpPr/>
          <p:nvPr/>
        </p:nvGrpSpPr>
        <p:grpSpPr>
          <a:xfrm rot="18894723">
            <a:off x="1141517" y="3173026"/>
            <a:ext cx="3583790" cy="3636148"/>
            <a:chOff x="1600200" y="3733799"/>
            <a:chExt cx="3429000" cy="3429001"/>
          </a:xfrm>
        </p:grpSpPr>
        <p:sp>
          <p:nvSpPr>
            <p:cNvPr id="51" name="Rectangle 50"/>
            <p:cNvSpPr/>
            <p:nvPr/>
          </p:nvSpPr>
          <p:spPr>
            <a:xfrm>
              <a:off x="16002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2" name="Rectangle 51"/>
            <p:cNvSpPr/>
            <p:nvPr/>
          </p:nvSpPr>
          <p:spPr>
            <a:xfrm>
              <a:off x="2286000" y="3733799"/>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3" name="Rectangle 52"/>
            <p:cNvSpPr/>
            <p:nvPr/>
          </p:nvSpPr>
          <p:spPr>
            <a:xfrm>
              <a:off x="29718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 name="Rectangle 53"/>
            <p:cNvSpPr/>
            <p:nvPr/>
          </p:nvSpPr>
          <p:spPr>
            <a:xfrm>
              <a:off x="36576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5" name="Rectangle 54"/>
            <p:cNvSpPr/>
            <p:nvPr/>
          </p:nvSpPr>
          <p:spPr>
            <a:xfrm>
              <a:off x="43434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6" name="Rectangle 55"/>
            <p:cNvSpPr/>
            <p:nvPr/>
          </p:nvSpPr>
          <p:spPr>
            <a:xfrm>
              <a:off x="22860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7" name="Rectangle 56"/>
            <p:cNvSpPr/>
            <p:nvPr/>
          </p:nvSpPr>
          <p:spPr>
            <a:xfrm>
              <a:off x="29718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8" name="Rectangle 57"/>
            <p:cNvSpPr/>
            <p:nvPr/>
          </p:nvSpPr>
          <p:spPr>
            <a:xfrm>
              <a:off x="36576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9" name="Rectangle 58"/>
            <p:cNvSpPr/>
            <p:nvPr/>
          </p:nvSpPr>
          <p:spPr>
            <a:xfrm>
              <a:off x="43434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0" name="Rectangle 59"/>
            <p:cNvSpPr/>
            <p:nvPr/>
          </p:nvSpPr>
          <p:spPr>
            <a:xfrm>
              <a:off x="29718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1" name="Rectangle 60"/>
            <p:cNvSpPr/>
            <p:nvPr/>
          </p:nvSpPr>
          <p:spPr>
            <a:xfrm>
              <a:off x="36576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2" name="Rectangle 61"/>
            <p:cNvSpPr/>
            <p:nvPr/>
          </p:nvSpPr>
          <p:spPr>
            <a:xfrm>
              <a:off x="43434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3" name="Rectangle 62"/>
            <p:cNvSpPr/>
            <p:nvPr/>
          </p:nvSpPr>
          <p:spPr>
            <a:xfrm>
              <a:off x="36576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4" name="Rectangle 63"/>
            <p:cNvSpPr/>
            <p:nvPr/>
          </p:nvSpPr>
          <p:spPr>
            <a:xfrm>
              <a:off x="43434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5" name="Rectangle 64"/>
            <p:cNvSpPr/>
            <p:nvPr/>
          </p:nvSpPr>
          <p:spPr>
            <a:xfrm>
              <a:off x="4343400" y="64770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66" name="Group 83"/>
          <p:cNvGrpSpPr/>
          <p:nvPr/>
        </p:nvGrpSpPr>
        <p:grpSpPr>
          <a:xfrm>
            <a:off x="457200" y="5638800"/>
            <a:ext cx="4953000" cy="369332"/>
            <a:chOff x="457200" y="6019800"/>
            <a:chExt cx="4953000" cy="369332"/>
          </a:xfrm>
        </p:grpSpPr>
        <p:sp>
          <p:nvSpPr>
            <p:cNvPr id="67" name="TextBox 66"/>
            <p:cNvSpPr txBox="1"/>
            <p:nvPr/>
          </p:nvSpPr>
          <p:spPr>
            <a:xfrm>
              <a:off x="4572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M1</a:t>
              </a:r>
            </a:p>
          </p:txBody>
        </p:sp>
        <p:sp>
          <p:nvSpPr>
            <p:cNvPr id="68" name="TextBox 67"/>
            <p:cNvSpPr txBox="1"/>
            <p:nvPr/>
          </p:nvSpPr>
          <p:spPr>
            <a:xfrm>
              <a:off x="15240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M2</a:t>
              </a:r>
            </a:p>
          </p:txBody>
        </p:sp>
        <p:sp>
          <p:nvSpPr>
            <p:cNvPr id="69" name="TextBox 68"/>
            <p:cNvSpPr txBox="1"/>
            <p:nvPr/>
          </p:nvSpPr>
          <p:spPr>
            <a:xfrm>
              <a:off x="25146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M3</a:t>
              </a:r>
            </a:p>
          </p:txBody>
        </p:sp>
        <p:sp>
          <p:nvSpPr>
            <p:cNvPr id="70" name="TextBox 69"/>
            <p:cNvSpPr txBox="1"/>
            <p:nvPr/>
          </p:nvSpPr>
          <p:spPr>
            <a:xfrm>
              <a:off x="35052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M4</a:t>
              </a:r>
            </a:p>
          </p:txBody>
        </p:sp>
        <p:sp>
          <p:nvSpPr>
            <p:cNvPr id="71" name="TextBox 70"/>
            <p:cNvSpPr txBox="1"/>
            <p:nvPr/>
          </p:nvSpPr>
          <p:spPr>
            <a:xfrm>
              <a:off x="45720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M5</a:t>
              </a:r>
            </a:p>
          </p:txBody>
        </p:sp>
      </p:grpSp>
      <p:sp>
        <p:nvSpPr>
          <p:cNvPr id="72" name="TextBox 71"/>
          <p:cNvSpPr txBox="1"/>
          <p:nvPr/>
        </p:nvSpPr>
        <p:spPr>
          <a:xfrm>
            <a:off x="457200" y="2286000"/>
            <a:ext cx="1447800" cy="646331"/>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Cost matrix m</a:t>
            </a:r>
          </a:p>
        </p:txBody>
      </p:sp>
      <p:grpSp>
        <p:nvGrpSpPr>
          <p:cNvPr id="73" name="Group 98"/>
          <p:cNvGrpSpPr/>
          <p:nvPr/>
        </p:nvGrpSpPr>
        <p:grpSpPr>
          <a:xfrm>
            <a:off x="533400" y="4812268"/>
            <a:ext cx="4781350" cy="369332"/>
            <a:chOff x="533400" y="5193268"/>
            <a:chExt cx="4781350" cy="369332"/>
          </a:xfrm>
        </p:grpSpPr>
        <p:sp>
          <p:nvSpPr>
            <p:cNvPr id="74" name="TextBox 73"/>
            <p:cNvSpPr txBox="1"/>
            <p:nvPr/>
          </p:nvSpPr>
          <p:spPr>
            <a:xfrm>
              <a:off x="53340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75" name="TextBox 74"/>
            <p:cNvSpPr txBox="1"/>
            <p:nvPr/>
          </p:nvSpPr>
          <p:spPr>
            <a:xfrm>
              <a:off x="1571325"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76" name="TextBox 75"/>
            <p:cNvSpPr txBox="1"/>
            <p:nvPr/>
          </p:nvSpPr>
          <p:spPr>
            <a:xfrm>
              <a:off x="259080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77" name="TextBox 76"/>
            <p:cNvSpPr txBox="1"/>
            <p:nvPr/>
          </p:nvSpPr>
          <p:spPr>
            <a:xfrm>
              <a:off x="360065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78" name="TextBox 77"/>
            <p:cNvSpPr txBox="1"/>
            <p:nvPr/>
          </p:nvSpPr>
          <p:spPr>
            <a:xfrm>
              <a:off x="462895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grpSp>
      <p:sp>
        <p:nvSpPr>
          <p:cNvPr id="79" name="TextBox 78"/>
          <p:cNvSpPr txBox="1"/>
          <p:nvPr/>
        </p:nvSpPr>
        <p:spPr>
          <a:xfrm>
            <a:off x="228600" y="43434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1</a:t>
            </a:r>
          </a:p>
        </p:txBody>
      </p:sp>
      <p:sp>
        <p:nvSpPr>
          <p:cNvPr id="80" name="TextBox 79"/>
          <p:cNvSpPr txBox="1"/>
          <p:nvPr/>
        </p:nvSpPr>
        <p:spPr>
          <a:xfrm>
            <a:off x="752375" y="38200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81" name="TextBox 80"/>
          <p:cNvSpPr txBox="1"/>
          <p:nvPr/>
        </p:nvSpPr>
        <p:spPr>
          <a:xfrm>
            <a:off x="1276150" y="33151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3</a:t>
            </a:r>
          </a:p>
        </p:txBody>
      </p:sp>
      <p:sp>
        <p:nvSpPr>
          <p:cNvPr id="82" name="TextBox 81"/>
          <p:cNvSpPr txBox="1"/>
          <p:nvPr/>
        </p:nvSpPr>
        <p:spPr>
          <a:xfrm>
            <a:off x="1752600" y="28310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sp>
        <p:nvSpPr>
          <p:cNvPr id="83" name="TextBox 82"/>
          <p:cNvSpPr txBox="1"/>
          <p:nvPr/>
        </p:nvSpPr>
        <p:spPr>
          <a:xfrm>
            <a:off x="2257125" y="234375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5</a:t>
            </a:r>
          </a:p>
        </p:txBody>
      </p:sp>
      <p:sp>
        <p:nvSpPr>
          <p:cNvPr id="84" name="TextBox 83"/>
          <p:cNvSpPr txBox="1"/>
          <p:nvPr/>
        </p:nvSpPr>
        <p:spPr>
          <a:xfrm>
            <a:off x="3019125" y="2344993"/>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1</a:t>
            </a:r>
          </a:p>
        </p:txBody>
      </p:sp>
      <p:sp>
        <p:nvSpPr>
          <p:cNvPr id="85" name="TextBox 84"/>
          <p:cNvSpPr txBox="1"/>
          <p:nvPr/>
        </p:nvSpPr>
        <p:spPr>
          <a:xfrm>
            <a:off x="3542900" y="2848275"/>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86" name="TextBox 85"/>
          <p:cNvSpPr txBox="1"/>
          <p:nvPr/>
        </p:nvSpPr>
        <p:spPr>
          <a:xfrm>
            <a:off x="4077100" y="33644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3</a:t>
            </a:r>
          </a:p>
        </p:txBody>
      </p:sp>
      <p:sp>
        <p:nvSpPr>
          <p:cNvPr id="87" name="TextBox 86"/>
          <p:cNvSpPr txBox="1"/>
          <p:nvPr/>
        </p:nvSpPr>
        <p:spPr>
          <a:xfrm>
            <a:off x="4591250" y="38485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sp>
        <p:nvSpPr>
          <p:cNvPr id="88" name="TextBox 87"/>
          <p:cNvSpPr txBox="1"/>
          <p:nvPr/>
        </p:nvSpPr>
        <p:spPr>
          <a:xfrm>
            <a:off x="5105400" y="44312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5</a:t>
            </a:r>
          </a:p>
        </p:txBody>
      </p:sp>
      <p:sp>
        <p:nvSpPr>
          <p:cNvPr id="89" name="TextBox 88"/>
          <p:cNvSpPr txBox="1"/>
          <p:nvPr/>
        </p:nvSpPr>
        <p:spPr>
          <a:xfrm>
            <a:off x="838200" y="3059668"/>
            <a:ext cx="6858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j</a:t>
            </a:r>
          </a:p>
        </p:txBody>
      </p:sp>
      <p:sp>
        <p:nvSpPr>
          <p:cNvPr id="90" name="TextBox 89"/>
          <p:cNvSpPr txBox="1"/>
          <p:nvPr/>
        </p:nvSpPr>
        <p:spPr>
          <a:xfrm>
            <a:off x="4343400" y="3059668"/>
            <a:ext cx="685800" cy="369332"/>
          </a:xfrm>
          <a:prstGeom prst="rect">
            <a:avLst/>
          </a:prstGeom>
          <a:noFill/>
        </p:spPr>
        <p:txBody>
          <a:bodyPr wrap="square" rtlCol="0">
            <a:spAutoFit/>
          </a:bodyPr>
          <a:lstStyle/>
          <a:p>
            <a:pPr algn="ctr" defTabSz="914400" fontAlgn="base">
              <a:spcBef>
                <a:spcPct val="0"/>
              </a:spcBef>
              <a:spcAft>
                <a:spcPct val="0"/>
              </a:spcAft>
            </a:pPr>
            <a:r>
              <a:rPr lang="en-US" dirty="0" err="1">
                <a:solidFill>
                  <a:srgbClr val="000000"/>
                </a:solidFill>
                <a:latin typeface="Calibri" panose="020F0502020204030204" pitchFamily="34" charset="0"/>
                <a:cs typeface="Calibri" panose="020F0502020204030204" pitchFamily="34" charset="0"/>
              </a:rPr>
              <a:t>i</a:t>
            </a:r>
            <a:endParaRPr lang="en-US" dirty="0">
              <a:solidFill>
                <a:srgbClr val="000000"/>
              </a:solidFill>
              <a:latin typeface="Calibri" panose="020F0502020204030204" pitchFamily="34" charset="0"/>
              <a:cs typeface="Calibri" panose="020F0502020204030204" pitchFamily="34" charset="0"/>
            </a:endParaRPr>
          </a:p>
        </p:txBody>
      </p:sp>
      <p:grpSp>
        <p:nvGrpSpPr>
          <p:cNvPr id="91" name="Group 90"/>
          <p:cNvGrpSpPr/>
          <p:nvPr/>
        </p:nvGrpSpPr>
        <p:grpSpPr>
          <a:xfrm>
            <a:off x="1066800" y="4267200"/>
            <a:ext cx="3733800" cy="381000"/>
            <a:chOff x="1066800" y="4648200"/>
            <a:chExt cx="3733800" cy="381000"/>
          </a:xfrm>
        </p:grpSpPr>
        <p:sp>
          <p:nvSpPr>
            <p:cNvPr id="92" name="TextBox 91"/>
            <p:cNvSpPr txBox="1"/>
            <p:nvPr/>
          </p:nvSpPr>
          <p:spPr>
            <a:xfrm>
              <a:off x="10668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350</a:t>
              </a:r>
            </a:p>
          </p:txBody>
        </p:sp>
        <p:sp>
          <p:nvSpPr>
            <p:cNvPr id="93" name="TextBox 92"/>
            <p:cNvSpPr txBox="1"/>
            <p:nvPr/>
          </p:nvSpPr>
          <p:spPr>
            <a:xfrm>
              <a:off x="2057400" y="46482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35</a:t>
              </a:r>
            </a:p>
          </p:txBody>
        </p:sp>
        <p:sp>
          <p:nvSpPr>
            <p:cNvPr id="94" name="TextBox 93"/>
            <p:cNvSpPr txBox="1"/>
            <p:nvPr/>
          </p:nvSpPr>
          <p:spPr>
            <a:xfrm>
              <a:off x="31242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15</a:t>
              </a:r>
            </a:p>
          </p:txBody>
        </p:sp>
        <p:sp>
          <p:nvSpPr>
            <p:cNvPr id="95" name="TextBox 94"/>
            <p:cNvSpPr txBox="1"/>
            <p:nvPr/>
          </p:nvSpPr>
          <p:spPr>
            <a:xfrm>
              <a:off x="41148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27</a:t>
              </a:r>
            </a:p>
          </p:txBody>
        </p:sp>
      </p:grpSp>
      <p:sp>
        <p:nvSpPr>
          <p:cNvPr id="96" name="TextBox 95"/>
          <p:cNvSpPr txBox="1"/>
          <p:nvPr/>
        </p:nvSpPr>
        <p:spPr>
          <a:xfrm>
            <a:off x="157705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105</a:t>
            </a:r>
          </a:p>
        </p:txBody>
      </p:sp>
      <p:sp>
        <p:nvSpPr>
          <p:cNvPr id="97" name="TextBox 96"/>
          <p:cNvSpPr txBox="1"/>
          <p:nvPr/>
        </p:nvSpPr>
        <p:spPr>
          <a:xfrm>
            <a:off x="259080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56</a:t>
            </a:r>
          </a:p>
        </p:txBody>
      </p:sp>
      <p:sp>
        <p:nvSpPr>
          <p:cNvPr id="98" name="TextBox 97"/>
          <p:cNvSpPr txBox="1"/>
          <p:nvPr/>
        </p:nvSpPr>
        <p:spPr>
          <a:xfrm>
            <a:off x="361130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72</a:t>
            </a:r>
          </a:p>
        </p:txBody>
      </p:sp>
      <p:sp>
        <p:nvSpPr>
          <p:cNvPr id="99" name="TextBox 98"/>
          <p:cNvSpPr txBox="1"/>
          <p:nvPr/>
        </p:nvSpPr>
        <p:spPr>
          <a:xfrm>
            <a:off x="2057400" y="32766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135</a:t>
            </a:r>
          </a:p>
        </p:txBody>
      </p:sp>
      <p:sp>
        <p:nvSpPr>
          <p:cNvPr id="100" name="TextBox 99"/>
          <p:cNvSpPr txBox="1"/>
          <p:nvPr/>
        </p:nvSpPr>
        <p:spPr>
          <a:xfrm>
            <a:off x="3124200" y="32766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125</a:t>
            </a:r>
          </a:p>
        </p:txBody>
      </p:sp>
      <p:sp>
        <p:nvSpPr>
          <p:cNvPr id="101" name="TextBox 100"/>
          <p:cNvSpPr txBox="1"/>
          <p:nvPr/>
        </p:nvSpPr>
        <p:spPr>
          <a:xfrm>
            <a:off x="2590800" y="2754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222</a:t>
            </a:r>
          </a:p>
        </p:txBody>
      </p:sp>
      <p:sp>
        <p:nvSpPr>
          <p:cNvPr id="102" name="TextBox 101"/>
          <p:cNvSpPr txBox="1"/>
          <p:nvPr/>
        </p:nvSpPr>
        <p:spPr>
          <a:xfrm>
            <a:off x="5562600" y="2362200"/>
            <a:ext cx="3276600" cy="923330"/>
          </a:xfrm>
          <a:prstGeom prst="rect">
            <a:avLst/>
          </a:prstGeom>
          <a:noFill/>
        </p:spPr>
        <p:txBody>
          <a:bodyPr wrap="square" rtlCol="0">
            <a:spAutoFit/>
          </a:bodyPr>
          <a:lstStyle/>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m[1,3] = min(</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chemeClr val="accent1"/>
                </a:solidFill>
                <a:latin typeface="Calibri" panose="020F0502020204030204" pitchFamily="34" charset="0"/>
                <a:cs typeface="Calibri" panose="020F0502020204030204" pitchFamily="34" charset="0"/>
              </a:rPr>
              <a:t>m[1,1] + m[2,3] + p1p2p4,</a:t>
            </a:r>
            <a:r>
              <a:rPr lang="en-US" dirty="0">
                <a:solidFill>
                  <a:srgbClr val="000000"/>
                </a:solidFill>
                <a:latin typeface="Calibri" panose="020F0502020204030204" pitchFamily="34" charset="0"/>
                <a:cs typeface="Calibri" panose="020F0502020204030204" pitchFamily="34" charset="0"/>
              </a:rPr>
              <a:t>  </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rgbClr val="00B050"/>
                </a:solidFill>
                <a:latin typeface="Calibri" panose="020F0502020204030204" pitchFamily="34" charset="0"/>
                <a:cs typeface="Calibri" panose="020F0502020204030204" pitchFamily="34" charset="0"/>
              </a:rPr>
              <a:t>m[1,2] + m[3,3] + p1p3p4 </a:t>
            </a:r>
            <a:r>
              <a:rPr lang="en-US" dirty="0">
                <a:solidFill>
                  <a:srgbClr val="000000"/>
                </a:solidFill>
                <a:latin typeface="Calibri" panose="020F0502020204030204" pitchFamily="34" charset="0"/>
                <a:cs typeface="Calibri" panose="020F0502020204030204" pitchFamily="34" charset="0"/>
              </a:rPr>
              <a:t>)</a:t>
            </a:r>
          </a:p>
        </p:txBody>
      </p:sp>
      <p:sp>
        <p:nvSpPr>
          <p:cNvPr id="103" name="Rectangle 102"/>
          <p:cNvSpPr/>
          <p:nvPr/>
        </p:nvSpPr>
        <p:spPr>
          <a:xfrm rot="18894723">
            <a:off x="533152" y="4612265"/>
            <a:ext cx="716758" cy="727229"/>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4" name="Rectangle 103"/>
          <p:cNvSpPr/>
          <p:nvPr/>
        </p:nvSpPr>
        <p:spPr>
          <a:xfrm rot="18894723">
            <a:off x="2057153" y="4109306"/>
            <a:ext cx="716758" cy="727229"/>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5" name="Rectangle 104"/>
          <p:cNvSpPr/>
          <p:nvPr/>
        </p:nvSpPr>
        <p:spPr>
          <a:xfrm rot="18894723">
            <a:off x="1045714" y="4099681"/>
            <a:ext cx="716758" cy="727229"/>
          </a:xfrm>
          <a:prstGeom prst="rect">
            <a:avLst/>
          </a:prstGeom>
          <a:noFill/>
          <a:ln w="25400" cap="flat" cmpd="sng" algn="ctr">
            <a:solidFill>
              <a:srgbClr val="92D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6" name="Rectangle 105"/>
          <p:cNvSpPr/>
          <p:nvPr/>
        </p:nvSpPr>
        <p:spPr>
          <a:xfrm rot="18894723">
            <a:off x="2579339" y="4623456"/>
            <a:ext cx="716758" cy="727229"/>
          </a:xfrm>
          <a:prstGeom prst="rect">
            <a:avLst/>
          </a:prstGeom>
          <a:noFill/>
          <a:ln w="25400" cap="flat" cmpd="sng" algn="ctr">
            <a:solidFill>
              <a:srgbClr val="92D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7" name="TextBox 106"/>
          <p:cNvSpPr txBox="1"/>
          <p:nvPr/>
        </p:nvSpPr>
        <p:spPr>
          <a:xfrm>
            <a:off x="5562600" y="3276600"/>
            <a:ext cx="3276600" cy="923330"/>
          </a:xfrm>
          <a:prstGeom prst="rect">
            <a:avLst/>
          </a:prstGeom>
          <a:noFill/>
        </p:spPr>
        <p:txBody>
          <a:bodyPr wrap="square" rtlCol="0">
            <a:spAutoFit/>
          </a:bodyPr>
          <a:lstStyle/>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min(</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chemeClr val="accent1"/>
                </a:solidFill>
                <a:latin typeface="Calibri" panose="020F0502020204030204" pitchFamily="34" charset="0"/>
                <a:cs typeface="Calibri" panose="020F0502020204030204" pitchFamily="34" charset="0"/>
              </a:rPr>
              <a:t>0 + 35 + 10*7*1, </a:t>
            </a:r>
            <a:r>
              <a:rPr lang="en-US" dirty="0">
                <a:solidFill>
                  <a:srgbClr val="000000"/>
                </a:solidFill>
                <a:latin typeface="Calibri" panose="020F0502020204030204" pitchFamily="34" charset="0"/>
                <a:cs typeface="Calibri" panose="020F0502020204030204" pitchFamily="34" charset="0"/>
              </a:rPr>
              <a:t> </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rgbClr val="00B050"/>
                </a:solidFill>
                <a:latin typeface="Calibri" panose="020F0502020204030204" pitchFamily="34" charset="0"/>
                <a:cs typeface="Calibri" panose="020F0502020204030204" pitchFamily="34" charset="0"/>
              </a:rPr>
              <a:t>350 + 0 + 10*5*1 </a:t>
            </a:r>
            <a:r>
              <a:rPr lang="en-US" dirty="0">
                <a:solidFill>
                  <a:srgbClr val="000000"/>
                </a:solidFill>
                <a:latin typeface="Calibri" panose="020F0502020204030204" pitchFamily="34" charset="0"/>
                <a:cs typeface="Calibri" panose="020F0502020204030204" pitchFamily="34" charset="0"/>
              </a:rPr>
              <a:t>)</a:t>
            </a:r>
          </a:p>
        </p:txBody>
      </p:sp>
      <p:sp>
        <p:nvSpPr>
          <p:cNvPr id="108" name="Rectangle 107"/>
          <p:cNvSpPr/>
          <p:nvPr/>
        </p:nvSpPr>
        <p:spPr>
          <a:xfrm>
            <a:off x="7696200" y="3276600"/>
            <a:ext cx="1524000" cy="923330"/>
          </a:xfrm>
          <a:prstGeom prst="rect">
            <a:avLst/>
          </a:prstGeom>
        </p:spPr>
        <p:txBody>
          <a:bodyPr wrap="square">
            <a:spAutoFit/>
          </a:bodyPr>
          <a:lstStyle/>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min(</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105,</a:t>
            </a:r>
            <a:r>
              <a:rPr lang="en-US" dirty="0">
                <a:solidFill>
                  <a:srgbClr val="000000"/>
                </a:solidFill>
                <a:latin typeface="Calibri" panose="020F0502020204030204" pitchFamily="34" charset="0"/>
                <a:cs typeface="Calibri" panose="020F0502020204030204" pitchFamily="34" charset="0"/>
              </a:rPr>
              <a:t>  </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rgbClr val="00B050"/>
                </a:solidFill>
                <a:latin typeface="Calibri" panose="020F0502020204030204" pitchFamily="34" charset="0"/>
                <a:cs typeface="Calibri" panose="020F0502020204030204" pitchFamily="34" charset="0"/>
              </a:rPr>
              <a:t>400 </a:t>
            </a:r>
            <a:r>
              <a:rPr lang="en-US" dirty="0">
                <a:solidFill>
                  <a:srgbClr val="000000"/>
                </a:solidFill>
                <a:latin typeface="Calibri" panose="020F0502020204030204" pitchFamily="34" charset="0"/>
                <a:cs typeface="Calibri" panose="020F0502020204030204" pitchFamily="34" charset="0"/>
              </a:rPr>
              <a:t>)</a:t>
            </a:r>
          </a:p>
        </p:txBody>
      </p:sp>
      <p:sp>
        <p:nvSpPr>
          <p:cNvPr id="109" name="TextBox 108"/>
          <p:cNvSpPr txBox="1"/>
          <p:nvPr/>
        </p:nvSpPr>
        <p:spPr>
          <a:xfrm>
            <a:off x="5738046" y="5284537"/>
            <a:ext cx="3154747" cy="646331"/>
          </a:xfrm>
          <a:prstGeom prst="rect">
            <a:avLst/>
          </a:prstGeom>
          <a:noFill/>
        </p:spPr>
        <p:txBody>
          <a:bodyPr wrap="square" rtlCol="0">
            <a:spAutoFit/>
          </a:bodyPr>
          <a:lstStyle/>
          <a:p>
            <a:pPr marL="0" lvl="1"/>
            <a:r>
              <a:rPr lang="en-US" sz="1200" dirty="0">
                <a:latin typeface="Calibri" panose="020F0502020204030204" pitchFamily="34" charset="0"/>
                <a:cs typeface="Calibri" panose="020F0502020204030204" pitchFamily="34" charset="0"/>
              </a:rPr>
              <a:t>[T. H. </a:t>
            </a:r>
            <a:r>
              <a:rPr lang="en-US" sz="1200" dirty="0" err="1">
                <a:latin typeface="Calibri" panose="020F0502020204030204" pitchFamily="34" charset="0"/>
                <a:cs typeface="Calibri" panose="020F0502020204030204" pitchFamily="34" charset="0"/>
              </a:rPr>
              <a:t>Cormen</a:t>
            </a:r>
            <a:r>
              <a:rPr lang="en-US" sz="1200" dirty="0">
                <a:latin typeface="Calibri" panose="020F0502020204030204" pitchFamily="34" charset="0"/>
                <a:cs typeface="Calibri" panose="020F0502020204030204" pitchFamily="34" charset="0"/>
              </a:rPr>
              <a:t>, C. E. </a:t>
            </a:r>
            <a:r>
              <a:rPr lang="en-US" sz="1200" dirty="0" err="1">
                <a:latin typeface="Calibri" panose="020F0502020204030204" pitchFamily="34" charset="0"/>
                <a:cs typeface="Calibri" panose="020F0502020204030204" pitchFamily="34" charset="0"/>
              </a:rPr>
              <a:t>Leiserson</a:t>
            </a:r>
            <a:r>
              <a:rPr lang="en-US" sz="1200" dirty="0">
                <a:latin typeface="Calibri" panose="020F0502020204030204" pitchFamily="34" charset="0"/>
                <a:cs typeface="Calibri" panose="020F0502020204030204" pitchFamily="34" charset="0"/>
              </a:rPr>
              <a:t>, R. L. </a:t>
            </a:r>
            <a:r>
              <a:rPr lang="en-US" sz="1200" dirty="0" err="1">
                <a:latin typeface="Calibri" panose="020F0502020204030204" pitchFamily="34" charset="0"/>
                <a:cs typeface="Calibri" panose="020F0502020204030204" pitchFamily="34" charset="0"/>
              </a:rPr>
              <a:t>Rivest</a:t>
            </a:r>
            <a:r>
              <a:rPr lang="en-US" sz="1200" dirty="0">
                <a:latin typeface="Calibri" panose="020F0502020204030204" pitchFamily="34" charset="0"/>
                <a:cs typeface="Calibri" panose="020F0502020204030204" pitchFamily="34" charset="0"/>
              </a:rPr>
              <a:t>, C. Stein: Introduction to Algorithms, Third Edition, </a:t>
            </a:r>
            <a:r>
              <a:rPr lang="en-US" sz="1200" b="1" dirty="0">
                <a:latin typeface="Calibri" panose="020F0502020204030204" pitchFamily="34" charset="0"/>
                <a:cs typeface="Calibri" panose="020F0502020204030204" pitchFamily="34" charset="0"/>
              </a:rPr>
              <a:t>The MIT Press</a:t>
            </a:r>
            <a:r>
              <a:rPr lang="en-US" sz="1200" dirty="0">
                <a:latin typeface="Calibri" panose="020F0502020204030204" pitchFamily="34" charset="0"/>
                <a:cs typeface="Calibri" panose="020F0502020204030204" pitchFamily="34" charset="0"/>
              </a:rPr>
              <a:t>, pages 370-377, 2009]</a:t>
            </a:r>
          </a:p>
        </p:txBody>
      </p:sp>
    </p:spTree>
    <p:extLst>
      <p:ext uri="{BB962C8B-B14F-4D97-AF65-F5344CB8AC3E}">
        <p14:creationId xmlns:p14="http://schemas.microsoft.com/office/powerpoint/2010/main" val="320345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9" grpId="0"/>
      <p:bldP spid="80" grpId="0"/>
      <p:bldP spid="81" grpId="0"/>
      <p:bldP spid="82" grpId="0"/>
      <p:bldP spid="83" grpId="0"/>
      <p:bldP spid="84" grpId="0"/>
      <p:bldP spid="85" grpId="0"/>
      <p:bldP spid="86" grpId="0"/>
      <p:bldP spid="87" grpId="0"/>
      <p:bldP spid="88" grpId="0"/>
      <p:bldP spid="89" grpId="0"/>
      <p:bldP spid="90" grpId="0"/>
      <p:bldP spid="96" grpId="0"/>
      <p:bldP spid="97" grpId="0"/>
      <p:bldP spid="98" grpId="0"/>
      <p:bldP spid="99" grpId="0"/>
      <p:bldP spid="100" grpId="0"/>
      <p:bldP spid="101" grpId="0"/>
      <p:bldP spid="102" grpId="0"/>
      <p:bldP spid="103" grpId="0" animBg="1"/>
      <p:bldP spid="104" grpId="0" animBg="1"/>
      <p:bldP spid="105" grpId="0" animBg="1"/>
      <p:bldP spid="106" grpId="0" animBg="1"/>
      <p:bldP spid="107" grpId="0"/>
      <p:bldP spid="108" grpId="0"/>
      <p:bldP spid="10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Matrix Multiplication Chain Optimization, cont.</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5" name="Group 3"/>
          <p:cNvGrpSpPr/>
          <p:nvPr/>
        </p:nvGrpSpPr>
        <p:grpSpPr>
          <a:xfrm>
            <a:off x="5181600" y="2249269"/>
            <a:ext cx="3395768" cy="1872347"/>
            <a:chOff x="5181600" y="2630269"/>
            <a:chExt cx="3395768" cy="1872347"/>
          </a:xfrm>
        </p:grpSpPr>
        <p:sp>
          <p:nvSpPr>
            <p:cNvPr id="6" name="Rectangle 5"/>
            <p:cNvSpPr/>
            <p:nvPr/>
          </p:nvSpPr>
          <p:spPr>
            <a:xfrm rot="18845411">
              <a:off x="5808929" y="3959291"/>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6"/>
            <p:cNvSpPr/>
            <p:nvPr/>
          </p:nvSpPr>
          <p:spPr>
            <a:xfrm rot="18845411">
              <a:off x="6167926" y="3588708"/>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rot="18845411">
              <a:off x="6526922" y="3218126"/>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rot="18845411">
              <a:off x="6885918" y="2847543"/>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Rectangle 9"/>
            <p:cNvSpPr/>
            <p:nvPr/>
          </p:nvSpPr>
          <p:spPr>
            <a:xfrm rot="18845411">
              <a:off x="6555755" y="3964412"/>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Rectangle 10"/>
            <p:cNvSpPr/>
            <p:nvPr/>
          </p:nvSpPr>
          <p:spPr>
            <a:xfrm rot="18845411">
              <a:off x="6914751" y="3593830"/>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11"/>
            <p:cNvSpPr/>
            <p:nvPr/>
          </p:nvSpPr>
          <p:spPr>
            <a:xfrm rot="18845411">
              <a:off x="7273748" y="3223247"/>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Rectangle 12"/>
            <p:cNvSpPr/>
            <p:nvPr/>
          </p:nvSpPr>
          <p:spPr>
            <a:xfrm rot="18845411">
              <a:off x="7302581" y="3969534"/>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Rectangle 13"/>
            <p:cNvSpPr/>
            <p:nvPr/>
          </p:nvSpPr>
          <p:spPr>
            <a:xfrm rot="18845411">
              <a:off x="7661577" y="3598951"/>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Rectangle 14"/>
            <p:cNvSpPr/>
            <p:nvPr/>
          </p:nvSpPr>
          <p:spPr>
            <a:xfrm rot="18845411">
              <a:off x="8049406" y="3974655"/>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TextBox 15"/>
            <p:cNvSpPr txBox="1"/>
            <p:nvPr/>
          </p:nvSpPr>
          <p:spPr>
            <a:xfrm>
              <a:off x="5181600" y="2630269"/>
              <a:ext cx="1676400" cy="64633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Optimal split matrix s</a:t>
              </a:r>
            </a:p>
          </p:txBody>
        </p:sp>
      </p:grpSp>
      <p:grpSp>
        <p:nvGrpSpPr>
          <p:cNvPr id="17" name="Group 15"/>
          <p:cNvGrpSpPr/>
          <p:nvPr/>
        </p:nvGrpSpPr>
        <p:grpSpPr>
          <a:xfrm>
            <a:off x="5715000" y="3669268"/>
            <a:ext cx="2952550" cy="369332"/>
            <a:chOff x="5353250" y="4431268"/>
            <a:chExt cx="2952550" cy="369332"/>
          </a:xfrm>
        </p:grpSpPr>
        <p:sp>
          <p:nvSpPr>
            <p:cNvPr id="18" name="TextBox 17"/>
            <p:cNvSpPr txBox="1"/>
            <p:nvPr/>
          </p:nvSpPr>
          <p:spPr>
            <a:xfrm>
              <a:off x="535325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a:t>
              </a:r>
            </a:p>
          </p:txBody>
        </p:sp>
        <p:sp>
          <p:nvSpPr>
            <p:cNvPr id="19" name="TextBox 18"/>
            <p:cNvSpPr txBox="1"/>
            <p:nvPr/>
          </p:nvSpPr>
          <p:spPr>
            <a:xfrm>
              <a:off x="6104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a:t>
              </a:r>
            </a:p>
          </p:txBody>
        </p:sp>
        <p:sp>
          <p:nvSpPr>
            <p:cNvPr id="20" name="TextBox 19"/>
            <p:cNvSpPr txBox="1"/>
            <p:nvPr/>
          </p:nvSpPr>
          <p:spPr>
            <a:xfrm>
              <a:off x="6858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sp>
          <p:nvSpPr>
            <p:cNvPr id="21" name="TextBox 20"/>
            <p:cNvSpPr txBox="1"/>
            <p:nvPr/>
          </p:nvSpPr>
          <p:spPr>
            <a:xfrm>
              <a:off x="7620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4</a:t>
              </a:r>
            </a:p>
          </p:txBody>
        </p:sp>
      </p:grpSp>
      <p:sp>
        <p:nvSpPr>
          <p:cNvPr id="22" name="TextBox 21"/>
          <p:cNvSpPr txBox="1"/>
          <p:nvPr/>
        </p:nvSpPr>
        <p:spPr>
          <a:xfrm>
            <a:off x="5486400" y="33528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23" name="TextBox 22"/>
          <p:cNvSpPr txBox="1"/>
          <p:nvPr/>
        </p:nvSpPr>
        <p:spPr>
          <a:xfrm>
            <a:off x="8382000" y="33644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grpSp>
        <p:nvGrpSpPr>
          <p:cNvPr id="24" name="Group 22"/>
          <p:cNvGrpSpPr/>
          <p:nvPr/>
        </p:nvGrpSpPr>
        <p:grpSpPr>
          <a:xfrm>
            <a:off x="6061275" y="3288268"/>
            <a:ext cx="2190550" cy="369332"/>
            <a:chOff x="5353250" y="4431268"/>
            <a:chExt cx="2190550" cy="369332"/>
          </a:xfrm>
        </p:grpSpPr>
        <p:sp>
          <p:nvSpPr>
            <p:cNvPr id="25" name="TextBox 24"/>
            <p:cNvSpPr txBox="1"/>
            <p:nvPr/>
          </p:nvSpPr>
          <p:spPr>
            <a:xfrm>
              <a:off x="535325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a:t>
              </a:r>
            </a:p>
          </p:txBody>
        </p:sp>
        <p:sp>
          <p:nvSpPr>
            <p:cNvPr id="26" name="TextBox 25"/>
            <p:cNvSpPr txBox="1"/>
            <p:nvPr/>
          </p:nvSpPr>
          <p:spPr>
            <a:xfrm>
              <a:off x="6104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sp>
          <p:nvSpPr>
            <p:cNvPr id="27" name="TextBox 26"/>
            <p:cNvSpPr txBox="1"/>
            <p:nvPr/>
          </p:nvSpPr>
          <p:spPr>
            <a:xfrm>
              <a:off x="6858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grpSp>
      <p:grpSp>
        <p:nvGrpSpPr>
          <p:cNvPr id="28" name="Group 26"/>
          <p:cNvGrpSpPr/>
          <p:nvPr/>
        </p:nvGrpSpPr>
        <p:grpSpPr>
          <a:xfrm>
            <a:off x="6447100" y="2907268"/>
            <a:ext cx="1436550" cy="369332"/>
            <a:chOff x="5353250" y="4431268"/>
            <a:chExt cx="1436550" cy="369332"/>
          </a:xfrm>
        </p:grpSpPr>
        <p:sp>
          <p:nvSpPr>
            <p:cNvPr id="29" name="TextBox 28"/>
            <p:cNvSpPr txBox="1"/>
            <p:nvPr/>
          </p:nvSpPr>
          <p:spPr>
            <a:xfrm>
              <a:off x="535325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sp>
          <p:nvSpPr>
            <p:cNvPr id="30" name="TextBox 29"/>
            <p:cNvSpPr txBox="1"/>
            <p:nvPr/>
          </p:nvSpPr>
          <p:spPr>
            <a:xfrm>
              <a:off x="6104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grpSp>
      <p:sp>
        <p:nvSpPr>
          <p:cNvPr id="31" name="TextBox 30"/>
          <p:cNvSpPr txBox="1"/>
          <p:nvPr/>
        </p:nvSpPr>
        <p:spPr>
          <a:xfrm>
            <a:off x="6804950" y="2532925"/>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sp>
        <p:nvSpPr>
          <p:cNvPr id="32" name="Down Arrow 121"/>
          <p:cNvSpPr/>
          <p:nvPr/>
        </p:nvSpPr>
        <p:spPr>
          <a:xfrm>
            <a:off x="6957350" y="4343400"/>
            <a:ext cx="457200" cy="533400"/>
          </a:xfrm>
          <a:prstGeom prst="downArrow">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2455448763"/>
              </p:ext>
            </p:extLst>
          </p:nvPr>
        </p:nvGraphicFramePr>
        <p:xfrm>
          <a:off x="1447800" y="1219200"/>
          <a:ext cx="60960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M1</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M2</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M3</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M4</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M5</a:t>
                      </a:r>
                    </a:p>
                  </a:txBody>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10x7</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7x5</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5x1</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1x3</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3x9</a:t>
                      </a:r>
                    </a:p>
                  </a:txBody>
                  <a:tcPr/>
                </a:tc>
                <a:extLst>
                  <a:ext uri="{0D108BD9-81ED-4DB2-BD59-A6C34878D82A}">
                    <a16:rowId xmlns:a16="http://schemas.microsoft.com/office/drawing/2014/main" val="10001"/>
                  </a:ext>
                </a:extLst>
              </a:tr>
            </a:tbl>
          </a:graphicData>
        </a:graphic>
      </p:graphicFrame>
      <p:grpSp>
        <p:nvGrpSpPr>
          <p:cNvPr id="34" name="Group 73"/>
          <p:cNvGrpSpPr/>
          <p:nvPr/>
        </p:nvGrpSpPr>
        <p:grpSpPr>
          <a:xfrm rot="18894723">
            <a:off x="1141517" y="3173026"/>
            <a:ext cx="3583790" cy="3636148"/>
            <a:chOff x="1600200" y="3733799"/>
            <a:chExt cx="3429000" cy="3429001"/>
          </a:xfrm>
        </p:grpSpPr>
        <p:sp>
          <p:nvSpPr>
            <p:cNvPr id="35" name="Rectangle 34"/>
            <p:cNvSpPr/>
            <p:nvPr/>
          </p:nvSpPr>
          <p:spPr>
            <a:xfrm>
              <a:off x="16002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 name="Rectangle 35"/>
            <p:cNvSpPr/>
            <p:nvPr/>
          </p:nvSpPr>
          <p:spPr>
            <a:xfrm>
              <a:off x="2286000" y="3733799"/>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 name="Rectangle 36"/>
            <p:cNvSpPr/>
            <p:nvPr/>
          </p:nvSpPr>
          <p:spPr>
            <a:xfrm>
              <a:off x="29718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 name="Rectangle 37"/>
            <p:cNvSpPr/>
            <p:nvPr/>
          </p:nvSpPr>
          <p:spPr>
            <a:xfrm>
              <a:off x="36576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9" name="Rectangle 38"/>
            <p:cNvSpPr/>
            <p:nvPr/>
          </p:nvSpPr>
          <p:spPr>
            <a:xfrm>
              <a:off x="43434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0" name="Rectangle 39"/>
            <p:cNvSpPr/>
            <p:nvPr/>
          </p:nvSpPr>
          <p:spPr>
            <a:xfrm>
              <a:off x="22860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1" name="Rectangle 40"/>
            <p:cNvSpPr/>
            <p:nvPr/>
          </p:nvSpPr>
          <p:spPr>
            <a:xfrm>
              <a:off x="29718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2" name="Rectangle 41"/>
            <p:cNvSpPr/>
            <p:nvPr/>
          </p:nvSpPr>
          <p:spPr>
            <a:xfrm>
              <a:off x="36576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3" name="Rectangle 42"/>
            <p:cNvSpPr/>
            <p:nvPr/>
          </p:nvSpPr>
          <p:spPr>
            <a:xfrm>
              <a:off x="43434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4" name="Rectangle 43"/>
            <p:cNvSpPr/>
            <p:nvPr/>
          </p:nvSpPr>
          <p:spPr>
            <a:xfrm>
              <a:off x="29718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5" name="Rectangle 44"/>
            <p:cNvSpPr/>
            <p:nvPr/>
          </p:nvSpPr>
          <p:spPr>
            <a:xfrm>
              <a:off x="36576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6" name="Rectangle 45"/>
            <p:cNvSpPr/>
            <p:nvPr/>
          </p:nvSpPr>
          <p:spPr>
            <a:xfrm>
              <a:off x="43434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7" name="Rectangle 46"/>
            <p:cNvSpPr/>
            <p:nvPr/>
          </p:nvSpPr>
          <p:spPr>
            <a:xfrm>
              <a:off x="36576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8" name="Rectangle 47"/>
            <p:cNvSpPr/>
            <p:nvPr/>
          </p:nvSpPr>
          <p:spPr>
            <a:xfrm>
              <a:off x="43434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9" name="Rectangle 48"/>
            <p:cNvSpPr/>
            <p:nvPr/>
          </p:nvSpPr>
          <p:spPr>
            <a:xfrm>
              <a:off x="4343400" y="64770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50" name="Group 89"/>
          <p:cNvGrpSpPr/>
          <p:nvPr/>
        </p:nvGrpSpPr>
        <p:grpSpPr>
          <a:xfrm>
            <a:off x="457200" y="5638800"/>
            <a:ext cx="4953000" cy="369332"/>
            <a:chOff x="457200" y="6019800"/>
            <a:chExt cx="4953000" cy="369332"/>
          </a:xfrm>
        </p:grpSpPr>
        <p:sp>
          <p:nvSpPr>
            <p:cNvPr id="51" name="TextBox 50"/>
            <p:cNvSpPr txBox="1"/>
            <p:nvPr/>
          </p:nvSpPr>
          <p:spPr>
            <a:xfrm>
              <a:off x="4572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M1</a:t>
              </a:r>
            </a:p>
          </p:txBody>
        </p:sp>
        <p:sp>
          <p:nvSpPr>
            <p:cNvPr id="52" name="TextBox 51"/>
            <p:cNvSpPr txBox="1"/>
            <p:nvPr/>
          </p:nvSpPr>
          <p:spPr>
            <a:xfrm>
              <a:off x="15240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M2</a:t>
              </a:r>
            </a:p>
          </p:txBody>
        </p:sp>
        <p:sp>
          <p:nvSpPr>
            <p:cNvPr id="53" name="TextBox 52"/>
            <p:cNvSpPr txBox="1"/>
            <p:nvPr/>
          </p:nvSpPr>
          <p:spPr>
            <a:xfrm>
              <a:off x="25146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M3</a:t>
              </a:r>
            </a:p>
          </p:txBody>
        </p:sp>
        <p:sp>
          <p:nvSpPr>
            <p:cNvPr id="54" name="TextBox 53"/>
            <p:cNvSpPr txBox="1"/>
            <p:nvPr/>
          </p:nvSpPr>
          <p:spPr>
            <a:xfrm>
              <a:off x="35052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M4</a:t>
              </a:r>
            </a:p>
          </p:txBody>
        </p:sp>
        <p:sp>
          <p:nvSpPr>
            <p:cNvPr id="55" name="TextBox 54"/>
            <p:cNvSpPr txBox="1"/>
            <p:nvPr/>
          </p:nvSpPr>
          <p:spPr>
            <a:xfrm>
              <a:off x="45720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M5</a:t>
              </a:r>
            </a:p>
          </p:txBody>
        </p:sp>
      </p:grpSp>
      <p:sp>
        <p:nvSpPr>
          <p:cNvPr id="56" name="TextBox 55"/>
          <p:cNvSpPr txBox="1"/>
          <p:nvPr/>
        </p:nvSpPr>
        <p:spPr>
          <a:xfrm>
            <a:off x="457200" y="2286000"/>
            <a:ext cx="1447800" cy="646331"/>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Cost matrix m</a:t>
            </a:r>
          </a:p>
        </p:txBody>
      </p:sp>
      <p:grpSp>
        <p:nvGrpSpPr>
          <p:cNvPr id="57" name="Group 96"/>
          <p:cNvGrpSpPr/>
          <p:nvPr/>
        </p:nvGrpSpPr>
        <p:grpSpPr>
          <a:xfrm>
            <a:off x="533400" y="4812268"/>
            <a:ext cx="4781350" cy="369332"/>
            <a:chOff x="533400" y="5193268"/>
            <a:chExt cx="4781350" cy="369332"/>
          </a:xfrm>
        </p:grpSpPr>
        <p:sp>
          <p:nvSpPr>
            <p:cNvPr id="58" name="TextBox 57"/>
            <p:cNvSpPr txBox="1"/>
            <p:nvPr/>
          </p:nvSpPr>
          <p:spPr>
            <a:xfrm>
              <a:off x="53340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59" name="TextBox 58"/>
            <p:cNvSpPr txBox="1"/>
            <p:nvPr/>
          </p:nvSpPr>
          <p:spPr>
            <a:xfrm>
              <a:off x="1571325"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60" name="TextBox 59"/>
            <p:cNvSpPr txBox="1"/>
            <p:nvPr/>
          </p:nvSpPr>
          <p:spPr>
            <a:xfrm>
              <a:off x="259080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61" name="TextBox 60"/>
            <p:cNvSpPr txBox="1"/>
            <p:nvPr/>
          </p:nvSpPr>
          <p:spPr>
            <a:xfrm>
              <a:off x="360065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62" name="TextBox 61"/>
            <p:cNvSpPr txBox="1"/>
            <p:nvPr/>
          </p:nvSpPr>
          <p:spPr>
            <a:xfrm>
              <a:off x="462895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grpSp>
      <p:sp>
        <p:nvSpPr>
          <p:cNvPr id="63" name="TextBox 62"/>
          <p:cNvSpPr txBox="1"/>
          <p:nvPr/>
        </p:nvSpPr>
        <p:spPr>
          <a:xfrm>
            <a:off x="228600" y="43434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1</a:t>
            </a:r>
          </a:p>
        </p:txBody>
      </p:sp>
      <p:sp>
        <p:nvSpPr>
          <p:cNvPr id="64" name="TextBox 63"/>
          <p:cNvSpPr txBox="1"/>
          <p:nvPr/>
        </p:nvSpPr>
        <p:spPr>
          <a:xfrm>
            <a:off x="752375" y="38200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65" name="TextBox 64"/>
          <p:cNvSpPr txBox="1"/>
          <p:nvPr/>
        </p:nvSpPr>
        <p:spPr>
          <a:xfrm>
            <a:off x="1276150" y="33151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3</a:t>
            </a:r>
          </a:p>
        </p:txBody>
      </p:sp>
      <p:sp>
        <p:nvSpPr>
          <p:cNvPr id="66" name="TextBox 65"/>
          <p:cNvSpPr txBox="1"/>
          <p:nvPr/>
        </p:nvSpPr>
        <p:spPr>
          <a:xfrm>
            <a:off x="1752600" y="28310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sp>
        <p:nvSpPr>
          <p:cNvPr id="67" name="TextBox 66"/>
          <p:cNvSpPr txBox="1"/>
          <p:nvPr/>
        </p:nvSpPr>
        <p:spPr>
          <a:xfrm>
            <a:off x="2257125" y="234375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5</a:t>
            </a:r>
          </a:p>
        </p:txBody>
      </p:sp>
      <p:sp>
        <p:nvSpPr>
          <p:cNvPr id="68" name="TextBox 67"/>
          <p:cNvSpPr txBox="1"/>
          <p:nvPr/>
        </p:nvSpPr>
        <p:spPr>
          <a:xfrm>
            <a:off x="3019125" y="2344993"/>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1</a:t>
            </a:r>
          </a:p>
        </p:txBody>
      </p:sp>
      <p:sp>
        <p:nvSpPr>
          <p:cNvPr id="69" name="TextBox 68"/>
          <p:cNvSpPr txBox="1"/>
          <p:nvPr/>
        </p:nvSpPr>
        <p:spPr>
          <a:xfrm>
            <a:off x="3542900" y="2848275"/>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70" name="TextBox 69"/>
          <p:cNvSpPr txBox="1"/>
          <p:nvPr/>
        </p:nvSpPr>
        <p:spPr>
          <a:xfrm>
            <a:off x="4077100" y="33644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3</a:t>
            </a:r>
          </a:p>
        </p:txBody>
      </p:sp>
      <p:sp>
        <p:nvSpPr>
          <p:cNvPr id="71" name="TextBox 70"/>
          <p:cNvSpPr txBox="1"/>
          <p:nvPr/>
        </p:nvSpPr>
        <p:spPr>
          <a:xfrm>
            <a:off x="4591250" y="38485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sp>
        <p:nvSpPr>
          <p:cNvPr id="72" name="TextBox 71"/>
          <p:cNvSpPr txBox="1"/>
          <p:nvPr/>
        </p:nvSpPr>
        <p:spPr>
          <a:xfrm>
            <a:off x="5105400" y="44312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5</a:t>
            </a:r>
          </a:p>
        </p:txBody>
      </p:sp>
      <p:sp>
        <p:nvSpPr>
          <p:cNvPr id="73" name="TextBox 72"/>
          <p:cNvSpPr txBox="1"/>
          <p:nvPr/>
        </p:nvSpPr>
        <p:spPr>
          <a:xfrm>
            <a:off x="838200" y="3059668"/>
            <a:ext cx="6858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j</a:t>
            </a:r>
          </a:p>
        </p:txBody>
      </p:sp>
      <p:sp>
        <p:nvSpPr>
          <p:cNvPr id="74" name="TextBox 73"/>
          <p:cNvSpPr txBox="1"/>
          <p:nvPr/>
        </p:nvSpPr>
        <p:spPr>
          <a:xfrm>
            <a:off x="4343400" y="3059668"/>
            <a:ext cx="685800" cy="369332"/>
          </a:xfrm>
          <a:prstGeom prst="rect">
            <a:avLst/>
          </a:prstGeom>
          <a:noFill/>
        </p:spPr>
        <p:txBody>
          <a:bodyPr wrap="square" rtlCol="0">
            <a:spAutoFit/>
          </a:bodyPr>
          <a:lstStyle/>
          <a:p>
            <a:pPr algn="ctr" defTabSz="914400" fontAlgn="base">
              <a:spcBef>
                <a:spcPct val="0"/>
              </a:spcBef>
              <a:spcAft>
                <a:spcPct val="0"/>
              </a:spcAft>
            </a:pPr>
            <a:r>
              <a:rPr lang="en-US" dirty="0" err="1">
                <a:solidFill>
                  <a:srgbClr val="000000"/>
                </a:solidFill>
                <a:latin typeface="Calibri" panose="020F0502020204030204" pitchFamily="34" charset="0"/>
                <a:cs typeface="Calibri" panose="020F0502020204030204" pitchFamily="34" charset="0"/>
              </a:rPr>
              <a:t>i</a:t>
            </a:r>
            <a:endParaRPr lang="en-US" dirty="0">
              <a:solidFill>
                <a:srgbClr val="000000"/>
              </a:solidFill>
              <a:latin typeface="Calibri" panose="020F0502020204030204" pitchFamily="34" charset="0"/>
              <a:cs typeface="Calibri" panose="020F0502020204030204" pitchFamily="34" charset="0"/>
            </a:endParaRPr>
          </a:p>
        </p:txBody>
      </p:sp>
      <p:grpSp>
        <p:nvGrpSpPr>
          <p:cNvPr id="75" name="Group 114"/>
          <p:cNvGrpSpPr/>
          <p:nvPr/>
        </p:nvGrpSpPr>
        <p:grpSpPr>
          <a:xfrm>
            <a:off x="1066800" y="4267200"/>
            <a:ext cx="3733800" cy="381000"/>
            <a:chOff x="1066800" y="4648200"/>
            <a:chExt cx="3733800" cy="381000"/>
          </a:xfrm>
        </p:grpSpPr>
        <p:sp>
          <p:nvSpPr>
            <p:cNvPr id="76" name="TextBox 75"/>
            <p:cNvSpPr txBox="1"/>
            <p:nvPr/>
          </p:nvSpPr>
          <p:spPr>
            <a:xfrm>
              <a:off x="10668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350</a:t>
              </a:r>
            </a:p>
          </p:txBody>
        </p:sp>
        <p:sp>
          <p:nvSpPr>
            <p:cNvPr id="77" name="TextBox 76"/>
            <p:cNvSpPr txBox="1"/>
            <p:nvPr/>
          </p:nvSpPr>
          <p:spPr>
            <a:xfrm>
              <a:off x="2057400" y="46482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35</a:t>
              </a:r>
            </a:p>
          </p:txBody>
        </p:sp>
        <p:sp>
          <p:nvSpPr>
            <p:cNvPr id="78" name="TextBox 77"/>
            <p:cNvSpPr txBox="1"/>
            <p:nvPr/>
          </p:nvSpPr>
          <p:spPr>
            <a:xfrm>
              <a:off x="31242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15</a:t>
              </a:r>
            </a:p>
          </p:txBody>
        </p:sp>
        <p:sp>
          <p:nvSpPr>
            <p:cNvPr id="79" name="TextBox 78"/>
            <p:cNvSpPr txBox="1"/>
            <p:nvPr/>
          </p:nvSpPr>
          <p:spPr>
            <a:xfrm>
              <a:off x="41148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27</a:t>
              </a:r>
            </a:p>
          </p:txBody>
        </p:sp>
      </p:grpSp>
      <p:sp>
        <p:nvSpPr>
          <p:cNvPr id="80" name="TextBox 79"/>
          <p:cNvSpPr txBox="1"/>
          <p:nvPr/>
        </p:nvSpPr>
        <p:spPr>
          <a:xfrm>
            <a:off x="157705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105</a:t>
            </a:r>
          </a:p>
        </p:txBody>
      </p:sp>
      <p:sp>
        <p:nvSpPr>
          <p:cNvPr id="81" name="TextBox 80"/>
          <p:cNvSpPr txBox="1"/>
          <p:nvPr/>
        </p:nvSpPr>
        <p:spPr>
          <a:xfrm>
            <a:off x="259080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56</a:t>
            </a:r>
          </a:p>
        </p:txBody>
      </p:sp>
      <p:sp>
        <p:nvSpPr>
          <p:cNvPr id="82" name="TextBox 81"/>
          <p:cNvSpPr txBox="1"/>
          <p:nvPr/>
        </p:nvSpPr>
        <p:spPr>
          <a:xfrm>
            <a:off x="361130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72</a:t>
            </a:r>
          </a:p>
        </p:txBody>
      </p:sp>
      <p:sp>
        <p:nvSpPr>
          <p:cNvPr id="83" name="TextBox 82"/>
          <p:cNvSpPr txBox="1"/>
          <p:nvPr/>
        </p:nvSpPr>
        <p:spPr>
          <a:xfrm>
            <a:off x="2057400" y="32766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135</a:t>
            </a:r>
          </a:p>
        </p:txBody>
      </p:sp>
      <p:sp>
        <p:nvSpPr>
          <p:cNvPr id="84" name="TextBox 83"/>
          <p:cNvSpPr txBox="1"/>
          <p:nvPr/>
        </p:nvSpPr>
        <p:spPr>
          <a:xfrm>
            <a:off x="3124200" y="32766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125</a:t>
            </a:r>
          </a:p>
        </p:txBody>
      </p:sp>
      <p:sp>
        <p:nvSpPr>
          <p:cNvPr id="85" name="TextBox 84"/>
          <p:cNvSpPr txBox="1"/>
          <p:nvPr/>
        </p:nvSpPr>
        <p:spPr>
          <a:xfrm>
            <a:off x="2590800" y="2754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222</a:t>
            </a:r>
          </a:p>
        </p:txBody>
      </p:sp>
      <p:sp>
        <p:nvSpPr>
          <p:cNvPr id="86" name="Rectangle 85"/>
          <p:cNvSpPr/>
          <p:nvPr/>
        </p:nvSpPr>
        <p:spPr>
          <a:xfrm rot="18845411">
            <a:off x="6893159" y="2465360"/>
            <a:ext cx="515955" cy="539968"/>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7" name="TextBox 86"/>
          <p:cNvSpPr txBox="1"/>
          <p:nvPr/>
        </p:nvSpPr>
        <p:spPr>
          <a:xfrm>
            <a:off x="5828899" y="4953000"/>
            <a:ext cx="2942889" cy="369332"/>
          </a:xfrm>
          <a:prstGeom prst="rect">
            <a:avLst/>
          </a:prstGeom>
          <a:noFill/>
        </p:spPr>
        <p:txBody>
          <a:bodyPr wrap="square" rtlCol="0">
            <a:spAutoFit/>
          </a:bodyPr>
          <a:lstStyle/>
          <a:p>
            <a:pPr algn="ctr" defTabSz="914400" fontAlgn="base">
              <a:spcBef>
                <a:spcPct val="0"/>
              </a:spcBef>
              <a:spcAft>
                <a:spcPct val="0"/>
              </a:spcAft>
            </a:pPr>
            <a:r>
              <a:rPr lang="en-US" b="1" dirty="0">
                <a:solidFill>
                  <a:schemeClr val="accent1"/>
                </a:solidFill>
                <a:latin typeface="Calibri" panose="020F0502020204030204" pitchFamily="34" charset="0"/>
                <a:cs typeface="Calibri" panose="020F0502020204030204" pitchFamily="34" charset="0"/>
              </a:rPr>
              <a:t>(</a:t>
            </a:r>
            <a:r>
              <a:rPr lang="en-US" b="1" dirty="0">
                <a:solidFill>
                  <a:srgbClr val="FF0000"/>
                </a:solidFill>
                <a:latin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cs typeface="Calibri" panose="020F0502020204030204" pitchFamily="34" charset="0"/>
              </a:rPr>
              <a:t>M1 M2 M3 M4 M5 </a:t>
            </a:r>
            <a:r>
              <a:rPr lang="en-US" b="1" dirty="0">
                <a:solidFill>
                  <a:schemeClr val="accent1"/>
                </a:solidFill>
                <a:latin typeface="Calibri" panose="020F0502020204030204" pitchFamily="34" charset="0"/>
                <a:cs typeface="Calibri" panose="020F0502020204030204" pitchFamily="34" charset="0"/>
              </a:rPr>
              <a:t>)</a:t>
            </a:r>
          </a:p>
        </p:txBody>
      </p:sp>
      <p:sp>
        <p:nvSpPr>
          <p:cNvPr id="88" name="TextBox 87"/>
          <p:cNvSpPr txBox="1"/>
          <p:nvPr/>
        </p:nvSpPr>
        <p:spPr>
          <a:xfrm>
            <a:off x="5828899" y="5286675"/>
            <a:ext cx="2942889"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a:t>
            </a:r>
            <a:r>
              <a:rPr lang="en-US" b="1" dirty="0">
                <a:solidFill>
                  <a:srgbClr val="FF0000"/>
                </a:solidFill>
                <a:latin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cs typeface="Calibri" panose="020F0502020204030204" pitchFamily="34" charset="0"/>
              </a:rPr>
              <a:t>M1 M2 M3 </a:t>
            </a:r>
            <a:r>
              <a:rPr lang="en-US" b="1" dirty="0">
                <a:solidFill>
                  <a:schemeClr val="accent1"/>
                </a:solidFill>
                <a:latin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cs typeface="Calibri" panose="020F0502020204030204" pitchFamily="34" charset="0"/>
              </a:rPr>
              <a:t> M4 M5 </a:t>
            </a:r>
            <a:r>
              <a:rPr lang="en-US" b="1" dirty="0">
                <a:solidFill>
                  <a:schemeClr val="accent1"/>
                </a:solidFill>
                <a:latin typeface="Calibri" panose="020F0502020204030204" pitchFamily="34" charset="0"/>
                <a:cs typeface="Calibri" panose="020F0502020204030204" pitchFamily="34" charset="0"/>
              </a:rPr>
              <a:t>)</a:t>
            </a:r>
            <a:r>
              <a:rPr lang="en-US" b="1" dirty="0">
                <a:solidFill>
                  <a:srgbClr val="000000"/>
                </a:solidFill>
                <a:latin typeface="Calibri" panose="020F0502020204030204" pitchFamily="34" charset="0"/>
                <a:cs typeface="Calibri" panose="020F0502020204030204" pitchFamily="34" charset="0"/>
              </a:rPr>
              <a:t> )</a:t>
            </a:r>
          </a:p>
        </p:txBody>
      </p:sp>
      <p:sp>
        <p:nvSpPr>
          <p:cNvPr id="89" name="Rectangle 88"/>
          <p:cNvSpPr/>
          <p:nvPr/>
        </p:nvSpPr>
        <p:spPr>
          <a:xfrm rot="18845411">
            <a:off x="8055409" y="3598735"/>
            <a:ext cx="515955" cy="539968"/>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0" name="Rectangle 89"/>
          <p:cNvSpPr/>
          <p:nvPr/>
        </p:nvSpPr>
        <p:spPr>
          <a:xfrm rot="18845411">
            <a:off x="6169659" y="3208910"/>
            <a:ext cx="515955" cy="539968"/>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1" name="Rectangle 90"/>
          <p:cNvSpPr/>
          <p:nvPr/>
        </p:nvSpPr>
        <p:spPr>
          <a:xfrm rot="18845411">
            <a:off x="6549859" y="3585572"/>
            <a:ext cx="515955" cy="539968"/>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2" name="TextBox 91"/>
          <p:cNvSpPr txBox="1"/>
          <p:nvPr/>
        </p:nvSpPr>
        <p:spPr>
          <a:xfrm>
            <a:off x="5600300" y="5638800"/>
            <a:ext cx="32389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 ( M1 </a:t>
            </a:r>
            <a:r>
              <a:rPr lang="en-US" b="1" dirty="0">
                <a:solidFill>
                  <a:schemeClr val="accent1"/>
                </a:solidFill>
                <a:latin typeface="Calibri" panose="020F0502020204030204" pitchFamily="34" charset="0"/>
                <a:cs typeface="Calibri" panose="020F0502020204030204" pitchFamily="34" charset="0"/>
              </a:rPr>
              <a:t>(</a:t>
            </a:r>
            <a:r>
              <a:rPr lang="en-US" b="1" dirty="0">
                <a:solidFill>
                  <a:srgbClr val="FF0000"/>
                </a:solidFill>
                <a:latin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cs typeface="Calibri" panose="020F0502020204030204" pitchFamily="34" charset="0"/>
              </a:rPr>
              <a:t>M2 M3</a:t>
            </a:r>
            <a:r>
              <a:rPr lang="en-US" b="1" dirty="0">
                <a:solidFill>
                  <a:srgbClr val="FF0000"/>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a:t>
            </a:r>
            <a:r>
              <a:rPr lang="en-US" b="1" dirty="0">
                <a:solidFill>
                  <a:srgbClr val="000000"/>
                </a:solidFill>
                <a:latin typeface="Calibri" panose="020F0502020204030204" pitchFamily="34" charset="0"/>
                <a:cs typeface="Calibri" panose="020F0502020204030204" pitchFamily="34" charset="0"/>
              </a:rPr>
              <a:t> ) ( M4 M5 ) )</a:t>
            </a:r>
          </a:p>
        </p:txBody>
      </p:sp>
      <p:sp>
        <p:nvSpPr>
          <p:cNvPr id="93" name="TextBox 92"/>
          <p:cNvSpPr txBox="1"/>
          <p:nvPr/>
        </p:nvSpPr>
        <p:spPr>
          <a:xfrm>
            <a:off x="5562600" y="6031468"/>
            <a:ext cx="3238900" cy="369332"/>
          </a:xfrm>
          <a:prstGeom prst="rect">
            <a:avLst/>
          </a:prstGeom>
          <a:noFill/>
        </p:spPr>
        <p:txBody>
          <a:bodyPr wrap="square" rtlCol="0">
            <a:spAutoFit/>
          </a:bodyPr>
          <a:lstStyle/>
          <a:p>
            <a:pPr algn="ctr" defTabSz="914400" fontAlgn="base">
              <a:spcBef>
                <a:spcPct val="0"/>
              </a:spcBef>
              <a:spcAft>
                <a:spcPct val="0"/>
              </a:spcAft>
            </a:pPr>
            <a:r>
              <a:rPr lang="en-US" b="1" dirty="0">
                <a:solidFill>
                  <a:schemeClr val="accent1"/>
                </a:solidFill>
                <a:latin typeface="Calibri" panose="020F0502020204030204" pitchFamily="34" charset="0"/>
                <a:cs typeface="Calibri" panose="020F0502020204030204" pitchFamily="34" charset="0"/>
                <a:sym typeface="Wingdings" pitchFamily="2" charset="2"/>
              </a:rPr>
              <a:t> </a:t>
            </a:r>
            <a:r>
              <a:rPr lang="en-US" b="1" dirty="0">
                <a:solidFill>
                  <a:schemeClr val="accent1"/>
                </a:solidFill>
                <a:latin typeface="Calibri" panose="020F0502020204030204" pitchFamily="34" charset="0"/>
                <a:cs typeface="Calibri" panose="020F0502020204030204" pitchFamily="34" charset="0"/>
              </a:rPr>
              <a:t>((M1 (M2 M3)) (M4 M5))</a:t>
            </a:r>
          </a:p>
        </p:txBody>
      </p:sp>
      <p:cxnSp>
        <p:nvCxnSpPr>
          <p:cNvPr id="94" name="Straight Arrow Connector 93"/>
          <p:cNvCxnSpPr>
            <a:endCxn id="86" idx="3"/>
          </p:cNvCxnSpPr>
          <p:nvPr/>
        </p:nvCxnSpPr>
        <p:spPr>
          <a:xfrm rot="10800000" flipV="1">
            <a:off x="7330636" y="2318265"/>
            <a:ext cx="289365" cy="231787"/>
          </a:xfrm>
          <a:prstGeom prst="straightConnector1">
            <a:avLst/>
          </a:prstGeom>
          <a:noFill/>
          <a:ln w="19050" cap="flat" cmpd="sng" algn="ctr">
            <a:solidFill>
              <a:srgbClr val="FF0000"/>
            </a:solidFill>
            <a:prstDash val="solid"/>
            <a:tailEnd type="arrow"/>
          </a:ln>
          <a:effectLst/>
        </p:spPr>
      </p:cxnSp>
      <p:cxnSp>
        <p:nvCxnSpPr>
          <p:cNvPr id="95" name="Straight Arrow Connector 94"/>
          <p:cNvCxnSpPr/>
          <p:nvPr/>
        </p:nvCxnSpPr>
        <p:spPr>
          <a:xfrm rot="16200000" flipH="1" flipV="1">
            <a:off x="6469740" y="2796964"/>
            <a:ext cx="371784" cy="357263"/>
          </a:xfrm>
          <a:prstGeom prst="straightConnector1">
            <a:avLst/>
          </a:prstGeom>
          <a:noFill/>
          <a:ln w="19050" cap="flat" cmpd="sng" algn="ctr">
            <a:solidFill>
              <a:srgbClr val="FF0000"/>
            </a:solidFill>
            <a:prstDash val="solid"/>
            <a:tailEnd type="arrow"/>
          </a:ln>
          <a:effectLst/>
        </p:spPr>
      </p:cxnSp>
      <p:cxnSp>
        <p:nvCxnSpPr>
          <p:cNvPr id="96" name="Straight Arrow Connector 95"/>
          <p:cNvCxnSpPr/>
          <p:nvPr/>
        </p:nvCxnSpPr>
        <p:spPr>
          <a:xfrm>
            <a:off x="7477328" y="2809353"/>
            <a:ext cx="768417" cy="752591"/>
          </a:xfrm>
          <a:prstGeom prst="straightConnector1">
            <a:avLst/>
          </a:prstGeom>
          <a:noFill/>
          <a:ln w="19050" cap="flat" cmpd="sng" algn="ctr">
            <a:solidFill>
              <a:srgbClr val="FF0000"/>
            </a:solidFill>
            <a:prstDash val="solid"/>
            <a:tailEnd type="arrow"/>
          </a:ln>
          <a:effectLst/>
        </p:spPr>
      </p:cxnSp>
      <p:sp>
        <p:nvSpPr>
          <p:cNvPr id="97" name="TextBox 96"/>
          <p:cNvSpPr txBox="1"/>
          <p:nvPr/>
        </p:nvSpPr>
        <p:spPr>
          <a:xfrm>
            <a:off x="7620000" y="2133600"/>
            <a:ext cx="1524000" cy="338554"/>
          </a:xfrm>
          <a:prstGeom prst="rect">
            <a:avLst/>
          </a:prstGeom>
          <a:noFill/>
        </p:spPr>
        <p:txBody>
          <a:bodyPr wrap="square" rtlCol="0">
            <a:spAutoFit/>
          </a:bodyPr>
          <a:lstStyle/>
          <a:p>
            <a:pPr defTabSz="914400" fontAlgn="base">
              <a:spcBef>
                <a:spcPct val="0"/>
              </a:spcBef>
              <a:spcAft>
                <a:spcPct val="0"/>
              </a:spcAft>
            </a:pPr>
            <a:r>
              <a:rPr lang="en-US" sz="1600" dirty="0" err="1">
                <a:solidFill>
                  <a:srgbClr val="000000"/>
                </a:solidFill>
                <a:latin typeface="Calibri" panose="020F0502020204030204" pitchFamily="34" charset="0"/>
                <a:cs typeface="Calibri" panose="020F0502020204030204" pitchFamily="34" charset="0"/>
              </a:rPr>
              <a:t>getOpt</a:t>
            </a:r>
            <a:r>
              <a:rPr lang="en-US" sz="1600" dirty="0">
                <a:solidFill>
                  <a:srgbClr val="000000"/>
                </a:solidFill>
                <a:latin typeface="Calibri" panose="020F0502020204030204" pitchFamily="34" charset="0"/>
                <a:cs typeface="Calibri" panose="020F0502020204030204" pitchFamily="34" charset="0"/>
              </a:rPr>
              <a:t>(s,1,5)</a:t>
            </a:r>
          </a:p>
        </p:txBody>
      </p:sp>
      <p:sp>
        <p:nvSpPr>
          <p:cNvPr id="98" name="TextBox 97"/>
          <p:cNvSpPr txBox="1"/>
          <p:nvPr/>
        </p:nvSpPr>
        <p:spPr>
          <a:xfrm>
            <a:off x="7772400" y="2362200"/>
            <a:ext cx="1524000" cy="338554"/>
          </a:xfrm>
          <a:prstGeom prst="rect">
            <a:avLst/>
          </a:prstGeom>
          <a:noFill/>
        </p:spPr>
        <p:txBody>
          <a:bodyPr wrap="square" rtlCol="0">
            <a:spAutoFit/>
          </a:bodyPr>
          <a:lstStyle/>
          <a:p>
            <a:pPr defTabSz="914400" fontAlgn="base">
              <a:spcBef>
                <a:spcPct val="0"/>
              </a:spcBef>
              <a:spcAft>
                <a:spcPct val="0"/>
              </a:spcAft>
            </a:pPr>
            <a:r>
              <a:rPr lang="en-US" sz="1600" dirty="0" err="1">
                <a:solidFill>
                  <a:srgbClr val="000000"/>
                </a:solidFill>
                <a:latin typeface="Calibri" panose="020F0502020204030204" pitchFamily="34" charset="0"/>
                <a:cs typeface="Calibri" panose="020F0502020204030204" pitchFamily="34" charset="0"/>
              </a:rPr>
              <a:t>getOpt</a:t>
            </a:r>
            <a:r>
              <a:rPr lang="en-US" sz="1600" dirty="0">
                <a:solidFill>
                  <a:srgbClr val="000000"/>
                </a:solidFill>
                <a:latin typeface="Calibri" panose="020F0502020204030204" pitchFamily="34" charset="0"/>
                <a:cs typeface="Calibri" panose="020F0502020204030204" pitchFamily="34" charset="0"/>
              </a:rPr>
              <a:t>(s,1,</a:t>
            </a:r>
            <a:r>
              <a:rPr lang="en-US" sz="1600" dirty="0">
                <a:solidFill>
                  <a:schemeClr val="accent1"/>
                </a:solidFill>
                <a:latin typeface="Calibri" panose="020F0502020204030204" pitchFamily="34" charset="0"/>
                <a:cs typeface="Calibri" panose="020F0502020204030204" pitchFamily="34" charset="0"/>
              </a:rPr>
              <a:t>3</a:t>
            </a:r>
            <a:r>
              <a:rPr lang="en-US" sz="1600" dirty="0">
                <a:solidFill>
                  <a:srgbClr val="000000"/>
                </a:solidFill>
                <a:latin typeface="Calibri" panose="020F0502020204030204" pitchFamily="34" charset="0"/>
                <a:cs typeface="Calibri" panose="020F0502020204030204" pitchFamily="34" charset="0"/>
              </a:rPr>
              <a:t>)</a:t>
            </a:r>
          </a:p>
        </p:txBody>
      </p:sp>
      <p:sp>
        <p:nvSpPr>
          <p:cNvPr id="99" name="TextBox 98"/>
          <p:cNvSpPr txBox="1"/>
          <p:nvPr/>
        </p:nvSpPr>
        <p:spPr>
          <a:xfrm>
            <a:off x="7772400" y="2590800"/>
            <a:ext cx="1524000" cy="338554"/>
          </a:xfrm>
          <a:prstGeom prst="rect">
            <a:avLst/>
          </a:prstGeom>
          <a:noFill/>
        </p:spPr>
        <p:txBody>
          <a:bodyPr wrap="square" rtlCol="0">
            <a:spAutoFit/>
          </a:bodyPr>
          <a:lstStyle/>
          <a:p>
            <a:pPr defTabSz="914400" fontAlgn="base">
              <a:spcBef>
                <a:spcPct val="0"/>
              </a:spcBef>
              <a:spcAft>
                <a:spcPct val="0"/>
              </a:spcAft>
            </a:pPr>
            <a:r>
              <a:rPr lang="en-US" sz="1600" dirty="0" err="1">
                <a:solidFill>
                  <a:srgbClr val="000000"/>
                </a:solidFill>
                <a:latin typeface="Calibri" panose="020F0502020204030204" pitchFamily="34" charset="0"/>
                <a:cs typeface="Calibri" panose="020F0502020204030204" pitchFamily="34" charset="0"/>
              </a:rPr>
              <a:t>getOpt</a:t>
            </a:r>
            <a:r>
              <a:rPr lang="en-US" sz="1600" dirty="0">
                <a:solidFill>
                  <a:srgbClr val="000000"/>
                </a:solidFill>
                <a:latin typeface="Calibri" panose="020F0502020204030204" pitchFamily="34" charset="0"/>
                <a:cs typeface="Calibri" panose="020F0502020204030204" pitchFamily="34" charset="0"/>
              </a:rPr>
              <a:t>(s,</a:t>
            </a:r>
            <a:r>
              <a:rPr lang="en-US" sz="1600" dirty="0">
                <a:solidFill>
                  <a:schemeClr val="accent1"/>
                </a:solidFill>
                <a:latin typeface="Calibri" panose="020F0502020204030204" pitchFamily="34" charset="0"/>
                <a:cs typeface="Calibri" panose="020F0502020204030204" pitchFamily="34" charset="0"/>
              </a:rPr>
              <a:t>4</a:t>
            </a:r>
            <a:r>
              <a:rPr lang="en-US" sz="1600" dirty="0">
                <a:solidFill>
                  <a:srgbClr val="000000"/>
                </a:solidFill>
                <a:latin typeface="Calibri" panose="020F0502020204030204" pitchFamily="34" charset="0"/>
                <a:cs typeface="Calibri" panose="020F0502020204030204" pitchFamily="34" charset="0"/>
              </a:rPr>
              <a:t>,5)</a:t>
            </a:r>
          </a:p>
        </p:txBody>
      </p:sp>
      <p:sp>
        <p:nvSpPr>
          <p:cNvPr id="100" name="TextBox 99"/>
          <p:cNvSpPr txBox="1"/>
          <p:nvPr/>
        </p:nvSpPr>
        <p:spPr>
          <a:xfrm>
            <a:off x="200607" y="6176860"/>
            <a:ext cx="6825344" cy="646331"/>
          </a:xfrm>
          <a:prstGeom prst="rect">
            <a:avLst/>
          </a:prstGeom>
          <a:noFill/>
        </p:spPr>
        <p:txBody>
          <a:bodyPr wrap="square" rtlCol="0">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Open questions: DAGs; other operations, sparsity</a:t>
            </a:r>
            <a:b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b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joint opt w/ rewrites, CSE, fusion, and physical operators</a:t>
            </a:r>
            <a:endParaRPr lang="en-US" b="1" dirty="0">
              <a:solidFill>
                <a:srgbClr val="7889F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31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6" grpId="0" animBg="1"/>
      <p:bldP spid="87" grpId="0"/>
      <p:bldP spid="88" grpId="0"/>
      <p:bldP spid="89" grpId="0" animBg="1"/>
      <p:bldP spid="90" grpId="0" animBg="1"/>
      <p:bldP spid="91" grpId="0" animBg="1"/>
      <p:bldP spid="92" grpId="0"/>
      <p:bldP spid="93" grpId="0"/>
      <p:bldP spid="93" grpId="1"/>
      <p:bldP spid="97" grpId="0"/>
      <p:bldP spid="98" grpId="0"/>
      <p:bldP spid="99" grpId="0"/>
      <p:bldP spid="1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Chain Optimization, cont.</a:t>
            </a:r>
          </a:p>
        </p:txBody>
      </p:sp>
      <p:sp>
        <p:nvSpPr>
          <p:cNvPr id="3" name="Content Placeholder 2"/>
          <p:cNvSpPr>
            <a:spLocks noGrp="1"/>
          </p:cNvSpPr>
          <p:nvPr>
            <p:ph idx="1"/>
          </p:nvPr>
        </p:nvSpPr>
        <p:spPr/>
        <p:txBody>
          <a:bodyPr/>
          <a:lstStyle/>
          <a:p>
            <a:r>
              <a:rPr lang="en-US" dirty="0"/>
              <a:t>Sparsity-aware</a:t>
            </a:r>
            <a:br>
              <a:rPr lang="en-US" dirty="0"/>
            </a:br>
            <a:r>
              <a:rPr lang="en-US" dirty="0" err="1"/>
              <a:t>mmchain</a:t>
            </a:r>
            <a:r>
              <a:rPr lang="en-US" dirty="0"/>
              <a:t> Opt</a:t>
            </a:r>
          </a:p>
          <a:p>
            <a:pPr lvl="1"/>
            <a:r>
              <a:rPr lang="en-US" dirty="0"/>
              <a:t>Additional n x n </a:t>
            </a:r>
            <a:br>
              <a:rPr lang="en-US" dirty="0"/>
            </a:br>
            <a:r>
              <a:rPr lang="en-US" dirty="0"/>
              <a:t>sketch matrix e</a:t>
            </a:r>
          </a:p>
          <a:p>
            <a:pPr lvl="1"/>
            <a:endParaRPr lang="en-US" dirty="0"/>
          </a:p>
          <a:p>
            <a:pPr lvl="1"/>
            <a:r>
              <a:rPr lang="en-US" dirty="0"/>
              <a:t>Sketch propagation for optimal </a:t>
            </a:r>
            <a:r>
              <a:rPr lang="en-US" dirty="0" err="1"/>
              <a:t>subchains</a:t>
            </a:r>
            <a:r>
              <a:rPr lang="en-US" dirty="0"/>
              <a:t> (currently for all chains)</a:t>
            </a:r>
          </a:p>
          <a:p>
            <a:pPr lvl="1"/>
            <a:r>
              <a:rPr lang="en-US" dirty="0"/>
              <a:t>Modified cost computation via MNC sketches</a:t>
            </a:r>
            <a:br>
              <a:rPr lang="en-US" dirty="0"/>
            </a:br>
            <a:r>
              <a:rPr lang="en-US" dirty="0"/>
              <a:t>(</a:t>
            </a:r>
            <a:r>
              <a:rPr lang="en-US" b="1" dirty="0">
                <a:solidFill>
                  <a:schemeClr val="accent1"/>
                </a:solidFill>
              </a:rPr>
              <a:t>number FLOPs for sparse</a:t>
            </a:r>
            <a:r>
              <a:rPr lang="en-US" dirty="0"/>
              <a:t> instead of dense mm)</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6" name="Group 73"/>
          <p:cNvGrpSpPr/>
          <p:nvPr/>
        </p:nvGrpSpPr>
        <p:grpSpPr>
          <a:xfrm rot="18894723">
            <a:off x="3876968" y="2133889"/>
            <a:ext cx="1074029" cy="945596"/>
            <a:chOff x="1600200" y="3733799"/>
            <a:chExt cx="3429000" cy="3429001"/>
          </a:xfrm>
        </p:grpSpPr>
        <p:sp>
          <p:nvSpPr>
            <p:cNvPr id="7" name="Rectangle 6"/>
            <p:cNvSpPr/>
            <p:nvPr/>
          </p:nvSpPr>
          <p:spPr>
            <a:xfrm>
              <a:off x="16002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2286000" y="3733799"/>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a:off x="29718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Rectangle 9"/>
            <p:cNvSpPr/>
            <p:nvPr/>
          </p:nvSpPr>
          <p:spPr>
            <a:xfrm>
              <a:off x="36576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Rectangle 10"/>
            <p:cNvSpPr/>
            <p:nvPr/>
          </p:nvSpPr>
          <p:spPr>
            <a:xfrm>
              <a:off x="43434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11"/>
            <p:cNvSpPr/>
            <p:nvPr/>
          </p:nvSpPr>
          <p:spPr>
            <a:xfrm>
              <a:off x="22860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Rectangle 12"/>
            <p:cNvSpPr/>
            <p:nvPr/>
          </p:nvSpPr>
          <p:spPr>
            <a:xfrm>
              <a:off x="29718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Rectangle 13"/>
            <p:cNvSpPr/>
            <p:nvPr/>
          </p:nvSpPr>
          <p:spPr>
            <a:xfrm>
              <a:off x="36576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Rectangle 14"/>
            <p:cNvSpPr/>
            <p:nvPr/>
          </p:nvSpPr>
          <p:spPr>
            <a:xfrm>
              <a:off x="43434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15"/>
            <p:cNvSpPr/>
            <p:nvPr/>
          </p:nvSpPr>
          <p:spPr>
            <a:xfrm>
              <a:off x="29718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Rectangle 16"/>
            <p:cNvSpPr/>
            <p:nvPr/>
          </p:nvSpPr>
          <p:spPr>
            <a:xfrm>
              <a:off x="36576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Rectangle 17"/>
            <p:cNvSpPr/>
            <p:nvPr/>
          </p:nvSpPr>
          <p:spPr>
            <a:xfrm>
              <a:off x="43434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36576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 name="Rectangle 19"/>
            <p:cNvSpPr/>
            <p:nvPr/>
          </p:nvSpPr>
          <p:spPr>
            <a:xfrm>
              <a:off x="43434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 name="Rectangle 20"/>
            <p:cNvSpPr/>
            <p:nvPr/>
          </p:nvSpPr>
          <p:spPr>
            <a:xfrm>
              <a:off x="4343400" y="64770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2" name="Group 73"/>
          <p:cNvGrpSpPr/>
          <p:nvPr/>
        </p:nvGrpSpPr>
        <p:grpSpPr>
          <a:xfrm rot="18894723">
            <a:off x="5726601" y="2096686"/>
            <a:ext cx="1074029" cy="945596"/>
            <a:chOff x="1600200" y="3733799"/>
            <a:chExt cx="3429000" cy="3429001"/>
          </a:xfrm>
        </p:grpSpPr>
        <p:sp>
          <p:nvSpPr>
            <p:cNvPr id="23" name="Rectangle 22"/>
            <p:cNvSpPr/>
            <p:nvPr/>
          </p:nvSpPr>
          <p:spPr>
            <a:xfrm>
              <a:off x="16002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 name="Rectangle 23"/>
            <p:cNvSpPr/>
            <p:nvPr/>
          </p:nvSpPr>
          <p:spPr>
            <a:xfrm>
              <a:off x="2286000" y="3733799"/>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 name="Rectangle 24"/>
            <p:cNvSpPr/>
            <p:nvPr/>
          </p:nvSpPr>
          <p:spPr>
            <a:xfrm>
              <a:off x="29718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 name="Rectangle 25"/>
            <p:cNvSpPr/>
            <p:nvPr/>
          </p:nvSpPr>
          <p:spPr>
            <a:xfrm>
              <a:off x="36576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 name="Rectangle 26"/>
            <p:cNvSpPr/>
            <p:nvPr/>
          </p:nvSpPr>
          <p:spPr>
            <a:xfrm>
              <a:off x="43434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8" name="Rectangle 27"/>
            <p:cNvSpPr/>
            <p:nvPr/>
          </p:nvSpPr>
          <p:spPr>
            <a:xfrm>
              <a:off x="22860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9" name="Rectangle 28"/>
            <p:cNvSpPr/>
            <p:nvPr/>
          </p:nvSpPr>
          <p:spPr>
            <a:xfrm>
              <a:off x="29718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0" name="Rectangle 29"/>
            <p:cNvSpPr/>
            <p:nvPr/>
          </p:nvSpPr>
          <p:spPr>
            <a:xfrm>
              <a:off x="36576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1" name="Rectangle 30"/>
            <p:cNvSpPr/>
            <p:nvPr/>
          </p:nvSpPr>
          <p:spPr>
            <a:xfrm>
              <a:off x="43434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2" name="Rectangle 31"/>
            <p:cNvSpPr/>
            <p:nvPr/>
          </p:nvSpPr>
          <p:spPr>
            <a:xfrm>
              <a:off x="29718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3" name="Rectangle 32"/>
            <p:cNvSpPr/>
            <p:nvPr/>
          </p:nvSpPr>
          <p:spPr>
            <a:xfrm>
              <a:off x="36576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4" name="Rectangle 33"/>
            <p:cNvSpPr/>
            <p:nvPr/>
          </p:nvSpPr>
          <p:spPr>
            <a:xfrm>
              <a:off x="43434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 name="Rectangle 34"/>
            <p:cNvSpPr/>
            <p:nvPr/>
          </p:nvSpPr>
          <p:spPr>
            <a:xfrm>
              <a:off x="36576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 name="Rectangle 35"/>
            <p:cNvSpPr/>
            <p:nvPr/>
          </p:nvSpPr>
          <p:spPr>
            <a:xfrm>
              <a:off x="43434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 name="Rectangle 36"/>
            <p:cNvSpPr/>
            <p:nvPr/>
          </p:nvSpPr>
          <p:spPr>
            <a:xfrm>
              <a:off x="4343400" y="64770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8" name="Group 73"/>
          <p:cNvGrpSpPr/>
          <p:nvPr/>
        </p:nvGrpSpPr>
        <p:grpSpPr>
          <a:xfrm rot="18894723">
            <a:off x="7518695" y="2115287"/>
            <a:ext cx="1074029" cy="945596"/>
            <a:chOff x="1600200" y="3733799"/>
            <a:chExt cx="3429000" cy="3429001"/>
          </a:xfrm>
          <a:solidFill>
            <a:schemeClr val="accent1"/>
          </a:solidFill>
        </p:grpSpPr>
        <p:sp>
          <p:nvSpPr>
            <p:cNvPr id="39" name="Rectangle 38"/>
            <p:cNvSpPr/>
            <p:nvPr/>
          </p:nvSpPr>
          <p:spPr>
            <a:xfrm>
              <a:off x="1600200" y="37338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0" name="Rectangle 39"/>
            <p:cNvSpPr/>
            <p:nvPr/>
          </p:nvSpPr>
          <p:spPr>
            <a:xfrm>
              <a:off x="2286000" y="3733799"/>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1" name="Rectangle 40"/>
            <p:cNvSpPr/>
            <p:nvPr/>
          </p:nvSpPr>
          <p:spPr>
            <a:xfrm>
              <a:off x="2971800" y="37338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2" name="Rectangle 41"/>
            <p:cNvSpPr/>
            <p:nvPr/>
          </p:nvSpPr>
          <p:spPr>
            <a:xfrm>
              <a:off x="3657600" y="37338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3" name="Rectangle 42"/>
            <p:cNvSpPr/>
            <p:nvPr/>
          </p:nvSpPr>
          <p:spPr>
            <a:xfrm>
              <a:off x="4343400" y="37338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4" name="Rectangle 43"/>
            <p:cNvSpPr/>
            <p:nvPr/>
          </p:nvSpPr>
          <p:spPr>
            <a:xfrm>
              <a:off x="2286000" y="44196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5" name="Rectangle 44"/>
            <p:cNvSpPr/>
            <p:nvPr/>
          </p:nvSpPr>
          <p:spPr>
            <a:xfrm>
              <a:off x="2971800" y="44196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6" name="Rectangle 45"/>
            <p:cNvSpPr/>
            <p:nvPr/>
          </p:nvSpPr>
          <p:spPr>
            <a:xfrm>
              <a:off x="3657600" y="44196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7" name="Rectangle 46"/>
            <p:cNvSpPr/>
            <p:nvPr/>
          </p:nvSpPr>
          <p:spPr>
            <a:xfrm>
              <a:off x="4343400" y="44196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8" name="Rectangle 47"/>
            <p:cNvSpPr/>
            <p:nvPr/>
          </p:nvSpPr>
          <p:spPr>
            <a:xfrm>
              <a:off x="2971800" y="51054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9" name="Rectangle 48"/>
            <p:cNvSpPr/>
            <p:nvPr/>
          </p:nvSpPr>
          <p:spPr>
            <a:xfrm>
              <a:off x="3657600" y="51054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0" name="Rectangle 49"/>
            <p:cNvSpPr/>
            <p:nvPr/>
          </p:nvSpPr>
          <p:spPr>
            <a:xfrm>
              <a:off x="4343400" y="51054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1" name="Rectangle 50"/>
            <p:cNvSpPr/>
            <p:nvPr/>
          </p:nvSpPr>
          <p:spPr>
            <a:xfrm>
              <a:off x="3657600" y="57912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2" name="Rectangle 51"/>
            <p:cNvSpPr/>
            <p:nvPr/>
          </p:nvSpPr>
          <p:spPr>
            <a:xfrm>
              <a:off x="4343400" y="57912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3" name="Rectangle 52"/>
            <p:cNvSpPr/>
            <p:nvPr/>
          </p:nvSpPr>
          <p:spPr>
            <a:xfrm>
              <a:off x="4343400" y="64770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54" name="TextBox 53"/>
          <p:cNvSpPr txBox="1"/>
          <p:nvPr/>
        </p:nvSpPr>
        <p:spPr>
          <a:xfrm>
            <a:off x="5302180" y="1295639"/>
            <a:ext cx="1676400" cy="64633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Optimal split matrix S</a:t>
            </a:r>
          </a:p>
        </p:txBody>
      </p:sp>
      <p:sp>
        <p:nvSpPr>
          <p:cNvPr id="55" name="TextBox 54"/>
          <p:cNvSpPr txBox="1"/>
          <p:nvPr/>
        </p:nvSpPr>
        <p:spPr>
          <a:xfrm>
            <a:off x="3702723" y="1278534"/>
            <a:ext cx="1447800" cy="646331"/>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Cost matrix M</a:t>
            </a:r>
          </a:p>
        </p:txBody>
      </p:sp>
      <p:sp>
        <p:nvSpPr>
          <p:cNvPr id="56" name="TextBox 55"/>
          <p:cNvSpPr txBox="1"/>
          <p:nvPr/>
        </p:nvSpPr>
        <p:spPr>
          <a:xfrm>
            <a:off x="7269880" y="1287835"/>
            <a:ext cx="1676400" cy="3693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Sketch matrix </a:t>
            </a:r>
            <a:r>
              <a:rPr lang="en-US" b="1" kern="0" dirty="0">
                <a:solidFill>
                  <a:srgbClr val="000000"/>
                </a:solidFill>
                <a:latin typeface="Calibri" panose="020F0502020204030204" pitchFamily="34" charset="0"/>
                <a:cs typeface="Calibri" panose="020F0502020204030204" pitchFamily="34" charset="0"/>
              </a:rPr>
              <a:t>E</a:t>
            </a:r>
            <a:endPar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1408908" y="4022159"/>
                <a:ext cx="3447995" cy="598690"/>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𝑖</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min</m:t>
                              </m:r>
                            </m:e>
                            <m:lim>
                              <m:r>
                                <a:rPr lang="en-US" i="1">
                                  <a:latin typeface="Cambria Math" panose="02040503050406030204" pitchFamily="18" charset="0"/>
                                  <a:cs typeface="Calibri" panose="020F0502020204030204" pitchFamily="34" charset="0"/>
                                </a:rPr>
                                <m:t>𝑘</m:t>
                              </m:r>
                              <m:r>
                                <a:rPr lang="en-US" i="1">
                                  <a:latin typeface="Cambria Math" panose="02040503050406030204" pitchFamily="18" charset="0"/>
                                  <a:cs typeface="Calibri" panose="020F0502020204030204" pitchFamily="34" charset="0"/>
                                </a:rPr>
                                <m:t>∈</m:t>
                              </m:r>
                              <m:d>
                                <m:dPr>
                                  <m:begChr m:val="["/>
                                  <m:endChr m:val="]"/>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𝑖</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𝑗</m:t>
                                  </m:r>
                                  <m:r>
                                    <a:rPr lang="en-US" i="1">
                                      <a:latin typeface="Cambria Math" panose="02040503050406030204" pitchFamily="18" charset="0"/>
                                      <a:cs typeface="Calibri" panose="020F0502020204030204" pitchFamily="34" charset="0"/>
                                    </a:rPr>
                                    <m:t>−1</m:t>
                                  </m:r>
                                </m:e>
                              </m:d>
                            </m:lim>
                          </m:limLow>
                        </m:fName>
                        <m:e>
                          <m:eqArr>
                            <m:eqArrPr>
                              <m:ctrlPr>
                                <a:rPr lang="en-US" b="0" i="1" smtClean="0">
                                  <a:latin typeface="Cambria Math" panose="02040503050406030204" pitchFamily="18" charset="0"/>
                                  <a:cs typeface="Calibri" panose="020F0502020204030204" pitchFamily="34" charset="0"/>
                                </a:rPr>
                              </m:ctrlPr>
                            </m:eqArrPr>
                            <m:e>
                              <m:r>
                                <a:rPr lang="en-US" b="0" i="1" smtClean="0">
                                  <a:latin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𝑖</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𝑘</m:t>
                                  </m:r>
                                </m:sub>
                              </m:sSub>
                              <m:r>
                                <a:rPr lang="en-US" b="0" i="1" smtClean="0">
                                  <a:latin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𝑘</m:t>
                                  </m:r>
                                  <m:r>
                                    <a:rPr lang="en-US" b="0" i="1" smtClean="0">
                                      <a:latin typeface="Cambria Math" panose="02040503050406030204" pitchFamily="18" charset="0"/>
                                      <a:cs typeface="Calibri" panose="020F0502020204030204" pitchFamily="34" charset="0"/>
                                    </a:rPr>
                                    <m:t>+1,</m:t>
                                  </m:r>
                                  <m:r>
                                    <a:rPr lang="en-US" b="0" i="1" smtClean="0">
                                      <a:latin typeface="Cambria Math" panose="02040503050406030204" pitchFamily="18" charset="0"/>
                                      <a:cs typeface="Calibri" panose="020F0502020204030204" pitchFamily="34" charset="0"/>
                                    </a:rPr>
                                    <m:t>𝑗</m:t>
                                  </m:r>
                                </m:sub>
                              </m:sSub>
                            </m:e>
                            <m:e>
                              <m:r>
                                <a:rPr lang="en-US" b="0" i="1" smtClean="0">
                                  <a:latin typeface="Cambria Math" panose="02040503050406030204" pitchFamily="18" charset="0"/>
                                  <a:cs typeface="Calibri" panose="020F0502020204030204" pitchFamily="34" charset="0"/>
                                </a:rPr>
                                <m:t>  +</m:t>
                              </m:r>
                              <m:sSub>
                                <m:sSubPr>
                                  <m:ctrlPr>
                                    <a:rPr lang="en-US" b="1" i="1" smtClean="0">
                                      <a:solidFill>
                                        <a:schemeClr val="accent1"/>
                                      </a:solidFill>
                                      <a:latin typeface="Cambria Math" panose="02040503050406030204" pitchFamily="18" charset="0"/>
                                      <a:cs typeface="Calibri" panose="020F0502020204030204" pitchFamily="34" charset="0"/>
                                    </a:rPr>
                                  </m:ctrlPr>
                                </m:sSubPr>
                                <m:e>
                                  <m:r>
                                    <a:rPr lang="en-US" b="1" i="1" smtClean="0">
                                      <a:solidFill>
                                        <a:schemeClr val="accent1"/>
                                      </a:solidFill>
                                      <a:latin typeface="Cambria Math" panose="02040503050406030204" pitchFamily="18" charset="0"/>
                                      <a:cs typeface="Calibri" panose="020F0502020204030204" pitchFamily="34" charset="0"/>
                                    </a:rPr>
                                    <m:t>𝑬</m:t>
                                  </m:r>
                                </m:e>
                                <m:sub>
                                  <m:r>
                                    <a:rPr lang="en-US" b="1" i="1" smtClean="0">
                                      <a:solidFill>
                                        <a:schemeClr val="accent1"/>
                                      </a:solidFill>
                                      <a:latin typeface="Cambria Math" panose="02040503050406030204" pitchFamily="18" charset="0"/>
                                      <a:cs typeface="Calibri" panose="020F0502020204030204" pitchFamily="34" charset="0"/>
                                    </a:rPr>
                                    <m:t>𝒊</m:t>
                                  </m:r>
                                  <m:r>
                                    <a:rPr lang="en-US" b="1" i="1" smtClean="0">
                                      <a:solidFill>
                                        <a:schemeClr val="accent1"/>
                                      </a:solidFill>
                                      <a:latin typeface="Cambria Math" panose="02040503050406030204" pitchFamily="18" charset="0"/>
                                      <a:cs typeface="Calibri" panose="020F0502020204030204" pitchFamily="34" charset="0"/>
                                    </a:rPr>
                                    <m:t>,</m:t>
                                  </m:r>
                                  <m:r>
                                    <a:rPr lang="en-US" b="1" i="1" smtClean="0">
                                      <a:solidFill>
                                        <a:schemeClr val="accent1"/>
                                      </a:solidFill>
                                      <a:latin typeface="Cambria Math" panose="02040503050406030204" pitchFamily="18" charset="0"/>
                                      <a:cs typeface="Calibri" panose="020F0502020204030204" pitchFamily="34" charset="0"/>
                                    </a:rPr>
                                    <m:t>𝒌</m:t>
                                  </m:r>
                                </m:sub>
                              </m:sSub>
                              <m:r>
                                <a:rPr lang="en-US" b="1" i="1" smtClean="0">
                                  <a:solidFill>
                                    <a:schemeClr val="accent1"/>
                                  </a:solidFill>
                                  <a:latin typeface="Cambria Math" panose="02040503050406030204" pitchFamily="18" charset="0"/>
                                  <a:cs typeface="Calibri" panose="020F0502020204030204" pitchFamily="34" charset="0"/>
                                </a:rPr>
                                <m:t>.</m:t>
                              </m:r>
                              <m:sSup>
                                <m:sSupPr>
                                  <m:ctrlPr>
                                    <a:rPr lang="en-US" b="1" i="1" smtClean="0">
                                      <a:solidFill>
                                        <a:schemeClr val="accent1"/>
                                      </a:solidFill>
                                      <a:latin typeface="Cambria Math" panose="02040503050406030204" pitchFamily="18" charset="0"/>
                                      <a:cs typeface="Calibri" panose="020F0502020204030204" pitchFamily="34" charset="0"/>
                                    </a:rPr>
                                  </m:ctrlPr>
                                </m:sSupPr>
                                <m:e>
                                  <m:r>
                                    <a:rPr lang="en-US" b="1" i="1" smtClean="0">
                                      <a:solidFill>
                                        <a:schemeClr val="accent1"/>
                                      </a:solidFill>
                                      <a:latin typeface="Cambria Math" panose="02040503050406030204" pitchFamily="18" charset="0"/>
                                      <a:cs typeface="Calibri" panose="020F0502020204030204" pitchFamily="34" charset="0"/>
                                    </a:rPr>
                                    <m:t>𝒉</m:t>
                                  </m:r>
                                </m:e>
                                <m:sup>
                                  <m:r>
                                    <a:rPr lang="en-US" b="1" i="1" smtClean="0">
                                      <a:solidFill>
                                        <a:schemeClr val="accent1"/>
                                      </a:solidFill>
                                      <a:latin typeface="Cambria Math" panose="02040503050406030204" pitchFamily="18" charset="0"/>
                                      <a:cs typeface="Calibri" panose="020F0502020204030204" pitchFamily="34" charset="0"/>
                                    </a:rPr>
                                    <m:t>𝒄</m:t>
                                  </m:r>
                                </m:sup>
                              </m:sSup>
                              <m:sSub>
                                <m:sSubPr>
                                  <m:ctrlPr>
                                    <a:rPr lang="en-US" b="1" i="1" smtClean="0">
                                      <a:solidFill>
                                        <a:schemeClr val="accent1"/>
                                      </a:solidFill>
                                      <a:latin typeface="Cambria Math" panose="02040503050406030204" pitchFamily="18" charset="0"/>
                                      <a:cs typeface="Calibri" panose="020F0502020204030204" pitchFamily="34" charset="0"/>
                                    </a:rPr>
                                  </m:ctrlPr>
                                </m:sSubPr>
                                <m:e>
                                  <m:r>
                                    <a:rPr lang="en-US" b="1" i="1" smtClean="0">
                                      <a:solidFill>
                                        <a:schemeClr val="accent1"/>
                                      </a:solidFill>
                                      <a:latin typeface="Cambria Math" panose="02040503050406030204" pitchFamily="18" charset="0"/>
                                      <a:cs typeface="Calibri" panose="020F0502020204030204" pitchFamily="34" charset="0"/>
                                    </a:rPr>
                                    <m:t>𝑬</m:t>
                                  </m:r>
                                </m:e>
                                <m:sub>
                                  <m:r>
                                    <a:rPr lang="en-US" b="1" i="1" smtClean="0">
                                      <a:solidFill>
                                        <a:schemeClr val="accent1"/>
                                      </a:solidFill>
                                      <a:latin typeface="Cambria Math" panose="02040503050406030204" pitchFamily="18" charset="0"/>
                                      <a:cs typeface="Calibri" panose="020F0502020204030204" pitchFamily="34" charset="0"/>
                                    </a:rPr>
                                    <m:t>𝒌</m:t>
                                  </m:r>
                                  <m:r>
                                    <a:rPr lang="en-US" b="1" i="1" smtClean="0">
                                      <a:solidFill>
                                        <a:schemeClr val="accent1"/>
                                      </a:solidFill>
                                      <a:latin typeface="Cambria Math" panose="02040503050406030204" pitchFamily="18" charset="0"/>
                                      <a:cs typeface="Calibri" panose="020F0502020204030204" pitchFamily="34" charset="0"/>
                                    </a:rPr>
                                    <m:t>+</m:t>
                                  </m:r>
                                  <m:r>
                                    <a:rPr lang="en-US" b="1" i="1" smtClean="0">
                                      <a:solidFill>
                                        <a:schemeClr val="accent1"/>
                                      </a:solidFill>
                                      <a:latin typeface="Cambria Math" panose="02040503050406030204" pitchFamily="18" charset="0"/>
                                      <a:cs typeface="Calibri" panose="020F0502020204030204" pitchFamily="34" charset="0"/>
                                    </a:rPr>
                                    <m:t>𝟏</m:t>
                                  </m:r>
                                  <m:r>
                                    <a:rPr lang="en-US" b="1" i="1" smtClean="0">
                                      <a:solidFill>
                                        <a:schemeClr val="accent1"/>
                                      </a:solidFill>
                                      <a:latin typeface="Cambria Math" panose="02040503050406030204" pitchFamily="18" charset="0"/>
                                      <a:cs typeface="Calibri" panose="020F0502020204030204" pitchFamily="34" charset="0"/>
                                    </a:rPr>
                                    <m:t>,</m:t>
                                  </m:r>
                                  <m:r>
                                    <a:rPr lang="en-US" b="1" i="1" smtClean="0">
                                      <a:solidFill>
                                        <a:schemeClr val="accent1"/>
                                      </a:solidFill>
                                      <a:latin typeface="Cambria Math" panose="02040503050406030204" pitchFamily="18" charset="0"/>
                                      <a:cs typeface="Calibri" panose="020F0502020204030204" pitchFamily="34" charset="0"/>
                                    </a:rPr>
                                    <m:t>𝒋</m:t>
                                  </m:r>
                                </m:sub>
                              </m:sSub>
                              <m:r>
                                <a:rPr lang="en-US" b="1" i="1" smtClean="0">
                                  <a:solidFill>
                                    <a:schemeClr val="accent1"/>
                                  </a:solidFill>
                                  <a:latin typeface="Cambria Math" panose="02040503050406030204" pitchFamily="18" charset="0"/>
                                  <a:cs typeface="Calibri" panose="020F0502020204030204" pitchFamily="34" charset="0"/>
                                </a:rPr>
                                <m:t>.</m:t>
                              </m:r>
                              <m:sSup>
                                <m:sSupPr>
                                  <m:ctrlPr>
                                    <a:rPr lang="en-US" b="1" i="1" smtClean="0">
                                      <a:solidFill>
                                        <a:schemeClr val="accent1"/>
                                      </a:solidFill>
                                      <a:latin typeface="Cambria Math" panose="02040503050406030204" pitchFamily="18" charset="0"/>
                                      <a:cs typeface="Calibri" panose="020F0502020204030204" pitchFamily="34" charset="0"/>
                                    </a:rPr>
                                  </m:ctrlPr>
                                </m:sSupPr>
                                <m:e>
                                  <m:r>
                                    <a:rPr lang="en-US" b="1" i="1" smtClean="0">
                                      <a:solidFill>
                                        <a:schemeClr val="accent1"/>
                                      </a:solidFill>
                                      <a:latin typeface="Cambria Math" panose="02040503050406030204" pitchFamily="18" charset="0"/>
                                      <a:cs typeface="Calibri" panose="020F0502020204030204" pitchFamily="34" charset="0"/>
                                    </a:rPr>
                                    <m:t>𝒉</m:t>
                                  </m:r>
                                </m:e>
                                <m:sup>
                                  <m:r>
                                    <a:rPr lang="en-US" b="1" i="1" smtClean="0">
                                      <a:solidFill>
                                        <a:schemeClr val="accent1"/>
                                      </a:solidFill>
                                      <a:latin typeface="Cambria Math" panose="02040503050406030204" pitchFamily="18" charset="0"/>
                                      <a:cs typeface="Calibri" panose="020F0502020204030204" pitchFamily="34" charset="0"/>
                                    </a:rPr>
                                    <m:t>𝒓</m:t>
                                  </m:r>
                                </m:sup>
                              </m:sSup>
                              <m:r>
                                <a:rPr lang="en-US" b="0" i="1" smtClean="0">
                                  <a:latin typeface="Cambria Math" panose="02040503050406030204" pitchFamily="18" charset="0"/>
                                  <a:cs typeface="Calibri" panose="020F0502020204030204" pitchFamily="34" charset="0"/>
                                </a:rPr>
                                <m:t>)</m:t>
                              </m:r>
                            </m:e>
                          </m:eqArr>
                        </m:e>
                      </m:func>
                    </m:oMath>
                  </m:oMathPara>
                </a14:m>
                <a:endParaRPr lang="en-US" dirty="0">
                  <a:latin typeface="Calibri" panose="020F0502020204030204" pitchFamily="34" charset="0"/>
                  <a:cs typeface="Calibri" panose="020F050202020403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408908" y="4022159"/>
                <a:ext cx="3447995" cy="598690"/>
              </a:xfrm>
              <a:prstGeom prst="rect">
                <a:avLst/>
              </a:prstGeom>
              <a:blipFill>
                <a:blip r:embed="rId3"/>
                <a:stretch>
                  <a:fillRect/>
                </a:stretch>
              </a:blipFill>
            </p:spPr>
            <p:txBody>
              <a:bodyPr/>
              <a:lstStyle/>
              <a:p>
                <a:r>
                  <a:rPr lang="en-US">
                    <a:noFill/>
                  </a:rPr>
                  <a:t> </a:t>
                </a:r>
              </a:p>
            </p:txBody>
          </p:sp>
        </mc:Fallback>
      </mc:AlternateContent>
      <p:sp>
        <p:nvSpPr>
          <p:cNvPr id="60" name="Rectangle 59"/>
          <p:cNvSpPr/>
          <p:nvPr/>
        </p:nvSpPr>
        <p:spPr>
          <a:xfrm>
            <a:off x="1290586" y="5142758"/>
            <a:ext cx="3663380" cy="954107"/>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[Johanna </a:t>
            </a:r>
            <a:r>
              <a:rPr lang="en-US" sz="1400" dirty="0" err="1">
                <a:latin typeface="Calibri" panose="020F0502020204030204" pitchFamily="34" charset="0"/>
                <a:cs typeface="Calibri" panose="020F0502020204030204" pitchFamily="34" charset="0"/>
              </a:rPr>
              <a:t>Sommer</a:t>
            </a:r>
            <a:r>
              <a:rPr lang="en-US" sz="1400" dirty="0">
                <a:latin typeface="Calibri" panose="020F0502020204030204" pitchFamily="34" charset="0"/>
                <a:cs typeface="Calibri" panose="020F0502020204030204" pitchFamily="34" charset="0"/>
              </a:rPr>
              <a:t>, Matthias Boehm, Alexandre V. </a:t>
            </a:r>
            <a:r>
              <a:rPr lang="en-US" sz="1400" dirty="0" err="1">
                <a:latin typeface="Calibri" panose="020F0502020204030204" pitchFamily="34" charset="0"/>
                <a:cs typeface="Calibri" panose="020F0502020204030204" pitchFamily="34" charset="0"/>
              </a:rPr>
              <a:t>Evfimievski</a:t>
            </a:r>
            <a:r>
              <a:rPr lang="en-US" sz="1400" dirty="0">
                <a:latin typeface="Calibri" panose="020F0502020204030204" pitchFamily="34" charset="0"/>
                <a:cs typeface="Calibri" panose="020F0502020204030204" pitchFamily="34" charset="0"/>
              </a:rPr>
              <a:t>, Berthold </a:t>
            </a:r>
            <a:r>
              <a:rPr lang="en-US" sz="1400" dirty="0" err="1">
                <a:latin typeface="Calibri" panose="020F0502020204030204" pitchFamily="34" charset="0"/>
                <a:cs typeface="Calibri" panose="020F0502020204030204" pitchFamily="34" charset="0"/>
              </a:rPr>
              <a:t>Reinwald</a:t>
            </a:r>
            <a:r>
              <a:rPr lang="en-US" sz="1400" dirty="0">
                <a:latin typeface="Calibri" panose="020F0502020204030204" pitchFamily="34" charset="0"/>
                <a:cs typeface="Calibri" panose="020F0502020204030204" pitchFamily="34" charset="0"/>
              </a:rPr>
              <a:t>, Peter J. Haas: </a:t>
            </a:r>
            <a:r>
              <a:rPr lang="en-US" sz="1400" b="1" dirty="0">
                <a:solidFill>
                  <a:schemeClr val="accent1"/>
                </a:solidFill>
                <a:latin typeface="Calibri" panose="020F0502020204030204" pitchFamily="34" charset="0"/>
                <a:cs typeface="Calibri" panose="020F0502020204030204" pitchFamily="34" charset="0"/>
              </a:rPr>
              <a:t>MNC:</a:t>
            </a:r>
            <a:r>
              <a:rPr lang="en-US" sz="1400" dirty="0">
                <a:latin typeface="Calibri" panose="020F0502020204030204" pitchFamily="34" charset="0"/>
                <a:cs typeface="Calibri" panose="020F0502020204030204" pitchFamily="34" charset="0"/>
              </a:rPr>
              <a:t> Structure-Exploiting Sparsity Estimation for Matrix Expressions. </a:t>
            </a:r>
            <a:r>
              <a:rPr lang="en-US" sz="1400" b="1" dirty="0">
                <a:latin typeface="Calibri" panose="020F0502020204030204" pitchFamily="34" charset="0"/>
                <a:cs typeface="Calibri" panose="020F0502020204030204" pitchFamily="34" charset="0"/>
              </a:rPr>
              <a:t>SIGMOD 2019</a:t>
            </a:r>
            <a:r>
              <a:rPr lang="en-US" sz="1400" dirty="0">
                <a:latin typeface="Calibri" panose="020F0502020204030204" pitchFamily="34" charset="0"/>
                <a:cs typeface="Calibri" panose="020F0502020204030204" pitchFamily="34" charset="0"/>
              </a:rPr>
              <a:t>]</a:t>
            </a:r>
          </a:p>
        </p:txBody>
      </p:sp>
      <p:pic>
        <p:nvPicPr>
          <p:cNvPr id="61" name="Picture 60"/>
          <p:cNvPicPr>
            <a:picLocks noChangeAspect="1"/>
          </p:cNvPicPr>
          <p:nvPr/>
        </p:nvPicPr>
        <p:blipFill>
          <a:blip r:embed="rId4"/>
          <a:stretch>
            <a:fillRect/>
          </a:stretch>
        </p:blipFill>
        <p:spPr>
          <a:xfrm>
            <a:off x="747864" y="5288107"/>
            <a:ext cx="498371" cy="640080"/>
          </a:xfrm>
          <a:prstGeom prst="rect">
            <a:avLst/>
          </a:prstGeom>
          <a:ln w="25400">
            <a:solidFill>
              <a:srgbClr val="7889FB"/>
            </a:solidFill>
          </a:ln>
        </p:spPr>
      </p:pic>
      <p:pic>
        <p:nvPicPr>
          <p:cNvPr id="58" name="Picture 57"/>
          <p:cNvPicPr>
            <a:picLocks noChangeAspect="1"/>
          </p:cNvPicPr>
          <p:nvPr/>
        </p:nvPicPr>
        <p:blipFill>
          <a:blip r:embed="rId5"/>
          <a:stretch>
            <a:fillRect/>
          </a:stretch>
        </p:blipFill>
        <p:spPr>
          <a:xfrm>
            <a:off x="5302180" y="4022159"/>
            <a:ext cx="3564232" cy="1802904"/>
          </a:xfrm>
          <a:prstGeom prst="rect">
            <a:avLst/>
          </a:prstGeom>
        </p:spPr>
      </p:pic>
      <p:sp>
        <p:nvSpPr>
          <p:cNvPr id="62" name="TextBox 61"/>
          <p:cNvSpPr txBox="1"/>
          <p:nvPr/>
        </p:nvSpPr>
        <p:spPr>
          <a:xfrm>
            <a:off x="6406411" y="3701420"/>
            <a:ext cx="2511543" cy="369332"/>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Example: </a:t>
            </a:r>
            <a:r>
              <a:rPr lang="en-US" dirty="0">
                <a:latin typeface="Calibri" panose="020F0502020204030204" pitchFamily="34" charset="0"/>
                <a:cs typeface="Calibri" panose="020F0502020204030204" pitchFamily="34" charset="0"/>
              </a:rPr>
              <a:t>n=20 matrices</a:t>
            </a:r>
          </a:p>
        </p:txBody>
      </p:sp>
    </p:spTree>
    <p:extLst>
      <p:ext uri="{BB962C8B-B14F-4D97-AF65-F5344CB8AC3E}">
        <p14:creationId xmlns:p14="http://schemas.microsoft.com/office/powerpoint/2010/main" val="192404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Rewrites and Optimizations</a:t>
            </a:r>
          </a:p>
        </p:txBody>
      </p:sp>
      <p:sp>
        <p:nvSpPr>
          <p:cNvPr id="3" name="Content Placeholder 2"/>
          <p:cNvSpPr>
            <a:spLocks noGrp="1"/>
          </p:cNvSpPr>
          <p:nvPr>
            <p:ph idx="1"/>
          </p:nvPr>
        </p:nvSpPr>
        <p:spPr/>
        <p:txBody>
          <a:bodyPr/>
          <a:lstStyle/>
          <a:p>
            <a:r>
              <a:rPr lang="en-US" dirty="0"/>
              <a:t>Distributed Caching</a:t>
            </a:r>
          </a:p>
          <a:p>
            <a:pPr lvl="1"/>
            <a:r>
              <a:rPr lang="en-US" dirty="0"/>
              <a:t>Redundant compute vs. memory consumption and I/O</a:t>
            </a:r>
          </a:p>
          <a:p>
            <a:pPr lvl="1"/>
            <a:r>
              <a:rPr lang="en-US" b="1" dirty="0">
                <a:solidFill>
                  <a:srgbClr val="7889FB"/>
                </a:solidFill>
              </a:rPr>
              <a:t>#1 Cache intermediates w/ multiple refs</a:t>
            </a:r>
            <a:r>
              <a:rPr lang="en-US" dirty="0"/>
              <a:t> (Emma)</a:t>
            </a:r>
          </a:p>
          <a:p>
            <a:pPr lvl="1"/>
            <a:r>
              <a:rPr lang="en-US" b="1" dirty="0">
                <a:solidFill>
                  <a:srgbClr val="7889FB"/>
                </a:solidFill>
              </a:rPr>
              <a:t>#2 Cache initial read and read-only loop </a:t>
            </a:r>
            <a:r>
              <a:rPr lang="en-US" b="1" dirty="0" err="1">
                <a:solidFill>
                  <a:srgbClr val="7889FB"/>
                </a:solidFill>
              </a:rPr>
              <a:t>vars</a:t>
            </a:r>
            <a:r>
              <a:rPr lang="en-US" dirty="0"/>
              <a:t> (</a:t>
            </a:r>
            <a:r>
              <a:rPr lang="en-US" dirty="0" err="1"/>
              <a:t>SystemML</a:t>
            </a:r>
            <a:r>
              <a:rPr lang="en-US" dirty="0"/>
              <a:t>) </a:t>
            </a:r>
          </a:p>
          <a:p>
            <a:pPr lvl="1"/>
            <a:endParaRPr lang="en-US" sz="700" dirty="0"/>
          </a:p>
          <a:p>
            <a:r>
              <a:rPr lang="en-US" dirty="0"/>
              <a:t>Partitioning</a:t>
            </a:r>
          </a:p>
          <a:p>
            <a:pPr lvl="1"/>
            <a:r>
              <a:rPr lang="en-US" dirty="0"/>
              <a:t>Many frameworks exploit co-partitioning for efficient joins</a:t>
            </a:r>
          </a:p>
          <a:p>
            <a:pPr lvl="1"/>
            <a:r>
              <a:rPr lang="en-US" b="1" dirty="0">
                <a:solidFill>
                  <a:srgbClr val="7889FB"/>
                </a:solidFill>
              </a:rPr>
              <a:t>#1 Partitioning-exploiting operators</a:t>
            </a:r>
            <a:r>
              <a:rPr lang="en-US" dirty="0"/>
              <a:t> (</a:t>
            </a:r>
            <a:r>
              <a:rPr lang="en-US" dirty="0" err="1"/>
              <a:t>SystemML</a:t>
            </a:r>
            <a:r>
              <a:rPr lang="en-US" dirty="0"/>
              <a:t>, Emma, Samsara)</a:t>
            </a:r>
          </a:p>
          <a:p>
            <a:pPr lvl="1"/>
            <a:r>
              <a:rPr lang="en-US" b="1" dirty="0">
                <a:solidFill>
                  <a:srgbClr val="7889FB"/>
                </a:solidFill>
              </a:rPr>
              <a:t>#2 Inject partitioning to avoid shuffle per iteration</a:t>
            </a:r>
            <a:r>
              <a:rPr lang="en-US" dirty="0"/>
              <a:t> (</a:t>
            </a:r>
            <a:r>
              <a:rPr lang="en-US" dirty="0" err="1"/>
              <a:t>SystemML</a:t>
            </a:r>
            <a:r>
              <a:rPr lang="en-US" dirty="0"/>
              <a:t>)</a:t>
            </a:r>
          </a:p>
          <a:p>
            <a:pPr lvl="1"/>
            <a:r>
              <a:rPr lang="en-US" b="1" dirty="0">
                <a:solidFill>
                  <a:srgbClr val="7889FB"/>
                </a:solidFill>
              </a:rPr>
              <a:t>#3 Plan-specific data partitioning</a:t>
            </a:r>
            <a:r>
              <a:rPr lang="en-US" dirty="0"/>
              <a:t> (</a:t>
            </a:r>
            <a:r>
              <a:rPr lang="en-US" dirty="0" err="1"/>
              <a:t>SystemML</a:t>
            </a:r>
            <a:r>
              <a:rPr lang="en-US" dirty="0"/>
              <a:t>, </a:t>
            </a:r>
            <a:r>
              <a:rPr lang="en-US" dirty="0" err="1"/>
              <a:t>Dmac</a:t>
            </a:r>
            <a:r>
              <a:rPr lang="en-US" dirty="0"/>
              <a:t>, Kasen)</a:t>
            </a:r>
          </a:p>
          <a:p>
            <a:pPr lvl="1"/>
            <a:endParaRPr lang="en-US" sz="700" dirty="0"/>
          </a:p>
          <a:p>
            <a:r>
              <a:rPr lang="en-US" dirty="0"/>
              <a:t>Other Data Flow Optimizations</a:t>
            </a:r>
            <a:r>
              <a:rPr lang="en-US" b="0" dirty="0"/>
              <a:t> (Emma)</a:t>
            </a:r>
          </a:p>
          <a:p>
            <a:pPr lvl="1"/>
            <a:r>
              <a:rPr lang="en-US" b="1" dirty="0">
                <a:solidFill>
                  <a:srgbClr val="7889FB"/>
                </a:solidFill>
              </a:rPr>
              <a:t>#1 Exists </a:t>
            </a:r>
            <a:r>
              <a:rPr lang="en-US" b="1" dirty="0" err="1">
                <a:solidFill>
                  <a:srgbClr val="7889FB"/>
                </a:solidFill>
              </a:rPr>
              <a:t>unnesting</a:t>
            </a:r>
            <a:r>
              <a:rPr lang="en-US" dirty="0"/>
              <a:t> (e.g., filter w/ broadcast </a:t>
            </a:r>
            <a:r>
              <a:rPr lang="en-US" dirty="0">
                <a:sym typeface="Wingdings" panose="05000000000000000000" pitchFamily="2" charset="2"/>
              </a:rPr>
              <a:t></a:t>
            </a:r>
            <a:r>
              <a:rPr lang="en-US" dirty="0"/>
              <a:t> join)</a:t>
            </a:r>
          </a:p>
          <a:p>
            <a:pPr lvl="1"/>
            <a:r>
              <a:rPr lang="en-US" b="1" dirty="0">
                <a:solidFill>
                  <a:srgbClr val="7889FB"/>
                </a:solidFill>
              </a:rPr>
              <a:t>#2 Fold-group fusion </a:t>
            </a:r>
            <a:r>
              <a:rPr lang="en-US" dirty="0"/>
              <a:t>(e.g., </a:t>
            </a:r>
            <a:r>
              <a:rPr lang="en-US" dirty="0" err="1"/>
              <a:t>groupByKey</a:t>
            </a:r>
            <a:r>
              <a:rPr lang="en-US" dirty="0"/>
              <a:t> </a:t>
            </a:r>
            <a:r>
              <a:rPr lang="en-US" dirty="0">
                <a:sym typeface="Wingdings" panose="05000000000000000000" pitchFamily="2" charset="2"/>
              </a:rPr>
              <a:t></a:t>
            </a:r>
            <a:r>
              <a:rPr lang="en-US" dirty="0"/>
              <a:t> </a:t>
            </a:r>
            <a:r>
              <a:rPr lang="en-US" dirty="0" err="1"/>
              <a:t>reduceByKey</a:t>
            </a:r>
            <a:r>
              <a:rPr lang="en-US" dirty="0"/>
              <a:t>)</a:t>
            </a:r>
          </a:p>
          <a:p>
            <a:pPr lvl="1"/>
            <a:endParaRPr lang="en-US" sz="700" dirty="0"/>
          </a:p>
          <a:p>
            <a:r>
              <a:rPr lang="en-US" dirty="0"/>
              <a:t>Physical Operator Selection</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spTree>
    <p:extLst>
      <p:ext uri="{BB962C8B-B14F-4D97-AF65-F5344CB8AC3E}">
        <p14:creationId xmlns:p14="http://schemas.microsoft.com/office/powerpoint/2010/main" val="18996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Physical Operator Selection</a:t>
            </a:r>
          </a:p>
        </p:txBody>
      </p:sp>
      <p:sp>
        <p:nvSpPr>
          <p:cNvPr id="3" name="Content Placeholder 2"/>
          <p:cNvSpPr>
            <a:spLocks noGrp="1"/>
          </p:cNvSpPr>
          <p:nvPr>
            <p:ph idx="1"/>
          </p:nvPr>
        </p:nvSpPr>
        <p:spPr/>
        <p:txBody>
          <a:bodyPr/>
          <a:lstStyle/>
          <a:p>
            <a:r>
              <a:rPr lang="en-US" dirty="0"/>
              <a:t>Common Selection Criteria</a:t>
            </a:r>
          </a:p>
          <a:p>
            <a:pPr lvl="1"/>
            <a:r>
              <a:rPr lang="en-US" b="1" dirty="0">
                <a:solidFill>
                  <a:srgbClr val="7889FB"/>
                </a:solidFill>
              </a:rPr>
              <a:t>Data and cluster characteristics </a:t>
            </a:r>
            <a:r>
              <a:rPr lang="en-US" dirty="0"/>
              <a:t>(e.g., data size/shape, memory, parallelism)</a:t>
            </a:r>
          </a:p>
          <a:p>
            <a:pPr lvl="1"/>
            <a:r>
              <a:rPr lang="en-US" b="1" dirty="0">
                <a:solidFill>
                  <a:srgbClr val="7889FB"/>
                </a:solidFill>
              </a:rPr>
              <a:t>Matrix/operation properties</a:t>
            </a:r>
            <a:r>
              <a:rPr lang="en-US" dirty="0"/>
              <a:t> (e.g., diagonal/symmetric, sparse-safe ops)</a:t>
            </a:r>
          </a:p>
          <a:p>
            <a:pPr lvl="1"/>
            <a:r>
              <a:rPr lang="en-US" b="1" dirty="0">
                <a:solidFill>
                  <a:srgbClr val="7889FB"/>
                </a:solidFill>
              </a:rPr>
              <a:t>Data flow properties</a:t>
            </a:r>
            <a:r>
              <a:rPr lang="en-US" dirty="0"/>
              <a:t> (e.g., co-partitioning, co-location, data locality)</a:t>
            </a:r>
          </a:p>
          <a:p>
            <a:pPr lvl="1"/>
            <a:endParaRPr lang="en-US" sz="700" dirty="0"/>
          </a:p>
          <a:p>
            <a:r>
              <a:rPr lang="en-US" dirty="0"/>
              <a:t>#0 Local Operators</a:t>
            </a:r>
          </a:p>
          <a:p>
            <a:pPr lvl="1"/>
            <a:r>
              <a:rPr lang="en-US" dirty="0" err="1"/>
              <a:t>SystemML</a:t>
            </a:r>
            <a:r>
              <a:rPr lang="en-US" dirty="0"/>
              <a:t> mm, </a:t>
            </a:r>
            <a:r>
              <a:rPr lang="en-US" dirty="0" err="1"/>
              <a:t>tsmm</a:t>
            </a:r>
            <a:r>
              <a:rPr lang="en-US" dirty="0"/>
              <a:t>, </a:t>
            </a:r>
            <a:r>
              <a:rPr lang="en-US" dirty="0" err="1"/>
              <a:t>mmchain</a:t>
            </a:r>
            <a:r>
              <a:rPr lang="en-US" dirty="0"/>
              <a:t>; Samsara/</a:t>
            </a:r>
            <a:r>
              <a:rPr lang="en-US" dirty="0" err="1"/>
              <a:t>Mllib</a:t>
            </a:r>
            <a:r>
              <a:rPr lang="en-US" dirty="0"/>
              <a:t> local</a:t>
            </a:r>
          </a:p>
          <a:p>
            <a:r>
              <a:rPr lang="en-US" dirty="0"/>
              <a:t>#1 Special Operators </a:t>
            </a:r>
            <a:r>
              <a:rPr lang="en-US" b="0" dirty="0"/>
              <a:t>(special patterns/sparsity)</a:t>
            </a:r>
          </a:p>
          <a:p>
            <a:pPr lvl="1"/>
            <a:r>
              <a:rPr lang="en-US" dirty="0" err="1"/>
              <a:t>SystemML</a:t>
            </a:r>
            <a:r>
              <a:rPr lang="en-US" dirty="0"/>
              <a:t> </a:t>
            </a:r>
            <a:r>
              <a:rPr lang="en-US" b="1" dirty="0" err="1">
                <a:solidFill>
                  <a:schemeClr val="accent1"/>
                </a:solidFill>
              </a:rPr>
              <a:t>tsmm</a:t>
            </a:r>
            <a:r>
              <a:rPr lang="en-US" dirty="0"/>
              <a:t>, </a:t>
            </a:r>
            <a:r>
              <a:rPr lang="en-US" b="1" dirty="0" err="1">
                <a:solidFill>
                  <a:srgbClr val="7889FB"/>
                </a:solidFill>
              </a:rPr>
              <a:t>mapmmchain</a:t>
            </a:r>
            <a:r>
              <a:rPr lang="en-US" dirty="0"/>
              <a:t>; Samsara </a:t>
            </a:r>
            <a:r>
              <a:rPr lang="en-US" dirty="0" err="1"/>
              <a:t>AtA</a:t>
            </a:r>
            <a:endParaRPr lang="en-US" dirty="0"/>
          </a:p>
          <a:p>
            <a:pPr lvl="1"/>
            <a:endParaRPr lang="en-US" dirty="0"/>
          </a:p>
          <a:p>
            <a:r>
              <a:rPr lang="en-US" dirty="0"/>
              <a:t>#2 Broadcast-Based Operators </a:t>
            </a:r>
            <a:r>
              <a:rPr lang="en-US" b="0" dirty="0"/>
              <a:t>(aka broadcast join)</a:t>
            </a:r>
          </a:p>
          <a:p>
            <a:pPr lvl="1"/>
            <a:r>
              <a:rPr lang="en-US" dirty="0" err="1"/>
              <a:t>SystemML</a:t>
            </a:r>
            <a:r>
              <a:rPr lang="en-US" dirty="0"/>
              <a:t> </a:t>
            </a:r>
            <a:r>
              <a:rPr lang="en-US" b="1" dirty="0" err="1">
                <a:solidFill>
                  <a:schemeClr val="accent1"/>
                </a:solidFill>
              </a:rPr>
              <a:t>mapmm</a:t>
            </a:r>
            <a:r>
              <a:rPr lang="en-US" dirty="0">
                <a:solidFill>
                  <a:schemeClr val="tx1"/>
                </a:solidFill>
              </a:rPr>
              <a:t>, </a:t>
            </a:r>
            <a:r>
              <a:rPr lang="en-US" b="1" dirty="0" err="1">
                <a:solidFill>
                  <a:schemeClr val="accent1"/>
                </a:solidFill>
              </a:rPr>
              <a:t>mapmmchain</a:t>
            </a:r>
            <a:endParaRPr lang="en-US" b="1" dirty="0">
              <a:solidFill>
                <a:schemeClr val="accent1"/>
              </a:solidFill>
            </a:endParaRPr>
          </a:p>
          <a:p>
            <a:r>
              <a:rPr lang="en-US" dirty="0"/>
              <a:t>#3 Co-Partitioning-Based Operators </a:t>
            </a:r>
            <a:r>
              <a:rPr lang="en-US" b="0" dirty="0"/>
              <a:t>(aka improved repartition join)</a:t>
            </a:r>
          </a:p>
          <a:p>
            <a:pPr lvl="1"/>
            <a:r>
              <a:rPr lang="en-US" dirty="0" err="1"/>
              <a:t>SystemML</a:t>
            </a:r>
            <a:r>
              <a:rPr lang="en-US" dirty="0"/>
              <a:t> </a:t>
            </a:r>
            <a:r>
              <a:rPr lang="en-US" b="1" dirty="0" err="1">
                <a:solidFill>
                  <a:schemeClr val="accent1"/>
                </a:solidFill>
              </a:rPr>
              <a:t>zipmm</a:t>
            </a:r>
            <a:r>
              <a:rPr lang="en-US" dirty="0"/>
              <a:t>; Emma, Samsara </a:t>
            </a:r>
            <a:r>
              <a:rPr lang="en-US" dirty="0" err="1"/>
              <a:t>OpAtB</a:t>
            </a:r>
            <a:endParaRPr lang="en-US" dirty="0"/>
          </a:p>
          <a:p>
            <a:r>
              <a:rPr lang="en-US" dirty="0"/>
              <a:t>#4 Shuffle-Based Operators </a:t>
            </a:r>
            <a:r>
              <a:rPr lang="en-US" b="0" dirty="0"/>
              <a:t>(aka repartition join)</a:t>
            </a:r>
          </a:p>
          <a:p>
            <a:pPr lvl="1"/>
            <a:r>
              <a:rPr lang="en-US" dirty="0" err="1"/>
              <a:t>SystemML</a:t>
            </a:r>
            <a:r>
              <a:rPr lang="en-US" dirty="0"/>
              <a:t> </a:t>
            </a:r>
            <a:r>
              <a:rPr lang="en-US" b="1" dirty="0" err="1">
                <a:solidFill>
                  <a:schemeClr val="accent1"/>
                </a:solidFill>
              </a:rPr>
              <a:t>cpmm</a:t>
            </a:r>
            <a:r>
              <a:rPr lang="en-US" dirty="0"/>
              <a:t>, </a:t>
            </a:r>
            <a:r>
              <a:rPr lang="en-US" b="1" dirty="0" err="1">
                <a:solidFill>
                  <a:schemeClr val="accent1"/>
                </a:solidFill>
              </a:rPr>
              <a:t>rmm</a:t>
            </a:r>
            <a:r>
              <a:rPr lang="en-US" dirty="0"/>
              <a:t>; Samsara </a:t>
            </a:r>
            <a:r>
              <a:rPr lang="en-US" dirty="0" err="1"/>
              <a:t>OpAB</a:t>
            </a:r>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6" name="Group 5"/>
          <p:cNvGrpSpPr/>
          <p:nvPr/>
        </p:nvGrpSpPr>
        <p:grpSpPr>
          <a:xfrm>
            <a:off x="6733688" y="3155746"/>
            <a:ext cx="2267145" cy="1766668"/>
            <a:chOff x="4286055" y="4405531"/>
            <a:chExt cx="2267145" cy="1766668"/>
          </a:xfrm>
        </p:grpSpPr>
        <p:sp>
          <p:nvSpPr>
            <p:cNvPr id="7" name="Rectangle 6"/>
            <p:cNvSpPr/>
            <p:nvPr/>
          </p:nvSpPr>
          <p:spPr>
            <a:xfrm>
              <a:off x="4495800" y="4990306"/>
              <a:ext cx="457200" cy="722312"/>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p>
          </p:txBody>
        </p:sp>
        <p:sp>
          <p:nvSpPr>
            <p:cNvPr id="8" name="Rectangle 7"/>
            <p:cNvSpPr/>
            <p:nvPr/>
          </p:nvSpPr>
          <p:spPr>
            <a:xfrm>
              <a:off x="5028406" y="4495800"/>
              <a:ext cx="153194" cy="455612"/>
            </a:xfrm>
            <a:prstGeom prst="rect">
              <a:avLst/>
            </a:prstGeom>
            <a:solidFill>
              <a:srgbClr val="7889FB"/>
            </a:solidFill>
            <a:ln w="25400" cap="flat" cmpd="sng" algn="ctr">
              <a:solidFill>
                <a:srgbClr val="7889FB">
                  <a:shade val="50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a:t>
              </a:r>
            </a:p>
          </p:txBody>
        </p:sp>
        <p:sp>
          <p:nvSpPr>
            <p:cNvPr id="9" name="Rectangle 8"/>
            <p:cNvSpPr/>
            <p:nvPr/>
          </p:nvSpPr>
          <p:spPr>
            <a:xfrm>
              <a:off x="5867400" y="5257799"/>
              <a:ext cx="457200" cy="722312"/>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p>
          </p:txBody>
        </p:sp>
        <p:sp>
          <p:nvSpPr>
            <p:cNvPr id="10" name="Rectangle 9"/>
            <p:cNvSpPr/>
            <p:nvPr/>
          </p:nvSpPr>
          <p:spPr>
            <a:xfrm>
              <a:off x="5027612" y="4990306"/>
              <a:ext cx="153988" cy="724694"/>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Rectangle 10"/>
            <p:cNvSpPr/>
            <p:nvPr/>
          </p:nvSpPr>
          <p:spPr>
            <a:xfrm rot="16200000">
              <a:off x="5390753" y="5732858"/>
              <a:ext cx="153988" cy="724694"/>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11"/>
            <p:cNvSpPr/>
            <p:nvPr/>
          </p:nvSpPr>
          <p:spPr>
            <a:xfrm rot="16200000">
              <a:off x="6019800" y="5867400"/>
              <a:ext cx="152399" cy="457200"/>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TextBox 12"/>
            <p:cNvSpPr txBox="1"/>
            <p:nvPr/>
          </p:nvSpPr>
          <p:spPr>
            <a:xfrm>
              <a:off x="4286055" y="4405531"/>
              <a:ext cx="914400" cy="58477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a:t>
              </a:r>
              <a:r>
                <a:rPr kumimoji="0" lang="en-US" sz="1600" b="0"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st</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pass</a:t>
              </a:r>
            </a:p>
          </p:txBody>
        </p:sp>
        <p:sp>
          <p:nvSpPr>
            <p:cNvPr id="14" name="TextBox 13"/>
            <p:cNvSpPr txBox="1"/>
            <p:nvPr/>
          </p:nvSpPr>
          <p:spPr>
            <a:xfrm>
              <a:off x="5638800" y="4682452"/>
              <a:ext cx="914400" cy="58477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600" b="0"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nd</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pass</a:t>
              </a:r>
            </a:p>
          </p:txBody>
        </p:sp>
        <p:cxnSp>
          <p:nvCxnSpPr>
            <p:cNvPr id="15" name="Straight Arrow Connector 14"/>
            <p:cNvCxnSpPr>
              <a:cxnSpLocks/>
            </p:cNvCxnSpPr>
            <p:nvPr/>
          </p:nvCxnSpPr>
          <p:spPr>
            <a:xfrm>
              <a:off x="5244140" y="5276453"/>
              <a:ext cx="286147" cy="665558"/>
            </a:xfrm>
            <a:prstGeom prst="straightConnector1">
              <a:avLst/>
            </a:prstGeom>
            <a:noFill/>
            <a:ln w="19050" cap="flat" cmpd="sng" algn="ctr">
              <a:solidFill>
                <a:srgbClr val="7889FB">
                  <a:shade val="95000"/>
                  <a:satMod val="105000"/>
                </a:srgbClr>
              </a:solidFill>
              <a:prstDash val="solid"/>
              <a:tailEnd type="triangle"/>
            </a:ln>
            <a:effectLst/>
          </p:spPr>
        </p:cxnSp>
        <p:sp>
          <p:nvSpPr>
            <p:cNvPr id="16" name="Rectangle 15"/>
            <p:cNvSpPr/>
            <p:nvPr/>
          </p:nvSpPr>
          <p:spPr>
            <a:xfrm>
              <a:off x="5320340" y="5257800"/>
              <a:ext cx="394660" cy="338554"/>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q</a:t>
              </a:r>
              <a:r>
                <a:rPr kumimoji="0" lang="en-US" sz="1600" b="0" i="0" u="none" strike="noStrike" kern="0" cap="none" spc="0" normalizeH="0" baseline="6000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17" name="Rectangle 16"/>
          <p:cNvSpPr/>
          <p:nvPr/>
        </p:nvSpPr>
        <p:spPr>
          <a:xfrm>
            <a:off x="6872489" y="2860634"/>
            <a:ext cx="2210862"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t(X) %*% (X%*%v)</a:t>
            </a:r>
          </a:p>
        </p:txBody>
      </p:sp>
    </p:spTree>
    <p:extLst>
      <p:ext uri="{BB962C8B-B14F-4D97-AF65-F5344CB8AC3E}">
        <p14:creationId xmlns:p14="http://schemas.microsoft.com/office/powerpoint/2010/main" val="63483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Sparsity-Exploiting Operators</a:t>
            </a:r>
          </a:p>
        </p:txBody>
      </p:sp>
      <p:sp>
        <p:nvSpPr>
          <p:cNvPr id="3" name="Content Placeholder 2"/>
          <p:cNvSpPr>
            <a:spLocks noGrp="1"/>
          </p:cNvSpPr>
          <p:nvPr>
            <p:ph idx="1"/>
          </p:nvPr>
        </p:nvSpPr>
        <p:spPr/>
        <p:txBody>
          <a:bodyPr/>
          <a:lstStyle/>
          <a:p>
            <a:r>
              <a:rPr lang="en-US" dirty="0"/>
              <a:t>Goal: </a:t>
            </a:r>
            <a:r>
              <a:rPr lang="en-US" b="0" dirty="0"/>
              <a:t>Avoid dense intermediates and unnecessary computation</a:t>
            </a:r>
          </a:p>
          <a:p>
            <a:pPr lvl="1"/>
            <a:endParaRPr lang="en-US" sz="700" dirty="0"/>
          </a:p>
          <a:p>
            <a:r>
              <a:rPr lang="en-US" dirty="0"/>
              <a:t>#1 Fused Physical Operators </a:t>
            </a:r>
          </a:p>
          <a:p>
            <a:pPr lvl="1"/>
            <a:r>
              <a:rPr lang="en-US" dirty="0"/>
              <a:t>E.g., </a:t>
            </a:r>
            <a:r>
              <a:rPr lang="en-US" dirty="0" err="1"/>
              <a:t>SystemML</a:t>
            </a:r>
            <a:r>
              <a:rPr lang="en-US" dirty="0"/>
              <a:t> [PVLDB’16]</a:t>
            </a:r>
            <a:br>
              <a:rPr lang="en-US" dirty="0"/>
            </a:br>
            <a:r>
              <a:rPr lang="en-US" dirty="0" err="1"/>
              <a:t>wsloss</a:t>
            </a:r>
            <a:r>
              <a:rPr lang="en-US" dirty="0"/>
              <a:t>, </a:t>
            </a:r>
            <a:r>
              <a:rPr lang="en-US" dirty="0" err="1"/>
              <a:t>wcemm</a:t>
            </a:r>
            <a:r>
              <a:rPr lang="en-US" dirty="0"/>
              <a:t>, </a:t>
            </a:r>
            <a:r>
              <a:rPr lang="en-US" dirty="0" err="1"/>
              <a:t>wdivmm</a:t>
            </a:r>
            <a:endParaRPr lang="en-US" dirty="0"/>
          </a:p>
          <a:p>
            <a:pPr lvl="1"/>
            <a:r>
              <a:rPr lang="en-US" dirty="0"/>
              <a:t>Selective computation </a:t>
            </a:r>
            <a:br>
              <a:rPr lang="en-US" dirty="0"/>
            </a:br>
            <a:r>
              <a:rPr lang="en-US" dirty="0"/>
              <a:t>over non-zeros of </a:t>
            </a:r>
            <a:br>
              <a:rPr lang="en-US" dirty="0"/>
            </a:br>
            <a:r>
              <a:rPr lang="en-US" b="1" dirty="0">
                <a:solidFill>
                  <a:srgbClr val="7889FB"/>
                </a:solidFill>
              </a:rPr>
              <a:t>“sparse driver”</a:t>
            </a:r>
          </a:p>
          <a:p>
            <a:pPr lvl="1"/>
            <a:endParaRPr lang="en-US" dirty="0"/>
          </a:p>
          <a:p>
            <a:r>
              <a:rPr lang="en-US" dirty="0"/>
              <a:t>#2 Masked Physical Operators</a:t>
            </a:r>
          </a:p>
          <a:p>
            <a:pPr lvl="1"/>
            <a:r>
              <a:rPr lang="en-US" dirty="0"/>
              <a:t>E.g., </a:t>
            </a:r>
            <a:r>
              <a:rPr lang="en-US" dirty="0" err="1"/>
              <a:t>Cumulon</a:t>
            </a:r>
            <a:r>
              <a:rPr lang="en-US" dirty="0"/>
              <a:t> </a:t>
            </a:r>
            <a:r>
              <a:rPr lang="en-US" dirty="0" err="1"/>
              <a:t>MaskMult</a:t>
            </a:r>
            <a:r>
              <a:rPr lang="en-US" dirty="0"/>
              <a:t> [SIGMOD’13]</a:t>
            </a:r>
          </a:p>
          <a:p>
            <a:pPr lvl="1"/>
            <a:r>
              <a:rPr lang="en-US" dirty="0"/>
              <a:t>Create mask of </a:t>
            </a:r>
            <a:r>
              <a:rPr lang="en-US" b="1" dirty="0">
                <a:solidFill>
                  <a:srgbClr val="7889FB"/>
                </a:solidFill>
              </a:rPr>
              <a:t>“sparse driver”</a:t>
            </a:r>
          </a:p>
          <a:p>
            <a:pPr lvl="1"/>
            <a:r>
              <a:rPr lang="en-US" dirty="0"/>
              <a:t>Pass mask to single masked</a:t>
            </a:r>
            <a:br>
              <a:rPr lang="en-US" dirty="0"/>
            </a:br>
            <a:r>
              <a:rPr lang="en-US" dirty="0"/>
              <a:t>matrix multiply operator</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5" name="Group 4"/>
          <p:cNvGrpSpPr/>
          <p:nvPr/>
        </p:nvGrpSpPr>
        <p:grpSpPr>
          <a:xfrm>
            <a:off x="4012167" y="2224526"/>
            <a:ext cx="4839276" cy="1356752"/>
            <a:chOff x="3937521" y="1952504"/>
            <a:chExt cx="4839276" cy="1356752"/>
          </a:xfrm>
        </p:grpSpPr>
        <p:sp>
          <p:nvSpPr>
            <p:cNvPr id="6" name="Rectangle 5"/>
            <p:cNvSpPr/>
            <p:nvPr/>
          </p:nvSpPr>
          <p:spPr>
            <a:xfrm>
              <a:off x="7044609" y="2321836"/>
              <a:ext cx="157479" cy="8382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6"/>
            <p:cNvSpPr/>
            <p:nvPr/>
          </p:nvSpPr>
          <p:spPr>
            <a:xfrm rot="5400000">
              <a:off x="7605427" y="1754191"/>
              <a:ext cx="152402" cy="824132"/>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7262324" y="2307768"/>
              <a:ext cx="838200" cy="85226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 V</a:t>
              </a:r>
              <a:r>
                <a:rPr kumimoji="0" lang="en-US" sz="1800" b="1" i="0" u="none" strike="noStrike" kern="0" cap="none" spc="0" normalizeH="0" baseline="6000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a:off x="4697963" y="2307768"/>
              <a:ext cx="838200" cy="852268"/>
            </a:xfrm>
            <a:prstGeom prst="rect">
              <a:avLst/>
            </a:prstGeom>
            <a:no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t>
              </a:r>
            </a:p>
          </p:txBody>
        </p:sp>
        <p:sp>
          <p:nvSpPr>
            <p:cNvPr id="10" name="Rectangle 9"/>
            <p:cNvSpPr/>
            <p:nvPr/>
          </p:nvSpPr>
          <p:spPr>
            <a:xfrm>
              <a:off x="6753212" y="2520437"/>
              <a:ext cx="352982" cy="36933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endParaRPr kumimoji="0" lang="en-US" sz="18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1" name="Rectangle 10"/>
            <p:cNvSpPr/>
            <p:nvPr/>
          </p:nvSpPr>
          <p:spPr>
            <a:xfrm>
              <a:off x="3937521" y="2522084"/>
              <a:ext cx="580608" cy="3693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sum</a:t>
              </a:r>
            </a:p>
          </p:txBody>
        </p:sp>
        <p:sp>
          <p:nvSpPr>
            <p:cNvPr id="12" name="Left Bracket 11"/>
            <p:cNvSpPr/>
            <p:nvPr/>
          </p:nvSpPr>
          <p:spPr>
            <a:xfrm>
              <a:off x="4584439" y="2090056"/>
              <a:ext cx="141317" cy="1219200"/>
            </a:xfrm>
            <a:prstGeom prst="leftBracket">
              <a:avLst/>
            </a:prstGeom>
            <a:noFill/>
            <a:ln w="1905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Left Bracket 12"/>
            <p:cNvSpPr/>
            <p:nvPr/>
          </p:nvSpPr>
          <p:spPr>
            <a:xfrm>
              <a:off x="5800523" y="2166256"/>
              <a:ext cx="130235" cy="1077688"/>
            </a:xfrm>
            <a:prstGeom prst="leftBracket">
              <a:avLst/>
            </a:prstGeom>
            <a:noFill/>
            <a:ln w="1905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Left Bracket 13"/>
            <p:cNvSpPr/>
            <p:nvPr/>
          </p:nvSpPr>
          <p:spPr>
            <a:xfrm rot="10800000">
              <a:off x="8176725" y="2166256"/>
              <a:ext cx="130235" cy="1077688"/>
            </a:xfrm>
            <a:prstGeom prst="leftBracket">
              <a:avLst/>
            </a:prstGeom>
            <a:noFill/>
            <a:ln w="1905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Left Bracket 14"/>
            <p:cNvSpPr/>
            <p:nvPr/>
          </p:nvSpPr>
          <p:spPr>
            <a:xfrm rot="10800000">
              <a:off x="8635480" y="2090055"/>
              <a:ext cx="141317" cy="1219200"/>
            </a:xfrm>
            <a:prstGeom prst="leftBracket">
              <a:avLst/>
            </a:prstGeom>
            <a:noFill/>
            <a:ln w="1905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Rectangle 15"/>
            <p:cNvSpPr/>
            <p:nvPr/>
          </p:nvSpPr>
          <p:spPr>
            <a:xfrm rot="5400000">
              <a:off x="5305023" y="2468516"/>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Rectangle 16"/>
            <p:cNvSpPr/>
            <p:nvPr/>
          </p:nvSpPr>
          <p:spPr>
            <a:xfrm rot="5400000">
              <a:off x="4776702" y="2620916"/>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Rectangle 17"/>
            <p:cNvSpPr/>
            <p:nvPr/>
          </p:nvSpPr>
          <p:spPr>
            <a:xfrm rot="5400000">
              <a:off x="5076423" y="2925716"/>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rot="5400000">
              <a:off x="7869384" y="246851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 name="Rectangle 19"/>
            <p:cNvSpPr/>
            <p:nvPr/>
          </p:nvSpPr>
          <p:spPr>
            <a:xfrm rot="5400000">
              <a:off x="7874463" y="2087518"/>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 name="Rectangle 20"/>
            <p:cNvSpPr/>
            <p:nvPr/>
          </p:nvSpPr>
          <p:spPr>
            <a:xfrm>
              <a:off x="5914051" y="2301547"/>
              <a:ext cx="838200" cy="852268"/>
            </a:xfrm>
            <a:prstGeom prst="rect">
              <a:avLst/>
            </a:prstGeom>
            <a:no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X</a:t>
              </a:r>
            </a:p>
          </p:txBody>
        </p:sp>
        <p:sp>
          <p:nvSpPr>
            <p:cNvPr id="22" name="Rectangle 21"/>
            <p:cNvSpPr/>
            <p:nvPr/>
          </p:nvSpPr>
          <p:spPr>
            <a:xfrm rot="5400000">
              <a:off x="6521111" y="2462295"/>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 name="Rectangle 22"/>
            <p:cNvSpPr/>
            <p:nvPr/>
          </p:nvSpPr>
          <p:spPr>
            <a:xfrm rot="5400000">
              <a:off x="5992790" y="2614695"/>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 name="Rectangle 23"/>
            <p:cNvSpPr/>
            <p:nvPr/>
          </p:nvSpPr>
          <p:spPr>
            <a:xfrm rot="5400000">
              <a:off x="6292511" y="2919495"/>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 name="Rectangle 24"/>
            <p:cNvSpPr/>
            <p:nvPr/>
          </p:nvSpPr>
          <p:spPr>
            <a:xfrm>
              <a:off x="8240762" y="1952504"/>
              <a:ext cx="421910" cy="3693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a:t>
              </a:r>
            </a:p>
          </p:txBody>
        </p:sp>
        <p:sp>
          <p:nvSpPr>
            <p:cNvPr id="26" name="Rectangle 25"/>
            <p:cNvSpPr/>
            <p:nvPr/>
          </p:nvSpPr>
          <p:spPr>
            <a:xfrm>
              <a:off x="5522721" y="2587397"/>
              <a:ext cx="300082" cy="3693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cxnSp>
          <p:nvCxnSpPr>
            <p:cNvPr id="27" name="Straight Arrow Connector 26"/>
            <p:cNvCxnSpPr>
              <a:stCxn id="22" idx="2"/>
              <a:endCxn id="16" idx="0"/>
            </p:cNvCxnSpPr>
            <p:nvPr/>
          </p:nvCxnSpPr>
          <p:spPr>
            <a:xfrm flipH="1">
              <a:off x="5459963" y="2541035"/>
              <a:ext cx="1058610" cy="6221"/>
            </a:xfrm>
            <a:prstGeom prst="straightConnector1">
              <a:avLst/>
            </a:prstGeom>
            <a:ln w="19050">
              <a:solidFill>
                <a:srgbClr val="7889FB"/>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2"/>
              <a:endCxn id="22" idx="0"/>
            </p:cNvCxnSpPr>
            <p:nvPr/>
          </p:nvCxnSpPr>
          <p:spPr>
            <a:xfrm flipH="1" flipV="1">
              <a:off x="6676051" y="2541035"/>
              <a:ext cx="1190795" cy="6223"/>
            </a:xfrm>
            <a:prstGeom prst="straightConnector1">
              <a:avLst/>
            </a:prstGeom>
            <a:ln w="19050">
              <a:solidFill>
                <a:srgbClr val="7889FB"/>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5400000">
              <a:off x="7047149" y="2468516"/>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30" name="TextBox 29"/>
          <p:cNvSpPr txBox="1"/>
          <p:nvPr/>
        </p:nvSpPr>
        <p:spPr>
          <a:xfrm>
            <a:off x="4688432" y="1848900"/>
            <a:ext cx="4051041" cy="369332"/>
          </a:xfrm>
          <a:prstGeom prst="rect">
            <a:avLst/>
          </a:prstGeom>
          <a:noFill/>
        </p:spPr>
        <p:txBody>
          <a:bodyPr wrap="square" rtlCol="0">
            <a:spAutoFit/>
          </a:bodyPr>
          <a:lstStyle/>
          <a:p>
            <a:pPr algn="ctr"/>
            <a:r>
              <a:rPr lang="en-US" b="1" dirty="0">
                <a:latin typeface="Consolas" panose="020B0609020204030204" pitchFamily="49" charset="0"/>
                <a:cs typeface="Consolas" panose="020B0609020204030204" pitchFamily="49" charset="0"/>
              </a:rPr>
              <a:t>sum</a:t>
            </a:r>
            <a:r>
              <a:rPr lang="en-US" dirty="0">
                <a:latin typeface="Consolas" panose="020B0609020204030204" pitchFamily="49" charset="0"/>
                <a:cs typeface="Consolas" panose="020B0609020204030204" pitchFamily="49" charset="0"/>
              </a:rPr>
              <a:t>(W * (X – U %*% </a:t>
            </a:r>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(V))^2)</a:t>
            </a:r>
          </a:p>
        </p:txBody>
      </p:sp>
      <p:sp>
        <p:nvSpPr>
          <p:cNvPr id="31" name="TextBox 30"/>
          <p:cNvSpPr txBox="1"/>
          <p:nvPr/>
        </p:nvSpPr>
        <p:spPr>
          <a:xfrm>
            <a:off x="4672880" y="3972931"/>
            <a:ext cx="4051041" cy="369332"/>
          </a:xfrm>
          <a:prstGeom prst="rect">
            <a:avLst/>
          </a:prstGeom>
          <a:noFill/>
        </p:spPr>
        <p:txBody>
          <a:bodyPr wrap="square" rtlCol="0">
            <a:spAutoFit/>
          </a:bodyPr>
          <a:lstStyle/>
          <a:p>
            <a:pPr algn="ctr"/>
            <a:r>
              <a:rPr lang="en-US" dirty="0">
                <a:latin typeface="Consolas" panose="020B0609020204030204" pitchFamily="49" charset="0"/>
                <a:cs typeface="Consolas" panose="020B0609020204030204" pitchFamily="49" charset="0"/>
              </a:rPr>
              <a:t>O / (C %*% E %*% </a:t>
            </a:r>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(B))</a:t>
            </a:r>
          </a:p>
        </p:txBody>
      </p:sp>
      <p:grpSp>
        <p:nvGrpSpPr>
          <p:cNvPr id="32" name="Group 31"/>
          <p:cNvGrpSpPr/>
          <p:nvPr/>
        </p:nvGrpSpPr>
        <p:grpSpPr>
          <a:xfrm>
            <a:off x="5050972" y="4329402"/>
            <a:ext cx="3389924" cy="1939985"/>
            <a:chOff x="5461518" y="4609319"/>
            <a:chExt cx="3389924" cy="1939985"/>
          </a:xfrm>
        </p:grpSpPr>
        <p:sp>
          <p:nvSpPr>
            <p:cNvPr id="33" name="TextBox 32"/>
            <p:cNvSpPr txBox="1"/>
            <p:nvPr/>
          </p:nvSpPr>
          <p:spPr>
            <a:xfrm>
              <a:off x="6522097" y="4609319"/>
              <a:ext cx="47586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a:t>
              </a:r>
            </a:p>
          </p:txBody>
        </p:sp>
        <p:sp>
          <p:nvSpPr>
            <p:cNvPr id="34" name="TextBox 33"/>
            <p:cNvSpPr txBox="1"/>
            <p:nvPr/>
          </p:nvSpPr>
          <p:spPr>
            <a:xfrm>
              <a:off x="5461518" y="6179972"/>
              <a:ext cx="47586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O</a:t>
              </a:r>
            </a:p>
          </p:txBody>
        </p:sp>
        <p:sp>
          <p:nvSpPr>
            <p:cNvPr id="35" name="TextBox 34"/>
            <p:cNvSpPr txBox="1"/>
            <p:nvPr/>
          </p:nvSpPr>
          <p:spPr>
            <a:xfrm>
              <a:off x="7582683" y="6173751"/>
              <a:ext cx="47586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E</a:t>
              </a:r>
            </a:p>
          </p:txBody>
        </p:sp>
        <p:sp>
          <p:nvSpPr>
            <p:cNvPr id="36" name="TextBox 35"/>
            <p:cNvSpPr txBox="1"/>
            <p:nvPr/>
          </p:nvSpPr>
          <p:spPr>
            <a:xfrm>
              <a:off x="8220273" y="6176860"/>
              <a:ext cx="631169"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t(B)</a:t>
              </a:r>
            </a:p>
          </p:txBody>
        </p:sp>
        <p:sp>
          <p:nvSpPr>
            <p:cNvPr id="37" name="TextBox 36"/>
            <p:cNvSpPr txBox="1"/>
            <p:nvPr/>
          </p:nvSpPr>
          <p:spPr>
            <a:xfrm>
              <a:off x="7822162" y="5592147"/>
              <a:ext cx="63720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mm</a:t>
              </a:r>
            </a:p>
          </p:txBody>
        </p:sp>
        <p:sp>
          <p:nvSpPr>
            <p:cNvPr id="38" name="TextBox 37"/>
            <p:cNvSpPr txBox="1"/>
            <p:nvPr/>
          </p:nvSpPr>
          <p:spPr>
            <a:xfrm>
              <a:off x="7172129" y="5054082"/>
              <a:ext cx="63720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mm</a:t>
              </a:r>
            </a:p>
          </p:txBody>
        </p:sp>
        <p:cxnSp>
          <p:nvCxnSpPr>
            <p:cNvPr id="39" name="Straight Connector 38"/>
            <p:cNvCxnSpPr>
              <a:stCxn id="34" idx="0"/>
            </p:cNvCxnSpPr>
            <p:nvPr/>
          </p:nvCxnSpPr>
          <p:spPr>
            <a:xfrm flipV="1">
              <a:off x="5699449" y="4978651"/>
              <a:ext cx="893769" cy="1201321"/>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8" idx="0"/>
            </p:cNvCxnSpPr>
            <p:nvPr/>
          </p:nvCxnSpPr>
          <p:spPr>
            <a:xfrm>
              <a:off x="6917290" y="4903231"/>
              <a:ext cx="573440" cy="150851"/>
            </a:xfrm>
            <a:prstGeom prst="line">
              <a:avLst/>
            </a:prstGeom>
            <a:ln w="19050">
              <a:solidFill>
                <a:srgbClr val="7889FB"/>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0"/>
            </p:cNvCxnSpPr>
            <p:nvPr/>
          </p:nvCxnSpPr>
          <p:spPr>
            <a:xfrm flipH="1" flipV="1">
              <a:off x="7756070" y="5378393"/>
              <a:ext cx="384693" cy="213754"/>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0"/>
            </p:cNvCxnSpPr>
            <p:nvPr/>
          </p:nvCxnSpPr>
          <p:spPr>
            <a:xfrm flipV="1">
              <a:off x="7820614" y="5927407"/>
              <a:ext cx="191088" cy="246344"/>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6" idx="0"/>
            </p:cNvCxnSpPr>
            <p:nvPr/>
          </p:nvCxnSpPr>
          <p:spPr>
            <a:xfrm flipH="1" flipV="1">
              <a:off x="8315408" y="5927407"/>
              <a:ext cx="220450" cy="249453"/>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30012" y="5626351"/>
              <a:ext cx="47586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C</a:t>
              </a:r>
            </a:p>
          </p:txBody>
        </p:sp>
        <p:cxnSp>
          <p:nvCxnSpPr>
            <p:cNvPr id="45" name="Straight Connector 44"/>
            <p:cNvCxnSpPr>
              <a:stCxn id="44" idx="0"/>
            </p:cNvCxnSpPr>
            <p:nvPr/>
          </p:nvCxnSpPr>
          <p:spPr>
            <a:xfrm flipV="1">
              <a:off x="7067943" y="5380007"/>
              <a:ext cx="191088" cy="246344"/>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937380" y="6251510"/>
              <a:ext cx="351453" cy="83677"/>
            </a:xfrm>
            <a:prstGeom prst="straightConnector1">
              <a:avLst/>
            </a:prstGeom>
            <a:ln w="1905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211079" y="6052453"/>
              <a:ext cx="475862" cy="369332"/>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M</a:t>
              </a:r>
            </a:p>
          </p:txBody>
        </p:sp>
        <p:cxnSp>
          <p:nvCxnSpPr>
            <p:cNvPr id="48" name="Straight Arrow Connector 47"/>
            <p:cNvCxnSpPr>
              <a:stCxn id="38" idx="1"/>
            </p:cNvCxnSpPr>
            <p:nvPr/>
          </p:nvCxnSpPr>
          <p:spPr>
            <a:xfrm flipH="1">
              <a:off x="6444347" y="5238748"/>
              <a:ext cx="727782" cy="838291"/>
            </a:xfrm>
            <a:prstGeom prst="straightConnector1">
              <a:avLst/>
            </a:prstGeom>
            <a:ln w="1905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1"/>
            </p:cNvCxnSpPr>
            <p:nvPr/>
          </p:nvCxnSpPr>
          <p:spPr>
            <a:xfrm flipH="1">
              <a:off x="6634070" y="5776813"/>
              <a:ext cx="1188092" cy="452626"/>
            </a:xfrm>
            <a:prstGeom prst="straightConnector1">
              <a:avLst/>
            </a:prstGeom>
            <a:ln w="1905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00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US" sz="2000" dirty="0"/>
          </a:p>
        </p:txBody>
      </p:sp>
      <p:sp>
        <p:nvSpPr>
          <p:cNvPr id="3" name="Content Placeholder 2"/>
          <p:cNvSpPr>
            <a:spLocks noGrp="1"/>
          </p:cNvSpPr>
          <p:nvPr>
            <p:ph idx="1"/>
          </p:nvPr>
        </p:nvSpPr>
        <p:spPr/>
        <p:txBody>
          <a:bodyPr/>
          <a:lstStyle/>
          <a:p>
            <a:r>
              <a:rPr lang="en-US" dirty="0"/>
              <a:t>Summary</a:t>
            </a:r>
          </a:p>
          <a:p>
            <a:pPr lvl="1"/>
            <a:r>
              <a:rPr lang="en-US" dirty="0"/>
              <a:t>Basic compilation overview</a:t>
            </a:r>
          </a:p>
          <a:p>
            <a:pPr lvl="1"/>
            <a:r>
              <a:rPr lang="en-US" b="1" dirty="0">
                <a:solidFill>
                  <a:schemeClr val="accent1"/>
                </a:solidFill>
              </a:rPr>
              <a:t>Size inference and cost estimation</a:t>
            </a:r>
            <a:endParaRPr lang="en-US" dirty="0">
              <a:solidFill>
                <a:schemeClr val="tx1"/>
              </a:solidFill>
            </a:endParaRPr>
          </a:p>
          <a:p>
            <a:pPr lvl="1"/>
            <a:r>
              <a:rPr lang="en-US" b="1" dirty="0">
                <a:solidFill>
                  <a:schemeClr val="accent1"/>
                </a:solidFill>
              </a:rPr>
              <a:t>Rewrites and operator selection</a:t>
            </a:r>
          </a:p>
          <a:p>
            <a:pPr lvl="1"/>
            <a:endParaRPr lang="en-US" sz="700" dirty="0"/>
          </a:p>
          <a:p>
            <a:pPr marL="0" indent="0">
              <a:buNone/>
            </a:pPr>
            <a:r>
              <a:rPr lang="en-US" dirty="0">
                <a:solidFill>
                  <a:schemeClr val="accent1"/>
                </a:solidFill>
                <a:sym typeface="Wingdings" panose="05000000000000000000" pitchFamily="2" charset="2"/>
              </a:rPr>
              <a:t></a:t>
            </a:r>
            <a:r>
              <a:rPr lang="en-US" dirty="0">
                <a:sym typeface="Wingdings" panose="05000000000000000000" pitchFamily="2" charset="2"/>
              </a:rPr>
              <a:t> </a:t>
            </a:r>
            <a:r>
              <a:rPr lang="en-US" dirty="0"/>
              <a:t>Impact of Size Inference and Costs</a:t>
            </a:r>
          </a:p>
          <a:p>
            <a:pPr lvl="1"/>
            <a:r>
              <a:rPr lang="en-US" dirty="0"/>
              <a:t>Advanced optimization of LA programs requires size inference </a:t>
            </a:r>
            <a:br>
              <a:rPr lang="en-US" dirty="0"/>
            </a:br>
            <a:r>
              <a:rPr lang="en-US" dirty="0"/>
              <a:t>for cost estimation and validity constraints</a:t>
            </a:r>
            <a:endParaRPr lang="en-US" sz="700" dirty="0"/>
          </a:p>
          <a:p>
            <a:pPr marL="0" indent="0">
              <a:buNone/>
            </a:pPr>
            <a:r>
              <a:rPr lang="en-US" dirty="0">
                <a:solidFill>
                  <a:schemeClr val="accent1"/>
                </a:solidFill>
                <a:sym typeface="Wingdings" panose="05000000000000000000" pitchFamily="2" charset="2"/>
              </a:rPr>
              <a:t></a:t>
            </a:r>
            <a:r>
              <a:rPr lang="en-US" dirty="0">
                <a:sym typeface="Wingdings" panose="05000000000000000000" pitchFamily="2" charset="2"/>
              </a:rPr>
              <a:t> </a:t>
            </a:r>
            <a:r>
              <a:rPr lang="en-US" dirty="0"/>
              <a:t>Ubiquitous Rewrite Opportunities</a:t>
            </a:r>
          </a:p>
          <a:p>
            <a:pPr lvl="1"/>
            <a:r>
              <a:rPr lang="en-US" dirty="0"/>
              <a:t>Linear algebra programs have plenty of room for optimization</a:t>
            </a:r>
          </a:p>
          <a:p>
            <a:pPr lvl="1"/>
            <a:r>
              <a:rPr lang="en-US" dirty="0"/>
              <a:t>Potential for changed asymptotic behavior</a:t>
            </a:r>
          </a:p>
          <a:p>
            <a:pPr lvl="1"/>
            <a:endParaRPr lang="en-US" sz="700" dirty="0"/>
          </a:p>
          <a:p>
            <a:r>
              <a:rPr lang="en-US" dirty="0"/>
              <a:t>Next </a:t>
            </a:r>
            <a:r>
              <a:rPr lang="en-US" dirty="0" smtClean="0"/>
              <a:t>Lectures (next week: </a:t>
            </a:r>
            <a:r>
              <a:rPr lang="en-US" dirty="0" smtClean="0">
                <a:solidFill>
                  <a:schemeClr val="accent1"/>
                </a:solidFill>
              </a:rPr>
              <a:t>bye</a:t>
            </a:r>
            <a:r>
              <a:rPr lang="en-US" dirty="0" smtClean="0"/>
              <a:t>)</a:t>
            </a:r>
            <a:endParaRPr lang="en-US" dirty="0"/>
          </a:p>
          <a:p>
            <a:pPr lvl="1"/>
            <a:r>
              <a:rPr lang="en-US" b="1" dirty="0">
                <a:solidFill>
                  <a:srgbClr val="7889FB"/>
                </a:solidFill>
              </a:rPr>
              <a:t>04 Operator Fusion and Runtime Adaptation</a:t>
            </a:r>
            <a:r>
              <a:rPr lang="en-US" b="1" dirty="0"/>
              <a:t> </a:t>
            </a:r>
            <a:r>
              <a:rPr lang="en-US" dirty="0" smtClean="0"/>
              <a:t>[Apr 01]</a:t>
            </a:r>
            <a:r>
              <a:rPr lang="en-US" dirty="0"/>
              <a:t/>
            </a:r>
            <a:br>
              <a:rPr lang="en-US" dirty="0"/>
            </a:br>
            <a:r>
              <a:rPr lang="en-US" dirty="0"/>
              <a:t>(advanced compilation, operator scheduling, JIT compilation,</a:t>
            </a:r>
            <a:br>
              <a:rPr lang="en-US" dirty="0"/>
            </a:br>
            <a:r>
              <a:rPr lang="en-US" dirty="0"/>
              <a:t>operator fusion / </a:t>
            </a:r>
            <a:r>
              <a:rPr lang="en-US" dirty="0" err="1"/>
              <a:t>codegen</a:t>
            </a:r>
            <a:r>
              <a:rPr lang="en-US" dirty="0"/>
              <a:t>, MLIR)</a:t>
            </a:r>
          </a:p>
        </p:txBody>
      </p:sp>
    </p:spTree>
    <p:extLst>
      <p:ext uri="{BB962C8B-B14F-4D97-AF65-F5344CB8AC3E}">
        <p14:creationId xmlns:p14="http://schemas.microsoft.com/office/powerpoint/2010/main" val="261346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Compilation Overview</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69082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Recap: Linear Algebra Systems</a:t>
            </a:r>
          </a:p>
        </p:txBody>
      </p:sp>
      <p:sp>
        <p:nvSpPr>
          <p:cNvPr id="3" name="Content Placeholder 2"/>
          <p:cNvSpPr>
            <a:spLocks noGrp="1"/>
          </p:cNvSpPr>
          <p:nvPr>
            <p:ph idx="1"/>
          </p:nvPr>
        </p:nvSpPr>
        <p:spPr/>
        <p:txBody>
          <a:bodyPr/>
          <a:lstStyle/>
          <a:p>
            <a:r>
              <a:rPr lang="en-US" dirty="0"/>
              <a:t>Comparison Query Optimization</a:t>
            </a:r>
          </a:p>
          <a:p>
            <a:pPr lvl="1"/>
            <a:r>
              <a:rPr lang="en-US" b="1" dirty="0">
                <a:solidFill>
                  <a:srgbClr val="7889FB"/>
                </a:solidFill>
              </a:rPr>
              <a:t>Rule- and cost-based rewrites and operator ordering</a:t>
            </a:r>
          </a:p>
          <a:p>
            <a:pPr lvl="1"/>
            <a:r>
              <a:rPr lang="en-US" b="1" dirty="0">
                <a:solidFill>
                  <a:srgbClr val="7889FB"/>
                </a:solidFill>
              </a:rPr>
              <a:t>Physical operator selection and query compilation</a:t>
            </a:r>
          </a:p>
          <a:p>
            <a:pPr lvl="1"/>
            <a:r>
              <a:rPr lang="en-US" dirty="0"/>
              <a:t>Linear algebra / other ML operators, DAGs, </a:t>
            </a:r>
            <a:br>
              <a:rPr lang="en-US" dirty="0"/>
            </a:br>
            <a:r>
              <a:rPr lang="en-US" dirty="0"/>
              <a:t>control flow, sparse/dense formats</a:t>
            </a:r>
          </a:p>
          <a:p>
            <a:pPr lvl="1"/>
            <a:endParaRPr lang="en-US" sz="1000" dirty="0"/>
          </a:p>
          <a:p>
            <a:r>
              <a:rPr lang="en-US" dirty="0"/>
              <a:t>#1 Interpretation </a:t>
            </a:r>
            <a:r>
              <a:rPr lang="en-US" b="0" dirty="0"/>
              <a:t>(operation at-a-time)</a:t>
            </a:r>
          </a:p>
          <a:p>
            <a:pPr lvl="1"/>
            <a:r>
              <a:rPr lang="en-US" dirty="0"/>
              <a:t>Examples: </a:t>
            </a:r>
            <a:r>
              <a:rPr lang="en-US" b="1" dirty="0">
                <a:solidFill>
                  <a:srgbClr val="7889FB"/>
                </a:solidFill>
              </a:rPr>
              <a:t>R</a:t>
            </a:r>
            <a:r>
              <a:rPr lang="en-US" dirty="0"/>
              <a:t>, </a:t>
            </a:r>
            <a:r>
              <a:rPr lang="en-US" b="1" dirty="0" err="1">
                <a:solidFill>
                  <a:srgbClr val="7889FB"/>
                </a:solidFill>
              </a:rPr>
              <a:t>PyTorch</a:t>
            </a:r>
            <a:r>
              <a:rPr lang="en-US" dirty="0"/>
              <a:t>, </a:t>
            </a:r>
            <a:r>
              <a:rPr lang="en-US" b="1" dirty="0">
                <a:solidFill>
                  <a:srgbClr val="7889FB"/>
                </a:solidFill>
              </a:rPr>
              <a:t>Morpheus</a:t>
            </a:r>
            <a:r>
              <a:rPr lang="en-US" dirty="0"/>
              <a:t> [PVLDB’17]</a:t>
            </a:r>
            <a:endParaRPr lang="en-US" sz="1000" dirty="0"/>
          </a:p>
          <a:p>
            <a:r>
              <a:rPr lang="en-US" dirty="0"/>
              <a:t>#2 </a:t>
            </a:r>
            <a:r>
              <a:rPr lang="en-US" dirty="0">
                <a:solidFill>
                  <a:schemeClr val="accent1"/>
                </a:solidFill>
              </a:rPr>
              <a:t>Lazy Expression Compilation</a:t>
            </a:r>
            <a:r>
              <a:rPr lang="en-US" dirty="0"/>
              <a:t> </a:t>
            </a:r>
            <a:r>
              <a:rPr lang="en-US" b="0" dirty="0"/>
              <a:t>(DAG at-a-time)</a:t>
            </a:r>
          </a:p>
          <a:p>
            <a:pPr lvl="1"/>
            <a:r>
              <a:rPr lang="en-US" dirty="0"/>
              <a:t>Examples: </a:t>
            </a:r>
            <a:r>
              <a:rPr lang="en-US" b="1" dirty="0">
                <a:solidFill>
                  <a:srgbClr val="7889FB"/>
                </a:solidFill>
              </a:rPr>
              <a:t>RIOT</a:t>
            </a:r>
            <a:r>
              <a:rPr lang="en-US" dirty="0"/>
              <a:t> [CIDR’09], </a:t>
            </a:r>
            <a:r>
              <a:rPr lang="en-US" b="1" dirty="0" err="1">
                <a:solidFill>
                  <a:srgbClr val="7889FB"/>
                </a:solidFill>
              </a:rPr>
              <a:t>TensorFlow</a:t>
            </a:r>
            <a:r>
              <a:rPr lang="en-US" dirty="0"/>
              <a:t> [OSDI’16]</a:t>
            </a:r>
            <a:br>
              <a:rPr lang="en-US" dirty="0"/>
            </a:br>
            <a:r>
              <a:rPr lang="en-US" b="1" dirty="0">
                <a:solidFill>
                  <a:srgbClr val="7889FB"/>
                </a:solidFill>
              </a:rPr>
              <a:t>Mahout Samsara </a:t>
            </a:r>
            <a:r>
              <a:rPr lang="en-US" dirty="0"/>
              <a:t>[MLSystems’16], </a:t>
            </a:r>
            <a:r>
              <a:rPr lang="en-US" b="1" dirty="0" err="1">
                <a:solidFill>
                  <a:srgbClr val="7889FB"/>
                </a:solidFill>
              </a:rPr>
              <a:t>Dask</a:t>
            </a:r>
            <a:endParaRPr lang="en-US" b="1" dirty="0">
              <a:solidFill>
                <a:srgbClr val="7889FB"/>
              </a:solidFill>
            </a:endParaRPr>
          </a:p>
          <a:p>
            <a:pPr lvl="1"/>
            <a:r>
              <a:rPr lang="en-US" dirty="0"/>
              <a:t>Examples w/ control structures: </a:t>
            </a:r>
            <a:r>
              <a:rPr lang="en-US" b="1" dirty="0">
                <a:solidFill>
                  <a:srgbClr val="7889FB"/>
                </a:solidFill>
              </a:rPr>
              <a:t>Weld</a:t>
            </a:r>
            <a:r>
              <a:rPr lang="en-US" dirty="0"/>
              <a:t> [CIDR’17],</a:t>
            </a:r>
            <a:br>
              <a:rPr lang="en-US" dirty="0"/>
            </a:br>
            <a:r>
              <a:rPr lang="en-US" b="1" dirty="0" err="1">
                <a:solidFill>
                  <a:srgbClr val="7889FB"/>
                </a:solidFill>
              </a:rPr>
              <a:t>OptiML</a:t>
            </a:r>
            <a:r>
              <a:rPr lang="en-US" dirty="0"/>
              <a:t> [ICML’11], </a:t>
            </a:r>
            <a:r>
              <a:rPr lang="en-US" b="1" dirty="0">
                <a:solidFill>
                  <a:srgbClr val="7889FB"/>
                </a:solidFill>
              </a:rPr>
              <a:t>Emma</a:t>
            </a:r>
            <a:r>
              <a:rPr lang="en-US" dirty="0"/>
              <a:t> [SIGMOD’15]</a:t>
            </a:r>
            <a:endParaRPr lang="en-US" sz="1000" dirty="0"/>
          </a:p>
          <a:p>
            <a:r>
              <a:rPr lang="en-US" dirty="0"/>
              <a:t>#3 </a:t>
            </a:r>
            <a:r>
              <a:rPr lang="en-US" dirty="0">
                <a:solidFill>
                  <a:schemeClr val="accent1"/>
                </a:solidFill>
              </a:rPr>
              <a:t>Program Compilation </a:t>
            </a:r>
            <a:r>
              <a:rPr lang="en-US" b="0" dirty="0"/>
              <a:t>(entire program)</a:t>
            </a:r>
          </a:p>
          <a:p>
            <a:pPr lvl="1"/>
            <a:r>
              <a:rPr lang="en-US" dirty="0"/>
              <a:t>Examples: </a:t>
            </a:r>
            <a:r>
              <a:rPr lang="en-US" b="1" dirty="0" err="1">
                <a:solidFill>
                  <a:srgbClr val="7889FB"/>
                </a:solidFill>
              </a:rPr>
              <a:t>SystemML</a:t>
            </a:r>
            <a:r>
              <a:rPr lang="en-US" dirty="0"/>
              <a:t> [ICDE’11/PVLDB’16], </a:t>
            </a:r>
            <a:r>
              <a:rPr lang="en-US" b="1" dirty="0">
                <a:solidFill>
                  <a:srgbClr val="7889FB"/>
                </a:solidFill>
              </a:rPr>
              <a:t>Julia</a:t>
            </a:r>
            <a:r>
              <a:rPr lang="en-US" dirty="0">
                <a:solidFill>
                  <a:schemeClr val="tx1"/>
                </a:solidFill>
              </a:rPr>
              <a:t>,</a:t>
            </a:r>
            <a:r>
              <a:rPr lang="en-US" dirty="0"/>
              <a:t/>
            </a:r>
            <a:br>
              <a:rPr lang="en-US" dirty="0"/>
            </a:br>
            <a:r>
              <a:rPr lang="en-US" b="1" dirty="0" err="1">
                <a:solidFill>
                  <a:srgbClr val="7889FB"/>
                </a:solidFill>
              </a:rPr>
              <a:t>Cumulon</a:t>
            </a:r>
            <a:r>
              <a:rPr lang="en-US" dirty="0"/>
              <a:t> [SIGMOD’13], </a:t>
            </a:r>
            <a:r>
              <a:rPr lang="en-US" b="1" dirty="0" err="1">
                <a:solidFill>
                  <a:srgbClr val="7889FB"/>
                </a:solidFill>
              </a:rPr>
              <a:t>Tupleware</a:t>
            </a:r>
            <a:r>
              <a:rPr lang="en-US" dirty="0"/>
              <a:t> [PVLDB’15]</a:t>
            </a:r>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grpSp>
        <p:nvGrpSpPr>
          <p:cNvPr id="6" name="Group 5"/>
          <p:cNvGrpSpPr/>
          <p:nvPr/>
        </p:nvGrpSpPr>
        <p:grpSpPr>
          <a:xfrm>
            <a:off x="6780245" y="1406290"/>
            <a:ext cx="2062062" cy="1520300"/>
            <a:chOff x="6780245" y="1486675"/>
            <a:chExt cx="2062062" cy="1520300"/>
          </a:xfrm>
        </p:grpSpPr>
        <p:sp>
          <p:nvSpPr>
            <p:cNvPr id="7" name="TextBox 6"/>
            <p:cNvSpPr txBox="1"/>
            <p:nvPr/>
          </p:nvSpPr>
          <p:spPr>
            <a:xfrm>
              <a:off x="7053943" y="2360644"/>
              <a:ext cx="1604865"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Compilers for Large-scale ML</a:t>
              </a:r>
            </a:p>
          </p:txBody>
        </p:sp>
        <p:cxnSp>
          <p:nvCxnSpPr>
            <p:cNvPr id="8" name="Straight Arrow Connector 7"/>
            <p:cNvCxnSpPr>
              <a:endCxn id="10" idx="2"/>
            </p:cNvCxnSpPr>
            <p:nvPr/>
          </p:nvCxnSpPr>
          <p:spPr>
            <a:xfrm flipH="1" flipV="1">
              <a:off x="7151914" y="2064392"/>
              <a:ext cx="371669" cy="296252"/>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20945" y="1486675"/>
              <a:ext cx="743338"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DB</a:t>
              </a:r>
            </a:p>
          </p:txBody>
        </p:sp>
        <p:sp>
          <p:nvSpPr>
            <p:cNvPr id="10" name="TextBox 9"/>
            <p:cNvSpPr txBox="1"/>
            <p:nvPr/>
          </p:nvSpPr>
          <p:spPr>
            <a:xfrm>
              <a:off x="6780245" y="1695060"/>
              <a:ext cx="743338"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PL</a:t>
              </a:r>
            </a:p>
          </p:txBody>
        </p:sp>
        <p:sp>
          <p:nvSpPr>
            <p:cNvPr id="11" name="TextBox 10"/>
            <p:cNvSpPr txBox="1"/>
            <p:nvPr/>
          </p:nvSpPr>
          <p:spPr>
            <a:xfrm>
              <a:off x="8098969" y="1698168"/>
              <a:ext cx="743338"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HPC</a:t>
              </a:r>
            </a:p>
          </p:txBody>
        </p:sp>
        <p:cxnSp>
          <p:nvCxnSpPr>
            <p:cNvPr id="12" name="Straight Arrow Connector 11"/>
            <p:cNvCxnSpPr>
              <a:endCxn id="11" idx="2"/>
            </p:cNvCxnSpPr>
            <p:nvPr/>
          </p:nvCxnSpPr>
          <p:spPr>
            <a:xfrm flipV="1">
              <a:off x="8164283" y="2067500"/>
              <a:ext cx="306355" cy="293144"/>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a:endCxn id="9" idx="2"/>
            </p:cNvCxnSpPr>
            <p:nvPr/>
          </p:nvCxnSpPr>
          <p:spPr>
            <a:xfrm flipH="1" flipV="1">
              <a:off x="7792614" y="1856007"/>
              <a:ext cx="63762" cy="504637"/>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307498" y="3549839"/>
            <a:ext cx="2780518" cy="2862322"/>
          </a:xfrm>
          <a:prstGeom prst="rect">
            <a:avLst/>
          </a:prstGeom>
          <a:noFill/>
        </p:spPr>
        <p:txBody>
          <a:bodyPr wrap="square" rtlCol="0">
            <a:spAutoFit/>
          </a:bodyPr>
          <a:lstStyle/>
          <a:p>
            <a:r>
              <a:rPr lang="en-US" sz="900" b="1" dirty="0">
                <a:latin typeface="Consolas" panose="020B0609020204030204" pitchFamily="49" charset="0"/>
                <a:cs typeface="Calibri" panose="020F0502020204030204" pitchFamily="34" charset="0"/>
              </a:rPr>
              <a:t>1:</a:t>
            </a:r>
            <a:r>
              <a:rPr lang="en-US" sz="900" dirty="0">
                <a:latin typeface="Consolas" panose="020B0609020204030204" pitchFamily="49" charset="0"/>
                <a:cs typeface="Calibri" panose="020F0502020204030204" pitchFamily="34" charset="0"/>
              </a:rPr>
              <a:t>  X = </a:t>
            </a:r>
            <a:r>
              <a:rPr lang="en-US" sz="900" b="1" dirty="0">
                <a:latin typeface="Consolas" panose="020B0609020204030204" pitchFamily="49" charset="0"/>
                <a:cs typeface="Calibri" panose="020F0502020204030204" pitchFamily="34" charset="0"/>
              </a:rPr>
              <a:t>read</a:t>
            </a:r>
            <a:r>
              <a:rPr lang="en-US" sz="900" dirty="0">
                <a:latin typeface="Consolas" panose="020B0609020204030204" pitchFamily="49" charset="0"/>
                <a:cs typeface="Calibri" panose="020F0502020204030204" pitchFamily="34" charset="0"/>
              </a:rPr>
              <a:t>(</a:t>
            </a:r>
            <a:r>
              <a:rPr lang="en-US" sz="900" b="1" dirty="0">
                <a:latin typeface="Consolas" panose="020B0609020204030204" pitchFamily="49" charset="0"/>
                <a:cs typeface="Calibri" panose="020F0502020204030204" pitchFamily="34" charset="0"/>
              </a:rPr>
              <a:t>$1</a:t>
            </a:r>
            <a:r>
              <a:rPr lang="en-US" sz="900" dirty="0">
                <a:latin typeface="Consolas" panose="020B0609020204030204" pitchFamily="49" charset="0"/>
                <a:cs typeface="Calibri" panose="020F0502020204030204" pitchFamily="34" charset="0"/>
              </a:rPr>
              <a:t>); # n x m matrix</a:t>
            </a:r>
          </a:p>
          <a:p>
            <a:r>
              <a:rPr lang="es-ES" sz="900" b="1" dirty="0">
                <a:latin typeface="Consolas" panose="020B0609020204030204" pitchFamily="49" charset="0"/>
                <a:cs typeface="Calibri" panose="020F0502020204030204" pitchFamily="34" charset="0"/>
              </a:rPr>
              <a:t>2:</a:t>
            </a:r>
            <a:r>
              <a:rPr lang="es-ES" sz="900" dirty="0">
                <a:latin typeface="Consolas" panose="020B0609020204030204" pitchFamily="49" charset="0"/>
                <a:cs typeface="Calibri" panose="020F0502020204030204" pitchFamily="34" charset="0"/>
              </a:rPr>
              <a:t>  y = </a:t>
            </a:r>
            <a:r>
              <a:rPr lang="es-ES" sz="900" b="1" dirty="0" err="1">
                <a:latin typeface="Consolas" panose="020B0609020204030204" pitchFamily="49" charset="0"/>
                <a:cs typeface="Calibri" panose="020F0502020204030204" pitchFamily="34" charset="0"/>
              </a:rPr>
              <a:t>read</a:t>
            </a:r>
            <a:r>
              <a:rPr lang="es-ES" sz="900" dirty="0">
                <a:latin typeface="Consolas" panose="020B0609020204030204" pitchFamily="49" charset="0"/>
                <a:cs typeface="Calibri" panose="020F0502020204030204" pitchFamily="34" charset="0"/>
              </a:rPr>
              <a:t>(</a:t>
            </a:r>
            <a:r>
              <a:rPr lang="es-ES" sz="900" b="1" dirty="0">
                <a:latin typeface="Consolas" panose="020B0609020204030204" pitchFamily="49" charset="0"/>
                <a:cs typeface="Calibri" panose="020F0502020204030204" pitchFamily="34" charset="0"/>
              </a:rPr>
              <a:t>$2</a:t>
            </a:r>
            <a:r>
              <a:rPr lang="es-ES" sz="900" dirty="0">
                <a:latin typeface="Consolas" panose="020B0609020204030204" pitchFamily="49" charset="0"/>
                <a:cs typeface="Calibri" panose="020F0502020204030204" pitchFamily="34" charset="0"/>
              </a:rPr>
              <a:t>); # n x 1 vector</a:t>
            </a:r>
          </a:p>
          <a:p>
            <a:r>
              <a:rPr lang="en-US" sz="900" b="1" dirty="0">
                <a:latin typeface="Consolas" panose="020B0609020204030204" pitchFamily="49" charset="0"/>
                <a:cs typeface="Calibri" panose="020F0502020204030204" pitchFamily="34" charset="0"/>
              </a:rPr>
              <a:t>3:</a:t>
            </a:r>
            <a:r>
              <a:rPr lang="en-US" sz="900" dirty="0">
                <a:latin typeface="Consolas" panose="020B0609020204030204" pitchFamily="49" charset="0"/>
                <a:cs typeface="Calibri" panose="020F0502020204030204" pitchFamily="34" charset="0"/>
              </a:rPr>
              <a:t>  maxi = 50; lambda = 0.001; </a:t>
            </a:r>
            <a:br>
              <a:rPr lang="en-US" sz="900" dirty="0">
                <a:latin typeface="Consolas" panose="020B0609020204030204" pitchFamily="49" charset="0"/>
                <a:cs typeface="Calibri" panose="020F0502020204030204" pitchFamily="34" charset="0"/>
              </a:rPr>
            </a:br>
            <a:r>
              <a:rPr lang="en-US" sz="900" b="1" dirty="0">
                <a:latin typeface="Consolas" panose="020B0609020204030204" pitchFamily="49" charset="0"/>
                <a:cs typeface="Calibri" panose="020F0502020204030204" pitchFamily="34" charset="0"/>
              </a:rPr>
              <a:t>4:</a:t>
            </a:r>
            <a:r>
              <a:rPr lang="en-US" sz="900" dirty="0">
                <a:latin typeface="Consolas" panose="020B0609020204030204" pitchFamily="49" charset="0"/>
                <a:cs typeface="Calibri" panose="020F0502020204030204" pitchFamily="34" charset="0"/>
              </a:rPr>
              <a:t>  intercept = </a:t>
            </a:r>
            <a:r>
              <a:rPr lang="en-US" sz="900" b="1" dirty="0">
                <a:latin typeface="Consolas" panose="020B0609020204030204" pitchFamily="49" charset="0"/>
                <a:cs typeface="Calibri" panose="020F0502020204030204" pitchFamily="34" charset="0"/>
              </a:rPr>
              <a:t>$3</a:t>
            </a:r>
            <a:r>
              <a:rPr lang="en-US" sz="900" dirty="0">
                <a:latin typeface="Consolas" panose="020B0609020204030204" pitchFamily="49" charset="0"/>
                <a:cs typeface="Calibri" panose="020F0502020204030204" pitchFamily="34" charset="0"/>
              </a:rPr>
              <a:t>;</a:t>
            </a:r>
          </a:p>
          <a:p>
            <a:r>
              <a:rPr lang="en-US" sz="900" b="1" dirty="0">
                <a:latin typeface="Consolas" panose="020B0609020204030204" pitchFamily="49" charset="0"/>
                <a:cs typeface="Calibri" panose="020F0502020204030204" pitchFamily="34" charset="0"/>
              </a:rPr>
              <a:t>5:</a:t>
            </a:r>
            <a:r>
              <a:rPr lang="en-US" sz="900" dirty="0">
                <a:latin typeface="Consolas" panose="020B0609020204030204" pitchFamily="49" charset="0"/>
                <a:cs typeface="Calibri" panose="020F0502020204030204" pitchFamily="34" charset="0"/>
              </a:rPr>
              <a:t>  ...</a:t>
            </a:r>
          </a:p>
          <a:p>
            <a:r>
              <a:rPr lang="fr-FR" sz="900" b="1" dirty="0">
                <a:latin typeface="Consolas" panose="020B0609020204030204" pitchFamily="49" charset="0"/>
                <a:cs typeface="Calibri" panose="020F0502020204030204" pitchFamily="34" charset="0"/>
              </a:rPr>
              <a:t>6:</a:t>
            </a:r>
            <a:r>
              <a:rPr lang="fr-FR" sz="900" dirty="0">
                <a:latin typeface="Consolas" panose="020B0609020204030204" pitchFamily="49" charset="0"/>
                <a:cs typeface="Calibri" panose="020F0502020204030204" pitchFamily="34" charset="0"/>
              </a:rPr>
              <a:t>  r = -</a:t>
            </a:r>
            <a:r>
              <a:rPr lang="fr-FR" sz="900" dirty="0">
                <a:solidFill>
                  <a:schemeClr val="accent1"/>
                </a:solidFill>
                <a:latin typeface="Consolas" panose="020B0609020204030204" pitchFamily="49" charset="0"/>
                <a:cs typeface="Calibri" panose="020F0502020204030204" pitchFamily="34" charset="0"/>
              </a:rPr>
              <a:t>(</a:t>
            </a:r>
            <a:r>
              <a:rPr lang="fr-FR" sz="900" b="1" dirty="0">
                <a:solidFill>
                  <a:schemeClr val="accent1"/>
                </a:solidFill>
                <a:latin typeface="Consolas" panose="020B0609020204030204" pitchFamily="49" charset="0"/>
                <a:cs typeface="Calibri" panose="020F0502020204030204" pitchFamily="34" charset="0"/>
              </a:rPr>
              <a:t>t</a:t>
            </a:r>
            <a:r>
              <a:rPr lang="fr-FR" sz="900" dirty="0">
                <a:solidFill>
                  <a:schemeClr val="accent1"/>
                </a:solidFill>
                <a:latin typeface="Consolas" panose="020B0609020204030204" pitchFamily="49" charset="0"/>
                <a:cs typeface="Calibri" panose="020F0502020204030204" pitchFamily="34" charset="0"/>
              </a:rPr>
              <a:t>(X) %*% y)</a:t>
            </a:r>
            <a:r>
              <a:rPr lang="fr-FR" sz="900" dirty="0">
                <a:latin typeface="Consolas" panose="020B0609020204030204" pitchFamily="49" charset="0"/>
                <a:cs typeface="Calibri" panose="020F0502020204030204" pitchFamily="34" charset="0"/>
              </a:rPr>
              <a:t>; </a:t>
            </a:r>
          </a:p>
          <a:p>
            <a:r>
              <a:rPr lang="pt-BR" sz="900" b="1" dirty="0">
                <a:latin typeface="Consolas" panose="020B0609020204030204" pitchFamily="49" charset="0"/>
                <a:cs typeface="Calibri" panose="020F0502020204030204" pitchFamily="34" charset="0"/>
              </a:rPr>
              <a:t>7:</a:t>
            </a:r>
            <a:r>
              <a:rPr lang="pt-BR" sz="900" dirty="0">
                <a:latin typeface="Consolas" panose="020B0609020204030204" pitchFamily="49" charset="0"/>
                <a:cs typeface="Calibri" panose="020F0502020204030204" pitchFamily="34" charset="0"/>
              </a:rPr>
              <a:t>  norm_r2 = </a:t>
            </a:r>
            <a:r>
              <a:rPr lang="pt-BR" sz="900" b="1" dirty="0">
                <a:latin typeface="Consolas" panose="020B0609020204030204" pitchFamily="49" charset="0"/>
                <a:cs typeface="Calibri" panose="020F0502020204030204" pitchFamily="34" charset="0"/>
              </a:rPr>
              <a:t>sum</a:t>
            </a:r>
            <a:r>
              <a:rPr lang="pt-BR" sz="900" dirty="0">
                <a:latin typeface="Consolas" panose="020B0609020204030204" pitchFamily="49" charset="0"/>
                <a:cs typeface="Calibri" panose="020F0502020204030204" pitchFamily="34" charset="0"/>
              </a:rPr>
              <a:t>(r * r); p = -r;</a:t>
            </a:r>
          </a:p>
          <a:p>
            <a:r>
              <a:rPr lang="en-US" sz="900" b="1" dirty="0">
                <a:latin typeface="Consolas" panose="020B0609020204030204" pitchFamily="49" charset="0"/>
                <a:cs typeface="Calibri" panose="020F0502020204030204" pitchFamily="34" charset="0"/>
              </a:rPr>
              <a:t>8</a:t>
            </a:r>
            <a:r>
              <a:rPr lang="pl-PL" sz="900" b="1" dirty="0">
                <a:latin typeface="Consolas" panose="020B0609020204030204" pitchFamily="49" charset="0"/>
                <a:cs typeface="Calibri" panose="020F0502020204030204" pitchFamily="34" charset="0"/>
              </a:rPr>
              <a:t>:</a:t>
            </a:r>
            <a:r>
              <a:rPr lang="pl-PL" sz="900" dirty="0">
                <a:latin typeface="Consolas" panose="020B0609020204030204" pitchFamily="49" charset="0"/>
                <a:cs typeface="Calibri" panose="020F0502020204030204" pitchFamily="34" charset="0"/>
              </a:rPr>
              <a:t> </a:t>
            </a:r>
            <a:r>
              <a:rPr lang="en-US" sz="900" dirty="0">
                <a:latin typeface="Consolas" panose="020B0609020204030204" pitchFamily="49" charset="0"/>
                <a:cs typeface="Calibri" panose="020F0502020204030204" pitchFamily="34" charset="0"/>
              </a:rPr>
              <a:t> </a:t>
            </a:r>
            <a:r>
              <a:rPr lang="pl-PL" sz="900" dirty="0">
                <a:latin typeface="Consolas" panose="020B0609020204030204" pitchFamily="49" charset="0"/>
                <a:cs typeface="Calibri" panose="020F0502020204030204" pitchFamily="34" charset="0"/>
              </a:rPr>
              <a:t>w = </a:t>
            </a:r>
            <a:r>
              <a:rPr lang="pl-PL" sz="900" b="1" dirty="0">
                <a:latin typeface="Consolas" panose="020B0609020204030204" pitchFamily="49" charset="0"/>
                <a:cs typeface="Calibri" panose="020F0502020204030204" pitchFamily="34" charset="0"/>
              </a:rPr>
              <a:t>matrix</a:t>
            </a:r>
            <a:r>
              <a:rPr lang="pl-PL" sz="900" dirty="0">
                <a:latin typeface="Consolas" panose="020B0609020204030204" pitchFamily="49" charset="0"/>
                <a:cs typeface="Calibri" panose="020F0502020204030204" pitchFamily="34" charset="0"/>
              </a:rPr>
              <a:t>(0, </a:t>
            </a:r>
            <a:r>
              <a:rPr lang="pl-PL" sz="900" b="1" dirty="0">
                <a:latin typeface="Consolas" panose="020B0609020204030204" pitchFamily="49" charset="0"/>
                <a:cs typeface="Calibri" panose="020F0502020204030204" pitchFamily="34" charset="0"/>
              </a:rPr>
              <a:t>ncol</a:t>
            </a:r>
            <a:r>
              <a:rPr lang="pl-PL" sz="900" dirty="0">
                <a:latin typeface="Consolas" panose="020B0609020204030204" pitchFamily="49" charset="0"/>
                <a:cs typeface="Calibri" panose="020F0502020204030204" pitchFamily="34" charset="0"/>
              </a:rPr>
              <a:t>(X), 1); i = 0;</a:t>
            </a:r>
          </a:p>
          <a:p>
            <a:r>
              <a:rPr lang="pt-BR" sz="900" b="1" dirty="0">
                <a:latin typeface="Consolas" panose="020B0609020204030204" pitchFamily="49" charset="0"/>
                <a:cs typeface="Calibri" panose="020F0502020204030204" pitchFamily="34" charset="0"/>
              </a:rPr>
              <a:t>9:</a:t>
            </a:r>
            <a:r>
              <a:rPr lang="pt-BR" sz="900" dirty="0">
                <a:latin typeface="Consolas" panose="020B0609020204030204" pitchFamily="49" charset="0"/>
                <a:cs typeface="Calibri" panose="020F0502020204030204" pitchFamily="34" charset="0"/>
              </a:rPr>
              <a:t>  </a:t>
            </a:r>
            <a:r>
              <a:rPr lang="pt-BR" sz="900" b="1" dirty="0">
                <a:latin typeface="Consolas" panose="020B0609020204030204" pitchFamily="49" charset="0"/>
                <a:cs typeface="Calibri" panose="020F0502020204030204" pitchFamily="34" charset="0"/>
              </a:rPr>
              <a:t>while</a:t>
            </a:r>
            <a:r>
              <a:rPr lang="pt-BR" sz="900" dirty="0">
                <a:latin typeface="Consolas" panose="020B0609020204030204" pitchFamily="49" charset="0"/>
                <a:cs typeface="Calibri" panose="020F0502020204030204" pitchFamily="34" charset="0"/>
              </a:rPr>
              <a:t>(i&lt;maxi &amp; norm_r2&gt;norm_r2_trgt) </a:t>
            </a:r>
            <a:r>
              <a:rPr lang="pt-BR" sz="900" b="1" dirty="0">
                <a:latin typeface="Consolas" panose="020B0609020204030204" pitchFamily="49" charset="0"/>
                <a:cs typeface="Calibri" panose="020F0502020204030204" pitchFamily="34" charset="0"/>
              </a:rPr>
              <a:t>10</a:t>
            </a:r>
            <a:r>
              <a:rPr lang="pt-BR" sz="900" dirty="0">
                <a:latin typeface="Consolas" panose="020B0609020204030204" pitchFamily="49" charset="0"/>
                <a:cs typeface="Calibri" panose="020F0502020204030204" pitchFamily="34" charset="0"/>
              </a:rPr>
              <a:t>: {</a:t>
            </a:r>
          </a:p>
          <a:p>
            <a:r>
              <a:rPr lang="fr-FR" sz="900" b="1" dirty="0">
                <a:latin typeface="Consolas" panose="020B0609020204030204" pitchFamily="49" charset="0"/>
                <a:cs typeface="Calibri" panose="020F0502020204030204" pitchFamily="34" charset="0"/>
              </a:rPr>
              <a:t>11:</a:t>
            </a:r>
            <a:r>
              <a:rPr lang="fr-FR" sz="900" dirty="0">
                <a:latin typeface="Consolas" panose="020B0609020204030204" pitchFamily="49" charset="0"/>
                <a:cs typeface="Calibri" panose="020F0502020204030204" pitchFamily="34" charset="0"/>
              </a:rPr>
              <a:t>    q = </a:t>
            </a:r>
            <a:r>
              <a:rPr lang="fr-FR" sz="900" dirty="0">
                <a:solidFill>
                  <a:schemeClr val="accent1"/>
                </a:solidFill>
                <a:latin typeface="Consolas" panose="020B0609020204030204" pitchFamily="49" charset="0"/>
                <a:cs typeface="Calibri" panose="020F0502020204030204" pitchFamily="34" charset="0"/>
              </a:rPr>
              <a:t>(</a:t>
            </a:r>
            <a:r>
              <a:rPr lang="fr-FR" sz="900" b="1" dirty="0">
                <a:solidFill>
                  <a:schemeClr val="accent1"/>
                </a:solidFill>
                <a:latin typeface="Consolas" panose="020B0609020204030204" pitchFamily="49" charset="0"/>
                <a:cs typeface="Calibri" panose="020F0502020204030204" pitchFamily="34" charset="0"/>
              </a:rPr>
              <a:t>t</a:t>
            </a:r>
            <a:r>
              <a:rPr lang="fr-FR" sz="900" dirty="0">
                <a:solidFill>
                  <a:schemeClr val="accent1"/>
                </a:solidFill>
                <a:latin typeface="Consolas" panose="020B0609020204030204" pitchFamily="49" charset="0"/>
                <a:cs typeface="Calibri" panose="020F0502020204030204" pitchFamily="34" charset="0"/>
              </a:rPr>
              <a:t>(X) %*% X %*% p)</a:t>
            </a:r>
            <a:r>
              <a:rPr lang="fr-FR" sz="900" dirty="0">
                <a:latin typeface="Consolas" panose="020B0609020204030204" pitchFamily="49" charset="0"/>
                <a:cs typeface="Calibri" panose="020F0502020204030204" pitchFamily="34" charset="0"/>
              </a:rPr>
              <a:t>+lambda*p;</a:t>
            </a:r>
          </a:p>
          <a:p>
            <a:r>
              <a:rPr lang="pt-BR" sz="900" b="1" dirty="0">
                <a:latin typeface="Consolas" panose="020B0609020204030204" pitchFamily="49" charset="0"/>
                <a:cs typeface="Calibri" panose="020F0502020204030204" pitchFamily="34" charset="0"/>
              </a:rPr>
              <a:t>12:</a:t>
            </a:r>
            <a:r>
              <a:rPr lang="pt-BR" sz="900" dirty="0">
                <a:latin typeface="Consolas" panose="020B0609020204030204" pitchFamily="49" charset="0"/>
                <a:cs typeface="Calibri" panose="020F0502020204030204" pitchFamily="34" charset="0"/>
              </a:rPr>
              <a:t>    alpha = norm_r2 / </a:t>
            </a:r>
            <a:r>
              <a:rPr lang="pt-BR" sz="900" b="1" dirty="0">
                <a:latin typeface="Consolas" panose="020B0609020204030204" pitchFamily="49" charset="0"/>
                <a:cs typeface="Calibri" panose="020F0502020204030204" pitchFamily="34" charset="0"/>
              </a:rPr>
              <a:t>sum</a:t>
            </a:r>
            <a:r>
              <a:rPr lang="pt-BR" sz="900" dirty="0">
                <a:latin typeface="Consolas" panose="020B0609020204030204" pitchFamily="49" charset="0"/>
                <a:cs typeface="Calibri" panose="020F0502020204030204" pitchFamily="34" charset="0"/>
              </a:rPr>
              <a:t>(p * q);</a:t>
            </a:r>
          </a:p>
          <a:p>
            <a:r>
              <a:rPr lang="pl-PL" sz="900" b="1" dirty="0">
                <a:latin typeface="Consolas" panose="020B0609020204030204" pitchFamily="49" charset="0"/>
                <a:cs typeface="Calibri" panose="020F0502020204030204" pitchFamily="34" charset="0"/>
              </a:rPr>
              <a:t>1</a:t>
            </a:r>
            <a:r>
              <a:rPr lang="en-US" sz="900" b="1" dirty="0">
                <a:latin typeface="Consolas" panose="020B0609020204030204" pitchFamily="49" charset="0"/>
                <a:cs typeface="Calibri" panose="020F0502020204030204" pitchFamily="34" charset="0"/>
              </a:rPr>
              <a:t>3</a:t>
            </a:r>
            <a:r>
              <a:rPr lang="pl-PL" sz="900" b="1" dirty="0">
                <a:latin typeface="Consolas" panose="020B0609020204030204" pitchFamily="49" charset="0"/>
                <a:cs typeface="Calibri" panose="020F0502020204030204" pitchFamily="34" charset="0"/>
              </a:rPr>
              <a:t>:</a:t>
            </a:r>
            <a:r>
              <a:rPr lang="pl-PL" sz="900" dirty="0">
                <a:latin typeface="Consolas" panose="020B0609020204030204" pitchFamily="49" charset="0"/>
                <a:cs typeface="Calibri" panose="020F0502020204030204" pitchFamily="34" charset="0"/>
              </a:rPr>
              <a:t> </a:t>
            </a:r>
            <a:r>
              <a:rPr lang="en-US" sz="900" dirty="0">
                <a:latin typeface="Consolas" panose="020B0609020204030204" pitchFamily="49" charset="0"/>
                <a:cs typeface="Calibri" panose="020F0502020204030204" pitchFamily="34" charset="0"/>
              </a:rPr>
              <a:t>   </a:t>
            </a:r>
            <a:r>
              <a:rPr lang="pl-PL" sz="900" dirty="0">
                <a:latin typeface="Consolas" panose="020B0609020204030204" pitchFamily="49" charset="0"/>
                <a:cs typeface="Calibri" panose="020F0502020204030204" pitchFamily="34" charset="0"/>
              </a:rPr>
              <a:t>w = w + alpha * p;</a:t>
            </a:r>
          </a:p>
          <a:p>
            <a:r>
              <a:rPr lang="en-US" sz="900" b="1" dirty="0">
                <a:latin typeface="Consolas" panose="020B0609020204030204" pitchFamily="49" charset="0"/>
                <a:cs typeface="Calibri" panose="020F0502020204030204" pitchFamily="34" charset="0"/>
              </a:rPr>
              <a:t>14:</a:t>
            </a:r>
            <a:r>
              <a:rPr lang="en-US" sz="900" dirty="0">
                <a:latin typeface="Consolas" panose="020B0609020204030204" pitchFamily="49" charset="0"/>
                <a:cs typeface="Calibri" panose="020F0502020204030204" pitchFamily="34" charset="0"/>
              </a:rPr>
              <a:t>    old_norm_r2 = norm_r2;</a:t>
            </a:r>
          </a:p>
          <a:p>
            <a:r>
              <a:rPr lang="pt-BR" sz="900" b="1" dirty="0">
                <a:latin typeface="Consolas" panose="020B0609020204030204" pitchFamily="49" charset="0"/>
                <a:cs typeface="Calibri" panose="020F0502020204030204" pitchFamily="34" charset="0"/>
              </a:rPr>
              <a:t>15:</a:t>
            </a:r>
            <a:r>
              <a:rPr lang="pt-BR" sz="900" dirty="0">
                <a:latin typeface="Consolas" panose="020B0609020204030204" pitchFamily="49" charset="0"/>
                <a:cs typeface="Calibri" panose="020F0502020204030204" pitchFamily="34" charset="0"/>
              </a:rPr>
              <a:t>    r = r + alpha * q;</a:t>
            </a:r>
          </a:p>
          <a:p>
            <a:r>
              <a:rPr lang="en-US" sz="900" b="1" dirty="0">
                <a:latin typeface="Consolas" panose="020B0609020204030204" pitchFamily="49" charset="0"/>
                <a:cs typeface="Calibri" panose="020F0502020204030204" pitchFamily="34" charset="0"/>
              </a:rPr>
              <a:t>16:</a:t>
            </a:r>
            <a:r>
              <a:rPr lang="en-US" sz="900" dirty="0">
                <a:latin typeface="Consolas" panose="020B0609020204030204" pitchFamily="49" charset="0"/>
                <a:cs typeface="Calibri" panose="020F0502020204030204" pitchFamily="34" charset="0"/>
              </a:rPr>
              <a:t>    norm_r2 = </a:t>
            </a:r>
            <a:r>
              <a:rPr lang="en-US" sz="900" b="1" dirty="0">
                <a:latin typeface="Consolas" panose="020B0609020204030204" pitchFamily="49" charset="0"/>
                <a:cs typeface="Calibri" panose="020F0502020204030204" pitchFamily="34" charset="0"/>
              </a:rPr>
              <a:t>sum</a:t>
            </a:r>
            <a:r>
              <a:rPr lang="en-US" sz="900" dirty="0">
                <a:latin typeface="Consolas" panose="020B0609020204030204" pitchFamily="49" charset="0"/>
                <a:cs typeface="Calibri" panose="020F0502020204030204" pitchFamily="34" charset="0"/>
              </a:rPr>
              <a:t>(r * r);</a:t>
            </a:r>
          </a:p>
          <a:p>
            <a:r>
              <a:rPr lang="en-US" sz="900" b="1" dirty="0">
                <a:latin typeface="Consolas" panose="020B0609020204030204" pitchFamily="49" charset="0"/>
                <a:cs typeface="Calibri" panose="020F0502020204030204" pitchFamily="34" charset="0"/>
              </a:rPr>
              <a:t>17:</a:t>
            </a:r>
            <a:r>
              <a:rPr lang="en-US" sz="900" dirty="0">
                <a:latin typeface="Consolas" panose="020B0609020204030204" pitchFamily="49" charset="0"/>
                <a:cs typeface="Calibri" panose="020F0502020204030204" pitchFamily="34" charset="0"/>
              </a:rPr>
              <a:t>    beta = norm_r2 / old_norm_r2;</a:t>
            </a:r>
          </a:p>
          <a:p>
            <a:r>
              <a:rPr lang="en-US" sz="900" b="1" dirty="0">
                <a:latin typeface="Consolas" panose="020B0609020204030204" pitchFamily="49" charset="0"/>
                <a:cs typeface="Calibri" panose="020F0502020204030204" pitchFamily="34" charset="0"/>
              </a:rPr>
              <a:t>18:</a:t>
            </a:r>
            <a:r>
              <a:rPr lang="en-US" sz="900" dirty="0">
                <a:latin typeface="Consolas" panose="020B0609020204030204" pitchFamily="49" charset="0"/>
                <a:cs typeface="Calibri" panose="020F0502020204030204" pitchFamily="34" charset="0"/>
              </a:rPr>
              <a:t>    p = -r + beta * p; </a:t>
            </a:r>
            <a:r>
              <a:rPr lang="en-US" sz="900" dirty="0" err="1">
                <a:latin typeface="Consolas" panose="020B0609020204030204" pitchFamily="49" charset="0"/>
                <a:cs typeface="Calibri" panose="020F0502020204030204" pitchFamily="34" charset="0"/>
              </a:rPr>
              <a:t>i</a:t>
            </a:r>
            <a:r>
              <a:rPr lang="en-US" sz="900" dirty="0">
                <a:latin typeface="Consolas" panose="020B0609020204030204" pitchFamily="49" charset="0"/>
                <a:cs typeface="Calibri" panose="020F0502020204030204" pitchFamily="34" charset="0"/>
              </a:rPr>
              <a:t> = </a:t>
            </a:r>
            <a:r>
              <a:rPr lang="en-US" sz="900" dirty="0" err="1">
                <a:latin typeface="Consolas" panose="020B0609020204030204" pitchFamily="49" charset="0"/>
                <a:cs typeface="Calibri" panose="020F0502020204030204" pitchFamily="34" charset="0"/>
              </a:rPr>
              <a:t>i</a:t>
            </a:r>
            <a:r>
              <a:rPr lang="en-US" sz="900" dirty="0">
                <a:latin typeface="Consolas" panose="020B0609020204030204" pitchFamily="49" charset="0"/>
                <a:cs typeface="Calibri" panose="020F0502020204030204" pitchFamily="34" charset="0"/>
              </a:rPr>
              <a:t> + 1; </a:t>
            </a:r>
          </a:p>
          <a:p>
            <a:r>
              <a:rPr lang="en-US" sz="900" b="1" dirty="0">
                <a:latin typeface="Consolas" panose="020B0609020204030204" pitchFamily="49" charset="0"/>
                <a:cs typeface="Calibri" panose="020F0502020204030204" pitchFamily="34" charset="0"/>
              </a:rPr>
              <a:t>19:</a:t>
            </a:r>
            <a:r>
              <a:rPr lang="en-US" sz="900" dirty="0">
                <a:latin typeface="Consolas" panose="020B0609020204030204" pitchFamily="49" charset="0"/>
                <a:cs typeface="Calibri" panose="020F0502020204030204" pitchFamily="34" charset="0"/>
              </a:rPr>
              <a:t> }</a:t>
            </a:r>
          </a:p>
          <a:p>
            <a:r>
              <a:rPr lang="en-US" sz="900" b="1" dirty="0">
                <a:latin typeface="Consolas" panose="020B0609020204030204" pitchFamily="49" charset="0"/>
                <a:cs typeface="Calibri" panose="020F0502020204030204" pitchFamily="34" charset="0"/>
              </a:rPr>
              <a:t>20:</a:t>
            </a:r>
            <a:r>
              <a:rPr lang="en-US" sz="900" dirty="0">
                <a:latin typeface="Consolas" panose="020B0609020204030204" pitchFamily="49" charset="0"/>
                <a:cs typeface="Calibri" panose="020F0502020204030204" pitchFamily="34" charset="0"/>
              </a:rPr>
              <a:t> </a:t>
            </a:r>
            <a:r>
              <a:rPr lang="en-US" sz="900" b="1" dirty="0">
                <a:latin typeface="Consolas" panose="020B0609020204030204" pitchFamily="49" charset="0"/>
                <a:cs typeface="Calibri" panose="020F0502020204030204" pitchFamily="34" charset="0"/>
              </a:rPr>
              <a:t>write</a:t>
            </a:r>
            <a:r>
              <a:rPr lang="en-US" sz="900" dirty="0">
                <a:latin typeface="Consolas" panose="020B0609020204030204" pitchFamily="49" charset="0"/>
                <a:cs typeface="Calibri" panose="020F0502020204030204" pitchFamily="34" charset="0"/>
              </a:rPr>
              <a:t>(w, </a:t>
            </a:r>
            <a:r>
              <a:rPr lang="en-US" sz="900" b="1" dirty="0">
                <a:latin typeface="Consolas" panose="020B0609020204030204" pitchFamily="49" charset="0"/>
                <a:cs typeface="Calibri" panose="020F0502020204030204" pitchFamily="34" charset="0"/>
              </a:rPr>
              <a:t>$4</a:t>
            </a:r>
            <a:r>
              <a:rPr lang="en-US" sz="900" dirty="0">
                <a:latin typeface="Consolas" panose="020B0609020204030204" pitchFamily="49" charset="0"/>
                <a:cs typeface="Calibri" panose="020F0502020204030204" pitchFamily="34" charset="0"/>
              </a:rPr>
              <a:t>, format="text");</a:t>
            </a:r>
          </a:p>
        </p:txBody>
      </p:sp>
      <p:sp>
        <p:nvSpPr>
          <p:cNvPr id="15" name="Rectangle 14"/>
          <p:cNvSpPr/>
          <p:nvPr/>
        </p:nvSpPr>
        <p:spPr>
          <a:xfrm>
            <a:off x="6979299" y="4265150"/>
            <a:ext cx="813315" cy="1772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Calibri" panose="020F0502020204030204" pitchFamily="34" charset="0"/>
              <a:cs typeface="Calibri" panose="020F0502020204030204" pitchFamily="34" charset="0"/>
            </a:endParaRPr>
          </a:p>
        </p:txBody>
      </p:sp>
      <p:sp>
        <p:nvSpPr>
          <p:cNvPr id="16" name="Rectangle 15"/>
          <p:cNvSpPr/>
          <p:nvPr/>
        </p:nvSpPr>
        <p:spPr>
          <a:xfrm>
            <a:off x="6805127" y="4958726"/>
            <a:ext cx="212427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Calibri" panose="020F0502020204030204" pitchFamily="34" charset="0"/>
              <a:cs typeface="Calibri" panose="020F0502020204030204" pitchFamily="34" charset="0"/>
            </a:endParaRPr>
          </a:p>
        </p:txBody>
      </p:sp>
      <p:sp>
        <p:nvSpPr>
          <p:cNvPr id="17" name="Rectangle 16"/>
          <p:cNvSpPr/>
          <p:nvPr/>
        </p:nvSpPr>
        <p:spPr>
          <a:xfrm>
            <a:off x="6304381" y="3534253"/>
            <a:ext cx="2718322" cy="28779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Calibri" panose="020F0502020204030204" pitchFamily="34" charset="0"/>
              <a:cs typeface="Calibri" panose="020F0502020204030204" pitchFamily="34" charset="0"/>
            </a:endParaRPr>
          </a:p>
        </p:txBody>
      </p:sp>
      <p:sp>
        <p:nvSpPr>
          <p:cNvPr id="18" name="TextBox 17"/>
          <p:cNvSpPr txBox="1"/>
          <p:nvPr/>
        </p:nvSpPr>
        <p:spPr>
          <a:xfrm>
            <a:off x="6304381" y="3167406"/>
            <a:ext cx="2718322" cy="37707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Optimization Scope</a:t>
            </a:r>
          </a:p>
        </p:txBody>
      </p:sp>
    </p:spTree>
    <p:extLst>
      <p:ext uri="{BB962C8B-B14F-4D97-AF65-F5344CB8AC3E}">
        <p14:creationId xmlns:p14="http://schemas.microsoft.com/office/powerpoint/2010/main" val="35711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 Program Compilation / Graphs</a:t>
            </a:r>
          </a:p>
        </p:txBody>
      </p:sp>
      <p:sp>
        <p:nvSpPr>
          <p:cNvPr id="3" name="Content Placeholder 2"/>
          <p:cNvSpPr>
            <a:spLocks noGrp="1"/>
          </p:cNvSpPr>
          <p:nvPr>
            <p:ph idx="1"/>
          </p:nvPr>
        </p:nvSpPr>
        <p:spPr/>
        <p:txBody>
          <a:bodyPr/>
          <a:lstStyle/>
          <a:p>
            <a:r>
              <a:rPr lang="en-US" dirty="0"/>
              <a:t>Script:</a:t>
            </a:r>
          </a:p>
          <a:p>
            <a:endParaRPr lang="en-US" dirty="0"/>
          </a:p>
          <a:p>
            <a:endParaRPr lang="en-US" dirty="0"/>
          </a:p>
          <a:p>
            <a:endParaRPr lang="en-US" dirty="0"/>
          </a:p>
          <a:p>
            <a:r>
              <a:rPr lang="en-US" dirty="0"/>
              <a:t>Operator DAG</a:t>
            </a:r>
            <a:br>
              <a:rPr lang="en-US" dirty="0"/>
            </a:br>
            <a:r>
              <a:rPr lang="en-US" b="0" dirty="0"/>
              <a:t>(</a:t>
            </a:r>
            <a:r>
              <a:rPr lang="en-US" dirty="0">
                <a:solidFill>
                  <a:srgbClr val="7889FB"/>
                </a:solidFill>
              </a:rPr>
              <a:t>today’s lecture</a:t>
            </a:r>
            <a:r>
              <a:rPr lang="en-US" b="0" dirty="0"/>
              <a:t>)</a:t>
            </a:r>
          </a:p>
          <a:p>
            <a:pPr lvl="1"/>
            <a:r>
              <a:rPr lang="en-US" dirty="0"/>
              <a:t>a.k.a. “graph”</a:t>
            </a:r>
            <a:br>
              <a:rPr lang="en-US" dirty="0"/>
            </a:br>
            <a:r>
              <a:rPr lang="en-US" dirty="0"/>
              <a:t>(data flow graph) </a:t>
            </a:r>
          </a:p>
          <a:p>
            <a:pPr lvl="1"/>
            <a:r>
              <a:rPr lang="en-US" dirty="0"/>
              <a:t>a.k.a. intermediate </a:t>
            </a:r>
            <a:br>
              <a:rPr lang="en-US" dirty="0"/>
            </a:br>
            <a:r>
              <a:rPr lang="en-US" dirty="0"/>
              <a:t>representation (IR)</a:t>
            </a:r>
          </a:p>
          <a:p>
            <a:pPr lvl="1"/>
            <a:endParaRPr lang="en-US" dirty="0"/>
          </a:p>
          <a:p>
            <a:pPr lvl="1"/>
            <a:endParaRPr lang="en-US" dirty="0"/>
          </a:p>
          <a:p>
            <a:pPr lvl="1"/>
            <a:endParaRPr lang="en-US" dirty="0"/>
          </a:p>
          <a:p>
            <a:r>
              <a:rPr lang="en-US" dirty="0"/>
              <a:t>Runtime Plan</a:t>
            </a:r>
          </a:p>
          <a:p>
            <a:pPr lvl="1"/>
            <a:r>
              <a:rPr lang="en-US" dirty="0"/>
              <a:t>Compiled runtime plans </a:t>
            </a:r>
            <a:br>
              <a:rPr lang="en-US" dirty="0"/>
            </a:br>
            <a:r>
              <a:rPr lang="en-US" dirty="0"/>
              <a:t>Interpreted plans</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sp>
        <p:nvSpPr>
          <p:cNvPr id="5" name="Rectangle 4"/>
          <p:cNvSpPr/>
          <p:nvPr/>
        </p:nvSpPr>
        <p:spPr>
          <a:xfrm>
            <a:off x="4008121" y="6114386"/>
            <a:ext cx="5195330" cy="523220"/>
          </a:xfrm>
          <a:prstGeom prst="rect">
            <a:avLst/>
          </a:prstGeom>
        </p:spPr>
        <p:txBody>
          <a:bodyPr wrap="square">
            <a:spAutoFit/>
          </a:bodyPr>
          <a:lstStyle/>
          <a:p>
            <a:r>
              <a:rPr lang="en-US" sz="1400" dirty="0">
                <a:latin typeface="Consolas" pitchFamily="49" charset="0"/>
                <a:cs typeface="Consolas" pitchFamily="49" charset="0"/>
              </a:rPr>
              <a:t>SPARK </a:t>
            </a:r>
            <a:r>
              <a:rPr lang="en-US" sz="1400" dirty="0" err="1">
                <a:latin typeface="Consolas" pitchFamily="49" charset="0"/>
                <a:cs typeface="Consolas" pitchFamily="49" charset="0"/>
              </a:rPr>
              <a:t>mapmmchain</a:t>
            </a:r>
            <a:r>
              <a:rPr lang="en-US" sz="1400" dirty="0">
                <a:latin typeface="Consolas" pitchFamily="49" charset="0"/>
                <a:cs typeface="Consolas" pitchFamily="49" charset="0"/>
              </a:rPr>
              <a:t> X.MATRIX.DOUBLE </a:t>
            </a:r>
            <a:r>
              <a:rPr lang="en-US" sz="1400" dirty="0" err="1">
                <a:latin typeface="Consolas" pitchFamily="49" charset="0"/>
                <a:cs typeface="Consolas" pitchFamily="49" charset="0"/>
              </a:rPr>
              <a:t>w.MATRIX.DOUBLE</a:t>
            </a:r>
            <a:r>
              <a:rPr lang="en-US" sz="1400" dirty="0">
                <a:latin typeface="Consolas" pitchFamily="49" charset="0"/>
                <a:cs typeface="Consolas" pitchFamily="49" charset="0"/>
              </a:rPr>
              <a:t> </a:t>
            </a:r>
          </a:p>
          <a:p>
            <a:r>
              <a:rPr lang="en-US" sz="1400" dirty="0">
                <a:latin typeface="Consolas" pitchFamily="49" charset="0"/>
                <a:cs typeface="Consolas" pitchFamily="49" charset="0"/>
              </a:rPr>
              <a:t>  </a:t>
            </a:r>
            <a:r>
              <a:rPr lang="en-US" sz="1400" dirty="0" err="1">
                <a:latin typeface="Consolas" pitchFamily="49" charset="0"/>
                <a:cs typeface="Consolas" pitchFamily="49" charset="0"/>
              </a:rPr>
              <a:t>v.MATRIX.DOUBLE</a:t>
            </a:r>
            <a:r>
              <a:rPr lang="en-US" sz="1400" dirty="0">
                <a:latin typeface="Consolas" pitchFamily="49" charset="0"/>
                <a:cs typeface="Consolas" pitchFamily="49" charset="0"/>
              </a:rPr>
              <a:t> _mVar4.MATRIX.DOUBLE </a:t>
            </a:r>
            <a:r>
              <a:rPr lang="en-US" sz="1400" dirty="0" err="1">
                <a:latin typeface="Consolas" pitchFamily="49" charset="0"/>
                <a:cs typeface="Consolas" pitchFamily="49" charset="0"/>
              </a:rPr>
              <a:t>XtwXv</a:t>
            </a:r>
            <a:endParaRPr lang="en-US" sz="1400" dirty="0">
              <a:latin typeface="Consolas" pitchFamily="49" charset="0"/>
              <a:cs typeface="Consolas" pitchFamily="49" charset="0"/>
            </a:endParaRPr>
          </a:p>
        </p:txBody>
      </p:sp>
      <p:sp>
        <p:nvSpPr>
          <p:cNvPr id="6" name="Rectangle 5"/>
          <p:cNvSpPr/>
          <p:nvPr/>
        </p:nvSpPr>
        <p:spPr>
          <a:xfrm>
            <a:off x="2697150" y="1430214"/>
            <a:ext cx="4743606" cy="923330"/>
          </a:xfrm>
          <a:prstGeom prst="rect">
            <a:avLst/>
          </a:prstGeom>
        </p:spPr>
        <p:txBody>
          <a:bodyPr wrap="none">
            <a:spAutoFit/>
          </a:bodyPr>
          <a:lstStyle/>
          <a:p>
            <a:r>
              <a:rPr lang="en-US" b="1" dirty="0">
                <a:latin typeface="Consolas" pitchFamily="49" charset="0"/>
                <a:cs typeface="Consolas" pitchFamily="49" charset="0"/>
              </a:rPr>
              <a:t>while</a:t>
            </a:r>
            <a:r>
              <a:rPr lang="en-US" dirty="0">
                <a:latin typeface="Consolas" pitchFamily="49" charset="0"/>
                <a:cs typeface="Consolas" pitchFamily="49" charset="0"/>
              </a:rPr>
              <a:t>(...) {</a:t>
            </a:r>
          </a:p>
          <a:p>
            <a:r>
              <a:rPr lang="en-US" dirty="0">
                <a:latin typeface="Consolas" pitchFamily="49" charset="0"/>
                <a:cs typeface="Consolas" pitchFamily="49" charset="0"/>
              </a:rPr>
              <a:t>    q = </a:t>
            </a:r>
            <a:r>
              <a:rPr lang="en-US" b="1" dirty="0">
                <a:latin typeface="Consolas" pitchFamily="49" charset="0"/>
                <a:cs typeface="Consolas" pitchFamily="49" charset="0"/>
              </a:rPr>
              <a:t>t</a:t>
            </a:r>
            <a:r>
              <a:rPr lang="en-US" dirty="0">
                <a:latin typeface="Consolas" pitchFamily="49" charset="0"/>
                <a:cs typeface="Consolas" pitchFamily="49" charset="0"/>
              </a:rPr>
              <a:t>(X) %*% (w * (X %*% v)) ...</a:t>
            </a:r>
          </a:p>
          <a:p>
            <a:r>
              <a:rPr lang="en-US" dirty="0">
                <a:latin typeface="Consolas" pitchFamily="49" charset="0"/>
                <a:cs typeface="Consolas" pitchFamily="49" charset="0"/>
              </a:rPr>
              <a:t>}</a:t>
            </a:r>
            <a:endParaRPr lang="en-US" dirty="0"/>
          </a:p>
        </p:txBody>
      </p:sp>
      <p:sp>
        <p:nvSpPr>
          <p:cNvPr id="7" name="Rectangle 6"/>
          <p:cNvSpPr/>
          <p:nvPr/>
        </p:nvSpPr>
        <p:spPr>
          <a:xfrm>
            <a:off x="3154349" y="1735014"/>
            <a:ext cx="4349861" cy="373575"/>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97149" y="1430214"/>
            <a:ext cx="4958841" cy="974727"/>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56660" y="2741525"/>
            <a:ext cx="2849880" cy="2895600"/>
            <a:chOff x="3886200" y="2590800"/>
            <a:chExt cx="2590800" cy="2895600"/>
          </a:xfrm>
        </p:grpSpPr>
        <p:sp>
          <p:nvSpPr>
            <p:cNvPr id="10" name="TextBox 9"/>
            <p:cNvSpPr txBox="1"/>
            <p:nvPr/>
          </p:nvSpPr>
          <p:spPr>
            <a:xfrm>
              <a:off x="4114800" y="5143381"/>
              <a:ext cx="685800"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X</a:t>
              </a:r>
              <a:endParaRPr lang="en-US" sz="1600" dirty="0">
                <a:latin typeface="Consolas" panose="020B0609020204030204" pitchFamily="49" charset="0"/>
                <a:cs typeface="Calibri" panose="020F0502020204030204" pitchFamily="34" charset="0"/>
              </a:endParaRPr>
            </a:p>
          </p:txBody>
        </p:sp>
        <p:cxnSp>
          <p:nvCxnSpPr>
            <p:cNvPr id="11" name="Straight Arrow Connector 10"/>
            <p:cNvCxnSpPr>
              <a:stCxn id="14" idx="0"/>
              <a:endCxn id="18" idx="2"/>
            </p:cNvCxnSpPr>
            <p:nvPr/>
          </p:nvCxnSpPr>
          <p:spPr>
            <a:xfrm rot="5400000" flipH="1" flipV="1">
              <a:off x="4741277" y="3064877"/>
              <a:ext cx="271046"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5147846"/>
              <a:ext cx="685800"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v</a:t>
              </a:r>
              <a:endParaRPr lang="en-US" sz="1600" dirty="0">
                <a:latin typeface="Consolas" panose="020B0609020204030204" pitchFamily="49" charset="0"/>
                <a:cs typeface="Calibri" panose="020F0502020204030204" pitchFamily="34" charset="0"/>
              </a:endParaRPr>
            </a:p>
          </p:txBody>
        </p:sp>
        <p:sp>
          <p:nvSpPr>
            <p:cNvPr id="13" name="Oval 12"/>
            <p:cNvSpPr/>
            <p:nvPr/>
          </p:nvSpPr>
          <p:spPr>
            <a:xfrm>
              <a:off x="4724400" y="4419600"/>
              <a:ext cx="6096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tx1"/>
                  </a:solidFill>
                  <a:latin typeface="Consolas" panose="020B0609020204030204" pitchFamily="49" charset="0"/>
                  <a:cs typeface="Calibri" panose="020F0502020204030204" pitchFamily="34" charset="0"/>
                </a:rPr>
                <a:t>ba</a:t>
              </a:r>
              <a:r>
                <a:rPr lang="en-US" sz="1600" dirty="0">
                  <a:solidFill>
                    <a:schemeClr val="tx1"/>
                  </a:solidFill>
                  <a:latin typeface="Consolas" panose="020B0609020204030204" pitchFamily="49" charset="0"/>
                  <a:cs typeface="Calibri" panose="020F0502020204030204" pitchFamily="34" charset="0"/>
                </a:rPr>
                <a:t>+*</a:t>
              </a:r>
            </a:p>
          </p:txBody>
        </p:sp>
        <p:sp>
          <p:nvSpPr>
            <p:cNvPr id="14" name="Oval 13"/>
            <p:cNvSpPr/>
            <p:nvPr/>
          </p:nvSpPr>
          <p:spPr>
            <a:xfrm>
              <a:off x="4572000" y="3200400"/>
              <a:ext cx="6096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tx1"/>
                  </a:solidFill>
                  <a:latin typeface="Consolas" panose="020B0609020204030204" pitchFamily="49" charset="0"/>
                  <a:cs typeface="Calibri" panose="020F0502020204030204" pitchFamily="34" charset="0"/>
                </a:rPr>
                <a:t>ba</a:t>
              </a:r>
              <a:r>
                <a:rPr lang="en-US" sz="1600" dirty="0">
                  <a:solidFill>
                    <a:schemeClr val="tx1"/>
                  </a:solidFill>
                  <a:latin typeface="Consolas" panose="020B0609020204030204" pitchFamily="49" charset="0"/>
                  <a:cs typeface="Calibri" panose="020F0502020204030204" pitchFamily="34" charset="0"/>
                </a:rPr>
                <a:t>+*</a:t>
              </a:r>
            </a:p>
          </p:txBody>
        </p:sp>
        <p:sp>
          <p:nvSpPr>
            <p:cNvPr id="15" name="Oval 14"/>
            <p:cNvSpPr/>
            <p:nvPr/>
          </p:nvSpPr>
          <p:spPr>
            <a:xfrm>
              <a:off x="5334000" y="3810000"/>
              <a:ext cx="6096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Consolas" panose="020B0609020204030204" pitchFamily="49" charset="0"/>
                  <a:cs typeface="Calibri" panose="020F0502020204030204" pitchFamily="34" charset="0"/>
                </a:rPr>
                <a:t>b(*)</a:t>
              </a:r>
            </a:p>
          </p:txBody>
        </p:sp>
        <p:sp>
          <p:nvSpPr>
            <p:cNvPr id="16" name="Oval 15"/>
            <p:cNvSpPr/>
            <p:nvPr/>
          </p:nvSpPr>
          <p:spPr>
            <a:xfrm>
              <a:off x="3886200" y="3810000"/>
              <a:ext cx="6096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Consolas" panose="020B0609020204030204" pitchFamily="49" charset="0"/>
                  <a:cs typeface="Calibri" panose="020F0502020204030204" pitchFamily="34" charset="0"/>
                </a:rPr>
                <a:t>r(t)</a:t>
              </a:r>
            </a:p>
          </p:txBody>
        </p:sp>
        <p:sp>
          <p:nvSpPr>
            <p:cNvPr id="17" name="TextBox 16"/>
            <p:cNvSpPr txBox="1"/>
            <p:nvPr/>
          </p:nvSpPr>
          <p:spPr>
            <a:xfrm>
              <a:off x="5791200" y="4462046"/>
              <a:ext cx="685800"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w</a:t>
              </a:r>
              <a:endParaRPr lang="en-US" sz="1600" dirty="0">
                <a:latin typeface="Consolas" panose="020B0609020204030204" pitchFamily="49" charset="0"/>
                <a:cs typeface="Calibri" panose="020F0502020204030204" pitchFamily="34" charset="0"/>
              </a:endParaRPr>
            </a:p>
          </p:txBody>
        </p:sp>
        <p:sp>
          <p:nvSpPr>
            <p:cNvPr id="18" name="TextBox 17"/>
            <p:cNvSpPr txBox="1"/>
            <p:nvPr/>
          </p:nvSpPr>
          <p:spPr>
            <a:xfrm>
              <a:off x="4495800" y="2590800"/>
              <a:ext cx="762000"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q</a:t>
              </a:r>
              <a:endParaRPr lang="en-US" sz="1600" dirty="0">
                <a:latin typeface="Consolas" panose="020B0609020204030204" pitchFamily="49" charset="0"/>
                <a:cs typeface="Calibri" panose="020F0502020204030204" pitchFamily="34" charset="0"/>
              </a:endParaRPr>
            </a:p>
          </p:txBody>
        </p:sp>
        <p:cxnSp>
          <p:nvCxnSpPr>
            <p:cNvPr id="19" name="Straight Arrow Connector 18"/>
            <p:cNvCxnSpPr>
              <a:stCxn id="16" idx="0"/>
              <a:endCxn id="14" idx="3"/>
            </p:cNvCxnSpPr>
            <p:nvPr/>
          </p:nvCxnSpPr>
          <p:spPr>
            <a:xfrm rot="5400000" flipH="1" flipV="1">
              <a:off x="4283939" y="3432665"/>
              <a:ext cx="284396" cy="4702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0"/>
              <a:endCxn id="14" idx="5"/>
            </p:cNvCxnSpPr>
            <p:nvPr/>
          </p:nvCxnSpPr>
          <p:spPr>
            <a:xfrm rot="16200000" flipV="1">
              <a:off x="5223365" y="3394565"/>
              <a:ext cx="284396" cy="5464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0"/>
              <a:endCxn id="16" idx="4"/>
            </p:cNvCxnSpPr>
            <p:nvPr/>
          </p:nvCxnSpPr>
          <p:spPr>
            <a:xfrm rot="16200000" flipV="1">
              <a:off x="3848160" y="4533841"/>
              <a:ext cx="952381" cy="2667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0"/>
              <a:endCxn id="13" idx="3"/>
            </p:cNvCxnSpPr>
            <p:nvPr/>
          </p:nvCxnSpPr>
          <p:spPr>
            <a:xfrm rot="5400000" flipH="1" flipV="1">
              <a:off x="4436399" y="4766106"/>
              <a:ext cx="398577" cy="3559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0"/>
              <a:endCxn id="13" idx="5"/>
            </p:cNvCxnSpPr>
            <p:nvPr/>
          </p:nvCxnSpPr>
          <p:spPr>
            <a:xfrm rot="16200000" flipV="1">
              <a:off x="5183092" y="4806438"/>
              <a:ext cx="403042" cy="2797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a:endCxn id="15" idx="3"/>
            </p:cNvCxnSpPr>
            <p:nvPr/>
          </p:nvCxnSpPr>
          <p:spPr>
            <a:xfrm rot="5400000" flipH="1" flipV="1">
              <a:off x="5084039" y="4080365"/>
              <a:ext cx="284396" cy="3940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0"/>
              <a:endCxn id="15" idx="5"/>
            </p:cNvCxnSpPr>
            <p:nvPr/>
          </p:nvCxnSpPr>
          <p:spPr>
            <a:xfrm rot="16200000" flipV="1">
              <a:off x="5830792" y="4158738"/>
              <a:ext cx="326842" cy="2797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H="1">
            <a:off x="4344322" y="2016016"/>
            <a:ext cx="1588" cy="1001841"/>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19800" y="3122525"/>
            <a:ext cx="1371600"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Operation</a:t>
            </a:r>
          </a:p>
        </p:txBody>
      </p:sp>
      <p:sp>
        <p:nvSpPr>
          <p:cNvPr id="28" name="TextBox 27"/>
          <p:cNvSpPr txBox="1"/>
          <p:nvPr/>
        </p:nvSpPr>
        <p:spPr>
          <a:xfrm>
            <a:off x="6019800" y="3503525"/>
            <a:ext cx="3124200"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Data Dependency</a:t>
            </a:r>
          </a:p>
        </p:txBody>
      </p:sp>
      <p:cxnSp>
        <p:nvCxnSpPr>
          <p:cNvPr id="29" name="Straight Arrow Connector 28"/>
          <p:cNvCxnSpPr>
            <a:stCxn id="27" idx="1"/>
          </p:cNvCxnSpPr>
          <p:nvPr/>
        </p:nvCxnSpPr>
        <p:spPr>
          <a:xfrm rot="10800000" flipV="1">
            <a:off x="5105400" y="3307191"/>
            <a:ext cx="914400" cy="120134"/>
          </a:xfrm>
          <a:prstGeom prst="straightConnector1">
            <a:avLst/>
          </a:prstGeom>
          <a:ln w="19050">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5334000" y="3688191"/>
            <a:ext cx="914400" cy="120134"/>
          </a:xfrm>
          <a:prstGeom prst="straightConnector1">
            <a:avLst/>
          </a:prstGeom>
          <a:ln w="19050">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72200" y="4188602"/>
            <a:ext cx="2895600"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[Multiple] Consumers of Intermediates</a:t>
            </a:r>
          </a:p>
        </p:txBody>
      </p:sp>
      <p:sp>
        <p:nvSpPr>
          <p:cNvPr id="32" name="TextBox 31"/>
          <p:cNvSpPr txBox="1"/>
          <p:nvPr/>
        </p:nvSpPr>
        <p:spPr>
          <a:xfrm>
            <a:off x="5410200" y="2771669"/>
            <a:ext cx="3505200" cy="369332"/>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[Multiple] DAG roots (outputs)</a:t>
            </a:r>
          </a:p>
        </p:txBody>
      </p:sp>
      <p:sp>
        <p:nvSpPr>
          <p:cNvPr id="33" name="TextBox 32"/>
          <p:cNvSpPr txBox="1"/>
          <p:nvPr/>
        </p:nvSpPr>
        <p:spPr>
          <a:xfrm>
            <a:off x="6477000" y="4834933"/>
            <a:ext cx="2133600" cy="369332"/>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No cycles</a:t>
            </a:r>
          </a:p>
        </p:txBody>
      </p:sp>
      <p:sp>
        <p:nvSpPr>
          <p:cNvPr id="34" name="TextBox 33"/>
          <p:cNvSpPr txBox="1"/>
          <p:nvPr/>
        </p:nvSpPr>
        <p:spPr>
          <a:xfrm>
            <a:off x="5791200" y="5227601"/>
            <a:ext cx="3352800" cy="369332"/>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[Multiple] DAG leafs (inputs)</a:t>
            </a:r>
          </a:p>
        </p:txBody>
      </p:sp>
      <p:sp>
        <p:nvSpPr>
          <p:cNvPr id="36" name="TextBox 35"/>
          <p:cNvSpPr txBox="1"/>
          <p:nvPr/>
        </p:nvSpPr>
        <p:spPr>
          <a:xfrm>
            <a:off x="7737232" y="1429815"/>
            <a:ext cx="1172901" cy="923330"/>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Statement Block Hierarchy</a:t>
            </a:r>
          </a:p>
        </p:txBody>
      </p:sp>
    </p:spTree>
    <p:extLst>
      <p:ext uri="{BB962C8B-B14F-4D97-AF65-F5344CB8AC3E}">
        <p14:creationId xmlns:p14="http://schemas.microsoft.com/office/powerpoint/2010/main" val="2198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27" grpId="0"/>
      <p:bldP spid="28" grpId="0"/>
      <p:bldP spid="31" grpId="0"/>
      <p:bldP spid="32" grpId="0"/>
      <p:bldP spid="33" grpId="0"/>
      <p:bldP spid="34"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Program Compilation / Graphs, cont.</a:t>
            </a:r>
          </a:p>
        </p:txBody>
      </p:sp>
      <p:sp>
        <p:nvSpPr>
          <p:cNvPr id="3" name="Content Placeholder 2"/>
          <p:cNvSpPr>
            <a:spLocks noGrp="1"/>
          </p:cNvSpPr>
          <p:nvPr>
            <p:ph idx="1"/>
          </p:nvPr>
        </p:nvSpPr>
        <p:spPr/>
        <p:txBody>
          <a:bodyPr/>
          <a:lstStyle/>
          <a:p>
            <a:r>
              <a:rPr lang="en-US" dirty="0"/>
              <a:t>Example TF </a:t>
            </a:r>
            <a:r>
              <a:rPr lang="en-US" dirty="0" err="1"/>
              <a:t>TensorBoard</a:t>
            </a:r>
            <a:endParaRPr lang="en-US" dirty="0"/>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07" y="2283740"/>
            <a:ext cx="2491403" cy="362559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667" y="2283740"/>
            <a:ext cx="2529634" cy="366382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065" y="2281786"/>
            <a:ext cx="3050477" cy="3637598"/>
          </a:xfrm>
          <a:prstGeom prst="rect">
            <a:avLst/>
          </a:prstGeom>
        </p:spPr>
      </p:pic>
      <p:sp>
        <p:nvSpPr>
          <p:cNvPr id="11" name="TextBox 10"/>
          <p:cNvSpPr txBox="1"/>
          <p:nvPr/>
        </p:nvSpPr>
        <p:spPr>
          <a:xfrm>
            <a:off x="422031" y="1897664"/>
            <a:ext cx="2280976"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(Node) </a:t>
            </a:r>
            <a:r>
              <a:rPr lang="en-US" b="1" dirty="0">
                <a:solidFill>
                  <a:schemeClr val="accent1"/>
                </a:solidFill>
                <a:latin typeface="Calibri" panose="020F0502020204030204" pitchFamily="34" charset="0"/>
                <a:cs typeface="Calibri" panose="020F0502020204030204" pitchFamily="34" charset="0"/>
              </a:rPr>
              <a:t>Structure View</a:t>
            </a:r>
          </a:p>
        </p:txBody>
      </p:sp>
      <p:sp>
        <p:nvSpPr>
          <p:cNvPr id="12" name="TextBox 11"/>
          <p:cNvSpPr txBox="1"/>
          <p:nvPr/>
        </p:nvSpPr>
        <p:spPr>
          <a:xfrm>
            <a:off x="3126716" y="1889290"/>
            <a:ext cx="2280976"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Device View</a:t>
            </a:r>
            <a:r>
              <a:rPr lang="en-US" dirty="0">
                <a:latin typeface="Calibri" panose="020F0502020204030204" pitchFamily="34" charset="0"/>
                <a:cs typeface="Calibri" panose="020F0502020204030204" pitchFamily="34" charset="0"/>
              </a:rPr>
              <a:t> (CPU, GPU)</a:t>
            </a:r>
          </a:p>
        </p:txBody>
      </p:sp>
      <p:sp>
        <p:nvSpPr>
          <p:cNvPr id="13" name="TextBox 12"/>
          <p:cNvSpPr txBox="1"/>
          <p:nvPr/>
        </p:nvSpPr>
        <p:spPr>
          <a:xfrm>
            <a:off x="5697416" y="1587841"/>
            <a:ext cx="3158551"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Tensor Shapes</a:t>
            </a:r>
            <a:r>
              <a:rPr lang="en-US" dirty="0">
                <a:latin typeface="Calibri" panose="020F0502020204030204" pitchFamily="34" charset="0"/>
                <a:cs typeface="Calibri" panose="020F0502020204030204" pitchFamily="34" charset="0"/>
              </a:rPr>
              <a:t> and </a:t>
            </a:r>
            <a:br>
              <a:rPr lang="en-US" dirty="0">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Runtime Statistics</a:t>
            </a:r>
            <a:r>
              <a:rPr lang="en-US" dirty="0">
                <a:latin typeface="Calibri" panose="020F0502020204030204" pitchFamily="34" charset="0"/>
                <a:cs typeface="Calibri" panose="020F0502020204030204" pitchFamily="34" charset="0"/>
              </a:rPr>
              <a:t> (time, mem)</a:t>
            </a:r>
          </a:p>
        </p:txBody>
      </p:sp>
      <p:pic>
        <p:nvPicPr>
          <p:cNvPr id="14" name="Picture 13">
            <a:extLst>
              <a:ext uri="{FF2B5EF4-FFF2-40B4-BE49-F238E27FC236}">
                <a16:creationId xmlns:a16="http://schemas.microsoft.com/office/drawing/2014/main" id="{4BA8E35E-73C7-40FA-9FB0-814BABB7F5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837" y="748551"/>
            <a:ext cx="659373" cy="561969"/>
          </a:xfrm>
          <a:prstGeom prst="rect">
            <a:avLst/>
          </a:prstGeom>
        </p:spPr>
      </p:pic>
      <p:sp>
        <p:nvSpPr>
          <p:cNvPr id="15" name="Rectangle 14"/>
          <p:cNvSpPr/>
          <p:nvPr/>
        </p:nvSpPr>
        <p:spPr>
          <a:xfrm>
            <a:off x="2886143" y="6006540"/>
            <a:ext cx="6104374" cy="307777"/>
          </a:xfrm>
          <a:prstGeom prst="rect">
            <a:avLst/>
          </a:prstGeom>
        </p:spPr>
        <p:txBody>
          <a:bodyPr wrap="square">
            <a:spAutoFit/>
          </a:bodyPr>
          <a:lstStyle/>
          <a:p>
            <a:pPr algn="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6"/>
              </a:rPr>
              <a:t>https://github.com/tensorflow/tensorboard/blob/master/docs/r1/graphs.md</a:t>
            </a:r>
            <a:r>
              <a:rPr lang="en-US" sz="1400" dirty="0">
                <a:latin typeface="Calibri" panose="020F0502020204030204" pitchFamily="34" charset="0"/>
                <a:cs typeface="Calibri" panose="020F0502020204030204" pitchFamily="34" charset="0"/>
              </a:rPr>
              <a:t>]</a:t>
            </a:r>
          </a:p>
        </p:txBody>
      </p:sp>
      <p:sp>
        <p:nvSpPr>
          <p:cNvPr id="5" name="TextBox 4"/>
          <p:cNvSpPr txBox="1"/>
          <p:nvPr/>
        </p:nvSpPr>
        <p:spPr>
          <a:xfrm>
            <a:off x="721783" y="3788230"/>
            <a:ext cx="916097" cy="1477328"/>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Same color, same internal </a:t>
            </a:r>
            <a:r>
              <a:rPr lang="en-US" b="1" dirty="0">
                <a:solidFill>
                  <a:srgbClr val="7889FB"/>
                </a:solidFill>
                <a:latin typeface="Calibri" panose="020F0502020204030204" pitchFamily="34" charset="0"/>
                <a:cs typeface="Calibri" panose="020F0502020204030204" pitchFamily="34" charset="0"/>
              </a:rPr>
              <a:t>structure</a:t>
            </a:r>
          </a:p>
        </p:txBody>
      </p:sp>
      <p:sp>
        <p:nvSpPr>
          <p:cNvPr id="16" name="TextBox 15"/>
          <p:cNvSpPr txBox="1"/>
          <p:nvPr/>
        </p:nvSpPr>
        <p:spPr>
          <a:xfrm>
            <a:off x="3597293" y="3789905"/>
            <a:ext cx="916097" cy="1200329"/>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Same color, same </a:t>
            </a:r>
            <a:r>
              <a:rPr lang="en-US" b="1" dirty="0">
                <a:solidFill>
                  <a:srgbClr val="7889FB"/>
                </a:solidFill>
                <a:latin typeface="Calibri" panose="020F0502020204030204" pitchFamily="34" charset="0"/>
                <a:cs typeface="Calibri" panose="020F0502020204030204" pitchFamily="34" charset="0"/>
              </a:rPr>
              <a:t>device</a:t>
            </a:r>
          </a:p>
        </p:txBody>
      </p:sp>
      <p:sp>
        <p:nvSpPr>
          <p:cNvPr id="17" name="TextBox 16"/>
          <p:cNvSpPr txBox="1"/>
          <p:nvPr/>
        </p:nvSpPr>
        <p:spPr>
          <a:xfrm>
            <a:off x="6033355" y="3088198"/>
            <a:ext cx="1543102" cy="1200329"/>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Edge thickness </a:t>
            </a: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rgbClr val="7889FB"/>
                </a:solidFill>
                <a:latin typeface="Calibri" panose="020F0502020204030204" pitchFamily="34" charset="0"/>
                <a:cs typeface="Calibri" panose="020F0502020204030204" pitchFamily="34" charset="0"/>
              </a:rPr>
              <a:t> size</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Color intensity </a:t>
            </a: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rgbClr val="7889FB"/>
                </a:solidFill>
                <a:latin typeface="Calibri" panose="020F0502020204030204" pitchFamily="34" charset="0"/>
                <a:cs typeface="Calibri" panose="020F0502020204030204" pitchFamily="34" charset="0"/>
              </a:rPr>
              <a:t> time</a:t>
            </a:r>
          </a:p>
        </p:txBody>
      </p:sp>
    </p:spTree>
    <p:extLst>
      <p:ext uri="{BB962C8B-B14F-4D97-AF65-F5344CB8AC3E}">
        <p14:creationId xmlns:p14="http://schemas.microsoft.com/office/powerpoint/2010/main" val="384001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Compilation Chain</a:t>
            </a:r>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sp>
        <p:nvSpPr>
          <p:cNvPr id="5" name="Rectangle 4"/>
          <p:cNvSpPr/>
          <p:nvPr/>
        </p:nvSpPr>
        <p:spPr>
          <a:xfrm>
            <a:off x="2588606" y="1394386"/>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Parsing</a:t>
            </a:r>
            <a:r>
              <a:rPr lang="en-US" dirty="0">
                <a:latin typeface="Calibri" panose="020F0502020204030204" pitchFamily="34" charset="0"/>
                <a:cs typeface="Calibri" panose="020F0502020204030204" pitchFamily="34" charset="0"/>
              </a:rPr>
              <a:t> (syntactic analysis)</a:t>
            </a:r>
          </a:p>
        </p:txBody>
      </p:sp>
      <p:sp>
        <p:nvSpPr>
          <p:cNvPr id="6" name="Rectangle 5"/>
          <p:cNvSpPr/>
          <p:nvPr/>
        </p:nvSpPr>
        <p:spPr>
          <a:xfrm>
            <a:off x="2588606" y="1780986"/>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Live Variable Analysis</a:t>
            </a:r>
            <a:endParaRPr lang="en-US" dirty="0">
              <a:latin typeface="Calibri" panose="020F0502020204030204" pitchFamily="34" charset="0"/>
              <a:cs typeface="Calibri" panose="020F0502020204030204" pitchFamily="34" charset="0"/>
            </a:endParaRPr>
          </a:p>
        </p:txBody>
      </p:sp>
      <p:sp>
        <p:nvSpPr>
          <p:cNvPr id="7" name="Rectangle 6"/>
          <p:cNvSpPr/>
          <p:nvPr/>
        </p:nvSpPr>
        <p:spPr>
          <a:xfrm>
            <a:off x="2588605" y="2167586"/>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Validate </a:t>
            </a:r>
            <a:r>
              <a:rPr lang="en-US" dirty="0">
                <a:latin typeface="Calibri" panose="020F0502020204030204" pitchFamily="34" charset="0"/>
                <a:cs typeface="Calibri" panose="020F0502020204030204" pitchFamily="34" charset="0"/>
              </a:rPr>
              <a:t>(semantic analysis)</a:t>
            </a:r>
          </a:p>
        </p:txBody>
      </p:sp>
      <p:sp>
        <p:nvSpPr>
          <p:cNvPr id="8" name="TextBox 7"/>
          <p:cNvSpPr txBox="1"/>
          <p:nvPr/>
        </p:nvSpPr>
        <p:spPr>
          <a:xfrm>
            <a:off x="4087743" y="759881"/>
            <a:ext cx="1125416"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Script</a:t>
            </a:r>
          </a:p>
        </p:txBody>
      </p:sp>
      <p:cxnSp>
        <p:nvCxnSpPr>
          <p:cNvPr id="9" name="Straight Arrow Connector 8"/>
          <p:cNvCxnSpPr>
            <a:stCxn id="8" idx="2"/>
            <a:endCxn id="5" idx="0"/>
          </p:cNvCxnSpPr>
          <p:nvPr/>
        </p:nvCxnSpPr>
        <p:spPr>
          <a:xfrm>
            <a:off x="4650451" y="1129213"/>
            <a:ext cx="2" cy="265173"/>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88607" y="2778582"/>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Construct HOP DAGs</a:t>
            </a: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2586541" y="448875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Compute Memory Estimates</a:t>
            </a:r>
            <a:endParaRPr lang="en-US" dirty="0">
              <a:latin typeface="Calibri" panose="020F0502020204030204" pitchFamily="34" charset="0"/>
              <a:cs typeface="Calibri" panose="020F0502020204030204" pitchFamily="34" charset="0"/>
            </a:endParaRPr>
          </a:p>
        </p:txBody>
      </p:sp>
      <p:sp>
        <p:nvSpPr>
          <p:cNvPr id="18" name="Rectangle 17"/>
          <p:cNvSpPr/>
          <p:nvPr/>
        </p:nvSpPr>
        <p:spPr>
          <a:xfrm>
            <a:off x="2586543" y="5137570"/>
            <a:ext cx="4123693" cy="575462"/>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Construct LOP DAGs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incl</a:t>
            </a:r>
            <a:r>
              <a:rPr lang="en-US" dirty="0">
                <a:latin typeface="Calibri" panose="020F0502020204030204" pitchFamily="34" charset="0"/>
                <a:cs typeface="Calibri" panose="020F0502020204030204" pitchFamily="34" charset="0"/>
              </a:rPr>
              <a:t> operator selection, hop-lop rewrites) </a:t>
            </a:r>
          </a:p>
        </p:txBody>
      </p:sp>
      <p:sp>
        <p:nvSpPr>
          <p:cNvPr id="19" name="Rectangle 18"/>
          <p:cNvSpPr/>
          <p:nvPr/>
        </p:nvSpPr>
        <p:spPr>
          <a:xfrm>
            <a:off x="2586542" y="577522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Generate Runtime Program</a:t>
            </a:r>
            <a:endParaRPr lang="en-US" dirty="0">
              <a:latin typeface="Calibri" panose="020F0502020204030204" pitchFamily="34" charset="0"/>
              <a:cs typeface="Calibri" panose="020F0502020204030204" pitchFamily="34" charset="0"/>
            </a:endParaRPr>
          </a:p>
        </p:txBody>
      </p:sp>
      <p:sp>
        <p:nvSpPr>
          <p:cNvPr id="20" name="TextBox 19"/>
          <p:cNvSpPr txBox="1"/>
          <p:nvPr/>
        </p:nvSpPr>
        <p:spPr>
          <a:xfrm>
            <a:off x="6969315" y="674972"/>
            <a:ext cx="2054106" cy="1384995"/>
          </a:xfrm>
          <a:prstGeom prst="rect">
            <a:avLst/>
          </a:prstGeom>
          <a:noFill/>
        </p:spPr>
        <p:txBody>
          <a:bodyPr wrap="square" rtlCol="0">
            <a:spAutoFit/>
          </a:bodyPr>
          <a:lstStyle/>
          <a:p>
            <a:pPr algn="r"/>
            <a:r>
              <a:rPr lang="en-US" sz="1400" dirty="0">
                <a:latin typeface="Calibri" panose="020F0502020204030204" pitchFamily="34" charset="0"/>
                <a:cs typeface="Calibri" panose="020F0502020204030204" pitchFamily="34" charset="0"/>
              </a:rPr>
              <a:t>[Matthias Boehm et al:</a:t>
            </a:r>
          </a:p>
          <a:p>
            <a:pPr algn="r"/>
            <a:r>
              <a:rPr lang="en-US" sz="1400" dirty="0" err="1">
                <a:latin typeface="Calibri" panose="020F0502020204030204" pitchFamily="34" charset="0"/>
                <a:cs typeface="Calibri" panose="020F0502020204030204" pitchFamily="34" charset="0"/>
              </a:rPr>
              <a:t>SystemML's</a:t>
            </a:r>
            <a:r>
              <a:rPr lang="en-US" sz="1400" dirty="0">
                <a:latin typeface="Calibri" panose="020F0502020204030204" pitchFamily="34" charset="0"/>
                <a:cs typeface="Calibri" panose="020F0502020204030204" pitchFamily="34" charset="0"/>
              </a:rPr>
              <a:t> Optimizer: Plan Generation for Large-Scale Machine Learning Programs. </a:t>
            </a:r>
            <a:r>
              <a:rPr lang="en-US" sz="1400" b="1" dirty="0">
                <a:latin typeface="Calibri" panose="020F0502020204030204" pitchFamily="34" charset="0"/>
                <a:cs typeface="Calibri" panose="020F0502020204030204" pitchFamily="34" charset="0"/>
              </a:rPr>
              <a:t>IEEE Data Eng. Bull 2014</a:t>
            </a:r>
            <a:r>
              <a:rPr lang="en-US" sz="1400" dirty="0">
                <a:latin typeface="Calibri" panose="020F0502020204030204" pitchFamily="34" charset="0"/>
                <a:cs typeface="Calibri" panose="020F0502020204030204" pitchFamily="34" charset="0"/>
              </a:rPr>
              <a:t>]</a:t>
            </a:r>
          </a:p>
        </p:txBody>
      </p:sp>
      <p:sp>
        <p:nvSpPr>
          <p:cNvPr id="21" name="Rectangle 20"/>
          <p:cNvSpPr/>
          <p:nvPr/>
        </p:nvSpPr>
        <p:spPr>
          <a:xfrm>
            <a:off x="1567543" y="3170751"/>
            <a:ext cx="5250264" cy="861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latin typeface="Calibri" panose="020F0502020204030204" pitchFamily="34" charset="0"/>
                <a:cs typeface="Calibri" panose="020F0502020204030204" pitchFamily="34" charset="0"/>
              </a:rPr>
              <a:t>Multiple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Rounds</a:t>
            </a:r>
          </a:p>
        </p:txBody>
      </p:sp>
      <p:sp>
        <p:nvSpPr>
          <p:cNvPr id="22" name="Rectangle 21"/>
          <p:cNvSpPr/>
          <p:nvPr/>
        </p:nvSpPr>
        <p:spPr>
          <a:xfrm>
            <a:off x="2586541" y="325861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Static/Dynamic Rewrites</a:t>
            </a:r>
            <a:endParaRPr lang="en-US" dirty="0">
              <a:latin typeface="Calibri" panose="020F0502020204030204" pitchFamily="34" charset="0"/>
              <a:cs typeface="Calibri" panose="020F0502020204030204" pitchFamily="34" charset="0"/>
            </a:endParaRPr>
          </a:p>
        </p:txBody>
      </p:sp>
      <p:sp>
        <p:nvSpPr>
          <p:cNvPr id="23" name="Rectangle 22"/>
          <p:cNvSpPr/>
          <p:nvPr/>
        </p:nvSpPr>
        <p:spPr>
          <a:xfrm>
            <a:off x="2586540" y="364521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Intra-/Inter-Procedural Analysis</a:t>
            </a:r>
          </a:p>
        </p:txBody>
      </p:sp>
      <p:sp>
        <p:nvSpPr>
          <p:cNvPr id="24" name="Rectangle 23"/>
          <p:cNvSpPr/>
          <p:nvPr/>
        </p:nvSpPr>
        <p:spPr>
          <a:xfrm>
            <a:off x="2586542" y="4102150"/>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Static/Dynamic Rewrites</a:t>
            </a:r>
            <a:endParaRPr lang="en-US" dirty="0">
              <a:latin typeface="Calibri" panose="020F0502020204030204" pitchFamily="34" charset="0"/>
              <a:cs typeface="Calibri" panose="020F0502020204030204" pitchFamily="34" charset="0"/>
            </a:endParaRPr>
          </a:p>
        </p:txBody>
      </p:sp>
      <p:sp>
        <p:nvSpPr>
          <p:cNvPr id="28" name="TextBox 27"/>
          <p:cNvSpPr txBox="1"/>
          <p:nvPr/>
        </p:nvSpPr>
        <p:spPr>
          <a:xfrm>
            <a:off x="3444239" y="6397026"/>
            <a:ext cx="2412429"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Execution Plan</a:t>
            </a:r>
          </a:p>
        </p:txBody>
      </p:sp>
      <p:cxnSp>
        <p:nvCxnSpPr>
          <p:cNvPr id="29" name="Straight Arrow Connector 28"/>
          <p:cNvCxnSpPr>
            <a:stCxn id="19" idx="2"/>
            <a:endCxn id="28" idx="0"/>
          </p:cNvCxnSpPr>
          <p:nvPr/>
        </p:nvCxnSpPr>
        <p:spPr>
          <a:xfrm>
            <a:off x="4648389" y="6099632"/>
            <a:ext cx="2065" cy="297394"/>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20725" y="1339778"/>
            <a:ext cx="6143123" cy="1206251"/>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Language</a:t>
            </a:r>
          </a:p>
        </p:txBody>
      </p:sp>
      <p:sp>
        <p:nvSpPr>
          <p:cNvPr id="33" name="Rectangle 32"/>
          <p:cNvSpPr/>
          <p:nvPr/>
        </p:nvSpPr>
        <p:spPr>
          <a:xfrm>
            <a:off x="720726" y="2722571"/>
            <a:ext cx="6143122" cy="2140831"/>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HOPs</a:t>
            </a:r>
          </a:p>
        </p:txBody>
      </p:sp>
      <p:sp>
        <p:nvSpPr>
          <p:cNvPr id="34" name="Rectangle 33"/>
          <p:cNvSpPr/>
          <p:nvPr/>
        </p:nvSpPr>
        <p:spPr>
          <a:xfrm>
            <a:off x="722401" y="5078335"/>
            <a:ext cx="6143122" cy="1072926"/>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LOPs</a:t>
            </a:r>
          </a:p>
        </p:txBody>
      </p:sp>
      <p:cxnSp>
        <p:nvCxnSpPr>
          <p:cNvPr id="35" name="Straight Arrow Connector 34"/>
          <p:cNvCxnSpPr/>
          <p:nvPr/>
        </p:nvCxnSpPr>
        <p:spPr>
          <a:xfrm>
            <a:off x="7172198" y="4045321"/>
            <a:ext cx="0" cy="2351705"/>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05152" y="4650958"/>
            <a:ext cx="1557496" cy="923330"/>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Dynamic Recompilation</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t>
            </a:r>
            <a:r>
              <a:rPr lang="en-US" b="1" dirty="0">
                <a:solidFill>
                  <a:srgbClr val="7889FB"/>
                </a:solidFill>
                <a:latin typeface="Calibri" panose="020F0502020204030204" pitchFamily="34" charset="0"/>
                <a:cs typeface="Calibri" panose="020F0502020204030204" pitchFamily="34" charset="0"/>
              </a:rPr>
              <a:t>lecture 04</a:t>
            </a:r>
            <a:r>
              <a:rPr lang="en-US" dirty="0">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2"/>
          <a:stretch>
            <a:fillRect/>
          </a:stretch>
        </p:blipFill>
        <p:spPr>
          <a:xfrm>
            <a:off x="8421949" y="2138684"/>
            <a:ext cx="496005" cy="640080"/>
          </a:xfrm>
          <a:prstGeom prst="rect">
            <a:avLst/>
          </a:prstGeom>
          <a:ln w="25400">
            <a:solidFill>
              <a:srgbClr val="7889FB"/>
            </a:solidFill>
          </a:ln>
        </p:spPr>
      </p:pic>
    </p:spTree>
    <p:extLst>
      <p:ext uri="{BB962C8B-B14F-4D97-AF65-F5344CB8AC3E}">
        <p14:creationId xmlns:p14="http://schemas.microsoft.com/office/powerpoint/2010/main" val="35448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1" grpId="0" animBg="1"/>
      <p:bldP spid="22" grpId="0" animBg="1"/>
      <p:bldP spid="23" grpId="0" animBg="1"/>
      <p:bldP spid="24" grpId="0" animBg="1"/>
      <p:bldP spid="28" grpId="0"/>
      <p:bldP spid="33" grpId="0" animBg="1"/>
      <p:bldP spid="34"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Basic HOP and LOP DAG Compilation</a:t>
            </a:r>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sp>
        <p:nvSpPr>
          <p:cNvPr id="5" name="Rectangle 4"/>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9101" y="1251155"/>
            <a:ext cx="3434760" cy="3339376"/>
          </a:xfrm>
          <a:prstGeom prst="rect">
            <a:avLst/>
          </a:prstGeom>
          <a:noFill/>
          <a:ln w="12700">
            <a:noFill/>
          </a:ln>
        </p:spPr>
        <p:txBody>
          <a:bodyPr wrap="square" rtlCol="0">
            <a:spAutoFit/>
          </a:bodyPr>
          <a:lstStyle/>
          <a:p>
            <a:r>
              <a:rPr lang="en-US" b="1" dirty="0" err="1">
                <a:latin typeface="Calibri" panose="020F0502020204030204" pitchFamily="34" charset="0"/>
                <a:cs typeface="Calibri" panose="020F0502020204030204" pitchFamily="34" charset="0"/>
              </a:rPr>
              <a:t>LinregDS</a:t>
            </a:r>
            <a:r>
              <a:rPr lang="en-US" b="1" dirty="0">
                <a:latin typeface="Calibri" panose="020F0502020204030204" pitchFamily="34" charset="0"/>
                <a:cs typeface="Calibri" panose="020F0502020204030204" pitchFamily="34" charset="0"/>
              </a:rPr>
              <a:t> (Direct Solve)</a:t>
            </a:r>
            <a:endParaRPr lang="en-US" dirty="0">
              <a:latin typeface="Calibri" panose="020F0502020204030204" pitchFamily="34" charset="0"/>
              <a:cs typeface="Calibri" panose="020F0502020204030204" pitchFamily="34" charset="0"/>
            </a:endParaRPr>
          </a:p>
          <a:p>
            <a:endParaRPr lang="en-US" sz="700" dirty="0">
              <a:latin typeface="Consolas" panose="020B0609020204030204" pitchFamily="49" charset="0"/>
              <a:cs typeface="Courier New" pitchFamily="49" charset="0"/>
            </a:endParaRPr>
          </a:p>
          <a:p>
            <a:r>
              <a:rPr lang="en-US" sz="1200" dirty="0">
                <a:latin typeface="Consolas" panose="020B0609020204030204" pitchFamily="49" charset="0"/>
                <a:cs typeface="Courier New" pitchFamily="49" charset="0"/>
              </a:rPr>
              <a:t>X = </a:t>
            </a:r>
            <a:r>
              <a:rPr lang="en-US" sz="1200" b="1" dirty="0">
                <a:latin typeface="Consolas" panose="020B0609020204030204" pitchFamily="49" charset="0"/>
                <a:cs typeface="Courier New" pitchFamily="49" charset="0"/>
              </a:rPr>
              <a:t>read</a:t>
            </a:r>
            <a:r>
              <a:rPr lang="en-US" sz="1200" dirty="0">
                <a:latin typeface="Consolas" panose="020B0609020204030204" pitchFamily="49" charset="0"/>
                <a:cs typeface="Courier New" pitchFamily="49" charset="0"/>
              </a:rPr>
              <a:t>(</a:t>
            </a:r>
            <a:r>
              <a:rPr lang="en-US" sz="1200" b="1" dirty="0">
                <a:latin typeface="Consolas" panose="020B0609020204030204" pitchFamily="49" charset="0"/>
                <a:cs typeface="Courier New" pitchFamily="49" charset="0"/>
              </a:rPr>
              <a:t>$1</a:t>
            </a:r>
            <a:r>
              <a:rPr lang="en-US" sz="1200" dirty="0">
                <a:latin typeface="Consolas" panose="020B0609020204030204" pitchFamily="49" charset="0"/>
                <a:cs typeface="Courier New" pitchFamily="49" charset="0"/>
              </a:rPr>
              <a:t>);</a:t>
            </a:r>
          </a:p>
          <a:p>
            <a:r>
              <a:rPr lang="en-US" sz="1200" dirty="0">
                <a:latin typeface="Consolas" panose="020B0609020204030204" pitchFamily="49" charset="0"/>
                <a:cs typeface="Courier New" pitchFamily="49" charset="0"/>
              </a:rPr>
              <a:t>y = </a:t>
            </a:r>
            <a:r>
              <a:rPr lang="en-US" sz="1200" b="1" dirty="0">
                <a:latin typeface="Consolas" panose="020B0609020204030204" pitchFamily="49" charset="0"/>
                <a:cs typeface="Courier New" pitchFamily="49" charset="0"/>
              </a:rPr>
              <a:t>read</a:t>
            </a:r>
            <a:r>
              <a:rPr lang="en-US" sz="1200" dirty="0">
                <a:latin typeface="Consolas" panose="020B0609020204030204" pitchFamily="49" charset="0"/>
                <a:cs typeface="Courier New" pitchFamily="49" charset="0"/>
              </a:rPr>
              <a:t>(</a:t>
            </a:r>
            <a:r>
              <a:rPr lang="en-US" sz="1200" b="1" dirty="0">
                <a:latin typeface="Consolas" panose="020B0609020204030204" pitchFamily="49" charset="0"/>
                <a:cs typeface="Courier New" pitchFamily="49" charset="0"/>
              </a:rPr>
              <a:t>$2</a:t>
            </a:r>
            <a:r>
              <a:rPr lang="en-US" sz="1200" dirty="0">
                <a:latin typeface="Consolas" panose="020B0609020204030204" pitchFamily="49" charset="0"/>
                <a:cs typeface="Courier New" pitchFamily="49" charset="0"/>
              </a:rPr>
              <a:t>);</a:t>
            </a:r>
          </a:p>
          <a:p>
            <a:r>
              <a:rPr lang="en-US" sz="1200" dirty="0">
                <a:latin typeface="Consolas" panose="020B0609020204030204" pitchFamily="49" charset="0"/>
                <a:cs typeface="Courier New" pitchFamily="49" charset="0"/>
              </a:rPr>
              <a:t>intercept = </a:t>
            </a:r>
            <a:r>
              <a:rPr lang="en-US" sz="1200" b="1" dirty="0">
                <a:latin typeface="Consolas" panose="020B0609020204030204" pitchFamily="49" charset="0"/>
                <a:cs typeface="Courier New" pitchFamily="49" charset="0"/>
              </a:rPr>
              <a:t>$3</a:t>
            </a:r>
            <a:r>
              <a:rPr lang="en-US" sz="1200" dirty="0">
                <a:latin typeface="Consolas" panose="020B0609020204030204" pitchFamily="49" charset="0"/>
                <a:cs typeface="Courier New" pitchFamily="49" charset="0"/>
              </a:rPr>
              <a:t>; </a:t>
            </a:r>
          </a:p>
          <a:p>
            <a:r>
              <a:rPr lang="en-US" sz="1200" dirty="0">
                <a:latin typeface="Consolas" panose="020B0609020204030204" pitchFamily="49" charset="0"/>
                <a:cs typeface="Courier New" pitchFamily="49" charset="0"/>
              </a:rPr>
              <a:t>lambda = 0.001;</a:t>
            </a:r>
          </a:p>
          <a:p>
            <a:r>
              <a:rPr lang="en-US" sz="1200" dirty="0">
                <a:latin typeface="Consolas" panose="020B0609020204030204" pitchFamily="49" charset="0"/>
                <a:cs typeface="Courier New" pitchFamily="49" charset="0"/>
              </a:rPr>
              <a:t>...</a:t>
            </a:r>
          </a:p>
          <a:p>
            <a:endParaRPr lang="en-US" sz="300" b="1" dirty="0">
              <a:latin typeface="Consolas" panose="020B0609020204030204" pitchFamily="49" charset="0"/>
              <a:cs typeface="Courier New" pitchFamily="49" charset="0"/>
            </a:endParaRPr>
          </a:p>
          <a:p>
            <a:r>
              <a:rPr lang="en-US" sz="1200" b="1" dirty="0">
                <a:latin typeface="Consolas" panose="020B0609020204030204" pitchFamily="49" charset="0"/>
                <a:cs typeface="Courier New" pitchFamily="49" charset="0"/>
              </a:rPr>
              <a:t>if</a:t>
            </a:r>
            <a:r>
              <a:rPr lang="en-US" sz="1200" dirty="0">
                <a:latin typeface="Consolas" panose="020B0609020204030204" pitchFamily="49" charset="0"/>
                <a:cs typeface="Courier New" pitchFamily="49" charset="0"/>
              </a:rPr>
              <a:t>( intercept == 1 ) {</a:t>
            </a:r>
          </a:p>
          <a:p>
            <a:r>
              <a:rPr lang="en-US" sz="1200" dirty="0">
                <a:latin typeface="Consolas" panose="020B0609020204030204" pitchFamily="49" charset="0"/>
                <a:cs typeface="Courier New" pitchFamily="49" charset="0"/>
              </a:rPr>
              <a:t>  ones = </a:t>
            </a:r>
            <a:r>
              <a:rPr lang="en-US" sz="1200" b="1" dirty="0">
                <a:latin typeface="Consolas" panose="020B0609020204030204" pitchFamily="49" charset="0"/>
                <a:cs typeface="Courier New" pitchFamily="49" charset="0"/>
              </a:rPr>
              <a:t>matrix</a:t>
            </a:r>
            <a:r>
              <a:rPr lang="en-US" sz="1200" dirty="0">
                <a:latin typeface="Consolas" panose="020B0609020204030204" pitchFamily="49" charset="0"/>
                <a:cs typeface="Courier New" pitchFamily="49" charset="0"/>
              </a:rPr>
              <a:t>(1, </a:t>
            </a:r>
            <a:r>
              <a:rPr lang="en-US" sz="1200" b="1" dirty="0" err="1">
                <a:latin typeface="Consolas" panose="020B0609020204030204" pitchFamily="49" charset="0"/>
                <a:cs typeface="Courier New" pitchFamily="49" charset="0"/>
              </a:rPr>
              <a:t>nrow</a:t>
            </a:r>
            <a:r>
              <a:rPr lang="en-US" sz="1200" dirty="0">
                <a:latin typeface="Consolas" panose="020B0609020204030204" pitchFamily="49" charset="0"/>
                <a:cs typeface="Courier New" pitchFamily="49" charset="0"/>
              </a:rPr>
              <a:t>(X), 1); </a:t>
            </a:r>
          </a:p>
          <a:p>
            <a:r>
              <a:rPr lang="en-US" sz="1200" dirty="0">
                <a:latin typeface="Consolas" panose="020B0609020204030204" pitchFamily="49" charset="0"/>
                <a:cs typeface="Courier New" pitchFamily="49" charset="0"/>
              </a:rPr>
              <a:t>  X = </a:t>
            </a:r>
            <a:r>
              <a:rPr lang="en-US" sz="1200" b="1" dirty="0">
                <a:latin typeface="Consolas" panose="020B0609020204030204" pitchFamily="49" charset="0"/>
                <a:cs typeface="Courier New" pitchFamily="49" charset="0"/>
              </a:rPr>
              <a:t>append</a:t>
            </a:r>
            <a:r>
              <a:rPr lang="en-US" sz="1200" dirty="0">
                <a:latin typeface="Consolas" panose="020B0609020204030204" pitchFamily="49" charset="0"/>
                <a:cs typeface="Courier New" pitchFamily="49" charset="0"/>
              </a:rPr>
              <a:t>(X, ones);</a:t>
            </a:r>
          </a:p>
          <a:p>
            <a:r>
              <a:rPr lang="en-US" sz="1200" dirty="0">
                <a:latin typeface="Consolas" panose="020B0609020204030204" pitchFamily="49" charset="0"/>
                <a:cs typeface="Courier New" pitchFamily="49" charset="0"/>
              </a:rPr>
              <a:t>}</a:t>
            </a:r>
          </a:p>
          <a:p>
            <a:endParaRPr lang="en-US" sz="300" dirty="0">
              <a:latin typeface="Consolas" panose="020B0609020204030204" pitchFamily="49" charset="0"/>
              <a:cs typeface="Courier New" pitchFamily="49" charset="0"/>
            </a:endParaRPr>
          </a:p>
          <a:p>
            <a:r>
              <a:rPr lang="en-US" sz="1200" dirty="0">
                <a:latin typeface="Consolas" panose="020B0609020204030204" pitchFamily="49" charset="0"/>
                <a:cs typeface="Courier New" pitchFamily="49" charset="0"/>
              </a:rPr>
              <a:t>I = </a:t>
            </a:r>
            <a:r>
              <a:rPr lang="en-US" sz="1200" b="1" dirty="0">
                <a:latin typeface="Consolas" panose="020B0609020204030204" pitchFamily="49" charset="0"/>
                <a:cs typeface="Courier New" pitchFamily="49" charset="0"/>
              </a:rPr>
              <a:t>matrix</a:t>
            </a:r>
            <a:r>
              <a:rPr lang="en-US" sz="1200" dirty="0">
                <a:latin typeface="Consolas" panose="020B0609020204030204" pitchFamily="49" charset="0"/>
                <a:cs typeface="Courier New" pitchFamily="49" charset="0"/>
              </a:rPr>
              <a:t>(1, </a:t>
            </a:r>
            <a:r>
              <a:rPr lang="en-US" sz="1200" b="1" dirty="0" err="1">
                <a:latin typeface="Consolas" panose="020B0609020204030204" pitchFamily="49" charset="0"/>
                <a:cs typeface="Courier New" pitchFamily="49" charset="0"/>
              </a:rPr>
              <a:t>ncol</a:t>
            </a:r>
            <a:r>
              <a:rPr lang="en-US" sz="1200" dirty="0">
                <a:latin typeface="Consolas" panose="020B0609020204030204" pitchFamily="49" charset="0"/>
                <a:cs typeface="Courier New" pitchFamily="49" charset="0"/>
              </a:rPr>
              <a:t>(X), 1);</a:t>
            </a:r>
          </a:p>
          <a:p>
            <a:r>
              <a:rPr lang="en-US" sz="1200" dirty="0">
                <a:latin typeface="Consolas" panose="020B0609020204030204" pitchFamily="49" charset="0"/>
                <a:cs typeface="Courier New" pitchFamily="49" charset="0"/>
              </a:rPr>
              <a:t>A = </a:t>
            </a:r>
            <a:r>
              <a:rPr lang="en-US" sz="1200" b="1" dirty="0">
                <a:latin typeface="Consolas" panose="020B0609020204030204" pitchFamily="49" charset="0"/>
                <a:cs typeface="Courier New" pitchFamily="49" charset="0"/>
              </a:rPr>
              <a:t>t</a:t>
            </a:r>
            <a:r>
              <a:rPr lang="en-US" sz="1200" dirty="0">
                <a:latin typeface="Consolas" panose="020B0609020204030204" pitchFamily="49" charset="0"/>
                <a:cs typeface="Courier New" pitchFamily="49" charset="0"/>
              </a:rPr>
              <a:t>(X) %*% X + </a:t>
            </a:r>
            <a:r>
              <a:rPr lang="en-US" sz="1200" b="1" dirty="0" err="1">
                <a:latin typeface="Consolas" panose="020B0609020204030204" pitchFamily="49" charset="0"/>
                <a:cs typeface="Courier New" pitchFamily="49" charset="0"/>
              </a:rPr>
              <a:t>diag</a:t>
            </a:r>
            <a:r>
              <a:rPr lang="en-US" sz="1200" dirty="0">
                <a:latin typeface="Consolas" panose="020B0609020204030204" pitchFamily="49" charset="0"/>
                <a:cs typeface="Courier New" pitchFamily="49" charset="0"/>
              </a:rPr>
              <a:t>(I)*lambda;</a:t>
            </a:r>
          </a:p>
          <a:p>
            <a:r>
              <a:rPr lang="en-US" sz="1200" dirty="0">
                <a:latin typeface="Consolas" panose="020B0609020204030204" pitchFamily="49" charset="0"/>
                <a:cs typeface="Courier New" pitchFamily="49" charset="0"/>
              </a:rPr>
              <a:t>b = </a:t>
            </a:r>
            <a:r>
              <a:rPr lang="en-US" sz="1200" b="1" dirty="0">
                <a:latin typeface="Consolas" panose="020B0609020204030204" pitchFamily="49" charset="0"/>
                <a:cs typeface="Courier New" pitchFamily="49" charset="0"/>
              </a:rPr>
              <a:t>t</a:t>
            </a:r>
            <a:r>
              <a:rPr lang="en-US" sz="1200" dirty="0">
                <a:latin typeface="Consolas" panose="020B0609020204030204" pitchFamily="49" charset="0"/>
                <a:cs typeface="Courier New" pitchFamily="49" charset="0"/>
              </a:rPr>
              <a:t>(X) %*% y;</a:t>
            </a:r>
          </a:p>
          <a:p>
            <a:r>
              <a:rPr lang="en-US" sz="1200" dirty="0">
                <a:latin typeface="Consolas" panose="020B0609020204030204" pitchFamily="49" charset="0"/>
                <a:cs typeface="Courier New" pitchFamily="49" charset="0"/>
              </a:rPr>
              <a:t>beta = </a:t>
            </a:r>
            <a:r>
              <a:rPr lang="en-US" sz="1200" b="1" dirty="0">
                <a:latin typeface="Consolas" panose="020B0609020204030204" pitchFamily="49" charset="0"/>
                <a:cs typeface="Courier New" pitchFamily="49" charset="0"/>
              </a:rPr>
              <a:t>solve</a:t>
            </a:r>
            <a:r>
              <a:rPr lang="en-US" sz="1200" dirty="0">
                <a:latin typeface="Consolas" panose="020B0609020204030204" pitchFamily="49" charset="0"/>
                <a:cs typeface="Courier New" pitchFamily="49" charset="0"/>
              </a:rPr>
              <a:t>(A, b);</a:t>
            </a:r>
            <a:br>
              <a:rPr lang="en-US" sz="1200" dirty="0">
                <a:latin typeface="Consolas" panose="020B0609020204030204" pitchFamily="49" charset="0"/>
                <a:cs typeface="Courier New" pitchFamily="49" charset="0"/>
              </a:rPr>
            </a:br>
            <a:r>
              <a:rPr lang="en-US" sz="1200" dirty="0">
                <a:latin typeface="Consolas" panose="020B0609020204030204" pitchFamily="49" charset="0"/>
                <a:cs typeface="Courier New" pitchFamily="49" charset="0"/>
              </a:rPr>
              <a:t>...</a:t>
            </a:r>
          </a:p>
          <a:p>
            <a:r>
              <a:rPr lang="en-US" sz="1200" b="1" dirty="0">
                <a:latin typeface="Consolas" panose="020B0609020204030204" pitchFamily="49" charset="0"/>
                <a:cs typeface="Courier New" pitchFamily="49" charset="0"/>
              </a:rPr>
              <a:t>write</a:t>
            </a:r>
            <a:r>
              <a:rPr lang="en-US" sz="1200" dirty="0">
                <a:latin typeface="Consolas" panose="020B0609020204030204" pitchFamily="49" charset="0"/>
                <a:cs typeface="Courier New" pitchFamily="49" charset="0"/>
              </a:rPr>
              <a:t>(beta, </a:t>
            </a:r>
            <a:r>
              <a:rPr lang="en-US" sz="1200" b="1" dirty="0">
                <a:latin typeface="Consolas" panose="020B0609020204030204" pitchFamily="49" charset="0"/>
                <a:cs typeface="Courier New" pitchFamily="49" charset="0"/>
              </a:rPr>
              <a:t>$4</a:t>
            </a:r>
            <a:r>
              <a:rPr lang="en-US" sz="1200" dirty="0">
                <a:latin typeface="Consolas" panose="020B0609020204030204" pitchFamily="49" charset="0"/>
                <a:cs typeface="Courier New" pitchFamily="49" charset="0"/>
              </a:rPr>
              <a:t>);</a:t>
            </a:r>
          </a:p>
        </p:txBody>
      </p:sp>
      <p:sp>
        <p:nvSpPr>
          <p:cNvPr id="7" name="Rectangle 6"/>
          <p:cNvSpPr/>
          <p:nvPr/>
        </p:nvSpPr>
        <p:spPr>
          <a:xfrm>
            <a:off x="626355" y="2832803"/>
            <a:ext cx="2770952" cy="422028"/>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7274" y="3432137"/>
            <a:ext cx="3068664" cy="1101972"/>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7274" y="2670143"/>
            <a:ext cx="3068664" cy="709248"/>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77660" y="1502694"/>
            <a:ext cx="1828800" cy="615553"/>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HOP DAG</a:t>
            </a:r>
            <a:br>
              <a:rPr lang="en-US"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(after rewrites)</a:t>
            </a:r>
          </a:p>
        </p:txBody>
      </p:sp>
      <p:sp>
        <p:nvSpPr>
          <p:cNvPr id="11" name="TextBox 10"/>
          <p:cNvSpPr txBox="1"/>
          <p:nvPr/>
        </p:nvSpPr>
        <p:spPr>
          <a:xfrm>
            <a:off x="4233684" y="4243790"/>
            <a:ext cx="1828800" cy="615553"/>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LOP DAG</a:t>
            </a:r>
            <a:br>
              <a:rPr lang="en-US"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(after rewrites)</a:t>
            </a:r>
          </a:p>
        </p:txBody>
      </p:sp>
      <p:sp>
        <p:nvSpPr>
          <p:cNvPr id="12" name="TextBox 11"/>
          <p:cNvSpPr txBox="1"/>
          <p:nvPr/>
        </p:nvSpPr>
        <p:spPr>
          <a:xfrm>
            <a:off x="6882404" y="1321982"/>
            <a:ext cx="2242140" cy="923330"/>
          </a:xfrm>
          <a:prstGeom prst="rect">
            <a:avLst/>
          </a:prstGeom>
          <a:noFill/>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Cluster </a:t>
            </a:r>
            <a:r>
              <a:rPr lang="en-US" b="1" dirty="0" err="1">
                <a:solidFill>
                  <a:schemeClr val="accent1"/>
                </a:solidFill>
                <a:latin typeface="Calibri" panose="020F0502020204030204" pitchFamily="34" charset="0"/>
                <a:cs typeface="Calibri" panose="020F0502020204030204" pitchFamily="34" charset="0"/>
              </a:rPr>
              <a:t>Config</a:t>
            </a:r>
            <a:r>
              <a:rPr lang="en-US" b="1" dirty="0">
                <a:solidFill>
                  <a:schemeClr val="accent1"/>
                </a:solidFill>
                <a:latin typeface="Calibri" panose="020F0502020204030204" pitchFamily="34" charset="0"/>
                <a:cs typeface="Calibri" panose="020F0502020204030204" pitchFamily="34" charset="0"/>
              </a:rPr>
              <a:t>:</a:t>
            </a:r>
          </a:p>
          <a:p>
            <a:pPr>
              <a:buFont typeface="Arial" charset="0"/>
              <a:buChar char="•"/>
            </a:pPr>
            <a:r>
              <a:rPr lang="en-US" dirty="0">
                <a:solidFill>
                  <a:schemeClr val="accent1"/>
                </a:solidFill>
                <a:latin typeface="Calibri" panose="020F0502020204030204" pitchFamily="34" charset="0"/>
                <a:cs typeface="Calibri" panose="020F0502020204030204" pitchFamily="34" charset="0"/>
              </a:rPr>
              <a:t> driver mem: 20 GB</a:t>
            </a:r>
          </a:p>
          <a:p>
            <a:pPr>
              <a:buFont typeface="Arial" charset="0"/>
              <a:buChar char="•"/>
            </a:pPr>
            <a:r>
              <a:rPr lang="en-US" dirty="0">
                <a:solidFill>
                  <a:schemeClr val="accent1"/>
                </a:solidFill>
                <a:latin typeface="Calibri" panose="020F0502020204030204" pitchFamily="34" charset="0"/>
                <a:cs typeface="Calibri" panose="020F0502020204030204" pitchFamily="34" charset="0"/>
              </a:rPr>
              <a:t> exec mem:   60 GB</a:t>
            </a:r>
          </a:p>
        </p:txBody>
      </p:sp>
      <p:sp>
        <p:nvSpPr>
          <p:cNvPr id="13" name="Rectangle 12"/>
          <p:cNvSpPr/>
          <p:nvPr/>
        </p:nvSpPr>
        <p:spPr>
          <a:xfrm>
            <a:off x="5329220" y="2719939"/>
            <a:ext cx="2791840" cy="1219200"/>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cxnSpLocks/>
          </p:cNvCxnSpPr>
          <p:nvPr/>
        </p:nvCxnSpPr>
        <p:spPr>
          <a:xfrm flipV="1">
            <a:off x="3320460" y="2154877"/>
            <a:ext cx="685800" cy="2050933"/>
          </a:xfrm>
          <a:prstGeom prst="straightConnector1">
            <a:avLst/>
          </a:prstGeom>
          <a:ln w="19050">
            <a:solidFill>
              <a:srgbClr val="7889FB"/>
            </a:solidFill>
            <a:prstDash val="dash"/>
            <a:headEnd type="ova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158660" y="1682820"/>
            <a:ext cx="3505200" cy="2290465"/>
            <a:chOff x="4114800" y="1749623"/>
            <a:chExt cx="3505200" cy="2290465"/>
          </a:xfrm>
        </p:grpSpPr>
        <p:sp>
          <p:nvSpPr>
            <p:cNvPr id="16" name="TextBox 15"/>
            <p:cNvSpPr txBox="1"/>
            <p:nvPr/>
          </p:nvSpPr>
          <p:spPr>
            <a:xfrm>
              <a:off x="4114800" y="3578423"/>
              <a:ext cx="1295400" cy="461665"/>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dg(rand)</a:t>
              </a:r>
              <a:br>
                <a:rPr lang="en-US" sz="1200" b="1" dirty="0">
                  <a:latin typeface="Consolas" panose="020B0609020204030204" pitchFamily="49" charset="0"/>
                  <a:cs typeface="Courier New" pitchFamily="49" charset="0"/>
                </a:rPr>
              </a:br>
              <a:r>
                <a:rPr lang="en-US" sz="1200" dirty="0">
                  <a:latin typeface="Consolas" panose="020B0609020204030204" pitchFamily="49" charset="0"/>
                  <a:cs typeface="Courier New" pitchFamily="49" charset="0"/>
                </a:rPr>
                <a:t>(10</a:t>
              </a:r>
              <a:r>
                <a:rPr lang="en-US" sz="1200" baseline="30000" dirty="0">
                  <a:latin typeface="Consolas" panose="020B0609020204030204" pitchFamily="49" charset="0"/>
                  <a:cs typeface="Courier New" pitchFamily="49" charset="0"/>
                </a:rPr>
                <a:t>3</a:t>
              </a:r>
              <a:r>
                <a:rPr lang="en-US" sz="1200" dirty="0">
                  <a:latin typeface="Consolas" panose="020B0609020204030204" pitchFamily="49" charset="0"/>
                  <a:cs typeface="Courier New" pitchFamily="49" charset="0"/>
                </a:rPr>
                <a:t>x1,10</a:t>
              </a:r>
              <a:r>
                <a:rPr lang="en-US" sz="1200" baseline="30000" dirty="0">
                  <a:latin typeface="Consolas" panose="020B0609020204030204" pitchFamily="49" charset="0"/>
                  <a:cs typeface="Courier New" pitchFamily="49" charset="0"/>
                </a:rPr>
                <a:t>3</a:t>
              </a:r>
              <a:r>
                <a:rPr lang="en-US" sz="1200" dirty="0">
                  <a:latin typeface="Consolas" panose="020B0609020204030204" pitchFamily="49" charset="0"/>
                  <a:cs typeface="Courier New" pitchFamily="49" charset="0"/>
                </a:rPr>
                <a:t>)</a:t>
              </a:r>
            </a:p>
          </p:txBody>
        </p:sp>
        <p:cxnSp>
          <p:nvCxnSpPr>
            <p:cNvPr id="17" name="Straight Arrow Connector 16"/>
            <p:cNvCxnSpPr>
              <a:stCxn id="16" idx="0"/>
              <a:endCxn id="18" idx="2"/>
            </p:cNvCxnSpPr>
            <p:nvPr/>
          </p:nvCxnSpPr>
          <p:spPr>
            <a:xfrm rot="5400000" flipH="1" flipV="1">
              <a:off x="4495880" y="3311803"/>
              <a:ext cx="53324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67200" y="2768184"/>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a:t>
              </a:r>
              <a:r>
                <a:rPr lang="en-US" sz="1200" b="1" dirty="0" err="1">
                  <a:latin typeface="Consolas" panose="020B0609020204030204" pitchFamily="49" charset="0"/>
                  <a:cs typeface="Courier New" pitchFamily="49" charset="0"/>
                </a:rPr>
                <a:t>diag</a:t>
              </a:r>
              <a:r>
                <a:rPr lang="en-US" sz="1200" b="1" dirty="0">
                  <a:latin typeface="Consolas" panose="020B0609020204030204" pitchFamily="49" charset="0"/>
                  <a:cs typeface="Courier New" pitchFamily="49" charset="0"/>
                </a:rPr>
                <a:t>)</a:t>
              </a:r>
            </a:p>
          </p:txBody>
        </p:sp>
        <p:sp>
          <p:nvSpPr>
            <p:cNvPr id="19" name="TextBox 18"/>
            <p:cNvSpPr txBox="1"/>
            <p:nvPr/>
          </p:nvSpPr>
          <p:spPr>
            <a:xfrm>
              <a:off x="5181600" y="3578423"/>
              <a:ext cx="1447800" cy="461665"/>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X</a:t>
              </a:r>
            </a:p>
            <a:p>
              <a:pPr algn="ctr"/>
              <a:r>
                <a:rPr lang="en-US" sz="1200" dirty="0">
                  <a:latin typeface="Consolas" panose="020B0609020204030204" pitchFamily="49" charset="0"/>
                  <a:cs typeface="Courier New" pitchFamily="49" charset="0"/>
                </a:rPr>
                <a:t>(10</a:t>
              </a:r>
              <a:r>
                <a:rPr lang="en-US" sz="1200" baseline="30000" dirty="0">
                  <a:latin typeface="Consolas" panose="020B0609020204030204" pitchFamily="49" charset="0"/>
                  <a:cs typeface="Courier New" pitchFamily="49" charset="0"/>
                </a:rPr>
                <a:t>8</a:t>
              </a:r>
              <a:r>
                <a:rPr lang="en-US" sz="1200" dirty="0">
                  <a:latin typeface="Consolas" panose="020B0609020204030204" pitchFamily="49" charset="0"/>
                  <a:cs typeface="Courier New" pitchFamily="49" charset="0"/>
                </a:rPr>
                <a:t>x10</a:t>
              </a:r>
              <a:r>
                <a:rPr lang="en-US" sz="1200" baseline="30000" dirty="0">
                  <a:latin typeface="Consolas" panose="020B0609020204030204" pitchFamily="49" charset="0"/>
                  <a:cs typeface="Courier New" pitchFamily="49" charset="0"/>
                </a:rPr>
                <a:t>3</a:t>
              </a:r>
              <a:r>
                <a:rPr lang="en-US" sz="1200" dirty="0">
                  <a:latin typeface="Consolas" panose="020B0609020204030204" pitchFamily="49" charset="0"/>
                  <a:cs typeface="Courier New" pitchFamily="49" charset="0"/>
                </a:rPr>
                <a:t>,10</a:t>
              </a:r>
              <a:r>
                <a:rPr lang="en-US" sz="1200" baseline="30000" dirty="0">
                  <a:latin typeface="Consolas" panose="020B0609020204030204" pitchFamily="49" charset="0"/>
                  <a:cs typeface="Courier New" pitchFamily="49" charset="0"/>
                </a:rPr>
                <a:t>11</a:t>
              </a:r>
              <a:r>
                <a:rPr lang="en-US" sz="1200" dirty="0">
                  <a:latin typeface="Consolas" panose="020B0609020204030204" pitchFamily="49" charset="0"/>
                  <a:cs typeface="Courier New" pitchFamily="49" charset="0"/>
                </a:rPr>
                <a:t>)</a:t>
              </a:r>
            </a:p>
          </p:txBody>
        </p:sp>
        <p:sp>
          <p:nvSpPr>
            <p:cNvPr id="20" name="TextBox 19"/>
            <p:cNvSpPr txBox="1"/>
            <p:nvPr/>
          </p:nvSpPr>
          <p:spPr>
            <a:xfrm>
              <a:off x="6477000" y="3578423"/>
              <a:ext cx="1143000" cy="461665"/>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y</a:t>
              </a:r>
              <a:br>
                <a:rPr lang="en-US" sz="1200" b="1" dirty="0">
                  <a:latin typeface="Consolas" panose="020B0609020204030204" pitchFamily="49" charset="0"/>
                  <a:cs typeface="Courier New" pitchFamily="49" charset="0"/>
                </a:rPr>
              </a:br>
              <a:r>
                <a:rPr lang="en-US" sz="1200" dirty="0">
                  <a:latin typeface="Consolas" panose="020B0609020204030204" pitchFamily="49" charset="0"/>
                  <a:cs typeface="Courier New" pitchFamily="49" charset="0"/>
                </a:rPr>
                <a:t>(10</a:t>
              </a:r>
              <a:r>
                <a:rPr lang="en-US" sz="1200" baseline="30000" dirty="0">
                  <a:latin typeface="Consolas" panose="020B0609020204030204" pitchFamily="49" charset="0"/>
                  <a:cs typeface="Courier New" pitchFamily="49" charset="0"/>
                </a:rPr>
                <a:t>8</a:t>
              </a:r>
              <a:r>
                <a:rPr lang="en-US" sz="1200" dirty="0">
                  <a:latin typeface="Consolas" panose="020B0609020204030204" pitchFamily="49" charset="0"/>
                  <a:cs typeface="Courier New" pitchFamily="49" charset="0"/>
                </a:rPr>
                <a:t>x1,10</a:t>
              </a:r>
              <a:r>
                <a:rPr lang="en-US" sz="1200" baseline="30000" dirty="0">
                  <a:latin typeface="Consolas" panose="020B0609020204030204" pitchFamily="49" charset="0"/>
                  <a:cs typeface="Courier New" pitchFamily="49" charset="0"/>
                </a:rPr>
                <a:t>8</a:t>
              </a:r>
              <a:r>
                <a:rPr lang="en-US" sz="1200" dirty="0">
                  <a:latin typeface="Consolas" panose="020B0609020204030204" pitchFamily="49" charset="0"/>
                  <a:cs typeface="Courier New" pitchFamily="49" charset="0"/>
                </a:rPr>
                <a:t>)</a:t>
              </a:r>
            </a:p>
          </p:txBody>
        </p:sp>
        <p:sp>
          <p:nvSpPr>
            <p:cNvPr id="21" name="TextBox 20"/>
            <p:cNvSpPr txBox="1"/>
            <p:nvPr/>
          </p:nvSpPr>
          <p:spPr>
            <a:xfrm>
              <a:off x="5410200" y="2768184"/>
              <a:ext cx="9906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ba</a:t>
              </a:r>
              <a:r>
                <a:rPr lang="en-US" sz="1200" b="1" dirty="0">
                  <a:latin typeface="Consolas" panose="020B0609020204030204" pitchFamily="49" charset="0"/>
                  <a:cs typeface="Courier New" pitchFamily="49" charset="0"/>
                </a:rPr>
                <a:t>(+*)</a:t>
              </a:r>
            </a:p>
          </p:txBody>
        </p:sp>
        <p:sp>
          <p:nvSpPr>
            <p:cNvPr id="22" name="TextBox 21"/>
            <p:cNvSpPr txBox="1"/>
            <p:nvPr/>
          </p:nvSpPr>
          <p:spPr>
            <a:xfrm>
              <a:off x="6553200" y="2768184"/>
              <a:ext cx="9906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ba</a:t>
              </a:r>
              <a:r>
                <a:rPr lang="en-US" sz="1200" b="1" dirty="0">
                  <a:latin typeface="Consolas" panose="020B0609020204030204" pitchFamily="49" charset="0"/>
                  <a:cs typeface="Courier New" pitchFamily="49" charset="0"/>
                </a:rPr>
                <a:t>(+*)</a:t>
              </a:r>
            </a:p>
          </p:txBody>
        </p:sp>
        <p:sp>
          <p:nvSpPr>
            <p:cNvPr id="23" name="TextBox 22"/>
            <p:cNvSpPr txBox="1"/>
            <p:nvPr/>
          </p:nvSpPr>
          <p:spPr>
            <a:xfrm>
              <a:off x="5029200" y="3245822"/>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r(t)</a:t>
              </a:r>
            </a:p>
          </p:txBody>
        </p:sp>
        <p:cxnSp>
          <p:nvCxnSpPr>
            <p:cNvPr id="24" name="Straight Arrow Connector 23"/>
            <p:cNvCxnSpPr/>
            <p:nvPr/>
          </p:nvCxnSpPr>
          <p:spPr>
            <a:xfrm rot="10800000">
              <a:off x="5562600" y="3522822"/>
              <a:ext cx="228600" cy="10400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0"/>
              <a:endCxn id="21" idx="2"/>
            </p:cNvCxnSpPr>
            <p:nvPr/>
          </p:nvCxnSpPr>
          <p:spPr>
            <a:xfrm rot="5400000" flipH="1" flipV="1">
              <a:off x="5638880" y="3311803"/>
              <a:ext cx="53324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0"/>
            </p:cNvCxnSpPr>
            <p:nvPr/>
          </p:nvCxnSpPr>
          <p:spPr>
            <a:xfrm rot="5400000" flipH="1" flipV="1">
              <a:off x="5495231" y="3026053"/>
              <a:ext cx="249038" cy="1905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726724" y="3017222"/>
              <a:ext cx="1131276" cy="331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0"/>
              <a:endCxn id="22" idx="2"/>
            </p:cNvCxnSpPr>
            <p:nvPr/>
          </p:nvCxnSpPr>
          <p:spPr>
            <a:xfrm rot="5400000" flipH="1" flipV="1">
              <a:off x="6781880" y="3311803"/>
              <a:ext cx="53324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2407622"/>
              <a:ext cx="8382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b(+)</a:t>
              </a:r>
            </a:p>
          </p:txBody>
        </p:sp>
        <p:cxnSp>
          <p:nvCxnSpPr>
            <p:cNvPr id="30" name="Straight Arrow Connector 29"/>
            <p:cNvCxnSpPr>
              <a:stCxn id="18" idx="0"/>
            </p:cNvCxnSpPr>
            <p:nvPr/>
          </p:nvCxnSpPr>
          <p:spPr>
            <a:xfrm rot="5400000" flipH="1" flipV="1">
              <a:off x="4906069" y="2492653"/>
              <a:ext cx="131962" cy="419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0"/>
            </p:cNvCxnSpPr>
            <p:nvPr/>
          </p:nvCxnSpPr>
          <p:spPr>
            <a:xfrm rot="16200000" flipV="1">
              <a:off x="5629969" y="2492653"/>
              <a:ext cx="131962" cy="419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91200" y="2179022"/>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b(solve)</a:t>
              </a:r>
            </a:p>
          </p:txBody>
        </p:sp>
        <p:cxnSp>
          <p:nvCxnSpPr>
            <p:cNvPr id="33" name="Straight Arrow Connector 32"/>
            <p:cNvCxnSpPr/>
            <p:nvPr/>
          </p:nvCxnSpPr>
          <p:spPr>
            <a:xfrm flipV="1">
              <a:off x="5562600" y="2407622"/>
              <a:ext cx="457200" cy="762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2" idx="0"/>
            </p:cNvCxnSpPr>
            <p:nvPr/>
          </p:nvCxnSpPr>
          <p:spPr>
            <a:xfrm rot="16200000" flipV="1">
              <a:off x="6544369" y="2264053"/>
              <a:ext cx="360562" cy="6477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791200" y="1749623"/>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write</a:t>
              </a:r>
            </a:p>
          </p:txBody>
        </p:sp>
        <p:cxnSp>
          <p:nvCxnSpPr>
            <p:cNvPr id="36" name="Straight Arrow Connector 35"/>
            <p:cNvCxnSpPr>
              <a:stCxn id="32" idx="0"/>
              <a:endCxn id="35" idx="2"/>
            </p:cNvCxnSpPr>
            <p:nvPr/>
          </p:nvCxnSpPr>
          <p:spPr>
            <a:xfrm rot="5400000" flipH="1" flipV="1">
              <a:off x="6210300" y="2102822"/>
              <a:ext cx="15240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1948860" y="1632155"/>
            <a:ext cx="1524000" cy="738664"/>
          </a:xfrm>
          <a:prstGeom prst="rect">
            <a:avLst/>
          </a:prstGeom>
          <a:solidFill>
            <a:srgbClr val="7889FB"/>
          </a:solidFill>
        </p:spPr>
        <p:txBody>
          <a:bodyPr wrap="square" rIns="0" rtlCol="0">
            <a:spAutoFit/>
          </a:bodyPr>
          <a:lstStyle/>
          <a:p>
            <a:r>
              <a:rPr lang="en-US" sz="1400" b="1" dirty="0">
                <a:solidFill>
                  <a:schemeClr val="bg1"/>
                </a:solidFill>
              </a:rPr>
              <a:t>Scenario: </a:t>
            </a:r>
            <a:r>
              <a:rPr lang="en-US" sz="1400" dirty="0">
                <a:solidFill>
                  <a:schemeClr val="bg1"/>
                </a:solidFill>
              </a:rPr>
              <a:t/>
            </a:r>
            <a:br>
              <a:rPr lang="en-US" sz="1400" dirty="0">
                <a:solidFill>
                  <a:schemeClr val="bg1"/>
                </a:solidFill>
              </a:rPr>
            </a:br>
            <a:r>
              <a:rPr lang="de-DE" sz="1400" dirty="0">
                <a:solidFill>
                  <a:schemeClr val="bg1"/>
                </a:solidFill>
              </a:rPr>
              <a:t>X: 10</a:t>
            </a:r>
            <a:r>
              <a:rPr lang="de-DE" sz="1400" baseline="30000" dirty="0">
                <a:solidFill>
                  <a:schemeClr val="bg1"/>
                </a:solidFill>
              </a:rPr>
              <a:t>8</a:t>
            </a:r>
            <a:r>
              <a:rPr lang="de-DE" sz="1400" dirty="0">
                <a:solidFill>
                  <a:schemeClr val="bg1"/>
                </a:solidFill>
              </a:rPr>
              <a:t> x 10</a:t>
            </a:r>
            <a:r>
              <a:rPr lang="de-DE" sz="1400" baseline="30000" dirty="0">
                <a:solidFill>
                  <a:schemeClr val="bg1"/>
                </a:solidFill>
              </a:rPr>
              <a:t>3</a:t>
            </a:r>
            <a:r>
              <a:rPr lang="de-DE" sz="1400" dirty="0">
                <a:solidFill>
                  <a:schemeClr val="bg1"/>
                </a:solidFill>
              </a:rPr>
              <a:t>, 10</a:t>
            </a:r>
            <a:r>
              <a:rPr lang="de-DE" sz="1400" baseline="30000" dirty="0">
                <a:solidFill>
                  <a:schemeClr val="bg1"/>
                </a:solidFill>
              </a:rPr>
              <a:t>11</a:t>
            </a:r>
            <a:r>
              <a:rPr lang="de-DE" sz="1400" dirty="0">
                <a:solidFill>
                  <a:schemeClr val="bg1"/>
                </a:solidFill>
              </a:rPr>
              <a:t> </a:t>
            </a:r>
            <a:br>
              <a:rPr lang="de-DE" sz="1400" dirty="0">
                <a:solidFill>
                  <a:schemeClr val="bg1"/>
                </a:solidFill>
              </a:rPr>
            </a:br>
            <a:r>
              <a:rPr lang="de-DE" sz="1400" dirty="0">
                <a:solidFill>
                  <a:schemeClr val="bg1"/>
                </a:solidFill>
              </a:rPr>
              <a:t>y: 10</a:t>
            </a:r>
            <a:r>
              <a:rPr lang="de-DE" sz="1400" baseline="30000" dirty="0">
                <a:solidFill>
                  <a:schemeClr val="bg1"/>
                </a:solidFill>
              </a:rPr>
              <a:t>8</a:t>
            </a:r>
            <a:r>
              <a:rPr lang="de-DE" sz="1400" dirty="0">
                <a:solidFill>
                  <a:schemeClr val="bg1"/>
                </a:solidFill>
              </a:rPr>
              <a:t> x 1, 10</a:t>
            </a:r>
            <a:r>
              <a:rPr lang="de-DE" sz="1400" baseline="30000" dirty="0">
                <a:solidFill>
                  <a:schemeClr val="bg1"/>
                </a:solidFill>
              </a:rPr>
              <a:t>8</a:t>
            </a:r>
            <a:endParaRPr lang="en-US" sz="1400" dirty="0">
              <a:solidFill>
                <a:schemeClr val="bg1"/>
              </a:solidFill>
            </a:endParaRPr>
          </a:p>
        </p:txBody>
      </p:sp>
      <p:sp>
        <p:nvSpPr>
          <p:cNvPr id="38" name="TextBox 37"/>
          <p:cNvSpPr txBox="1"/>
          <p:nvPr/>
        </p:nvSpPr>
        <p:spPr>
          <a:xfrm>
            <a:off x="272460" y="4737226"/>
            <a:ext cx="5334000" cy="2031325"/>
          </a:xfrm>
          <a:prstGeom prst="rect">
            <a:avLst/>
          </a:prstGeom>
          <a:noFill/>
        </p:spPr>
        <p:txBody>
          <a:bodyPr wrap="square" rtlCol="0">
            <a:spAutoFit/>
          </a:bodyPr>
          <a:lstStyle/>
          <a:p>
            <a:pPr>
              <a:buFont typeface="Wingdings" pitchFamily="2" charset="2"/>
              <a:buChar char="è"/>
            </a:pPr>
            <a:r>
              <a:rPr lang="en-US" b="1" dirty="0">
                <a:solidFill>
                  <a:schemeClr val="accent1"/>
                </a:solidFill>
                <a:latin typeface="Calibri" panose="020F0502020204030204" pitchFamily="34" charset="0"/>
                <a:cs typeface="Calibri" panose="020F0502020204030204" pitchFamily="34" charset="0"/>
                <a:sym typeface="Wingdings" pitchFamily="2" charset="2"/>
              </a:rPr>
              <a:t> Hybrid Runtime Plans:</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Size propagation / memory estimates</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Integrated CP / Spark runtime</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Dynamic recompilation</a:t>
            </a:r>
            <a:r>
              <a:rPr lang="en-US" b="1" dirty="0">
                <a:solidFill>
                  <a:srgbClr val="FF0000"/>
                </a:solidFill>
                <a:latin typeface="Calibri" panose="020F0502020204030204" pitchFamily="34" charset="0"/>
                <a:cs typeface="Calibri" panose="020F0502020204030204" pitchFamily="34" charset="0"/>
                <a:sym typeface="Wingdings" pitchFamily="2" charset="2"/>
              </a:rPr>
              <a:t> </a:t>
            </a:r>
            <a:r>
              <a:rPr lang="en-US" b="1" dirty="0">
                <a:solidFill>
                  <a:srgbClr val="7889FB"/>
                </a:solidFill>
                <a:latin typeface="Calibri" panose="020F0502020204030204" pitchFamily="34" charset="0"/>
                <a:cs typeface="Calibri" panose="020F0502020204030204" pitchFamily="34" charset="0"/>
                <a:sym typeface="Wingdings" pitchFamily="2" charset="2"/>
              </a:rPr>
              <a:t>during runtime</a:t>
            </a:r>
          </a:p>
          <a:p>
            <a:pPr>
              <a:buFont typeface="Wingdings" pitchFamily="2" charset="2"/>
              <a:buChar char="è"/>
            </a:pPr>
            <a:r>
              <a:rPr lang="en-US" b="1" dirty="0">
                <a:solidFill>
                  <a:schemeClr val="accent1"/>
                </a:solidFill>
                <a:latin typeface="Calibri" panose="020F0502020204030204" pitchFamily="34" charset="0"/>
                <a:cs typeface="Calibri" panose="020F0502020204030204" pitchFamily="34" charset="0"/>
                <a:sym typeface="Wingdings" pitchFamily="2" charset="2"/>
              </a:rPr>
              <a:t> Distributed Matrices</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Fixed-size (squared) matrix blocks</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Data-parallel operations</a:t>
            </a:r>
          </a:p>
        </p:txBody>
      </p:sp>
      <p:grpSp>
        <p:nvGrpSpPr>
          <p:cNvPr id="39" name="Group 38"/>
          <p:cNvGrpSpPr/>
          <p:nvPr/>
        </p:nvGrpSpPr>
        <p:grpSpPr>
          <a:xfrm>
            <a:off x="4082460" y="1502694"/>
            <a:ext cx="4114800" cy="2243480"/>
            <a:chOff x="4038600" y="1569497"/>
            <a:chExt cx="4114800" cy="2243480"/>
          </a:xfrm>
        </p:grpSpPr>
        <p:sp>
          <p:nvSpPr>
            <p:cNvPr id="40" name="TextBox 39"/>
            <p:cNvSpPr txBox="1"/>
            <p:nvPr/>
          </p:nvSpPr>
          <p:spPr>
            <a:xfrm>
              <a:off x="7086600" y="3505200"/>
              <a:ext cx="7620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800MB</a:t>
              </a:r>
            </a:p>
          </p:txBody>
        </p:sp>
        <p:sp>
          <p:nvSpPr>
            <p:cNvPr id="41" name="TextBox 40"/>
            <p:cNvSpPr txBox="1"/>
            <p:nvPr/>
          </p:nvSpPr>
          <p:spPr>
            <a:xfrm>
              <a:off x="7315200" y="2740223"/>
              <a:ext cx="8382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800GB</a:t>
              </a:r>
            </a:p>
          </p:txBody>
        </p:sp>
        <p:sp>
          <p:nvSpPr>
            <p:cNvPr id="42" name="TextBox 41"/>
            <p:cNvSpPr txBox="1"/>
            <p:nvPr/>
          </p:nvSpPr>
          <p:spPr>
            <a:xfrm>
              <a:off x="5943600" y="3505200"/>
              <a:ext cx="8382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800GB</a:t>
              </a:r>
            </a:p>
          </p:txBody>
        </p:sp>
        <p:sp>
          <p:nvSpPr>
            <p:cNvPr id="43" name="TextBox 42"/>
            <p:cNvSpPr txBox="1"/>
            <p:nvPr/>
          </p:nvSpPr>
          <p:spPr>
            <a:xfrm>
              <a:off x="4114800" y="3349823"/>
              <a:ext cx="6858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8KB</a:t>
              </a:r>
            </a:p>
          </p:txBody>
        </p:sp>
        <p:sp>
          <p:nvSpPr>
            <p:cNvPr id="44" name="TextBox 43"/>
            <p:cNvSpPr txBox="1"/>
            <p:nvPr/>
          </p:nvSpPr>
          <p:spPr>
            <a:xfrm>
              <a:off x="4038600" y="2508646"/>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172KB</a:t>
              </a:r>
            </a:p>
          </p:txBody>
        </p:sp>
        <p:sp>
          <p:nvSpPr>
            <p:cNvPr id="45" name="TextBox 44"/>
            <p:cNvSpPr txBox="1"/>
            <p:nvPr/>
          </p:nvSpPr>
          <p:spPr>
            <a:xfrm>
              <a:off x="4876800" y="3093497"/>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1.6TB</a:t>
              </a:r>
            </a:p>
          </p:txBody>
        </p:sp>
        <p:sp>
          <p:nvSpPr>
            <p:cNvPr id="46" name="TextBox 45"/>
            <p:cNvSpPr txBox="1"/>
            <p:nvPr/>
          </p:nvSpPr>
          <p:spPr>
            <a:xfrm>
              <a:off x="5867400" y="2554069"/>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1.6TB</a:t>
              </a:r>
            </a:p>
          </p:txBody>
        </p:sp>
        <p:sp>
          <p:nvSpPr>
            <p:cNvPr id="47" name="TextBox 46"/>
            <p:cNvSpPr txBox="1"/>
            <p:nvPr/>
          </p:nvSpPr>
          <p:spPr>
            <a:xfrm>
              <a:off x="4876800" y="2146439"/>
              <a:ext cx="6858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16MB</a:t>
              </a:r>
            </a:p>
          </p:txBody>
        </p:sp>
        <p:sp>
          <p:nvSpPr>
            <p:cNvPr id="48" name="TextBox 47"/>
            <p:cNvSpPr txBox="1"/>
            <p:nvPr/>
          </p:nvSpPr>
          <p:spPr>
            <a:xfrm>
              <a:off x="5715000" y="1978223"/>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8MB</a:t>
              </a:r>
            </a:p>
          </p:txBody>
        </p:sp>
        <p:sp>
          <p:nvSpPr>
            <p:cNvPr id="49" name="TextBox 48"/>
            <p:cNvSpPr txBox="1"/>
            <p:nvPr/>
          </p:nvSpPr>
          <p:spPr>
            <a:xfrm>
              <a:off x="5715000" y="1569497"/>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8KB</a:t>
              </a:r>
            </a:p>
          </p:txBody>
        </p:sp>
      </p:grpSp>
      <p:grpSp>
        <p:nvGrpSpPr>
          <p:cNvPr id="50" name="Group 49"/>
          <p:cNvGrpSpPr/>
          <p:nvPr/>
        </p:nvGrpSpPr>
        <p:grpSpPr>
          <a:xfrm>
            <a:off x="4006260" y="1655094"/>
            <a:ext cx="3722914" cy="2139554"/>
            <a:chOff x="3962400" y="1721897"/>
            <a:chExt cx="3722914" cy="2139554"/>
          </a:xfrm>
        </p:grpSpPr>
        <p:sp>
          <p:nvSpPr>
            <p:cNvPr id="51" name="TextBox 50"/>
            <p:cNvSpPr txBox="1"/>
            <p:nvPr/>
          </p:nvSpPr>
          <p:spPr>
            <a:xfrm>
              <a:off x="3962400" y="3553674"/>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sp>
          <p:nvSpPr>
            <p:cNvPr id="52" name="TextBox 51"/>
            <p:cNvSpPr txBox="1"/>
            <p:nvPr/>
          </p:nvSpPr>
          <p:spPr>
            <a:xfrm>
              <a:off x="4905984" y="3270646"/>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SP</a:t>
              </a:r>
            </a:p>
          </p:txBody>
        </p:sp>
        <p:sp>
          <p:nvSpPr>
            <p:cNvPr id="53" name="TextBox 52"/>
            <p:cNvSpPr txBox="1"/>
            <p:nvPr/>
          </p:nvSpPr>
          <p:spPr>
            <a:xfrm>
              <a:off x="4038600" y="2715474"/>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sp>
          <p:nvSpPr>
            <p:cNvPr id="54" name="TextBox 53"/>
            <p:cNvSpPr txBox="1"/>
            <p:nvPr/>
          </p:nvSpPr>
          <p:spPr>
            <a:xfrm>
              <a:off x="4800600" y="2334474"/>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sp>
          <p:nvSpPr>
            <p:cNvPr id="55" name="TextBox 54"/>
            <p:cNvSpPr txBox="1"/>
            <p:nvPr/>
          </p:nvSpPr>
          <p:spPr>
            <a:xfrm>
              <a:off x="5638800" y="1721897"/>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sp>
          <p:nvSpPr>
            <p:cNvPr id="56" name="TextBox 55"/>
            <p:cNvSpPr txBox="1"/>
            <p:nvPr/>
          </p:nvSpPr>
          <p:spPr>
            <a:xfrm>
              <a:off x="6085114" y="2737246"/>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SP</a:t>
              </a:r>
            </a:p>
          </p:txBody>
        </p:sp>
        <p:sp>
          <p:nvSpPr>
            <p:cNvPr id="57" name="TextBox 56"/>
            <p:cNvSpPr txBox="1"/>
            <p:nvPr/>
          </p:nvSpPr>
          <p:spPr>
            <a:xfrm>
              <a:off x="7151914" y="2911418"/>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SP</a:t>
              </a:r>
            </a:p>
          </p:txBody>
        </p:sp>
        <p:sp>
          <p:nvSpPr>
            <p:cNvPr id="58" name="TextBox 57"/>
            <p:cNvSpPr txBox="1"/>
            <p:nvPr/>
          </p:nvSpPr>
          <p:spPr>
            <a:xfrm>
              <a:off x="5486400" y="2138532"/>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grpSp>
      <p:cxnSp>
        <p:nvCxnSpPr>
          <p:cNvPr id="59" name="Straight Arrow Connector 58"/>
          <p:cNvCxnSpPr/>
          <p:nvPr/>
        </p:nvCxnSpPr>
        <p:spPr>
          <a:xfrm rot="5400000">
            <a:off x="7397954" y="4162991"/>
            <a:ext cx="685800" cy="1588"/>
          </a:xfrm>
          <a:prstGeom prst="straightConnector1">
            <a:avLst/>
          </a:prstGeom>
          <a:ln w="19050">
            <a:solidFill>
              <a:srgbClr val="7889FB"/>
            </a:solidFill>
            <a:prstDash val="dash"/>
            <a:headEnd type="ova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07274" y="1632155"/>
            <a:ext cx="3068664" cy="979368"/>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5406141" y="4187726"/>
            <a:ext cx="3086100" cy="2030566"/>
            <a:chOff x="5377860" y="4423395"/>
            <a:chExt cx="3086100" cy="2030566"/>
          </a:xfrm>
        </p:grpSpPr>
        <p:sp>
          <p:nvSpPr>
            <p:cNvPr id="62" name="TextBox 61"/>
            <p:cNvSpPr txBox="1"/>
            <p:nvPr/>
          </p:nvSpPr>
          <p:spPr>
            <a:xfrm>
              <a:off x="5377860" y="5455741"/>
              <a:ext cx="7239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1.6GB</a:t>
              </a:r>
            </a:p>
          </p:txBody>
        </p:sp>
        <p:sp>
          <p:nvSpPr>
            <p:cNvPr id="63" name="TextBox 62"/>
            <p:cNvSpPr txBox="1"/>
            <p:nvPr/>
          </p:nvSpPr>
          <p:spPr>
            <a:xfrm>
              <a:off x="5500670" y="5225752"/>
              <a:ext cx="810640" cy="307777"/>
            </a:xfrm>
            <a:prstGeom prst="rect">
              <a:avLst/>
            </a:prstGeom>
            <a:noFill/>
          </p:spPr>
          <p:txBody>
            <a:bodyPr wrap="square" rtlCol="0">
              <a:spAutoFit/>
            </a:bodyPr>
            <a:lstStyle/>
            <a:p>
              <a:pPr algn="r"/>
              <a:r>
                <a:rPr lang="en-US" sz="1400" dirty="0">
                  <a:solidFill>
                    <a:schemeClr val="accent1"/>
                  </a:solidFill>
                  <a:latin typeface="Calibri" panose="020F0502020204030204" pitchFamily="34" charset="0"/>
                  <a:cs typeface="Calibri" panose="020F0502020204030204" pitchFamily="34" charset="0"/>
                </a:rPr>
                <a:t>800MB</a:t>
              </a:r>
            </a:p>
          </p:txBody>
        </p:sp>
        <p:sp>
          <p:nvSpPr>
            <p:cNvPr id="64" name="TextBox 63"/>
            <p:cNvSpPr txBox="1"/>
            <p:nvPr/>
          </p:nvSpPr>
          <p:spPr>
            <a:xfrm>
              <a:off x="5991515" y="4423395"/>
              <a:ext cx="6858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16KB</a:t>
              </a:r>
            </a:p>
          </p:txBody>
        </p:sp>
        <p:sp>
          <p:nvSpPr>
            <p:cNvPr id="65" name="TextBox 64"/>
            <p:cNvSpPr txBox="1"/>
            <p:nvPr/>
          </p:nvSpPr>
          <p:spPr>
            <a:xfrm>
              <a:off x="6635160" y="5600521"/>
              <a:ext cx="12954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X</a:t>
              </a:r>
            </a:p>
          </p:txBody>
        </p:sp>
        <p:sp>
          <p:nvSpPr>
            <p:cNvPr id="66" name="TextBox 65"/>
            <p:cNvSpPr txBox="1"/>
            <p:nvPr/>
          </p:nvSpPr>
          <p:spPr>
            <a:xfrm>
              <a:off x="5701710" y="6176962"/>
              <a:ext cx="609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y</a:t>
              </a:r>
              <a:endParaRPr lang="en-US" sz="1200" dirty="0">
                <a:latin typeface="Consolas" panose="020B0609020204030204" pitchFamily="49" charset="0"/>
                <a:cs typeface="Courier New" pitchFamily="49" charset="0"/>
              </a:endParaRPr>
            </a:p>
          </p:txBody>
        </p:sp>
        <p:sp>
          <p:nvSpPr>
            <p:cNvPr id="67" name="TextBox 66"/>
            <p:cNvSpPr txBox="1"/>
            <p:nvPr/>
          </p:nvSpPr>
          <p:spPr>
            <a:xfrm>
              <a:off x="5625510" y="5646241"/>
              <a:ext cx="7620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r’(CP)</a:t>
              </a:r>
            </a:p>
          </p:txBody>
        </p:sp>
        <p:cxnSp>
          <p:nvCxnSpPr>
            <p:cNvPr id="68" name="Straight Arrow Connector 67"/>
            <p:cNvCxnSpPr>
              <a:endCxn id="69" idx="2"/>
            </p:cNvCxnSpPr>
            <p:nvPr/>
          </p:nvCxnSpPr>
          <p:spPr>
            <a:xfrm rot="10800000">
              <a:off x="6673260" y="5344121"/>
              <a:ext cx="495300" cy="25640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025560" y="5067121"/>
              <a:ext cx="12954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mapmm</a:t>
              </a:r>
              <a:r>
                <a:rPr lang="en-US" sz="1200" b="1" dirty="0">
                  <a:latin typeface="Consolas" panose="020B0609020204030204" pitchFamily="49" charset="0"/>
                  <a:cs typeface="Courier New" pitchFamily="49" charset="0"/>
                </a:rPr>
                <a:t>(SP)</a:t>
              </a:r>
            </a:p>
          </p:txBody>
        </p:sp>
        <p:sp>
          <p:nvSpPr>
            <p:cNvPr id="70" name="TextBox 69"/>
            <p:cNvSpPr txBox="1"/>
            <p:nvPr/>
          </p:nvSpPr>
          <p:spPr>
            <a:xfrm>
              <a:off x="7168560" y="5067121"/>
              <a:ext cx="12954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tsmm</a:t>
              </a:r>
              <a:r>
                <a:rPr lang="en-US" sz="1200" b="1" dirty="0">
                  <a:latin typeface="Consolas" panose="020B0609020204030204" pitchFamily="49" charset="0"/>
                  <a:cs typeface="Courier New" pitchFamily="49" charset="0"/>
                </a:rPr>
                <a:t>(SP)</a:t>
              </a:r>
            </a:p>
          </p:txBody>
        </p:sp>
        <p:cxnSp>
          <p:nvCxnSpPr>
            <p:cNvPr id="71" name="Straight Arrow Connector 70"/>
            <p:cNvCxnSpPr>
              <a:cxnSpLocks/>
            </p:cNvCxnSpPr>
            <p:nvPr/>
          </p:nvCxnSpPr>
          <p:spPr>
            <a:xfrm rot="5400000" flipH="1" flipV="1">
              <a:off x="6438380" y="4984640"/>
              <a:ext cx="164961"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0" idx="0"/>
            </p:cNvCxnSpPr>
            <p:nvPr/>
          </p:nvCxnSpPr>
          <p:spPr>
            <a:xfrm rot="5400000" flipH="1" flipV="1">
              <a:off x="7733780" y="4984641"/>
              <a:ext cx="164961"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70" idx="2"/>
            </p:cNvCxnSpPr>
            <p:nvPr/>
          </p:nvCxnSpPr>
          <p:spPr>
            <a:xfrm flipV="1">
              <a:off x="7397162" y="5344120"/>
              <a:ext cx="419098" cy="25640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6" idx="0"/>
              <a:endCxn id="67" idx="2"/>
            </p:cNvCxnSpPr>
            <p:nvPr/>
          </p:nvCxnSpPr>
          <p:spPr>
            <a:xfrm flipV="1">
              <a:off x="6006510" y="5923240"/>
              <a:ext cx="0" cy="25372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cxnSpLocks/>
              <a:stCxn id="67" idx="0"/>
            </p:cNvCxnSpPr>
            <p:nvPr/>
          </p:nvCxnSpPr>
          <p:spPr>
            <a:xfrm flipV="1">
              <a:off x="6006510" y="5344120"/>
              <a:ext cx="428228" cy="30212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890849" y="4636253"/>
              <a:ext cx="12954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r’(CP)</a:t>
              </a:r>
            </a:p>
          </p:txBody>
        </p:sp>
        <p:sp>
          <p:nvSpPr>
            <p:cNvPr id="77" name="TextBox 76"/>
            <p:cNvSpPr txBox="1"/>
            <p:nvPr/>
          </p:nvSpPr>
          <p:spPr>
            <a:xfrm>
              <a:off x="6650562" y="5826115"/>
              <a:ext cx="1295400" cy="523220"/>
            </a:xfrm>
            <a:prstGeom prst="rect">
              <a:avLst/>
            </a:prstGeom>
            <a:noFill/>
          </p:spPr>
          <p:txBody>
            <a:bodyPr wrap="square" rtlCol="0">
              <a:spAutoFit/>
            </a:bodyPr>
            <a:lstStyle/>
            <a:p>
              <a:pPr algn="ctr"/>
              <a:r>
                <a:rPr lang="en-US" sz="1400" b="1" dirty="0">
                  <a:solidFill>
                    <a:srgbClr val="7889FB"/>
                  </a:solidFill>
                  <a:latin typeface="Calibri" panose="020F0502020204030204" pitchFamily="34" charset="0"/>
                  <a:cs typeface="Calibri" panose="020F0502020204030204" pitchFamily="34" charset="0"/>
                </a:rPr>
                <a:t>(persisted in MEM_DISK)</a:t>
              </a:r>
            </a:p>
          </p:txBody>
        </p:sp>
      </p:grpSp>
      <p:grpSp>
        <p:nvGrpSpPr>
          <p:cNvPr id="78" name="Group 77">
            <a:extLst>
              <a:ext uri="{FF2B5EF4-FFF2-40B4-BE49-F238E27FC236}">
                <a16:creationId xmlns:a16="http://schemas.microsoft.com/office/drawing/2014/main" id="{E1C5DD75-64C9-4CC7-8A76-14A31AE77F85}"/>
              </a:ext>
            </a:extLst>
          </p:cNvPr>
          <p:cNvGrpSpPr/>
          <p:nvPr/>
        </p:nvGrpSpPr>
        <p:grpSpPr>
          <a:xfrm>
            <a:off x="7952246" y="5448396"/>
            <a:ext cx="443191" cy="1267384"/>
            <a:chOff x="7952246" y="5448396"/>
            <a:chExt cx="443191" cy="1267384"/>
          </a:xfrm>
        </p:grpSpPr>
        <p:sp>
          <p:nvSpPr>
            <p:cNvPr id="79" name="Rectangle 78">
              <a:extLst>
                <a:ext uri="{FF2B5EF4-FFF2-40B4-BE49-F238E27FC236}">
                  <a16:creationId xmlns:a16="http://schemas.microsoft.com/office/drawing/2014/main" id="{470177AB-E517-41F3-94EF-CFA850B312BF}"/>
                </a:ext>
              </a:extLst>
            </p:cNvPr>
            <p:cNvSpPr/>
            <p:nvPr/>
          </p:nvSpPr>
          <p:spPr>
            <a:xfrm>
              <a:off x="7952246" y="5448396"/>
              <a:ext cx="437413" cy="395306"/>
            </a:xfrm>
            <a:prstGeom prst="rect">
              <a:avLst/>
            </a:prstGeom>
            <a:no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00" dirty="0">
                  <a:solidFill>
                    <a:schemeClr val="tx1"/>
                  </a:solidFill>
                  <a:latin typeface="Consolas" panose="020B0609020204030204" pitchFamily="49" charset="0"/>
                </a:rPr>
                <a:t>X</a:t>
              </a:r>
              <a:r>
                <a:rPr lang="en-US" sz="1700" baseline="-25000" dirty="0">
                  <a:solidFill>
                    <a:schemeClr val="tx1"/>
                  </a:solidFill>
                  <a:latin typeface="Consolas" panose="020B0609020204030204" pitchFamily="49" charset="0"/>
                </a:rPr>
                <a:t>1,1</a:t>
              </a:r>
            </a:p>
          </p:txBody>
        </p:sp>
        <p:sp>
          <p:nvSpPr>
            <p:cNvPr id="80" name="Rectangle 79">
              <a:extLst>
                <a:ext uri="{FF2B5EF4-FFF2-40B4-BE49-F238E27FC236}">
                  <a16:creationId xmlns:a16="http://schemas.microsoft.com/office/drawing/2014/main" id="{96911C9C-0E64-4D80-9B18-89D264BCD0DD}"/>
                </a:ext>
              </a:extLst>
            </p:cNvPr>
            <p:cNvSpPr/>
            <p:nvPr/>
          </p:nvSpPr>
          <p:spPr>
            <a:xfrm>
              <a:off x="7955354" y="5887834"/>
              <a:ext cx="437413" cy="395306"/>
            </a:xfrm>
            <a:prstGeom prst="rect">
              <a:avLst/>
            </a:prstGeom>
            <a:no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00" dirty="0">
                  <a:solidFill>
                    <a:schemeClr val="tx1"/>
                  </a:solidFill>
                  <a:latin typeface="Consolas" panose="020B0609020204030204" pitchFamily="49" charset="0"/>
                </a:rPr>
                <a:t>X</a:t>
              </a:r>
              <a:r>
                <a:rPr lang="en-US" sz="1700" baseline="-25000" dirty="0">
                  <a:solidFill>
                    <a:schemeClr val="tx1"/>
                  </a:solidFill>
                  <a:latin typeface="Consolas" panose="020B0609020204030204" pitchFamily="49" charset="0"/>
                </a:rPr>
                <a:t>2,1</a:t>
              </a:r>
            </a:p>
          </p:txBody>
        </p:sp>
        <p:sp>
          <p:nvSpPr>
            <p:cNvPr id="81" name="Rectangle 80">
              <a:extLst>
                <a:ext uri="{FF2B5EF4-FFF2-40B4-BE49-F238E27FC236}">
                  <a16:creationId xmlns:a16="http://schemas.microsoft.com/office/drawing/2014/main" id="{F704289D-CD6C-4F7B-B24C-FF0C12E52CE1}"/>
                </a:ext>
              </a:extLst>
            </p:cNvPr>
            <p:cNvSpPr/>
            <p:nvPr/>
          </p:nvSpPr>
          <p:spPr>
            <a:xfrm>
              <a:off x="7958024" y="6320474"/>
              <a:ext cx="437413" cy="395306"/>
            </a:xfrm>
            <a:prstGeom prst="rect">
              <a:avLst/>
            </a:prstGeom>
            <a:no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00" dirty="0">
                  <a:solidFill>
                    <a:schemeClr val="tx1"/>
                  </a:solidFill>
                  <a:latin typeface="Consolas" panose="020B0609020204030204" pitchFamily="49" charset="0"/>
                </a:rPr>
                <a:t>X</a:t>
              </a:r>
              <a:r>
                <a:rPr lang="en-US" sz="1700" baseline="-25000" dirty="0">
                  <a:solidFill>
                    <a:schemeClr val="tx1"/>
                  </a:solidFill>
                  <a:latin typeface="Consolas" panose="020B0609020204030204" pitchFamily="49" charset="0"/>
                </a:rPr>
                <a:t>m,1</a:t>
              </a:r>
            </a:p>
          </p:txBody>
        </p:sp>
      </p:grpSp>
    </p:spTree>
    <p:extLst>
      <p:ext uri="{BB962C8B-B14F-4D97-AF65-F5344CB8AC3E}">
        <p14:creationId xmlns:p14="http://schemas.microsoft.com/office/powerpoint/2010/main" val="41871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3" grpId="0" animBg="1"/>
      <p:bldP spid="38" grpId="0"/>
      <p:bldP spid="60" grpId="0" animBg="1"/>
    </p:bldLst>
  </p:timing>
</p:sld>
</file>

<file path=ppt/theme/theme1.xml><?xml version="1.0" encoding="utf-8"?>
<a:theme xmlns:a="http://schemas.openxmlformats.org/drawingml/2006/main" name="TU Graz Standard">
  <a:themeElements>
    <a:clrScheme name="Benutzerdefiniert 3">
      <a:dk1>
        <a:srgbClr val="0F0F0F"/>
      </a:dk1>
      <a:lt1>
        <a:srgbClr val="FFFFFF"/>
      </a:lt1>
      <a:dk2>
        <a:srgbClr val="3B5A70"/>
      </a:dk2>
      <a:lt2>
        <a:srgbClr val="EEECE1"/>
      </a:lt2>
      <a:accent1>
        <a:srgbClr val="F70146"/>
      </a:accent1>
      <a:accent2>
        <a:srgbClr val="5191C1"/>
      </a:accent2>
      <a:accent3>
        <a:srgbClr val="A5A5A5"/>
      </a:accent3>
      <a:accent4>
        <a:srgbClr val="285F82"/>
      </a:accent4>
      <a:accent5>
        <a:srgbClr val="78BE73"/>
      </a:accent5>
      <a:accent6>
        <a:srgbClr val="E59352"/>
      </a:accent6>
      <a:hlink>
        <a:srgbClr val="0066D8"/>
      </a:hlink>
      <a:folHlink>
        <a:srgbClr val="6C2F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lgn="ctr">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U-Graz-Powerpoint-Standard-Juli2018-v4.potx" id="{4AC053B4-8322-43F5-A727-5B659888AAC6}" vid="{588F3A19-2155-4FC5-B6D9-DEED5DC3003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TU-Graz-Powerpoint-Standard-Juli2018-v4</Template>
  <TotalTime>9430</TotalTime>
  <Words>3349</Words>
  <Application>Microsoft Office PowerPoint</Application>
  <PresentationFormat>On-screen Show (4:3)</PresentationFormat>
  <Paragraphs>960</Paragraphs>
  <Slides>38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Arial</vt:lpstr>
      <vt:lpstr>Calibri</vt:lpstr>
      <vt:lpstr>Cambria</vt:lpstr>
      <vt:lpstr>Cambria Math</vt:lpstr>
      <vt:lpstr>Consolas</vt:lpstr>
      <vt:lpstr>Courier New</vt:lpstr>
      <vt:lpstr>Wingdings</vt:lpstr>
      <vt:lpstr>TU Graz Standard</vt:lpstr>
      <vt:lpstr>Architecture of ML Systems 03 Size Inference and Rewrites</vt:lpstr>
      <vt:lpstr>Announcements/Org</vt:lpstr>
      <vt:lpstr>Agenda</vt:lpstr>
      <vt:lpstr>Compilation Overview</vt:lpstr>
      <vt:lpstr>Recap: Linear Algebra Systems</vt:lpstr>
      <vt:lpstr>ML Program Compilation / Graphs</vt:lpstr>
      <vt:lpstr>ML Program Compilation / Graphs, cont.</vt:lpstr>
      <vt:lpstr>Compilation Chain</vt:lpstr>
      <vt:lpstr>Recap: Basic HOP and LOP DAG Compilation</vt:lpstr>
      <vt:lpstr>Size Inference and Cost Estimation</vt:lpstr>
      <vt:lpstr>Constant and Size Propagation</vt:lpstr>
      <vt:lpstr>Constant and Size Propagation, cont.</vt:lpstr>
      <vt:lpstr>Constant and Size Propagation, cont. </vt:lpstr>
      <vt:lpstr>Inter-Procedural Analysis</vt:lpstr>
      <vt:lpstr>Sparsity Estimation Overview</vt:lpstr>
      <vt:lpstr>Sparsity Estimation – Estimators</vt:lpstr>
      <vt:lpstr>Sparsity Estimation – Estimators, cont.</vt:lpstr>
      <vt:lpstr>Memory Estimates and Costing</vt:lpstr>
      <vt:lpstr>Excursus: Differentiable Programming</vt:lpstr>
      <vt:lpstr>Rewrites and Operator Selection</vt:lpstr>
      <vt:lpstr>Traditional PL Rewrites</vt:lpstr>
      <vt:lpstr>Traditional PL Rewrites, cont.</vt:lpstr>
      <vt:lpstr>Traditional PL Rewrites, cont.</vt:lpstr>
      <vt:lpstr>Static/Dynamic Simplification Rewrites</vt:lpstr>
      <vt:lpstr>Static/Dynamic Simplification Rewrites, cont.</vt:lpstr>
      <vt:lpstr>Static/Dynamic Simplification Rewrites, cont.</vt:lpstr>
      <vt:lpstr>Static/Dynamic Simplification Rewrites, cont.</vt:lpstr>
      <vt:lpstr>Vectorization and Incremental Computation</vt:lpstr>
      <vt:lpstr>Update-in-place</vt:lpstr>
      <vt:lpstr>Excursus: Automatic Rewrite Generation</vt:lpstr>
      <vt:lpstr>Matrix Multiplication Chain Optimization</vt:lpstr>
      <vt:lpstr>Matrix Multiplication Chain Optimization, cont. </vt:lpstr>
      <vt:lpstr>Matrix Multiplication Chain Optimization, cont.</vt:lpstr>
      <vt:lpstr>Matrix Multiplication Chain Optimization, cont.</vt:lpstr>
      <vt:lpstr>Physical Rewrites and Optimizations</vt:lpstr>
      <vt:lpstr>Physical Operator Selection</vt:lpstr>
      <vt:lpstr>Sparsity-Exploiting Operators</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AMLS - 03 Size Inference and Rewrites</dc:title>
  <dc:subject/>
  <dc:creator>mboehm</dc:creator>
  <cp:keywords/>
  <dc:description/>
  <cp:lastModifiedBy>mboehm</cp:lastModifiedBy>
  <cp:revision>607</cp:revision>
  <cp:lastPrinted>2019-03-29T10:21:37Z</cp:lastPrinted>
  <dcterms:created xsi:type="dcterms:W3CDTF">2018-07-12T06:39:10Z</dcterms:created>
  <dcterms:modified xsi:type="dcterms:W3CDTF">2022-03-17T19:35:36Z</dcterms:modified>
  <cp:category/>
</cp:coreProperties>
</file>