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8" r:id="rId2"/>
    <p:sldId id="348" r:id="rId3"/>
    <p:sldId id="289" r:id="rId4"/>
    <p:sldId id="321" r:id="rId5"/>
    <p:sldId id="351" r:id="rId6"/>
    <p:sldId id="350" r:id="rId7"/>
    <p:sldId id="352" r:id="rId8"/>
    <p:sldId id="353" r:id="rId9"/>
    <p:sldId id="349" r:id="rId10"/>
    <p:sldId id="323" r:id="rId11"/>
    <p:sldId id="356" r:id="rId12"/>
    <p:sldId id="355" r:id="rId13"/>
    <p:sldId id="324" r:id="rId14"/>
    <p:sldId id="325" r:id="rId15"/>
    <p:sldId id="329" r:id="rId16"/>
    <p:sldId id="322" r:id="rId17"/>
    <p:sldId id="330" r:id="rId18"/>
    <p:sldId id="363" r:id="rId19"/>
    <p:sldId id="357" r:id="rId20"/>
    <p:sldId id="331" r:id="rId21"/>
    <p:sldId id="361" r:id="rId22"/>
    <p:sldId id="345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7" r:id="rId32"/>
    <p:sldId id="360" r:id="rId33"/>
    <p:sldId id="354" r:id="rId34"/>
    <p:sldId id="366" r:id="rId35"/>
    <p:sldId id="367" r:id="rId36"/>
    <p:sldId id="368" r:id="rId37"/>
    <p:sldId id="365" r:id="rId38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5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29.03.2022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29.03.2022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29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tesla (P4 inference, V100 training)</a:t>
            </a:r>
            <a:r>
              <a:rPr lang="en-US" baseline="0" dirty="0"/>
              <a:t> -&gt; datacenter, drive -&gt; automotive; </a:t>
            </a:r>
            <a:r>
              <a:rPr lang="en-US" baseline="0" dirty="0" err="1"/>
              <a:t>jetson</a:t>
            </a:r>
            <a:r>
              <a:rPr lang="en-US" baseline="0" dirty="0"/>
              <a:t> -&gt; embedded (e.g., robotics)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95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804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Micro Optimizations</a:t>
            </a:r>
          </a:p>
          <a:p>
            <a:pPr lvl="1"/>
            <a:r>
              <a:rPr lang="en-US" dirty="0"/>
              <a:t>Hybrid tile-at-a-time loop fusion, predication, and result allocation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Cross-Library Optimization</a:t>
            </a:r>
          </a:p>
          <a:p>
            <a:pPr lvl="1"/>
            <a:r>
              <a:rPr lang="en-US" dirty="0"/>
              <a:t>Generic IR based on parallel loops and builders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</a:p>
          <a:p>
            <a:r>
              <a:rPr lang="en-US" dirty="0"/>
              <a:t>#3 Sparsity Exploitation</a:t>
            </a:r>
          </a:p>
          <a:p>
            <a:pPr lvl="1"/>
            <a:r>
              <a:rPr lang="en-US" dirty="0"/>
              <a:t>Exploit sparsity over chains of operations (compute, size of intermediates)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#4 Iteration Schedules</a:t>
            </a:r>
          </a:p>
          <a:p>
            <a:pPr lvl="1"/>
            <a:r>
              <a:rPr lang="en-US" dirty="0"/>
              <a:t>Decisions on loop ordering (e.g., tensor storage formats, join ordering)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Taco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TVM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Mateev</a:t>
            </a:r>
            <a:r>
              <a:rPr lang="en-US" b="1" dirty="0">
                <a:solidFill>
                  <a:srgbClr val="7889FB"/>
                </a:solidFill>
              </a:rPr>
              <a:t> et al</a:t>
            </a:r>
          </a:p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Optimizing Fusion Plans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dirty="0"/>
          </a:p>
          <a:p>
            <a:r>
              <a:rPr lang="en-US" dirty="0"/>
              <a:t>#6 </a:t>
            </a:r>
            <a:r>
              <a:rPr lang="en-US" dirty="0" err="1"/>
              <a:t>Autodifferentiation</a:t>
            </a:r>
            <a:r>
              <a:rPr lang="en-US" baseline="0" dirty="0"/>
              <a:t> Native Python Code</a:t>
            </a:r>
          </a:p>
          <a:p>
            <a:r>
              <a:rPr lang="en-US" baseline="0" dirty="0"/>
              <a:t>	Example: JAX (</a:t>
            </a:r>
            <a:r>
              <a:rPr lang="en-US" baseline="0" dirty="0" err="1"/>
              <a:t>Autograd</a:t>
            </a:r>
            <a:r>
              <a:rPr lang="en-US" baseline="0" dirty="0"/>
              <a:t> + XLA JIT)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23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92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279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Regions consist of a CFG of blocks with arguments, blocks contain list of operations, ops can contain nested regions.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857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eBPF</a:t>
            </a:r>
            <a:r>
              <a:rPr lang="en-US" dirty="0"/>
              <a:t> … Extended Berkeley</a:t>
            </a:r>
            <a:r>
              <a:rPr lang="en-US" baseline="0" dirty="0"/>
              <a:t> Packet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577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2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01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43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64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29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AIC .. Akaike Information Criterion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32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23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0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33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Advanced Compilation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Advanced Compilation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11" Type="http://schemas.openxmlformats.org/officeDocument/2006/relationships/image" Target="../media/image25.png"/><Relationship Id="rId5" Type="http://schemas.openxmlformats.org/officeDocument/2006/relationships/image" Target="../media/image21.jp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nvidia.com/deeplearning/sdk/tensorrt-developer-guide/inde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tugraz.webex.com/meet/m.boeh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github.com/daphne-eu/daphn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ware.intel.com/en-us/articles/memory-performance-in-a-nutshel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llvm/torch-mlir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arxiv.org/pdf/2002.1105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OanJczHA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ML Systems</a:t>
            </a:r>
            <a:br>
              <a:rPr lang="de-DE" b="1" dirty="0"/>
            </a:br>
            <a:r>
              <a:rPr lang="de-DE" sz="4300" b="1" dirty="0"/>
              <a:t>04 </a:t>
            </a:r>
            <a:r>
              <a:rPr lang="de-DE" sz="4300" dirty="0"/>
              <a:t>Adaptation, Fusion, and JIT</a:t>
            </a:r>
            <a:endParaRPr lang="de-DE" sz="43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Mar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Unknown or Changing Sizes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of unknown/changing sizes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or changing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sizes and sparsity of intermediates </a:t>
            </a:r>
            <a:br>
              <a:rPr lang="en-US" dirty="0"/>
            </a:br>
            <a:r>
              <a:rPr lang="en-US" dirty="0"/>
              <a:t>These unknowns lead to very </a:t>
            </a:r>
            <a:r>
              <a:rPr lang="en-US" b="1" dirty="0">
                <a:solidFill>
                  <a:srgbClr val="7889FB"/>
                </a:solidFill>
              </a:rPr>
              <a:t>conservative fallback plans </a:t>
            </a:r>
            <a:r>
              <a:rPr lang="en-US" dirty="0">
                <a:solidFill>
                  <a:schemeClr val="tx1"/>
                </a:solidFill>
              </a:rPr>
              <a:t>(distributed ops)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Control Flow</a:t>
            </a:r>
          </a:p>
          <a:p>
            <a:pPr lvl="1"/>
            <a:r>
              <a:rPr lang="en-US" dirty="0"/>
              <a:t>Branches and loops</a:t>
            </a:r>
          </a:p>
          <a:p>
            <a:pPr lvl="1"/>
            <a:r>
              <a:rPr lang="en-US" dirty="0"/>
              <a:t>Complex function call graphs</a:t>
            </a:r>
          </a:p>
          <a:p>
            <a:pPr lvl="1"/>
            <a:r>
              <a:rPr lang="en-US" dirty="0"/>
              <a:t>User-Defined Functions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Data-Dependencies</a:t>
            </a:r>
          </a:p>
          <a:p>
            <a:pPr lvl="1"/>
            <a:r>
              <a:rPr lang="en-US" dirty="0"/>
              <a:t>Data-dependent operators</a:t>
            </a:r>
            <a:br>
              <a:rPr lang="en-US" dirty="0"/>
            </a:br>
            <a:r>
              <a:rPr lang="en-US" dirty="0"/>
              <a:t>(e.g., table, </a:t>
            </a:r>
            <a:r>
              <a:rPr lang="en-US" dirty="0" err="1"/>
              <a:t>rmEmpty</a:t>
            </a:r>
            <a:r>
              <a:rPr lang="en-US" dirty="0"/>
              <a:t>, aggregate)</a:t>
            </a:r>
          </a:p>
          <a:p>
            <a:pPr lvl="1"/>
            <a:r>
              <a:rPr lang="en-US" dirty="0"/>
              <a:t>Computed size expressions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>
                <a:latin typeface="Courier New" pitchFamily="49" charset="0"/>
                <a:cs typeface="Courier New" pitchFamily="49" charset="0"/>
              </a:rPr>
            </a:br>
            <a:endParaRPr lang="en-US" sz="7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Runtime Adaptation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0468" y="4726884"/>
            <a:ext cx="228600" cy="150042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897884" y="5465310"/>
            <a:ext cx="457200" cy="1588"/>
          </a:xfrm>
          <a:prstGeom prst="straightConnector1">
            <a:avLst/>
          </a:prstGeom>
          <a:noFill/>
          <a:ln w="19050" cap="flat" cmpd="sng" algn="ctr">
            <a:solidFill>
              <a:srgbClr val="7889FB">
                <a:shade val="95000"/>
                <a:satMod val="105000"/>
              </a:srgbClr>
            </a:solidFill>
            <a:prstDash val="solid"/>
            <a:tailEnd type="stealth" w="lg" len="lg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4860268" y="4726884"/>
            <a:ext cx="914400" cy="1500426"/>
            <a:chOff x="4860268" y="4726884"/>
            <a:chExt cx="914400" cy="1500426"/>
          </a:xfrm>
        </p:grpSpPr>
        <p:sp>
          <p:nvSpPr>
            <p:cNvPr id="10" name="Rectangle 9"/>
            <p:cNvSpPr/>
            <p:nvPr/>
          </p:nvSpPr>
          <p:spPr>
            <a:xfrm>
              <a:off x="48602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888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174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460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44710" y="2469658"/>
            <a:ext cx="42184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X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‘/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tmp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/X.csv’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 intercept 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X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cbind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(X,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(1,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nrow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(X),1));</a:t>
            </a:r>
          </a:p>
          <a:p>
            <a:endParaRPr lang="en-US" sz="10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Z = foo(X) + X;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# size of + and Z?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4758" y="3993808"/>
            <a:ext cx="3846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Y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seq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(1,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(X)), y);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grad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 %*% (P - Y);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692207" y="5838091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9196" y="5839767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5812" y="4663443"/>
            <a:ext cx="21101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Ex.: Multinomial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Logistic Regression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4686" y="5301877"/>
            <a:ext cx="38876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 = </a:t>
            </a:r>
            <a:r>
              <a:rPr lang="en-US" sz="1600" dirty="0" err="1">
                <a:latin typeface="Consolas" panose="020B0609020204030204" pitchFamily="49" charset="0"/>
              </a:rPr>
              <a:t>dout</a:t>
            </a:r>
            <a:r>
              <a:rPr lang="en-US" sz="1600" dirty="0">
                <a:latin typeface="Consolas" panose="020B0609020204030204" pitchFamily="49" charset="0"/>
              </a:rPr>
              <a:t>[,(t-2)*M+1:(t-1)*M];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pt-BR" sz="1600" dirty="0">
                <a:latin typeface="Consolas" panose="020B0609020204030204" pitchFamily="49" charset="0"/>
              </a:rPr>
              <a:t>cur_Q = matrix (0, 1, 2*ncur);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cur_S = matrix (0, 1, ncur*dist);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17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Unknown or Changing Sizes,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Changing Dims and Sparsity</a:t>
            </a:r>
          </a:p>
          <a:p>
            <a:pPr lvl="1"/>
            <a:r>
              <a:rPr lang="en-US" dirty="0"/>
              <a:t>Iterative feature selection workloads</a:t>
            </a:r>
          </a:p>
          <a:p>
            <a:pPr lvl="1"/>
            <a:r>
              <a:rPr lang="en-US" dirty="0"/>
              <a:t>Changing dimensions or sparsity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Same code with different data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API Limitations</a:t>
            </a:r>
          </a:p>
          <a:p>
            <a:pPr lvl="1"/>
            <a:r>
              <a:rPr lang="en-US" dirty="0"/>
              <a:t>Precompiled scripts/programs </a:t>
            </a:r>
            <a:br>
              <a:rPr lang="en-US" dirty="0"/>
            </a:br>
            <a:r>
              <a:rPr lang="en-US" dirty="0"/>
              <a:t>(inputs unavailable)</a:t>
            </a:r>
          </a:p>
          <a:p>
            <a:pPr lvl="1"/>
            <a:endParaRPr lang="en-US" sz="1200" dirty="0"/>
          </a:p>
          <a:p>
            <a:r>
              <a:rPr lang="en-US" dirty="0"/>
              <a:t>(#5 Compiler Limitations)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0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</a:rPr>
              <a:t>Dynamic recompilation techniques</a:t>
            </a:r>
            <a:r>
              <a:rPr lang="en-US" b="0" dirty="0">
                <a:solidFill>
                  <a:srgbClr val="7889FB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as robust fallback strategy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Shares goals and challenges with adaptive query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However, ML domain-specific techniques and rewrites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Runtime Adaptation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7508" y="1347856"/>
            <a:ext cx="25102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Ex: Stepwise </a:t>
            </a:r>
            <a:r>
              <a:rPr lang="en-US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LinReg</a:t>
            </a: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508" y="1652656"/>
            <a:ext cx="3622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add best to </a:t>
            </a:r>
            <a:r>
              <a:rPr lang="en-US" sz="1600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(AIC)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88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Recompilation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Runtime 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8606" y="139438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8606" y="178098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Live Variable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8605" y="216758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7743" y="759881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9" name="Straight Arrow Connector 8"/>
          <p:cNvCxnSpPr>
            <a:stCxn id="8" idx="2"/>
            <a:endCxn id="5" idx="0"/>
          </p:cNvCxnSpPr>
          <p:nvPr/>
        </p:nvCxnSpPr>
        <p:spPr>
          <a:xfrm>
            <a:off x="4650451" y="1129213"/>
            <a:ext cx="2" cy="265173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88607" y="2778582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HOP DAGs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6541" y="4488754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86543" y="5137570"/>
            <a:ext cx="4123693" cy="57546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86542" y="5775224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9315" y="674972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</a:t>
            </a:r>
          </a:p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67543" y="3170751"/>
            <a:ext cx="5250264" cy="8610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86541" y="3258614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6540" y="3645214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86542" y="4102150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4239" y="6397026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29" name="Straight Arrow Connector 28"/>
          <p:cNvCxnSpPr>
            <a:stCxn id="19" idx="2"/>
            <a:endCxn id="28" idx="0"/>
          </p:cNvCxnSpPr>
          <p:nvPr/>
        </p:nvCxnSpPr>
        <p:spPr>
          <a:xfrm>
            <a:off x="4648389" y="6099632"/>
            <a:ext cx="2065" cy="297394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20725" y="1339778"/>
            <a:ext cx="6143123" cy="12062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0726" y="2722571"/>
            <a:ext cx="6143122" cy="214083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2401" y="5078335"/>
            <a:ext cx="6143122" cy="1072926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172198" y="4045321"/>
            <a:ext cx="0" cy="2351705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49" y="213868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7305152" y="4409799"/>
            <a:ext cx="15574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Recompilation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5153" y="5148559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systems w/ recompile: </a:t>
            </a:r>
          </a:p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SciDB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MatFast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2" y="1291907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07" y="2710395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82" y="4058542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82182" y="5137219"/>
            <a:ext cx="4123693" cy="575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82181" y="5774873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82180" y="4488403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82181" y="4101799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1" grpId="0"/>
      <p:bldP spid="22" grpId="0" animBg="1"/>
      <p:bldP spid="23" grpId="0" animBg="1"/>
      <p:bldP spid="24" grpId="0" animBg="1"/>
      <p:bldP spid="28" grpId="0"/>
      <p:bldP spid="33" grpId="0" animBg="1"/>
      <p:bldP spid="34" grpId="0" animBg="1"/>
      <p:bldP spid="30" grpId="0"/>
      <p:bldP spid="31" grpId="0"/>
      <p:bldP spid="36" grpId="0"/>
      <p:bldP spid="38" grpId="0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Compile-time Decisions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Split HOP DAGs for recompilation: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prevent unknowns but keep DAGs as large as possible; split after reads w/ unknown sizes and specific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 HOP DAGs for recompilation:</a:t>
            </a:r>
            <a:r>
              <a:rPr lang="en-US" dirty="0"/>
              <a:t> Spark due to unknown sizes / sparsity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Runtime Adaptation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3628" y="3557125"/>
            <a:ext cx="3285811" cy="2612561"/>
            <a:chOff x="753628" y="3557125"/>
            <a:chExt cx="3285811" cy="2612561"/>
          </a:xfrm>
        </p:grpSpPr>
        <p:sp>
          <p:nvSpPr>
            <p:cNvPr id="5" name="Rectangle 4"/>
            <p:cNvSpPr/>
            <p:nvPr/>
          </p:nvSpPr>
          <p:spPr>
            <a:xfrm>
              <a:off x="753628" y="3557125"/>
              <a:ext cx="3285811" cy="2612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70938" y="531809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10" name="Straight Connector 9"/>
            <p:cNvCxnSpPr>
              <a:stCxn id="15" idx="0"/>
              <a:endCxn id="8" idx="2"/>
            </p:cNvCxnSpPr>
            <p:nvPr/>
          </p:nvCxnSpPr>
          <p:spPr>
            <a:xfrm flipH="1" flipV="1">
              <a:off x="2225496" y="5649687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282358" y="5780309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22" name="Straight Connector 21"/>
            <p:cNvCxnSpPr>
              <a:stCxn id="26" idx="0"/>
              <a:endCxn id="23" idx="2"/>
            </p:cNvCxnSpPr>
            <p:nvPr/>
          </p:nvCxnSpPr>
          <p:spPr>
            <a:xfrm flipV="1">
              <a:off x="1113631" y="4955524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859143" y="462392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29467" y="5779479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25" name="Straight Connector 24"/>
            <p:cNvCxnSpPr>
              <a:stCxn id="24" idx="0"/>
              <a:endCxn id="26" idx="2"/>
            </p:cNvCxnSpPr>
            <p:nvPr/>
          </p:nvCxnSpPr>
          <p:spPr>
            <a:xfrm flipV="1">
              <a:off x="1110338" y="5528274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805615" y="5196678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625756" y="531976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2" name="Straight Connector 31"/>
            <p:cNvCxnSpPr>
              <a:stCxn id="15" idx="0"/>
              <a:endCxn id="31" idx="2"/>
            </p:cNvCxnSpPr>
            <p:nvPr/>
          </p:nvCxnSpPr>
          <p:spPr>
            <a:xfrm flipV="1">
              <a:off x="2536916" y="5651362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1650991" y="578198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36" name="Straight Connector 35"/>
            <p:cNvCxnSpPr>
              <a:stCxn id="35" idx="0"/>
              <a:endCxn id="8" idx="2"/>
            </p:cNvCxnSpPr>
            <p:nvPr/>
          </p:nvCxnSpPr>
          <p:spPr>
            <a:xfrm flipV="1">
              <a:off x="1905549" y="5649687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2" idx="0"/>
              <a:endCxn id="40" idx="2"/>
            </p:cNvCxnSpPr>
            <p:nvPr/>
          </p:nvCxnSpPr>
          <p:spPr>
            <a:xfrm flipH="1" flipV="1">
              <a:off x="1898938" y="4518417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1644380" y="418682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cxnSp>
          <p:nvCxnSpPr>
            <p:cNvPr id="41" name="Straight Connector 40"/>
            <p:cNvCxnSpPr>
              <a:stCxn id="8" idx="0"/>
              <a:endCxn id="42" idx="2"/>
            </p:cNvCxnSpPr>
            <p:nvPr/>
          </p:nvCxnSpPr>
          <p:spPr>
            <a:xfrm flipH="1" flipV="1">
              <a:off x="2220413" y="5091167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1912397" y="4759571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4" name="Straight Connector 43"/>
            <p:cNvCxnSpPr>
              <a:stCxn id="47" idx="0"/>
              <a:endCxn id="45" idx="2"/>
            </p:cNvCxnSpPr>
            <p:nvPr/>
          </p:nvCxnSpPr>
          <p:spPr>
            <a:xfrm flipV="1">
              <a:off x="2885278" y="4520091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2630790" y="418849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46" name="Straight Connector 45"/>
            <p:cNvCxnSpPr>
              <a:stCxn id="31" idx="0"/>
              <a:endCxn id="47" idx="2"/>
            </p:cNvCxnSpPr>
            <p:nvPr/>
          </p:nvCxnSpPr>
          <p:spPr>
            <a:xfrm flipV="1">
              <a:off x="2880314" y="5092841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2577262" y="47612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9" name="Straight Connector 48"/>
            <p:cNvCxnSpPr>
              <a:stCxn id="52" idx="0"/>
              <a:endCxn id="40" idx="2"/>
            </p:cNvCxnSpPr>
            <p:nvPr/>
          </p:nvCxnSpPr>
          <p:spPr>
            <a:xfrm flipV="1">
              <a:off x="1599090" y="4518417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1291074" y="477129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54" name="Straight Connector 53"/>
            <p:cNvCxnSpPr>
              <a:stCxn id="40" idx="0"/>
              <a:endCxn id="55" idx="2"/>
            </p:cNvCxnSpPr>
            <p:nvPr/>
          </p:nvCxnSpPr>
          <p:spPr>
            <a:xfrm flipV="1">
              <a:off x="1898938" y="3918866"/>
              <a:ext cx="3348" cy="26795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1647728" y="358727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57" name="Straight Connector 56"/>
            <p:cNvCxnSpPr>
              <a:stCxn id="61" idx="0"/>
              <a:endCxn id="58" idx="2"/>
            </p:cNvCxnSpPr>
            <p:nvPr/>
          </p:nvCxnSpPr>
          <p:spPr>
            <a:xfrm flipV="1">
              <a:off x="3587204" y="4957199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/>
            <p:cNvSpPr/>
            <p:nvPr/>
          </p:nvSpPr>
          <p:spPr>
            <a:xfrm>
              <a:off x="3279259" y="462560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403040" y="578115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60" name="Straight Connector 59"/>
            <p:cNvCxnSpPr>
              <a:stCxn id="59" idx="0"/>
              <a:endCxn id="61" idx="2"/>
            </p:cNvCxnSpPr>
            <p:nvPr/>
          </p:nvCxnSpPr>
          <p:spPr>
            <a:xfrm flipV="1">
              <a:off x="3583911" y="5529949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3279188" y="519835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</a:p>
          </p:txBody>
        </p:sp>
        <p:cxnSp>
          <p:nvCxnSpPr>
            <p:cNvPr id="62" name="Straight Connector 61"/>
            <p:cNvCxnSpPr>
              <a:stCxn id="58" idx="0"/>
              <a:endCxn id="63" idx="2"/>
            </p:cNvCxnSpPr>
            <p:nvPr/>
          </p:nvCxnSpPr>
          <p:spPr>
            <a:xfrm flipV="1">
              <a:off x="3587275" y="4416264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3334391" y="408466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78520" y="2955907"/>
            <a:ext cx="3285811" cy="1487149"/>
            <a:chOff x="5578520" y="2955907"/>
            <a:chExt cx="3285811" cy="1487149"/>
          </a:xfrm>
        </p:grpSpPr>
        <p:sp>
          <p:nvSpPr>
            <p:cNvPr id="97" name="Rectangle 96"/>
            <p:cNvSpPr/>
            <p:nvPr/>
          </p:nvSpPr>
          <p:spPr>
            <a:xfrm>
              <a:off x="5578520" y="2955907"/>
              <a:ext cx="3285811" cy="14871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332508" y="4087178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110" name="Straight Connector 109"/>
            <p:cNvCxnSpPr>
              <a:stCxn id="113" idx="0"/>
              <a:endCxn id="111" idx="2"/>
            </p:cNvCxnSpPr>
            <p:nvPr/>
          </p:nvCxnSpPr>
          <p:spPr>
            <a:xfrm flipH="1" flipV="1">
              <a:off x="6723830" y="3858582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6469272" y="352698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6672606" y="4099736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  <p:cxnSp>
          <p:nvCxnSpPr>
            <p:cNvPr id="114" name="Straight Connector 113"/>
            <p:cNvCxnSpPr>
              <a:stCxn id="117" idx="0"/>
              <a:endCxn id="115" idx="2"/>
            </p:cNvCxnSpPr>
            <p:nvPr/>
          </p:nvCxnSpPr>
          <p:spPr>
            <a:xfrm flipV="1">
              <a:off x="7710170" y="3287503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ounded Rectangle 114"/>
            <p:cNvSpPr/>
            <p:nvPr/>
          </p:nvSpPr>
          <p:spPr>
            <a:xfrm>
              <a:off x="7455682" y="295590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116" name="Straight Connector 115"/>
            <p:cNvCxnSpPr>
              <a:stCxn id="106" idx="0"/>
              <a:endCxn id="117" idx="2"/>
            </p:cNvCxnSpPr>
            <p:nvPr/>
          </p:nvCxnSpPr>
          <p:spPr>
            <a:xfrm flipV="1">
              <a:off x="7705207" y="3860253"/>
              <a:ext cx="4963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ed Rectangle 116"/>
            <p:cNvSpPr/>
            <p:nvPr/>
          </p:nvSpPr>
          <p:spPr>
            <a:xfrm>
              <a:off x="7402154" y="352865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8" name="Straight Connector 117"/>
            <p:cNvCxnSpPr>
              <a:stCxn id="119" idx="0"/>
              <a:endCxn id="111" idx="2"/>
            </p:cNvCxnSpPr>
            <p:nvPr/>
          </p:nvCxnSpPr>
          <p:spPr>
            <a:xfrm flipV="1">
              <a:off x="6423982" y="3858582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ounded Rectangle 118"/>
            <p:cNvSpPr/>
            <p:nvPr/>
          </p:nvSpPr>
          <p:spPr>
            <a:xfrm>
              <a:off x="6115966" y="4111460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120" name="Straight Connector 119"/>
            <p:cNvCxnSpPr>
              <a:stCxn id="111" idx="0"/>
              <a:endCxn id="121" idx="2"/>
            </p:cNvCxnSpPr>
            <p:nvPr/>
          </p:nvCxnSpPr>
          <p:spPr>
            <a:xfrm flipV="1">
              <a:off x="6723830" y="3299223"/>
              <a:ext cx="3348" cy="2277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6472620" y="296762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122" name="Straight Connector 121"/>
            <p:cNvCxnSpPr>
              <a:stCxn id="126" idx="0"/>
              <a:endCxn id="123" idx="2"/>
            </p:cNvCxnSpPr>
            <p:nvPr/>
          </p:nvCxnSpPr>
          <p:spPr>
            <a:xfrm flipV="1">
              <a:off x="8412096" y="3835141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ed Rectangle 122"/>
            <p:cNvSpPr/>
            <p:nvPr/>
          </p:nvSpPr>
          <p:spPr>
            <a:xfrm>
              <a:off x="8104151" y="35035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8039397" y="4076295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cxnSp>
          <p:nvCxnSpPr>
            <p:cNvPr id="127" name="Straight Connector 126"/>
            <p:cNvCxnSpPr>
              <a:stCxn id="123" idx="0"/>
              <a:endCxn id="128" idx="2"/>
            </p:cNvCxnSpPr>
            <p:nvPr/>
          </p:nvCxnSpPr>
          <p:spPr>
            <a:xfrm flipV="1">
              <a:off x="8412167" y="3294206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ed Rectangle 127"/>
            <p:cNvSpPr/>
            <p:nvPr/>
          </p:nvSpPr>
          <p:spPr>
            <a:xfrm>
              <a:off x="8159283" y="296261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78520" y="4568659"/>
            <a:ext cx="3285811" cy="1984541"/>
            <a:chOff x="5578520" y="4568659"/>
            <a:chExt cx="3285811" cy="1984541"/>
          </a:xfrm>
        </p:grpSpPr>
        <p:sp>
          <p:nvSpPr>
            <p:cNvPr id="65" name="Rectangle 64"/>
            <p:cNvSpPr/>
            <p:nvPr/>
          </p:nvSpPr>
          <p:spPr>
            <a:xfrm>
              <a:off x="5578520" y="4568659"/>
              <a:ext cx="3285811" cy="1984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795830" y="570160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67" name="Straight Connector 66"/>
            <p:cNvCxnSpPr>
              <a:stCxn id="68" idx="0"/>
              <a:endCxn id="66" idx="2"/>
            </p:cNvCxnSpPr>
            <p:nvPr/>
          </p:nvCxnSpPr>
          <p:spPr>
            <a:xfrm flipH="1" flipV="1">
              <a:off x="7050388" y="6033201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/>
          </p:nvSpPr>
          <p:spPr>
            <a:xfrm>
              <a:off x="7107250" y="6163823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69" name="Straight Connector 68"/>
            <p:cNvCxnSpPr>
              <a:stCxn id="73" idx="0"/>
              <a:endCxn id="70" idx="2"/>
            </p:cNvCxnSpPr>
            <p:nvPr/>
          </p:nvCxnSpPr>
          <p:spPr>
            <a:xfrm flipV="1">
              <a:off x="5938523" y="5339038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5684035" y="500744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754359" y="6162993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72" name="Straight Connector 71"/>
            <p:cNvCxnSpPr>
              <a:stCxn id="71" idx="0"/>
              <a:endCxn id="73" idx="2"/>
            </p:cNvCxnSpPr>
            <p:nvPr/>
          </p:nvCxnSpPr>
          <p:spPr>
            <a:xfrm flipV="1">
              <a:off x="5935230" y="5911788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5630507" y="5580192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450648" y="570328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5" name="Straight Connector 74"/>
            <p:cNvCxnSpPr>
              <a:stCxn id="68" idx="0"/>
              <a:endCxn id="74" idx="2"/>
            </p:cNvCxnSpPr>
            <p:nvPr/>
          </p:nvCxnSpPr>
          <p:spPr>
            <a:xfrm flipV="1">
              <a:off x="7361808" y="6034876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/>
            <p:cNvSpPr/>
            <p:nvPr/>
          </p:nvSpPr>
          <p:spPr>
            <a:xfrm>
              <a:off x="6475883" y="616549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77" name="Straight Connector 76"/>
            <p:cNvCxnSpPr>
              <a:stCxn id="76" idx="0"/>
              <a:endCxn id="66" idx="2"/>
            </p:cNvCxnSpPr>
            <p:nvPr/>
          </p:nvCxnSpPr>
          <p:spPr>
            <a:xfrm flipV="1">
              <a:off x="6730441" y="6033201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6" idx="0"/>
              <a:endCxn id="81" idx="2"/>
            </p:cNvCxnSpPr>
            <p:nvPr/>
          </p:nvCxnSpPr>
          <p:spPr>
            <a:xfrm flipH="1" flipV="1">
              <a:off x="7045305" y="5474681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6737289" y="514308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84" name="Straight Connector 83"/>
            <p:cNvCxnSpPr>
              <a:stCxn id="74" idx="0"/>
              <a:endCxn id="85" idx="2"/>
            </p:cNvCxnSpPr>
            <p:nvPr/>
          </p:nvCxnSpPr>
          <p:spPr>
            <a:xfrm flipV="1">
              <a:off x="7705206" y="5476355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7337471" y="5144759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90" name="Straight Connector 89"/>
            <p:cNvCxnSpPr>
              <a:stCxn id="94" idx="0"/>
              <a:endCxn id="91" idx="2"/>
            </p:cNvCxnSpPr>
            <p:nvPr/>
          </p:nvCxnSpPr>
          <p:spPr>
            <a:xfrm flipV="1">
              <a:off x="8412096" y="5340713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8039468" y="5009117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227932" y="616466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93" name="Straight Connector 92"/>
            <p:cNvCxnSpPr>
              <a:stCxn id="92" idx="0"/>
              <a:endCxn id="94" idx="2"/>
            </p:cNvCxnSpPr>
            <p:nvPr/>
          </p:nvCxnSpPr>
          <p:spPr>
            <a:xfrm flipV="1">
              <a:off x="8408803" y="5913463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/>
            <p:cNvSpPr/>
            <p:nvPr/>
          </p:nvSpPr>
          <p:spPr>
            <a:xfrm>
              <a:off x="8104080" y="558186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29" name="Straight Connector 128"/>
            <p:cNvCxnSpPr>
              <a:stCxn id="81" idx="0"/>
              <a:endCxn id="130" idx="2"/>
            </p:cNvCxnSpPr>
            <p:nvPr/>
          </p:nvCxnSpPr>
          <p:spPr>
            <a:xfrm flipV="1">
              <a:off x="7045305" y="4930406"/>
              <a:ext cx="1963" cy="21267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6674569" y="4598810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</p:grpSp>
      <p:sp>
        <p:nvSpPr>
          <p:cNvPr id="133" name="Right Arrow 132"/>
          <p:cNvSpPr/>
          <p:nvPr/>
        </p:nvSpPr>
        <p:spPr>
          <a:xfrm>
            <a:off x="4649900" y="4056195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160019" y="4494978"/>
            <a:ext cx="12459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(recursive rewrite)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78261" y="2835327"/>
            <a:ext cx="34179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flow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statement blocks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initial recompilation granularity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615" y="6300318"/>
            <a:ext cx="487687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..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(X, [margin=“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rows”,select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=I])</a:t>
            </a:r>
          </a:p>
        </p:txBody>
      </p:sp>
    </p:spTree>
    <p:extLst>
      <p:ext uri="{BB962C8B-B14F-4D97-AF65-F5344CB8AC3E}">
        <p14:creationId xmlns:p14="http://schemas.microsoft.com/office/powerpoint/2010/main" val="42695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/>
      <p:bldP spid="13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Recompilation at Runtime </a:t>
            </a:r>
            <a:r>
              <a:rPr lang="en-US" sz="1800" b="0" dirty="0"/>
              <a:t>on recompilation hooks </a:t>
            </a:r>
            <a:br>
              <a:rPr lang="en-US" sz="1800" b="0" dirty="0"/>
            </a:br>
            <a:r>
              <a:rPr lang="en-US" sz="1800" b="0" dirty="0"/>
              <a:t>(last level program blocks, predicates, recompile once functions)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Deep Copy DAG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Replace Literals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Update DAG Statistics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Dynamic Rewrites</a:t>
            </a:r>
            <a:endParaRPr lang="en-US" dirty="0"/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Recompute</a:t>
            </a:r>
            <a:r>
              <a:rPr lang="en-US" b="1" dirty="0">
                <a:solidFill>
                  <a:srgbClr val="7889FB"/>
                </a:solidFill>
              </a:rPr>
              <a:t> Memory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Estimates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[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Generate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Runtime Instructions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Runtime Adaptation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9636" y="493409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</a:p>
        </p:txBody>
      </p:sp>
      <p:sp>
        <p:nvSpPr>
          <p:cNvPr id="6" name="Rounded Rectangle 7"/>
          <p:cNvSpPr/>
          <p:nvPr/>
        </p:nvSpPr>
        <p:spPr bwMode="auto">
          <a:xfrm>
            <a:off x="4835322" y="4272516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ＭＳ Ｐゴシック" charset="0"/>
                <a:cs typeface="Consolas" pitchFamily="49" charset="0"/>
              </a:rPr>
              <a:t>r(t)</a:t>
            </a:r>
          </a:p>
        </p:txBody>
      </p:sp>
      <p:sp>
        <p:nvSpPr>
          <p:cNvPr id="7" name="Rounded Rectangle 8"/>
          <p:cNvSpPr/>
          <p:nvPr/>
        </p:nvSpPr>
        <p:spPr bwMode="auto">
          <a:xfrm>
            <a:off x="5549702" y="3362458"/>
            <a:ext cx="785818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ＭＳ Ｐゴシック" charset="0"/>
                <a:cs typeface="Consolas" pitchFamily="49" charset="0"/>
              </a:rPr>
              <a:t>ba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ＭＳ Ｐゴシック" charset="0"/>
                <a:cs typeface="Consolas" pitchFamily="49" charset="0"/>
              </a:rPr>
              <a:t>(+*)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1206" y="4932952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</a:t>
            </a:r>
          </a:p>
        </p:txBody>
      </p:sp>
      <p:cxnSp>
        <p:nvCxnSpPr>
          <p:cNvPr id="9" name="Straight Arrow Connector 8"/>
          <p:cNvCxnSpPr>
            <a:stCxn id="5" idx="0"/>
            <a:endCxn id="6" idx="2"/>
          </p:cNvCxnSpPr>
          <p:nvPr/>
        </p:nvCxnSpPr>
        <p:spPr bwMode="auto">
          <a:xfrm rot="5400000" flipH="1" flipV="1">
            <a:off x="5076037" y="4817619"/>
            <a:ext cx="23295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5854362" y="3280908"/>
            <a:ext cx="161512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363984" y="39791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5454" y="29885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SP</a:t>
            </a:r>
          </a:p>
        </p:txBody>
      </p:sp>
      <p:sp>
        <p:nvSpPr>
          <p:cNvPr id="13" name="Rounded Rectangle 14"/>
          <p:cNvSpPr/>
          <p:nvPr/>
        </p:nvSpPr>
        <p:spPr bwMode="auto">
          <a:xfrm>
            <a:off x="6335520" y="4272516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itchFamily="49" charset="0"/>
                <a:ea typeface="ＭＳ Ｐゴシック" charset="0"/>
                <a:cs typeface="Consolas" pitchFamily="49" charset="0"/>
              </a:rPr>
              <a:t>b(-)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5156793" y="3808169"/>
            <a:ext cx="500066" cy="428628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rot="16200000" flipV="1">
            <a:off x="6228363" y="3808169"/>
            <a:ext cx="500066" cy="428628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978462" y="4932952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6450" y="39791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SP</a:t>
            </a:r>
          </a:p>
        </p:txBody>
      </p:sp>
      <p:cxnSp>
        <p:nvCxnSpPr>
          <p:cNvPr id="18" name="Straight Arrow Connector 17"/>
          <p:cNvCxnSpPr>
            <a:stCxn id="8" idx="0"/>
          </p:cNvCxnSpPr>
          <p:nvPr/>
        </p:nvCxnSpPr>
        <p:spPr bwMode="auto">
          <a:xfrm rot="5400000" flipH="1" flipV="1">
            <a:off x="6255335" y="4709891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6" idx="0"/>
          </p:cNvCxnSpPr>
          <p:nvPr/>
        </p:nvCxnSpPr>
        <p:spPr bwMode="auto">
          <a:xfrm rot="16200000" flipV="1">
            <a:off x="6898277" y="4709891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692314" y="390318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3818" y="29866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2314" y="51890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06826" y="51890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7024" y="520121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9834" y="390318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53195"/>
              </p:ext>
            </p:extLst>
          </p:nvPr>
        </p:nvGraphicFramePr>
        <p:xfrm>
          <a:off x="6626050" y="2561820"/>
          <a:ext cx="1776426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X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1Mx100,99M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P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Y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549438" y="51890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78264" y="52012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07024" y="52012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9834" y="39153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49438" y="39153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6694" y="298663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6450" y="39791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CP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330" y="29885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CP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6050" y="2200588"/>
            <a:ext cx="1776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Symbol Table</a:t>
            </a:r>
          </a:p>
        </p:txBody>
      </p:sp>
    </p:spTree>
    <p:extLst>
      <p:ext uri="{BB962C8B-B14F-4D97-AF65-F5344CB8AC3E}">
        <p14:creationId xmlns:p14="http://schemas.microsoft.com/office/powerpoint/2010/main" val="7356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Recompile Once Functions</a:t>
            </a:r>
          </a:p>
          <a:p>
            <a:pPr lvl="1"/>
            <a:r>
              <a:rPr lang="en-US" dirty="0"/>
              <a:t>Unknowns due to inconsistent or </a:t>
            </a:r>
            <a:br>
              <a:rPr lang="en-US" dirty="0"/>
            </a:br>
            <a:r>
              <a:rPr lang="en-US" dirty="0"/>
              <a:t>unknown call size information</a:t>
            </a:r>
          </a:p>
          <a:p>
            <a:pPr lvl="1"/>
            <a:r>
              <a:rPr lang="en-US" dirty="0"/>
              <a:t>IPA marks functions as “recompile </a:t>
            </a:r>
            <a:br>
              <a:rPr lang="en-US" dirty="0"/>
            </a:br>
            <a:r>
              <a:rPr lang="en-US" dirty="0"/>
              <a:t>once”, if it contains loops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the entire function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r>
              <a:rPr lang="en-US" b="1" dirty="0">
                <a:solidFill>
                  <a:srgbClr val="7889FB"/>
                </a:solidFill>
              </a:rPr>
              <a:t/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Recompile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dirty="0">
                <a:solidFill>
                  <a:schemeClr val="tx1"/>
                </a:solidFill>
              </a:rPr>
              <a:t> Loops </a:t>
            </a:r>
          </a:p>
          <a:p>
            <a:pPr lvl="1"/>
            <a:r>
              <a:rPr lang="en-US" dirty="0"/>
              <a:t>Unknown sizes and iterations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loop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r>
              <a:rPr lang="en-US" b="1" dirty="0">
                <a:solidFill>
                  <a:srgbClr val="7889FB"/>
                </a:solidFill>
              </a:rPr>
              <a:t/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r>
              <a:rPr lang="en-US" dirty="0"/>
              <a:t>Create independent DAGs for</a:t>
            </a:r>
            <a:br>
              <a:rPr lang="en-US" dirty="0"/>
            </a:br>
            <a:r>
              <a:rPr lang="en-US" dirty="0"/>
              <a:t>individual </a:t>
            </a:r>
            <a:r>
              <a:rPr lang="en-US" dirty="0" err="1"/>
              <a:t>parfor</a:t>
            </a:r>
            <a:r>
              <a:rPr lang="en-US" dirty="0"/>
              <a:t> workers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Runtime Adaptation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4161" y="1490106"/>
            <a:ext cx="3748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foo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function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A)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recompiled w/ size of A</a:t>
            </a:r>
            <a:endParaRPr lang="en-US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C)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C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rand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(A),1) + A;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(...)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  C = C /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rowSums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(C) * 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1744" y="3854499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add best to </a:t>
            </a:r>
            <a:r>
              <a:rPr lang="en-US" sz="1600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(AIC)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0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Operator Fusion &amp; JIT Compilation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(aka Code Generation)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</p:spPr>
        <p:txBody>
          <a:bodyPr/>
          <a:lstStyle/>
          <a:p>
            <a:r>
              <a:rPr lang="en-US" dirty="0"/>
              <a:t>Many State-of-the-Art ML Systems, </a:t>
            </a:r>
            <a:br>
              <a:rPr lang="en-US" dirty="0"/>
            </a:br>
            <a:r>
              <a:rPr lang="en-US" dirty="0"/>
              <a:t>especially for DNNs and numerical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9" y="5197279"/>
            <a:ext cx="1027585" cy="21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65" y="5198103"/>
            <a:ext cx="1388669" cy="403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32058" r="16674" b="33646"/>
          <a:stretch/>
        </p:blipFill>
        <p:spPr>
          <a:xfrm>
            <a:off x="7589880" y="5355675"/>
            <a:ext cx="985842" cy="304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C8685-BFBE-4C6E-A961-EA57C99B7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55" y="5065295"/>
            <a:ext cx="765094" cy="26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3B164-E2F4-43B1-964C-4B218F7140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2230361" y="4984005"/>
            <a:ext cx="589745" cy="4246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74147" y="5120391"/>
            <a:ext cx="1064042" cy="624134"/>
            <a:chOff x="3736686" y="5108207"/>
            <a:chExt cx="1064042" cy="6241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29" y="5290100"/>
            <a:ext cx="480629" cy="472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80" y="5094887"/>
            <a:ext cx="480619" cy="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Fusion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Flow Graphs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data access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DAGs of linear algebra (LA) operations and statistical functions</a:t>
            </a:r>
          </a:p>
          <a:p>
            <a:pPr lvl="1"/>
            <a:r>
              <a:rPr lang="en-US" dirty="0"/>
              <a:t>Materialized intermediates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ubiquitous fusion opportunities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B84C15-CBC6-420B-ABFB-CD17E28D7C64}"/>
              </a:ext>
            </a:extLst>
          </p:cNvPr>
          <p:cNvGrpSpPr/>
          <p:nvPr/>
        </p:nvGrpSpPr>
        <p:grpSpPr>
          <a:xfrm>
            <a:off x="295807" y="2578444"/>
            <a:ext cx="2328649" cy="2203166"/>
            <a:chOff x="295807" y="2749263"/>
            <a:chExt cx="2328649" cy="22031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A44229-B91D-45C1-986D-00C737F7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5852" y="3125441"/>
              <a:ext cx="1368604" cy="18269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BCBE2E-0C66-4A09-92BC-85EBD8EB4A23}"/>
                </a:ext>
              </a:extLst>
            </p:cNvPr>
            <p:cNvSpPr txBox="1"/>
            <p:nvPr/>
          </p:nvSpPr>
          <p:spPr>
            <a:xfrm>
              <a:off x="295807" y="3196161"/>
              <a:ext cx="1550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(X*Y*Z)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B38513-9294-42D3-BC6F-07F83AE9D2DD}"/>
                </a:ext>
              </a:extLst>
            </p:cNvPr>
            <p:cNvSpPr txBox="1"/>
            <p:nvPr/>
          </p:nvSpPr>
          <p:spPr>
            <a:xfrm>
              <a:off x="792763" y="2749263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a) Intermediates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5526F0-3EAC-4EDF-A932-DEDD9E91FFF8}"/>
              </a:ext>
            </a:extLst>
          </p:cNvPr>
          <p:cNvGrpSpPr/>
          <p:nvPr/>
        </p:nvGrpSpPr>
        <p:grpSpPr>
          <a:xfrm>
            <a:off x="3509447" y="2577619"/>
            <a:ext cx="3203011" cy="2223056"/>
            <a:chOff x="3509447" y="2748438"/>
            <a:chExt cx="3203011" cy="22230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45291F-3D42-44E4-B588-D56BE204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447" y="3249565"/>
              <a:ext cx="1984819" cy="172192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FF610E-2D4C-4045-A0B7-C9C229E6023D}"/>
                </a:ext>
              </a:extLst>
            </p:cNvPr>
            <p:cNvSpPr txBox="1"/>
            <p:nvPr/>
          </p:nvSpPr>
          <p:spPr>
            <a:xfrm>
              <a:off x="3718168" y="2748438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b) Single-Pass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F31388-7BF9-4513-B29F-8FF68C5F2D60}"/>
                </a:ext>
              </a:extLst>
            </p:cNvPr>
            <p:cNvSpPr txBox="1"/>
            <p:nvPr/>
          </p:nvSpPr>
          <p:spPr>
            <a:xfrm>
              <a:off x="4228761" y="3078478"/>
              <a:ext cx="2483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(X)%*%(X%*%v)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(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(X%*%v)%*%X)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2BE206-3DC5-4ACF-9728-05F91A0CC06A}"/>
              </a:ext>
            </a:extLst>
          </p:cNvPr>
          <p:cNvGrpSpPr/>
          <p:nvPr/>
        </p:nvGrpSpPr>
        <p:grpSpPr>
          <a:xfrm>
            <a:off x="6683002" y="2580934"/>
            <a:ext cx="2111882" cy="2197848"/>
            <a:chOff x="6683002" y="2751753"/>
            <a:chExt cx="2111882" cy="21978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E92E0C-F53A-4F37-93FF-48A39F82E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6946" y="3188097"/>
              <a:ext cx="1623989" cy="17615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7FB4F1-9562-4849-AC63-C6BBE8778263}"/>
                </a:ext>
              </a:extLst>
            </p:cNvPr>
            <p:cNvSpPr txBox="1"/>
            <p:nvPr/>
          </p:nvSpPr>
          <p:spPr>
            <a:xfrm>
              <a:off x="6683002" y="2751753"/>
              <a:ext cx="211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c) Multi-Aggregates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814AE9-2F3A-4C19-8C9F-A9E026AEC890}"/>
              </a:ext>
            </a:extLst>
          </p:cNvPr>
          <p:cNvGrpSpPr/>
          <p:nvPr/>
        </p:nvGrpSpPr>
        <p:grpSpPr>
          <a:xfrm>
            <a:off x="1173761" y="5038610"/>
            <a:ext cx="6875852" cy="1440635"/>
            <a:chOff x="1173761" y="5209429"/>
            <a:chExt cx="6875852" cy="14406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07913F3-529E-44FD-BCDB-B08609270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5101" y="5209429"/>
              <a:ext cx="5284512" cy="144063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A46AD-D0B5-491D-8711-3D561782834D}"/>
                </a:ext>
              </a:extLst>
            </p:cNvPr>
            <p:cNvSpPr txBox="1"/>
            <p:nvPr/>
          </p:nvSpPr>
          <p:spPr>
            <a:xfrm>
              <a:off x="1173761" y="5575287"/>
              <a:ext cx="1783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d) Sparsity Exploitation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76351" y="711940"/>
            <a:ext cx="28587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277" y="772383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265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A85186-5F4E-4639-B429-B30A2CD20678}"/>
              </a:ext>
            </a:extLst>
          </p:cNvPr>
          <p:cNvSpPr/>
          <p:nvPr/>
        </p:nvSpPr>
        <p:spPr>
          <a:xfrm>
            <a:off x="4373285" y="4298610"/>
            <a:ext cx="3915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manual rewrite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(w*(X%*%v))%*%X):</a:t>
            </a: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(compared to Gen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283ms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CD338-5C9F-4C49-8369-45407384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Fusion, cont.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9E780-B85F-43D1-9CF4-710DE6BC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9" y="1553697"/>
            <a:ext cx="3780216" cy="2299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881EC-F926-467E-B94D-B484FB8F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58" y="1542543"/>
            <a:ext cx="3799308" cy="2308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24843-743C-403D-B1A7-8C34170188FC}"/>
              </a:ext>
            </a:extLst>
          </p:cNvPr>
          <p:cNvSpPr txBox="1"/>
          <p:nvPr/>
        </p:nvSpPr>
        <p:spPr>
          <a:xfrm>
            <a:off x="2856814" y="1129093"/>
            <a:ext cx="43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Cell Template: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(X*Y*Z)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86753-EB61-444B-8261-AA04E79974F0}"/>
              </a:ext>
            </a:extLst>
          </p:cNvPr>
          <p:cNvSpPr txBox="1"/>
          <p:nvPr/>
        </p:nvSpPr>
        <p:spPr>
          <a:xfrm>
            <a:off x="1431591" y="1228638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C2BF1-C60D-422D-B593-C0B56C250659}"/>
              </a:ext>
            </a:extLst>
          </p:cNvPr>
          <p:cNvSpPr txBox="1"/>
          <p:nvPr/>
        </p:nvSpPr>
        <p:spPr>
          <a:xfrm>
            <a:off x="7199272" y="1211025"/>
            <a:ext cx="151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sparse (0.1)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E8F26-0694-4B96-940E-1F84E7DE9C2F}"/>
              </a:ext>
            </a:extLst>
          </p:cNvPr>
          <p:cNvSpPr txBox="1"/>
          <p:nvPr/>
        </p:nvSpPr>
        <p:spPr>
          <a:xfrm>
            <a:off x="318056" y="3925298"/>
            <a:ext cx="440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Row: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(X)%*%(w*(X%*%v))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343982-E7E5-4262-9A53-72C8BD1DF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25" y="4345286"/>
            <a:ext cx="3866130" cy="2347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9071ED-DD1D-496F-9F05-F5DC6D7CE530}"/>
              </a:ext>
            </a:extLst>
          </p:cNvPr>
          <p:cNvSpPr txBox="1"/>
          <p:nvPr/>
        </p:nvSpPr>
        <p:spPr>
          <a:xfrm>
            <a:off x="1464723" y="5108207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C11B7A-5D06-43A8-B831-251665145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066" y="4338366"/>
            <a:ext cx="3818400" cy="2335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7493C5-81D0-4160-82EF-6870155F69C8}"/>
              </a:ext>
            </a:extLst>
          </p:cNvPr>
          <p:cNvSpPr/>
          <p:nvPr/>
        </p:nvSpPr>
        <p:spPr>
          <a:xfrm>
            <a:off x="4473128" y="3907808"/>
            <a:ext cx="467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Outer: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X*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log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(U%*%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(V)+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1e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-15)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954B5-E34B-478C-8E49-8CA561FCE779}"/>
              </a:ext>
            </a:extLst>
          </p:cNvPr>
          <p:cNvSpPr/>
          <p:nvPr/>
        </p:nvSpPr>
        <p:spPr>
          <a:xfrm>
            <a:off x="4595715" y="6147422"/>
            <a:ext cx="1318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20K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20K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rank 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1911" y="512859"/>
            <a:ext cx="23513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1.0,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Julia 0.6.2,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1.5 </a:t>
            </a:r>
          </a:p>
        </p:txBody>
      </p:sp>
    </p:spTree>
    <p:extLst>
      <p:ext uri="{BB962C8B-B14F-4D97-AF65-F5344CB8AC3E}">
        <p14:creationId xmlns:p14="http://schemas.microsoft.com/office/powerpoint/2010/main" val="17023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9" grpId="0"/>
      <p:bldP spid="13" grpId="0"/>
      <p:bldP spid="1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0"/>
          <a:stretch/>
        </p:blipFill>
        <p:spPr>
          <a:xfrm>
            <a:off x="5854694" y="4252405"/>
            <a:ext cx="3033116" cy="1899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Just-In-Time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Kernels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code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Specialization opportunities: data types, shapes, and operator graphs</a:t>
            </a:r>
          </a:p>
          <a:p>
            <a:pPr lvl="1"/>
            <a:r>
              <a:rPr lang="en-US" dirty="0"/>
              <a:t>Heterogeneous hardware: CPUs, GPUs, FPGAs, ASICs x architectures</a:t>
            </a:r>
          </a:p>
          <a:p>
            <a:pPr lvl="1"/>
            <a:endParaRPr lang="en-US" dirty="0"/>
          </a:p>
          <a:p>
            <a:r>
              <a:rPr lang="en-US" dirty="0"/>
              <a:t>#1 CPU Architecture</a:t>
            </a:r>
          </a:p>
          <a:p>
            <a:pPr lvl="1"/>
            <a:r>
              <a:rPr lang="en-US" dirty="0"/>
              <a:t>Specialize to available instructions sets</a:t>
            </a:r>
          </a:p>
          <a:p>
            <a:pPr lvl="1"/>
            <a:r>
              <a:rPr lang="en-US" dirty="0"/>
              <a:t>Register allocation and assignment,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/>
              <a:t>#2 Heterogeneous Hardware</a:t>
            </a:r>
          </a:p>
          <a:p>
            <a:pPr lvl="1"/>
            <a:r>
              <a:rPr lang="en-US" dirty="0"/>
              <a:t>JIT compilation for custom-build </a:t>
            </a:r>
            <a:br>
              <a:rPr lang="en-US" dirty="0"/>
            </a:br>
            <a:r>
              <a:rPr lang="en-US" dirty="0"/>
              <a:t>ASICs with HW support for ML ops</a:t>
            </a:r>
          </a:p>
          <a:p>
            <a:pPr lvl="1"/>
            <a:r>
              <a:rPr lang="en-US" dirty="0"/>
              <a:t>Different architectures of devices</a:t>
            </a:r>
          </a:p>
          <a:p>
            <a:pPr lvl="1"/>
            <a:endParaRPr lang="en-US" sz="1200" dirty="0"/>
          </a:p>
          <a:p>
            <a:r>
              <a:rPr lang="en-US" dirty="0"/>
              <a:t>#3 Custom ML Program</a:t>
            </a:r>
          </a:p>
          <a:p>
            <a:pPr lvl="1"/>
            <a:r>
              <a:rPr lang="en-US" dirty="0"/>
              <a:t>Operator graphs and sizes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8769" y="2715841"/>
            <a:ext cx="222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x86-64,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amd64, arm,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6124" y="3953462"/>
            <a:ext cx="16864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NVIDIA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TensorRT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4574" y="3943414"/>
            <a:ext cx="147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GPU Platforms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1370" y="5556739"/>
            <a:ext cx="23010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https://docs.nvidia.com/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deeplearning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sdk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tensorrt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-developer-guide/index.html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9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</a:t>
            </a:r>
            <a:r>
              <a:rPr lang="en-US" dirty="0" smtClean="0">
                <a:solidFill>
                  <a:schemeClr val="tx1"/>
                </a:solidFill>
              </a:rPr>
              <a:t>HSi5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>
                <a:hlinkClick r:id="rId3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AMLS Project Selections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Project selection </a:t>
            </a:r>
            <a:r>
              <a:rPr lang="en-US" dirty="0">
                <a:solidFill>
                  <a:schemeClr val="tx1"/>
                </a:solidFill>
              </a:rPr>
              <a:t>by</a:t>
            </a:r>
            <a:r>
              <a:rPr lang="en-US" b="1" dirty="0">
                <a:solidFill>
                  <a:schemeClr val="accent1"/>
                </a:solidFill>
              </a:rPr>
              <a:t> Mar 31 </a:t>
            </a:r>
            <a:r>
              <a:rPr lang="en-US" dirty="0">
                <a:solidFill>
                  <a:schemeClr val="tx1"/>
                </a:solidFill>
              </a:rPr>
              <a:t>(see </a:t>
            </a:r>
            <a:r>
              <a:rPr lang="en-US" b="1" dirty="0">
                <a:solidFill>
                  <a:srgbClr val="7889FB"/>
                </a:solidFill>
              </a:rPr>
              <a:t>Lecture 02</a:t>
            </a:r>
            <a:r>
              <a:rPr lang="en-US" dirty="0">
                <a:solidFill>
                  <a:schemeClr val="tx1"/>
                </a:solidFill>
              </a:rPr>
              <a:t> for four alternatives)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Discussion current status project selection </a:t>
            </a:r>
            <a:r>
              <a:rPr lang="en-US" dirty="0" smtClean="0">
                <a:solidFill>
                  <a:schemeClr val="tx1"/>
                </a:solidFill>
              </a:rPr>
              <a:t>(~18 </a:t>
            </a:r>
            <a:r>
              <a:rPr lang="en-US" dirty="0">
                <a:solidFill>
                  <a:schemeClr val="tx1"/>
                </a:solidFill>
              </a:rPr>
              <a:t>students assigned)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DAPHNE OSS Release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code repository since Mar 31 EOD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github.com/daphne-eu/daphne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Apache v2 license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110" y="1892759"/>
            <a:ext cx="1096284" cy="386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4883" r="15699" b="5690"/>
          <a:stretch/>
        </p:blipFill>
        <p:spPr>
          <a:xfrm>
            <a:off x="7639241" y="4147133"/>
            <a:ext cx="865239" cy="656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7847" y="4804283"/>
            <a:ext cx="639415" cy="4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Fusion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Research Areas</a:t>
            </a:r>
          </a:p>
          <a:p>
            <a:pPr lvl="1"/>
            <a:r>
              <a:rPr lang="en-US" dirty="0"/>
              <a:t>DB: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</a:p>
          <a:p>
            <a:pPr lvl="1"/>
            <a:r>
              <a:rPr lang="en-US" dirty="0"/>
              <a:t>HPC: </a:t>
            </a:r>
            <a:r>
              <a:rPr lang="en-US" b="1" dirty="0">
                <a:solidFill>
                  <a:srgbClr val="7889FB"/>
                </a:solidFill>
              </a:rPr>
              <a:t>loop fusion, tiling, and distribution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NP complete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ML: </a:t>
            </a:r>
            <a:r>
              <a:rPr lang="en-US" b="1" dirty="0">
                <a:solidFill>
                  <a:srgbClr val="7889FB"/>
                </a:solidFill>
              </a:rPr>
              <a:t>operator fusion</a:t>
            </a:r>
            <a:r>
              <a:rPr lang="en-US" dirty="0"/>
              <a:t> (dependencies given by data flow graph)</a:t>
            </a:r>
          </a:p>
          <a:p>
            <a:pPr lvl="1"/>
            <a:endParaRPr lang="en-US" sz="700" dirty="0"/>
          </a:p>
          <a:p>
            <a:r>
              <a:rPr lang="en-US" dirty="0"/>
              <a:t>Example Operator Fusion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5052" y="3222183"/>
            <a:ext cx="1328038" cy="2259193"/>
            <a:chOff x="355052" y="3583922"/>
            <a:chExt cx="1328038" cy="2259193"/>
          </a:xfrm>
        </p:grpSpPr>
        <p:sp>
          <p:nvSpPr>
            <p:cNvPr id="5" name="Rounded Rectangle 4"/>
            <p:cNvSpPr/>
            <p:nvPr/>
          </p:nvSpPr>
          <p:spPr>
            <a:xfrm>
              <a:off x="355052" y="504762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78275" y="459712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7" name="Straight Connector 6"/>
            <p:cNvCxnSpPr>
              <a:stCxn id="5" idx="0"/>
              <a:endCxn id="6" idx="2"/>
            </p:cNvCxnSpPr>
            <p:nvPr/>
          </p:nvCxnSpPr>
          <p:spPr>
            <a:xfrm flipV="1">
              <a:off x="609610" y="4928724"/>
              <a:ext cx="323223" cy="11890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6" idx="2"/>
            </p:cNvCxnSpPr>
            <p:nvPr/>
          </p:nvCxnSpPr>
          <p:spPr>
            <a:xfrm flipH="1" flipV="1">
              <a:off x="932833" y="4928724"/>
              <a:ext cx="301375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67010" y="5509843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21349" y="5511519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13" name="Straight Connector 12"/>
            <p:cNvCxnSpPr>
              <a:stCxn id="11" idx="0"/>
              <a:endCxn id="16" idx="2"/>
            </p:cNvCxnSpPr>
            <p:nvPr/>
          </p:nvCxnSpPr>
          <p:spPr>
            <a:xfrm flipV="1">
              <a:off x="947881" y="5390942"/>
              <a:ext cx="286327" cy="118901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  <a:endCxn id="16" idx="2"/>
            </p:cNvCxnSpPr>
            <p:nvPr/>
          </p:nvCxnSpPr>
          <p:spPr>
            <a:xfrm flipH="1" flipV="1">
              <a:off x="1234208" y="5390942"/>
              <a:ext cx="268012" cy="12057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979650" y="505934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cxnSp>
          <p:nvCxnSpPr>
            <p:cNvPr id="19" name="Straight Connector 18"/>
            <p:cNvCxnSpPr>
              <a:stCxn id="24" idx="0"/>
              <a:endCxn id="20" idx="2"/>
            </p:cNvCxnSpPr>
            <p:nvPr/>
          </p:nvCxnSpPr>
          <p:spPr>
            <a:xfrm flipV="1">
              <a:off x="1225836" y="3915518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971349" y="358392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312977" y="4608845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22" name="Straight Connector 21"/>
            <p:cNvCxnSpPr>
              <a:stCxn id="6" idx="0"/>
              <a:endCxn id="24" idx="2"/>
            </p:cNvCxnSpPr>
            <p:nvPr/>
          </p:nvCxnSpPr>
          <p:spPr>
            <a:xfrm flipV="1">
              <a:off x="932833" y="4488268"/>
              <a:ext cx="293003" cy="10886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0"/>
              <a:endCxn id="24" idx="2"/>
            </p:cNvCxnSpPr>
            <p:nvPr/>
          </p:nvCxnSpPr>
          <p:spPr>
            <a:xfrm flipH="1" flipV="1">
              <a:off x="1225836" y="4488268"/>
              <a:ext cx="268012" cy="12057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971278" y="415667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82428" y="3266002"/>
            <a:ext cx="503422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n-NO" b="1" dirty="0">
                <a:latin typeface="Consolas" panose="020B0609020204030204" pitchFamily="49" charset="0"/>
              </a:rPr>
              <a:t>for</a:t>
            </a:r>
            <a:r>
              <a:rPr lang="nn-NO" dirty="0">
                <a:latin typeface="Consolas" panose="020B0609020204030204" pitchFamily="49" charset="0"/>
              </a:rPr>
              <a:t>( i in 1:n 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tmp1</a:t>
            </a:r>
            <a:r>
              <a:rPr lang="en-US" dirty="0">
                <a:latin typeface="Consolas" panose="020B0609020204030204" pitchFamily="49" charset="0"/>
              </a:rPr>
              <a:t>[i,1] = s * B[i,1]; </a:t>
            </a:r>
          </a:p>
          <a:p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in 1:n 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tmp2</a:t>
            </a:r>
            <a:r>
              <a:rPr lang="en-US" dirty="0">
                <a:latin typeface="Consolas" panose="020B0609020204030204" pitchFamily="49" charset="0"/>
              </a:rPr>
              <a:t>[i,1] = A[i,1] +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tmp1</a:t>
            </a:r>
            <a:r>
              <a:rPr lang="en-US" dirty="0">
                <a:latin typeface="Consolas" panose="020B0609020204030204" pitchFamily="49" charset="0"/>
              </a:rPr>
              <a:t>[i,1];</a:t>
            </a:r>
          </a:p>
          <a:p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in 1:n )</a:t>
            </a:r>
          </a:p>
          <a:p>
            <a:r>
              <a:rPr lang="en-US" dirty="0">
                <a:latin typeface="Consolas" panose="020B0609020204030204" pitchFamily="49" charset="0"/>
              </a:rPr>
              <a:t>  R[i,1]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tmp2</a:t>
            </a:r>
            <a:r>
              <a:rPr lang="en-US" dirty="0">
                <a:latin typeface="Consolas" panose="020B0609020204030204" pitchFamily="49" charset="0"/>
              </a:rPr>
              <a:t>[i,1] * C[i,1];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7649" y="5400587"/>
            <a:ext cx="50342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n-NO" b="1" dirty="0">
                <a:solidFill>
                  <a:srgbClr val="7889FB"/>
                </a:solidFill>
                <a:latin typeface="Consolas" panose="020B0609020204030204" pitchFamily="49" charset="0"/>
              </a:rPr>
              <a:t>for</a:t>
            </a:r>
            <a:r>
              <a:rPr lang="nn-NO" dirty="0">
                <a:latin typeface="Consolas" panose="020B0609020204030204" pitchFamily="49" charset="0"/>
              </a:rPr>
              <a:t>( i in 1:n )</a:t>
            </a:r>
          </a:p>
          <a:p>
            <a:r>
              <a:rPr lang="en-US" dirty="0">
                <a:latin typeface="Consolas" panose="020B0609020204030204" pitchFamily="49" charset="0"/>
              </a:rPr>
              <a:t>  R[i,1] = (A[i,1] + s*B[i,1]) * C[i,1]; 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916742" y="355377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2748633">
            <a:off x="3007070" y="509331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573" y="2886006"/>
            <a:ext cx="209005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Memory Bandwidth: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L1 core: 1TB/s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L3 socket: 400GB/s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Mem: 100 GB/s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10653" y="4082364"/>
            <a:ext cx="2358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https://software.intel.com/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-us/articles/memory-performance-in-a-nutshell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47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  <p:bldP spid="31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Operator Fusion in ML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</a:t>
            </a:r>
            <a:r>
              <a:rPr lang="en-US" dirty="0">
                <a:solidFill>
                  <a:schemeClr val="accent1"/>
                </a:solidFill>
              </a:rPr>
              <a:t>Handwritten</a:t>
            </a:r>
            <a:r>
              <a:rPr lang="en-US" dirty="0"/>
              <a:t> Fused Operators</a:t>
            </a:r>
          </a:p>
          <a:p>
            <a:pPr lvl="1"/>
            <a:r>
              <a:rPr lang="en-US" dirty="0"/>
              <a:t>[BLAS (since 1979): e.g., </a:t>
            </a:r>
            <a:r>
              <a:rPr lang="en-US" dirty="0">
                <a:latin typeface="Consolas" panose="020B0609020204030204" pitchFamily="49" charset="0"/>
              </a:rPr>
              <a:t>alpha * X + Y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AXPY]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Rewrites: e.g.,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A+B+C 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AddN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(A, B, C),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(X) %*% (w * (X %*% v)) 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 MMCHAIN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Sparsity exploiting fused ops: </a:t>
            </a:r>
            <a:br>
              <a:rPr lang="en-US" dirty="0"/>
            </a:br>
            <a:r>
              <a:rPr lang="en-US" dirty="0"/>
              <a:t>e.g.,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log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(U%*%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(V)+eps)</a:t>
            </a:r>
            <a:r>
              <a:rPr lang="en-US" dirty="0">
                <a:latin typeface="Consolas" panose="020B0609020204030204" pitchFamily="49" charset="0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Fusion Heuristics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Automatic operator fusion via elementary ops</a:t>
            </a:r>
          </a:p>
          <a:p>
            <a:pPr lvl="1"/>
            <a:r>
              <a:rPr lang="en-US" dirty="0"/>
              <a:t>Heuristics for replacing sub-DAGs w/ fused ops </a:t>
            </a:r>
          </a:p>
          <a:p>
            <a:pPr lvl="1"/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Optimized Fusion Plans</a:t>
            </a:r>
          </a:p>
          <a:p>
            <a:pPr lvl="1"/>
            <a:r>
              <a:rPr lang="en-US" dirty="0"/>
              <a:t>Greedy/exact fusion plan (sub-DAG) selection</a:t>
            </a:r>
          </a:p>
          <a:p>
            <a:pPr lvl="1"/>
            <a:r>
              <a:rPr lang="en-US" dirty="0"/>
              <a:t>[Greedy/evolutionary kernel implementations]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8718" y="3633485"/>
            <a:ext cx="23703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[Tarek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Elgamal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SPOOF: Sum-Product Optimization and Operator Fusion for 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953" y="3781806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09883" y="4992545"/>
            <a:ext cx="213522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256" y="5149558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978" y="1777155"/>
            <a:ext cx="49629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773" y="2618707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49104" y="2552279"/>
            <a:ext cx="22910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Declarative Machine Learning on Spark.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2611" y="1632738"/>
            <a:ext cx="202977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Ashari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optimizing machine learning workloads via kernel fusion.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PPOPP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15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Operator Fusion System Landscape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39881"/>
              </p:ext>
            </p:extLst>
          </p:nvPr>
        </p:nvGraphicFramePr>
        <p:xfrm>
          <a:off x="720726" y="1165892"/>
          <a:ext cx="819723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604">
                  <a:extLst>
                    <a:ext uri="{9D8B030D-6E8A-4147-A177-3AD203B41FA5}">
                      <a16:colId xmlns:a16="http://schemas.microsoft.com/office/drawing/2014/main" val="1141339116"/>
                    </a:ext>
                  </a:extLst>
                </a:gridCol>
                <a:gridCol w="703384">
                  <a:extLst>
                    <a:ext uri="{9D8B030D-6E8A-4147-A177-3AD203B41FA5}">
                      <a16:colId xmlns:a16="http://schemas.microsoft.com/office/drawing/2014/main" val="3294829540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1690348034"/>
                    </a:ext>
                  </a:extLst>
                </a:gridCol>
                <a:gridCol w="904351">
                  <a:extLst>
                    <a:ext uri="{9D8B030D-6E8A-4147-A177-3AD203B41FA5}">
                      <a16:colId xmlns:a16="http://schemas.microsoft.com/office/drawing/2014/main" val="1336034023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3203127631"/>
                    </a:ext>
                  </a:extLst>
                </a:gridCol>
                <a:gridCol w="2466914">
                  <a:extLst>
                    <a:ext uri="{9D8B030D-6E8A-4147-A177-3AD203B41FA5}">
                      <a16:colId xmlns:a16="http://schemas.microsoft.com/office/drawing/2014/main" val="1498547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8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k-Greedy, cost-based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83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Tupleware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41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Greedy, cost-based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6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SystemML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Exact,</a:t>
                      </a:r>
                      <a:r>
                        <a:rPr lang="en-US" b="1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cost-based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89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38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9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4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Tensorflow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XLA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 Comprehensions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Evolutionary,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6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ML/cost-based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0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PyTorch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Manual/Heuristic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74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TF XLA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56302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552658" y="3778180"/>
            <a:ext cx="90435" cy="2474177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384" y="4823210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JIT</a:t>
            </a:r>
          </a:p>
        </p:txBody>
      </p:sp>
    </p:spTree>
    <p:extLst>
      <p:ext uri="{BB962C8B-B14F-4D97-AF65-F5344CB8AC3E}">
        <p14:creationId xmlns:p14="http://schemas.microsoft.com/office/powerpoint/2010/main" val="9219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for Optimizing Fusion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b="0" dirty="0"/>
              <a:t>Fusion heuristics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poor</a:t>
            </a:r>
            <a:r>
              <a:rPr lang="en-US" dirty="0">
                <a:solidFill>
                  <a:schemeClr val="accent1"/>
                </a:solidFill>
              </a:rPr>
              <a:t> plans</a:t>
            </a:r>
            <a:r>
              <a:rPr lang="en-US" b="0" dirty="0"/>
              <a:t> for complex DAGs (cost/structure), sparsity exploitation, and local/distributed operations</a:t>
            </a:r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Principled approach for optimizing fusion plans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Materialization Points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0" dirty="0"/>
              <a:t>(e.g., for multiple consumers) </a:t>
            </a:r>
          </a:p>
          <a:p>
            <a:endParaRPr lang="en-US" b="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Sparsity Exploitation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(and ordering of sparse inputs)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Decisions on Fusion Patterns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(e.g., template types)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Constraints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(e.g., memory budget and block sizes)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0324A-AEA5-4E70-B15E-A8319A099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4"/>
          <a:stretch/>
        </p:blipFill>
        <p:spPr>
          <a:xfrm>
            <a:off x="4274280" y="2812805"/>
            <a:ext cx="4680873" cy="124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42DCF-AA55-4BF8-8DA6-2A1A218B5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857" y="2004800"/>
            <a:ext cx="1401295" cy="808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24252-45B8-41C1-8BAE-32942FF94672}"/>
              </a:ext>
            </a:extLst>
          </p:cNvPr>
          <p:cNvSpPr txBox="1"/>
          <p:nvPr/>
        </p:nvSpPr>
        <p:spPr>
          <a:xfrm>
            <a:off x="4927380" y="4202184"/>
            <a:ext cx="302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4751D-1AD5-4E53-835D-2B24DBA42A09}"/>
              </a:ext>
            </a:extLst>
          </p:cNvPr>
          <p:cNvSpPr/>
          <p:nvPr/>
        </p:nvSpPr>
        <p:spPr>
          <a:xfrm>
            <a:off x="5620112" y="4181834"/>
            <a:ext cx="2111085" cy="4367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4AC16-B454-4D8C-9159-1D9918AC8740}"/>
              </a:ext>
            </a:extLst>
          </p:cNvPr>
          <p:cNvSpPr txBox="1"/>
          <p:nvPr/>
        </p:nvSpPr>
        <p:spPr>
          <a:xfrm>
            <a:off x="5620112" y="4649859"/>
            <a:ext cx="21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sparse-safe over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C4147-9E6D-4A0A-95D1-D0434E0D0235}"/>
              </a:ext>
            </a:extLst>
          </p:cNvPr>
          <p:cNvSpPr txBox="1"/>
          <p:nvPr/>
        </p:nvSpPr>
        <p:spPr>
          <a:xfrm>
            <a:off x="5187039" y="5373346"/>
            <a:ext cx="30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Search Space that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requires optimization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285" y="70531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US" sz="2000" dirty="0"/>
              <a:t>(Compiler &amp; </a:t>
            </a:r>
            <a:r>
              <a:rPr lang="en-US" sz="2000" dirty="0" err="1"/>
              <a:t>Codegen</a:t>
            </a:r>
            <a:r>
              <a:rPr lang="en-US" sz="2000" dirty="0"/>
              <a:t> Architecture)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8CF0-2812-49F1-936B-EDC95C82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3" y="1737583"/>
            <a:ext cx="3276600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80EB5-B334-4F6D-9ADE-22657B65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3" y="1737583"/>
            <a:ext cx="8324850" cy="3638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A35DC-BAD4-410B-A02B-6491732447B8}"/>
              </a:ext>
            </a:extLst>
          </p:cNvPr>
          <p:cNvSpPr txBox="1"/>
          <p:nvPr/>
        </p:nvSpPr>
        <p:spPr>
          <a:xfrm>
            <a:off x="4325817" y="1670725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FC977-4C9D-4BE5-9800-3D3B9A914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70" y="2638234"/>
            <a:ext cx="476250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590A7-A5E9-481B-AD0B-1B286A5D4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1645025"/>
            <a:ext cx="8401050" cy="3724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A70F33-A080-4B05-856A-033D26B37C30}"/>
              </a:ext>
            </a:extLst>
          </p:cNvPr>
          <p:cNvSpPr/>
          <p:nvPr/>
        </p:nvSpPr>
        <p:spPr>
          <a:xfrm>
            <a:off x="4448499" y="1662662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1BBCF-8B4A-4537-A42B-FCB7A606F8C0}"/>
              </a:ext>
            </a:extLst>
          </p:cNvPr>
          <p:cNvSpPr txBox="1"/>
          <p:nvPr/>
        </p:nvSpPr>
        <p:spPr>
          <a:xfrm>
            <a:off x="4448499" y="1272141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59E16-678B-418B-98D1-0D6127666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21355"/>
            <a:ext cx="7886700" cy="432142"/>
          </a:xfrm>
        </p:spPr>
        <p:txBody>
          <a:bodyPr/>
          <a:lstStyle/>
          <a:p>
            <a:r>
              <a:rPr lang="en-US" b="0" dirty="0" err="1"/>
              <a:t>CPlan</a:t>
            </a:r>
            <a:r>
              <a:rPr lang="en-US" b="0" dirty="0"/>
              <a:t> representation/construction and </a:t>
            </a:r>
            <a:r>
              <a:rPr lang="en-US" b="0" dirty="0" err="1"/>
              <a:t>codegen</a:t>
            </a:r>
            <a:r>
              <a:rPr lang="en-US" b="0" dirty="0"/>
              <a:t> similar in TF XLA </a:t>
            </a:r>
            <a:br>
              <a:rPr lang="en-US" b="0" dirty="0"/>
            </a:br>
            <a:r>
              <a:rPr lang="en-US" b="0" dirty="0"/>
              <a:t>(HLO primitives, pre-clustering of nodes, caching, LLVM </a:t>
            </a:r>
            <a:r>
              <a:rPr lang="en-US" b="0" dirty="0" err="1"/>
              <a:t>codegen</a:t>
            </a:r>
            <a:r>
              <a:rPr lang="en-US" b="0" dirty="0"/>
              <a:t>)</a:t>
            </a:r>
          </a:p>
          <a:p>
            <a:r>
              <a:rPr lang="en-US" dirty="0"/>
              <a:t>Templates: </a:t>
            </a:r>
            <a:r>
              <a:rPr lang="en-US" dirty="0">
                <a:solidFill>
                  <a:srgbClr val="7889FB"/>
                </a:solidFill>
              </a:rPr>
              <a:t>Cell, Row, </a:t>
            </a:r>
            <a:r>
              <a:rPr lang="en-US" dirty="0" err="1">
                <a:solidFill>
                  <a:srgbClr val="7889FB"/>
                </a:solidFill>
              </a:rPr>
              <a:t>MAgg</a:t>
            </a:r>
            <a:r>
              <a:rPr lang="en-US" dirty="0">
                <a:solidFill>
                  <a:srgbClr val="7889FB"/>
                </a:solidFill>
              </a:rPr>
              <a:t>, Outer</a:t>
            </a:r>
            <a:r>
              <a:rPr lang="en-US" dirty="0"/>
              <a:t> </a:t>
            </a:r>
            <a:r>
              <a:rPr lang="en-US" b="0" dirty="0"/>
              <a:t>w/ different data bindings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B5F9B7-C1CB-4184-BCB1-B2AF0C882D75}"/>
              </a:ext>
            </a:extLst>
          </p:cNvPr>
          <p:cNvSpPr/>
          <p:nvPr/>
        </p:nvSpPr>
        <p:spPr>
          <a:xfrm>
            <a:off x="6399882" y="2013842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53912" y="5546930"/>
            <a:ext cx="1064042" cy="624134"/>
            <a:chOff x="3736686" y="5108207"/>
            <a:chExt cx="1064042" cy="6241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8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 uiExpand="1" build="p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Codegen</a:t>
            </a:r>
            <a:r>
              <a:rPr lang="en-US" dirty="0"/>
              <a:t> Example L2SVM </a:t>
            </a:r>
            <a:r>
              <a:rPr lang="en-US" sz="2000" dirty="0"/>
              <a:t>(Cell/</a:t>
            </a:r>
            <a:r>
              <a:rPr lang="en-US" sz="2000" dirty="0" err="1"/>
              <a:t>MAgg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Base (w/o fused ops):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</a:p>
          <a:p>
            <a:pPr lvl="1"/>
            <a:r>
              <a:rPr lang="en-US" dirty="0"/>
              <a:t>Fused (w/ fused ops):   </a:t>
            </a:r>
            <a:r>
              <a:rPr lang="en-US" b="1" dirty="0">
                <a:solidFill>
                  <a:srgbClr val="7889FB"/>
                </a:solidFill>
              </a:rPr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1DDAB-8619-46AF-8D87-959C2BAC12DB}"/>
              </a:ext>
            </a:extLst>
          </p:cNvPr>
          <p:cNvSpPr/>
          <p:nvPr/>
        </p:nvSpPr>
        <p:spPr>
          <a:xfrm>
            <a:off x="286992" y="1712680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 &lt; 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    #...  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3: 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4: 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5: 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6: 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7: 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8: 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9: 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10: }} 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478FB-FD9F-4EF0-A99C-54A53033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48" y="1449544"/>
            <a:ext cx="4490025" cy="52117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35BE9C-0DAB-40FB-BF02-E46E1FA6F6B9}"/>
              </a:ext>
            </a:extLst>
          </p:cNvPr>
          <p:cNvSpPr/>
          <p:nvPr/>
        </p:nvSpPr>
        <p:spPr>
          <a:xfrm rot="1959150">
            <a:off x="7264963" y="2141570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BF5346-6CD2-45AC-8959-3EE9B96B8D85}"/>
              </a:ext>
            </a:extLst>
          </p:cNvPr>
          <p:cNvSpPr/>
          <p:nvPr/>
        </p:nvSpPr>
        <p:spPr>
          <a:xfrm rot="20244245">
            <a:off x="4893238" y="2560670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48B277-0A7B-433D-B399-D1EB60DAC784}"/>
              </a:ext>
            </a:extLst>
          </p:cNvPr>
          <p:cNvSpPr/>
          <p:nvPr/>
        </p:nvSpPr>
        <p:spPr>
          <a:xfrm rot="2148787">
            <a:off x="6090786" y="535359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EF6B3-BD9F-44E1-92C5-CC0FEF9D9546}"/>
              </a:ext>
            </a:extLst>
          </p:cNvPr>
          <p:cNvSpPr/>
          <p:nvPr/>
        </p:nvSpPr>
        <p:spPr>
          <a:xfrm rot="18946233">
            <a:off x="6395586" y="445824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6542A0-B965-4567-ABC6-650B1A452D39}"/>
              </a:ext>
            </a:extLst>
          </p:cNvPr>
          <p:cNvSpPr/>
          <p:nvPr/>
        </p:nvSpPr>
        <p:spPr>
          <a:xfrm rot="18946233">
            <a:off x="6414636" y="356289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Codegen</a:t>
            </a:r>
            <a:r>
              <a:rPr lang="en-US" dirty="0"/>
              <a:t> Example L2SVM, cont. </a:t>
            </a:r>
            <a:r>
              <a:rPr lang="en-US" sz="2000" dirty="0"/>
              <a:t>(Cell/</a:t>
            </a:r>
            <a:r>
              <a:rPr lang="en-US" sz="2000" dirty="0" err="1"/>
              <a:t>MAgg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/>
              <a:t>Data access,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Gen (</a:t>
            </a:r>
            <a:r>
              <a:rPr lang="en-US" dirty="0" err="1"/>
              <a:t>codegen</a:t>
            </a:r>
            <a:r>
              <a:rPr lang="en-US" dirty="0"/>
              <a:t> ops): </a:t>
            </a:r>
            <a:r>
              <a:rPr lang="en-US" b="1" dirty="0">
                <a:solidFill>
                  <a:srgbClr val="7889FB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30CB8-B117-4FA0-B54C-FCEB8AB68B96}"/>
              </a:ext>
            </a:extLst>
          </p:cNvPr>
          <p:cNvSpPr/>
          <p:nvPr/>
        </p:nvSpPr>
        <p:spPr>
          <a:xfrm>
            <a:off x="3963639" y="1365446"/>
            <a:ext cx="5180361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B6D72-3CFA-4688-97E0-61B82692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1" y="2745288"/>
            <a:ext cx="2996279" cy="27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Codegen</a:t>
            </a:r>
            <a:r>
              <a:rPr lang="en-US" dirty="0"/>
              <a:t> Example </a:t>
            </a:r>
            <a:r>
              <a:rPr lang="en-US" dirty="0" err="1"/>
              <a:t>MLogreg</a:t>
            </a:r>
            <a:r>
              <a:rPr lang="en-US" dirty="0"/>
              <a:t> </a:t>
            </a:r>
            <a:r>
              <a:rPr lang="en-US" sz="2000" dirty="0"/>
              <a:t>(Row)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</a:t>
            </a:r>
            <a:br>
              <a:rPr lang="en-US" dirty="0"/>
            </a:br>
            <a:r>
              <a:rPr lang="en-US" b="0" dirty="0"/>
              <a:t>(main expression on feature matrix X)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0F5EE-FAD1-4A47-AA4D-5029039D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860" y="1549379"/>
            <a:ext cx="2485055" cy="4607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C2DF36-F1E8-40E3-A31D-E0618F28E887}"/>
              </a:ext>
            </a:extLst>
          </p:cNvPr>
          <p:cNvSpPr/>
          <p:nvPr/>
        </p:nvSpPr>
        <p:spPr>
          <a:xfrm>
            <a:off x="833640" y="2162013"/>
            <a:ext cx="596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Q =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2: 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208462" y="227617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722" y="2955834"/>
            <a:ext cx="3888015" cy="35770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ADAB71-4D4D-4125-A657-FE421FE73842}"/>
              </a:ext>
            </a:extLst>
          </p:cNvPr>
          <p:cNvSpPr/>
          <p:nvPr/>
        </p:nvSpPr>
        <p:spPr>
          <a:xfrm>
            <a:off x="643974" y="2977116"/>
            <a:ext cx="5886035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Right Arrow 13"/>
          <p:cNvSpPr/>
          <p:nvPr/>
        </p:nvSpPr>
        <p:spPr>
          <a:xfrm rot="9065878">
            <a:off x="6208461" y="330190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AF309-F1F7-43A9-B51A-1A9AAE84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28" y="1678591"/>
            <a:ext cx="6221268" cy="488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Exploration </a:t>
            </a:r>
            <a:r>
              <a:rPr lang="en-US" sz="2000" dirty="0"/>
              <a:t>(by example </a:t>
            </a:r>
            <a:r>
              <a:rPr lang="en-US" sz="2000" dirty="0" err="1"/>
              <a:t>MLogreg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 Table for partial </a:t>
            </a:r>
            <a:br>
              <a:rPr lang="en-US" dirty="0"/>
            </a:br>
            <a:r>
              <a:rPr lang="en-US" dirty="0"/>
              <a:t>fusion plans </a:t>
            </a:r>
            <a:r>
              <a:rPr lang="en-US" b="0" dirty="0"/>
              <a:t>(candidates)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Template </a:t>
            </a:r>
            <a:br>
              <a:rPr lang="en-US" dirty="0"/>
            </a:br>
            <a:r>
              <a:rPr lang="en-US" dirty="0"/>
              <a:t>Fusion API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Fuse, Merge </a:t>
            </a:r>
          </a:p>
          <a:p>
            <a:pPr lvl="1"/>
            <a:r>
              <a:rPr lang="en-US" dirty="0"/>
              <a:t>Close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Algorithm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Bottom-up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Exploration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(single-pass, </a:t>
            </a:r>
            <a:br>
              <a:rPr lang="en-US" dirty="0"/>
            </a:br>
            <a:r>
              <a:rPr lang="en-US" dirty="0"/>
              <a:t>template-</a:t>
            </a:r>
            <a:br>
              <a:rPr lang="en-US" dirty="0"/>
            </a:br>
            <a:r>
              <a:rPr lang="en-US" dirty="0"/>
              <a:t>agnostic)</a:t>
            </a:r>
          </a:p>
          <a:p>
            <a:pPr lvl="1"/>
            <a:r>
              <a:rPr lang="en-US" dirty="0"/>
              <a:t>Linear space</a:t>
            </a:r>
            <a:br>
              <a:rPr lang="en-US" dirty="0"/>
            </a:br>
            <a:r>
              <a:rPr lang="en-US" dirty="0"/>
              <a:t>and time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050392-1786-4350-B03C-1C3067060768}"/>
              </a:ext>
            </a:extLst>
          </p:cNvPr>
          <p:cNvCxnSpPr>
            <a:cxnSpLocks/>
          </p:cNvCxnSpPr>
          <p:nvPr/>
        </p:nvCxnSpPr>
        <p:spPr>
          <a:xfrm flipV="1">
            <a:off x="2804491" y="4357289"/>
            <a:ext cx="0" cy="150887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A53709-06C0-4718-9D30-32FD9613FA9A}"/>
              </a:ext>
            </a:extLst>
          </p:cNvPr>
          <p:cNvSpPr txBox="1"/>
          <p:nvPr/>
        </p:nvSpPr>
        <p:spPr>
          <a:xfrm>
            <a:off x="5078896" y="1315447"/>
            <a:ext cx="40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 Table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D4B0A-3973-49AD-95FC-32C3F392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184" y="1718343"/>
            <a:ext cx="5214938" cy="2421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42FFC-DDCE-413F-92C4-3DCBE5D3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275" y="1604104"/>
            <a:ext cx="5386388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338EF-5A24-40D9-870C-6282B4881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991" y="1605034"/>
            <a:ext cx="5386388" cy="270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0FAD6-FB7C-4BC5-960A-04FF578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Selection </a:t>
            </a:r>
            <a:r>
              <a:rPr lang="en-US" sz="2000" dirty="0"/>
              <a:t>(Partitions and Interesting Points)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F4E7-8125-42F4-BEA2-54E72FC5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Determine Plan Partitions</a:t>
            </a:r>
          </a:p>
          <a:p>
            <a:pPr lvl="1"/>
            <a:r>
              <a:rPr lang="en-US" dirty="0"/>
              <a:t>Materialization </a:t>
            </a:r>
            <a:br>
              <a:rPr lang="en-US" dirty="0"/>
            </a:br>
            <a:r>
              <a:rPr lang="en-US" dirty="0"/>
              <a:t>Points M </a:t>
            </a:r>
          </a:p>
          <a:p>
            <a:pPr lvl="1"/>
            <a:r>
              <a:rPr lang="en-US" dirty="0"/>
              <a:t>Connected components</a:t>
            </a:r>
            <a:br>
              <a:rPr lang="en-US" dirty="0"/>
            </a:br>
            <a:r>
              <a:rPr lang="en-US" dirty="0"/>
              <a:t>of fusion references</a:t>
            </a:r>
          </a:p>
          <a:p>
            <a:pPr lvl="1"/>
            <a:r>
              <a:rPr lang="en-US" dirty="0"/>
              <a:t>Root and input nodes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Optimize partitions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independently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Determine Interesting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Materialization Point Consumers:</a:t>
            </a:r>
            <a:r>
              <a:rPr lang="en-US" b="1" dirty="0"/>
              <a:t> </a:t>
            </a:r>
            <a:r>
              <a:rPr lang="en-US" dirty="0"/>
              <a:t>Each data dependency on materialization points considered separately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Template / Sparse Switches:</a:t>
            </a:r>
            <a:r>
              <a:rPr lang="en-US" b="1" dirty="0"/>
              <a:t> </a:t>
            </a:r>
            <a:r>
              <a:rPr lang="en-US" dirty="0"/>
              <a:t>Data dependencies where producer has templates that are non-existing for consumers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</a:rPr>
              <a:t>Optimizer considers all </a:t>
            </a:r>
            <a:r>
              <a:rPr lang="en-US" b="1" dirty="0" err="1">
                <a:solidFill>
                  <a:schemeClr val="accent1"/>
                </a:solidFill>
              </a:rPr>
              <a:t>2</a:t>
            </a:r>
            <a:r>
              <a:rPr lang="en-US" b="1" baseline="30000" dirty="0" err="1">
                <a:solidFill>
                  <a:schemeClr val="accent1"/>
                </a:solidFill>
              </a:rPr>
              <a:t>|M’i</a:t>
            </a:r>
            <a:r>
              <a:rPr lang="en-US" b="1" baseline="30000" dirty="0">
                <a:solidFill>
                  <a:schemeClr val="accent1"/>
                </a:solidFill>
              </a:rPr>
              <a:t>|</a:t>
            </a:r>
            <a:r>
              <a:rPr lang="en-US" b="1" dirty="0">
                <a:solidFill>
                  <a:schemeClr val="accent1"/>
                </a:solidFill>
              </a:rPr>
              <a:t> plans</a:t>
            </a:r>
            <a:r>
              <a:rPr lang="en-US" dirty="0"/>
              <a:t> (with |</a:t>
            </a:r>
            <a:r>
              <a:rPr lang="en-US" dirty="0" err="1"/>
              <a:t>M’</a:t>
            </a:r>
            <a:r>
              <a:rPr lang="en-US" baseline="-25000" dirty="0" err="1"/>
              <a:t>i</a:t>
            </a:r>
            <a:r>
              <a:rPr lang="en-US" dirty="0"/>
              <a:t>| ≥ |M</a:t>
            </a:r>
            <a:r>
              <a:rPr lang="en-US" baseline="-25000" dirty="0"/>
              <a:t>i</a:t>
            </a:r>
            <a:r>
              <a:rPr lang="en-US" dirty="0"/>
              <a:t>|) per partition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</p:spTree>
    <p:extLst>
      <p:ext uri="{BB962C8B-B14F-4D97-AF65-F5344CB8AC3E}">
        <p14:creationId xmlns:p14="http://schemas.microsoft.com/office/powerpoint/2010/main" val="11589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 Compilation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40001-954E-4DF3-A5E9-06605367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59" y="1509623"/>
            <a:ext cx="3405157" cy="534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51CB6-1608-476B-9EE7-B5935F10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Selection, cont. </a:t>
            </a:r>
            <a:r>
              <a:rPr lang="en-US" sz="2000" dirty="0"/>
              <a:t>(Costs and Constraints)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BBA04-731D-48B9-835F-AD25DFE2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Cost Model</a:t>
            </a:r>
          </a:p>
          <a:p>
            <a:pPr lvl="1"/>
            <a:r>
              <a:rPr lang="en-US" dirty="0"/>
              <a:t>Cost partition with </a:t>
            </a:r>
            <a:r>
              <a:rPr lang="en-US" b="1" dirty="0">
                <a:solidFill>
                  <a:srgbClr val="7889FB"/>
                </a:solidFill>
              </a:rPr>
              <a:t>analytical cost model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based on peak memory and compute bandwidth</a:t>
            </a:r>
          </a:p>
          <a:p>
            <a:pPr lvl="1"/>
            <a:r>
              <a:rPr lang="en-US" dirty="0"/>
              <a:t>Plan comparisons / fusion errors don’t propagate / dynamic recompilation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Evaluate Costs</a:t>
            </a:r>
            <a:endParaRPr lang="en-US" b="0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#1: </a:t>
            </a:r>
            <a:r>
              <a:rPr lang="en-US" dirty="0" err="1"/>
              <a:t>Memoization</a:t>
            </a:r>
            <a:r>
              <a:rPr lang="en-US" dirty="0"/>
              <a:t> of already processed sub-DAGs</a:t>
            </a:r>
          </a:p>
          <a:p>
            <a:pPr lvl="1"/>
            <a:r>
              <a:rPr lang="en-US" dirty="0"/>
              <a:t>#2: Account for shared reads and CSEs within operators</a:t>
            </a:r>
          </a:p>
          <a:p>
            <a:pPr lvl="1"/>
            <a:r>
              <a:rPr lang="en-US" dirty="0"/>
              <a:t>#3: Account for redundant computation (overlap)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DAG traversal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cost vectors</a:t>
            </a:r>
            <a:r>
              <a:rPr lang="en-US" dirty="0">
                <a:sym typeface="Wingdings" panose="05000000000000000000" pitchFamily="2" charset="2"/>
              </a:rPr>
              <a:t> per fused operator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(with </a:t>
            </a:r>
            <a:r>
              <a:rPr lang="en-US" dirty="0" err="1">
                <a:sym typeface="Wingdings" panose="05000000000000000000" pitchFamily="2" charset="2"/>
              </a:rPr>
              <a:t>memoization</a:t>
            </a:r>
            <a:r>
              <a:rPr lang="en-US" dirty="0">
                <a:sym typeface="Wingdings" panose="05000000000000000000" pitchFamily="2" charset="2"/>
              </a:rPr>
              <a:t> of pairs of operators and cost vectors)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Handle Constraints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Prefiltering</a:t>
            </a:r>
            <a:r>
              <a:rPr lang="en-US" dirty="0"/>
              <a:t> violated constraints (e.g., row template in distributed ops)</a:t>
            </a:r>
          </a:p>
          <a:p>
            <a:pPr lvl="1"/>
            <a:r>
              <a:rPr lang="en-US" dirty="0"/>
              <a:t>Assign </a:t>
            </a:r>
            <a:r>
              <a:rPr lang="en-US" b="1" dirty="0">
                <a:solidFill>
                  <a:srgbClr val="7889FB"/>
                </a:solidFill>
              </a:rPr>
              <a:t>infinite costs for violated constraints</a:t>
            </a:r>
            <a:r>
              <a:rPr lang="en-US" dirty="0"/>
              <a:t> during costing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35AE1-7C1B-4470-AF02-1FC922C0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151" y="2909764"/>
            <a:ext cx="1743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Selection, cont. </a:t>
            </a:r>
            <a:r>
              <a:rPr lang="en-US" sz="2000" dirty="0"/>
              <a:t>(</a:t>
            </a:r>
            <a:r>
              <a:rPr lang="en-US" sz="2000" b="1" dirty="0" err="1">
                <a:solidFill>
                  <a:srgbClr val="7889FB"/>
                </a:solidFill>
              </a:rPr>
              <a:t>MPSkipEnum</a:t>
            </a:r>
            <a:r>
              <a:rPr lang="en-US" sz="2000" dirty="0"/>
              <a:t> and Pruning)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Basic Enumeration</a:t>
            </a:r>
          </a:p>
          <a:p>
            <a:pPr lvl="1"/>
            <a:r>
              <a:rPr lang="en-US" dirty="0"/>
              <a:t>Linearized search space: from - to 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r>
              <a:rPr lang="en-US" dirty="0"/>
              <a:t>#6 </a:t>
            </a:r>
            <a:r>
              <a:rPr lang="en-US" dirty="0">
                <a:solidFill>
                  <a:schemeClr val="accent1"/>
                </a:solidFill>
              </a:rPr>
              <a:t>Cost-Based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Upper bound:</a:t>
            </a:r>
            <a:r>
              <a:rPr lang="en-US" dirty="0"/>
              <a:t> cost C</a:t>
            </a:r>
            <a:r>
              <a:rPr lang="en-US" baseline="30000" dirty="0"/>
              <a:t>U</a:t>
            </a:r>
            <a:r>
              <a:rPr lang="en-US" dirty="0"/>
              <a:t> of best plan q* (monotonically decreasing)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Opening heuristic:</a:t>
            </a:r>
            <a:r>
              <a:rPr lang="en-US" dirty="0"/>
              <a:t> evaluate FA and FNR heuristics first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Lower bound:</a:t>
            </a:r>
            <a:r>
              <a:rPr lang="en-US" dirty="0"/>
              <a:t> C</a:t>
            </a:r>
            <a:r>
              <a:rPr lang="en-US" baseline="30000" dirty="0"/>
              <a:t>LS</a:t>
            </a:r>
            <a:r>
              <a:rPr lang="en-US" dirty="0"/>
              <a:t> (read input, write output, min compute) + dynamic C</a:t>
            </a:r>
            <a:r>
              <a:rPr lang="en-US" baseline="30000" dirty="0"/>
              <a:t>LD</a:t>
            </a:r>
            <a:r>
              <a:rPr lang="en-US" dirty="0"/>
              <a:t> (materialize intermediates q)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skip subspace</a:t>
            </a:r>
            <a:r>
              <a:rPr lang="en-US" dirty="0">
                <a:sym typeface="Wingdings" panose="05000000000000000000" pitchFamily="2" charset="2"/>
              </a:rPr>
              <a:t> if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U </a:t>
            </a:r>
            <a:r>
              <a:rPr lang="en-US" b="1" dirty="0">
                <a:solidFill>
                  <a:srgbClr val="7889FB"/>
                </a:solidFill>
              </a:rPr>
              <a:t>≤ C</a:t>
            </a:r>
            <a:r>
              <a:rPr lang="en-US" b="1" baseline="30000" dirty="0">
                <a:solidFill>
                  <a:srgbClr val="7889FB"/>
                </a:solidFill>
              </a:rPr>
              <a:t>LS +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LD</a:t>
            </a:r>
          </a:p>
          <a:p>
            <a:pPr lvl="1"/>
            <a:endParaRPr lang="en-US" sz="700" b="1" dirty="0">
              <a:solidFill>
                <a:srgbClr val="7889FB"/>
              </a:solidFill>
            </a:endParaRPr>
          </a:p>
          <a:p>
            <a:r>
              <a:rPr lang="en-US" dirty="0"/>
              <a:t>#7 </a:t>
            </a:r>
            <a:r>
              <a:rPr lang="en-US" dirty="0">
                <a:solidFill>
                  <a:schemeClr val="accent1"/>
                </a:solidFill>
              </a:rPr>
              <a:t>Structural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Observation: </a:t>
            </a:r>
            <a:r>
              <a:rPr lang="en-US" dirty="0"/>
              <a:t>Assignments can create independent sub problems</a:t>
            </a:r>
          </a:p>
          <a:p>
            <a:pPr lvl="1"/>
            <a:r>
              <a:rPr lang="en-US" dirty="0"/>
              <a:t>Build </a:t>
            </a:r>
            <a:r>
              <a:rPr lang="en-US" b="1" dirty="0">
                <a:solidFill>
                  <a:srgbClr val="7889FB"/>
                </a:solidFill>
              </a:rPr>
              <a:t>reachability graph</a:t>
            </a:r>
            <a:r>
              <a:rPr lang="en-US" dirty="0"/>
              <a:t> to determine </a:t>
            </a:r>
            <a:r>
              <a:rPr lang="en-US" b="1" dirty="0">
                <a:solidFill>
                  <a:schemeClr val="accent1"/>
                </a:solidFill>
              </a:rPr>
              <a:t>cut sets</a:t>
            </a:r>
          </a:p>
          <a:p>
            <a:pPr lvl="1"/>
            <a:r>
              <a:rPr lang="en-US" dirty="0"/>
              <a:t>During </a:t>
            </a:r>
            <a:r>
              <a:rPr lang="en-US" dirty="0" err="1"/>
              <a:t>enum</a:t>
            </a:r>
            <a:r>
              <a:rPr lang="en-US" dirty="0"/>
              <a:t>: probe cut sets, recursive </a:t>
            </a:r>
            <a:r>
              <a:rPr lang="en-US" dirty="0" err="1"/>
              <a:t>enum</a:t>
            </a:r>
            <a:r>
              <a:rPr lang="en-US" dirty="0"/>
              <a:t>, combine, and skip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577C4-A803-4C6E-9B2E-77A43DF5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72" y="1328649"/>
            <a:ext cx="3822736" cy="2040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34EC6C-E505-46D9-8027-8D9784C5FE92}"/>
              </a:ext>
            </a:extLst>
          </p:cNvPr>
          <p:cNvSpPr txBox="1"/>
          <p:nvPr/>
        </p:nvSpPr>
        <p:spPr>
          <a:xfrm>
            <a:off x="1023729" y="1985748"/>
            <a:ext cx="3548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for</a:t>
            </a:r>
            <a:r>
              <a:rPr lang="en-US" sz="1700" dirty="0">
                <a:latin typeface="Consolas" panose="020B0609020204030204" pitchFamily="49" charset="0"/>
              </a:rPr>
              <a:t>( j in </a:t>
            </a:r>
            <a:r>
              <a:rPr lang="en-US" sz="1700" dirty="0" err="1">
                <a:latin typeface="Consolas" panose="020B0609020204030204" pitchFamily="49" charset="0"/>
              </a:rPr>
              <a:t>1: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pow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(2,|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M’</a:t>
            </a:r>
            <a:r>
              <a:rPr lang="en-US" sz="1700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|)</a:t>
            </a:r>
            <a:r>
              <a:rPr lang="en-US" sz="1700" dirty="0">
                <a:latin typeface="Consolas" panose="020B0609020204030204" pitchFamily="49" charset="0"/>
              </a:rPr>
              <a:t> 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q = </a:t>
            </a:r>
            <a:r>
              <a:rPr lang="en-US" sz="1700" b="1" dirty="0" err="1">
                <a:latin typeface="Consolas" panose="020B0609020204030204" pitchFamily="49" charset="0"/>
              </a:rPr>
              <a:t>createAssignment</a:t>
            </a:r>
            <a:r>
              <a:rPr lang="en-US" sz="1700" dirty="0">
                <a:latin typeface="Consolas" panose="020B0609020204030204" pitchFamily="49" charset="0"/>
              </a:rPr>
              <a:t>(j)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C = </a:t>
            </a:r>
            <a:r>
              <a:rPr lang="en-US" sz="1700" b="1" dirty="0" err="1">
                <a:latin typeface="Consolas" panose="020B0609020204030204" pitchFamily="49" charset="0"/>
              </a:rPr>
              <a:t>getPlanCost</a:t>
            </a:r>
            <a:r>
              <a:rPr lang="en-US" sz="1700" dirty="0">
                <a:latin typeface="Consolas" panose="020B0609020204030204" pitchFamily="49" charset="0"/>
              </a:rPr>
              <a:t>(P</a:t>
            </a:r>
            <a:r>
              <a:rPr lang="en-US" sz="1700" baseline="-25000" dirty="0">
                <a:latin typeface="Consolas" panose="020B0609020204030204" pitchFamily="49" charset="0"/>
              </a:rPr>
              <a:t>i</a:t>
            </a:r>
            <a:r>
              <a:rPr lang="en-US" sz="1700" dirty="0">
                <a:latin typeface="Consolas" panose="020B0609020204030204" pitchFamily="49" charset="0"/>
              </a:rPr>
              <a:t>, q)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</a:t>
            </a:r>
            <a:r>
              <a:rPr lang="en-US" sz="1700" b="1" dirty="0" err="1">
                <a:latin typeface="Consolas" panose="020B0609020204030204" pitchFamily="49" charset="0"/>
              </a:rPr>
              <a:t>maintainBest</a:t>
            </a:r>
            <a:r>
              <a:rPr lang="en-US" sz="1700" dirty="0">
                <a:latin typeface="Consolas" panose="020B0609020204030204" pitchFamily="49" charset="0"/>
              </a:rPr>
              <a:t>(q, 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E3BD7-7B03-42FD-8E6A-F166CE72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91" y="4722780"/>
            <a:ext cx="1493044" cy="18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</a:t>
            </a:r>
            <a:r>
              <a:rPr lang="en-US" dirty="0" err="1">
                <a:latin typeface="Consolas" panose="020B0609020204030204" pitchFamily="49" charset="0"/>
              </a:rPr>
              <a:t>tf.compile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Compile entire TF graph into binary function w/ low footprint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Graph, </a:t>
            </a:r>
            <a:r>
              <a:rPr lang="en-US" dirty="0" err="1"/>
              <a:t>config</a:t>
            </a:r>
            <a:r>
              <a:rPr lang="en-US" dirty="0"/>
              <a:t> (</a:t>
            </a:r>
            <a:r>
              <a:rPr lang="en-US" dirty="0" err="1"/>
              <a:t>feeds+fetches</a:t>
            </a:r>
            <a:r>
              <a:rPr lang="en-US" dirty="0"/>
              <a:t> w/ fixes shape sizes)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Output:</a:t>
            </a:r>
            <a:r>
              <a:rPr lang="en-US" dirty="0"/>
              <a:t> x86 binary and C++ header (e.g., inference)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Specialization for frozen model and sizes</a:t>
            </a:r>
            <a:r>
              <a:rPr lang="en-US" dirty="0"/>
              <a:t>  </a:t>
            </a:r>
          </a:p>
          <a:p>
            <a:pPr lvl="1"/>
            <a:endParaRPr lang="en-US" sz="1200" dirty="0"/>
          </a:p>
          <a:p>
            <a:r>
              <a:rPr lang="en-US" dirty="0" err="1"/>
              <a:t>PyTorch</a:t>
            </a:r>
            <a:r>
              <a:rPr lang="en-US" dirty="0"/>
              <a:t> Compile</a:t>
            </a:r>
          </a:p>
          <a:p>
            <a:pPr lvl="1"/>
            <a:r>
              <a:rPr lang="en-US" dirty="0"/>
              <a:t>Compile Python functions into </a:t>
            </a:r>
            <a:r>
              <a:rPr lang="en-US" dirty="0" err="1"/>
              <a:t>ScriptModule</a:t>
            </a:r>
            <a:r>
              <a:rPr lang="en-US" dirty="0"/>
              <a:t>/</a:t>
            </a:r>
            <a:r>
              <a:rPr lang="en-US" dirty="0" err="1"/>
              <a:t>ScriptFunction</a:t>
            </a:r>
            <a:endParaRPr lang="en-US" dirty="0"/>
          </a:p>
          <a:p>
            <a:pPr lvl="1"/>
            <a:r>
              <a:rPr lang="en-US" dirty="0"/>
              <a:t>Lazily collect operations, </a:t>
            </a:r>
            <a:br>
              <a:rPr lang="en-US" dirty="0"/>
            </a:br>
            <a:r>
              <a:rPr lang="en-US" dirty="0"/>
              <a:t>optimize, and JIT compile</a:t>
            </a:r>
          </a:p>
          <a:p>
            <a:pPr lvl="1"/>
            <a:r>
              <a:rPr lang="en-US" dirty="0"/>
              <a:t>Explicit </a:t>
            </a:r>
            <a:r>
              <a:rPr lang="en-US" dirty="0" err="1">
                <a:latin typeface="Consolas" panose="020B0609020204030204" pitchFamily="49" charset="0"/>
              </a:rPr>
              <a:t>jit.script</a:t>
            </a:r>
            <a:r>
              <a:rPr lang="en-US" dirty="0"/>
              <a:t> call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</a:rPr>
              <a:t>torch.jit.script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02" y="3308418"/>
            <a:ext cx="1202891" cy="2493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81908" y="1394385"/>
            <a:ext cx="1064042" cy="624134"/>
            <a:chOff x="3736686" y="5108207"/>
            <a:chExt cx="1064042" cy="624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290647" y="4133419"/>
            <a:ext cx="4518846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 = </a:t>
            </a:r>
            <a:r>
              <a:rPr lang="en-US" sz="1600" dirty="0" err="1">
                <a:latin typeface="Consolas" panose="020B0609020204030204" pitchFamily="49" charset="0"/>
              </a:rPr>
              <a:t>torch.</a:t>
            </a:r>
            <a:r>
              <a:rPr lang="en-US" sz="1600" b="1" dirty="0" err="1">
                <a:latin typeface="Consolas" panose="020B0609020204030204" pitchFamily="49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</a:rPr>
              <a:t>(5)</a:t>
            </a:r>
          </a:p>
          <a:p>
            <a:r>
              <a:rPr lang="en-US" sz="1600" b="1" dirty="0" err="1"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range</a:t>
            </a:r>
            <a:r>
              <a:rPr lang="en-US" sz="1600" dirty="0">
                <a:latin typeface="Consolas" panose="020B0609020204030204" pitchFamily="49" charset="0"/>
              </a:rPr>
              <a:t>(10):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x = x * x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unrolled into graph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</a:rPr>
              <a:t> x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jitfunc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torch.jit.script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JIT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jitfunc.</a:t>
            </a:r>
            <a:r>
              <a:rPr lang="en-US" sz="1600" b="1" dirty="0" err="1">
                <a:latin typeface="Consolas" panose="020B0609020204030204" pitchFamily="49" charset="0"/>
              </a:rPr>
              <a:t>save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"func.pt"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97" y="5406895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722442" y="5298250"/>
            <a:ext cx="21704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[Vincent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Quenneville-Bélair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Deep Learning Computations,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9011" y="2239413"/>
            <a:ext cx="2321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XLA –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36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MLIR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TF Compiler Ecosystem</a:t>
            </a:r>
          </a:p>
          <a:p>
            <a:pPr lvl="1"/>
            <a:r>
              <a:rPr lang="en-US" dirty="0"/>
              <a:t>Different IRs and compilation </a:t>
            </a:r>
            <a:br>
              <a:rPr lang="en-US" dirty="0"/>
            </a:br>
            <a:r>
              <a:rPr lang="en-US" dirty="0"/>
              <a:t>chains for runtime </a:t>
            </a:r>
            <a:r>
              <a:rPr lang="en-US" dirty="0" err="1"/>
              <a:t>backends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Duplication of infrastructure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fragile error handling</a:t>
            </a:r>
          </a:p>
          <a:p>
            <a:pPr lvl="1"/>
            <a:r>
              <a:rPr lang="en-US" dirty="0" smtClean="0"/>
              <a:t>Adoption: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MLIR (Multi-level, Machine Learning IR)</a:t>
            </a:r>
          </a:p>
          <a:p>
            <a:pPr lvl="1"/>
            <a:r>
              <a:rPr lang="en-US" dirty="0"/>
              <a:t>SSA-based IR, similar to LLVM</a:t>
            </a:r>
          </a:p>
          <a:p>
            <a:pPr lvl="1"/>
            <a:r>
              <a:rPr lang="en-US" dirty="0"/>
              <a:t>Hierarchy of modules, functions, </a:t>
            </a:r>
            <a:br>
              <a:rPr lang="en-US" dirty="0"/>
            </a:br>
            <a:r>
              <a:rPr lang="en-US" dirty="0"/>
              <a:t>regions, blocks, and operations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Dialects for different </a:t>
            </a:r>
            <a:r>
              <a:rPr lang="en-US" b="1" dirty="0" err="1">
                <a:solidFill>
                  <a:srgbClr val="7889FB"/>
                </a:solidFill>
              </a:rPr>
              <a:t>backends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(defined ops, customization)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Systematic lowering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53" y="663599"/>
            <a:ext cx="659373" cy="56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078" y="756460"/>
            <a:ext cx="940247" cy="527294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02626" y="625577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82049" y="1542790"/>
            <a:ext cx="4119823" cy="1631861"/>
            <a:chOff x="4340888" y="1607736"/>
            <a:chExt cx="4646370" cy="18404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798" r="1285" b="2762"/>
            <a:stretch/>
          </p:blipFill>
          <p:spPr>
            <a:xfrm>
              <a:off x="4340888" y="1691665"/>
              <a:ext cx="4646370" cy="175649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98382" y="1607736"/>
              <a:ext cx="1356528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05671" y="3418695"/>
            <a:ext cx="3651584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</a:rPr>
              <a:t>func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testFunction</a:t>
            </a:r>
            <a:r>
              <a:rPr lang="en-US" sz="1600" dirty="0">
                <a:latin typeface="Consolas" panose="020B0609020204030204" pitchFamily="49" charset="0"/>
              </a:rPr>
              <a:t>(%arg0: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%x = </a:t>
            </a:r>
            <a:r>
              <a:rPr lang="en-US" sz="1600" b="1" dirty="0">
                <a:latin typeface="Consolas" panose="020B0609020204030204" pitchFamily="49" charset="0"/>
              </a:rPr>
              <a:t>call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thingToCall</a:t>
            </a:r>
            <a:r>
              <a:rPr lang="en-US" sz="1600" dirty="0">
                <a:latin typeface="Consolas" panose="020B0609020204030204" pitchFamily="49" charset="0"/>
              </a:rPr>
              <a:t>(%arg0)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: </a:t>
            </a:r>
            <a:r>
              <a:rPr lang="en-US" sz="1600" i="1" dirty="0">
                <a:latin typeface="Consolas" panose="020B0609020204030204" pitchFamily="49" charset="0"/>
              </a:rPr>
              <a:t>(i32) -&gt; 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</a:rPr>
              <a:t>br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^bb1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^bb1:</a:t>
            </a:r>
          </a:p>
          <a:p>
            <a:r>
              <a:rPr lang="it-IT" sz="1600" dirty="0">
                <a:latin typeface="Consolas" panose="020B0609020204030204" pitchFamily="49" charset="0"/>
              </a:rPr>
              <a:t>  %y = </a:t>
            </a:r>
            <a:r>
              <a:rPr lang="it-IT" sz="1600" b="1" dirty="0">
                <a:latin typeface="Consolas" panose="020B0609020204030204" pitchFamily="49" charset="0"/>
              </a:rPr>
              <a:t>addi </a:t>
            </a:r>
            <a:r>
              <a:rPr lang="it-IT" sz="1600" dirty="0">
                <a:latin typeface="Consolas" panose="020B0609020204030204" pitchFamily="49" charset="0"/>
              </a:rPr>
              <a:t>%x, %x : </a:t>
            </a:r>
            <a:r>
              <a:rPr lang="it-IT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return </a:t>
            </a:r>
            <a:r>
              <a:rPr lang="en-US" sz="1600" dirty="0">
                <a:latin typeface="Consolas" panose="020B0609020204030204" pitchFamily="49" charset="0"/>
              </a:rPr>
              <a:t>%y 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224" y="557583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82049" y="5529977"/>
            <a:ext cx="384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Lattner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MLIR: Scaling Compiler Infrastructure for Domain Specific Computation.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CGO 2021,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https://arxiv.org/pdf/2002.11054.pdf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994" y="3159090"/>
            <a:ext cx="2852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github.com/llvm/torch-mlir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20" y="2969504"/>
            <a:ext cx="827919" cy="1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5064" y="1614751"/>
            <a:ext cx="8768548" cy="466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onsolas" panose="020B0609020204030204" pitchFamily="49" charset="0"/>
              </a:rPr>
              <a:t>func</a:t>
            </a:r>
            <a:r>
              <a:rPr lang="en-US" sz="11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%G = </a:t>
            </a:r>
            <a:r>
              <a:rPr lang="en-US" sz="1100" dirty="0" err="1">
                <a:latin typeface="Consolas" panose="020B0609020204030204" pitchFamily="49" charset="0"/>
              </a:rPr>
              <a:t>daphne.rand</a:t>
            </a:r>
            <a:r>
              <a:rPr lang="en-US" sz="1100" dirty="0">
                <a:latin typeface="Consolas" panose="020B0609020204030204" pitchFamily="49" charset="0"/>
              </a:rPr>
              <a:t> {rows=50, cols=50, seed=-1, sparsity=0.07} : ...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%</a:t>
            </a:r>
            <a:r>
              <a:rPr lang="en-US" sz="1100" dirty="0" err="1">
                <a:latin typeface="Consolas" panose="020B0609020204030204" pitchFamily="49" charset="0"/>
              </a:rPr>
              <a:t>initP</a:t>
            </a:r>
            <a:r>
              <a:rPr lang="en-US" sz="1100" dirty="0">
                <a:latin typeface="Consolas" panose="020B0609020204030204" pitchFamily="49" charset="0"/>
              </a:rPr>
              <a:t> = </a:t>
            </a:r>
            <a:r>
              <a:rPr lang="en-US" sz="1100" dirty="0" err="1">
                <a:latin typeface="Consolas" panose="020B0609020204030204" pitchFamily="49" charset="0"/>
              </a:rPr>
              <a:t>daphne.rand</a:t>
            </a:r>
            <a:r>
              <a:rPr lang="en-US" sz="1100" dirty="0">
                <a:latin typeface="Consolas" panose="020B0609020204030204" pitchFamily="49" charset="0"/>
              </a:rPr>
              <a:t> {rows=50, cols=1, seed=-1, sparsity=1.0} : ...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%e, %u ... 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%alpha = </a:t>
            </a:r>
            <a:r>
              <a:rPr lang="en-US" sz="1100" dirty="0" err="1">
                <a:latin typeface="Consolas" panose="020B0609020204030204" pitchFamily="49" charset="0"/>
              </a:rPr>
              <a:t>daphne.constant</a:t>
            </a:r>
            <a:r>
              <a:rPr lang="en-US" sz="1100" dirty="0">
                <a:latin typeface="Consolas" panose="020B0609020204030204" pitchFamily="49" charset="0"/>
              </a:rPr>
              <a:t> 0.5 : f64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%</a:t>
            </a:r>
            <a:r>
              <a:rPr lang="en-US" sz="1100" dirty="0" err="1">
                <a:latin typeface="Consolas" panose="020B0609020204030204" pitchFamily="49" charset="0"/>
              </a:rPr>
              <a:t>initI</a:t>
            </a:r>
            <a:r>
              <a:rPr lang="en-US" sz="1100" dirty="0">
                <a:latin typeface="Consolas" panose="020B0609020204030204" pitchFamily="49" charset="0"/>
              </a:rPr>
              <a:t> = </a:t>
            </a:r>
            <a:r>
              <a:rPr lang="en-US" sz="1100" dirty="0" err="1">
                <a:latin typeface="Consolas" panose="020B0609020204030204" pitchFamily="49" charset="0"/>
              </a:rPr>
              <a:t>daphne.constant</a:t>
            </a:r>
            <a:r>
              <a:rPr lang="en-US" sz="11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%loop:2 = </a:t>
            </a:r>
            <a:r>
              <a:rPr lang="en-US" sz="11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100" dirty="0">
                <a:latin typeface="Consolas" panose="020B0609020204030204" pitchFamily="49" charset="0"/>
              </a:rPr>
              <a:t>(%p = %</a:t>
            </a:r>
            <a:r>
              <a:rPr lang="en-US" sz="1100" dirty="0" err="1">
                <a:latin typeface="Consolas" panose="020B0609020204030204" pitchFamily="49" charset="0"/>
              </a:rPr>
              <a:t>initP</a:t>
            </a:r>
            <a:r>
              <a:rPr lang="en-US" sz="1100" dirty="0">
                <a:latin typeface="Consolas" panose="020B0609020204030204" pitchFamily="49" charset="0"/>
              </a:rPr>
              <a:t>, %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 = %</a:t>
            </a:r>
            <a:r>
              <a:rPr lang="en-US" sz="1100" dirty="0" err="1">
                <a:latin typeface="Consolas" panose="020B0609020204030204" pitchFamily="49" charset="0"/>
              </a:rPr>
              <a:t>initI</a:t>
            </a:r>
            <a:r>
              <a:rPr lang="en-US" sz="1100" dirty="0">
                <a:latin typeface="Consolas" panose="020B0609020204030204" pitchFamily="49" charset="0"/>
              </a:rPr>
              <a:t>) : 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(!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&lt;?x?xf64&gt;, i64) -&gt; (!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&lt;?x?xf64&gt;, i64) condition: {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</a:t>
            </a:r>
            <a:r>
              <a:rPr lang="en-US" sz="1100" dirty="0" err="1">
                <a:latin typeface="Consolas" panose="020B0609020204030204" pitchFamily="49" charset="0"/>
              </a:rPr>
              <a:t>max_iteration</a:t>
            </a:r>
            <a:r>
              <a:rPr lang="en-US" sz="1100" dirty="0">
                <a:latin typeface="Consolas" panose="020B0609020204030204" pitchFamily="49" charset="0"/>
              </a:rPr>
              <a:t> = </a:t>
            </a:r>
            <a:r>
              <a:rPr lang="en-US" sz="1100" dirty="0" err="1">
                <a:latin typeface="Consolas" panose="020B0609020204030204" pitchFamily="49" charset="0"/>
              </a:rPr>
              <a:t>daphne.constant</a:t>
            </a:r>
            <a:r>
              <a:rPr lang="en-US" sz="11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%c = </a:t>
            </a:r>
            <a:r>
              <a:rPr lang="en-US" sz="1100" dirty="0" err="1">
                <a:latin typeface="Consolas" panose="020B0609020204030204" pitchFamily="49" charset="0"/>
              </a:rPr>
              <a:t>cmpi</a:t>
            </a:r>
            <a:r>
              <a:rPr lang="en-US" sz="1100" dirty="0">
                <a:latin typeface="Consolas" panose="020B0609020204030204" pitchFamily="49" charset="0"/>
              </a:rPr>
              <a:t> "</a:t>
            </a:r>
            <a:r>
              <a:rPr lang="en-US" sz="1100" dirty="0" err="1">
                <a:latin typeface="Consolas" panose="020B0609020204030204" pitchFamily="49" charset="0"/>
              </a:rPr>
              <a:t>ult</a:t>
            </a:r>
            <a:r>
              <a:rPr lang="en-US" sz="1100" dirty="0">
                <a:latin typeface="Consolas" panose="020B0609020204030204" pitchFamily="49" charset="0"/>
              </a:rPr>
              <a:t>", %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%</a:t>
            </a:r>
            <a:r>
              <a:rPr lang="en-US" sz="1100" dirty="0" err="1">
                <a:latin typeface="Consolas" panose="020B0609020204030204" pitchFamily="49" charset="0"/>
              </a:rPr>
              <a:t>max_iteration</a:t>
            </a:r>
            <a:r>
              <a:rPr lang="en-US" sz="1100" dirty="0">
                <a:latin typeface="Consolas" panose="020B0609020204030204" pitchFamily="49" charset="0"/>
              </a:rPr>
              <a:t> : i64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daphne.yield</a:t>
            </a:r>
            <a:r>
              <a:rPr lang="en-US" sz="1100" dirty="0">
                <a:latin typeface="Consolas" panose="020B0609020204030204" pitchFamily="49" charset="0"/>
              </a:rPr>
              <a:t> %c : i1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} body: {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%1 = </a:t>
            </a:r>
            <a:r>
              <a:rPr lang="en-US" sz="11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100" dirty="0">
                <a:latin typeface="Consolas" panose="020B0609020204030204" pitchFamily="49" charset="0"/>
              </a:rPr>
              <a:t> %G, %p : (!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&lt;?x?xf64&gt;,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&lt;?x?xf64&gt;) -&gt;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%2 = </a:t>
            </a:r>
            <a:r>
              <a:rPr lang="en-US" sz="1100" dirty="0" err="1">
                <a:latin typeface="Consolas" panose="020B0609020204030204" pitchFamily="49" charset="0"/>
              </a:rPr>
              <a:t>daphne.mul</a:t>
            </a:r>
            <a:r>
              <a:rPr lang="en-US" sz="1100" dirty="0">
                <a:latin typeface="Consolas" panose="020B0609020204030204" pitchFamily="49" charset="0"/>
              </a:rPr>
              <a:t> %alpha, %1 : (f64,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&lt;?x?xf64&gt;) -&gt;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%3 = </a:t>
            </a:r>
            <a:r>
              <a:rPr lang="en-US" sz="11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100" dirty="0">
                <a:latin typeface="Consolas" panose="020B0609020204030204" pitchFamily="49" charset="0"/>
              </a:rPr>
              <a:t> %e, %u : (!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&lt;?x?xf64&gt;,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&lt;?x?xf64&gt;) -&gt;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%4 = </a:t>
            </a:r>
            <a:r>
              <a:rPr lang="en-US" sz="11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100" dirty="0">
                <a:latin typeface="Consolas" panose="020B0609020204030204" pitchFamily="49" charset="0"/>
              </a:rPr>
              <a:t> %3, %p : (!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&lt;?x?xf64&gt;,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&lt;?x?xf64&gt;) -&gt;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%cst1f = </a:t>
            </a:r>
            <a:r>
              <a:rPr lang="en-US" sz="1100" dirty="0" err="1">
                <a:latin typeface="Consolas" panose="020B0609020204030204" pitchFamily="49" charset="0"/>
              </a:rPr>
              <a:t>daphne.constant</a:t>
            </a:r>
            <a:r>
              <a:rPr lang="en-US" sz="1100" dirty="0">
                <a:latin typeface="Consolas" panose="020B0609020204030204" pitchFamily="49" charset="0"/>
              </a:rPr>
              <a:t> 1.0 : f64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%5 = </a:t>
            </a:r>
            <a:r>
              <a:rPr lang="en-US" sz="1100" dirty="0" err="1">
                <a:latin typeface="Consolas" panose="020B0609020204030204" pitchFamily="49" charset="0"/>
              </a:rPr>
              <a:t>daphne.sub</a:t>
            </a:r>
            <a:r>
              <a:rPr lang="en-US" sz="1100" dirty="0">
                <a:latin typeface="Consolas" panose="020B0609020204030204" pitchFamily="49" charset="0"/>
              </a:rPr>
              <a:t> %cst1f, %alpha : (f64, f64) -&gt; f64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%6 = </a:t>
            </a:r>
            <a:r>
              <a:rPr lang="en-US" sz="1100" dirty="0" err="1">
                <a:latin typeface="Consolas" panose="020B0609020204030204" pitchFamily="49" charset="0"/>
              </a:rPr>
              <a:t>daphne.mul</a:t>
            </a:r>
            <a:r>
              <a:rPr lang="en-US" sz="1100" dirty="0">
                <a:latin typeface="Consolas" panose="020B0609020204030204" pitchFamily="49" charset="0"/>
              </a:rPr>
              <a:t> %5, %4 : (f64,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&lt;?x?xf64&gt;) -&gt;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</a:t>
            </a:r>
            <a:r>
              <a:rPr lang="en-US" sz="1100" dirty="0" err="1">
                <a:latin typeface="Consolas" panose="020B0609020204030204" pitchFamily="49" charset="0"/>
              </a:rPr>
              <a:t>newP</a:t>
            </a:r>
            <a:r>
              <a:rPr lang="en-US" sz="1100" dirty="0">
                <a:latin typeface="Consolas" panose="020B0609020204030204" pitchFamily="49" charset="0"/>
              </a:rPr>
              <a:t> = </a:t>
            </a:r>
            <a:r>
              <a:rPr lang="en-US" sz="1100" dirty="0" err="1">
                <a:latin typeface="Consolas" panose="020B0609020204030204" pitchFamily="49" charset="0"/>
              </a:rPr>
              <a:t>daphne.add</a:t>
            </a:r>
            <a:r>
              <a:rPr lang="en-US" sz="1100" dirty="0">
                <a:latin typeface="Consolas" panose="020B0609020204030204" pitchFamily="49" charset="0"/>
              </a:rPr>
              <a:t> %2, %6 : (!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&lt;?x?xf64&gt;,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&lt;?x?xf64&gt;) -&gt;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%cst1 = </a:t>
            </a:r>
            <a:r>
              <a:rPr lang="en-US" sz="1100" dirty="0" err="1">
                <a:latin typeface="Consolas" panose="020B0609020204030204" pitchFamily="49" charset="0"/>
              </a:rPr>
              <a:t>daphne.constant</a:t>
            </a:r>
            <a:r>
              <a:rPr lang="en-US" sz="11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%</a:t>
            </a:r>
            <a:r>
              <a:rPr lang="en-US" sz="1100" dirty="0" err="1">
                <a:latin typeface="Consolas" panose="020B0609020204030204" pitchFamily="49" charset="0"/>
              </a:rPr>
              <a:t>nextI</a:t>
            </a:r>
            <a:r>
              <a:rPr lang="en-US" sz="1100" dirty="0">
                <a:latin typeface="Consolas" panose="020B0609020204030204" pitchFamily="49" charset="0"/>
              </a:rPr>
              <a:t> = </a:t>
            </a:r>
            <a:r>
              <a:rPr lang="en-US" sz="1100" dirty="0" err="1">
                <a:latin typeface="Consolas" panose="020B0609020204030204" pitchFamily="49" charset="0"/>
              </a:rPr>
              <a:t>daphne.add</a:t>
            </a:r>
            <a:r>
              <a:rPr lang="en-US" sz="1100" dirty="0">
                <a:latin typeface="Consolas" panose="020B0609020204030204" pitchFamily="49" charset="0"/>
              </a:rPr>
              <a:t> %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%cst1 : (i64, i64) -&gt; i64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daphne.yield</a:t>
            </a:r>
            <a:r>
              <a:rPr lang="en-US" sz="1100" dirty="0">
                <a:latin typeface="Consolas" panose="020B0609020204030204" pitchFamily="49" charset="0"/>
              </a:rPr>
              <a:t> %</a:t>
            </a:r>
            <a:r>
              <a:rPr lang="en-US" sz="1100" dirty="0" err="1">
                <a:latin typeface="Consolas" panose="020B0609020204030204" pitchFamily="49" charset="0"/>
              </a:rPr>
              <a:t>newP</a:t>
            </a:r>
            <a:r>
              <a:rPr lang="en-US" sz="1100" dirty="0">
                <a:latin typeface="Consolas" panose="020B0609020204030204" pitchFamily="49" charset="0"/>
              </a:rPr>
              <a:t>, %</a:t>
            </a:r>
            <a:r>
              <a:rPr lang="en-US" sz="1100" dirty="0" err="1">
                <a:latin typeface="Consolas" panose="020B0609020204030204" pitchFamily="49" charset="0"/>
              </a:rPr>
              <a:t>nextI</a:t>
            </a:r>
            <a:r>
              <a:rPr lang="en-US" sz="1100" dirty="0">
                <a:latin typeface="Consolas" panose="020B0609020204030204" pitchFamily="49" charset="0"/>
              </a:rPr>
              <a:t> :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&lt;?x?xf64&gt;, i64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</a:t>
            </a:r>
            <a:r>
              <a:rPr lang="en-US" sz="1100" dirty="0" err="1">
                <a:latin typeface="Consolas" panose="020B0609020204030204" pitchFamily="49" charset="0"/>
              </a:rPr>
              <a:t>daphne.print</a:t>
            </a:r>
            <a:r>
              <a:rPr lang="en-US" sz="1100" dirty="0">
                <a:latin typeface="Consolas" panose="020B0609020204030204" pitchFamily="49" charset="0"/>
              </a:rPr>
              <a:t> %loop#0 : !</a:t>
            </a:r>
            <a:r>
              <a:rPr lang="en-US" sz="1100" dirty="0" err="1">
                <a:latin typeface="Consolas" panose="020B0609020204030204" pitchFamily="49" charset="0"/>
              </a:rPr>
              <a:t>daphne.matrix</a:t>
            </a:r>
            <a:r>
              <a:rPr lang="en-US" sz="11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</a:t>
            </a:r>
            <a:r>
              <a:rPr lang="en-US" sz="1100" dirty="0" err="1">
                <a:latin typeface="Consolas" panose="020B0609020204030204" pitchFamily="49" charset="0"/>
              </a:rPr>
              <a:t>daphne.return</a:t>
            </a:r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MLIR, cont.</a:t>
            </a:r>
            <a:br>
              <a:rPr lang="en-US" dirty="0"/>
            </a:br>
            <a:r>
              <a:rPr lang="en-US" sz="2000" dirty="0"/>
              <a:t>(DAPHNE pre-project prototype)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59538" y="683174"/>
            <a:ext cx="458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) {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 PageRank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p = alpha*(G%*%p) + (1-alpha)*(e%*%u%*%p);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+= 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6065568" y="184477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40678" y="1651560"/>
            <a:ext cx="259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translation w/o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optimization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936" y="1659857"/>
            <a:ext cx="8959674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nsolas" panose="020B0609020204030204" pitchFamily="49" charset="0"/>
              </a:rPr>
              <a:t>module  {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</a:t>
            </a:r>
            <a:r>
              <a:rPr lang="en-US" sz="1050" dirty="0" err="1">
                <a:latin typeface="Consolas" panose="020B0609020204030204" pitchFamily="49" charset="0"/>
              </a:rPr>
              <a:t>func</a:t>
            </a:r>
            <a:r>
              <a:rPr lang="en-US" sz="105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%0 = </a:t>
            </a:r>
            <a:r>
              <a:rPr lang="en-US" sz="1050" dirty="0" err="1">
                <a:latin typeface="Consolas" panose="020B0609020204030204" pitchFamily="49" charset="0"/>
              </a:rPr>
              <a:t>daphne.constant</a:t>
            </a:r>
            <a:r>
              <a:rPr lang="en-US" sz="1050" dirty="0">
                <a:latin typeface="Consolas" panose="020B0609020204030204" pitchFamily="49" charset="0"/>
              </a:rPr>
              <a:t> 5.000000e-01 : f64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%1 = </a:t>
            </a:r>
            <a:r>
              <a:rPr lang="en-US" sz="1050" dirty="0" err="1">
                <a:latin typeface="Consolas" panose="020B0609020204030204" pitchFamily="49" charset="0"/>
              </a:rPr>
              <a:t>daphne.constant</a:t>
            </a:r>
            <a:r>
              <a:rPr lang="en-US" sz="105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%2 = </a:t>
            </a:r>
            <a:r>
              <a:rPr lang="en-US" sz="1050" dirty="0" err="1">
                <a:latin typeface="Consolas" panose="020B0609020204030204" pitchFamily="49" charset="0"/>
              </a:rPr>
              <a:t>daphne.constant</a:t>
            </a:r>
            <a:r>
              <a:rPr lang="en-US" sz="1050" dirty="0">
                <a:latin typeface="Consolas" panose="020B0609020204030204" pitchFamily="49" charset="0"/>
              </a:rPr>
              <a:t> 1.000000e+00 : f64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%3 = </a:t>
            </a:r>
            <a:r>
              <a:rPr lang="en-US" sz="1050" dirty="0" err="1">
                <a:latin typeface="Consolas" panose="020B0609020204030204" pitchFamily="49" charset="0"/>
              </a:rPr>
              <a:t>daphne.constant</a:t>
            </a:r>
            <a:r>
              <a:rPr lang="en-US" sz="105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%4 = </a:t>
            </a:r>
            <a:r>
              <a:rPr lang="en-US" sz="1050" dirty="0" err="1">
                <a:latin typeface="Consolas" panose="020B0609020204030204" pitchFamily="49" charset="0"/>
              </a:rPr>
              <a:t>daphne.constant</a:t>
            </a:r>
            <a:r>
              <a:rPr lang="en-US" sz="105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%5 = </a:t>
            </a:r>
            <a:r>
              <a:rPr lang="en-US" sz="1050" dirty="0" err="1">
                <a:latin typeface="Consolas" panose="020B0609020204030204" pitchFamily="49" charset="0"/>
              </a:rPr>
              <a:t>daphne.rand</a:t>
            </a:r>
            <a:r>
              <a:rPr lang="en-US" sz="1050" dirty="0">
                <a:latin typeface="Consolas" panose="020B0609020204030204" pitchFamily="49" charset="0"/>
              </a:rPr>
              <a:t>  {cols = 50 : i64, rows = 50 : i64, seed = -1 : i64, sparsity = 7.000000e-02 : f64} : () -&gt; ...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%6, %7, %8 = ...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%9 = </a:t>
            </a:r>
            <a:r>
              <a:rPr lang="en-US" sz="105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daphne.sub</a:t>
            </a:r>
            <a:r>
              <a:rPr lang="en-US" sz="1050" b="1" dirty="0">
                <a:solidFill>
                  <a:srgbClr val="7889FB"/>
                </a:solidFill>
                <a:latin typeface="Consolas" panose="020B0609020204030204" pitchFamily="49" charset="0"/>
              </a:rPr>
              <a:t> %2, %0 : (f64, f64) -&gt; f64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%10:2 = </a:t>
            </a:r>
            <a:r>
              <a:rPr lang="en-US" sz="105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050" dirty="0">
                <a:latin typeface="Consolas" panose="020B0609020204030204" pitchFamily="49" charset="0"/>
              </a:rPr>
              <a:t> (%arg0 = %6, %arg1 = %1) : (!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&lt;50x1xf64&gt;, i64) -&gt; (same) condition: {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%11 = </a:t>
            </a:r>
            <a:r>
              <a:rPr lang="en-US" sz="1050" dirty="0" err="1">
                <a:latin typeface="Consolas" panose="020B0609020204030204" pitchFamily="49" charset="0"/>
              </a:rPr>
              <a:t>cmpi</a:t>
            </a:r>
            <a:r>
              <a:rPr lang="en-US" sz="1050" dirty="0">
                <a:latin typeface="Consolas" panose="020B0609020204030204" pitchFamily="49" charset="0"/>
              </a:rPr>
              <a:t> "</a:t>
            </a:r>
            <a:r>
              <a:rPr lang="en-US" sz="1050" dirty="0" err="1">
                <a:latin typeface="Consolas" panose="020B0609020204030204" pitchFamily="49" charset="0"/>
              </a:rPr>
              <a:t>ult</a:t>
            </a:r>
            <a:r>
              <a:rPr lang="en-US" sz="1050" dirty="0">
                <a:latin typeface="Consolas" panose="020B0609020204030204" pitchFamily="49" charset="0"/>
              </a:rPr>
              <a:t>", %arg1, %4 : i64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</a:t>
            </a:r>
            <a:r>
              <a:rPr lang="en-US" sz="1050" dirty="0" err="1">
                <a:latin typeface="Consolas" panose="020B0609020204030204" pitchFamily="49" charset="0"/>
              </a:rPr>
              <a:t>daphne.yield</a:t>
            </a:r>
            <a:r>
              <a:rPr lang="en-US" sz="1050" dirty="0">
                <a:latin typeface="Consolas" panose="020B0609020204030204" pitchFamily="49" charset="0"/>
              </a:rPr>
              <a:t> %11 : i1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} body: {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%11 = </a:t>
            </a:r>
            <a:r>
              <a:rPr lang="en-US" sz="1050" dirty="0" err="1">
                <a:latin typeface="Consolas" panose="020B0609020204030204" pitchFamily="49" charset="0"/>
              </a:rPr>
              <a:t>daphne.mat_mul</a:t>
            </a:r>
            <a:r>
              <a:rPr lang="en-US" sz="1050" dirty="0">
                <a:latin typeface="Consolas" panose="020B0609020204030204" pitchFamily="49" charset="0"/>
              </a:rPr>
              <a:t> %5, %arg0 : (!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&lt;50x50xf64&gt;,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&lt;50x1xf64&gt;) -&gt;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%12 = </a:t>
            </a:r>
            <a:r>
              <a:rPr lang="en-US" sz="1050" dirty="0" err="1">
                <a:latin typeface="Consolas" panose="020B0609020204030204" pitchFamily="49" charset="0"/>
              </a:rPr>
              <a:t>daphne.mul</a:t>
            </a:r>
            <a:r>
              <a:rPr lang="en-US" sz="1050" dirty="0">
                <a:latin typeface="Consolas" panose="020B0609020204030204" pitchFamily="49" charset="0"/>
              </a:rPr>
              <a:t> %11, %0 : (!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&lt;50x1xf64&gt;, f64) -&gt;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%13 = </a:t>
            </a:r>
            <a:r>
              <a:rPr lang="en-US" sz="105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050" dirty="0">
                <a:latin typeface="Consolas" panose="020B0609020204030204" pitchFamily="49" charset="0"/>
              </a:rPr>
              <a:t> %8, %arg0 : (!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&lt;1x50xf64&gt;,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&lt;50x1xf64&gt;) -&gt; </a:t>
            </a:r>
            <a:r>
              <a:rPr lang="en-US" sz="105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05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050" b="1" dirty="0">
                <a:solidFill>
                  <a:srgbClr val="7889FB"/>
                </a:solidFill>
                <a:latin typeface="Consolas" panose="020B0609020204030204" pitchFamily="49" charset="0"/>
              </a:rPr>
              <a:t>&lt;1x1xf64&gt;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%14 = </a:t>
            </a:r>
            <a:r>
              <a:rPr lang="en-US" sz="105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050" dirty="0">
                <a:latin typeface="Consolas" panose="020B0609020204030204" pitchFamily="49" charset="0"/>
              </a:rPr>
              <a:t> %7, %13 : (!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&lt;50x1xf64&gt;,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&lt;1x1xf64&gt;) -&gt; </a:t>
            </a:r>
            <a:r>
              <a:rPr lang="en-US" sz="105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05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050" b="1" dirty="0">
                <a:solidFill>
                  <a:srgbClr val="7889FB"/>
                </a:solidFill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%15 = </a:t>
            </a:r>
            <a:r>
              <a:rPr lang="en-US" sz="1050" dirty="0" err="1">
                <a:latin typeface="Consolas" panose="020B0609020204030204" pitchFamily="49" charset="0"/>
              </a:rPr>
              <a:t>daphne.mul</a:t>
            </a:r>
            <a:r>
              <a:rPr lang="en-US" sz="1050" dirty="0">
                <a:latin typeface="Consolas" panose="020B0609020204030204" pitchFamily="49" charset="0"/>
              </a:rPr>
              <a:t> %9, %14 : (f64,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&lt;50x1xf64&gt;) -&gt;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%16 = </a:t>
            </a:r>
            <a:r>
              <a:rPr lang="en-US" sz="1050" dirty="0" err="1">
                <a:latin typeface="Consolas" panose="020B0609020204030204" pitchFamily="49" charset="0"/>
              </a:rPr>
              <a:t>daphne.add</a:t>
            </a:r>
            <a:r>
              <a:rPr lang="en-US" sz="1050" dirty="0">
                <a:latin typeface="Consolas" panose="020B0609020204030204" pitchFamily="49" charset="0"/>
              </a:rPr>
              <a:t> %12, %15 : (!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&lt;50x1xf64&gt;,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&lt;50x1xf64&gt;) -&gt;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%17 = </a:t>
            </a:r>
            <a:r>
              <a:rPr lang="en-US" sz="1050" dirty="0" err="1">
                <a:latin typeface="Consolas" panose="020B0609020204030204" pitchFamily="49" charset="0"/>
              </a:rPr>
              <a:t>daphne.add</a:t>
            </a:r>
            <a:r>
              <a:rPr lang="en-US" sz="1050" dirty="0">
                <a:latin typeface="Consolas" panose="020B0609020204030204" pitchFamily="49" charset="0"/>
              </a:rPr>
              <a:t> %arg1, %3 : (i64, i64) -&gt; i64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  </a:t>
            </a:r>
            <a:r>
              <a:rPr lang="en-US" sz="1050" dirty="0" err="1">
                <a:latin typeface="Consolas" panose="020B0609020204030204" pitchFamily="49" charset="0"/>
              </a:rPr>
              <a:t>daphne.yield</a:t>
            </a:r>
            <a:r>
              <a:rPr lang="en-US" sz="1050" dirty="0">
                <a:latin typeface="Consolas" panose="020B0609020204030204" pitchFamily="49" charset="0"/>
              </a:rPr>
              <a:t> %16, %17 :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&lt;50x1xf64&gt;, i64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</a:t>
            </a:r>
            <a:r>
              <a:rPr lang="en-US" sz="1050" dirty="0" err="1">
                <a:latin typeface="Consolas" panose="020B0609020204030204" pitchFamily="49" charset="0"/>
              </a:rPr>
              <a:t>daphne.print</a:t>
            </a:r>
            <a:r>
              <a:rPr lang="en-US" sz="1050" dirty="0">
                <a:latin typeface="Consolas" panose="020B0609020204030204" pitchFamily="49" charset="0"/>
              </a:rPr>
              <a:t> %10#0 : !</a:t>
            </a:r>
            <a:r>
              <a:rPr lang="en-US" sz="1050" dirty="0" err="1">
                <a:latin typeface="Consolas" panose="020B0609020204030204" pitchFamily="49" charset="0"/>
              </a:rPr>
              <a:t>daphne.matrix</a:t>
            </a:r>
            <a:r>
              <a:rPr lang="en-US" sz="105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    </a:t>
            </a:r>
            <a:r>
              <a:rPr lang="en-US" sz="1050" dirty="0" err="1">
                <a:latin typeface="Consolas" panose="020B0609020204030204" pitchFamily="49" charset="0"/>
              </a:rPr>
              <a:t>daphne.return</a:t>
            </a:r>
            <a:endParaRPr lang="en-US" sz="1050" dirty="0">
              <a:latin typeface="Consolas" panose="020B0609020204030204" pitchFamily="49" charset="0"/>
            </a:endParaRPr>
          </a:p>
          <a:p>
            <a:r>
              <a:rPr lang="en-US" sz="105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050" dirty="0">
                <a:latin typeface="Consolas" panose="020B0609020204030204" pitchFamily="49" charset="0"/>
              </a:rPr>
              <a:t>}</a:t>
            </a:r>
          </a:p>
          <a:p>
            <a:endParaRPr lang="en-US" sz="1050" dirty="0">
              <a:latin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8714" y="2957569"/>
            <a:ext cx="332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Code motion outside loop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0511" y="5014334"/>
            <a:ext cx="44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Matrix multiplication chain reordered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0545" y="3622108"/>
            <a:ext cx="364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Shape inference of dimensions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5701" y="1841326"/>
            <a:ext cx="424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Several Optimization Passes</a:t>
            </a:r>
          </a:p>
        </p:txBody>
      </p:sp>
    </p:spTree>
    <p:extLst>
      <p:ext uri="{BB962C8B-B14F-4D97-AF65-F5344CB8AC3E}">
        <p14:creationId xmlns:p14="http://schemas.microsoft.com/office/powerpoint/2010/main" val="27508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0705" y="711562"/>
            <a:ext cx="451792" cy="53443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AH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62766" y="1044833"/>
            <a:ext cx="451792" cy="53443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DAPHNE – </a:t>
            </a:r>
            <a:r>
              <a:rPr lang="en-US" dirty="0" err="1" smtClean="0"/>
              <a:t>Vectorized</a:t>
            </a:r>
            <a:r>
              <a:rPr lang="en-US" dirty="0"/>
              <a:t>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518" y="5394956"/>
            <a:ext cx="250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 Parallelization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 &amp; Matrix Ops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7606" y="5391908"/>
            <a:ext cx="282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Fused Operator Pipelines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Tiles/Scalars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Codegen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309" y="5388860"/>
            <a:ext cx="26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Locality-aware,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Multi-device Scheduling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54" y="700184"/>
            <a:ext cx="572058" cy="875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28" y="700183"/>
            <a:ext cx="631200" cy="877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99" y="701514"/>
            <a:ext cx="674370" cy="876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5" y="1707997"/>
            <a:ext cx="8642149" cy="3393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5" y="1707997"/>
            <a:ext cx="8642149" cy="33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26966 -0.1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88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6600" y="466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– </a:t>
            </a:r>
            <a:r>
              <a:rPr lang="en-US" dirty="0" err="1"/>
              <a:t>Vectorized</a:t>
            </a:r>
            <a:r>
              <a:rPr lang="en-US" dirty="0"/>
              <a:t> Execution, </a:t>
            </a:r>
            <a:r>
              <a:rPr lang="en-US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Zero-copy Input Slicing</a:t>
            </a:r>
          </a:p>
          <a:p>
            <a:pPr lvl="1"/>
            <a:r>
              <a:rPr lang="en-US" dirty="0"/>
              <a:t>Create view on sliced input (no-op)</a:t>
            </a:r>
          </a:p>
          <a:p>
            <a:pPr lvl="1"/>
            <a:r>
              <a:rPr lang="en-US" dirty="0"/>
              <a:t>All kernels work on views</a:t>
            </a:r>
          </a:p>
          <a:p>
            <a:pPr lvl="1"/>
            <a:endParaRPr lang="en-US" sz="1200" dirty="0"/>
          </a:p>
          <a:p>
            <a:r>
              <a:rPr lang="en-US" dirty="0"/>
              <a:t>#2 Sparse Intermediates</a:t>
            </a:r>
          </a:p>
          <a:p>
            <a:pPr lvl="1"/>
            <a:r>
              <a:rPr lang="en-US" dirty="0"/>
              <a:t>Reuse dense/sparse kernels</a:t>
            </a:r>
          </a:p>
          <a:p>
            <a:pPr lvl="1"/>
            <a:r>
              <a:rPr lang="en-US" dirty="0"/>
              <a:t>Sparse pipeline intermediates for free</a:t>
            </a:r>
          </a:p>
          <a:p>
            <a:pPr lvl="1"/>
            <a:endParaRPr lang="en-US" sz="1200" dirty="0"/>
          </a:p>
          <a:p>
            <a:r>
              <a:rPr lang="en-US" dirty="0"/>
              <a:t>#3 Fine-grained Control</a:t>
            </a:r>
          </a:p>
          <a:p>
            <a:pPr lvl="1"/>
            <a:r>
              <a:rPr lang="en-US" dirty="0"/>
              <a:t>Task sizes (</a:t>
            </a:r>
            <a:r>
              <a:rPr lang="en-US" dirty="0" err="1"/>
              <a:t>dequeue</a:t>
            </a:r>
            <a:r>
              <a:rPr lang="en-US" dirty="0"/>
              <a:t>, data access) vs data binding (cache-conscious ops)</a:t>
            </a:r>
          </a:p>
          <a:p>
            <a:pPr lvl="1"/>
            <a:r>
              <a:rPr lang="en-US" dirty="0"/>
              <a:t>Scheduling for load balance (e.g., sparse operations)</a:t>
            </a:r>
          </a:p>
          <a:p>
            <a:pPr lvl="1"/>
            <a:endParaRPr lang="en-US" sz="1200" dirty="0"/>
          </a:p>
          <a:p>
            <a:r>
              <a:rPr lang="en-US" dirty="0"/>
              <a:t>#4 Computational Storage</a:t>
            </a:r>
          </a:p>
          <a:p>
            <a:pPr lvl="1"/>
            <a:r>
              <a:rPr lang="en-US" dirty="0"/>
              <a:t>Task queues connect </a:t>
            </a:r>
            <a:r>
              <a:rPr lang="en-US" dirty="0" err="1"/>
              <a:t>eBPF</a:t>
            </a:r>
            <a:r>
              <a:rPr lang="en-US" dirty="0"/>
              <a:t> programs, </a:t>
            </a:r>
            <a:br>
              <a:rPr lang="en-US" dirty="0"/>
            </a:br>
            <a:r>
              <a:rPr lang="en-US" dirty="0" err="1"/>
              <a:t>async</a:t>
            </a:r>
            <a:r>
              <a:rPr lang="en-US" dirty="0"/>
              <a:t> I/O into buffers, and op pipelines</a:t>
            </a: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Operator Fusion &amp; JIT Compilation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1373602"/>
            <a:ext cx="3796434" cy="1490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67" y="5182900"/>
            <a:ext cx="3255322" cy="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Motivation and Terminology</a:t>
            </a:r>
          </a:p>
          <a:p>
            <a:pPr lvl="1"/>
            <a:r>
              <a:rPr lang="en-US" dirty="0"/>
              <a:t>Runtime Adaptation</a:t>
            </a:r>
          </a:p>
          <a:p>
            <a:pPr lvl="1"/>
            <a:r>
              <a:rPr lang="en-US" dirty="0"/>
              <a:t>Operator Fusion &amp; JIT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 (</a:t>
            </a:r>
            <a:r>
              <a:rPr lang="en-US" dirty="0">
                <a:solidFill>
                  <a:srgbClr val="7889FB"/>
                </a:solidFill>
              </a:rPr>
              <a:t>lecture 03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Rewrite, Fusion, and </a:t>
            </a:r>
            <a:r>
              <a:rPr lang="en-US" dirty="0" err="1"/>
              <a:t>Codegen</a:t>
            </a:r>
            <a:r>
              <a:rPr lang="en-US" dirty="0"/>
              <a:t>/JIT Opportunities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  <a:r>
              <a:rPr lang="en-US" b="0" dirty="0"/>
              <a:t> (Runtime Aspects)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Data- and Task-Parallel Execution</a:t>
            </a:r>
            <a:r>
              <a:rPr lang="en-US" dirty="0"/>
              <a:t> (batch/</a:t>
            </a:r>
            <a:r>
              <a:rPr lang="en-US" dirty="0" err="1"/>
              <a:t>prog</a:t>
            </a:r>
            <a:r>
              <a:rPr lang="en-US" dirty="0"/>
              <a:t>) [Apr 08]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Easter break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06 </a:t>
            </a:r>
            <a:r>
              <a:rPr lang="en-US" b="1" dirty="0">
                <a:solidFill>
                  <a:srgbClr val="7889FB"/>
                </a:solidFill>
              </a:rPr>
              <a:t>Parameter Servers</a:t>
            </a:r>
            <a:r>
              <a:rPr lang="en-US" dirty="0"/>
              <a:t> (mini-batch) [Apr </a:t>
            </a:r>
            <a:r>
              <a:rPr lang="en-US" dirty="0" smtClean="0"/>
              <a:t>29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Hybrid Execution and HW Accelerators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dirty="0" smtClean="0"/>
              <a:t>May</a:t>
            </a:r>
            <a:r>
              <a:rPr lang="en-US" dirty="0" smtClean="0"/>
              <a:t> 06]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Caching, Partitioning, Indexing and Compression</a:t>
            </a:r>
            <a:r>
              <a:rPr lang="en-US" dirty="0"/>
              <a:t> [May </a:t>
            </a:r>
            <a:r>
              <a:rPr lang="en-US" dirty="0" smtClean="0"/>
              <a:t>13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8323" y="1339380"/>
            <a:ext cx="3148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9949" y="1683370"/>
            <a:ext cx="40494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www.youtube.com/watch?v=kAOanJczHA0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53912" y="1366794"/>
            <a:ext cx="1064042" cy="624134"/>
            <a:chOff x="3736686" y="5108207"/>
            <a:chExt cx="1064042" cy="624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6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</a:t>
            </a:r>
            <a:br>
              <a:rPr lang="en-US" dirty="0"/>
            </a:br>
            <a:r>
              <a:rPr lang="en-US" dirty="0"/>
              <a:t>control flow, sparse/dense formats</a:t>
            </a:r>
          </a:p>
          <a:p>
            <a:pPr lvl="1"/>
            <a:endParaRPr lang="en-US" sz="1000" dirty="0"/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[MLSystems’16], </a:t>
            </a:r>
            <a:r>
              <a:rPr lang="en-US" b="1" dirty="0" err="1">
                <a:solidFill>
                  <a:srgbClr val="7889FB"/>
                </a:solidFill>
              </a:rPr>
              <a:t>Dask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[ICDE’11/PVLDB’16],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80245" y="1406290"/>
            <a:ext cx="2062062" cy="1520300"/>
            <a:chOff x="6780245" y="1486675"/>
            <a:chExt cx="2062062" cy="1520300"/>
          </a:xfrm>
        </p:grpSpPr>
        <p:sp>
          <p:nvSpPr>
            <p:cNvPr id="7" name="TextBox 6"/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8" name="Straight Arrow Connector 7"/>
            <p:cNvCxnSpPr>
              <a:endCxn id="10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2" name="Straight Arrow Connector 11"/>
            <p:cNvCxnSpPr>
              <a:endCxn id="11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0"/>
              <a:endCxn id="9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307498" y="35498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fr-FR" sz="9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fr-FR" sz="9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 %*% y)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fr-FR" sz="9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fr-FR" sz="9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 %*% X %*% p)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9299" y="42651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5127" y="49587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4381" y="35342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4381" y="31674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28282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Compilation/Runtime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Unknown/Changing Sizes</a:t>
            </a:r>
          </a:p>
          <a:p>
            <a:pPr lvl="1"/>
            <a:r>
              <a:rPr lang="en-US" dirty="0"/>
              <a:t>Sizes inference crucial for cost-estimation and </a:t>
            </a:r>
            <a:br>
              <a:rPr lang="en-US" dirty="0"/>
            </a:br>
            <a:r>
              <a:rPr lang="en-US" dirty="0"/>
              <a:t>validity constraints (e.g., rewrites)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 </a:t>
            </a:r>
            <a:r>
              <a:rPr lang="en-US" dirty="0"/>
              <a:t>optimization scope vs size inference effort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Unknowns </a:t>
            </a:r>
            <a:r>
              <a:rPr lang="en-US" dirty="0">
                <a:sym typeface="Wingdings" panose="05000000000000000000" pitchFamily="2" charset="2"/>
              </a:rPr>
              <a:t> c</a:t>
            </a:r>
            <a:r>
              <a:rPr lang="en-US" dirty="0"/>
              <a:t>onservative fallback plans</a:t>
            </a:r>
          </a:p>
          <a:p>
            <a:pPr lvl="1"/>
            <a:endParaRPr lang="en-US" dirty="0"/>
          </a:p>
          <a:p>
            <a:r>
              <a:rPr lang="en-US" dirty="0"/>
              <a:t>#2 Operator Runtime Overhead</a:t>
            </a:r>
          </a:p>
          <a:p>
            <a:pPr lvl="1"/>
            <a:r>
              <a:rPr lang="en-US" dirty="0"/>
              <a:t>Operators great for </a:t>
            </a:r>
            <a:r>
              <a:rPr lang="en-US" b="1" dirty="0">
                <a:solidFill>
                  <a:srgbClr val="7889FB"/>
                </a:solidFill>
              </a:rPr>
              <a:t>programmability</a:t>
            </a:r>
            <a:r>
              <a:rPr lang="en-US" dirty="0"/>
              <a:t>, size inference, </a:t>
            </a:r>
            <a:br>
              <a:rPr lang="en-US" dirty="0"/>
            </a:br>
            <a:r>
              <a:rPr lang="en-US" dirty="0"/>
              <a:t>simple compilation, and </a:t>
            </a:r>
            <a:r>
              <a:rPr lang="en-US" b="1" dirty="0">
                <a:solidFill>
                  <a:srgbClr val="7889FB"/>
                </a:solidFill>
              </a:rPr>
              <a:t>efficient kernel implementations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(sparse, dense, compressed)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</a:t>
            </a:r>
            <a:r>
              <a:rPr lang="en-US" dirty="0"/>
              <a:t> general-purpose vs specialization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intermediates, parallelization, </a:t>
            </a:r>
            <a:br>
              <a:rPr lang="en-US" dirty="0"/>
            </a:br>
            <a:r>
              <a:rPr lang="en-US" dirty="0"/>
              <a:t>complexity of operator combinations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4039" y="1728315"/>
            <a:ext cx="177855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Z = Y[Ix,]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(Z)?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A44229-B91D-45C1-986D-00C737F7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330" y="3467086"/>
            <a:ext cx="1368604" cy="18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Ahead-of-Time / Just-in-Time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Ahead-of-Time Compilation</a:t>
            </a:r>
          </a:p>
          <a:p>
            <a:pPr lvl="1"/>
            <a:r>
              <a:rPr lang="en-US" dirty="0"/>
              <a:t>Originating from compiled languages like C, C++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Program compilation</a:t>
            </a:r>
            <a:r>
              <a:rPr lang="en-US" dirty="0"/>
              <a:t> at different abstraction levels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Inference program compilation</a:t>
            </a:r>
            <a:r>
              <a:rPr lang="en-US" dirty="0"/>
              <a:t> &amp; packaging</a:t>
            </a:r>
          </a:p>
          <a:p>
            <a:pPr lvl="1"/>
            <a:endParaRPr lang="en-US" sz="1200" dirty="0"/>
          </a:p>
          <a:p>
            <a:r>
              <a:rPr lang="en-US" dirty="0"/>
              <a:t>Just-In-Time Compilation </a:t>
            </a:r>
            <a:r>
              <a:rPr lang="en-US" b="0" dirty="0"/>
              <a:t>(at runtime for specific data/HW)</a:t>
            </a:r>
          </a:p>
          <a:p>
            <a:pPr lvl="1"/>
            <a:r>
              <a:rPr lang="en-US" dirty="0"/>
              <a:t>Originating from JIT-compiled languages like Java, C#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+ optimization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Program/function compilation </a:t>
            </a:r>
            <a:r>
              <a:rPr lang="en-US" b="1" dirty="0">
                <a:solidFill>
                  <a:srgbClr val="7889FB"/>
                </a:solidFill>
              </a:rPr>
              <a:t>with recompilation</a:t>
            </a:r>
          </a:p>
          <a:p>
            <a:pPr lvl="1"/>
            <a:endParaRPr lang="en-US" sz="1200" dirty="0"/>
          </a:p>
          <a:p>
            <a:r>
              <a:rPr lang="en-US" dirty="0"/>
              <a:t>Excursus: Java JIT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Start w/ Java bytecode interpretation by JVM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fast startup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Tiered JIT compile</a:t>
            </a:r>
            <a:r>
              <a:rPr lang="en-US" dirty="0">
                <a:sym typeface="Wingdings" panose="05000000000000000000" pitchFamily="2" charset="2"/>
              </a:rPr>
              <a:t> (cold, warm, hot, very hot, scorching) 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performance</a:t>
            </a:r>
          </a:p>
          <a:p>
            <a:pPr lvl="1"/>
            <a:r>
              <a:rPr lang="en-US" dirty="0"/>
              <a:t>Trace statistics (frequency, time) at method granularity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Note: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-XX:+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967" y="5275383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485" y="1875553"/>
            <a:ext cx="1388669" cy="403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78" y="3181141"/>
            <a:ext cx="659373" cy="561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38" y="2384075"/>
            <a:ext cx="1388669" cy="416299"/>
          </a:xfrm>
          <a:prstGeom prst="rect">
            <a:avLst/>
          </a:prstGeom>
        </p:spPr>
      </p:pic>
      <p:pic>
        <p:nvPicPr>
          <p:cNvPr id="9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02332" y="3512950"/>
            <a:ext cx="1280160" cy="308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240" y="3852483"/>
            <a:ext cx="1388669" cy="403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03B164-E2F4-43B1-964C-4B218F7140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409054" y="3821616"/>
            <a:ext cx="589745" cy="42469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21784" y="2490907"/>
            <a:ext cx="466023" cy="1253877"/>
            <a:chOff x="721784" y="2490907"/>
            <a:chExt cx="466023" cy="125387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21784" y="3743108"/>
              <a:ext cx="421217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2647" y="2490907"/>
              <a:ext cx="0" cy="125387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722648" y="2490907"/>
              <a:ext cx="465159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30743" y="2160990"/>
            <a:ext cx="657064" cy="1909187"/>
            <a:chOff x="530743" y="2160990"/>
            <a:chExt cx="657064" cy="1909187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530743" y="2167191"/>
              <a:ext cx="62398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30743" y="4070176"/>
              <a:ext cx="657064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43455" y="2160990"/>
              <a:ext cx="0" cy="190918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8338717" y="4175970"/>
            <a:ext cx="76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(LLVM)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80" y="2602911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Runtime Adaptation &amp; 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Excursus: Adaptive 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Spectrum of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err="1">
                <a:solidFill>
                  <a:schemeClr val="accent1"/>
                </a:solidFill>
              </a:rPr>
              <a:t>Adaptivity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Excursus: Query Execution Strategies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Volcano Iterator Model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Materialized Intermediates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 err="1">
                <a:solidFill>
                  <a:srgbClr val="7889FB"/>
                </a:solidFill>
              </a:rPr>
              <a:t>Vectorized</a:t>
            </a:r>
            <a:r>
              <a:rPr lang="en-US" b="1" dirty="0">
                <a:solidFill>
                  <a:srgbClr val="7889FB"/>
                </a:solidFill>
              </a:rPr>
              <a:t> (Batched) Execution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</a:p>
          <a:p>
            <a:pPr lvl="1"/>
            <a:r>
              <a:rPr lang="en-US" dirty="0"/>
              <a:t>Similar: Loop fusion, fission, tiling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967" y="4983984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595" y="4061212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223" y="2063269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505" y="3466680"/>
            <a:ext cx="3826341" cy="27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35" y="5535311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36216" y="5475971"/>
            <a:ext cx="30011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05" y="1915766"/>
            <a:ext cx="5288482" cy="1284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122184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883498" y="1150482"/>
            <a:ext cx="34688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Shankar Raman: Adaptive query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proc-essing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why, how, when, what next.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6054814"/>
            <a:ext cx="14469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Vector Size</a:t>
            </a:r>
          </a:p>
        </p:txBody>
      </p:sp>
    </p:spTree>
    <p:extLst>
      <p:ext uri="{BB962C8B-B14F-4D97-AF65-F5344CB8AC3E}">
        <p14:creationId xmlns:p14="http://schemas.microsoft.com/office/powerpoint/2010/main" val="30632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 Systems w/ Optimizing Compiler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90" y="4347450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10693</TotalTime>
  <Words>3512</Words>
  <Application>Microsoft Office PowerPoint</Application>
  <PresentationFormat>On-screen Show (4:3)</PresentationFormat>
  <Paragraphs>870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MS PGothic</vt:lpstr>
      <vt:lpstr>Arial</vt:lpstr>
      <vt:lpstr>Calibri</vt:lpstr>
      <vt:lpstr>Consolas</vt:lpstr>
      <vt:lpstr>Courier New</vt:lpstr>
      <vt:lpstr>Wingdings</vt:lpstr>
      <vt:lpstr>TU Graz Standard</vt:lpstr>
      <vt:lpstr>Architecture of ML Systems 04 Adaptation, Fusion, and JIT</vt:lpstr>
      <vt:lpstr>Announcements/Org</vt:lpstr>
      <vt:lpstr>Agenda</vt:lpstr>
      <vt:lpstr>Motivation and Terminology</vt:lpstr>
      <vt:lpstr>Recap: Linear Algebra Systems</vt:lpstr>
      <vt:lpstr>Major Compilation/Runtime Challenges</vt:lpstr>
      <vt:lpstr>Terminology Ahead-of-Time / Just-in-Time</vt:lpstr>
      <vt:lpstr>Terminology Runtime Adaptation &amp; JIT</vt:lpstr>
      <vt:lpstr>Runtime Adaptation</vt:lpstr>
      <vt:lpstr>Issues of Unknown or Changing Sizes</vt:lpstr>
      <vt:lpstr>Issues of Unknown or Changing Sizes, cont.</vt:lpstr>
      <vt:lpstr>Recompilation</vt:lpstr>
      <vt:lpstr>Dynamic Recompilation</vt:lpstr>
      <vt:lpstr>Dynamic Recompilation, cont.</vt:lpstr>
      <vt:lpstr>Dynamic Recompilation, cont.</vt:lpstr>
      <vt:lpstr>Operator Fusion &amp; JIT Compilation  (aka Code Generation)</vt:lpstr>
      <vt:lpstr>Motivation: Fusion</vt:lpstr>
      <vt:lpstr>Motivation: Fusion, cont.</vt:lpstr>
      <vt:lpstr>Motivation: Just-In-Time Compilation</vt:lpstr>
      <vt:lpstr>Operator Fusion Overview</vt:lpstr>
      <vt:lpstr>Evolution of Operator Fusion in ML Systems</vt:lpstr>
      <vt:lpstr>Automatic Operator Fusion System Landscape</vt:lpstr>
      <vt:lpstr>A Case for Optimizing Fusion Plans</vt:lpstr>
      <vt:lpstr>System Architecture (Compiler &amp; Codegen Architecture)</vt:lpstr>
      <vt:lpstr>Codegen Example L2SVM (Cell/MAgg)</vt:lpstr>
      <vt:lpstr>Codegen Example L2SVM, cont. (Cell/MAgg)</vt:lpstr>
      <vt:lpstr>Codegen Example MLogreg (Row)</vt:lpstr>
      <vt:lpstr>Candidate Exploration (by example MLogreg)</vt:lpstr>
      <vt:lpstr>Candidate Selection (Partitions and Interesting Points)</vt:lpstr>
      <vt:lpstr>Candidate Selection, cont. (Costs and Constraints)</vt:lpstr>
      <vt:lpstr>Candidate Selection, cont. (MPSkipEnum and Pruning)</vt:lpstr>
      <vt:lpstr>Ahead-of-Time Compilation</vt:lpstr>
      <vt:lpstr>Excursus: MLIR</vt:lpstr>
      <vt:lpstr>Excursus: MLIR, cont. (DAPHNE pre-project prototype)</vt:lpstr>
      <vt:lpstr>DAPHNE – Vectorized Execution</vt:lpstr>
      <vt:lpstr>DAPHNE – Vectorized Execution, cont.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- 04 Adaptation, Fusion, and JIT</dc:title>
  <dc:subject/>
  <dc:creator>mboehm</dc:creator>
  <cp:keywords/>
  <dc:description/>
  <cp:lastModifiedBy>mboehm</cp:lastModifiedBy>
  <cp:revision>661</cp:revision>
  <cp:lastPrinted>2019-04-04T10:36:36Z</cp:lastPrinted>
  <dcterms:created xsi:type="dcterms:W3CDTF">2018-07-12T06:39:10Z</dcterms:created>
  <dcterms:modified xsi:type="dcterms:W3CDTF">2022-03-29T18:58:46Z</dcterms:modified>
  <cp:category/>
</cp:coreProperties>
</file>