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88" r:id="rId2"/>
    <p:sldId id="378" r:id="rId3"/>
    <p:sldId id="289" r:id="rId4"/>
    <p:sldId id="321" r:id="rId5"/>
    <p:sldId id="382" r:id="rId6"/>
    <p:sldId id="352" r:id="rId7"/>
    <p:sldId id="380" r:id="rId8"/>
    <p:sldId id="373" r:id="rId9"/>
    <p:sldId id="377" r:id="rId10"/>
    <p:sldId id="379" r:id="rId11"/>
    <p:sldId id="346" r:id="rId12"/>
    <p:sldId id="354" r:id="rId13"/>
    <p:sldId id="322" r:id="rId14"/>
    <p:sldId id="356" r:id="rId15"/>
    <p:sldId id="357" r:id="rId16"/>
    <p:sldId id="358" r:id="rId17"/>
    <p:sldId id="360" r:id="rId18"/>
    <p:sldId id="361" r:id="rId19"/>
    <p:sldId id="362" r:id="rId20"/>
    <p:sldId id="363" r:id="rId21"/>
    <p:sldId id="367" r:id="rId22"/>
    <p:sldId id="366" r:id="rId23"/>
    <p:sldId id="323" r:id="rId24"/>
    <p:sldId id="335" r:id="rId25"/>
    <p:sldId id="337" r:id="rId26"/>
    <p:sldId id="350" r:id="rId27"/>
    <p:sldId id="336" r:id="rId28"/>
    <p:sldId id="372" r:id="rId29"/>
    <p:sldId id="383" r:id="rId30"/>
    <p:sldId id="339" r:id="rId31"/>
    <p:sldId id="368" r:id="rId32"/>
    <p:sldId id="324" r:id="rId33"/>
    <p:sldId id="374" r:id="rId34"/>
    <p:sldId id="341" r:id="rId35"/>
    <p:sldId id="375" r:id="rId36"/>
    <p:sldId id="342" r:id="rId37"/>
    <p:sldId id="343" r:id="rId38"/>
    <p:sldId id="370" r:id="rId39"/>
    <p:sldId id="371" r:id="rId40"/>
    <p:sldId id="381" r:id="rId41"/>
    <p:sldId id="344" r:id="rId42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1" autoAdjust="0"/>
    <p:restoredTop sz="85835" autoAdjust="0"/>
  </p:normalViewPr>
  <p:slideViewPr>
    <p:cSldViewPr snapToGrid="0" snapToObjects="1">
      <p:cViewPr varScale="1">
        <p:scale>
          <a:sx n="76" d="100"/>
          <a:sy n="76" d="100"/>
        </p:scale>
        <p:origin x="58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05.04.2022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05.04.2022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944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somewhat</a:t>
            </a:r>
            <a:r>
              <a:rPr lang="en-US" baseline="0" dirty="0" smtClean="0"/>
              <a:t> in competition w/ </a:t>
            </a:r>
            <a:r>
              <a:rPr lang="en-US" baseline="0" dirty="0" err="1" smtClean="0"/>
              <a:t>PySpark</a:t>
            </a:r>
            <a:r>
              <a:rPr lang="en-US" baseline="0" dirty="0" smtClean="0"/>
              <a:t> (but not out-of-core), scalable ML algorithms via https://ml.dask.org/ (partnering with </a:t>
            </a:r>
            <a:r>
              <a:rPr lang="en-US" baseline="0" dirty="0" err="1" smtClean="0"/>
              <a:t>scikit</a:t>
            </a:r>
            <a:r>
              <a:rPr lang="en-US" baseline="0" dirty="0" smtClean="0"/>
              <a:t>-learn, </a:t>
            </a:r>
            <a:r>
              <a:rPr lang="en-US" baseline="0" dirty="0" err="1" smtClean="0"/>
              <a:t>XGBoost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944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727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975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dependency analysis (constant, greatest common denominator if dependency possible, Banerjee if</a:t>
            </a:r>
            <a:r>
              <a:rPr lang="en-US" baseline="0" dirty="0" smtClean="0"/>
              <a:t> dependencies in loop bounds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979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209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Pathways paper: https://arxiv.org/pdf/2203.12533.pdf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18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19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BFGS vs CG: https://pubsonline.informs.org/doi/abs/10.1287/moor.3.3.244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507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243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947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901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124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Dryad-­‐like DAGs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Pipelines functions within a stage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Locality &amp; data reuse aware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Partitioning-­‐aware to avoid shuffles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563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454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706.550 Architecture of Machine Learning Systems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05 Execution Strategies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SS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706.550 Architecture of Machine Learning Systems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05 Execution Strategies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SS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XZmGGAbHqa0" TargetMode="Externa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hyperlink" Target="https://spark.apache.or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graz.webex.com/meet/m.boeh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3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10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s://dask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0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doSNOW/doSNOW.pdf" TargetMode="External"/><Relationship Id="rId2" Type="http://schemas.openxmlformats.org/officeDocument/2006/relationships/hyperlink" Target="https://cran.r-project.org/web/packages/doMC/vignettes/gettingstartedMC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https://www.tensorflow.org/api_docs/python/tf/while_loop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julialang.org/en/v1/manual/parallel-computing/" TargetMode="External"/><Relationship Id="rId5" Type="http://schemas.openxmlformats.org/officeDocument/2006/relationships/image" Target="../media/image46.emf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hyperlink" Target="https://pypi.org/project/sk-dist/" TargetMode="External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7.png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ML Systems</a:t>
            </a:r>
            <a:br>
              <a:rPr lang="de-DE" b="1" dirty="0"/>
            </a:br>
            <a:r>
              <a:rPr lang="de-DE" sz="4100" b="1" dirty="0"/>
              <a:t>05 </a:t>
            </a:r>
            <a:r>
              <a:rPr lang="de-DE" sz="4100" b="1" dirty="0" smtClean="0"/>
              <a:t>Data- and Task-Parallel Execution</a:t>
            </a:r>
            <a:endParaRPr lang="de-DE" sz="41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 smtClean="0"/>
              <a:t>BMK </a:t>
            </a:r>
            <a:r>
              <a:rPr lang="de-AT" dirty="0"/>
              <a:t>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Apr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05, 2022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Parallelism, </a:t>
            </a:r>
            <a:r>
              <a:rPr lang="en-US" dirty="0"/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Distributed, Data-Parallel </a:t>
            </a:r>
            <a:br>
              <a:rPr lang="en-US" dirty="0"/>
            </a:br>
            <a:r>
              <a:rPr lang="en-US" dirty="0"/>
              <a:t>Computation</a:t>
            </a:r>
          </a:p>
          <a:p>
            <a:pPr lvl="1"/>
            <a:r>
              <a:rPr lang="en-US" dirty="0"/>
              <a:t>Parallel computation of function foo()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single instruction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</a:p>
          <a:p>
            <a:pPr lvl="1"/>
            <a:r>
              <a:rPr lang="en-US" dirty="0"/>
              <a:t>Collection X of data items (key-value pairs)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multiple data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 parallelism similar to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SIMD</a:t>
            </a:r>
            <a:r>
              <a:rPr lang="en-US" dirty="0">
                <a:sym typeface="Wingdings" panose="05000000000000000000" pitchFamily="2" charset="2"/>
              </a:rPr>
              <a:t> but more coarse-grained notion of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“instruction” and “data” 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SPMD</a:t>
            </a:r>
            <a:r>
              <a:rPr lang="en-US" dirty="0">
                <a:sym typeface="Wingdings" panose="05000000000000000000" pitchFamily="2" charset="2"/>
              </a:rPr>
              <a:t> (single program, multiple data)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Additional Terminology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BSP:</a:t>
            </a:r>
            <a:r>
              <a:rPr lang="en-US" dirty="0">
                <a:sym typeface="Wingdings" panose="05000000000000000000" pitchFamily="2" charset="2"/>
              </a:rPr>
              <a:t> Bulk Synchronous Parallel (global barriers)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ASP:</a:t>
            </a:r>
            <a:r>
              <a:rPr lang="en-US" dirty="0">
                <a:sym typeface="Wingdings" panose="05000000000000000000" pitchFamily="2" charset="2"/>
              </a:rPr>
              <a:t> Asynchronous Parallel (no barriers, often with accuracy impact)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SSP: </a:t>
            </a:r>
            <a:r>
              <a:rPr lang="en-US" dirty="0">
                <a:sym typeface="Wingdings" panose="05000000000000000000" pitchFamily="2" charset="2"/>
              </a:rPr>
              <a:t>Stale-synchronous parallel (staleness constraint on fastest-slowest)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Other: </a:t>
            </a:r>
            <a:r>
              <a:rPr lang="en-US" dirty="0" err="1">
                <a:sym typeface="Wingdings" panose="05000000000000000000" pitchFamily="2" charset="2"/>
              </a:rPr>
              <a:t>Fork&amp;Join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Hogwild</a:t>
            </a:r>
            <a:r>
              <a:rPr lang="en-US" dirty="0">
                <a:sym typeface="Wingdings" panose="05000000000000000000" pitchFamily="2" charset="2"/>
              </a:rPr>
              <a:t>!, event-based, decentralized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Beware: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data parallelism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0" dirty="0">
                <a:sym typeface="Wingdings" panose="05000000000000000000" pitchFamily="2" charset="2"/>
              </a:rPr>
              <a:t>used in very different contexts (e.g., </a:t>
            </a:r>
            <a:r>
              <a:rPr lang="en-US" b="0" dirty="0" err="1">
                <a:sym typeface="Wingdings" panose="05000000000000000000" pitchFamily="2" charset="2"/>
              </a:rPr>
              <a:t>Param</a:t>
            </a:r>
            <a:r>
              <a:rPr lang="en-US" b="0" dirty="0">
                <a:sym typeface="Wingdings" panose="05000000000000000000" pitchFamily="2" charset="2"/>
              </a:rPr>
              <a:t> Server)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8871" y="1339740"/>
            <a:ext cx="3922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Y = </a:t>
            </a:r>
            <a:r>
              <a:rPr lang="en-US" sz="2400" dirty="0" err="1">
                <a:latin typeface="Consolas" panose="020B0609020204030204" pitchFamily="49" charset="0"/>
              </a:rPr>
              <a:t>X.</a:t>
            </a:r>
            <a:r>
              <a:rPr lang="en-US" sz="2400" b="1" dirty="0" err="1">
                <a:latin typeface="Consolas" panose="020B0609020204030204" pitchFamily="49" charset="0"/>
              </a:rPr>
              <a:t>map</a:t>
            </a:r>
            <a:r>
              <a:rPr lang="en-US" sz="2400" dirty="0">
                <a:latin typeface="Consolas" panose="020B0609020204030204" pitchFamily="49" charset="0"/>
              </a:rPr>
              <a:t>(x -&gt; </a:t>
            </a:r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</a:rPr>
              <a:t>foo</a:t>
            </a:r>
            <a:r>
              <a:rPr lang="en-US" sz="2400" dirty="0">
                <a:latin typeface="Consolas" panose="020B0609020204030204" pitchFamily="49" charset="0"/>
              </a:rPr>
              <a:t>(x))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181" y="3173295"/>
            <a:ext cx="41552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07455" y="3376317"/>
            <a:ext cx="350195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[Frederica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Darema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SPMD Model : Past, Present and Future.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PVM/MPI 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667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370485A-2C51-4EC7-99B9-C41A28168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148" y="3221711"/>
            <a:ext cx="2668177" cy="1663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Fault Tolerance &amp;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Resilience Problem</a:t>
            </a:r>
          </a:p>
          <a:p>
            <a:pPr lvl="1"/>
            <a:r>
              <a:rPr lang="en-US" dirty="0"/>
              <a:t>Increasing error rates </a:t>
            </a:r>
            <a:r>
              <a:rPr lang="en-US" b="1" dirty="0">
                <a:solidFill>
                  <a:schemeClr val="accent1"/>
                </a:solidFill>
              </a:rPr>
              <a:t>at scale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(soft/hard mem/disk/net errors)</a:t>
            </a:r>
          </a:p>
          <a:p>
            <a:pPr lvl="1"/>
            <a:r>
              <a:rPr lang="en-US" dirty="0"/>
              <a:t>Robustness for preemption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Need for cost-effective resilience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Fault Tolerance </a:t>
            </a:r>
            <a:r>
              <a:rPr lang="en-US" dirty="0"/>
              <a:t>in Large-Scale Computation</a:t>
            </a:r>
          </a:p>
          <a:p>
            <a:pPr lvl="1"/>
            <a:r>
              <a:rPr lang="en-US" dirty="0"/>
              <a:t>Block replication in distributed file systems</a:t>
            </a:r>
          </a:p>
          <a:p>
            <a:pPr lvl="1"/>
            <a:r>
              <a:rPr lang="en-US" dirty="0"/>
              <a:t>ECC; checksums for blocks, broadcast, shuffle</a:t>
            </a:r>
          </a:p>
          <a:p>
            <a:pPr lvl="1"/>
            <a:r>
              <a:rPr lang="en-US" dirty="0" err="1"/>
              <a:t>Checkpointing</a:t>
            </a:r>
            <a:r>
              <a:rPr lang="en-US" dirty="0"/>
              <a:t> (all task outputs / on request)</a:t>
            </a:r>
          </a:p>
          <a:p>
            <a:pPr lvl="1"/>
            <a:r>
              <a:rPr lang="en-US" dirty="0"/>
              <a:t>Lineage-based </a:t>
            </a:r>
            <a:r>
              <a:rPr lang="en-US" dirty="0" err="1"/>
              <a:t>recomputation</a:t>
            </a:r>
            <a:r>
              <a:rPr lang="en-US" dirty="0"/>
              <a:t> for recovery in Spark</a:t>
            </a:r>
          </a:p>
          <a:p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ML-specific </a:t>
            </a:r>
            <a:r>
              <a:rPr lang="en-US" dirty="0" smtClean="0">
                <a:solidFill>
                  <a:srgbClr val="7889FB"/>
                </a:solidFill>
              </a:rPr>
              <a:t>Approaches </a:t>
            </a:r>
            <a:r>
              <a:rPr lang="en-US" b="0" dirty="0"/>
              <a:t>(exploit app characteristics)</a:t>
            </a:r>
          </a:p>
          <a:p>
            <a:pPr lvl="1"/>
            <a:r>
              <a:rPr lang="en-US" dirty="0"/>
              <a:t>Estimate contribution from lost partition to avoid strugglers</a:t>
            </a:r>
          </a:p>
          <a:p>
            <a:pPr lvl="1"/>
            <a:r>
              <a:rPr lang="en-US" dirty="0"/>
              <a:t>Example: user-defined “compensation” functions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2" b="14323"/>
          <a:stretch/>
        </p:blipFill>
        <p:spPr>
          <a:xfrm>
            <a:off x="6282148" y="1500142"/>
            <a:ext cx="2651991" cy="14279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37317" y="988455"/>
            <a:ext cx="4396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[Google Data Center: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https://www.youtube.com/watch?v=XZmGGAbHqa0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2080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Execution Strategies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803947" y="3847517"/>
            <a:ext cx="7670081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07 Hybrid Execution and HW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Accelerators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3947" y="2394224"/>
            <a:ext cx="2286000" cy="10825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Data-Parallel Execution</a:t>
            </a:r>
            <a:b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[Apr 03]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5987" y="2394224"/>
            <a:ext cx="2286000" cy="10825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Task-Parallel Execution</a:t>
            </a:r>
            <a:b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[Apr 03]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6106" y="2394224"/>
            <a:ext cx="2286000" cy="10825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06 Parameter Servers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(data, model)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0213" y="1657978"/>
            <a:ext cx="209005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Mini-batch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5915" y="1659654"/>
            <a:ext cx="20900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Batch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SIMD/SPMD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0506" y="1379978"/>
            <a:ext cx="209005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Batch/Mini-batch,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ndependent Tasks 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5623" y="2395900"/>
            <a:ext cx="2286000" cy="1082502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Data-Parallel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7663" y="2395900"/>
            <a:ext cx="2286000" cy="1082502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Task-Parallel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05623" y="4793062"/>
            <a:ext cx="7668405" cy="1"/>
          </a:xfrm>
          <a:prstGeom prst="line">
            <a:avLst/>
          </a:prstGeom>
          <a:ln w="22225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05623" y="5176783"/>
            <a:ext cx="7670081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08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Caching, Partitioning,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Indexing,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Compression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7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</a:t>
            </a:r>
            <a:r>
              <a:rPr lang="en-US" dirty="0" err="1"/>
              <a:t>MapReduce</a:t>
            </a:r>
            <a:r>
              <a:rPr lang="en-US" dirty="0"/>
              <a:t> and Spark</a:t>
            </a:r>
            <a:br>
              <a:rPr lang="en-US" dirty="0"/>
            </a:br>
            <a:r>
              <a:rPr lang="en-US" dirty="0"/>
              <a:t>(Data-Parallel Collection </a:t>
            </a:r>
            <a:r>
              <a:rPr lang="en-US" dirty="0" smtClean="0"/>
              <a:t>Processing)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Abstractions for Fault-tolerant,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Distributed Storage </a:t>
            </a:r>
            <a:r>
              <a:rPr lang="en-US" dirty="0"/>
              <a:t>and Computation</a:t>
            </a:r>
          </a:p>
        </p:txBody>
      </p:sp>
    </p:spTree>
    <p:extLst>
      <p:ext uri="{BB962C8B-B14F-4D97-AF65-F5344CB8AC3E}">
        <p14:creationId xmlns:p14="http://schemas.microsoft.com/office/powerpoint/2010/main" val="32195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 History and Architecture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Brief History</a:t>
            </a:r>
          </a:p>
          <a:p>
            <a:pPr lvl="1"/>
            <a:r>
              <a:rPr lang="en-US" dirty="0"/>
              <a:t>Google’s GFS [SOSP’03] + </a:t>
            </a:r>
            <a:r>
              <a:rPr lang="en-US" dirty="0" err="1" smtClean="0"/>
              <a:t>MapReduce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Apache Hadoop </a:t>
            </a:r>
            <a:r>
              <a:rPr lang="en-US" dirty="0"/>
              <a:t>(2006)</a:t>
            </a:r>
          </a:p>
          <a:p>
            <a:pPr lvl="1"/>
            <a:r>
              <a:rPr lang="en-US" dirty="0"/>
              <a:t>Apache Hive (SQL), Pig (ETL), Mahout (ML), </a:t>
            </a:r>
            <a:r>
              <a:rPr lang="en-US" dirty="0" err="1"/>
              <a:t>Giraph</a:t>
            </a:r>
            <a:r>
              <a:rPr lang="en-US" dirty="0"/>
              <a:t> (Graph)</a:t>
            </a:r>
          </a:p>
          <a:p>
            <a:pPr lvl="1"/>
            <a:endParaRPr lang="en-US" sz="700" dirty="0"/>
          </a:p>
          <a:p>
            <a:r>
              <a:rPr lang="en-US" dirty="0"/>
              <a:t>Hadoop Architecture / Eco System</a:t>
            </a:r>
          </a:p>
          <a:p>
            <a:pPr lvl="1"/>
            <a:r>
              <a:rPr lang="en-US" dirty="0"/>
              <a:t>Management (</a:t>
            </a:r>
            <a:r>
              <a:rPr lang="en-US" dirty="0" err="1"/>
              <a:t>Ambari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Coordination / workflows</a:t>
            </a:r>
            <a:br>
              <a:rPr lang="en-US" dirty="0"/>
            </a:br>
            <a:r>
              <a:rPr lang="en-US" dirty="0"/>
              <a:t>(Zookeeper, </a:t>
            </a:r>
            <a:r>
              <a:rPr lang="en-US" dirty="0" err="1"/>
              <a:t>Oozie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Storage (</a:t>
            </a:r>
            <a:r>
              <a:rPr lang="en-US" b="1" dirty="0">
                <a:solidFill>
                  <a:srgbClr val="FF0000"/>
                </a:solidFill>
              </a:rPr>
              <a:t>HDFS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Resources (</a:t>
            </a:r>
            <a:r>
              <a:rPr lang="en-US" b="1" dirty="0">
                <a:solidFill>
                  <a:srgbClr val="7889FB"/>
                </a:solidFill>
              </a:rPr>
              <a:t>YARN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[SoCC’13]</a:t>
            </a:r>
          </a:p>
          <a:p>
            <a:pPr lvl="1"/>
            <a:r>
              <a:rPr lang="en-US" dirty="0"/>
              <a:t>Processing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 err="1"/>
              <a:t>MapReduce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Data-Parallel Collection Processing</a:t>
            </a:r>
          </a:p>
        </p:txBody>
      </p:sp>
      <p:pic>
        <p:nvPicPr>
          <p:cNvPr id="8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DC6AB0B5-1FBE-493F-8514-8ED35611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990" y="2200355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07B34F-72A0-4212-A223-9D9C1EAFCE63}"/>
              </a:ext>
            </a:extLst>
          </p:cNvPr>
          <p:cNvSpPr/>
          <p:nvPr/>
        </p:nvSpPr>
        <p:spPr>
          <a:xfrm>
            <a:off x="3762374" y="4577694"/>
            <a:ext cx="1590709" cy="1809750"/>
          </a:xfrm>
          <a:prstGeom prst="rect">
            <a:avLst/>
          </a:prstGeom>
          <a:noFill/>
          <a:ln w="2540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D8212B-30B2-47AD-A662-85CDBC99B4C0}"/>
              </a:ext>
            </a:extLst>
          </p:cNvPr>
          <p:cNvSpPr/>
          <p:nvPr/>
        </p:nvSpPr>
        <p:spPr>
          <a:xfrm>
            <a:off x="5467350" y="3727826"/>
            <a:ext cx="1638300" cy="2669143"/>
          </a:xfrm>
          <a:prstGeom prst="rect">
            <a:avLst/>
          </a:prstGeom>
          <a:noFill/>
          <a:ln w="2540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47733AF7-1216-4144-873C-DCDC55DD1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372" y="5802251"/>
            <a:ext cx="1368954" cy="49244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square" lIns="0" tIns="91440" rIns="0" bIns="9144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NameNode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014191-A09A-437C-B913-60362D06BD36}"/>
              </a:ext>
            </a:extLst>
          </p:cNvPr>
          <p:cNvSpPr txBox="1"/>
          <p:nvPr/>
        </p:nvSpPr>
        <p:spPr>
          <a:xfrm>
            <a:off x="3762376" y="4196694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Head Node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38C93F-0D11-4FA1-AC77-19F552106992}"/>
              </a:ext>
            </a:extLst>
          </p:cNvPr>
          <p:cNvSpPr txBox="1"/>
          <p:nvPr/>
        </p:nvSpPr>
        <p:spPr>
          <a:xfrm>
            <a:off x="5476876" y="3358494"/>
            <a:ext cx="162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Worker Node 1</a:t>
            </a: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0E246934-39EC-4E1F-B90E-EE9E89B75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372" y="4933988"/>
            <a:ext cx="1368954" cy="800219"/>
          </a:xfrm>
          <a:prstGeom prst="roundRect">
            <a:avLst>
              <a:gd name="adj" fmla="val 0"/>
            </a:avLst>
          </a:prstGeom>
          <a:solidFill>
            <a:srgbClr val="7889FB"/>
          </a:solidFill>
          <a:ln w="19050">
            <a:solidFill>
              <a:srgbClr val="7889FB"/>
            </a:solidFill>
            <a:round/>
            <a:headEnd/>
            <a:tailEnd/>
          </a:ln>
          <a:effectLst/>
        </p:spPr>
        <p:txBody>
          <a:bodyPr wrap="square" lIns="0" tIns="91440" rIns="0" bIns="9144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Resource Manager</a:t>
            </a: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413050F4-8A09-4494-93F4-A09EA5F1E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5722" y="5302545"/>
            <a:ext cx="1454678" cy="615553"/>
          </a:xfrm>
          <a:prstGeom prst="roundRect">
            <a:avLst>
              <a:gd name="adj" fmla="val 0"/>
            </a:avLst>
          </a:prstGeom>
          <a:solidFill>
            <a:srgbClr val="7889FB"/>
          </a:solidFill>
          <a:ln w="19050">
            <a:solidFill>
              <a:srgbClr val="7889FB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Node Manager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2599DA-4C7B-4757-8E4F-7A05C1680F36}"/>
              </a:ext>
            </a:extLst>
          </p:cNvPr>
          <p:cNvSpPr/>
          <p:nvPr/>
        </p:nvSpPr>
        <p:spPr>
          <a:xfrm>
            <a:off x="5574771" y="3870701"/>
            <a:ext cx="683154" cy="706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CF7E10-9A33-45ED-AF0E-122F89E01D70}"/>
              </a:ext>
            </a:extLst>
          </p:cNvPr>
          <p:cNvSpPr/>
          <p:nvPr/>
        </p:nvSpPr>
        <p:spPr>
          <a:xfrm>
            <a:off x="6317721" y="4625319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5708E1-F3E0-4ADB-A094-362BD0CF83D2}"/>
              </a:ext>
            </a:extLst>
          </p:cNvPr>
          <p:cNvSpPr/>
          <p:nvPr/>
        </p:nvSpPr>
        <p:spPr>
          <a:xfrm>
            <a:off x="6317721" y="4034769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B875F7-267C-4EAD-ACAA-FB227F6D75B2}"/>
              </a:ext>
            </a:extLst>
          </p:cNvPr>
          <p:cNvSpPr/>
          <p:nvPr/>
        </p:nvSpPr>
        <p:spPr>
          <a:xfrm>
            <a:off x="5574771" y="4625319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ACE134-5981-4D38-A864-AD8B50D29D85}"/>
              </a:ext>
            </a:extLst>
          </p:cNvPr>
          <p:cNvSpPr/>
          <p:nvPr/>
        </p:nvSpPr>
        <p:spPr>
          <a:xfrm>
            <a:off x="7200900" y="3727826"/>
            <a:ext cx="1638300" cy="2669143"/>
          </a:xfrm>
          <a:prstGeom prst="rect">
            <a:avLst/>
          </a:prstGeom>
          <a:noFill/>
          <a:ln w="2540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5C7E54-1EFE-4B40-87E6-B8F336ABFD1A}"/>
              </a:ext>
            </a:extLst>
          </p:cNvPr>
          <p:cNvSpPr txBox="1"/>
          <p:nvPr/>
        </p:nvSpPr>
        <p:spPr>
          <a:xfrm>
            <a:off x="7210426" y="3358494"/>
            <a:ext cx="162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Worker Node n</a:t>
            </a:r>
          </a:p>
        </p:txBody>
      </p:sp>
      <p:sp>
        <p:nvSpPr>
          <p:cNvPr id="22" name="AutoShape 3">
            <a:extLst>
              <a:ext uri="{FF2B5EF4-FFF2-40B4-BE49-F238E27FC236}">
                <a16:creationId xmlns:a16="http://schemas.microsoft.com/office/drawing/2014/main" id="{8CC35527-F921-4BFF-A510-8BA6ECB9B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272" y="5302545"/>
            <a:ext cx="1454678" cy="615553"/>
          </a:xfrm>
          <a:prstGeom prst="roundRect">
            <a:avLst>
              <a:gd name="adj" fmla="val 0"/>
            </a:avLst>
          </a:prstGeom>
          <a:solidFill>
            <a:srgbClr val="7889FB"/>
          </a:solidFill>
          <a:ln w="19050">
            <a:solidFill>
              <a:srgbClr val="7889FB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Node Manager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D37F0F-EBE1-44C7-A07A-028C790196EC}"/>
              </a:ext>
            </a:extLst>
          </p:cNvPr>
          <p:cNvSpPr/>
          <p:nvPr/>
        </p:nvSpPr>
        <p:spPr>
          <a:xfrm>
            <a:off x="8051271" y="4625319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50288B-5A70-4B91-886C-CEF02F753082}"/>
              </a:ext>
            </a:extLst>
          </p:cNvPr>
          <p:cNvSpPr/>
          <p:nvPr/>
        </p:nvSpPr>
        <p:spPr>
          <a:xfrm>
            <a:off x="8051271" y="4034769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F0A245-42B0-43FD-B34B-B8D94C8D8BB2}"/>
              </a:ext>
            </a:extLst>
          </p:cNvPr>
          <p:cNvSpPr/>
          <p:nvPr/>
        </p:nvSpPr>
        <p:spPr>
          <a:xfrm>
            <a:off x="7308321" y="4625319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70D928-8214-4C50-BF06-E8F8919DA20E}"/>
              </a:ext>
            </a:extLst>
          </p:cNvPr>
          <p:cNvSpPr/>
          <p:nvPr/>
        </p:nvSpPr>
        <p:spPr>
          <a:xfrm>
            <a:off x="7308321" y="4034769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AB9F22-6933-4FA8-932E-847EA0112181}"/>
              </a:ext>
            </a:extLst>
          </p:cNvPr>
          <p:cNvSpPr/>
          <p:nvPr/>
        </p:nvSpPr>
        <p:spPr>
          <a:xfrm>
            <a:off x="2076450" y="6011829"/>
            <a:ext cx="1095375" cy="4076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Client</a:t>
            </a:r>
          </a:p>
        </p:txBody>
      </p:sp>
      <p:cxnSp>
        <p:nvCxnSpPr>
          <p:cNvPr id="28" name="AutoShape 54">
            <a:extLst>
              <a:ext uri="{FF2B5EF4-FFF2-40B4-BE49-F238E27FC236}">
                <a16:creationId xmlns:a16="http://schemas.microsoft.com/office/drawing/2014/main" id="{CDDFBB42-161E-4819-9704-62DDB3B83D7C}"/>
              </a:ext>
            </a:extLst>
          </p:cNvPr>
          <p:cNvCxnSpPr>
            <a:cxnSpLocks noChangeShapeType="1"/>
            <a:stCxn id="27" idx="3"/>
            <a:endCxn id="14" idx="1"/>
          </p:cNvCxnSpPr>
          <p:nvPr/>
        </p:nvCxnSpPr>
        <p:spPr bwMode="auto">
          <a:xfrm flipV="1">
            <a:off x="3171825" y="5334098"/>
            <a:ext cx="726547" cy="88155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lg"/>
          </a:ln>
        </p:spPr>
      </p:cxnSp>
      <p:cxnSp>
        <p:nvCxnSpPr>
          <p:cNvPr id="29" name="AutoShape 54">
            <a:extLst>
              <a:ext uri="{FF2B5EF4-FFF2-40B4-BE49-F238E27FC236}">
                <a16:creationId xmlns:a16="http://schemas.microsoft.com/office/drawing/2014/main" id="{C62EC8D9-35F9-4598-8952-0003231DCE91}"/>
              </a:ext>
            </a:extLst>
          </p:cNvPr>
          <p:cNvCxnSpPr>
            <a:cxnSpLocks noChangeShapeType="1"/>
            <a:stCxn id="14" idx="0"/>
            <a:endCxn id="16" idx="1"/>
          </p:cNvCxnSpPr>
          <p:nvPr/>
        </p:nvCxnSpPr>
        <p:spPr bwMode="auto">
          <a:xfrm flipV="1">
            <a:off x="4582849" y="4224198"/>
            <a:ext cx="991922" cy="70979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triangle" w="med" len="lg"/>
            <a:tailEnd type="triangle" w="med" len="lg"/>
          </a:ln>
        </p:spPr>
      </p:cxnSp>
      <p:sp>
        <p:nvSpPr>
          <p:cNvPr id="31" name="AutoShape 3">
            <a:extLst>
              <a:ext uri="{FF2B5EF4-FFF2-40B4-BE49-F238E27FC236}">
                <a16:creationId xmlns:a16="http://schemas.microsoft.com/office/drawing/2014/main" id="{99A5DECB-2A05-49B3-8F89-B5DACCA05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246" y="5980308"/>
            <a:ext cx="1445153" cy="30777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DataNode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2" name="Rectangle: Rounded Corners 38">
            <a:extLst>
              <a:ext uri="{FF2B5EF4-FFF2-40B4-BE49-F238E27FC236}">
                <a16:creationId xmlns:a16="http://schemas.microsoft.com/office/drawing/2014/main" id="{4E0DAA33-DDA0-4F1E-99A1-8B13B03D7781}"/>
              </a:ext>
            </a:extLst>
          </p:cNvPr>
          <p:cNvSpPr/>
          <p:nvPr/>
        </p:nvSpPr>
        <p:spPr>
          <a:xfrm>
            <a:off x="5715000" y="6266119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3" name="Rectangle: Rounded Corners 39">
            <a:extLst>
              <a:ext uri="{FF2B5EF4-FFF2-40B4-BE49-F238E27FC236}">
                <a16:creationId xmlns:a16="http://schemas.microsoft.com/office/drawing/2014/main" id="{CFF70D33-6A5B-41C7-B35E-1022653EAF62}"/>
              </a:ext>
            </a:extLst>
          </p:cNvPr>
          <p:cNvSpPr/>
          <p:nvPr/>
        </p:nvSpPr>
        <p:spPr>
          <a:xfrm>
            <a:off x="6124575" y="6266119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4" name="Rectangle: Rounded Corners 40">
            <a:extLst>
              <a:ext uri="{FF2B5EF4-FFF2-40B4-BE49-F238E27FC236}">
                <a16:creationId xmlns:a16="http://schemas.microsoft.com/office/drawing/2014/main" id="{E64D12BB-ADD8-41CF-9C5C-1E41AD3BB850}"/>
              </a:ext>
            </a:extLst>
          </p:cNvPr>
          <p:cNvSpPr/>
          <p:nvPr/>
        </p:nvSpPr>
        <p:spPr>
          <a:xfrm>
            <a:off x="6534150" y="6266119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" name="AutoShape 3">
            <a:extLst>
              <a:ext uri="{FF2B5EF4-FFF2-40B4-BE49-F238E27FC236}">
                <a16:creationId xmlns:a16="http://schemas.microsoft.com/office/drawing/2014/main" id="{67AC8C3E-2D36-4E6F-BE3E-9A34CBCD9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796" y="5980308"/>
            <a:ext cx="1445153" cy="30777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DataNode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7" name="Rectangle: Rounded Corners 43">
            <a:extLst>
              <a:ext uri="{FF2B5EF4-FFF2-40B4-BE49-F238E27FC236}">
                <a16:creationId xmlns:a16="http://schemas.microsoft.com/office/drawing/2014/main" id="{256A061D-8B76-4B57-BBBD-F76D90827277}"/>
              </a:ext>
            </a:extLst>
          </p:cNvPr>
          <p:cNvSpPr/>
          <p:nvPr/>
        </p:nvSpPr>
        <p:spPr>
          <a:xfrm>
            <a:off x="7439025" y="6266119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Rectangle: Rounded Corners 44">
            <a:extLst>
              <a:ext uri="{FF2B5EF4-FFF2-40B4-BE49-F238E27FC236}">
                <a16:creationId xmlns:a16="http://schemas.microsoft.com/office/drawing/2014/main" id="{65A2CB2D-5028-46D0-A21B-56E8BC06B10D}"/>
              </a:ext>
            </a:extLst>
          </p:cNvPr>
          <p:cNvSpPr/>
          <p:nvPr/>
        </p:nvSpPr>
        <p:spPr>
          <a:xfrm>
            <a:off x="7848600" y="6266119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9" name="Rectangle: Rounded Corners 45">
            <a:extLst>
              <a:ext uri="{FF2B5EF4-FFF2-40B4-BE49-F238E27FC236}">
                <a16:creationId xmlns:a16="http://schemas.microsoft.com/office/drawing/2014/main" id="{ACECDFB2-1D3C-4EA5-AD24-1DC14CB69D25}"/>
              </a:ext>
            </a:extLst>
          </p:cNvPr>
          <p:cNvSpPr/>
          <p:nvPr/>
        </p:nvSpPr>
        <p:spPr>
          <a:xfrm>
            <a:off x="8258175" y="6266119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404" y="130289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20709" y="1145885"/>
            <a:ext cx="224760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Dean, Sanjay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Ghemawat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MapReduce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Simplified Data Processing on Large Clusters.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OSDI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6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 </a:t>
            </a:r>
            <a:r>
              <a:rPr lang="en-AT" dirty="0"/>
              <a:t>–</a:t>
            </a:r>
            <a:r>
              <a:rPr lang="en-US" dirty="0"/>
              <a:t> Programming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Programming Model</a:t>
            </a:r>
          </a:p>
          <a:p>
            <a:pPr lvl="1"/>
            <a:r>
              <a:rPr lang="en-US" dirty="0"/>
              <a:t>Inspired by functional programming languages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Implicit parallelism </a:t>
            </a:r>
            <a:r>
              <a:rPr lang="en-US" dirty="0">
                <a:sym typeface="Wingdings" panose="05000000000000000000" pitchFamily="2" charset="2"/>
              </a:rPr>
              <a:t>(abstracts distributed storage and processing)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Map</a:t>
            </a:r>
            <a:r>
              <a:rPr lang="en-US" dirty="0"/>
              <a:t> function: key/value pair </a:t>
            </a:r>
            <a:r>
              <a:rPr lang="en-US" dirty="0">
                <a:sym typeface="Wingdings" panose="05000000000000000000" pitchFamily="2" charset="2"/>
              </a:rPr>
              <a:t> set of intermediate key/value pairs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Reduce</a:t>
            </a:r>
            <a:r>
              <a:rPr lang="en-US" dirty="0">
                <a:sym typeface="Wingdings" panose="05000000000000000000" pitchFamily="2" charset="2"/>
              </a:rPr>
              <a:t> function: merge all intermediate values by key 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Data-Parallel Collection Processing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2B24D-AD14-4269-8104-A28E90BD433A}"/>
              </a:ext>
            </a:extLst>
          </p:cNvPr>
          <p:cNvSpPr txBox="1"/>
          <p:nvPr/>
        </p:nvSpPr>
        <p:spPr>
          <a:xfrm>
            <a:off x="1933575" y="3831250"/>
            <a:ext cx="3781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map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Long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pos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 line) {</a:t>
            </a:r>
          </a:p>
          <a:p>
            <a:r>
              <a:rPr lang="en-US" dirty="0">
                <a:latin typeface="Consolas" panose="020B0609020204030204" pitchFamily="49" charset="0"/>
              </a:rPr>
              <a:t>  parts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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line.split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(“,”)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emit</a:t>
            </a:r>
            <a:r>
              <a:rPr lang="en-US" dirty="0">
                <a:latin typeface="Consolas" panose="020B0609020204030204" pitchFamily="49" charset="0"/>
              </a:rPr>
              <a:t>(parts[1], 1)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E81B88-560B-4665-A51E-DD57EE84C5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0050" y="3919059"/>
          <a:ext cx="1371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926">
                  <a:extLst>
                    <a:ext uri="{9D8B030D-6E8A-4147-A177-3AD203B41FA5}">
                      <a16:colId xmlns:a16="http://schemas.microsoft.com/office/drawing/2014/main" val="1973926059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1492438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91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6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605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783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57305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506D457-14CD-4A60-B1EA-A88237D666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81338" y="4865299"/>
          <a:ext cx="1371599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8926">
                  <a:extLst>
                    <a:ext uri="{9D8B030D-6E8A-4147-A177-3AD203B41FA5}">
                      <a16:colId xmlns:a16="http://schemas.microsoft.com/office/drawing/2014/main" val="1505922063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4099544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5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75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28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90913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529726F-788F-44E2-AFC8-F7214E39DC8B}"/>
              </a:ext>
            </a:extLst>
          </p:cNvPr>
          <p:cNvSpPr/>
          <p:nvPr/>
        </p:nvSpPr>
        <p:spPr>
          <a:xfrm>
            <a:off x="2143124" y="3338204"/>
            <a:ext cx="6467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SELECT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Dep, count(*)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FROM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csv_files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GROUP BY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Dep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54866-0C95-4FD1-89D3-6D0EAC7E5CBB}"/>
              </a:ext>
            </a:extLst>
          </p:cNvPr>
          <p:cNvSpPr txBox="1"/>
          <p:nvPr/>
        </p:nvSpPr>
        <p:spPr>
          <a:xfrm>
            <a:off x="4829176" y="4774404"/>
            <a:ext cx="3905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reduce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 dep,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Iterator&lt;</a:t>
            </a:r>
            <a:r>
              <a:rPr lang="en-US" b="1" dirty="0">
                <a:latin typeface="Consolas" panose="020B0609020204030204" pitchFamily="49" charset="0"/>
              </a:rPr>
              <a:t>Long&gt; </a:t>
            </a:r>
            <a:r>
              <a:rPr lang="en-US" dirty="0" err="1">
                <a:latin typeface="Consolas" panose="020B0609020204030204" pitchFamily="49" charset="0"/>
              </a:rPr>
              <a:t>iter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total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 </a:t>
            </a:r>
            <a:r>
              <a:rPr lang="en-US" dirty="0" err="1">
                <a:latin typeface="Consolas" panose="020B0609020204030204" pitchFamily="49" charset="0"/>
              </a:rPr>
              <a:t>iter.sum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b="1" dirty="0">
                <a:latin typeface="Consolas" panose="020B0609020204030204" pitchFamily="49" charset="0"/>
              </a:rPr>
              <a:t>  emit</a:t>
            </a:r>
            <a:r>
              <a:rPr lang="en-US" dirty="0">
                <a:latin typeface="Consolas" panose="020B0609020204030204" pitchFamily="49" charset="0"/>
              </a:rPr>
              <a:t>(dep, total)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493A016-12E7-4ED1-AF14-4FFE7CB2954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91413" y="5770174"/>
          <a:ext cx="1371599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8926">
                  <a:extLst>
                    <a:ext uri="{9D8B030D-6E8A-4147-A177-3AD203B41FA5}">
                      <a16:colId xmlns:a16="http://schemas.microsoft.com/office/drawing/2014/main" val="1505922063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4099544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5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75547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40468" y="5875506"/>
            <a:ext cx="14409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Collection of key/value pairs</a:t>
            </a:r>
          </a:p>
        </p:txBody>
      </p:sp>
    </p:spTree>
    <p:extLst>
      <p:ext uri="{BB962C8B-B14F-4D97-AF65-F5344CB8AC3E}">
        <p14:creationId xmlns:p14="http://schemas.microsoft.com/office/powerpoint/2010/main" val="423363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 </a:t>
            </a:r>
            <a:r>
              <a:rPr lang="en-AT" dirty="0"/>
              <a:t>–</a:t>
            </a:r>
            <a:r>
              <a:rPr lang="en-US" dirty="0"/>
              <a:t> Execution Model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Data-Parallel Collection Processing</a:t>
            </a:r>
          </a:p>
        </p:txBody>
      </p:sp>
      <p:sp>
        <p:nvSpPr>
          <p:cNvPr id="6" name="Rectangle: Folded Corner 3">
            <a:extLst>
              <a:ext uri="{FF2B5EF4-FFF2-40B4-BE49-F238E27FC236}">
                <a16:creationId xmlns:a16="http://schemas.microsoft.com/office/drawing/2014/main" id="{517EB0AF-6466-4786-815B-2E93F2E610C1}"/>
              </a:ext>
            </a:extLst>
          </p:cNvPr>
          <p:cNvSpPr/>
          <p:nvPr/>
        </p:nvSpPr>
        <p:spPr>
          <a:xfrm>
            <a:off x="238125" y="2661526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F3BB5-18CB-4EA3-9C02-66F5A3F0834A}"/>
              </a:ext>
            </a:extLst>
          </p:cNvPr>
          <p:cNvSpPr txBox="1"/>
          <p:nvPr/>
        </p:nvSpPr>
        <p:spPr>
          <a:xfrm>
            <a:off x="4763" y="1506381"/>
            <a:ext cx="17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Input CSV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(stored in HDFS)</a:t>
            </a:r>
          </a:p>
        </p:txBody>
      </p:sp>
      <p:sp>
        <p:nvSpPr>
          <p:cNvPr id="8" name="Rectangle: Folded Corner 5">
            <a:extLst>
              <a:ext uri="{FF2B5EF4-FFF2-40B4-BE49-F238E27FC236}">
                <a16:creationId xmlns:a16="http://schemas.microsoft.com/office/drawing/2014/main" id="{CAEAE2E7-C205-48A8-A333-D6CE80117805}"/>
              </a:ext>
            </a:extLst>
          </p:cNvPr>
          <p:cNvSpPr/>
          <p:nvPr/>
        </p:nvSpPr>
        <p:spPr>
          <a:xfrm>
            <a:off x="238125" y="3785476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2</a:t>
            </a:r>
          </a:p>
        </p:txBody>
      </p:sp>
      <p:sp>
        <p:nvSpPr>
          <p:cNvPr id="9" name="Rectangle: Folded Corner 6">
            <a:extLst>
              <a:ext uri="{FF2B5EF4-FFF2-40B4-BE49-F238E27FC236}">
                <a16:creationId xmlns:a16="http://schemas.microsoft.com/office/drawing/2014/main" id="{E4BC92EA-3EEA-4042-8643-227CDC2E4ECC}"/>
              </a:ext>
            </a:extLst>
          </p:cNvPr>
          <p:cNvSpPr/>
          <p:nvPr/>
        </p:nvSpPr>
        <p:spPr>
          <a:xfrm>
            <a:off x="238125" y="4928476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C7E672-C08B-406D-8032-A9C639A2A39C}"/>
              </a:ext>
            </a:extLst>
          </p:cNvPr>
          <p:cNvSpPr txBox="1"/>
          <p:nvPr/>
        </p:nvSpPr>
        <p:spPr>
          <a:xfrm>
            <a:off x="7800973" y="2287431"/>
            <a:ext cx="133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Output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(HDFS)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310D45-4386-481D-83A1-D4D9953AFCF9}"/>
              </a:ext>
            </a:extLst>
          </p:cNvPr>
          <p:cNvGrpSpPr/>
          <p:nvPr/>
        </p:nvGrpSpPr>
        <p:grpSpPr>
          <a:xfrm>
            <a:off x="7791449" y="3309226"/>
            <a:ext cx="1076326" cy="1990725"/>
            <a:chOff x="7791449" y="3309226"/>
            <a:chExt cx="1076326" cy="1990725"/>
          </a:xfrm>
        </p:grpSpPr>
        <p:sp>
          <p:nvSpPr>
            <p:cNvPr id="12" name="Rectangle: Folded Corner 29">
              <a:extLst>
                <a:ext uri="{FF2B5EF4-FFF2-40B4-BE49-F238E27FC236}">
                  <a16:creationId xmlns:a16="http://schemas.microsoft.com/office/drawing/2014/main" id="{25AE7F67-8E6D-4BEC-99DC-359E57854AFB}"/>
                </a:ext>
              </a:extLst>
            </p:cNvPr>
            <p:cNvSpPr/>
            <p:nvPr/>
          </p:nvSpPr>
          <p:spPr>
            <a:xfrm>
              <a:off x="8134350" y="330922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1</a:t>
              </a:r>
            </a:p>
          </p:txBody>
        </p:sp>
        <p:sp>
          <p:nvSpPr>
            <p:cNvPr id="13" name="Rectangle: Folded Corner 30">
              <a:extLst>
                <a:ext uri="{FF2B5EF4-FFF2-40B4-BE49-F238E27FC236}">
                  <a16:creationId xmlns:a16="http://schemas.microsoft.com/office/drawing/2014/main" id="{151366E0-D60C-45FA-9C19-3504CEB4FD6A}"/>
                </a:ext>
              </a:extLst>
            </p:cNvPr>
            <p:cNvSpPr/>
            <p:nvPr/>
          </p:nvSpPr>
          <p:spPr>
            <a:xfrm>
              <a:off x="8143875" y="401407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2</a:t>
              </a:r>
            </a:p>
          </p:txBody>
        </p:sp>
        <p:sp>
          <p:nvSpPr>
            <p:cNvPr id="14" name="Rectangle: Folded Corner 31">
              <a:extLst>
                <a:ext uri="{FF2B5EF4-FFF2-40B4-BE49-F238E27FC236}">
                  <a16:creationId xmlns:a16="http://schemas.microsoft.com/office/drawing/2014/main" id="{143909F5-8BE0-4ABB-BA57-7DF7525F4DF6}"/>
                </a:ext>
              </a:extLst>
            </p:cNvPr>
            <p:cNvSpPr/>
            <p:nvPr/>
          </p:nvSpPr>
          <p:spPr>
            <a:xfrm>
              <a:off x="8143875" y="4728451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3</a:t>
              </a:r>
            </a:p>
          </p:txBody>
        </p:sp>
        <p:cxnSp>
          <p:nvCxnSpPr>
            <p:cNvPr id="15" name="AutoShape 54">
              <a:extLst>
                <a:ext uri="{FF2B5EF4-FFF2-40B4-BE49-F238E27FC236}">
                  <a16:creationId xmlns:a16="http://schemas.microsoft.com/office/drawing/2014/main" id="{DE3B7178-C7A3-421B-B55F-CC09630B17C6}"/>
                </a:ext>
              </a:extLst>
            </p:cNvPr>
            <p:cNvCxnSpPr>
              <a:cxnSpLocks noChangeShapeType="1"/>
              <a:stCxn id="72" idx="3"/>
              <a:endCxn id="12" idx="1"/>
            </p:cNvCxnSpPr>
            <p:nvPr/>
          </p:nvCxnSpPr>
          <p:spPr bwMode="auto">
            <a:xfrm>
              <a:off x="7791449" y="3592000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6" name="AutoShape 54">
              <a:extLst>
                <a:ext uri="{FF2B5EF4-FFF2-40B4-BE49-F238E27FC236}">
                  <a16:creationId xmlns:a16="http://schemas.microsoft.com/office/drawing/2014/main" id="{B33A0957-1837-4C72-80AD-3919EF69BEE7}"/>
                </a:ext>
              </a:extLst>
            </p:cNvPr>
            <p:cNvCxnSpPr>
              <a:cxnSpLocks noChangeShapeType="1"/>
              <a:stCxn id="73" idx="3"/>
              <a:endCxn id="13" idx="1"/>
            </p:cNvCxnSpPr>
            <p:nvPr/>
          </p:nvCxnSpPr>
          <p:spPr bwMode="auto">
            <a:xfrm>
              <a:off x="7791449" y="4296850"/>
              <a:ext cx="352426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7" name="AutoShape 54">
              <a:extLst>
                <a:ext uri="{FF2B5EF4-FFF2-40B4-BE49-F238E27FC236}">
                  <a16:creationId xmlns:a16="http://schemas.microsoft.com/office/drawing/2014/main" id="{727BBBAE-4C49-4F37-8E3B-408EC896AEFB}"/>
                </a:ext>
              </a:extLst>
            </p:cNvPr>
            <p:cNvCxnSpPr>
              <a:cxnSpLocks noChangeShapeType="1"/>
              <a:stCxn id="74" idx="3"/>
              <a:endCxn id="14" idx="1"/>
            </p:cNvCxnSpPr>
            <p:nvPr/>
          </p:nvCxnSpPr>
          <p:spPr bwMode="auto">
            <a:xfrm>
              <a:off x="7800974" y="5011225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C0FF19-1EB7-4EB3-930F-86BAFA953D7F}"/>
              </a:ext>
            </a:extLst>
          </p:cNvPr>
          <p:cNvGrpSpPr/>
          <p:nvPr/>
        </p:nvGrpSpPr>
        <p:grpSpPr>
          <a:xfrm>
            <a:off x="1088497" y="2599900"/>
            <a:ext cx="1035578" cy="3365325"/>
            <a:chOff x="1088497" y="2599900"/>
            <a:chExt cx="1035578" cy="3365325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2F537309-AA33-4C10-96E6-8F0E12E6C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2599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11</a:t>
              </a:r>
            </a:p>
          </p:txBody>
        </p:sp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8BCA751D-7F5E-4C48-8D3A-D1D542400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171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12</a:t>
              </a:r>
            </a:p>
          </p:txBody>
        </p:sp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89F5EF61-2FEE-4CD9-B805-349B69A9A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742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21</a:t>
              </a:r>
            </a:p>
          </p:txBody>
        </p:sp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DAB0089A-C604-4E6F-9063-71680F4D4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314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22</a:t>
              </a:r>
            </a:p>
          </p:txBody>
        </p:sp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BA79AA2E-1E5F-4705-B8A5-5CD616908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8763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31</a:t>
              </a:r>
            </a:p>
          </p:txBody>
        </p:sp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E9D8BB2D-2F17-4C94-AD23-4C4D2C735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54478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2EBC85-2EA0-40BF-BB03-C36F513030A6}"/>
              </a:ext>
            </a:extLst>
          </p:cNvPr>
          <p:cNvGrpSpPr/>
          <p:nvPr/>
        </p:nvGrpSpPr>
        <p:grpSpPr>
          <a:xfrm>
            <a:off x="2124075" y="2188848"/>
            <a:ext cx="3933825" cy="4573128"/>
            <a:chOff x="2124075" y="2188848"/>
            <a:chExt cx="3933825" cy="4573128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8D6C6B2D-9D1D-485A-9374-89FFCBF12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1888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27" name="AutoShape 3">
              <a:extLst>
                <a:ext uri="{FF2B5EF4-FFF2-40B4-BE49-F238E27FC236}">
                  <a16:creationId xmlns:a16="http://schemas.microsoft.com/office/drawing/2014/main" id="{843CD213-26B7-4168-B17A-C421B51A8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23332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B42D9859-D733-439D-8783-D7BD37EB3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903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29" name="AutoShape 3">
              <a:extLst>
                <a:ext uri="{FF2B5EF4-FFF2-40B4-BE49-F238E27FC236}">
                  <a16:creationId xmlns:a16="http://schemas.microsoft.com/office/drawing/2014/main" id="{748F6E63-1237-410B-A157-12AFAFD20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30475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0" name="AutoShape 3">
              <a:extLst>
                <a:ext uri="{FF2B5EF4-FFF2-40B4-BE49-F238E27FC236}">
                  <a16:creationId xmlns:a16="http://schemas.microsoft.com/office/drawing/2014/main" id="{49FFA481-DA29-4938-8A28-58EABFDDC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3608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1" name="AutoShape 3">
              <a:extLst>
                <a:ext uri="{FF2B5EF4-FFF2-40B4-BE49-F238E27FC236}">
                  <a16:creationId xmlns:a16="http://schemas.microsoft.com/office/drawing/2014/main" id="{F852A0A5-A60B-459C-A018-77B33AA4F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37524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2" name="AutoShape 3">
              <a:extLst>
                <a:ext uri="{FF2B5EF4-FFF2-40B4-BE49-F238E27FC236}">
                  <a16:creationId xmlns:a16="http://schemas.microsoft.com/office/drawing/2014/main" id="{6A3738BB-B919-401D-A008-68A78FA4D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4322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E83D142D-A88A-4AAB-A124-FF6A7780A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44668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4" name="AutoShape 3">
              <a:extLst>
                <a:ext uri="{FF2B5EF4-FFF2-40B4-BE49-F238E27FC236}">
                  <a16:creationId xmlns:a16="http://schemas.microsoft.com/office/drawing/2014/main" id="{62820746-DC71-4218-86A6-E1A5519C5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50368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5" name="AutoShape 3">
              <a:extLst>
                <a:ext uri="{FF2B5EF4-FFF2-40B4-BE49-F238E27FC236}">
                  <a16:creationId xmlns:a16="http://schemas.microsoft.com/office/drawing/2014/main" id="{78F3135A-586C-439C-82D1-CA2A37BC9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51811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6" name="AutoShape 3">
              <a:extLst>
                <a:ext uri="{FF2B5EF4-FFF2-40B4-BE49-F238E27FC236}">
                  <a16:creationId xmlns:a16="http://schemas.microsoft.com/office/drawing/2014/main" id="{C2C33AD5-D4D6-47A2-9BD9-F428E0EF4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546" y="57416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7" name="AutoShape 3">
              <a:extLst>
                <a:ext uri="{FF2B5EF4-FFF2-40B4-BE49-F238E27FC236}">
                  <a16:creationId xmlns:a16="http://schemas.microsoft.com/office/drawing/2014/main" id="{9EF44CE5-E8B3-4EF1-8E90-C2E71DC43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510" y="58860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5E39FD-B045-404E-8DB5-B901D9D27088}"/>
                </a:ext>
              </a:extLst>
            </p:cNvPr>
            <p:cNvSpPr txBox="1"/>
            <p:nvPr/>
          </p:nvSpPr>
          <p:spPr>
            <a:xfrm>
              <a:off x="3143250" y="6392644"/>
              <a:ext cx="2914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Sort, [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Combine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], [Compress]</a:t>
              </a:r>
            </a:p>
          </p:txBody>
        </p:sp>
        <p:cxnSp>
          <p:nvCxnSpPr>
            <p:cNvPr id="39" name="AutoShape 54">
              <a:extLst>
                <a:ext uri="{FF2B5EF4-FFF2-40B4-BE49-F238E27FC236}">
                  <a16:creationId xmlns:a16="http://schemas.microsoft.com/office/drawing/2014/main" id="{4B765AB3-F36A-4BFF-A7C6-BA5882C78601}"/>
                </a:ext>
              </a:extLst>
            </p:cNvPr>
            <p:cNvCxnSpPr>
              <a:cxnSpLocks noChangeShapeType="1"/>
              <a:stCxn id="19" idx="3"/>
              <a:endCxn id="26" idx="1"/>
            </p:cNvCxnSpPr>
            <p:nvPr/>
          </p:nvCxnSpPr>
          <p:spPr bwMode="auto">
            <a:xfrm flipV="1">
              <a:off x="2124075" y="2496625"/>
              <a:ext cx="488421" cy="3619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0" name="AutoShape 54">
              <a:extLst>
                <a:ext uri="{FF2B5EF4-FFF2-40B4-BE49-F238E27FC236}">
                  <a16:creationId xmlns:a16="http://schemas.microsoft.com/office/drawing/2014/main" id="{00C74F20-F8DE-4A91-A776-5EEAF2D4DC70}"/>
                </a:ext>
              </a:extLst>
            </p:cNvPr>
            <p:cNvCxnSpPr>
              <a:cxnSpLocks noChangeShapeType="1"/>
              <a:stCxn id="20" idx="3"/>
              <a:endCxn id="28" idx="1"/>
            </p:cNvCxnSpPr>
            <p:nvPr/>
          </p:nvCxnSpPr>
          <p:spPr bwMode="auto">
            <a:xfrm flipV="1">
              <a:off x="2124075" y="3211000"/>
              <a:ext cx="488421" cy="2190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1" name="AutoShape 54">
              <a:extLst>
                <a:ext uri="{FF2B5EF4-FFF2-40B4-BE49-F238E27FC236}">
                  <a16:creationId xmlns:a16="http://schemas.microsoft.com/office/drawing/2014/main" id="{07C066B8-E957-4E9E-80CA-F68F19ABFDDE}"/>
                </a:ext>
              </a:extLst>
            </p:cNvPr>
            <p:cNvCxnSpPr>
              <a:cxnSpLocks noChangeShapeType="1"/>
              <a:stCxn id="21" idx="3"/>
              <a:endCxn id="30" idx="1"/>
            </p:cNvCxnSpPr>
            <p:nvPr/>
          </p:nvCxnSpPr>
          <p:spPr bwMode="auto">
            <a:xfrm flipV="1">
              <a:off x="2124075" y="3915850"/>
              <a:ext cx="497946" cy="857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2" name="AutoShape 54">
              <a:extLst>
                <a:ext uri="{FF2B5EF4-FFF2-40B4-BE49-F238E27FC236}">
                  <a16:creationId xmlns:a16="http://schemas.microsoft.com/office/drawing/2014/main" id="{0110B46F-0B59-4140-8BED-62F8EF14F4CF}"/>
                </a:ext>
              </a:extLst>
            </p:cNvPr>
            <p:cNvCxnSpPr>
              <a:cxnSpLocks noChangeShapeType="1"/>
              <a:stCxn id="22" idx="3"/>
              <a:endCxn id="32" idx="1"/>
            </p:cNvCxnSpPr>
            <p:nvPr/>
          </p:nvCxnSpPr>
          <p:spPr bwMode="auto">
            <a:xfrm>
              <a:off x="2124075" y="4573075"/>
              <a:ext cx="497946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3" name="AutoShape 54">
              <a:extLst>
                <a:ext uri="{FF2B5EF4-FFF2-40B4-BE49-F238E27FC236}">
                  <a16:creationId xmlns:a16="http://schemas.microsoft.com/office/drawing/2014/main" id="{D1D27904-4D85-4C67-8B8E-D05619BA606C}"/>
                </a:ext>
              </a:extLst>
            </p:cNvPr>
            <p:cNvCxnSpPr>
              <a:cxnSpLocks noChangeShapeType="1"/>
              <a:stCxn id="23" idx="3"/>
              <a:endCxn id="34" idx="1"/>
            </p:cNvCxnSpPr>
            <p:nvPr/>
          </p:nvCxnSpPr>
          <p:spPr bwMode="auto">
            <a:xfrm>
              <a:off x="2124075" y="5135050"/>
              <a:ext cx="497946" cy="209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4" name="AutoShape 54">
              <a:extLst>
                <a:ext uri="{FF2B5EF4-FFF2-40B4-BE49-F238E27FC236}">
                  <a16:creationId xmlns:a16="http://schemas.microsoft.com/office/drawing/2014/main" id="{33631124-EF71-416B-B0DA-0F722BC86FD0}"/>
                </a:ext>
              </a:extLst>
            </p:cNvPr>
            <p:cNvCxnSpPr>
              <a:cxnSpLocks noChangeShapeType="1"/>
              <a:stCxn id="24" idx="3"/>
              <a:endCxn id="36" idx="1"/>
            </p:cNvCxnSpPr>
            <p:nvPr/>
          </p:nvCxnSpPr>
          <p:spPr bwMode="auto">
            <a:xfrm>
              <a:off x="2124075" y="5706550"/>
              <a:ext cx="507471" cy="3429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4424AFD-22E7-4E57-A8A3-8195B3DF87B2}"/>
                </a:ext>
              </a:extLst>
            </p:cNvPr>
            <p:cNvGrpSpPr/>
            <p:nvPr/>
          </p:nvGrpSpPr>
          <p:grpSpPr>
            <a:xfrm>
              <a:off x="4210050" y="2263054"/>
              <a:ext cx="466725" cy="432521"/>
              <a:chOff x="4210050" y="2263054"/>
              <a:chExt cx="466725" cy="432521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92A87DC-73B7-4910-98CA-78C7115C13A7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9B30AD6-1D36-4FCA-BC71-280DD0D73BE2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6D30C1F-28E1-4460-A255-A48C123962C1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0B19878-4B33-46FC-AE4F-6FF26F07A89C}"/>
                </a:ext>
              </a:extLst>
            </p:cNvPr>
            <p:cNvGrpSpPr/>
            <p:nvPr/>
          </p:nvGrpSpPr>
          <p:grpSpPr>
            <a:xfrm>
              <a:off x="4210050" y="2977429"/>
              <a:ext cx="466725" cy="432521"/>
              <a:chOff x="4210050" y="2263054"/>
              <a:chExt cx="466725" cy="432521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109565F-3B0A-4C98-8D9A-F637956442BE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C0CB82-233F-417D-A25B-25E4479BA43D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0FA1C89-9F0F-476E-8B53-98DB92ECBCE2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1678CE1-B07A-49C8-9ECC-907744AEEAFE}"/>
                </a:ext>
              </a:extLst>
            </p:cNvPr>
            <p:cNvGrpSpPr/>
            <p:nvPr/>
          </p:nvGrpSpPr>
          <p:grpSpPr>
            <a:xfrm>
              <a:off x="4210050" y="3663229"/>
              <a:ext cx="466725" cy="432521"/>
              <a:chOff x="4210050" y="2263054"/>
              <a:chExt cx="466725" cy="432521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AB82AF8-817D-4A3B-8B1A-C32F6AB09B79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66A8FE3-740F-422A-8788-663E1A0A3D25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F95221B-B8DE-4944-8530-996175D3C0C9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5886277-4486-4439-9C75-00C3622840BE}"/>
                </a:ext>
              </a:extLst>
            </p:cNvPr>
            <p:cNvGrpSpPr/>
            <p:nvPr/>
          </p:nvGrpSpPr>
          <p:grpSpPr>
            <a:xfrm>
              <a:off x="4210050" y="4396654"/>
              <a:ext cx="466725" cy="432521"/>
              <a:chOff x="4210050" y="2263054"/>
              <a:chExt cx="466725" cy="432521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7DC1098-70F0-4C43-A87F-599FB31AB0F1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263F921-CD2E-4BFA-BEDF-74B5AF3CECF0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600FD26-80F7-460A-A885-B25EB92BED26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E6996E8-8069-4A4D-9032-1012EF078664}"/>
                </a:ext>
              </a:extLst>
            </p:cNvPr>
            <p:cNvGrpSpPr/>
            <p:nvPr/>
          </p:nvGrpSpPr>
          <p:grpSpPr>
            <a:xfrm>
              <a:off x="4210050" y="5111029"/>
              <a:ext cx="466725" cy="432521"/>
              <a:chOff x="4210050" y="2263054"/>
              <a:chExt cx="466725" cy="432521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46D8783-4ACC-4014-AA65-2BFE21CD1D18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44E4B3F-E526-4F7C-A5C9-94C8B6AA7F58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4AA2EB5-5AAE-4DEE-A15C-396EDED51A27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B69E72C-8947-40D7-A9C9-F63DCB315C1D}"/>
                </a:ext>
              </a:extLst>
            </p:cNvPr>
            <p:cNvGrpSpPr/>
            <p:nvPr/>
          </p:nvGrpSpPr>
          <p:grpSpPr>
            <a:xfrm>
              <a:off x="4210050" y="5834929"/>
              <a:ext cx="466725" cy="432521"/>
              <a:chOff x="4210050" y="2263054"/>
              <a:chExt cx="466725" cy="432521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D2A7703-6CA4-4579-8945-F9FAD03D52AD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2DA7665-6BE8-4E41-85B7-25D780411CDD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6474FE-F1DD-4DAC-8522-428003716770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3E6ECEA-AF6A-4940-820D-F6AC3FE6DC62}"/>
              </a:ext>
            </a:extLst>
          </p:cNvPr>
          <p:cNvSpPr txBox="1"/>
          <p:nvPr/>
        </p:nvSpPr>
        <p:spPr>
          <a:xfrm>
            <a:off x="2728913" y="1506381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Map-Phase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41A4196-2B25-4E32-BCC9-5A903F2D84E5}"/>
              </a:ext>
            </a:extLst>
          </p:cNvPr>
          <p:cNvSpPr txBox="1"/>
          <p:nvPr/>
        </p:nvSpPr>
        <p:spPr>
          <a:xfrm>
            <a:off x="5900738" y="2287431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[Reduce-Phase]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4849B0F-C1A8-4517-8502-8CC1678B41DF}"/>
              </a:ext>
            </a:extLst>
          </p:cNvPr>
          <p:cNvGrpSpPr/>
          <p:nvPr/>
        </p:nvGrpSpPr>
        <p:grpSpPr>
          <a:xfrm>
            <a:off x="4676775" y="2336440"/>
            <a:ext cx="3124199" cy="4025111"/>
            <a:chOff x="4676775" y="2336440"/>
            <a:chExt cx="3124199" cy="4025111"/>
          </a:xfrm>
        </p:grpSpPr>
        <p:sp>
          <p:nvSpPr>
            <p:cNvPr id="72" name="AutoShape 3">
              <a:extLst>
                <a:ext uri="{FF2B5EF4-FFF2-40B4-BE49-F238E27FC236}">
                  <a16:creationId xmlns:a16="http://schemas.microsoft.com/office/drawing/2014/main" id="{AFD75B5D-1E15-46AC-95FF-F8B5CCC00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284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73" name="AutoShape 3">
              <a:extLst>
                <a:ext uri="{FF2B5EF4-FFF2-40B4-BE49-F238E27FC236}">
                  <a16:creationId xmlns:a16="http://schemas.microsoft.com/office/drawing/2014/main" id="{0F2E894F-2E96-4B35-9A35-23876D379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989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74" name="AutoShape 3">
              <a:extLst>
                <a:ext uri="{FF2B5EF4-FFF2-40B4-BE49-F238E27FC236}">
                  <a16:creationId xmlns:a16="http://schemas.microsoft.com/office/drawing/2014/main" id="{54AAAD19-287A-4375-9AC1-0CA8514E3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8671" y="4703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5690C62-4659-40BB-A554-A65FDBDB7B2A}"/>
                </a:ext>
              </a:extLst>
            </p:cNvPr>
            <p:cNvGrpSpPr/>
            <p:nvPr/>
          </p:nvGrpSpPr>
          <p:grpSpPr>
            <a:xfrm>
              <a:off x="5743575" y="2891704"/>
              <a:ext cx="466725" cy="861146"/>
              <a:chOff x="5743575" y="2939329"/>
              <a:chExt cx="466725" cy="861146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1BE3A6F8-65ED-4909-B6E5-6300B37CE3B7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9FEF261-45B5-41C0-B3E0-B37B1C08A0A5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EF97E36-BD32-4263-BB41-630B89BCF0A9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29C9521-A3C3-4074-878A-239C9A5E935C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1947B07-2C83-4D58-9537-24F08B38DC8C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DA401FF-B9F3-4FC6-AB48-7607BC54FB75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12EBA87-AD40-477E-8AA5-4B0375F0239C}"/>
                </a:ext>
              </a:extLst>
            </p:cNvPr>
            <p:cNvGrpSpPr/>
            <p:nvPr/>
          </p:nvGrpSpPr>
          <p:grpSpPr>
            <a:xfrm>
              <a:off x="5743575" y="3844204"/>
              <a:ext cx="466725" cy="861146"/>
              <a:chOff x="5743575" y="2939329"/>
              <a:chExt cx="466725" cy="861146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462BAAF-2A7E-4E4B-B9B5-A02CBD4E0085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C24E5F4-AA52-4229-A589-31006E42E7E7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46FFA84-5800-4F91-ABED-5FA2113EB945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5366030-DD76-408C-8606-CB69EBEACFC1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324018D-A019-4DC9-82A1-D5B8B2FAB4C4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227FB5F-2186-44E2-86DC-D0270156A88D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D676E4C-43A5-4159-AA74-920B774AE81E}"/>
                </a:ext>
              </a:extLst>
            </p:cNvPr>
            <p:cNvGrpSpPr/>
            <p:nvPr/>
          </p:nvGrpSpPr>
          <p:grpSpPr>
            <a:xfrm>
              <a:off x="5743575" y="4844329"/>
              <a:ext cx="466725" cy="861146"/>
              <a:chOff x="5743575" y="2939329"/>
              <a:chExt cx="466725" cy="861146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3B4C74B-F3B7-4D6E-AD8B-A584D51FC3B6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21EDDFF-5BE0-420B-AA8F-835BD30AC5EB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DE7DB62-FE3A-4039-A43B-FE45DDC27FD3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89725E4-8ACF-486C-A306-02997023F6F1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C1C933E-B8EB-45C7-9826-5AF2A9403A2C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F1C84AA-69A3-4D29-8C7A-164AA8407B77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78" name="AutoShape 54">
              <a:extLst>
                <a:ext uri="{FF2B5EF4-FFF2-40B4-BE49-F238E27FC236}">
                  <a16:creationId xmlns:a16="http://schemas.microsoft.com/office/drawing/2014/main" id="{BCEE8233-A284-4CD6-81BB-5192B0836A50}"/>
                </a:ext>
              </a:extLst>
            </p:cNvPr>
            <p:cNvCxnSpPr>
              <a:cxnSpLocks noChangeShapeType="1"/>
              <a:stCxn id="66" idx="3"/>
              <a:endCxn id="109" idx="1"/>
            </p:cNvCxnSpPr>
            <p:nvPr/>
          </p:nvCxnSpPr>
          <p:spPr bwMode="auto">
            <a:xfrm>
              <a:off x="4676775" y="2336440"/>
              <a:ext cx="1066800" cy="6286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79" name="AutoShape 54">
              <a:extLst>
                <a:ext uri="{FF2B5EF4-FFF2-40B4-BE49-F238E27FC236}">
                  <a16:creationId xmlns:a16="http://schemas.microsoft.com/office/drawing/2014/main" id="{30AE7A2D-F7B0-4A5B-8F89-B63882E5BFBE}"/>
                </a:ext>
              </a:extLst>
            </p:cNvPr>
            <p:cNvCxnSpPr>
              <a:cxnSpLocks noChangeShapeType="1"/>
              <a:stCxn id="67" idx="3"/>
              <a:endCxn id="103" idx="1"/>
            </p:cNvCxnSpPr>
            <p:nvPr/>
          </p:nvCxnSpPr>
          <p:spPr bwMode="auto">
            <a:xfrm>
              <a:off x="4676775" y="2479315"/>
              <a:ext cx="1066800" cy="14382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0" name="AutoShape 54">
              <a:extLst>
                <a:ext uri="{FF2B5EF4-FFF2-40B4-BE49-F238E27FC236}">
                  <a16:creationId xmlns:a16="http://schemas.microsoft.com/office/drawing/2014/main" id="{27473C54-5668-443A-A2F4-E200357AA800}"/>
                </a:ext>
              </a:extLst>
            </p:cNvPr>
            <p:cNvCxnSpPr>
              <a:cxnSpLocks noChangeShapeType="1"/>
              <a:stCxn id="68" idx="3"/>
              <a:endCxn id="97" idx="1"/>
            </p:cNvCxnSpPr>
            <p:nvPr/>
          </p:nvCxnSpPr>
          <p:spPr bwMode="auto">
            <a:xfrm>
              <a:off x="4676775" y="2622190"/>
              <a:ext cx="1066800" cy="22955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1" name="AutoShape 54">
              <a:extLst>
                <a:ext uri="{FF2B5EF4-FFF2-40B4-BE49-F238E27FC236}">
                  <a16:creationId xmlns:a16="http://schemas.microsoft.com/office/drawing/2014/main" id="{E0242409-0608-4AB0-8765-9F0D12F68161}"/>
                </a:ext>
              </a:extLst>
            </p:cNvPr>
            <p:cNvCxnSpPr>
              <a:cxnSpLocks noChangeShapeType="1"/>
              <a:stCxn id="63" idx="3"/>
              <a:endCxn id="110" idx="1"/>
            </p:cNvCxnSpPr>
            <p:nvPr/>
          </p:nvCxnSpPr>
          <p:spPr bwMode="auto">
            <a:xfrm>
              <a:off x="4676775" y="3050815"/>
              <a:ext cx="1066800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2" name="AutoShape 54">
              <a:extLst>
                <a:ext uri="{FF2B5EF4-FFF2-40B4-BE49-F238E27FC236}">
                  <a16:creationId xmlns:a16="http://schemas.microsoft.com/office/drawing/2014/main" id="{3F69FBDF-F3BC-4D07-B414-6FC10B1A36E2}"/>
                </a:ext>
              </a:extLst>
            </p:cNvPr>
            <p:cNvCxnSpPr>
              <a:cxnSpLocks noChangeShapeType="1"/>
              <a:stCxn id="64" idx="3"/>
              <a:endCxn id="104" idx="1"/>
            </p:cNvCxnSpPr>
            <p:nvPr/>
          </p:nvCxnSpPr>
          <p:spPr bwMode="auto">
            <a:xfrm>
              <a:off x="4676775" y="3193690"/>
              <a:ext cx="1066800" cy="866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3" name="AutoShape 54">
              <a:extLst>
                <a:ext uri="{FF2B5EF4-FFF2-40B4-BE49-F238E27FC236}">
                  <a16:creationId xmlns:a16="http://schemas.microsoft.com/office/drawing/2014/main" id="{270E1CF4-A369-4EF7-9FD0-5B9A00B33A31}"/>
                </a:ext>
              </a:extLst>
            </p:cNvPr>
            <p:cNvCxnSpPr>
              <a:cxnSpLocks noChangeShapeType="1"/>
              <a:stCxn id="65" idx="3"/>
              <a:endCxn id="98" idx="1"/>
            </p:cNvCxnSpPr>
            <p:nvPr/>
          </p:nvCxnSpPr>
          <p:spPr bwMode="auto">
            <a:xfrm>
              <a:off x="4676775" y="3336565"/>
              <a:ext cx="1066800" cy="17240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DD75265-0A40-4149-B25F-F466E9294F59}"/>
                </a:ext>
              </a:extLst>
            </p:cNvPr>
            <p:cNvSpPr txBox="1"/>
            <p:nvPr/>
          </p:nvSpPr>
          <p:spPr>
            <a:xfrm>
              <a:off x="5544767" y="5715220"/>
              <a:ext cx="1998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Shuffle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, Merge, [Combine]</a:t>
              </a:r>
            </a:p>
          </p:txBody>
        </p:sp>
        <p:cxnSp>
          <p:nvCxnSpPr>
            <p:cNvPr id="85" name="AutoShape 54">
              <a:extLst>
                <a:ext uri="{FF2B5EF4-FFF2-40B4-BE49-F238E27FC236}">
                  <a16:creationId xmlns:a16="http://schemas.microsoft.com/office/drawing/2014/main" id="{7B5D6EE8-EC43-4D56-8C01-16790744EBEE}"/>
                </a:ext>
              </a:extLst>
            </p:cNvPr>
            <p:cNvCxnSpPr>
              <a:cxnSpLocks noChangeShapeType="1"/>
              <a:stCxn id="60" idx="3"/>
              <a:endCxn id="111" idx="1"/>
            </p:cNvCxnSpPr>
            <p:nvPr/>
          </p:nvCxnSpPr>
          <p:spPr bwMode="auto">
            <a:xfrm flipV="1">
              <a:off x="4676775" y="3250840"/>
              <a:ext cx="1066800" cy="485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6" name="AutoShape 54">
              <a:extLst>
                <a:ext uri="{FF2B5EF4-FFF2-40B4-BE49-F238E27FC236}">
                  <a16:creationId xmlns:a16="http://schemas.microsoft.com/office/drawing/2014/main" id="{4194C91F-286A-4F06-AC0E-F053293CB2D5}"/>
                </a:ext>
              </a:extLst>
            </p:cNvPr>
            <p:cNvCxnSpPr>
              <a:cxnSpLocks noChangeShapeType="1"/>
              <a:stCxn id="61" idx="3"/>
              <a:endCxn id="105" idx="1"/>
            </p:cNvCxnSpPr>
            <p:nvPr/>
          </p:nvCxnSpPr>
          <p:spPr bwMode="auto">
            <a:xfrm>
              <a:off x="4676775" y="3879490"/>
              <a:ext cx="1066800" cy="323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7" name="AutoShape 54">
              <a:extLst>
                <a:ext uri="{FF2B5EF4-FFF2-40B4-BE49-F238E27FC236}">
                  <a16:creationId xmlns:a16="http://schemas.microsoft.com/office/drawing/2014/main" id="{F9894DF5-F96E-4E51-8EAB-1BB177DE7064}"/>
                </a:ext>
              </a:extLst>
            </p:cNvPr>
            <p:cNvCxnSpPr>
              <a:cxnSpLocks noChangeShapeType="1"/>
              <a:stCxn id="62" idx="3"/>
              <a:endCxn id="99" idx="1"/>
            </p:cNvCxnSpPr>
            <p:nvPr/>
          </p:nvCxnSpPr>
          <p:spPr bwMode="auto">
            <a:xfrm>
              <a:off x="4676775" y="4022365"/>
              <a:ext cx="1066800" cy="11811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8" name="AutoShape 54">
              <a:extLst>
                <a:ext uri="{FF2B5EF4-FFF2-40B4-BE49-F238E27FC236}">
                  <a16:creationId xmlns:a16="http://schemas.microsoft.com/office/drawing/2014/main" id="{80D19E5A-4600-45EF-9528-4EC674C00AD4}"/>
                </a:ext>
              </a:extLst>
            </p:cNvPr>
            <p:cNvCxnSpPr>
              <a:cxnSpLocks noChangeShapeType="1"/>
              <a:stCxn id="57" idx="3"/>
              <a:endCxn id="112" idx="1"/>
            </p:cNvCxnSpPr>
            <p:nvPr/>
          </p:nvCxnSpPr>
          <p:spPr bwMode="auto">
            <a:xfrm flipV="1">
              <a:off x="4676775" y="3393715"/>
              <a:ext cx="1066800" cy="10763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9" name="AutoShape 54">
              <a:extLst>
                <a:ext uri="{FF2B5EF4-FFF2-40B4-BE49-F238E27FC236}">
                  <a16:creationId xmlns:a16="http://schemas.microsoft.com/office/drawing/2014/main" id="{E859F790-0589-47B5-8405-70461A28BC8B}"/>
                </a:ext>
              </a:extLst>
            </p:cNvPr>
            <p:cNvCxnSpPr>
              <a:cxnSpLocks noChangeShapeType="1"/>
              <a:stCxn id="58" idx="3"/>
              <a:endCxn id="106" idx="1"/>
            </p:cNvCxnSpPr>
            <p:nvPr/>
          </p:nvCxnSpPr>
          <p:spPr bwMode="auto">
            <a:xfrm flipV="1">
              <a:off x="4676775" y="4346215"/>
              <a:ext cx="1066800" cy="2667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0" name="AutoShape 54">
              <a:extLst>
                <a:ext uri="{FF2B5EF4-FFF2-40B4-BE49-F238E27FC236}">
                  <a16:creationId xmlns:a16="http://schemas.microsoft.com/office/drawing/2014/main" id="{8DB247E8-553E-42F2-AD21-E91BD7C0E090}"/>
                </a:ext>
              </a:extLst>
            </p:cNvPr>
            <p:cNvCxnSpPr>
              <a:cxnSpLocks noChangeShapeType="1"/>
              <a:stCxn id="59" idx="3"/>
              <a:endCxn id="100" idx="1"/>
            </p:cNvCxnSpPr>
            <p:nvPr/>
          </p:nvCxnSpPr>
          <p:spPr bwMode="auto">
            <a:xfrm>
              <a:off x="4676775" y="4755790"/>
              <a:ext cx="1066800" cy="590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1" name="AutoShape 54">
              <a:extLst>
                <a:ext uri="{FF2B5EF4-FFF2-40B4-BE49-F238E27FC236}">
                  <a16:creationId xmlns:a16="http://schemas.microsoft.com/office/drawing/2014/main" id="{A6416BD2-2B78-47BB-BE69-E63DEB8C8C62}"/>
                </a:ext>
              </a:extLst>
            </p:cNvPr>
            <p:cNvCxnSpPr>
              <a:cxnSpLocks noChangeShapeType="1"/>
              <a:stCxn id="54" idx="3"/>
              <a:endCxn id="113" idx="1"/>
            </p:cNvCxnSpPr>
            <p:nvPr/>
          </p:nvCxnSpPr>
          <p:spPr bwMode="auto">
            <a:xfrm flipV="1">
              <a:off x="4676775" y="3536590"/>
              <a:ext cx="1066800" cy="16478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2" name="AutoShape 54">
              <a:extLst>
                <a:ext uri="{FF2B5EF4-FFF2-40B4-BE49-F238E27FC236}">
                  <a16:creationId xmlns:a16="http://schemas.microsoft.com/office/drawing/2014/main" id="{F0F3AF8F-1658-411E-A26E-5DA8C8B21CBD}"/>
                </a:ext>
              </a:extLst>
            </p:cNvPr>
            <p:cNvCxnSpPr>
              <a:cxnSpLocks noChangeShapeType="1"/>
              <a:stCxn id="56" idx="3"/>
              <a:endCxn id="101" idx="1"/>
            </p:cNvCxnSpPr>
            <p:nvPr/>
          </p:nvCxnSpPr>
          <p:spPr bwMode="auto">
            <a:xfrm>
              <a:off x="4676775" y="5470165"/>
              <a:ext cx="1066800" cy="190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3" name="AutoShape 54">
              <a:extLst>
                <a:ext uri="{FF2B5EF4-FFF2-40B4-BE49-F238E27FC236}">
                  <a16:creationId xmlns:a16="http://schemas.microsoft.com/office/drawing/2014/main" id="{A49C9970-40B2-441E-A46C-D3124E96B5A3}"/>
                </a:ext>
              </a:extLst>
            </p:cNvPr>
            <p:cNvCxnSpPr>
              <a:cxnSpLocks noChangeShapeType="1"/>
              <a:stCxn id="51" idx="3"/>
              <a:endCxn id="114" idx="1"/>
            </p:cNvCxnSpPr>
            <p:nvPr/>
          </p:nvCxnSpPr>
          <p:spPr bwMode="auto">
            <a:xfrm flipV="1">
              <a:off x="4676775" y="3679465"/>
              <a:ext cx="1066800" cy="2228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4" name="AutoShape 54">
              <a:extLst>
                <a:ext uri="{FF2B5EF4-FFF2-40B4-BE49-F238E27FC236}">
                  <a16:creationId xmlns:a16="http://schemas.microsoft.com/office/drawing/2014/main" id="{2550A597-FDB8-47F7-99C2-35DE0E7AF4BE}"/>
                </a:ext>
              </a:extLst>
            </p:cNvPr>
            <p:cNvCxnSpPr>
              <a:cxnSpLocks noChangeShapeType="1"/>
              <a:stCxn id="52" idx="3"/>
              <a:endCxn id="108" idx="1"/>
            </p:cNvCxnSpPr>
            <p:nvPr/>
          </p:nvCxnSpPr>
          <p:spPr bwMode="auto">
            <a:xfrm flipV="1">
              <a:off x="4676775" y="4631965"/>
              <a:ext cx="1066800" cy="14192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5" name="AutoShape 54">
              <a:extLst>
                <a:ext uri="{FF2B5EF4-FFF2-40B4-BE49-F238E27FC236}">
                  <a16:creationId xmlns:a16="http://schemas.microsoft.com/office/drawing/2014/main" id="{1ED07E87-DE0D-4D6C-9351-9259FEAD936C}"/>
                </a:ext>
              </a:extLst>
            </p:cNvPr>
            <p:cNvCxnSpPr>
              <a:cxnSpLocks noChangeShapeType="1"/>
              <a:stCxn id="55" idx="3"/>
              <a:endCxn id="107" idx="1"/>
            </p:cNvCxnSpPr>
            <p:nvPr/>
          </p:nvCxnSpPr>
          <p:spPr bwMode="auto">
            <a:xfrm flipV="1">
              <a:off x="4676775" y="4489090"/>
              <a:ext cx="1066800" cy="838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6" name="AutoShape 54">
              <a:extLst>
                <a:ext uri="{FF2B5EF4-FFF2-40B4-BE49-F238E27FC236}">
                  <a16:creationId xmlns:a16="http://schemas.microsoft.com/office/drawing/2014/main" id="{005447D9-F845-4A39-B4F3-4EC682B77E6B}"/>
                </a:ext>
              </a:extLst>
            </p:cNvPr>
            <p:cNvCxnSpPr>
              <a:cxnSpLocks noChangeShapeType="1"/>
              <a:stCxn id="53" idx="3"/>
              <a:endCxn id="102" idx="1"/>
            </p:cNvCxnSpPr>
            <p:nvPr/>
          </p:nvCxnSpPr>
          <p:spPr bwMode="auto">
            <a:xfrm flipV="1">
              <a:off x="4676775" y="5632090"/>
              <a:ext cx="1066800" cy="5619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11774B8B-F193-4CDB-B59C-1E4ECC362E10}"/>
              </a:ext>
            </a:extLst>
          </p:cNvPr>
          <p:cNvSpPr txBox="1"/>
          <p:nvPr/>
        </p:nvSpPr>
        <p:spPr>
          <a:xfrm>
            <a:off x="4791074" y="1200150"/>
            <a:ext cx="4352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 Data Locality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(delay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sched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., write affinity)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 Reduced shuffle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(combine)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#3 Fault tolerance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(replication, attempts)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1B65CA3-456D-4848-90A7-0AA21D4175CB}"/>
              </a:ext>
            </a:extLst>
          </p:cNvPr>
          <p:cNvSpPr txBox="1"/>
          <p:nvPr/>
        </p:nvSpPr>
        <p:spPr>
          <a:xfrm>
            <a:off x="7391401" y="6392644"/>
            <a:ext cx="174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#reducers = 3</a:t>
            </a:r>
          </a:p>
        </p:txBody>
      </p:sp>
    </p:spTree>
    <p:extLst>
      <p:ext uri="{BB962C8B-B14F-4D97-AF65-F5344CB8AC3E}">
        <p14:creationId xmlns:p14="http://schemas.microsoft.com/office/powerpoint/2010/main" val="381173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History and Architecture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err="1"/>
              <a:t>MapReduce</a:t>
            </a:r>
            <a:endParaRPr lang="en-US" dirty="0"/>
          </a:p>
          <a:p>
            <a:pPr lvl="1"/>
            <a:r>
              <a:rPr lang="en-US" dirty="0"/>
              <a:t>Large-scale &amp; fault-tolerant processing w/ UDFs and files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Flexibility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Restricted functional APIs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Implicit parallelism and fault tolerance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Criticism</a:t>
            </a:r>
            <a:r>
              <a:rPr lang="en-US" dirty="0">
                <a:sym typeface="Wingdings" panose="05000000000000000000" pitchFamily="2" charset="2"/>
              </a:rPr>
              <a:t>: #1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Performance</a:t>
            </a:r>
            <a:r>
              <a:rPr lang="en-US" dirty="0">
                <a:sym typeface="Wingdings" panose="05000000000000000000" pitchFamily="2" charset="2"/>
              </a:rPr>
              <a:t>, #2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Low-level APIs</a:t>
            </a:r>
            <a:r>
              <a:rPr lang="en-US" dirty="0">
                <a:sym typeface="Wingdings" panose="05000000000000000000" pitchFamily="2" charset="2"/>
              </a:rPr>
              <a:t>, #3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Many different systems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sz="1200" dirty="0"/>
          </a:p>
          <a:p>
            <a:r>
              <a:rPr lang="en-US" dirty="0"/>
              <a:t>Evolution to Spark </a:t>
            </a:r>
            <a:r>
              <a:rPr lang="en-US" b="0" dirty="0"/>
              <a:t>(and </a:t>
            </a:r>
            <a:r>
              <a:rPr lang="en-US" b="0" dirty="0" err="1"/>
              <a:t>Flink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Spark [HotCloud’10] + </a:t>
            </a:r>
            <a:r>
              <a:rPr lang="en-US" dirty="0" smtClean="0"/>
              <a:t>RDDs [NSDI’12]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Apache Spark</a:t>
            </a:r>
            <a:r>
              <a:rPr lang="en-US" dirty="0">
                <a:sym typeface="Wingdings" panose="05000000000000000000" pitchFamily="2" charset="2"/>
              </a:rPr>
              <a:t> (2014)</a:t>
            </a:r>
          </a:p>
          <a:p>
            <a:pPr lvl="1"/>
            <a:r>
              <a:rPr lang="en-US" b="1" dirty="0"/>
              <a:t>Design: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standing executors with in-memory storage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lazy evaluation, and fault-tolerance via RDD lineage</a:t>
            </a:r>
          </a:p>
          <a:p>
            <a:pPr lvl="1"/>
            <a:r>
              <a:rPr lang="en-US" b="1" dirty="0"/>
              <a:t>Performance:</a:t>
            </a:r>
            <a:r>
              <a:rPr lang="en-US" dirty="0"/>
              <a:t> In-memory storage and fast job scheduling (100ms vs 10s)</a:t>
            </a:r>
          </a:p>
          <a:p>
            <a:pPr lvl="1"/>
            <a:r>
              <a:rPr lang="en-US" b="1" dirty="0"/>
              <a:t>APIs:</a:t>
            </a:r>
            <a:r>
              <a:rPr lang="en-US" dirty="0"/>
              <a:t> Richer functional APIs and general computation DAGs, </a:t>
            </a:r>
            <a:br>
              <a:rPr lang="en-US" dirty="0"/>
            </a:br>
            <a:r>
              <a:rPr lang="en-US" dirty="0"/>
              <a:t>high-level APIs (e.g., </a:t>
            </a:r>
            <a:r>
              <a:rPr lang="en-US" dirty="0" err="1"/>
              <a:t>DataFrame</a:t>
            </a:r>
            <a:r>
              <a:rPr lang="en-US" dirty="0"/>
              <a:t>/Dataset), unified platform  </a:t>
            </a:r>
          </a:p>
          <a:p>
            <a:pPr lvl="1"/>
            <a:endParaRPr lang="en-US" sz="1200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But many shared concepts/infrastructure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Implicit parallelism through dist. collections </a:t>
            </a:r>
            <a:r>
              <a:rPr lang="en-US" dirty="0"/>
              <a:t>(data access, fault tolerance) </a:t>
            </a:r>
          </a:p>
          <a:p>
            <a:pPr lvl="1"/>
            <a:r>
              <a:rPr lang="en-US" dirty="0"/>
              <a:t>Resource negotiators (YARN, </a:t>
            </a:r>
            <a:r>
              <a:rPr lang="en-US" dirty="0" err="1"/>
              <a:t>Mesos</a:t>
            </a:r>
            <a:r>
              <a:rPr lang="en-US" dirty="0"/>
              <a:t>, Kubernetes)</a:t>
            </a:r>
          </a:p>
          <a:p>
            <a:pPr lvl="1"/>
            <a:r>
              <a:rPr lang="en-US" dirty="0"/>
              <a:t>HDFS and object store connectors (e.g., Swift, S3)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Data-Parallel Collection Processing</a:t>
            </a:r>
          </a:p>
        </p:txBody>
      </p:sp>
      <p:pic>
        <p:nvPicPr>
          <p:cNvPr id="6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541" y="3071101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91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History and Architecture,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High-Level Architecture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language bindings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Scala, Java, Python, 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libraries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SQL, ML, Stream, Graph</a:t>
            </a:r>
          </a:p>
          <a:p>
            <a:pPr lvl="1"/>
            <a:r>
              <a:rPr lang="en-US" dirty="0"/>
              <a:t>Spark core (</a:t>
            </a:r>
            <a:r>
              <a:rPr lang="en-US" dirty="0" err="1"/>
              <a:t>incl</a:t>
            </a:r>
            <a:r>
              <a:rPr lang="en-US" dirty="0"/>
              <a:t> RDDs)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Different cluster managers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Standalone, </a:t>
            </a:r>
            <a:r>
              <a:rPr lang="en-US" dirty="0" err="1"/>
              <a:t>Mesos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Yarn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Kubernetes</a:t>
            </a:r>
          </a:p>
          <a:p>
            <a:pPr lvl="1"/>
            <a:r>
              <a:rPr lang="en-US" dirty="0"/>
              <a:t>Different file systems/</a:t>
            </a:r>
            <a:br>
              <a:rPr lang="en-US" dirty="0"/>
            </a:br>
            <a:r>
              <a:rPr lang="en-US" dirty="0"/>
              <a:t>formats, and data sources: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HDFS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S3</a:t>
            </a:r>
            <a:r>
              <a:rPr lang="en-US" dirty="0"/>
              <a:t>, SWIFT, </a:t>
            </a:r>
            <a:r>
              <a:rPr lang="en-US" b="1" dirty="0">
                <a:solidFill>
                  <a:srgbClr val="7889FB"/>
                </a:solidFill>
              </a:rPr>
              <a:t>DBs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NoSQL</a:t>
            </a:r>
          </a:p>
          <a:p>
            <a:endParaRPr lang="en-US" dirty="0"/>
          </a:p>
          <a:p>
            <a:r>
              <a:rPr lang="en-US" dirty="0"/>
              <a:t>Focus on a </a:t>
            </a:r>
            <a:r>
              <a:rPr lang="en-US" dirty="0">
                <a:solidFill>
                  <a:schemeClr val="accent1"/>
                </a:solidFill>
              </a:rPr>
              <a:t>unified</a:t>
            </a:r>
            <a:r>
              <a:rPr lang="en-US" dirty="0"/>
              <a:t> platform </a:t>
            </a:r>
            <a:br>
              <a:rPr lang="en-US" dirty="0"/>
            </a:br>
            <a:r>
              <a:rPr lang="en-US" dirty="0"/>
              <a:t>for data-parallel </a:t>
            </a:r>
            <a:r>
              <a:rPr lang="en-US" dirty="0" smtClean="0"/>
              <a:t>computation </a:t>
            </a:r>
            <a:r>
              <a:rPr lang="en-US" b="0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Apache </a:t>
            </a:r>
            <a:r>
              <a:rPr lang="en-US" dirty="0" err="1" smtClean="0">
                <a:solidFill>
                  <a:schemeClr val="accent1"/>
                </a:solidFill>
              </a:rPr>
              <a:t>Flink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b="0" dirty="0" smtClean="0"/>
              <a:t>w/ similar goals)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Data-Parallel Collection Processing</a:t>
            </a:r>
          </a:p>
        </p:txBody>
      </p:sp>
      <p:pic>
        <p:nvPicPr>
          <p:cNvPr id="1027" name="Picture 3" descr="https://spark.apache.org/images/spark-st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034" y="1736136"/>
            <a:ext cx="4579292" cy="2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87784" y="1427075"/>
            <a:ext cx="21806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https://spark.apache.org/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71033" y="3929013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Standalone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29128" y="3929012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MESOS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87223" y="3929011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YARN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55057" y="3929010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Kubernetes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15" y="4887953"/>
            <a:ext cx="1364789" cy="620979"/>
          </a:xfrm>
          <a:prstGeom prst="rect">
            <a:avLst/>
          </a:prstGeom>
        </p:spPr>
      </p:pic>
      <p:pic>
        <p:nvPicPr>
          <p:cNvPr id="19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DC6AB0B5-1FBE-493F-8514-8ED35611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8672" y="4683129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23" y="4591961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32" y="5097954"/>
            <a:ext cx="1345926" cy="23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0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Resilient </a:t>
            </a:r>
            <a:r>
              <a:rPr lang="en-US" dirty="0"/>
              <a:t>Distributed Datasets (RDDs)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RDD Abstraction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Immutable</a:t>
            </a:r>
            <a:r>
              <a:rPr lang="en-US" dirty="0"/>
              <a:t>, partitioned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collections of key-value pairs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Coarse-grained</a:t>
            </a:r>
            <a:r>
              <a:rPr lang="en-US" dirty="0"/>
              <a:t> deterministic operations (transformations/actions) </a:t>
            </a:r>
          </a:p>
          <a:p>
            <a:pPr lvl="1"/>
            <a:r>
              <a:rPr lang="en-US" dirty="0"/>
              <a:t>Fault tolerance via lineage-based re-computation </a:t>
            </a:r>
          </a:p>
          <a:p>
            <a:pPr lvl="1"/>
            <a:endParaRPr lang="en-US" sz="700" dirty="0"/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Transformations: </a:t>
            </a:r>
            <a:br>
              <a:rPr lang="en-US" dirty="0"/>
            </a:br>
            <a:r>
              <a:rPr lang="en-US" dirty="0"/>
              <a:t>define new RDDs</a:t>
            </a:r>
          </a:p>
          <a:p>
            <a:pPr lvl="1"/>
            <a:r>
              <a:rPr lang="en-US" dirty="0"/>
              <a:t>Actions: return </a:t>
            </a:r>
            <a:br>
              <a:rPr lang="en-US" dirty="0"/>
            </a:br>
            <a:r>
              <a:rPr lang="en-US" dirty="0"/>
              <a:t>result to driver</a:t>
            </a:r>
          </a:p>
          <a:p>
            <a:pPr lvl="1"/>
            <a:endParaRPr lang="en-US" sz="700" dirty="0"/>
          </a:p>
          <a:p>
            <a:r>
              <a:rPr lang="en-US" dirty="0"/>
              <a:t>Distributed Caching</a:t>
            </a:r>
          </a:p>
          <a:p>
            <a:pPr lvl="1"/>
            <a:r>
              <a:rPr lang="en-US" dirty="0"/>
              <a:t>Use fraction of worker </a:t>
            </a:r>
            <a:r>
              <a:rPr lang="en-US" b="1" dirty="0">
                <a:solidFill>
                  <a:srgbClr val="7889FB"/>
                </a:solidFill>
              </a:rPr>
              <a:t>memory for caching</a:t>
            </a:r>
          </a:p>
          <a:p>
            <a:pPr lvl="1"/>
            <a:r>
              <a:rPr lang="en-US" dirty="0"/>
              <a:t>Eviction at granularity of individual partitions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Different storage levels</a:t>
            </a:r>
            <a:r>
              <a:rPr lang="en-US" dirty="0"/>
              <a:t> (e.g., mem/disk x serialization x compression)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Data-Parallel Collection Processing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8069" y="1348608"/>
            <a:ext cx="504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JavaPairRDD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MatrixIndexes,MatrixBlock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301510" y="3031543"/>
          <a:ext cx="5616443" cy="1776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086">
                  <a:extLst>
                    <a:ext uri="{9D8B030D-6E8A-4147-A177-3AD203B41FA5}">
                      <a16:colId xmlns:a16="http://schemas.microsoft.com/office/drawing/2014/main" val="3401524698"/>
                    </a:ext>
                  </a:extLst>
                </a:gridCol>
                <a:gridCol w="4014357">
                  <a:extLst>
                    <a:ext uri="{9D8B030D-6E8A-4147-A177-3AD203B41FA5}">
                      <a16:colId xmlns:a16="http://schemas.microsoft.com/office/drawing/2014/main" val="770258148"/>
                    </a:ext>
                  </a:extLst>
                </a:gridCol>
              </a:tblGrid>
              <a:tr h="312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8150488"/>
                  </a:ext>
                </a:extLst>
              </a:tr>
              <a:tr h="899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Transformation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lazy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T="720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hadoopFile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textFile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flatMap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filter,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sample, join,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groupByKey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cogroup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reduceByKey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cross,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sortByKey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mapValues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519065457"/>
                  </a:ext>
                </a:extLst>
              </a:tr>
              <a:tr h="4885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</a:p>
                  </a:txBody>
                  <a:tcPr marT="720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reduce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save,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collect, 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count,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lookupKey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94856619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583325" y="4825258"/>
            <a:ext cx="1334628" cy="857838"/>
            <a:chOff x="7192653" y="1319753"/>
            <a:chExt cx="1334628" cy="857838"/>
          </a:xfrm>
        </p:grpSpPr>
        <p:sp>
          <p:nvSpPr>
            <p:cNvPr id="8" name="Rectangle 7"/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92653" y="131975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4674" y="132132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430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&amp;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Hybrid: HSi5 / </a:t>
            </a:r>
            <a:r>
              <a:rPr lang="en-US" dirty="0">
                <a:hlinkClick r:id="rId3"/>
              </a:rPr>
              <a:t>https://tugraz.webex.com/meet/m.boehm</a:t>
            </a:r>
            <a:endParaRPr lang="en-US" sz="1200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Programming </a:t>
            </a:r>
            <a:r>
              <a:rPr lang="en-US" dirty="0" smtClean="0">
                <a:solidFill>
                  <a:schemeClr val="tx1"/>
                </a:solidFill>
              </a:rPr>
              <a:t>Projects / Exercises </a:t>
            </a:r>
            <a:r>
              <a:rPr lang="en-US" b="0" dirty="0" smtClean="0">
                <a:solidFill>
                  <a:schemeClr val="tx1"/>
                </a:solidFill>
              </a:rPr>
              <a:t>(</a:t>
            </a:r>
            <a:r>
              <a:rPr lang="en-US" b="0" dirty="0" smtClean="0">
                <a:solidFill>
                  <a:schemeClr val="tx1"/>
                </a:solidFill>
              </a:rPr>
              <a:t>25</a:t>
            </a:r>
            <a:r>
              <a:rPr lang="en-US" b="0" dirty="0" smtClean="0">
                <a:solidFill>
                  <a:schemeClr val="tx1"/>
                </a:solidFill>
              </a:rPr>
              <a:t>/114)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#1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7889FB"/>
                </a:solidFill>
              </a:rPr>
              <a:t>Apache </a:t>
            </a:r>
            <a:r>
              <a:rPr lang="en-US" b="1" dirty="0" err="1" smtClean="0">
                <a:solidFill>
                  <a:srgbClr val="7889FB"/>
                </a:solidFill>
              </a:rPr>
              <a:t>SystemDS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#2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7889FB"/>
                </a:solidFill>
              </a:rPr>
              <a:t>DAPHNE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#3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7889FB"/>
                </a:solidFill>
              </a:rPr>
              <a:t>SIGMOD Programming Contest</a:t>
            </a:r>
            <a:r>
              <a:rPr lang="en-US" dirty="0" smtClean="0">
                <a:solidFill>
                  <a:schemeClr val="tx1"/>
                </a:solidFill>
              </a:rPr>
              <a:t> / custom projects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#4</a:t>
            </a:r>
            <a:r>
              <a:rPr lang="en-US" dirty="0" smtClean="0">
                <a:solidFill>
                  <a:schemeClr val="tx1"/>
                </a:solidFill>
              </a:rPr>
              <a:t> Exercise on ML Pipelines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b="1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TeachCenter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Project Registration: </a:t>
            </a:r>
            <a:r>
              <a:rPr lang="en-US" b="1" dirty="0" smtClean="0">
                <a:solidFill>
                  <a:schemeClr val="accent1"/>
                </a:solidFill>
              </a:rPr>
              <a:t>Mar 31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Project/Exercise Deadline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June </a:t>
            </a:r>
            <a:r>
              <a:rPr lang="en-US" b="1" dirty="0" smtClean="0">
                <a:solidFill>
                  <a:schemeClr val="accent1"/>
                </a:solidFill>
              </a:rPr>
              <a:t>17, 11.59pm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554" y="1396720"/>
            <a:ext cx="1727400" cy="505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110" y="1892759"/>
            <a:ext cx="1096284" cy="3869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76160" y="3129334"/>
            <a:ext cx="10751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453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423274" cy="761470"/>
          </a:xfrm>
        </p:spPr>
        <p:txBody>
          <a:bodyPr/>
          <a:lstStyle/>
          <a:p>
            <a:r>
              <a:rPr lang="en-US" dirty="0" smtClean="0"/>
              <a:t>Spark Resilient </a:t>
            </a:r>
            <a:r>
              <a:rPr lang="en-US" dirty="0"/>
              <a:t>Distributed Datasets (RDDs</a:t>
            </a:r>
            <a:r>
              <a:rPr lang="en-US" dirty="0" smtClean="0"/>
              <a:t>),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Lifecycle of an RDD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Note:</a:t>
            </a:r>
            <a:r>
              <a:rPr lang="en-US" dirty="0" smtClean="0"/>
              <a:t> can’t broadcast </a:t>
            </a:r>
            <a:br>
              <a:rPr lang="en-US" dirty="0" smtClean="0"/>
            </a:br>
            <a:r>
              <a:rPr lang="en-US" dirty="0" smtClean="0"/>
              <a:t>an RDD directly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Data-Parallel Collection Processing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94570" y="5203042"/>
            <a:ext cx="2101174" cy="72957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File on DFS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94570" y="2959942"/>
            <a:ext cx="2101174" cy="72957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Distributed Collection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27880" y="2959431"/>
            <a:ext cx="2101174" cy="72957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 Data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(value, collection)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29054" y="3210132"/>
            <a:ext cx="196824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29583" y="3466649"/>
            <a:ext cx="196498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26398" y="2598528"/>
            <a:ext cx="257135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parallelize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lst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3277" y="3619364"/>
            <a:ext cx="233759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lst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collect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b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v =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reduce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</p:txBody>
      </p:sp>
      <p:sp>
        <p:nvSpPr>
          <p:cNvPr id="21" name="Arc 20"/>
          <p:cNvSpPr/>
          <p:nvPr/>
        </p:nvSpPr>
        <p:spPr>
          <a:xfrm>
            <a:off x="6673174" y="2559616"/>
            <a:ext cx="1262657" cy="735478"/>
          </a:xfrm>
          <a:prstGeom prst="arc">
            <a:avLst>
              <a:gd name="adj1" fmla="val 10816875"/>
              <a:gd name="adj2" fmla="val 5399996"/>
            </a:avLst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97093" y="1425298"/>
            <a:ext cx="2571355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filter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  <a:p>
            <a:pPr algn="ctr"/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mapValues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  <a:p>
            <a:pPr algn="ctr"/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reduceByKey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  <a:p>
            <a:pPr algn="ctr"/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cache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()/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persist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(…)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099249" y="3689517"/>
            <a:ext cx="2" cy="141750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420252" y="3784060"/>
            <a:ext cx="1" cy="141898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01958" y="4472722"/>
            <a:ext cx="260539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saveAsObjectFile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  <a:p>
            <a:pPr algn="ctr"/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saveAsTextFile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36986" y="3976864"/>
            <a:ext cx="189527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hadoopFile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  <a:p>
            <a:pPr algn="ctr"/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textFile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</p:txBody>
      </p:sp>
      <p:pic>
        <p:nvPicPr>
          <p:cNvPr id="3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86" y="4472722"/>
            <a:ext cx="2824794" cy="16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8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animBg="1"/>
      <p:bldP spid="22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Partitions </a:t>
            </a:r>
            <a:r>
              <a:rPr lang="en-US" dirty="0"/>
              <a:t>and Implicit/Explicit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Spark Partitions</a:t>
            </a:r>
          </a:p>
          <a:p>
            <a:pPr lvl="1"/>
            <a:r>
              <a:rPr lang="en-US" dirty="0"/>
              <a:t>Logical key-value collections are split into </a:t>
            </a:r>
            <a:r>
              <a:rPr lang="en-US" b="1" dirty="0">
                <a:solidFill>
                  <a:schemeClr val="accent1"/>
                </a:solidFill>
              </a:rPr>
              <a:t>physical partitions</a:t>
            </a:r>
          </a:p>
          <a:p>
            <a:pPr lvl="1"/>
            <a:r>
              <a:rPr lang="en-US" dirty="0"/>
              <a:t>Partitions are granularity of </a:t>
            </a:r>
            <a:r>
              <a:rPr lang="en-US" b="1" dirty="0">
                <a:solidFill>
                  <a:srgbClr val="7889FB"/>
                </a:solidFill>
              </a:rPr>
              <a:t>tasks, </a:t>
            </a:r>
            <a:r>
              <a:rPr lang="en-US" b="1" dirty="0" smtClean="0">
                <a:solidFill>
                  <a:srgbClr val="7889FB"/>
                </a:solidFill>
              </a:rPr>
              <a:t>I/O, </a:t>
            </a:r>
            <a:r>
              <a:rPr lang="en-US" b="1" dirty="0">
                <a:solidFill>
                  <a:srgbClr val="7889FB"/>
                </a:solidFill>
              </a:rPr>
              <a:t>shuffling, evictions</a:t>
            </a:r>
          </a:p>
          <a:p>
            <a:pPr lvl="1"/>
            <a:endParaRPr lang="en-US" sz="700" dirty="0"/>
          </a:p>
          <a:p>
            <a:r>
              <a:rPr lang="en-US" dirty="0"/>
              <a:t>Partitioning via </a:t>
            </a:r>
            <a:r>
              <a:rPr lang="en-US" dirty="0" err="1"/>
              <a:t>Partitioners</a:t>
            </a:r>
            <a:r>
              <a:rPr lang="en-US" dirty="0"/>
              <a:t> </a:t>
            </a:r>
            <a:endParaRPr lang="en-US" b="0" dirty="0"/>
          </a:p>
          <a:p>
            <a:pPr lvl="1"/>
            <a:r>
              <a:rPr lang="en-US" dirty="0"/>
              <a:t>Implicitly on every data shuffling</a:t>
            </a:r>
          </a:p>
          <a:p>
            <a:pPr lvl="1"/>
            <a:r>
              <a:rPr lang="en-US" dirty="0"/>
              <a:t>Explicitly via </a:t>
            </a:r>
            <a:r>
              <a:rPr lang="en-US" dirty="0" err="1">
                <a:latin typeface="Consolas" panose="020B0609020204030204" pitchFamily="49" charset="0"/>
              </a:rPr>
              <a:t>R.repartition</a:t>
            </a:r>
            <a:r>
              <a:rPr lang="en-US" dirty="0">
                <a:latin typeface="Consolas" panose="020B0609020204030204" pitchFamily="49" charset="0"/>
              </a:rPr>
              <a:t>(n)</a:t>
            </a:r>
          </a:p>
          <a:p>
            <a:pPr lvl="1"/>
            <a:endParaRPr lang="en-US" sz="700" dirty="0"/>
          </a:p>
          <a:p>
            <a:r>
              <a:rPr lang="en-US" dirty="0"/>
              <a:t>Partitioning-Preserving</a:t>
            </a:r>
          </a:p>
          <a:p>
            <a:pPr lvl="1"/>
            <a:r>
              <a:rPr lang="en-US" dirty="0"/>
              <a:t>All operations that are guaranteed to keep keys unchanged </a:t>
            </a:r>
            <a:br>
              <a:rPr lang="en-US" dirty="0"/>
            </a:br>
            <a:r>
              <a:rPr lang="en-US" dirty="0"/>
              <a:t>(e.g. </a:t>
            </a:r>
            <a:r>
              <a:rPr lang="en-US" dirty="0" err="1">
                <a:latin typeface="Consolas" panose="020B0609020204030204" pitchFamily="49" charset="0"/>
              </a:rPr>
              <a:t>mapValues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mapPartitions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w/ </a:t>
            </a:r>
            <a:r>
              <a:rPr lang="en-US" dirty="0" err="1"/>
              <a:t>preservesPart</a:t>
            </a:r>
            <a:r>
              <a:rPr lang="en-US" dirty="0"/>
              <a:t> flag)</a:t>
            </a:r>
          </a:p>
          <a:p>
            <a:pPr lvl="1"/>
            <a:endParaRPr lang="en-US" sz="700" dirty="0"/>
          </a:p>
          <a:p>
            <a:r>
              <a:rPr lang="en-US" dirty="0"/>
              <a:t>Partitioning-Exploiting</a:t>
            </a:r>
          </a:p>
          <a:p>
            <a:pPr lvl="1"/>
            <a:r>
              <a:rPr lang="en-US" dirty="0"/>
              <a:t>Join: R3 = R1.join(R2)</a:t>
            </a:r>
          </a:p>
          <a:p>
            <a:pPr lvl="1"/>
            <a:r>
              <a:rPr lang="en-US" dirty="0"/>
              <a:t>Lookups: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v = </a:t>
            </a:r>
            <a:r>
              <a:rPr lang="en-US" dirty="0" err="1">
                <a:latin typeface="Consolas" panose="020B0609020204030204" pitchFamily="49" charset="0"/>
              </a:rPr>
              <a:t>C.lookup</a:t>
            </a:r>
            <a:r>
              <a:rPr lang="en-US" dirty="0">
                <a:latin typeface="Consolas" panose="020B0609020204030204" pitchFamily="49" charset="0"/>
              </a:rPr>
              <a:t>(k)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Data-Parallel Collection Processing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97089" y="2541570"/>
            <a:ext cx="297431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Partitioning: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all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k,v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of R: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hash(k) % n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89E892-6B17-45F0-98F3-167666492C9F}"/>
              </a:ext>
            </a:extLst>
          </p:cNvPr>
          <p:cNvGrpSpPr/>
          <p:nvPr/>
        </p:nvGrpSpPr>
        <p:grpSpPr>
          <a:xfrm>
            <a:off x="4115962" y="5151253"/>
            <a:ext cx="2050373" cy="1128766"/>
            <a:chOff x="3658761" y="2553960"/>
            <a:chExt cx="2050373" cy="1128766"/>
          </a:xfrm>
        </p:grpSpPr>
        <p:sp>
          <p:nvSpPr>
            <p:cNvPr id="35" name="Rectangle 34"/>
            <p:cNvSpPr/>
            <p:nvPr/>
          </p:nvSpPr>
          <p:spPr>
            <a:xfrm>
              <a:off x="3665458" y="2553960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8, 1, 6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67134" y="3339407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7, 5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658761" y="2939148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2, 3, 4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913125" y="2555635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1, 2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14801" y="3341082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5, 6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906428" y="2940823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3, 4</a:t>
              </a:r>
            </a:p>
          </p:txBody>
        </p:sp>
        <p:cxnSp>
          <p:nvCxnSpPr>
            <p:cNvPr id="41" name="Straight Connector 40"/>
            <p:cNvCxnSpPr>
              <a:stCxn id="35" idx="3"/>
              <a:endCxn id="38" idx="1"/>
            </p:cNvCxnSpPr>
            <p:nvPr/>
          </p:nvCxnSpPr>
          <p:spPr>
            <a:xfrm>
              <a:off x="4660762" y="2724782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5" idx="3"/>
              <a:endCxn id="40" idx="1"/>
            </p:cNvCxnSpPr>
            <p:nvPr/>
          </p:nvCxnSpPr>
          <p:spPr>
            <a:xfrm>
              <a:off x="4660762" y="2724782"/>
              <a:ext cx="245666" cy="386863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5" idx="3"/>
              <a:endCxn id="39" idx="1"/>
            </p:cNvCxnSpPr>
            <p:nvPr/>
          </p:nvCxnSpPr>
          <p:spPr>
            <a:xfrm>
              <a:off x="4660762" y="2724782"/>
              <a:ext cx="254039" cy="78712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7" idx="3"/>
              <a:endCxn id="38" idx="1"/>
            </p:cNvCxnSpPr>
            <p:nvPr/>
          </p:nvCxnSpPr>
          <p:spPr>
            <a:xfrm flipV="1">
              <a:off x="4654065" y="2726457"/>
              <a:ext cx="259060" cy="383513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7" idx="3"/>
              <a:endCxn id="40" idx="1"/>
            </p:cNvCxnSpPr>
            <p:nvPr/>
          </p:nvCxnSpPr>
          <p:spPr>
            <a:xfrm>
              <a:off x="4654065" y="3109970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6" idx="3"/>
              <a:endCxn id="39" idx="1"/>
            </p:cNvCxnSpPr>
            <p:nvPr/>
          </p:nvCxnSpPr>
          <p:spPr>
            <a:xfrm>
              <a:off x="4662438" y="3510229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7" idx="3"/>
              <a:endCxn id="39" idx="1"/>
            </p:cNvCxnSpPr>
            <p:nvPr/>
          </p:nvCxnSpPr>
          <p:spPr>
            <a:xfrm>
              <a:off x="4654065" y="3109970"/>
              <a:ext cx="260736" cy="40193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6" idx="3"/>
              <a:endCxn id="38" idx="1"/>
            </p:cNvCxnSpPr>
            <p:nvPr/>
          </p:nvCxnSpPr>
          <p:spPr>
            <a:xfrm flipV="1">
              <a:off x="4662438" y="2726457"/>
              <a:ext cx="250687" cy="78377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6" idx="3"/>
              <a:endCxn id="40" idx="1"/>
            </p:cNvCxnSpPr>
            <p:nvPr/>
          </p:nvCxnSpPr>
          <p:spPr>
            <a:xfrm flipV="1">
              <a:off x="4662438" y="3111645"/>
              <a:ext cx="243990" cy="39858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6CD98F3-5E34-4846-9EA1-F5F05B63B77F}"/>
              </a:ext>
            </a:extLst>
          </p:cNvPr>
          <p:cNvGrpSpPr/>
          <p:nvPr/>
        </p:nvGrpSpPr>
        <p:grpSpPr>
          <a:xfrm>
            <a:off x="6899824" y="5139529"/>
            <a:ext cx="2050373" cy="1128766"/>
            <a:chOff x="6812274" y="2542236"/>
            <a:chExt cx="2050373" cy="1128766"/>
          </a:xfrm>
        </p:grpSpPr>
        <p:sp>
          <p:nvSpPr>
            <p:cNvPr id="51" name="Rectangle 50"/>
            <p:cNvSpPr/>
            <p:nvPr/>
          </p:nvSpPr>
          <p:spPr>
            <a:xfrm>
              <a:off x="6818971" y="2542236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3, 6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20647" y="3327683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4, 7, 1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812274" y="2927424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2, 5, 8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066638" y="2543911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6, 3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068314" y="3329358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4, 1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059941" y="2929099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5, 2</a:t>
              </a:r>
            </a:p>
          </p:txBody>
        </p:sp>
        <p:cxnSp>
          <p:nvCxnSpPr>
            <p:cNvPr id="57" name="Straight Connector 56"/>
            <p:cNvCxnSpPr>
              <a:stCxn id="54" idx="1"/>
              <a:endCxn id="51" idx="3"/>
            </p:cNvCxnSpPr>
            <p:nvPr/>
          </p:nvCxnSpPr>
          <p:spPr>
            <a:xfrm flipH="1" flipV="1">
              <a:off x="7814275" y="2713058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6" idx="1"/>
              <a:endCxn id="53" idx="3"/>
            </p:cNvCxnSpPr>
            <p:nvPr/>
          </p:nvCxnSpPr>
          <p:spPr>
            <a:xfrm flipH="1" flipV="1">
              <a:off x="7807578" y="3098246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1"/>
              <a:endCxn id="52" idx="3"/>
            </p:cNvCxnSpPr>
            <p:nvPr/>
          </p:nvCxnSpPr>
          <p:spPr>
            <a:xfrm flipH="1" flipV="1">
              <a:off x="7815951" y="3498505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ight Arrow 59"/>
          <p:cNvSpPr/>
          <p:nvPr/>
        </p:nvSpPr>
        <p:spPr>
          <a:xfrm>
            <a:off x="6398483" y="557731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68B7D16-50B3-45F7-89A6-014F6D5E45C0}"/>
              </a:ext>
            </a:extLst>
          </p:cNvPr>
          <p:cNvSpPr txBox="1"/>
          <p:nvPr/>
        </p:nvSpPr>
        <p:spPr>
          <a:xfrm>
            <a:off x="6236296" y="5151253"/>
            <a:ext cx="6290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% 3</a:t>
            </a:r>
          </a:p>
        </p:txBody>
      </p:sp>
      <p:sp>
        <p:nvSpPr>
          <p:cNvPr id="62" name="Textfeld 10"/>
          <p:cNvSpPr txBox="1"/>
          <p:nvPr/>
        </p:nvSpPr>
        <p:spPr>
          <a:xfrm>
            <a:off x="5008926" y="4824429"/>
            <a:ext cx="457042" cy="325952"/>
          </a:xfrm>
          <a:prstGeom prst="rect">
            <a:avLst/>
          </a:prstGeom>
          <a:noFill/>
        </p:spPr>
        <p:txBody>
          <a:bodyPr wrap="square" tIns="0" bIns="18000" rtlCol="0">
            <a:spAutoFit/>
          </a:bodyPr>
          <a:lstStyle/>
          <a:p>
            <a:pPr algn="ctr"/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⋈</a:t>
            </a:r>
            <a:endParaRPr lang="de-DE" sz="2000" b="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3" name="Textfeld 10"/>
          <p:cNvSpPr txBox="1"/>
          <p:nvPr/>
        </p:nvSpPr>
        <p:spPr>
          <a:xfrm>
            <a:off x="7797529" y="4821185"/>
            <a:ext cx="457042" cy="325952"/>
          </a:xfrm>
          <a:prstGeom prst="rect">
            <a:avLst/>
          </a:prstGeom>
          <a:noFill/>
        </p:spPr>
        <p:txBody>
          <a:bodyPr wrap="square" tIns="0" bIns="18000" rtlCol="0">
            <a:spAutoFit/>
          </a:bodyPr>
          <a:lstStyle/>
          <a:p>
            <a:pPr algn="ctr"/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⋈</a:t>
            </a:r>
            <a:endParaRPr lang="de-DE" sz="2000" b="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68B7D16-50B3-45F7-89A6-014F6D5E45C0}"/>
              </a:ext>
            </a:extLst>
          </p:cNvPr>
          <p:cNvSpPr txBox="1"/>
          <p:nvPr/>
        </p:nvSpPr>
        <p:spPr>
          <a:xfrm>
            <a:off x="7263379" y="4603580"/>
            <a:ext cx="151931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Hash partitioned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80570" y="1809346"/>
            <a:ext cx="11867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~128MB</a:t>
            </a:r>
          </a:p>
        </p:txBody>
      </p:sp>
    </p:spTree>
    <p:extLst>
      <p:ext uri="{BB962C8B-B14F-4D97-AF65-F5344CB8AC3E}">
        <p14:creationId xmlns:p14="http://schemas.microsoft.com/office/powerpoint/2010/main" val="276041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0" grpId="0" animBg="1"/>
      <p:bldP spid="61" grpId="0"/>
      <p:bldP spid="62" grpId="0"/>
      <p:bldP spid="63" grpId="0"/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7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Lazy </a:t>
            </a:r>
            <a:r>
              <a:rPr lang="en-US" dirty="0"/>
              <a:t>Evaluation, Caching, and Lineage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Data-Parallel Collection Processing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273838" y="1392877"/>
            <a:ext cx="6367529" cy="4389916"/>
          </a:xfrm>
          <a:prstGeom prst="roundRect">
            <a:avLst>
              <a:gd name="adj" fmla="val 11363"/>
            </a:avLst>
          </a:prstGeom>
          <a:noFill/>
          <a:ln w="25400" cap="flat" cmpd="sng" algn="ctr">
            <a:solidFill>
              <a:schemeClr val="accent1"/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459280" y="1557083"/>
            <a:ext cx="2058749" cy="1533395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1459280" y="3288776"/>
            <a:ext cx="4391569" cy="2328499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795335" y="3533104"/>
            <a:ext cx="666240" cy="1697434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900737" y="3631217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900737" y="4034892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900737" y="4426280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900737" y="4829956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2648025" y="1674923"/>
            <a:ext cx="666240" cy="127670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2753426" y="1764746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2753426" y="2168421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2753426" y="2552215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4795335" y="1681678"/>
            <a:ext cx="666240" cy="1276703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4900737" y="1771501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4900737" y="2175177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4900737" y="2558971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6786517" y="2732245"/>
            <a:ext cx="666240" cy="1276703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6891920" y="2822069"/>
            <a:ext cx="458039" cy="293971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6891920" y="3225744"/>
            <a:ext cx="458039" cy="293971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6891920" y="3609537"/>
            <a:ext cx="458039" cy="293971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9" name="Straight Arrow Connector 108"/>
          <p:cNvCxnSpPr>
            <a:stCxn id="102" idx="3"/>
            <a:endCxn id="106" idx="1"/>
          </p:cNvCxnSpPr>
          <p:nvPr/>
        </p:nvCxnSpPr>
        <p:spPr>
          <a:xfrm>
            <a:off x="5358776" y="1918488"/>
            <a:ext cx="1533141" cy="1050566"/>
          </a:xfrm>
          <a:prstGeom prst="straightConnector1">
            <a:avLst/>
          </a:prstGeom>
          <a:noFill/>
          <a:ln w="19050" cap="sq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0" name="Straight Arrow Connector 109"/>
          <p:cNvCxnSpPr>
            <a:stCxn id="103" idx="3"/>
            <a:endCxn id="107" idx="1"/>
          </p:cNvCxnSpPr>
          <p:nvPr/>
        </p:nvCxnSpPr>
        <p:spPr>
          <a:xfrm>
            <a:off x="5358776" y="2322163"/>
            <a:ext cx="1533141" cy="105056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1" name="Straight Arrow Connector 110"/>
          <p:cNvCxnSpPr>
            <a:stCxn id="104" idx="3"/>
            <a:endCxn id="108" idx="1"/>
          </p:cNvCxnSpPr>
          <p:nvPr/>
        </p:nvCxnSpPr>
        <p:spPr>
          <a:xfrm>
            <a:off x="5358776" y="2705957"/>
            <a:ext cx="1533141" cy="105056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2" name="Straight Arrow Connector 111"/>
          <p:cNvCxnSpPr>
            <a:stCxn id="99" idx="3"/>
            <a:endCxn id="103" idx="1"/>
          </p:cNvCxnSpPr>
          <p:nvPr/>
        </p:nvCxnSpPr>
        <p:spPr>
          <a:xfrm>
            <a:off x="3211465" y="2315409"/>
            <a:ext cx="1689271" cy="67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3" name="Straight Arrow Connector 112"/>
          <p:cNvCxnSpPr>
            <a:stCxn id="98" idx="3"/>
            <a:endCxn id="102" idx="1"/>
          </p:cNvCxnSpPr>
          <p:nvPr/>
        </p:nvCxnSpPr>
        <p:spPr>
          <a:xfrm>
            <a:off x="3211465" y="1911732"/>
            <a:ext cx="1689271" cy="67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4" name="Straight Arrow Connector 113"/>
          <p:cNvCxnSpPr>
            <a:stCxn id="93" idx="3"/>
            <a:endCxn id="106" idx="1"/>
          </p:cNvCxnSpPr>
          <p:nvPr/>
        </p:nvCxnSpPr>
        <p:spPr>
          <a:xfrm flipV="1">
            <a:off x="5358776" y="2969054"/>
            <a:ext cx="1533144" cy="80914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5" name="Straight Arrow Connector 114"/>
          <p:cNvCxnSpPr>
            <a:stCxn id="100" idx="3"/>
            <a:endCxn id="104" idx="1"/>
          </p:cNvCxnSpPr>
          <p:nvPr/>
        </p:nvCxnSpPr>
        <p:spPr>
          <a:xfrm>
            <a:off x="3211465" y="2699201"/>
            <a:ext cx="1689271" cy="67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6" name="Straight Arrow Connector 115"/>
          <p:cNvCxnSpPr>
            <a:stCxn id="95" idx="3"/>
            <a:endCxn id="106" idx="1"/>
          </p:cNvCxnSpPr>
          <p:nvPr/>
        </p:nvCxnSpPr>
        <p:spPr>
          <a:xfrm flipV="1">
            <a:off x="5358776" y="2969055"/>
            <a:ext cx="1533144" cy="1604211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7" name="Straight Arrow Connector 116"/>
          <p:cNvCxnSpPr>
            <a:stCxn id="93" idx="3"/>
            <a:endCxn id="107" idx="1"/>
          </p:cNvCxnSpPr>
          <p:nvPr/>
        </p:nvCxnSpPr>
        <p:spPr>
          <a:xfrm flipV="1">
            <a:off x="5358776" y="3372730"/>
            <a:ext cx="1533144" cy="40547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8" name="Straight Arrow Connector 117"/>
          <p:cNvCxnSpPr>
            <a:stCxn id="94" idx="3"/>
            <a:endCxn id="107" idx="1"/>
          </p:cNvCxnSpPr>
          <p:nvPr/>
        </p:nvCxnSpPr>
        <p:spPr>
          <a:xfrm flipV="1">
            <a:off x="5358776" y="3372730"/>
            <a:ext cx="1533144" cy="80914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9" name="Straight Arrow Connector 118"/>
          <p:cNvCxnSpPr>
            <a:stCxn id="95" idx="3"/>
            <a:endCxn id="107" idx="1"/>
          </p:cNvCxnSpPr>
          <p:nvPr/>
        </p:nvCxnSpPr>
        <p:spPr>
          <a:xfrm flipV="1">
            <a:off x="5358776" y="3372730"/>
            <a:ext cx="1533144" cy="120053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0" name="Straight Arrow Connector 119"/>
          <p:cNvCxnSpPr>
            <a:stCxn id="96" idx="3"/>
            <a:endCxn id="107" idx="1"/>
          </p:cNvCxnSpPr>
          <p:nvPr/>
        </p:nvCxnSpPr>
        <p:spPr>
          <a:xfrm flipV="1">
            <a:off x="5358776" y="3372730"/>
            <a:ext cx="1533144" cy="1604211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1" name="Straight Arrow Connector 120"/>
          <p:cNvCxnSpPr>
            <a:stCxn id="94" idx="3"/>
            <a:endCxn id="106" idx="1"/>
          </p:cNvCxnSpPr>
          <p:nvPr/>
        </p:nvCxnSpPr>
        <p:spPr>
          <a:xfrm flipV="1">
            <a:off x="5358776" y="2969055"/>
            <a:ext cx="1533144" cy="121282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2" name="Straight Arrow Connector 121"/>
          <p:cNvCxnSpPr>
            <a:stCxn id="99" idx="3"/>
            <a:endCxn id="104" idx="1"/>
          </p:cNvCxnSpPr>
          <p:nvPr/>
        </p:nvCxnSpPr>
        <p:spPr>
          <a:xfrm>
            <a:off x="3211465" y="2315408"/>
            <a:ext cx="1689271" cy="39054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3" name="Straight Arrow Connector 122"/>
          <p:cNvCxnSpPr>
            <a:stCxn id="99" idx="3"/>
            <a:endCxn id="102" idx="1"/>
          </p:cNvCxnSpPr>
          <p:nvPr/>
        </p:nvCxnSpPr>
        <p:spPr>
          <a:xfrm flipV="1">
            <a:off x="3211465" y="1918488"/>
            <a:ext cx="1689271" cy="39692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4" name="Straight Arrow Connector 123"/>
          <p:cNvCxnSpPr>
            <a:stCxn id="100" idx="3"/>
            <a:endCxn id="103" idx="1"/>
          </p:cNvCxnSpPr>
          <p:nvPr/>
        </p:nvCxnSpPr>
        <p:spPr>
          <a:xfrm flipV="1">
            <a:off x="3211465" y="2322164"/>
            <a:ext cx="1689271" cy="37703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5" name="Straight Arrow Connector 124"/>
          <p:cNvCxnSpPr>
            <a:stCxn id="98" idx="3"/>
            <a:endCxn id="104" idx="1"/>
          </p:cNvCxnSpPr>
          <p:nvPr/>
        </p:nvCxnSpPr>
        <p:spPr>
          <a:xfrm>
            <a:off x="3211465" y="1911731"/>
            <a:ext cx="1689271" cy="79422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6" name="Straight Arrow Connector 125"/>
          <p:cNvCxnSpPr>
            <a:stCxn id="96" idx="3"/>
            <a:endCxn id="106" idx="1"/>
          </p:cNvCxnSpPr>
          <p:nvPr/>
        </p:nvCxnSpPr>
        <p:spPr>
          <a:xfrm flipV="1">
            <a:off x="5358776" y="2969054"/>
            <a:ext cx="1533144" cy="200788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7" name="Straight Arrow Connector 126"/>
          <p:cNvCxnSpPr>
            <a:stCxn id="93" idx="3"/>
            <a:endCxn id="108" idx="1"/>
          </p:cNvCxnSpPr>
          <p:nvPr/>
        </p:nvCxnSpPr>
        <p:spPr>
          <a:xfrm flipV="1">
            <a:off x="5358776" y="3756523"/>
            <a:ext cx="1533144" cy="2167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8" name="Straight Arrow Connector 127"/>
          <p:cNvCxnSpPr>
            <a:stCxn id="94" idx="3"/>
            <a:endCxn id="108" idx="1"/>
          </p:cNvCxnSpPr>
          <p:nvPr/>
        </p:nvCxnSpPr>
        <p:spPr>
          <a:xfrm flipV="1">
            <a:off x="5358776" y="3756522"/>
            <a:ext cx="1533144" cy="4253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9" name="Straight Arrow Connector 128"/>
          <p:cNvCxnSpPr>
            <a:stCxn id="95" idx="3"/>
            <a:endCxn id="108" idx="1"/>
          </p:cNvCxnSpPr>
          <p:nvPr/>
        </p:nvCxnSpPr>
        <p:spPr>
          <a:xfrm flipV="1">
            <a:off x="5358776" y="3756522"/>
            <a:ext cx="1533144" cy="81674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30" name="Straight Arrow Connector 129"/>
          <p:cNvCxnSpPr>
            <a:stCxn id="96" idx="3"/>
            <a:endCxn id="108" idx="1"/>
          </p:cNvCxnSpPr>
          <p:nvPr/>
        </p:nvCxnSpPr>
        <p:spPr>
          <a:xfrm flipV="1">
            <a:off x="5358776" y="3756523"/>
            <a:ext cx="1533144" cy="122041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31" name="TextBox 130"/>
          <p:cNvSpPr txBox="1"/>
          <p:nvPr/>
        </p:nvSpPr>
        <p:spPr>
          <a:xfrm>
            <a:off x="6017410" y="4420101"/>
            <a:ext cx="94621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join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872720" y="4145383"/>
            <a:ext cx="1072857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union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541973" y="2715048"/>
            <a:ext cx="1326131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latin typeface="Consolas" panose="020B0609020204030204" pitchFamily="49" charset="0"/>
                <a:cs typeface="Calibri" panose="020F0502020204030204" pitchFamily="34" charset="0"/>
              </a:rPr>
              <a:t>groupBy</a:t>
            </a:r>
            <a:endParaRPr lang="en-US" b="1" kern="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134" name="Straight Arrow Connector 133"/>
          <p:cNvCxnSpPr>
            <a:stCxn id="100" idx="3"/>
            <a:endCxn id="102" idx="1"/>
          </p:cNvCxnSpPr>
          <p:nvPr/>
        </p:nvCxnSpPr>
        <p:spPr>
          <a:xfrm flipV="1">
            <a:off x="3211465" y="1918488"/>
            <a:ext cx="1689271" cy="78071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35" name="Straight Arrow Connector 134"/>
          <p:cNvCxnSpPr>
            <a:stCxn id="98" idx="3"/>
            <a:endCxn id="103" idx="1"/>
          </p:cNvCxnSpPr>
          <p:nvPr/>
        </p:nvCxnSpPr>
        <p:spPr>
          <a:xfrm>
            <a:off x="3211465" y="1911732"/>
            <a:ext cx="1689271" cy="41043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6390716" y="5201885"/>
            <a:ext cx="112735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3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1517995" y="2637296"/>
            <a:ext cx="112735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1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1591285" y="5170820"/>
            <a:ext cx="112735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2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195596" y="1547111"/>
            <a:ext cx="579132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376063" y="1490239"/>
            <a:ext cx="569514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479270" y="3311534"/>
            <a:ext cx="563102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861872" y="3311533"/>
            <a:ext cx="582337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4350383" y="3311677"/>
            <a:ext cx="545468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404597" y="2332164"/>
            <a:ext cx="587146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3349972" y="3442667"/>
            <a:ext cx="666240" cy="88699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3455373" y="3540780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3455373" y="3944455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0" name="Straight Arrow Connector 149"/>
          <p:cNvCxnSpPr>
            <a:stCxn id="147" idx="3"/>
            <a:endCxn id="94" idx="1"/>
          </p:cNvCxnSpPr>
          <p:nvPr/>
        </p:nvCxnSpPr>
        <p:spPr>
          <a:xfrm>
            <a:off x="3913412" y="4091441"/>
            <a:ext cx="987325" cy="9043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51" name="Straight Arrow Connector 150"/>
          <p:cNvCxnSpPr>
            <a:stCxn id="146" idx="3"/>
            <a:endCxn id="93" idx="1"/>
          </p:cNvCxnSpPr>
          <p:nvPr/>
        </p:nvCxnSpPr>
        <p:spPr>
          <a:xfrm>
            <a:off x="3913412" y="3687766"/>
            <a:ext cx="987325" cy="9043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54" name="Rounded Rectangle 153"/>
          <p:cNvSpPr/>
          <p:nvPr/>
        </p:nvSpPr>
        <p:spPr>
          <a:xfrm>
            <a:off x="1925402" y="3442667"/>
            <a:ext cx="666240" cy="88699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2030804" y="3540780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2030804" y="3944455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9" name="Straight Arrow Connector 158"/>
          <p:cNvCxnSpPr>
            <a:stCxn id="156" idx="3"/>
            <a:endCxn id="147" idx="1"/>
          </p:cNvCxnSpPr>
          <p:nvPr/>
        </p:nvCxnSpPr>
        <p:spPr>
          <a:xfrm>
            <a:off x="2488841" y="4091440"/>
            <a:ext cx="966531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60" name="Straight Arrow Connector 159"/>
          <p:cNvCxnSpPr>
            <a:stCxn id="155" idx="3"/>
            <a:endCxn id="146" idx="1"/>
          </p:cNvCxnSpPr>
          <p:nvPr/>
        </p:nvCxnSpPr>
        <p:spPr>
          <a:xfrm>
            <a:off x="2488841" y="3687765"/>
            <a:ext cx="966531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63" name="TextBox 162"/>
          <p:cNvSpPr txBox="1"/>
          <p:nvPr/>
        </p:nvSpPr>
        <p:spPr>
          <a:xfrm>
            <a:off x="2554034" y="4031005"/>
            <a:ext cx="819582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map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5747661" y="1674923"/>
            <a:ext cx="16022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partitioning- aware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3341600" y="4549650"/>
            <a:ext cx="666240" cy="88699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3447001" y="4647763"/>
            <a:ext cx="458039" cy="2939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3447001" y="5051438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8" name="Straight Arrow Connector 167"/>
          <p:cNvCxnSpPr>
            <a:stCxn id="167" idx="3"/>
            <a:endCxn id="96" idx="1"/>
          </p:cNvCxnSpPr>
          <p:nvPr/>
        </p:nvCxnSpPr>
        <p:spPr>
          <a:xfrm flipV="1">
            <a:off x="3905040" y="4976942"/>
            <a:ext cx="995697" cy="22148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69" name="Straight Arrow Connector 168"/>
          <p:cNvCxnSpPr>
            <a:stCxn id="166" idx="3"/>
            <a:endCxn id="95" idx="1"/>
          </p:cNvCxnSpPr>
          <p:nvPr/>
        </p:nvCxnSpPr>
        <p:spPr>
          <a:xfrm flipV="1">
            <a:off x="3905040" y="4573266"/>
            <a:ext cx="995697" cy="22148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72" name="TextBox 171"/>
          <p:cNvSpPr txBox="1"/>
          <p:nvPr/>
        </p:nvSpPr>
        <p:spPr>
          <a:xfrm>
            <a:off x="2894004" y="4498911"/>
            <a:ext cx="551880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356523" y="5999185"/>
            <a:ext cx="66357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Mosharaf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Chowdhury,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Tathagata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Ankur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Dave, Justin Ma, Murphy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McCauly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Michael J. Franklin, Scott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Shenker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Resilient Distributed Datasets: A Fault-Tolerant Abstraction for In-Memory Cluster Computing.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NSDI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175" name="Straight Arrow Connector 174"/>
          <p:cNvCxnSpPr>
            <a:stCxn id="105" idx="3"/>
            <a:endCxn id="181" idx="1"/>
          </p:cNvCxnSpPr>
          <p:nvPr/>
        </p:nvCxnSpPr>
        <p:spPr>
          <a:xfrm>
            <a:off x="7452757" y="3370597"/>
            <a:ext cx="747122" cy="4459"/>
          </a:xfrm>
          <a:prstGeom prst="straightConnector1">
            <a:avLst/>
          </a:prstGeom>
          <a:noFill/>
          <a:ln w="19050" cap="sq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79" name="TextBox 178"/>
          <p:cNvSpPr txBox="1"/>
          <p:nvPr/>
        </p:nvSpPr>
        <p:spPr>
          <a:xfrm>
            <a:off x="7494098" y="3418741"/>
            <a:ext cx="1199494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reduce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8199879" y="3327903"/>
            <a:ext cx="140409" cy="94306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Rounded Rectangle 182"/>
          <p:cNvSpPr/>
          <p:nvPr/>
        </p:nvSpPr>
        <p:spPr>
          <a:xfrm>
            <a:off x="7876728" y="5189616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578138" y="5505021"/>
            <a:ext cx="10449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cached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34" y="6048477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5784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136" grpId="0"/>
      <p:bldP spid="137" grpId="0"/>
      <p:bldP spid="138" grpId="0"/>
      <p:bldP spid="1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Data-Parallel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Batch ML Algorithms</a:t>
            </a:r>
            <a:endParaRPr lang="en-US" dirty="0"/>
          </a:p>
        </p:txBody>
      </p:sp>
      <p:pic>
        <p:nvPicPr>
          <p:cNvPr id="4" name="Graphic 87">
            <a:extLst>
              <a:ext uri="{FF2B5EF4-FFF2-40B4-BE49-F238E27FC236}">
                <a16:creationId xmlns:a16="http://schemas.microsoft.com/office/drawing/2014/main" id="{13DC4519-F41E-40DC-90D6-66F4DE977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73884" y="4731135"/>
            <a:ext cx="1280160" cy="308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0380" y="4683228"/>
            <a:ext cx="1388669" cy="403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3AD177-5F3B-4753-883E-7A5CF09126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26" y="4656953"/>
            <a:ext cx="741075" cy="385587"/>
          </a:xfrm>
          <a:prstGeom prst="rect">
            <a:avLst/>
          </a:prstGeom>
        </p:spPr>
      </p:pic>
      <p:pic>
        <p:nvPicPr>
          <p:cNvPr id="7" name="Picture 2" descr="Bildergebnis für dask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5" t="34381" r="29495" b="34871"/>
          <a:stretch/>
        </p:blipFill>
        <p:spPr bwMode="auto">
          <a:xfrm>
            <a:off x="6925041" y="4703324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94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Matrix Formats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Block </a:t>
            </a:r>
            <a:r>
              <a:rPr lang="en-US" b="0" dirty="0"/>
              <a:t>(m x n)</a:t>
            </a:r>
          </a:p>
          <a:p>
            <a:pPr lvl="1"/>
            <a:r>
              <a:rPr lang="en-US" dirty="0"/>
              <a:t>A.k.a. tiles/chunks, most operations defined here</a:t>
            </a:r>
          </a:p>
          <a:p>
            <a:pPr lvl="1"/>
            <a:r>
              <a:rPr lang="en-US" dirty="0"/>
              <a:t>Local matrix: single block, different representations</a:t>
            </a:r>
          </a:p>
          <a:p>
            <a:r>
              <a:rPr lang="en-US" dirty="0"/>
              <a:t>Common Block Representations</a:t>
            </a:r>
          </a:p>
          <a:p>
            <a:pPr lvl="1"/>
            <a:r>
              <a:rPr lang="en-US" dirty="0"/>
              <a:t>Dense (linearized arrays)</a:t>
            </a:r>
          </a:p>
          <a:p>
            <a:pPr lvl="1"/>
            <a:r>
              <a:rPr lang="en-US" dirty="0"/>
              <a:t>MCSR (modified CSR)</a:t>
            </a:r>
          </a:p>
          <a:p>
            <a:pPr lvl="1"/>
            <a:r>
              <a:rPr lang="en-US" dirty="0"/>
              <a:t>CSR (compressed sparse rows), CSC</a:t>
            </a:r>
          </a:p>
          <a:p>
            <a:pPr lvl="1"/>
            <a:r>
              <a:rPr lang="en-US" dirty="0"/>
              <a:t>COO (Coordinate matrix)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Data-Parallel Execution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086600" y="20406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.7</a:t>
            </a:r>
          </a:p>
        </p:txBody>
      </p:sp>
      <p:sp>
        <p:nvSpPr>
          <p:cNvPr id="9" name="Rectangle 8"/>
          <p:cNvSpPr/>
          <p:nvPr/>
        </p:nvSpPr>
        <p:spPr>
          <a:xfrm>
            <a:off x="7391400" y="20406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20406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86600" y="23454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91400" y="23454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96200" y="23454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86600" y="26502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91400" y="26502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96200" y="26502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8790" y="128200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3x3 Matrix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8200" y="49362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43000" y="49362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47800" y="49362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52600" y="49362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57400" y="49362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62200" y="49362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67000" y="49362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71800" y="49362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76600" y="49362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200" y="455525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Dense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(row-major)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858000" y="43266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58000" y="46314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58000" y="49362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58000" y="52410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858000" y="55458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53200" y="4326654"/>
            <a:ext cx="2286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553200" y="4631454"/>
            <a:ext cx="2286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553200" y="4936254"/>
            <a:ext cx="2286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553200" y="5241054"/>
            <a:ext cx="2286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553200" y="5545854"/>
            <a:ext cx="2286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096000" y="4326654"/>
            <a:ext cx="2286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096000" y="4631454"/>
            <a:ext cx="2286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96000" y="4936254"/>
            <a:ext cx="2286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96000" y="5241054"/>
            <a:ext cx="2286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44" name="Straight Arrow Connector 43"/>
          <p:cNvCxnSpPr>
            <a:stCxn id="37" idx="1"/>
          </p:cNvCxnSpPr>
          <p:nvPr/>
        </p:nvCxnSpPr>
        <p:spPr>
          <a:xfrm rot="10800000">
            <a:off x="6324600" y="4783854"/>
            <a:ext cx="228600" cy="304801"/>
          </a:xfrm>
          <a:prstGeom prst="straightConnector1">
            <a:avLst/>
          </a:prstGeom>
          <a:ln w="19050">
            <a:solidFill>
              <a:srgbClr val="7889FB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6324600" y="4479054"/>
            <a:ext cx="228600" cy="1"/>
          </a:xfrm>
          <a:prstGeom prst="straightConnector1">
            <a:avLst/>
          </a:prstGeom>
          <a:ln w="19050">
            <a:solidFill>
              <a:srgbClr val="7889FB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9" idx="1"/>
          </p:cNvCxnSpPr>
          <p:nvPr/>
        </p:nvCxnSpPr>
        <p:spPr>
          <a:xfrm rot="10800000">
            <a:off x="6324600" y="5088654"/>
            <a:ext cx="228600" cy="609601"/>
          </a:xfrm>
          <a:prstGeom prst="straightConnector1">
            <a:avLst/>
          </a:prstGeom>
          <a:ln w="19050">
            <a:solidFill>
              <a:srgbClr val="7889FB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943600" y="3793254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CSR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382000" y="43266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382000" y="46314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382000" y="49362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382000" y="52410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.4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382000" y="55458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077200" y="4326654"/>
            <a:ext cx="2286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077200" y="4631454"/>
            <a:ext cx="2286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077200" y="4936254"/>
            <a:ext cx="2286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077200" y="5241054"/>
            <a:ext cx="2286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077200" y="5545854"/>
            <a:ext cx="2286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72400" y="3793254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COO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772400" y="4326654"/>
            <a:ext cx="2286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772400" y="4631454"/>
            <a:ext cx="2286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772400" y="4936254"/>
            <a:ext cx="2286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772400" y="5241054"/>
            <a:ext cx="2286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772400" y="5545854"/>
            <a:ext cx="2286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rot="10800000" flipV="1">
            <a:off x="6172200" y="3107454"/>
            <a:ext cx="838200" cy="3810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0800000" flipV="1">
            <a:off x="6781800" y="3107454"/>
            <a:ext cx="533400" cy="3810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7277100" y="3145554"/>
            <a:ext cx="381000" cy="3048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6200000" flipH="1">
            <a:off x="7886700" y="3145554"/>
            <a:ext cx="381000" cy="3048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800600" y="44790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.7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105400" y="44790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105400" y="4250454"/>
            <a:ext cx="304800" cy="2286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267200" y="4250454"/>
            <a:ext cx="2286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419600" y="4402854"/>
            <a:ext cx="381000" cy="76200"/>
          </a:xfrm>
          <a:prstGeom prst="straightConnector1">
            <a:avLst/>
          </a:prstGeom>
          <a:ln w="19050">
            <a:solidFill>
              <a:srgbClr val="7889FB"/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114800" y="3793254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MCSR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800600" y="4250454"/>
            <a:ext cx="304800" cy="2286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800600" y="50886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.2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105400" y="50886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.4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105400" y="4860054"/>
            <a:ext cx="304800" cy="2286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800600" y="4860054"/>
            <a:ext cx="304800" cy="2286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800600" y="5698254"/>
            <a:ext cx="3048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.3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800600" y="5469654"/>
            <a:ext cx="304800" cy="2286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267200" y="4555254"/>
            <a:ext cx="2286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267200" y="4860054"/>
            <a:ext cx="228600" cy="3048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rot="16200000" flipH="1">
            <a:off x="4419600" y="4707654"/>
            <a:ext cx="381000" cy="381000"/>
          </a:xfrm>
          <a:prstGeom prst="straightConnector1">
            <a:avLst/>
          </a:prstGeom>
          <a:ln w="19050">
            <a:solidFill>
              <a:srgbClr val="7889FB"/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6200000" flipH="1">
            <a:off x="4267200" y="5164854"/>
            <a:ext cx="685800" cy="381000"/>
          </a:xfrm>
          <a:prstGeom prst="straightConnector1">
            <a:avLst/>
          </a:prstGeom>
          <a:ln w="19050">
            <a:solidFill>
              <a:srgbClr val="7889FB"/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724966" y="5361188"/>
            <a:ext cx="10224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153137" y="5925572"/>
            <a:ext cx="15239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O(m +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nnz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676949" y="5907150"/>
            <a:ext cx="113545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nnz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(X))</a:t>
            </a:r>
          </a:p>
        </p:txBody>
      </p:sp>
    </p:spTree>
    <p:extLst>
      <p:ext uri="{BB962C8B-B14F-4D97-AF65-F5344CB8AC3E}">
        <p14:creationId xmlns:p14="http://schemas.microsoft.com/office/powerpoint/2010/main" val="321872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7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70" grpId="0" animBg="1"/>
      <p:bldP spid="71" grpId="0" animBg="1"/>
      <p:bldP spid="72" grpId="0" animBg="1"/>
      <p:bldP spid="73" grpId="0" animBg="1"/>
      <p:bldP spid="75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7" grpId="0"/>
      <p:bldP spid="88" grpId="0"/>
      <p:bldP spid="8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Matrix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 of “Matrix Blocks” (and keys)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Bag semantics </a:t>
            </a:r>
            <a:r>
              <a:rPr lang="en-US" dirty="0"/>
              <a:t>(duplicates, unordered)</a:t>
            </a:r>
          </a:p>
          <a:p>
            <a:pPr lvl="1"/>
            <a:r>
              <a:rPr lang="en-US" dirty="0"/>
              <a:t>Logical (Fixed-Size) Blocking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00B050"/>
                </a:solidFill>
              </a:rPr>
              <a:t>+ join processing / independence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- (sparsity skew)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SystemML</a:t>
            </a:r>
            <a:r>
              <a:rPr lang="en-US" dirty="0"/>
              <a:t> on Spark:</a:t>
            </a:r>
            <a:br>
              <a:rPr lang="en-US" dirty="0"/>
            </a:br>
            <a:r>
              <a:rPr lang="en-US" dirty="0" err="1">
                <a:latin typeface="Consolas" pitchFamily="49" charset="0"/>
                <a:cs typeface="Consolas" pitchFamily="49" charset="0"/>
              </a:rPr>
              <a:t>JavaPairRDD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MatrixIndexes,MatrixBlock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  <a:endParaRPr lang="en-US" dirty="0"/>
          </a:p>
          <a:p>
            <a:pPr lvl="1"/>
            <a:r>
              <a:rPr lang="en-US" dirty="0"/>
              <a:t>Blocks encoded independently (dense/sparse)</a:t>
            </a:r>
          </a:p>
          <a:p>
            <a:endParaRPr lang="en-US" dirty="0"/>
          </a:p>
          <a:p>
            <a:r>
              <a:rPr lang="en-US" dirty="0"/>
              <a:t>Partitioning</a:t>
            </a:r>
          </a:p>
          <a:p>
            <a:pPr lvl="1"/>
            <a:r>
              <a:rPr lang="en-US" dirty="0"/>
              <a:t>Logical Partitioning </a:t>
            </a:r>
            <a:br>
              <a:rPr lang="en-US" dirty="0"/>
            </a:br>
            <a:r>
              <a:rPr lang="en-US" dirty="0"/>
              <a:t>(e.g., row-/column-wise)</a:t>
            </a:r>
          </a:p>
          <a:p>
            <a:pPr lvl="1"/>
            <a:r>
              <a:rPr lang="en-US" dirty="0"/>
              <a:t>Physical Partitioning</a:t>
            </a:r>
            <a:br>
              <a:rPr lang="en-US" dirty="0"/>
            </a:br>
            <a:r>
              <a:rPr lang="en-US" dirty="0"/>
              <a:t>(e.g., hash / grid)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Data-Parallel Execution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9803" y="1996913"/>
            <a:ext cx="1447800" cy="184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3464" y="4267200"/>
            <a:ext cx="3686861" cy="189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678803" y="1074003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Logical Blocking 3,400x2,700 Matrix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=1,000)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5168" y="4807803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Physical Blocking and Partitioning </a:t>
            </a:r>
          </a:p>
        </p:txBody>
      </p:sp>
    </p:spTree>
    <p:extLst>
      <p:ext uri="{BB962C8B-B14F-4D97-AF65-F5344CB8AC3E}">
        <p14:creationId xmlns:p14="http://schemas.microsoft.com/office/powerpoint/2010/main" val="295699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Matrix </a:t>
            </a:r>
            <a:r>
              <a:rPr lang="en-US" dirty="0" smtClean="0"/>
              <a:t>Representations,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 </a:t>
            </a:r>
            <a:r>
              <a:rPr lang="en-US" dirty="0" smtClean="0">
                <a:solidFill>
                  <a:schemeClr val="accent1"/>
                </a:solidFill>
              </a:rPr>
              <a:t>Block-partitioned Matrices</a:t>
            </a:r>
          </a:p>
          <a:p>
            <a:pPr lvl="1"/>
            <a:r>
              <a:rPr lang="en-US" dirty="0" smtClean="0"/>
              <a:t>Fixed-size, square or rectangular blocks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Pros:</a:t>
            </a:r>
            <a:r>
              <a:rPr lang="en-US" dirty="0" smtClean="0"/>
              <a:t> Input/output alignment, block-local transpose, </a:t>
            </a:r>
            <a:br>
              <a:rPr lang="en-US" dirty="0" smtClean="0"/>
            </a:br>
            <a:r>
              <a:rPr lang="en-US" dirty="0" smtClean="0"/>
              <a:t>amortize block overheads, bounded mem, cache-conscious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Cons:</a:t>
            </a:r>
            <a:r>
              <a:rPr lang="en-US" dirty="0" smtClean="0"/>
              <a:t> Converting row-wise inputs (e.g., text) requires shuffle</a:t>
            </a:r>
          </a:p>
          <a:p>
            <a:pPr lvl="1"/>
            <a:r>
              <a:rPr lang="en-US" b="1" dirty="0" smtClean="0"/>
              <a:t>Examples: </a:t>
            </a:r>
            <a:r>
              <a:rPr lang="en-US" b="1" dirty="0" smtClean="0">
                <a:solidFill>
                  <a:srgbClr val="7889FB"/>
                </a:solidFill>
              </a:rPr>
              <a:t>RIOT</a:t>
            </a:r>
            <a:r>
              <a:rPr lang="en-US" b="0" dirty="0" smtClean="0"/>
              <a:t>, </a:t>
            </a:r>
            <a:r>
              <a:rPr lang="en-US" b="1" dirty="0" smtClean="0">
                <a:solidFill>
                  <a:srgbClr val="7889FB"/>
                </a:solidFill>
              </a:rPr>
              <a:t>PEGASUS</a:t>
            </a:r>
            <a:r>
              <a:rPr lang="en-US" b="0" dirty="0" smtClean="0"/>
              <a:t>, </a:t>
            </a:r>
            <a:r>
              <a:rPr lang="en-US" b="1" dirty="0" err="1" smtClean="0">
                <a:solidFill>
                  <a:srgbClr val="7889FB"/>
                </a:solidFill>
              </a:rPr>
              <a:t>SystemML</a:t>
            </a:r>
            <a:r>
              <a:rPr lang="en-US" b="0" dirty="0" smtClean="0"/>
              <a:t>, </a:t>
            </a:r>
            <a:r>
              <a:rPr lang="en-US" b="1" dirty="0" err="1" smtClean="0">
                <a:solidFill>
                  <a:srgbClr val="7889FB"/>
                </a:solidFill>
              </a:rPr>
              <a:t>SciDB</a:t>
            </a:r>
            <a:r>
              <a:rPr lang="en-US" b="0" dirty="0" smtClean="0"/>
              <a:t>, </a:t>
            </a:r>
            <a:r>
              <a:rPr lang="en-US" b="1" dirty="0" err="1" smtClean="0">
                <a:solidFill>
                  <a:srgbClr val="7889FB"/>
                </a:solidFill>
              </a:rPr>
              <a:t>Cumulon</a:t>
            </a:r>
            <a:r>
              <a:rPr lang="en-US" b="0" dirty="0" smtClean="0"/>
              <a:t>, </a:t>
            </a:r>
            <a:br>
              <a:rPr lang="en-US" b="0" dirty="0" smtClean="0"/>
            </a:br>
            <a:r>
              <a:rPr lang="en-US" b="1" dirty="0" smtClean="0">
                <a:solidFill>
                  <a:srgbClr val="7889FB"/>
                </a:solidFill>
              </a:rPr>
              <a:t>Distributed R</a:t>
            </a:r>
            <a:r>
              <a:rPr lang="en-US" b="0" dirty="0" smtClean="0"/>
              <a:t>, </a:t>
            </a:r>
            <a:r>
              <a:rPr lang="en-US" b="1" dirty="0" err="1" smtClean="0">
                <a:solidFill>
                  <a:srgbClr val="7889FB"/>
                </a:solidFill>
              </a:rPr>
              <a:t>DMac</a:t>
            </a:r>
            <a:r>
              <a:rPr lang="en-US" b="0" dirty="0" smtClean="0"/>
              <a:t>, </a:t>
            </a:r>
            <a:r>
              <a:rPr lang="en-US" b="1" dirty="0">
                <a:solidFill>
                  <a:srgbClr val="7889FB"/>
                </a:solidFill>
              </a:rPr>
              <a:t>Spark </a:t>
            </a:r>
            <a:r>
              <a:rPr lang="en-US" b="1" dirty="0" err="1" smtClean="0">
                <a:solidFill>
                  <a:srgbClr val="7889FB"/>
                </a:solidFill>
              </a:rPr>
              <a:t>Mllib</a:t>
            </a:r>
            <a:r>
              <a:rPr lang="en-US" b="0" dirty="0" smtClean="0"/>
              <a:t>, </a:t>
            </a:r>
            <a:r>
              <a:rPr lang="en-US" b="1" dirty="0" smtClean="0">
                <a:solidFill>
                  <a:srgbClr val="7889FB"/>
                </a:solidFill>
              </a:rPr>
              <a:t>Gilbert</a:t>
            </a:r>
            <a:r>
              <a:rPr lang="en-US" b="0" dirty="0" smtClean="0"/>
              <a:t>, </a:t>
            </a:r>
            <a:r>
              <a:rPr lang="en-US" b="1" dirty="0" err="1" smtClean="0">
                <a:solidFill>
                  <a:srgbClr val="7889FB"/>
                </a:solidFill>
              </a:rPr>
              <a:t>MatFast</a:t>
            </a:r>
            <a:r>
              <a:rPr lang="en-US" b="0" dirty="0" smtClean="0"/>
              <a:t>, </a:t>
            </a:r>
            <a:r>
              <a:rPr lang="en-US" b="0" dirty="0"/>
              <a:t>and </a:t>
            </a:r>
            <a:r>
              <a:rPr lang="en-US" b="1" dirty="0" err="1" smtClean="0">
                <a:solidFill>
                  <a:srgbClr val="7889FB"/>
                </a:solidFill>
              </a:rPr>
              <a:t>SimSQL</a:t>
            </a:r>
            <a:endParaRPr lang="en-US" b="1" dirty="0" smtClean="0">
              <a:solidFill>
                <a:srgbClr val="7889FB"/>
              </a:solidFill>
            </a:endParaRPr>
          </a:p>
          <a:p>
            <a:r>
              <a:rPr lang="en-US" dirty="0" smtClean="0"/>
              <a:t>#2 </a:t>
            </a:r>
            <a:r>
              <a:rPr lang="en-US" dirty="0" smtClean="0">
                <a:solidFill>
                  <a:schemeClr val="accent1"/>
                </a:solidFill>
              </a:rPr>
              <a:t>Row/Column-partitioned Matrices</a:t>
            </a:r>
          </a:p>
          <a:p>
            <a:pPr lvl="1"/>
            <a:r>
              <a:rPr lang="en-US" dirty="0" smtClean="0"/>
              <a:t>Collection of row indexes and rows (or columns respectively)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Pros:</a:t>
            </a:r>
            <a:r>
              <a:rPr lang="en-US" dirty="0" smtClean="0"/>
              <a:t> Seamless data conversion and access to entire rows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Cons: </a:t>
            </a:r>
            <a:r>
              <a:rPr lang="en-US" dirty="0" smtClean="0">
                <a:solidFill>
                  <a:schemeClr val="tx1"/>
                </a:solidFill>
              </a:rPr>
              <a:t>Storage overhead in Java, and cache unfriendly operations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Examples: </a:t>
            </a:r>
            <a:r>
              <a:rPr lang="en-US" b="1" dirty="0">
                <a:solidFill>
                  <a:srgbClr val="7889FB"/>
                </a:solidFill>
              </a:rPr>
              <a:t>Spark </a:t>
            </a:r>
            <a:r>
              <a:rPr lang="en-US" b="1" dirty="0" err="1" smtClean="0">
                <a:solidFill>
                  <a:srgbClr val="7889FB"/>
                </a:solidFill>
              </a:rPr>
              <a:t>MLlib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rgbClr val="7889FB"/>
                </a:solidFill>
              </a:rPr>
              <a:t>Mahout Samsara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rgbClr val="7889FB"/>
                </a:solidFill>
              </a:rPr>
              <a:t>Emma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rgbClr val="7889FB"/>
                </a:solidFill>
              </a:rPr>
              <a:t>SimSQL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 smtClean="0"/>
              <a:t>#3 </a:t>
            </a:r>
            <a:r>
              <a:rPr lang="en-US" dirty="0" smtClean="0">
                <a:solidFill>
                  <a:schemeClr val="tx1"/>
                </a:solidFill>
              </a:rPr>
              <a:t>Algorithm-specific Partitioning</a:t>
            </a:r>
          </a:p>
          <a:p>
            <a:pPr lvl="1"/>
            <a:r>
              <a:rPr lang="en-US" dirty="0" smtClean="0"/>
              <a:t>Operation and algorithm-centric data representations</a:t>
            </a:r>
          </a:p>
          <a:p>
            <a:pPr lvl="1"/>
            <a:r>
              <a:rPr lang="en-US" dirty="0" smtClean="0"/>
              <a:t>Examples: matrix </a:t>
            </a:r>
            <a:r>
              <a:rPr lang="en-US" b="1" dirty="0" smtClean="0">
                <a:solidFill>
                  <a:srgbClr val="7889FB"/>
                </a:solidFill>
              </a:rPr>
              <a:t>inverse</a:t>
            </a:r>
            <a:r>
              <a:rPr lang="en-US" dirty="0" smtClean="0"/>
              <a:t>, matrix </a:t>
            </a:r>
            <a:r>
              <a:rPr lang="en-US" b="1" dirty="0" smtClean="0">
                <a:solidFill>
                  <a:srgbClr val="7889FB"/>
                </a:solidFill>
              </a:rPr>
              <a:t>factorization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Data-Parallel Execution</a:t>
            </a:r>
          </a:p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7847762" y="1557494"/>
            <a:ext cx="897654" cy="1388347"/>
            <a:chOff x="7847762" y="1557494"/>
            <a:chExt cx="897654" cy="1388347"/>
          </a:xfrm>
        </p:grpSpPr>
        <p:sp>
          <p:nvSpPr>
            <p:cNvPr id="5" name="Rectangle 4"/>
            <p:cNvSpPr/>
            <p:nvPr/>
          </p:nvSpPr>
          <p:spPr>
            <a:xfrm>
              <a:off x="7847762" y="1557494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331759" y="1557494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849437" y="2041490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333434" y="2041490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49436" y="2523810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33433" y="2523810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6087" y="3708463"/>
            <a:ext cx="909378" cy="1429122"/>
            <a:chOff x="7846087" y="3708463"/>
            <a:chExt cx="909378" cy="1429122"/>
          </a:xfrm>
        </p:grpSpPr>
        <p:sp>
          <p:nvSpPr>
            <p:cNvPr id="11" name="Rectangle 10"/>
            <p:cNvSpPr/>
            <p:nvPr/>
          </p:nvSpPr>
          <p:spPr>
            <a:xfrm>
              <a:off x="7849437" y="3708463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47762" y="3790526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49437" y="3871064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47762" y="3953127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49437" y="4033665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47762" y="4115728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49437" y="4196266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47762" y="4278329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49437" y="4360248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47762" y="4442311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49437" y="4522849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47762" y="4604912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47762" y="4684601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46087" y="4766664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47762" y="4847202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46087" y="4929265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47762" y="5009803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46087" y="5091866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052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</a:t>
            </a:r>
            <a:r>
              <a:rPr lang="en-US" dirty="0" smtClean="0"/>
              <a:t>Matrix Operations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Data-Parallel Execution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64" y="2147508"/>
            <a:ext cx="2680335" cy="2166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642" y="2147508"/>
            <a:ext cx="2973705" cy="3393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390" y="2147509"/>
            <a:ext cx="2146935" cy="3427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8518" y="1457013"/>
            <a:ext cx="25943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Elementwise Multiplication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Hadamard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Product)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3501" y="1629509"/>
            <a:ext cx="23585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Transposition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6660" y="1448641"/>
            <a:ext cx="23585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Matrix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Multiplication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326" y="4391135"/>
            <a:ext cx="22242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Note: also with row/column vector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rhs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6886" y="5625738"/>
            <a:ext cx="174023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Note: 1:N join</a:t>
            </a:r>
          </a:p>
        </p:txBody>
      </p:sp>
    </p:spTree>
    <p:extLst>
      <p:ext uri="{BB962C8B-B14F-4D97-AF65-F5344CB8AC3E}">
        <p14:creationId xmlns:p14="http://schemas.microsoft.com/office/powerpoint/2010/main" val="194575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</a:t>
            </a:r>
            <a:r>
              <a:rPr lang="en-US" dirty="0" smtClean="0"/>
              <a:t>MM Operator </a:t>
            </a:r>
            <a:r>
              <a:rPr lang="en-US" dirty="0"/>
              <a:t>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Selection Criteria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and cluster characteristics </a:t>
            </a:r>
            <a:r>
              <a:rPr lang="en-US" dirty="0"/>
              <a:t>(e.g., data size/shape, memory, parallelism)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Matrix/operation properties</a:t>
            </a:r>
            <a:r>
              <a:rPr lang="en-US" dirty="0"/>
              <a:t> (e.g., diagonal/symmetric, sparse-safe ops)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flow properties</a:t>
            </a:r>
            <a:r>
              <a:rPr lang="en-US" dirty="0"/>
              <a:t> (e.g., co-partitioning, co-location, data locality)</a:t>
            </a:r>
          </a:p>
          <a:p>
            <a:pPr lvl="1"/>
            <a:endParaRPr lang="en-US" sz="700" dirty="0"/>
          </a:p>
          <a:p>
            <a:r>
              <a:rPr lang="en-US" dirty="0"/>
              <a:t>#0 Local Operators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mm, </a:t>
            </a:r>
            <a:r>
              <a:rPr lang="en-US" dirty="0" err="1"/>
              <a:t>tsmm</a:t>
            </a:r>
            <a:r>
              <a:rPr lang="en-US" dirty="0"/>
              <a:t>, </a:t>
            </a:r>
            <a:r>
              <a:rPr lang="en-US" dirty="0" err="1"/>
              <a:t>mmchain</a:t>
            </a:r>
            <a:r>
              <a:rPr lang="en-US" dirty="0"/>
              <a:t>; Samsara/</a:t>
            </a:r>
            <a:r>
              <a:rPr lang="en-US" dirty="0" err="1"/>
              <a:t>Mllib</a:t>
            </a:r>
            <a:r>
              <a:rPr lang="en-US" dirty="0"/>
              <a:t> local</a:t>
            </a:r>
          </a:p>
          <a:p>
            <a:r>
              <a:rPr lang="en-US" dirty="0"/>
              <a:t>#1 Special Operators </a:t>
            </a:r>
            <a:r>
              <a:rPr lang="en-US" b="0" dirty="0"/>
              <a:t>(special patterns/sparsity)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tsmm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mapmmchain</a:t>
            </a:r>
            <a:r>
              <a:rPr lang="en-US" dirty="0"/>
              <a:t>; Samsara </a:t>
            </a:r>
            <a:r>
              <a:rPr lang="en-US" dirty="0" err="1"/>
              <a:t>AtA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Broadcast-Based Operators </a:t>
            </a:r>
            <a:r>
              <a:rPr lang="en-US" b="0" dirty="0"/>
              <a:t>(aka broadcast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mapmm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mapmmchain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#3 Co-Partitioning-Based Operators </a:t>
            </a:r>
            <a:r>
              <a:rPr lang="en-US" b="0" dirty="0"/>
              <a:t>(aka improved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zipmm</a:t>
            </a:r>
            <a:r>
              <a:rPr lang="en-US" dirty="0"/>
              <a:t>; Emma, Samsara </a:t>
            </a:r>
            <a:r>
              <a:rPr lang="en-US" dirty="0" err="1"/>
              <a:t>OpAtB</a:t>
            </a:r>
            <a:endParaRPr lang="en-US" dirty="0"/>
          </a:p>
          <a:p>
            <a:r>
              <a:rPr lang="en-US" dirty="0"/>
              <a:t>#4 Shuffle-Based Operators </a:t>
            </a:r>
            <a:r>
              <a:rPr lang="en-US" b="0" dirty="0"/>
              <a:t>(aka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cpmm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1"/>
                </a:solidFill>
              </a:rPr>
              <a:t>rmm</a:t>
            </a:r>
            <a:r>
              <a:rPr lang="en-US" dirty="0"/>
              <a:t>; Samsara </a:t>
            </a:r>
            <a:r>
              <a:rPr lang="en-US" dirty="0" err="1"/>
              <a:t>OpAB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Data-Parallel Execution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33688" y="3155746"/>
            <a:ext cx="2267145" cy="1766668"/>
            <a:chOff x="4286055" y="4405531"/>
            <a:chExt cx="2267145" cy="1766668"/>
          </a:xfrm>
        </p:grpSpPr>
        <p:sp>
          <p:nvSpPr>
            <p:cNvPr id="7" name="Rectangle 6"/>
            <p:cNvSpPr/>
            <p:nvPr/>
          </p:nvSpPr>
          <p:spPr>
            <a:xfrm>
              <a:off x="4495800" y="4990306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28406" y="4495800"/>
              <a:ext cx="153194" cy="4556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5257799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27612" y="4990306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5390753" y="5732858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6019800" y="5867400"/>
              <a:ext cx="152399" cy="4572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86055" y="4405531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kumimoji="0" lang="en-US" sz="16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pass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38800" y="4682452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kumimoji="0" lang="en-US" sz="16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nd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pass</a:t>
              </a:r>
            </a:p>
          </p:txBody>
        </p: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>
              <a:off x="5244140" y="5276453"/>
              <a:ext cx="286147" cy="66555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6" name="Rectangle 15"/>
            <p:cNvSpPr/>
            <p:nvPr/>
          </p:nvSpPr>
          <p:spPr>
            <a:xfrm>
              <a:off x="5320340" y="5257800"/>
              <a:ext cx="3946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q</a:t>
              </a:r>
              <a:r>
                <a:rPr kumimoji="0" lang="en-US" sz="1600" b="0" i="0" u="none" strike="noStrike" kern="0" cap="none" spc="0" normalizeH="0" baseline="6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┬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872489" y="2860634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t(X) %*% (X%*%v)</a:t>
            </a:r>
          </a:p>
        </p:txBody>
      </p:sp>
    </p:spTree>
    <p:extLst>
      <p:ext uri="{BB962C8B-B14F-4D97-AF65-F5344CB8AC3E}">
        <p14:creationId xmlns:p14="http://schemas.microsoft.com/office/powerpoint/2010/main" val="41776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7656666" y="5468499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708584" y="5510368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750454" y="5542188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790647" y="5572333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971704" y="5466825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023622" y="5508694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65492" y="5540514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105685" y="5570659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644943" y="4753394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696861" y="4795263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738731" y="4827083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778924" y="4857228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 Distributed MM Operators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MM Operator Selection,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Data-Parallel Execution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8155" y="3441617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1,1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1263" y="4117963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2,1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3933" y="4777472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3069" y="3443292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76177" y="4119638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78847" y="4779147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03933" y="5449954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78847" y="5451629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41554" y="2138036"/>
            <a:ext cx="411004" cy="5943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44662" y="2794286"/>
            <a:ext cx="411004" cy="5943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82673" y="2138806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85781" y="2795056"/>
            <a:ext cx="597159" cy="5943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88451" y="3444517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57587" y="2140481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60695" y="2796731"/>
            <a:ext cx="597159" cy="5943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663365" y="3446192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88451" y="4096903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663365" y="4098578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40902" y="4772573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44010" y="5458967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593400" y="4772573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15816" y="4774248"/>
            <a:ext cx="597159" cy="5943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18924" y="5460642"/>
            <a:ext cx="597159" cy="5943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268314" y="4774248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93400" y="5455103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68314" y="5456778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833181" y="3445995"/>
            <a:ext cx="411004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05196" y="3497910"/>
            <a:ext cx="411004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44906" y="4100813"/>
            <a:ext cx="411004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16921" y="4152728"/>
            <a:ext cx="411004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44905" y="4764002"/>
            <a:ext cx="411004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16920" y="4815917"/>
            <a:ext cx="411004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46581" y="5459011"/>
            <a:ext cx="411004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918596" y="5510926"/>
            <a:ext cx="411004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59981" y="4751720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11899" y="4793589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53769" y="4825409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93962" y="4855554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54593" y="2361361"/>
            <a:ext cx="173836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Broadcast-based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MM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mapmm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682100" y="2361361"/>
            <a:ext cx="173836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Shuffle-based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MM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cpmm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924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50" grpId="0" animBg="1"/>
      <p:bldP spid="51" grpId="0" animBg="1"/>
      <p:bldP spid="52" grpId="0" animBg="1"/>
      <p:bldP spid="5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6" grpId="0" animBg="1"/>
      <p:bldP spid="47" grpId="0" animBg="1"/>
      <p:bldP spid="48" grpId="0" animBg="1"/>
      <p:bldP spid="49" grpId="0" animBg="1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and Terminology</a:t>
            </a:r>
            <a:endParaRPr lang="en-US" dirty="0"/>
          </a:p>
          <a:p>
            <a:r>
              <a:rPr lang="en-US" dirty="0"/>
              <a:t>Background MapReduce and Spark</a:t>
            </a:r>
          </a:p>
          <a:p>
            <a:r>
              <a:rPr lang="en-US" dirty="0"/>
              <a:t>Data-Parallel Execution</a:t>
            </a:r>
          </a:p>
          <a:p>
            <a:r>
              <a:rPr lang="en-US" dirty="0"/>
              <a:t>Task-Parallel Execution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8D08F4-F54D-46FD-BF80-8B1D2DA78407}"/>
              </a:ext>
            </a:extLst>
          </p:cNvPr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Partitioning-Preserving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Shuffle is major bottleneck</a:t>
            </a:r>
            <a:r>
              <a:rPr lang="en-US" dirty="0"/>
              <a:t> </a:t>
            </a:r>
            <a:r>
              <a:rPr lang="en-US" dirty="0" smtClean="0"/>
              <a:t>for ML on </a:t>
            </a:r>
            <a:r>
              <a:rPr lang="en-US" dirty="0"/>
              <a:t>Spark</a:t>
            </a:r>
          </a:p>
          <a:p>
            <a:r>
              <a:rPr lang="en-US" dirty="0"/>
              <a:t>Preserve Partitioning </a:t>
            </a:r>
          </a:p>
          <a:p>
            <a:pPr lvl="1"/>
            <a:r>
              <a:rPr lang="en-US" dirty="0"/>
              <a:t>Op is partitioning-preserving if keys unchanged (guaranteed)</a:t>
            </a:r>
          </a:p>
          <a:p>
            <a:pPr lvl="1"/>
            <a:r>
              <a:rPr lang="en-US" dirty="0"/>
              <a:t>Implicit: Use restrictive APIs 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mapValues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/>
              <a:t> vs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mapToPair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Explicit: Partition computation w/ declaration of partitioning-preserving</a:t>
            </a:r>
          </a:p>
          <a:p>
            <a:r>
              <a:rPr lang="en-US" dirty="0"/>
              <a:t>Exploit Partitioning</a:t>
            </a:r>
          </a:p>
          <a:p>
            <a:pPr lvl="1"/>
            <a:r>
              <a:rPr lang="en-US" dirty="0"/>
              <a:t>Implicit: Operations based on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join</a:t>
            </a:r>
            <a:r>
              <a:rPr lang="en-US" dirty="0"/>
              <a:t>,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cogroup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Explicit: Custom operators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(e.g., </a:t>
            </a:r>
            <a:r>
              <a:rPr lang="en-US" dirty="0" err="1"/>
              <a:t>zipmm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Multiclass SVM</a:t>
            </a:r>
          </a:p>
          <a:p>
            <a:pPr lvl="1"/>
            <a:r>
              <a:rPr lang="en-US" dirty="0"/>
              <a:t>Vectors fit </a:t>
            </a:r>
            <a:br>
              <a:rPr lang="en-US" dirty="0"/>
            </a:br>
            <a:r>
              <a:rPr lang="en-US" dirty="0"/>
              <a:t>neither into </a:t>
            </a:r>
            <a:br>
              <a:rPr lang="en-US" dirty="0"/>
            </a:br>
            <a:r>
              <a:rPr lang="en-US" dirty="0"/>
              <a:t>driver nor </a:t>
            </a:r>
            <a:br>
              <a:rPr lang="en-US" dirty="0"/>
            </a:br>
            <a:r>
              <a:rPr lang="en-US" dirty="0"/>
              <a:t>broadcast</a:t>
            </a:r>
          </a:p>
          <a:p>
            <a:pPr lvl="1"/>
            <a:r>
              <a:rPr lang="en-US" dirty="0" err="1"/>
              <a:t>ncol</a:t>
            </a:r>
            <a:r>
              <a:rPr lang="en-US" dirty="0"/>
              <a:t>(X) ≤ </a:t>
            </a:r>
            <a:r>
              <a:rPr lang="en-US" dirty="0" err="1"/>
              <a:t>B</a:t>
            </a:r>
            <a:r>
              <a:rPr lang="en-US" baseline="-25000" dirty="0" err="1"/>
              <a:t>c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Data-Parallel Execution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0BDE5-37EE-4287-8807-833CE6C2CFA1}"/>
              </a:ext>
            </a:extLst>
          </p:cNvPr>
          <p:cNvSpPr txBox="1"/>
          <p:nvPr/>
        </p:nvSpPr>
        <p:spPr>
          <a:xfrm>
            <a:off x="2819400" y="4273867"/>
            <a:ext cx="487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parfor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iter_class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in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1:num_classes) {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Y_local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2 * (Y ==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iter_class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 - 1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g_old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(X) %*%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Y_local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...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 continue ) {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Xd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 %*% s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... inner while loop (compute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step_sz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Xw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Xw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step_sz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Xd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out = 1 -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Y_local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Xw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out = (out &gt; 0) * out;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g_new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t(X) %*% (out * </a:t>
            </a:r>
            <a:r>
              <a:rPr lang="en-US" sz="1400" b="1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Y_local</a:t>
            </a:r>
            <a:r>
              <a:rPr lang="en-US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CB5454-3D61-497A-B89F-52F62541EFC0}"/>
              </a:ext>
            </a:extLst>
          </p:cNvPr>
          <p:cNvSpPr txBox="1"/>
          <p:nvPr/>
        </p:nvSpPr>
        <p:spPr>
          <a:xfrm>
            <a:off x="6324600" y="406908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1"/>
                </a:solidFill>
              </a:rPr>
              <a:t>repart</a:t>
            </a:r>
            <a:r>
              <a:rPr lang="en-US" sz="1600" b="1" dirty="0">
                <a:solidFill>
                  <a:schemeClr val="accent1"/>
                </a:solidFill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</a:rPr>
              <a:t>chkpt</a:t>
            </a:r>
            <a:r>
              <a:rPr lang="en-US" sz="1600" b="1" dirty="0">
                <a:solidFill>
                  <a:schemeClr val="accent1"/>
                </a:solidFill>
              </a:rPr>
              <a:t> X MEM_DISK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D2CE40-F90D-499A-8256-3FCC97C2E5E9}"/>
              </a:ext>
            </a:extLst>
          </p:cNvPr>
          <p:cNvCxnSpPr/>
          <p:nvPr/>
        </p:nvCxnSpPr>
        <p:spPr>
          <a:xfrm rot="10800000">
            <a:off x="5791201" y="4266908"/>
            <a:ext cx="533400" cy="15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4F8E40D-0DC7-4FCD-AC81-00AB82394DF8}"/>
              </a:ext>
            </a:extLst>
          </p:cNvPr>
          <p:cNvSpPr txBox="1"/>
          <p:nvPr/>
        </p:nvSpPr>
        <p:spPr>
          <a:xfrm>
            <a:off x="6400800" y="487352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1"/>
                </a:solidFill>
              </a:rPr>
              <a:t>chkpt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y_local</a:t>
            </a:r>
            <a:r>
              <a:rPr lang="en-US" sz="1600" b="1" dirty="0">
                <a:solidFill>
                  <a:schemeClr val="accent1"/>
                </a:solidFill>
              </a:rPr>
              <a:t> MEM_DISK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AD6FE1-3AE5-49F8-83A8-8D9DD0D9DE0A}"/>
              </a:ext>
            </a:extLst>
          </p:cNvPr>
          <p:cNvSpPr txBox="1"/>
          <p:nvPr/>
        </p:nvSpPr>
        <p:spPr>
          <a:xfrm>
            <a:off x="7543800" y="635508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zipmm</a:t>
            </a:r>
            <a:endParaRPr lang="en-US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4A76B8-92A1-4588-9951-36D5ACE62BC7}"/>
              </a:ext>
            </a:extLst>
          </p:cNvPr>
          <p:cNvSpPr txBox="1"/>
          <p:nvPr/>
        </p:nvSpPr>
        <p:spPr>
          <a:xfrm>
            <a:off x="6400800" y="533072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1"/>
                </a:solidFill>
              </a:rPr>
              <a:t>chkpt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Xd</a:t>
            </a:r>
            <a:r>
              <a:rPr lang="en-US" sz="1600" b="1" dirty="0">
                <a:solidFill>
                  <a:schemeClr val="accent1"/>
                </a:solidFill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</a:rPr>
              <a:t>Xw</a:t>
            </a:r>
            <a:r>
              <a:rPr lang="en-US" sz="1600" b="1" dirty="0">
                <a:solidFill>
                  <a:schemeClr val="accent1"/>
                </a:solidFill>
              </a:rPr>
              <a:t> MEM_DISK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4C7E22-E76F-45BB-8F01-8B274AA825C6}"/>
              </a:ext>
            </a:extLst>
          </p:cNvPr>
          <p:cNvCxnSpPr/>
          <p:nvPr/>
        </p:nvCxnSpPr>
        <p:spPr>
          <a:xfrm rot="10800000">
            <a:off x="5867400" y="5058091"/>
            <a:ext cx="533400" cy="15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D86DF8-1078-4371-BE5A-03B598986A26}"/>
              </a:ext>
            </a:extLst>
          </p:cNvPr>
          <p:cNvCxnSpPr/>
          <p:nvPr/>
        </p:nvCxnSpPr>
        <p:spPr>
          <a:xfrm rot="10800000">
            <a:off x="5943600" y="5546064"/>
            <a:ext cx="533400" cy="15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B61764-B4F4-4D13-AD71-1236F9AE7B78}"/>
              </a:ext>
            </a:extLst>
          </p:cNvPr>
          <p:cNvGrpSpPr/>
          <p:nvPr/>
        </p:nvGrpSpPr>
        <p:grpSpPr>
          <a:xfrm>
            <a:off x="2819400" y="4297680"/>
            <a:ext cx="609600" cy="2286794"/>
            <a:chOff x="2819400" y="3962400"/>
            <a:chExt cx="609600" cy="2286794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3A7F411-438E-44D0-B907-3ADAD2BA2868}"/>
                </a:ext>
              </a:extLst>
            </p:cNvPr>
            <p:cNvCxnSpPr/>
            <p:nvPr/>
          </p:nvCxnSpPr>
          <p:spPr>
            <a:xfrm flipV="1">
              <a:off x="3200400" y="6246811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DA6892E-2953-4D85-B404-32B0BAB10AAC}"/>
                </a:ext>
              </a:extLst>
            </p:cNvPr>
            <p:cNvCxnSpPr/>
            <p:nvPr/>
          </p:nvCxnSpPr>
          <p:spPr>
            <a:xfrm flipV="1">
              <a:off x="3200400" y="5181600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67BEB58-68EA-43DF-8E74-09F791C96B43}"/>
                </a:ext>
              </a:extLst>
            </p:cNvPr>
            <p:cNvCxnSpPr/>
            <p:nvPr/>
          </p:nvCxnSpPr>
          <p:spPr>
            <a:xfrm rot="5400000">
              <a:off x="2667795" y="5715795"/>
              <a:ext cx="1065210" cy="158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E0EF82B-07CD-4419-B756-47F9C2A313F1}"/>
                </a:ext>
              </a:extLst>
            </p:cNvPr>
            <p:cNvCxnSpPr/>
            <p:nvPr/>
          </p:nvCxnSpPr>
          <p:spPr>
            <a:xfrm flipV="1">
              <a:off x="2819400" y="3962400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F8A2974-203B-4978-9CEE-2D23D1771503}"/>
                </a:ext>
              </a:extLst>
            </p:cNvPr>
            <p:cNvCxnSpPr/>
            <p:nvPr/>
          </p:nvCxnSpPr>
          <p:spPr>
            <a:xfrm rot="5400000">
              <a:off x="1677194" y="5105400"/>
              <a:ext cx="2285206" cy="79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401ECDA-C0D5-4B37-90BF-AEEC9D204C9D}"/>
                </a:ext>
              </a:extLst>
            </p:cNvPr>
            <p:cNvCxnSpPr/>
            <p:nvPr/>
          </p:nvCxnSpPr>
          <p:spPr>
            <a:xfrm flipV="1">
              <a:off x="2819400" y="5105400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9007A13-D30E-413A-87A2-39955C268DBB}"/>
                </a:ext>
              </a:extLst>
            </p:cNvPr>
            <p:cNvCxnSpPr/>
            <p:nvPr/>
          </p:nvCxnSpPr>
          <p:spPr>
            <a:xfrm flipV="1">
              <a:off x="2819400" y="6246811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28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r>
              <a:rPr lang="en-US" dirty="0" err="1" smtClean="0"/>
              <a:t>Dask</a:t>
            </a:r>
            <a:endParaRPr lang="en-US" dirty="0" smtClean="0"/>
          </a:p>
          <a:p>
            <a:pPr lvl="1"/>
            <a:r>
              <a:rPr lang="en-US" dirty="0" smtClean="0"/>
              <a:t>Multi-threaded and distributed operations for arrays, bags, and </a:t>
            </a:r>
            <a:r>
              <a:rPr lang="en-US" dirty="0" err="1" smtClean="0"/>
              <a:t>dataframes</a:t>
            </a:r>
            <a:endParaRPr lang="en-US" dirty="0" smtClean="0"/>
          </a:p>
          <a:p>
            <a:pPr lvl="1"/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d</a:t>
            </a:r>
            <a:r>
              <a:rPr lang="en-US" dirty="0" err="1" smtClean="0">
                <a:solidFill>
                  <a:schemeClr val="accent1"/>
                </a:solidFill>
                <a:latin typeface="Consolas" panose="020B0609020204030204" pitchFamily="49" charset="0"/>
              </a:rPr>
              <a:t>ask.array</a:t>
            </a:r>
            <a:r>
              <a:rPr lang="en-US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list of </a:t>
            </a:r>
            <a:r>
              <a:rPr lang="en-US" dirty="0" err="1" smtClean="0"/>
              <a:t>numpy</a:t>
            </a:r>
            <a:r>
              <a:rPr lang="en-US" dirty="0" smtClean="0"/>
              <a:t> n-dim arrays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  <a:latin typeface="Consolas" panose="020B0609020204030204" pitchFamily="49" charset="0"/>
              </a:rPr>
              <a:t>dask.dataframe</a:t>
            </a:r>
            <a:r>
              <a:rPr lang="en-US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list of pandas data frames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  <a:latin typeface="Consolas" panose="020B0609020204030204" pitchFamily="49" charset="0"/>
              </a:rPr>
              <a:t>dask.bag:</a:t>
            </a:r>
            <a:r>
              <a:rPr lang="en-US" dirty="0" err="1" smtClean="0">
                <a:solidFill>
                  <a:schemeClr val="tx1"/>
                </a:solidFill>
              </a:rPr>
              <a:t>unordered</a:t>
            </a:r>
            <a:r>
              <a:rPr lang="en-US" dirty="0" smtClean="0">
                <a:solidFill>
                  <a:schemeClr val="tx1"/>
                </a:solidFill>
              </a:rPr>
              <a:t> list of tuples (second order functions)</a:t>
            </a:r>
          </a:p>
          <a:p>
            <a:pPr lvl="1"/>
            <a:r>
              <a:rPr lang="en-US" dirty="0" smtClean="0"/>
              <a:t>Local and distributed schedulers:</a:t>
            </a:r>
            <a:br>
              <a:rPr lang="en-US" dirty="0" smtClean="0"/>
            </a:br>
            <a:r>
              <a:rPr lang="en-US" dirty="0" smtClean="0"/>
              <a:t>threads, processes, YARN, Kubernetes, containers, HPC, and cloud, GPUs</a:t>
            </a:r>
          </a:p>
          <a:p>
            <a:pPr lvl="1"/>
            <a:endParaRPr lang="en-US" sz="700" dirty="0"/>
          </a:p>
          <a:p>
            <a:r>
              <a:rPr lang="en-US" dirty="0" smtClean="0"/>
              <a:t>Execution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Lazy evaluation</a:t>
            </a:r>
          </a:p>
          <a:p>
            <a:pPr lvl="1"/>
            <a:r>
              <a:rPr lang="en-US" dirty="0" smtClean="0"/>
              <a:t>Limitation: requires </a:t>
            </a:r>
            <a:br>
              <a:rPr lang="en-US" dirty="0" smtClean="0"/>
            </a:br>
            <a:r>
              <a:rPr lang="en-US" b="1" dirty="0" smtClean="0">
                <a:solidFill>
                  <a:schemeClr val="accent1"/>
                </a:solidFill>
              </a:rPr>
              <a:t>static size inference</a:t>
            </a:r>
          </a:p>
          <a:p>
            <a:pPr lvl="1"/>
            <a:r>
              <a:rPr lang="en-US" dirty="0" smtClean="0"/>
              <a:t>Triggered via</a:t>
            </a:r>
            <a:br>
              <a:rPr lang="en-US" dirty="0" smtClean="0"/>
            </a:br>
            <a:r>
              <a:rPr lang="en-US" dirty="0" smtClean="0">
                <a:latin typeface="Consolas" panose="020B0609020204030204" pitchFamily="49" charset="0"/>
              </a:rPr>
              <a:t>compute()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Data-Parallel Execution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016" y="1986469"/>
            <a:ext cx="1991333" cy="1256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390" y="1986469"/>
            <a:ext cx="956977" cy="1253300"/>
          </a:xfrm>
          <a:prstGeom prst="rect">
            <a:avLst/>
          </a:prstGeom>
        </p:spPr>
      </p:pic>
      <p:pic>
        <p:nvPicPr>
          <p:cNvPr id="9" name="Picture 2" descr="Bildergebnis für das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5" t="34381" r="29495" b="34871"/>
          <a:stretch/>
        </p:blipFill>
        <p:spPr bwMode="auto">
          <a:xfrm>
            <a:off x="1780629" y="626550"/>
            <a:ext cx="779636" cy="32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1949" y="748960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715967" y="642025"/>
            <a:ext cx="460118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[Matthew Rocklin: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Dask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Parallel Computation with Blocked algorithms and Task Scheduling,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Python in Science 2015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Dask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Development Team: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Dask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Library for dynamic task scheduling,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dask.org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3245" y="4289896"/>
            <a:ext cx="4608704" cy="19236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dask.array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as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da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x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da.random.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random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(10000,10000), chunks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=(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1000,1000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x +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x.T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y.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persist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cache in memory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z = y[::2, 5000:].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mean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(axis=1)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ret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z.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compute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</a:t>
            </a:r>
            <a:r>
              <a:rPr lang="en-US" sz="1600" b="1" dirty="0" smtClean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returns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NumPy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array</a:t>
            </a:r>
            <a:endParaRPr lang="en-US" sz="1600" b="1" dirty="0" smtClean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8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Task-Parallel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Computation of Independent Tasks,</a:t>
            </a:r>
            <a:br>
              <a:rPr lang="en-US" dirty="0" smtClean="0"/>
            </a:br>
            <a:r>
              <a:rPr lang="en-US" dirty="0" smtClean="0"/>
              <a:t>Emulation of Data-Parallel Operations/Programs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911" y="5028490"/>
            <a:ext cx="1388669" cy="403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E9B620-E9BF-414B-BABE-63EAE006D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93" y="5028490"/>
            <a:ext cx="491759" cy="381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4B96C0-9392-472B-B312-3160FBB221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3748"/>
          <a:stretch/>
        </p:blipFill>
        <p:spPr>
          <a:xfrm>
            <a:off x="5947233" y="4961359"/>
            <a:ext cx="650360" cy="468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55D46-E024-4D39-9092-1686B6ABC9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148" y="4924592"/>
            <a:ext cx="659373" cy="561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1A0D72-5627-408C-8147-1AC0CA0085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79" y="5000884"/>
            <a:ext cx="1140889" cy="431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E957CD-C6DC-44A4-97FD-C06A4CC3D7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91" y="5626679"/>
            <a:ext cx="914434" cy="331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3AD177-5F3B-4753-883E-7A5CF09126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42" y="5551757"/>
            <a:ext cx="741075" cy="38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Task-Parallelism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 Perspective </a:t>
            </a:r>
          </a:p>
          <a:p>
            <a:pPr lvl="1"/>
            <a:r>
              <a:rPr lang="en-US" dirty="0" smtClean="0"/>
              <a:t>Since 1980s: various parallel Fortran extensions, especially in HPC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DOALL parallel loops</a:t>
            </a:r>
            <a:r>
              <a:rPr lang="en-US" dirty="0" smtClean="0"/>
              <a:t> (independent iterations)</a:t>
            </a:r>
          </a:p>
          <a:p>
            <a:pPr lvl="1"/>
            <a:r>
              <a:rPr lang="en-US" dirty="0" err="1" smtClean="0"/>
              <a:t>OpenMP</a:t>
            </a:r>
            <a:r>
              <a:rPr lang="en-US" dirty="0" smtClean="0"/>
              <a:t> (since 1997,</a:t>
            </a:r>
            <a:br>
              <a:rPr lang="en-US" dirty="0" smtClean="0"/>
            </a:br>
            <a:r>
              <a:rPr lang="en-US" dirty="0" smtClean="0"/>
              <a:t>Open Multi-Processing)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Motivation: Independent Tasks in ML Workloads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Use cases:</a:t>
            </a:r>
            <a:r>
              <a:rPr lang="en-US" dirty="0" smtClean="0">
                <a:solidFill>
                  <a:srgbClr val="7889FB"/>
                </a:solidFill>
              </a:rPr>
              <a:t> </a:t>
            </a:r>
            <a:r>
              <a:rPr lang="en-US" dirty="0" smtClean="0"/>
              <a:t>Ensemble </a:t>
            </a:r>
            <a:r>
              <a:rPr lang="en-US" dirty="0"/>
              <a:t>learning, cross validation, hyper-parameter tuning, </a:t>
            </a:r>
            <a:br>
              <a:rPr lang="en-US" dirty="0"/>
            </a:br>
            <a:r>
              <a:rPr lang="en-US" dirty="0"/>
              <a:t>complex models with disjoint/overlapping/all data per task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Challenge #1:</a:t>
            </a:r>
            <a:r>
              <a:rPr lang="en-US" dirty="0" smtClean="0"/>
              <a:t> Adaptation to data and cluster characteristics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Challenge #2:</a:t>
            </a:r>
            <a:r>
              <a:rPr lang="en-US" dirty="0" smtClean="0"/>
              <a:t> Combination with data-parallelism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Task-Parallel Execution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8809" y="2336253"/>
            <a:ext cx="4943789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#pragma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omp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parallel for reduction(+: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nnz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0;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&lt; N;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++) {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threadID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omp_get_thread_num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 R[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 =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(A[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]);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nnz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+= (R[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]!=0) ? 1 : 0;   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05" y="3000375"/>
            <a:ext cx="1024304" cy="3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7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For Loops </a:t>
            </a:r>
            <a:r>
              <a:rPr lang="en-US" dirty="0" smtClean="0"/>
              <a:t>(</a:t>
            </a:r>
            <a:r>
              <a:rPr lang="en-US" dirty="0" err="1" smtClean="0"/>
              <a:t>ParFor</a:t>
            </a:r>
            <a:r>
              <a:rPr lang="en-US" dirty="0"/>
              <a:t>)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Hybrid Parallelization Strategies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Combination of </a:t>
            </a:r>
            <a:r>
              <a:rPr lang="en-US" b="1" dirty="0">
                <a:solidFill>
                  <a:schemeClr val="accent1"/>
                </a:solidFill>
              </a:rPr>
              <a:t>data- and task-parallel</a:t>
            </a:r>
            <a:r>
              <a:rPr lang="en-US" dirty="0">
                <a:solidFill>
                  <a:schemeClr val="tx1"/>
                </a:solidFill>
              </a:rPr>
              <a:t> ops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Combination of </a:t>
            </a:r>
            <a:r>
              <a:rPr lang="en-US" b="1" dirty="0" smtClean="0">
                <a:solidFill>
                  <a:schemeClr val="accent1"/>
                </a:solidFill>
              </a:rPr>
              <a:t>local and distributed</a:t>
            </a:r>
            <a:r>
              <a:rPr lang="en-US" dirty="0" smtClean="0">
                <a:solidFill>
                  <a:schemeClr val="tx1"/>
                </a:solidFill>
              </a:rPr>
              <a:t> computation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1200" dirty="0"/>
          </a:p>
          <a:p>
            <a:r>
              <a:rPr lang="en-US" dirty="0"/>
              <a:t>Key </a:t>
            </a:r>
            <a:r>
              <a:rPr lang="en-US" dirty="0" smtClean="0"/>
              <a:t>Aspects</a:t>
            </a:r>
            <a:endParaRPr lang="en-US" dirty="0"/>
          </a:p>
          <a:p>
            <a:pPr lvl="1"/>
            <a:r>
              <a:rPr lang="en-US" dirty="0"/>
              <a:t>Dependency Analysis</a:t>
            </a:r>
          </a:p>
          <a:p>
            <a:pPr lvl="1"/>
            <a:r>
              <a:rPr lang="en-US" dirty="0"/>
              <a:t>Task partitioning</a:t>
            </a:r>
          </a:p>
          <a:p>
            <a:pPr lvl="1"/>
            <a:r>
              <a:rPr lang="en-US" dirty="0"/>
              <a:t>Data partitioning, scan</a:t>
            </a:r>
            <a:br>
              <a:rPr lang="en-US" dirty="0"/>
            </a:br>
            <a:r>
              <a:rPr lang="en-US" dirty="0"/>
              <a:t>sharing, various rewrites</a:t>
            </a:r>
          </a:p>
          <a:p>
            <a:pPr lvl="1"/>
            <a:r>
              <a:rPr lang="en-US" dirty="0"/>
              <a:t>Execution strategies</a:t>
            </a:r>
          </a:p>
          <a:p>
            <a:pPr lvl="1"/>
            <a:r>
              <a:rPr lang="en-US" dirty="0"/>
              <a:t>Result </a:t>
            </a:r>
            <a:r>
              <a:rPr lang="en-US" dirty="0" err="1"/>
              <a:t>agg</a:t>
            </a:r>
            <a:r>
              <a:rPr lang="en-US" dirty="0"/>
              <a:t> strategies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ParFor</a:t>
            </a:r>
            <a:r>
              <a:rPr lang="en-US" b="1" dirty="0">
                <a:solidFill>
                  <a:srgbClr val="7889FB"/>
                </a:solidFill>
              </a:rPr>
              <a:t> optimizer </a:t>
            </a:r>
          </a:p>
          <a:p>
            <a:pPr lvl="1"/>
            <a:endParaRPr lang="en-US" sz="700" b="1" dirty="0">
              <a:solidFill>
                <a:srgbClr val="7889FB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Task-Parallel Execution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2E5AD-89B5-4C29-84EF-B62AE1EA7B0F}"/>
              </a:ext>
            </a:extLst>
          </p:cNvPr>
          <p:cNvSpPr txBox="1"/>
          <p:nvPr/>
        </p:nvSpPr>
        <p:spPr>
          <a:xfrm>
            <a:off x="4228124" y="2598356"/>
            <a:ext cx="4577339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n-NO" dirty="0">
                <a:latin typeface="Consolas" panose="020B0609020204030204" pitchFamily="49" charset="0"/>
                <a:cs typeface="Consolas" panose="020B0609020204030204" pitchFamily="49" charset="0"/>
              </a:rPr>
              <a:t>reg = 10^(</a:t>
            </a:r>
            <a:r>
              <a:rPr lang="nn-NO" b="1" dirty="0">
                <a:latin typeface="Consolas" panose="020B0609020204030204" pitchFamily="49" charset="0"/>
                <a:cs typeface="Consolas" panose="020B0609020204030204" pitchFamily="49" charset="0"/>
              </a:rPr>
              <a:t>seq</a:t>
            </a:r>
            <a:r>
              <a:rPr lang="nn-NO" dirty="0">
                <a:latin typeface="Consolas" panose="020B0609020204030204" pitchFamily="49" charset="0"/>
                <a:cs typeface="Consolas" panose="020B0609020204030204" pitchFamily="49" charset="0"/>
              </a:rPr>
              <a:t>(-1,-10))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B_all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matrix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(0,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nrow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), n)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parfor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1: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nrow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  B = </a:t>
            </a:r>
            <a:r>
              <a:rPr lang="en-US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lm</a:t>
            </a:r>
            <a:r>
              <a:rPr 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(X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y, </a:t>
            </a:r>
            <a:r>
              <a:rPr lang="en-US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reg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[i,1]);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B_all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,] =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(B);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D7E87E-419F-4A3B-9562-0D8A814FBB25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4355222" y="4629681"/>
            <a:ext cx="1141142" cy="496033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E557AFD-4825-4874-852E-C3075B4FBA55}"/>
              </a:ext>
            </a:extLst>
          </p:cNvPr>
          <p:cNvSpPr txBox="1"/>
          <p:nvPr/>
        </p:nvSpPr>
        <p:spPr>
          <a:xfrm>
            <a:off x="3357164" y="5125714"/>
            <a:ext cx="1996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ParFor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(multi-threaded),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local ops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B8E71C-7D8A-415F-9496-0B627B1DA811}"/>
              </a:ext>
            </a:extLst>
          </p:cNvPr>
          <p:cNvSpPr txBox="1"/>
          <p:nvPr/>
        </p:nvSpPr>
        <p:spPr>
          <a:xfrm>
            <a:off x="5205014" y="5125714"/>
            <a:ext cx="1996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Remote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ParFor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(distributed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Spark job)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C03628-2E53-4F8A-ACB5-52141CA3ABB4}"/>
              </a:ext>
            </a:extLst>
          </p:cNvPr>
          <p:cNvSpPr txBox="1"/>
          <p:nvPr/>
        </p:nvSpPr>
        <p:spPr>
          <a:xfrm>
            <a:off x="7235605" y="5125714"/>
            <a:ext cx="1649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ParFor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concurrent distributed ops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B35DB0-F194-4957-BC88-81DB0FD2D82D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006579" y="4629681"/>
            <a:ext cx="196493" cy="496033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3293BE-4F0F-4CFF-8415-0D313A1CD000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>
            <a:off x="6516794" y="4629681"/>
            <a:ext cx="1543652" cy="496033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54321" y="1105320"/>
            <a:ext cx="328580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M. Boehm et al.: Hybrid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Parallelization Strategies for Large-Scale Machine Learning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774" y="1161032"/>
            <a:ext cx="4965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602" y="677948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2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</a:t>
            </a:r>
            <a:r>
              <a:rPr lang="en-US" dirty="0" err="1" smtClean="0"/>
              <a:t>ParFor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Pairwise </a:t>
            </a:r>
            <a:r>
              <a:rPr lang="en-US" dirty="0"/>
              <a:t>Pearson Correlation 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 practice: </a:t>
            </a:r>
            <a:r>
              <a:rPr lang="en-US" dirty="0" err="1" smtClean="0"/>
              <a:t>uni</a:t>
            </a:r>
            <a:r>
              <a:rPr lang="en-US" dirty="0" smtClean="0"/>
              <a:t>/bivariate stats</a:t>
            </a:r>
          </a:p>
          <a:p>
            <a:pPr lvl="1"/>
            <a:r>
              <a:rPr lang="de-DE" dirty="0" smtClean="0"/>
              <a:t>Pearson‘s </a:t>
            </a:r>
            <a:r>
              <a:rPr lang="de-DE" dirty="0"/>
              <a:t>R, Anova F, Chi-squared,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Degree </a:t>
            </a:r>
            <a:r>
              <a:rPr lang="de-DE" dirty="0"/>
              <a:t>of freedom, </a:t>
            </a:r>
            <a:r>
              <a:rPr lang="de-DE" dirty="0" smtClean="0"/>
              <a:t>P-value</a:t>
            </a:r>
            <a:r>
              <a:rPr lang="de-DE" dirty="0"/>
              <a:t>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Cramers </a:t>
            </a:r>
            <a:r>
              <a:rPr lang="de-DE" dirty="0"/>
              <a:t>V, Spearman, etc)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Batch-wise </a:t>
            </a:r>
            <a:r>
              <a:rPr lang="en-US" dirty="0"/>
              <a:t>CNN Scoring </a:t>
            </a:r>
            <a:endParaRPr lang="en-US" sz="1600" dirty="0"/>
          </a:p>
          <a:p>
            <a:pPr lvl="1"/>
            <a:r>
              <a:rPr lang="en-US" dirty="0" smtClean="0"/>
              <a:t>Emulate data-parallelism</a:t>
            </a:r>
            <a:br>
              <a:rPr lang="en-US" dirty="0" smtClean="0"/>
            </a:br>
            <a:r>
              <a:rPr lang="en-US" dirty="0" smtClean="0"/>
              <a:t>for complex functions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de-DE" dirty="0"/>
              <a:t>Conceptual Design: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</a:t>
            </a:r>
            <a:r>
              <a:rPr lang="de-DE" dirty="0" smtClean="0">
                <a:solidFill>
                  <a:schemeClr val="accent1"/>
                </a:solidFill>
              </a:rPr>
              <a:t>Coordinator/worker</a:t>
            </a:r>
            <a:r>
              <a:rPr lang="en-US" dirty="0" smtClean="0"/>
              <a:t> </a:t>
            </a:r>
            <a:r>
              <a:rPr lang="en-US" b="0" dirty="0" smtClean="0"/>
              <a:t>(</a:t>
            </a:r>
            <a:r>
              <a:rPr lang="en-US" b="0" dirty="0"/>
              <a:t>task: group of </a:t>
            </a:r>
            <a:r>
              <a:rPr lang="en-US" b="0" dirty="0" err="1"/>
              <a:t>parfor</a:t>
            </a:r>
            <a:r>
              <a:rPr lang="en-US" b="0" dirty="0"/>
              <a:t> iterations</a:t>
            </a:r>
            <a:r>
              <a:rPr lang="en-US" b="0" dirty="0" smtClean="0"/>
              <a:t>)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Task-Parallel Execution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0938" y="1354262"/>
            <a:ext cx="3821129" cy="307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D =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("./input/D");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R 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matrix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(0, </a:t>
            </a:r>
            <a:r>
              <a:rPr lang="en-US" sz="16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(D), </a:t>
            </a:r>
            <a:r>
              <a:rPr lang="en-US" sz="16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(D));</a:t>
            </a:r>
            <a:endParaRPr lang="en-US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parfor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in 1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:(</a:t>
            </a:r>
            <a:r>
              <a:rPr lang="en-US" sz="16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(D)-1)) 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X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D[ ,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(X);</a:t>
            </a:r>
            <a:endParaRPr lang="en-US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parfor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(j 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in (i+1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):</a:t>
            </a:r>
            <a:r>
              <a:rPr lang="en-US" sz="16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(D)) 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Y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D[ ,j]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s-E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es-ES" sz="16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sY</a:t>
            </a:r>
            <a:r>
              <a:rPr lang="es-E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s-ES" sz="1600" dirty="0"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es-ES" sz="16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s-E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(Y);</a:t>
            </a:r>
            <a:endParaRPr lang="es-ES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R[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i,j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]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cov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(X,Y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)/(</a:t>
            </a:r>
            <a:r>
              <a:rPr lang="en-US" sz="16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sY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}</a:t>
            </a:r>
            <a:endParaRPr lang="en-US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(R, "./output/R");</a:t>
            </a:r>
          </a:p>
          <a:p>
            <a:endParaRPr lang="en-US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3597" y="4213078"/>
            <a:ext cx="4139921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fr-FR" sz="1600" dirty="0" err="1">
                <a:latin typeface="Consolas" panose="020B0609020204030204" pitchFamily="49" charset="0"/>
              </a:rPr>
              <a:t>p</a:t>
            </a:r>
            <a:r>
              <a:rPr lang="fr-FR" sz="1600" dirty="0" err="1" smtClean="0">
                <a:latin typeface="Consolas" panose="020B0609020204030204" pitchFamily="49" charset="0"/>
              </a:rPr>
              <a:t>rob</a:t>
            </a:r>
            <a:r>
              <a:rPr lang="fr-FR" sz="1600" dirty="0" smtClean="0">
                <a:latin typeface="Consolas" panose="020B0609020204030204" pitchFamily="49" charset="0"/>
              </a:rPr>
              <a:t> </a:t>
            </a:r>
            <a:r>
              <a:rPr lang="fr-FR" sz="1600" dirty="0">
                <a:latin typeface="Consolas" panose="020B0609020204030204" pitchFamily="49" charset="0"/>
              </a:rPr>
              <a:t>= </a:t>
            </a:r>
            <a:r>
              <a:rPr lang="fr-FR" sz="1600" b="1" dirty="0">
                <a:latin typeface="Consolas" panose="020B0609020204030204" pitchFamily="49" charset="0"/>
              </a:rPr>
              <a:t>matrix</a:t>
            </a:r>
            <a:r>
              <a:rPr lang="fr-FR" sz="1600" dirty="0">
                <a:latin typeface="Consolas" panose="020B0609020204030204" pitchFamily="49" charset="0"/>
              </a:rPr>
              <a:t>(0, Ni, </a:t>
            </a:r>
            <a:r>
              <a:rPr lang="fr-FR" sz="1600" dirty="0" err="1">
                <a:latin typeface="Consolas" panose="020B0609020204030204" pitchFamily="49" charset="0"/>
              </a:rPr>
              <a:t>Nc</a:t>
            </a:r>
            <a:r>
              <a:rPr lang="fr-FR" sz="1600" dirty="0">
                <a:latin typeface="Consolas" panose="020B0609020204030204" pitchFamily="49" charset="0"/>
              </a:rPr>
              <a:t>)</a:t>
            </a:r>
          </a:p>
          <a:p>
            <a:r>
              <a:rPr lang="sv-SE" sz="1600" b="1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parfor</a:t>
            </a:r>
            <a:r>
              <a:rPr lang="sv-SE" sz="1600" dirty="0">
                <a:latin typeface="Consolas" panose="020B0609020204030204" pitchFamily="49" charset="0"/>
              </a:rPr>
              <a:t>( i in 1:ceil(Ni/B) ) {</a:t>
            </a:r>
          </a:p>
          <a:p>
            <a:r>
              <a:rPr lang="en-US" sz="1600" dirty="0" smtClean="0">
                <a:latin typeface="Consolas" panose="020B0609020204030204" pitchFamily="49" charset="0"/>
              </a:rPr>
              <a:t>   </a:t>
            </a:r>
            <a:r>
              <a:rPr lang="en-US" sz="1600" dirty="0" err="1" smtClean="0">
                <a:latin typeface="Consolas" panose="020B0609020204030204" pitchFamily="49" charset="0"/>
              </a:rPr>
              <a:t>Xb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= X[((i-1)*B+1):</a:t>
            </a:r>
            <a:r>
              <a:rPr lang="en-US" sz="1600" b="1" dirty="0">
                <a:latin typeface="Consolas" panose="020B0609020204030204" pitchFamily="49" charset="0"/>
              </a:rPr>
              <a:t>min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B,Ni</a:t>
            </a:r>
            <a:r>
              <a:rPr lang="en-US" sz="1600" dirty="0" smtClean="0">
                <a:latin typeface="Consolas" panose="020B0609020204030204" pitchFamily="49" charset="0"/>
              </a:rPr>
              <a:t>),];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   </a:t>
            </a:r>
            <a:r>
              <a:rPr lang="en-US" sz="1600" dirty="0" err="1" smtClean="0">
                <a:latin typeface="Consolas" panose="020B0609020204030204" pitchFamily="49" charset="0"/>
              </a:rPr>
              <a:t>prob</a:t>
            </a:r>
            <a:r>
              <a:rPr lang="en-US" sz="1600" dirty="0">
                <a:latin typeface="Consolas" panose="020B0609020204030204" pitchFamily="49" charset="0"/>
              </a:rPr>
              <a:t>[((i-1)*B+1):</a:t>
            </a:r>
            <a:r>
              <a:rPr lang="en-US" sz="1600" b="1" dirty="0">
                <a:latin typeface="Consolas" panose="020B0609020204030204" pitchFamily="49" charset="0"/>
              </a:rPr>
              <a:t>min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B,Ni</a:t>
            </a:r>
            <a:r>
              <a:rPr lang="en-US" sz="1600" dirty="0">
                <a:latin typeface="Consolas" panose="020B0609020204030204" pitchFamily="49" charset="0"/>
              </a:rPr>
              <a:t>),] </a:t>
            </a:r>
            <a:r>
              <a:rPr lang="en-US" sz="1600" dirty="0" smtClean="0">
                <a:latin typeface="Consolas" panose="020B0609020204030204" pitchFamily="49" charset="0"/>
              </a:rPr>
              <a:t>=</a:t>
            </a:r>
          </a:p>
          <a:p>
            <a:r>
              <a:rPr lang="en-US" sz="1600" dirty="0" smtClean="0">
                <a:latin typeface="Consolas" panose="020B0609020204030204" pitchFamily="49" charset="0"/>
              </a:rPr>
              <a:t>      ...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# CNN scoring</a:t>
            </a:r>
          </a:p>
          <a:p>
            <a:r>
              <a:rPr lang="en-AT" sz="1600" dirty="0">
                <a:latin typeface="Consolas" panose="020B0609020204030204" pitchFamily="49" charset="0"/>
              </a:rPr>
              <a:t>}</a:t>
            </a:r>
            <a:endParaRPr lang="en-US" sz="1600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602" y="677948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6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83405" y="3057207"/>
            <a:ext cx="37340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in 1:(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(D)-1))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X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D[ ,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(X);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(j in (i+1):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Y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D[ ,j]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Rectangle 8"/>
          <p:cNvSpPr/>
          <p:nvPr/>
        </p:nvSpPr>
        <p:spPr>
          <a:xfrm>
            <a:off x="5083405" y="3057207"/>
            <a:ext cx="3806849" cy="16454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ParFor</a:t>
            </a:r>
            <a:r>
              <a:rPr lang="en-US" dirty="0" smtClean="0"/>
              <a:t> Execution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#1 Task </a:t>
            </a:r>
            <a:r>
              <a:rPr lang="de-DE" dirty="0"/>
              <a:t>Partitioning</a:t>
            </a:r>
          </a:p>
          <a:p>
            <a:pPr lvl="1"/>
            <a:r>
              <a:rPr lang="de-DE" dirty="0"/>
              <a:t>Fixed-size schemes: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naive (1) , static (n/k), fixed (m)</a:t>
            </a:r>
            <a:endParaRPr lang="de-DE" dirty="0"/>
          </a:p>
          <a:p>
            <a:pPr lvl="1"/>
            <a:r>
              <a:rPr lang="de-DE" dirty="0"/>
              <a:t>Self-scheduling: </a:t>
            </a:r>
            <a:r>
              <a:rPr lang="de-DE" dirty="0" smtClean="0"/>
              <a:t>e.g.,  </a:t>
            </a:r>
            <a:br>
              <a:rPr lang="de-DE" dirty="0" smtClean="0"/>
            </a:br>
            <a:r>
              <a:rPr lang="de-DE" dirty="0" smtClean="0"/>
              <a:t>guided self scheduling, factoring</a:t>
            </a:r>
          </a:p>
          <a:p>
            <a:pPr lvl="1"/>
            <a:endParaRPr lang="de-DE" sz="700" dirty="0"/>
          </a:p>
          <a:p>
            <a:r>
              <a:rPr lang="de-DE" dirty="0" smtClean="0"/>
              <a:t>#2 Data Partitioning</a:t>
            </a:r>
          </a:p>
          <a:p>
            <a:pPr lvl="1"/>
            <a:r>
              <a:rPr lang="de-DE" dirty="0" smtClean="0"/>
              <a:t>Local or remote row/column </a:t>
            </a:r>
            <a:br>
              <a:rPr lang="de-DE" dirty="0" smtClean="0"/>
            </a:br>
            <a:r>
              <a:rPr lang="de-DE" dirty="0" smtClean="0"/>
              <a:t>partitioning (incl locality)</a:t>
            </a:r>
          </a:p>
          <a:p>
            <a:pPr lvl="1"/>
            <a:endParaRPr lang="de-DE" sz="700" dirty="0"/>
          </a:p>
          <a:p>
            <a:r>
              <a:rPr lang="de-DE" dirty="0" smtClean="0"/>
              <a:t>#3 Task </a:t>
            </a:r>
            <a:r>
              <a:rPr lang="de-DE" dirty="0"/>
              <a:t>Execution</a:t>
            </a:r>
          </a:p>
          <a:p>
            <a:pPr lvl="1"/>
            <a:r>
              <a:rPr lang="de-DE" dirty="0"/>
              <a:t>Local (multi-core</a:t>
            </a:r>
            <a:r>
              <a:rPr lang="de-DE" dirty="0" smtClean="0"/>
              <a:t>) execution</a:t>
            </a:r>
            <a:endParaRPr lang="de-DE" dirty="0"/>
          </a:p>
          <a:p>
            <a:pPr lvl="1"/>
            <a:r>
              <a:rPr lang="de-DE" dirty="0"/>
              <a:t>Remote (</a:t>
            </a:r>
            <a:r>
              <a:rPr lang="de-DE" dirty="0" smtClean="0"/>
              <a:t>MR/Spark) execution </a:t>
            </a:r>
          </a:p>
          <a:p>
            <a:pPr lvl="1"/>
            <a:endParaRPr lang="de-DE" sz="700" dirty="0"/>
          </a:p>
          <a:p>
            <a:r>
              <a:rPr lang="de-DE" dirty="0" smtClean="0"/>
              <a:t>#4 Result </a:t>
            </a:r>
            <a:r>
              <a:rPr lang="de-DE" dirty="0"/>
              <a:t>Aggregation</a:t>
            </a:r>
          </a:p>
          <a:p>
            <a:pPr lvl="1"/>
            <a:r>
              <a:rPr lang="de-DE" dirty="0" smtClean="0"/>
              <a:t>With </a:t>
            </a:r>
            <a:r>
              <a:rPr lang="de-DE" dirty="0"/>
              <a:t>and </a:t>
            </a:r>
            <a:r>
              <a:rPr lang="de-DE" dirty="0" smtClean="0"/>
              <a:t>without compare (non-empty output variable)</a:t>
            </a:r>
          </a:p>
          <a:p>
            <a:pPr lvl="1"/>
            <a:r>
              <a:rPr lang="de-DE" dirty="0"/>
              <a:t>L</a:t>
            </a:r>
            <a:r>
              <a:rPr lang="de-DE" dirty="0" smtClean="0"/>
              <a:t>ocal </a:t>
            </a:r>
            <a:r>
              <a:rPr lang="de-DE" dirty="0"/>
              <a:t>in-memory / </a:t>
            </a:r>
            <a:r>
              <a:rPr lang="de-DE" dirty="0" smtClean="0"/>
              <a:t>remote MR/Spark result aggregation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Task-Parallel Execution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459315"/>
              </p:ext>
            </p:extLst>
          </p:nvPr>
        </p:nvGraphicFramePr>
        <p:xfrm>
          <a:off x="4511712" y="3145346"/>
          <a:ext cx="2113019" cy="2184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Visio" r:id="rId3" imgW="2582039" imgH="2669328" progId="Visio.Drawing.11">
                  <p:embed/>
                </p:oleObj>
              </mc:Choice>
              <mc:Fallback>
                <p:oleObj name="Visio" r:id="rId3" imgW="2582039" imgH="2669328" progId="Visio.Drawing.11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1712" y="3145346"/>
                        <a:ext cx="2113019" cy="2184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267277"/>
              </p:ext>
            </p:extLst>
          </p:nvPr>
        </p:nvGraphicFramePr>
        <p:xfrm>
          <a:off x="6805869" y="3145346"/>
          <a:ext cx="2144456" cy="2172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Visio" r:id="rId5" imgW="2633256" imgH="2669328" progId="Visio.Drawing.11">
                  <p:embed/>
                </p:oleObj>
              </mc:Choice>
              <mc:Fallback>
                <p:oleObj name="Visio" r:id="rId5" imgW="2633256" imgH="2669328" progId="Visio.Drawing.11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05869" y="3145346"/>
                        <a:ext cx="2144456" cy="2172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50815" y="1458930"/>
            <a:ext cx="3786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Factoring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(n=101, k=4)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1201" y="1882501"/>
            <a:ext cx="3759053" cy="5362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03501" y="2500065"/>
            <a:ext cx="3786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(13,13,13,13, 7,7,7,7, 3,3,3,3, 2,2,2,2, 1)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5602" y="677948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6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ParFor</a:t>
            </a:r>
            <a:r>
              <a:rPr lang="en-US" dirty="0" smtClean="0"/>
              <a:t> </a:t>
            </a:r>
            <a:r>
              <a:rPr lang="en-US" dirty="0"/>
              <a:t>Optimizer </a:t>
            </a:r>
            <a:r>
              <a:rPr lang="en-US" dirty="0" smtClean="0"/>
              <a:t>Framework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Design:</a:t>
            </a:r>
            <a:r>
              <a:rPr lang="de-DE" dirty="0"/>
              <a:t> Runtime optimization for each top-level </a:t>
            </a:r>
            <a:r>
              <a:rPr lang="de-DE" dirty="0" smtClean="0"/>
              <a:t>parfor</a:t>
            </a:r>
          </a:p>
          <a:p>
            <a:pPr lvl="1"/>
            <a:endParaRPr lang="de-DE" sz="700" dirty="0"/>
          </a:p>
          <a:p>
            <a:r>
              <a:rPr lang="de-DE" dirty="0">
                <a:solidFill>
                  <a:srgbClr val="F70146"/>
                </a:solidFill>
              </a:rPr>
              <a:t>Plan Tree P</a:t>
            </a:r>
          </a:p>
          <a:p>
            <a:pPr lvl="1"/>
            <a:r>
              <a:rPr lang="de-DE" dirty="0"/>
              <a:t>Nodes </a:t>
            </a:r>
            <a:r>
              <a:rPr lang="de-DE" i="1" dirty="0"/>
              <a:t>N</a:t>
            </a:r>
            <a:r>
              <a:rPr lang="de-DE" i="1" baseline="-25000" dirty="0"/>
              <a:t>P</a:t>
            </a:r>
          </a:p>
          <a:p>
            <a:pPr lvl="2"/>
            <a:r>
              <a:rPr lang="de-DE" dirty="0"/>
              <a:t>Exec type et</a:t>
            </a:r>
          </a:p>
          <a:p>
            <a:pPr lvl="2"/>
            <a:r>
              <a:rPr lang="de-DE" dirty="0"/>
              <a:t>Parallelism k</a:t>
            </a:r>
          </a:p>
          <a:p>
            <a:pPr lvl="2"/>
            <a:r>
              <a:rPr lang="de-DE" dirty="0"/>
              <a:t>Attributes A</a:t>
            </a:r>
          </a:p>
          <a:p>
            <a:pPr lvl="1"/>
            <a:r>
              <a:rPr lang="de-DE" dirty="0"/>
              <a:t>Height h</a:t>
            </a:r>
            <a:endParaRPr lang="de-DE" i="1" baseline="-25000" dirty="0"/>
          </a:p>
          <a:p>
            <a:pPr lvl="1"/>
            <a:r>
              <a:rPr lang="de-DE" dirty="0"/>
              <a:t>Exec contexts </a:t>
            </a:r>
            <a:r>
              <a:rPr lang="de-DE" i="1" dirty="0" smtClean="0"/>
              <a:t>EC</a:t>
            </a:r>
            <a:r>
              <a:rPr lang="de-DE" i="1" baseline="-25000" dirty="0" smtClean="0"/>
              <a:t>P</a:t>
            </a:r>
          </a:p>
          <a:p>
            <a:pPr lvl="1"/>
            <a:endParaRPr lang="de-DE" sz="700" i="1" dirty="0" smtClean="0"/>
          </a:p>
          <a:p>
            <a:r>
              <a:rPr lang="de-DE" dirty="0"/>
              <a:t>Plan Tree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Optimization </a:t>
            </a:r>
            <a:br>
              <a:rPr lang="de-DE" dirty="0" smtClean="0"/>
            </a:br>
            <a:r>
              <a:rPr lang="de-DE" dirty="0" smtClean="0">
                <a:solidFill>
                  <a:srgbClr val="F70146"/>
                </a:solidFill>
              </a:rPr>
              <a:t>Objective</a:t>
            </a:r>
            <a:r>
              <a:rPr lang="de-DE" dirty="0" smtClean="0"/>
              <a:t> </a:t>
            </a:r>
          </a:p>
          <a:p>
            <a:pPr lvl="1"/>
            <a:endParaRPr lang="de-DE" sz="700" dirty="0" smtClean="0"/>
          </a:p>
          <a:p>
            <a:r>
              <a:rPr lang="de-DE" dirty="0" smtClean="0">
                <a:solidFill>
                  <a:srgbClr val="7889FB"/>
                </a:solidFill>
              </a:rPr>
              <a:t>Heuristic optimizer </a:t>
            </a:r>
            <a:r>
              <a:rPr lang="de-DE" dirty="0" smtClean="0"/>
              <a:t>w/ transformation-based search strategy</a:t>
            </a:r>
            <a:endParaRPr lang="de-DE" dirty="0"/>
          </a:p>
          <a:p>
            <a:pPr lvl="1"/>
            <a:r>
              <a:rPr lang="de-DE" dirty="0" smtClean="0"/>
              <a:t>Cost and memory estimates w/ plan tree aggregate statistics</a:t>
            </a:r>
            <a:endParaRPr lang="de-DE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Task-Parallel Execution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245288"/>
              </p:ext>
            </p:extLst>
          </p:nvPr>
        </p:nvGraphicFramePr>
        <p:xfrm>
          <a:off x="3669795" y="1886579"/>
          <a:ext cx="5281613" cy="234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Visio" r:id="rId3" imgW="5282071" imgH="2345328" progId="Visio.Drawing.11">
                  <p:embed/>
                </p:oleObj>
              </mc:Choice>
              <mc:Fallback>
                <p:oleObj name="Visio" r:id="rId3" imgW="5282071" imgH="2345328" progId="Visio.Drawing.11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9795" y="1886579"/>
                        <a:ext cx="5281613" cy="234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752375"/>
              </p:ext>
            </p:extLst>
          </p:nvPr>
        </p:nvGraphicFramePr>
        <p:xfrm>
          <a:off x="3669796" y="1886579"/>
          <a:ext cx="5281612" cy="234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Visio" r:id="rId5" imgW="5282071" imgH="2345328" progId="Visio.Drawing.11">
                  <p:embed/>
                </p:oleObj>
              </mc:Choice>
              <mc:Fallback>
                <p:oleObj name="Visio" r:id="rId5" imgW="5282071" imgH="2345328" progId="Visio.Drawing.11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9796" y="1886579"/>
                        <a:ext cx="5281612" cy="234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13" y="4438294"/>
            <a:ext cx="6058316" cy="68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5602" y="677948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5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Task-Parallelism in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Multi-Threading</a:t>
            </a:r>
          </a:p>
          <a:p>
            <a:pPr lvl="1"/>
            <a:r>
              <a:rPr lang="en-US" b="1" dirty="0" err="1" smtClean="0">
                <a:solidFill>
                  <a:srgbClr val="7889FB"/>
                </a:solidFill>
              </a:rPr>
              <a:t>doMC</a:t>
            </a:r>
            <a:r>
              <a:rPr lang="en-US" dirty="0" smtClean="0"/>
              <a:t> as multi-threaded</a:t>
            </a:r>
            <a:br>
              <a:rPr lang="en-US" dirty="0" smtClean="0"/>
            </a:br>
            <a:r>
              <a:rPr lang="en-US" dirty="0" err="1" smtClean="0"/>
              <a:t>foreach</a:t>
            </a:r>
            <a:r>
              <a:rPr lang="en-US" dirty="0" smtClean="0"/>
              <a:t> backend</a:t>
            </a:r>
          </a:p>
          <a:p>
            <a:pPr lvl="1"/>
            <a:r>
              <a:rPr lang="en-US" dirty="0" err="1" smtClean="0"/>
              <a:t>Foreach</a:t>
            </a:r>
            <a:r>
              <a:rPr lang="en-US" dirty="0" smtClean="0"/>
              <a:t> w/ parallel (%</a:t>
            </a:r>
            <a:r>
              <a:rPr lang="en-US" dirty="0" err="1" smtClean="0"/>
              <a:t>dopar</a:t>
            </a:r>
            <a:r>
              <a:rPr lang="en-US" dirty="0" smtClean="0"/>
              <a:t>%) </a:t>
            </a:r>
            <a:br>
              <a:rPr lang="en-US" dirty="0" smtClean="0"/>
            </a:br>
            <a:r>
              <a:rPr lang="en-US" dirty="0" smtClean="0"/>
              <a:t>or sequential </a:t>
            </a:r>
            <a:r>
              <a:rPr lang="en-US" dirty="0"/>
              <a:t>(%do%)</a:t>
            </a:r>
            <a:r>
              <a:rPr lang="en-US" dirty="0" smtClean="0"/>
              <a:t> execution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1000" dirty="0"/>
          </a:p>
          <a:p>
            <a:r>
              <a:rPr lang="en-US" dirty="0" smtClean="0"/>
              <a:t>Distribution</a:t>
            </a:r>
          </a:p>
          <a:p>
            <a:pPr lvl="1"/>
            <a:r>
              <a:rPr lang="en-US" b="1" dirty="0" err="1" smtClean="0">
                <a:solidFill>
                  <a:srgbClr val="7889FB"/>
                </a:solidFill>
              </a:rPr>
              <a:t>doSNOW</a:t>
            </a:r>
            <a:r>
              <a:rPr lang="en-US" dirty="0" smtClean="0"/>
              <a:t> as distributed </a:t>
            </a:r>
            <a:br>
              <a:rPr lang="en-US" dirty="0" smtClean="0"/>
            </a:br>
            <a:r>
              <a:rPr lang="en-US" dirty="0" err="1" smtClean="0"/>
              <a:t>foreach</a:t>
            </a:r>
            <a:r>
              <a:rPr lang="en-US" dirty="0" smtClean="0"/>
              <a:t> backend</a:t>
            </a:r>
          </a:p>
          <a:p>
            <a:pPr lvl="1"/>
            <a:r>
              <a:rPr lang="en-US" dirty="0" smtClean="0"/>
              <a:t>MPI/SOCK as </a:t>
            </a:r>
            <a:r>
              <a:rPr lang="en-US" dirty="0" err="1" smtClean="0"/>
              <a:t>comm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Task-Parallel Execution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69723" y="1344145"/>
            <a:ext cx="4343647" cy="31547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ibrary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doMC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b="1" dirty="0" err="1" smtClean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registerDoMC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(32)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R &lt;- </a:t>
            </a:r>
            <a:r>
              <a:rPr lang="en-US" sz="1600" b="1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foreach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=1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:(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(D)-1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), </a:t>
            </a:r>
            <a:b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          .combine=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r</a:t>
            </a:r>
            <a:r>
              <a:rPr lang="en-US" sz="16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bind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smtClean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dopar</a:t>
            </a:r>
            <a:r>
              <a:rPr lang="en-US" sz="1600" dirty="0" smtClean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X 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[,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]; </a:t>
            </a:r>
            <a:r>
              <a:rPr lang="en-US" sz="16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(X);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Ri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matrix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(0, 1, </a:t>
            </a:r>
            <a:r>
              <a:rPr lang="en-US" sz="16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(D))</a:t>
            </a:r>
            <a:endParaRPr lang="en-US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(j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(i+1):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Y = 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D[,j]; </a:t>
            </a:r>
            <a:r>
              <a:rPr lang="en-US" sz="16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sY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(Y)</a:t>
            </a:r>
            <a:endParaRPr lang="en-US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Ri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[1,j] = </a:t>
            </a:r>
            <a:r>
              <a:rPr lang="en-US" sz="16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cov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(X,Y)/(</a:t>
            </a:r>
            <a:r>
              <a:rPr lang="es-ES" sz="16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sY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endParaRPr lang="en-US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}  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Ri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1087" y="2941596"/>
            <a:ext cx="322491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cran.r-project.org/web/packages/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doMC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/vignettes/gettingstartedMC.pdf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4929" y="5720179"/>
            <a:ext cx="325566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cran.r-project.org/web/packages/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doSNOW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/doSNOW.pdf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9627" y="4421216"/>
            <a:ext cx="4343647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library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doSNOW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clust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makeCluster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b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c(“192.168.0.1”,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“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192.168.0.2”,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/>
            </a:r>
            <a:b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  “192.168.0.3”), type=“SOCK”);</a:t>
            </a:r>
          </a:p>
          <a:p>
            <a:r>
              <a:rPr lang="en-US" sz="1600" b="1" dirty="0" err="1" smtClean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registerDoSNOW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clust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... </a:t>
            </a:r>
            <a:r>
              <a:rPr lang="en-US" sz="1600" dirty="0" smtClean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dopar</a:t>
            </a:r>
            <a:r>
              <a:rPr lang="en-US" sz="1600" dirty="0" smtClean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...</a:t>
            </a:r>
          </a:p>
          <a:p>
            <a:r>
              <a:rPr lang="en-US" sz="16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stopCluster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clust</a:t>
            </a:r>
            <a:r>
              <a:rPr lang="en-US" sz="16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  <a:endParaRPr lang="en-US" sz="1600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E9B620-E9BF-414B-BABE-63EAE006D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051" y="720129"/>
            <a:ext cx="491759" cy="38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0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Task-Parallelism in Other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MATLAB</a:t>
            </a:r>
          </a:p>
          <a:p>
            <a:pPr lvl="1"/>
            <a:r>
              <a:rPr lang="en-US" dirty="0" err="1" smtClean="0"/>
              <a:t>Parfor</a:t>
            </a:r>
            <a:r>
              <a:rPr lang="en-US" dirty="0" smtClean="0"/>
              <a:t> loops for </a:t>
            </a:r>
            <a:br>
              <a:rPr lang="en-US" dirty="0" smtClean="0"/>
            </a:br>
            <a:r>
              <a:rPr lang="en-US" dirty="0" smtClean="0"/>
              <a:t>multi-process &amp;</a:t>
            </a:r>
            <a:br>
              <a:rPr lang="en-US" dirty="0" smtClean="0"/>
            </a:br>
            <a:r>
              <a:rPr lang="en-US" dirty="0" smtClean="0"/>
              <a:t>distributed loops</a:t>
            </a:r>
          </a:p>
          <a:p>
            <a:pPr lvl="1"/>
            <a:r>
              <a:rPr lang="en-US" dirty="0" smtClean="0"/>
              <a:t>Use-defined par</a:t>
            </a:r>
          </a:p>
          <a:p>
            <a:pPr lvl="1"/>
            <a:endParaRPr lang="en-US" sz="1000" dirty="0"/>
          </a:p>
          <a:p>
            <a:r>
              <a:rPr lang="en-US" dirty="0" smtClean="0"/>
              <a:t>Julia</a:t>
            </a:r>
          </a:p>
          <a:p>
            <a:pPr lvl="1"/>
            <a:r>
              <a:rPr lang="en-US" dirty="0" smtClean="0"/>
              <a:t>Dedicated macros:</a:t>
            </a:r>
            <a:br>
              <a:rPr lang="en-US" dirty="0" smtClean="0"/>
            </a:br>
            <a:r>
              <a:rPr lang="en-US" dirty="0" smtClean="0">
                <a:latin typeface="Consolas" panose="020B0609020204030204" pitchFamily="49" charset="0"/>
              </a:rPr>
              <a:t>@threads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@distributed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sz="1000" dirty="0" smtClean="0"/>
          </a:p>
          <a:p>
            <a:r>
              <a:rPr lang="en-US" dirty="0" err="1" smtClean="0"/>
              <a:t>TensorFlow</a:t>
            </a:r>
            <a:endParaRPr lang="en-US" dirty="0"/>
          </a:p>
          <a:p>
            <a:pPr lvl="1"/>
            <a:r>
              <a:rPr lang="en-US" dirty="0" smtClean="0"/>
              <a:t>User-defined parallel iterations, responsible for </a:t>
            </a:r>
            <a:br>
              <a:rPr lang="en-US" dirty="0" smtClean="0"/>
            </a:br>
            <a:r>
              <a:rPr lang="en-US" dirty="0" smtClean="0"/>
              <a:t>correct results or acceptable approximate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Task-Parallel Execution</a:t>
            </a:r>
          </a:p>
          <a:p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75655" y="5584267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tf.while_loop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cond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 body,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loop_vars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parallel_iterations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=10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altLang="en-US" sz="1600" dirty="0">
                <a:latin typeface="Consolas" panose="020B06090202040302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 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swap_memory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=False,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maximum_iterations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=None, ...)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C55D46-E024-4D39-9092-1686B6ABC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44" y="4510038"/>
            <a:ext cx="659373" cy="561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4B96C0-9392-472B-B312-3160FBB221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3748"/>
          <a:stretch/>
        </p:blipFill>
        <p:spPr>
          <a:xfrm>
            <a:off x="8185644" y="3089102"/>
            <a:ext cx="650360" cy="4683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1A0D72-5627-408C-8147-1AC0CA008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36" y="1357539"/>
            <a:ext cx="1140889" cy="4314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29011" y="1678409"/>
            <a:ext cx="229102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[Gaurav Sharma, Jos Martin: MATLAB®: A Language for Parallel Computing. Int.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Journal on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Parallel </a:t>
            </a:r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3257" y="1827154"/>
            <a:ext cx="42427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476731" y="1326999"/>
            <a:ext cx="2512088" cy="17081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</a:t>
            </a:r>
            <a:r>
              <a:rPr lang="en-US" sz="1500" b="1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atlabpool</a:t>
            </a:r>
            <a:r>
              <a:rPr lang="en-US" sz="15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32</a:t>
            </a:r>
          </a:p>
          <a:p>
            <a:r>
              <a:rPr lang="en-US" sz="1500" dirty="0" smtClean="0">
                <a:latin typeface="Consolas" panose="020B0609020204030204" pitchFamily="49" charset="0"/>
                <a:cs typeface="Calibri" panose="020F0502020204030204" pitchFamily="34" charset="0"/>
              </a:rPr>
              <a:t>c = pi; z = 0;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sz="1500" dirty="0" smtClean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5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rand</a:t>
            </a:r>
            <a:r>
              <a:rPr lang="en-US" sz="1500" dirty="0" smtClean="0">
                <a:latin typeface="Consolas" panose="020B0609020204030204" pitchFamily="49" charset="0"/>
                <a:cs typeface="Calibri" panose="020F0502020204030204" pitchFamily="34" charset="0"/>
              </a:rPr>
              <a:t>(1,10)</a:t>
            </a:r>
          </a:p>
          <a:p>
            <a:r>
              <a:rPr lang="en-US" sz="1500" b="1" dirty="0" err="1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parfor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500" dirty="0" smtClean="0">
                <a:latin typeface="Consolas" panose="020B0609020204030204" pitchFamily="49" charset="0"/>
                <a:cs typeface="Calibri" panose="020F0502020204030204" pitchFamily="34" charset="0"/>
              </a:rPr>
              <a:t> = 1 : 10</a:t>
            </a:r>
          </a:p>
          <a:p>
            <a:r>
              <a:rPr lang="en-US" sz="15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z = z+1;  </a:t>
            </a:r>
            <a:r>
              <a:rPr lang="en-US" sz="1500" b="1" dirty="0" smtClean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reduction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smtClean="0">
                <a:latin typeface="Consolas" panose="020B0609020204030204" pitchFamily="49" charset="0"/>
                <a:cs typeface="Calibri" panose="020F0502020204030204" pitchFamily="34" charset="0"/>
              </a:rPr>
              <a:t> b(</a:t>
            </a:r>
            <a:r>
              <a:rPr lang="en-US" sz="15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500" dirty="0" smtClean="0">
                <a:latin typeface="Consolas" panose="020B0609020204030204" pitchFamily="49" charset="0"/>
                <a:cs typeface="Calibri" panose="020F0502020204030204" pitchFamily="34" charset="0"/>
              </a:rPr>
              <a:t>) = r(</a:t>
            </a:r>
            <a:r>
              <a:rPr lang="en-US" sz="15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500" dirty="0" smtClean="0">
                <a:latin typeface="Consolas" panose="020B0609020204030204" pitchFamily="49" charset="0"/>
                <a:cs typeface="Calibri" panose="020F0502020204030204" pitchFamily="34" charset="0"/>
              </a:rPr>
              <a:t>); </a:t>
            </a:r>
            <a:r>
              <a:rPr lang="en-US" sz="1500" b="1" dirty="0" smtClean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sliced</a:t>
            </a:r>
          </a:p>
          <a:p>
            <a:r>
              <a:rPr lang="en-US" sz="1500" b="1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4314" y="3109200"/>
            <a:ext cx="3325823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a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zeros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(1000)</a:t>
            </a:r>
          </a:p>
          <a:p>
            <a:r>
              <a:rPr lang="en-US" sz="1600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@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threads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1:1000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a[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 = </a:t>
            </a:r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rand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(r[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threadid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()])</a:t>
            </a:r>
          </a:p>
          <a:p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14717" y="3512828"/>
            <a:ext cx="168637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://docs.julialang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.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org/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en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/v1/manual/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parallel-computing/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0413" y="5044277"/>
            <a:ext cx="259072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www.tensorflow.org/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</a:b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api_docs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/python/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tf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/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while_loop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491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and Terminology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F8D08F4-F54D-46FD-BF80-8B1D2DA78407}"/>
              </a:ext>
            </a:extLst>
          </p:cNvPr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Task-Parallelism in Other Systems, cont.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sk-dist</a:t>
                </a:r>
                <a:r>
                  <a:rPr lang="en-US" dirty="0"/>
                  <a:t> </a:t>
                </a:r>
                <a:r>
                  <a:rPr lang="en-US" b="0" dirty="0" smtClean="0"/>
                  <a:t>[</a:t>
                </a:r>
                <a:r>
                  <a:rPr lang="en-US" b="0" dirty="0" smtClean="0">
                    <a:hlinkClick r:id="rId3"/>
                  </a:rPr>
                  <a:t>https</a:t>
                </a:r>
                <a:r>
                  <a:rPr lang="en-US" b="0" dirty="0">
                    <a:hlinkClick r:id="rId3"/>
                  </a:rPr>
                  <a:t>://pypi.org/project/sk-dist</a:t>
                </a:r>
                <a:r>
                  <a:rPr lang="en-US" b="0" dirty="0" smtClean="0">
                    <a:hlinkClick r:id="rId3"/>
                  </a:rPr>
                  <a:t>/</a:t>
                </a:r>
                <a:r>
                  <a:rPr lang="en-US" b="0" dirty="0"/>
                  <a:t>]</a:t>
                </a:r>
                <a:endParaRPr lang="en-US" b="0" dirty="0" smtClean="0"/>
              </a:p>
              <a:p>
                <a:pPr lvl="1"/>
                <a:r>
                  <a:rPr lang="en-US" dirty="0" smtClean="0"/>
                  <a:t>Distributed training of local </a:t>
                </a:r>
                <a:r>
                  <a:rPr lang="en-US" dirty="0" err="1" smtClean="0"/>
                  <a:t>scikit</a:t>
                </a:r>
                <a:r>
                  <a:rPr lang="en-US" dirty="0" smtClean="0"/>
                  <a:t>-learn models (via </a:t>
                </a:r>
                <a:r>
                  <a:rPr lang="en-US" b="1" dirty="0" err="1" smtClean="0">
                    <a:solidFill>
                      <a:schemeClr val="accent1"/>
                    </a:solidFill>
                  </a:rPr>
                  <a:t>PySpark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b="1" dirty="0" smtClean="0">
                    <a:solidFill>
                      <a:srgbClr val="7889FB"/>
                    </a:solidFill>
                  </a:rPr>
                  <a:t>Grid Search</a:t>
                </a:r>
                <a:r>
                  <a:rPr lang="en-US" dirty="0" smtClean="0"/>
                  <a:t> / </a:t>
                </a:r>
                <a:r>
                  <a:rPr lang="en-US" b="1" dirty="0" smtClean="0">
                    <a:solidFill>
                      <a:srgbClr val="7889FB"/>
                    </a:solidFill>
                  </a:rPr>
                  <a:t>Cross Validation</a:t>
                </a:r>
                <a:r>
                  <a:rPr lang="en-US" dirty="0" smtClean="0"/>
                  <a:t> (hyper-parameter optimization)</a:t>
                </a:r>
              </a:p>
              <a:p>
                <a:pPr lvl="1"/>
                <a:r>
                  <a:rPr lang="en-US" b="1" dirty="0" smtClean="0">
                    <a:solidFill>
                      <a:srgbClr val="7889FB"/>
                    </a:solidFill>
                  </a:rPr>
                  <a:t>Multi-class Training</a:t>
                </a:r>
                <a:r>
                  <a:rPr lang="en-US" dirty="0" smtClean="0"/>
                  <a:t> (one-against the rest)</a:t>
                </a:r>
              </a:p>
              <a:p>
                <a:pPr lvl="1"/>
                <a:r>
                  <a:rPr lang="en-US" b="1" dirty="0" smtClean="0">
                    <a:solidFill>
                      <a:srgbClr val="7889FB"/>
                    </a:solidFill>
                  </a:rPr>
                  <a:t>Tree Ensembles</a:t>
                </a:r>
                <a:r>
                  <a:rPr lang="en-US" dirty="0" smtClean="0"/>
                  <a:t> (many decision trees)</a:t>
                </a:r>
              </a:p>
              <a:p>
                <a:pPr lvl="1"/>
                <a:endParaRPr lang="en-US" sz="1200" dirty="0"/>
              </a:p>
              <a:p>
                <a:r>
                  <a:rPr lang="en-US" dirty="0" smtClean="0"/>
                  <a:t>Model Hopper Parallelism (MOP)</a:t>
                </a:r>
              </a:p>
              <a:p>
                <a:pPr lvl="1"/>
                <a:r>
                  <a:rPr lang="en-US" dirty="0" smtClean="0"/>
                  <a:t>Given a dataset D, p workers, and </a:t>
                </a:r>
                <a:br>
                  <a:rPr lang="en-US" dirty="0" smtClean="0"/>
                </a:br>
                <a:r>
                  <a:rPr lang="en-US" dirty="0" smtClean="0"/>
                  <a:t>several NN configurations S </a:t>
                </a:r>
              </a:p>
              <a:p>
                <a:pPr lvl="1"/>
                <a:r>
                  <a:rPr lang="en-US" dirty="0" smtClean="0"/>
                  <a:t>Partition D into worker-local partitions </a:t>
                </a:r>
                <a:r>
                  <a:rPr lang="en-US" dirty="0" err="1" smtClean="0"/>
                  <a:t>D</a:t>
                </a:r>
                <a:r>
                  <a:rPr lang="en-US" baseline="-25000" dirty="0" err="1" smtClean="0"/>
                  <a:t>p</a:t>
                </a:r>
                <a:endParaRPr lang="en-US" baseline="-25000" dirty="0" smtClean="0"/>
              </a:p>
              <a:p>
                <a:pPr lvl="1"/>
                <a:r>
                  <a:rPr lang="en-US" b="1" dirty="0" smtClean="0">
                    <a:solidFill>
                      <a:srgbClr val="7889FB"/>
                    </a:solidFill>
                  </a:rPr>
                  <a:t>Schedule tasks for sub-epochs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on p</a:t>
                </a:r>
                <a:br>
                  <a:rPr lang="en-US" dirty="0" smtClean="0"/>
                </a:br>
                <a:r>
                  <a:rPr lang="en-US" dirty="0" smtClean="0"/>
                  <a:t>without moving the partitioned data</a:t>
                </a:r>
              </a:p>
              <a:p>
                <a:pPr lvl="1"/>
                <a:r>
                  <a:rPr lang="en-US" dirty="0" err="1" smtClean="0"/>
                  <a:t>Checkpointing</a:t>
                </a:r>
                <a:r>
                  <a:rPr lang="en-US" dirty="0" smtClean="0"/>
                  <a:t> of models between tasks</a:t>
                </a:r>
              </a:p>
              <a:p>
                <a:pPr lvl="1"/>
                <a:endParaRPr lang="en-US" sz="1200" dirty="0"/>
              </a:p>
              <a:p>
                <a:r>
                  <a:rPr lang="en-US" dirty="0" smtClean="0"/>
                  <a:t>Reinforcement Learning </a:t>
                </a:r>
                <a:r>
                  <a:rPr lang="en-US" dirty="0" smtClean="0"/>
                  <a:t>Frameworks</a:t>
                </a:r>
              </a:p>
              <a:p>
                <a:r>
                  <a:rPr lang="en-US" dirty="0" smtClean="0"/>
                  <a:t>Future-based Task Graphs (Ray, Pathways, </a:t>
                </a:r>
                <a:r>
                  <a:rPr lang="en-US" b="0" dirty="0" smtClean="0"/>
                  <a:t>UPLIFT</a:t>
                </a:r>
                <a:r>
                  <a:rPr lang="en-US" dirty="0" smtClean="0"/>
                  <a:t>)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69" t="-617" b="-5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Task-Parallel Execution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957CD-C6DC-44A4-97FD-C06A4CC3D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85" y="1384337"/>
            <a:ext cx="914434" cy="331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3AD177-5F3B-4753-883E-7A5CF09126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79" y="1619183"/>
            <a:ext cx="741075" cy="385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0245" y="3375304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0843" y="4444211"/>
            <a:ext cx="4971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14128" y="3254766"/>
            <a:ext cx="327549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Supun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Nakandala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Yuhao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Cerebro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Efficient and Reproducible Model Selection on Deep Learning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DEEM@SIGMOD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9204" y="4223149"/>
            <a:ext cx="2220414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Supun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Nakandala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Yuhao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Cerebro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Data System for Optimized Deep Learning Model Selection.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6973555" y="5807945"/>
            <a:ext cx="211015" cy="633047"/>
          </a:xfrm>
          <a:prstGeom prst="rightBrac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5587" y="5777801"/>
            <a:ext cx="14268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Part of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Lecture</a:t>
            </a:r>
            <a:endParaRPr lang="en-US" b="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5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Categories of </a:t>
            </a:r>
            <a:r>
              <a:rPr lang="en-US" dirty="0" smtClean="0">
                <a:solidFill>
                  <a:schemeClr val="accent1"/>
                </a:solidFill>
              </a:rPr>
              <a:t>Execution Strategies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Data-parallel execution</a:t>
            </a:r>
            <a:r>
              <a:rPr lang="en-US" dirty="0" smtClean="0"/>
              <a:t> for batch ML algorithms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Task-parallel execution</a:t>
            </a:r>
            <a:r>
              <a:rPr lang="en-US" dirty="0" smtClean="0"/>
              <a:t> for custom parallelization of independent tasks</a:t>
            </a:r>
          </a:p>
          <a:p>
            <a:pPr lvl="1"/>
            <a:r>
              <a:rPr lang="en-US" dirty="0" smtClean="0"/>
              <a:t>Parameter servers (data-parallel vs model-parallel) </a:t>
            </a:r>
            <a:br>
              <a:rPr lang="en-US" dirty="0" smtClean="0"/>
            </a:br>
            <a:r>
              <a:rPr lang="en-US" dirty="0" smtClean="0"/>
              <a:t>for mini-batch ML algorithms</a:t>
            </a:r>
          </a:p>
          <a:p>
            <a:pPr lvl="1"/>
            <a:endParaRPr lang="en-US" sz="1200" dirty="0"/>
          </a:p>
          <a:p>
            <a:r>
              <a:rPr lang="en-US" dirty="0" smtClean="0"/>
              <a:t>#1 Different strategies (and systems) for different ML workloads</a:t>
            </a:r>
            <a:br>
              <a:rPr lang="en-US" dirty="0" smtClean="0"/>
            </a:br>
            <a:r>
              <a:rPr lang="en-AT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Specialization and abstraction</a:t>
            </a:r>
            <a:endParaRPr lang="en-US" sz="700" dirty="0" smtClean="0"/>
          </a:p>
          <a:p>
            <a:r>
              <a:rPr lang="en-US" dirty="0" smtClean="0"/>
              <a:t>#2 Awareness of underlying execution frameworks</a:t>
            </a:r>
            <a:endParaRPr lang="en-US" sz="700" dirty="0" smtClean="0"/>
          </a:p>
          <a:p>
            <a:r>
              <a:rPr lang="en-US" dirty="0" smtClean="0"/>
              <a:t>#3 Awareness of effective compilation and runtime techniques</a:t>
            </a:r>
          </a:p>
          <a:p>
            <a:pPr lvl="1"/>
            <a:endParaRPr lang="en-US" sz="1200" dirty="0"/>
          </a:p>
          <a:p>
            <a:r>
              <a:rPr lang="en-US" dirty="0" smtClean="0"/>
              <a:t>Next </a:t>
            </a:r>
            <a:r>
              <a:rPr lang="en-US" dirty="0" smtClean="0"/>
              <a:t>Lectures </a:t>
            </a:r>
            <a:r>
              <a:rPr lang="en-US" b="0" dirty="0" smtClean="0"/>
              <a:t>(after </a:t>
            </a:r>
            <a:r>
              <a:rPr lang="en-US" dirty="0" smtClean="0">
                <a:solidFill>
                  <a:schemeClr val="accent1"/>
                </a:solidFill>
              </a:rPr>
              <a:t>Easter Break</a:t>
            </a:r>
            <a:r>
              <a:rPr lang="en-US" b="0" dirty="0" smtClean="0"/>
              <a:t>)</a:t>
            </a:r>
            <a:endParaRPr lang="en-US" b="0" dirty="0" smtClean="0"/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06 Parameter Servers </a:t>
            </a:r>
            <a:r>
              <a:rPr lang="en-US" dirty="0" smtClean="0"/>
              <a:t>[Apr </a:t>
            </a:r>
            <a:r>
              <a:rPr lang="en-US" dirty="0" smtClean="0"/>
              <a:t>29</a:t>
            </a:r>
            <a:r>
              <a:rPr lang="en-US" dirty="0" smtClean="0"/>
              <a:t>]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07 </a:t>
            </a:r>
            <a:r>
              <a:rPr lang="en-US" b="1" dirty="0">
                <a:solidFill>
                  <a:srgbClr val="7889FB"/>
                </a:solidFill>
              </a:rPr>
              <a:t>Hybrid Execution and HW Accelerators</a:t>
            </a:r>
            <a:r>
              <a:rPr lang="en-US" dirty="0"/>
              <a:t> </a:t>
            </a:r>
            <a:r>
              <a:rPr lang="en-US" dirty="0" smtClean="0"/>
              <a:t>[May 06]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08 Caching, Partitioning, Indexing and Compression</a:t>
            </a:r>
            <a:r>
              <a:rPr lang="en-US" dirty="0"/>
              <a:t> [May </a:t>
            </a:r>
            <a:r>
              <a:rPr lang="en-US" dirty="0" smtClean="0"/>
              <a:t>13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3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Optimization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Problem: Given a continuous, </a:t>
                </a:r>
                <a:r>
                  <a:rPr lang="en-US" dirty="0"/>
                  <a:t>d</a:t>
                </a:r>
                <a:r>
                  <a:rPr lang="en-US" dirty="0" smtClean="0"/>
                  <a:t>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find optimal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1" i="1" smtClean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endParaRPr lang="en-US" sz="1000" dirty="0"/>
              </a:p>
              <a:p>
                <a:r>
                  <a:rPr lang="en-US" dirty="0" smtClean="0"/>
                  <a:t>#1 Gradient Methods (1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order)</a:t>
                </a:r>
              </a:p>
              <a:p>
                <a:pPr lvl="1"/>
                <a:r>
                  <a:rPr lang="en-US" dirty="0" smtClean="0"/>
                  <a:t>Pick a starting point, compute gradient, descent in </a:t>
                </a:r>
                <a:br>
                  <a:rPr lang="en-US" dirty="0" smtClean="0"/>
                </a:br>
                <a:r>
                  <a:rPr lang="en-US" dirty="0" smtClean="0"/>
                  <a:t>opposite direction of gradient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sz="1000" dirty="0"/>
              </a:p>
              <a:p>
                <a:r>
                  <a:rPr lang="en-US" dirty="0" smtClean="0"/>
                  <a:t>#2 Newton’s Method (2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order)</a:t>
                </a:r>
              </a:p>
              <a:p>
                <a:pPr lvl="1"/>
                <a:r>
                  <a:rPr lang="en-US" dirty="0" smtClean="0"/>
                  <a:t>Pick a starting point, compute gradient, </a:t>
                </a:r>
                <a:br>
                  <a:rPr lang="en-US" dirty="0" smtClean="0"/>
                </a:br>
                <a:r>
                  <a:rPr lang="en-US" dirty="0" smtClean="0"/>
                  <a:t>descend</a:t>
                </a:r>
                <a:r>
                  <a:rPr lang="en-US" dirty="0"/>
                  <a:t> </a:t>
                </a:r>
                <a:r>
                  <a:rPr lang="en-US" dirty="0" smtClean="0"/>
                  <a:t>to where derivative = 0 (via 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derivate)</a:t>
                </a:r>
              </a:p>
              <a:p>
                <a:pPr lvl="1"/>
                <a:r>
                  <a:rPr lang="en-US" dirty="0" smtClean="0"/>
                  <a:t>Jacobian/Hessian matrices for multi-dimensional</a:t>
                </a:r>
              </a:p>
              <a:p>
                <a:pPr lvl="1"/>
                <a:endParaRPr lang="en-US" sz="1000" dirty="0"/>
              </a:p>
              <a:p>
                <a:r>
                  <a:rPr lang="en-US" dirty="0" smtClean="0"/>
                  <a:t>#3 Quasi-Newton Methods</a:t>
                </a:r>
              </a:p>
              <a:p>
                <a:pPr lvl="1"/>
                <a:r>
                  <a:rPr lang="en-US" dirty="0" smtClean="0"/>
                  <a:t>Incremental approximation of Hessian</a:t>
                </a:r>
              </a:p>
              <a:p>
                <a:pPr lvl="1"/>
                <a:r>
                  <a:rPr lang="en-US" dirty="0" smtClean="0"/>
                  <a:t>Algorithms: BFGS, L-BFGS, Conjugate Gradient (CG)</a:t>
                </a:r>
              </a:p>
              <a:p>
                <a:pPr lvl="1"/>
                <a:r>
                  <a:rPr lang="en-US" b="1" dirty="0" smtClean="0"/>
                  <a:t>Example:</a:t>
                </a:r>
                <a:r>
                  <a:rPr lang="en-US" dirty="0" smtClean="0"/>
                  <a:t> L-BFGS-B, AR(2), MSE, N=100</a:t>
                </a:r>
                <a:br>
                  <a:rPr lang="en-US" dirty="0" smtClean="0"/>
                </a:br>
                <a:r>
                  <a:rPr lang="en-US" dirty="0" smtClean="0"/>
                  <a:t>EnBW energy-demand time series 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9" t="-617" b="-6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  <a:p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t="15853" r="7624" b="7820"/>
          <a:stretch>
            <a:fillRect/>
          </a:stretch>
        </p:blipFill>
        <p:spPr bwMode="auto">
          <a:xfrm>
            <a:off x="6395204" y="4859325"/>
            <a:ext cx="2366957" cy="195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32"/>
          <p:cNvGrpSpPr/>
          <p:nvPr/>
        </p:nvGrpSpPr>
        <p:grpSpPr>
          <a:xfrm>
            <a:off x="6430675" y="1949384"/>
            <a:ext cx="2261149" cy="1460028"/>
            <a:chOff x="6430675" y="2260880"/>
            <a:chExt cx="2261149" cy="1460028"/>
          </a:xfrm>
        </p:grpSpPr>
        <p:grpSp>
          <p:nvGrpSpPr>
            <p:cNvPr id="28" name="Group 27"/>
            <p:cNvGrpSpPr/>
            <p:nvPr/>
          </p:nvGrpSpPr>
          <p:grpSpPr>
            <a:xfrm>
              <a:off x="6909560" y="2260880"/>
              <a:ext cx="1782264" cy="1090697"/>
              <a:chOff x="6575288" y="2356856"/>
              <a:chExt cx="2506842" cy="1666965"/>
            </a:xfrm>
          </p:grpSpPr>
          <p:cxnSp>
            <p:nvCxnSpPr>
              <p:cNvPr id="11" name="Gerade Verbindung mit Pfeil 77"/>
              <p:cNvCxnSpPr/>
              <p:nvPr/>
            </p:nvCxnSpPr>
            <p:spPr>
              <a:xfrm flipV="1">
                <a:off x="6583673" y="4019828"/>
                <a:ext cx="2498457" cy="319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mit Pfeil 78"/>
              <p:cNvCxnSpPr/>
              <p:nvPr/>
            </p:nvCxnSpPr>
            <p:spPr>
              <a:xfrm flipH="1" flipV="1">
                <a:off x="6575288" y="2356856"/>
                <a:ext cx="7590" cy="1666965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llipse 111"/>
              <p:cNvSpPr/>
              <p:nvPr/>
            </p:nvSpPr>
            <p:spPr>
              <a:xfrm>
                <a:off x="7884368" y="3227741"/>
                <a:ext cx="288032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Ellipse 112"/>
              <p:cNvSpPr/>
              <p:nvPr/>
            </p:nvSpPr>
            <p:spPr>
              <a:xfrm>
                <a:off x="7596336" y="3083725"/>
                <a:ext cx="728464" cy="36004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Ellipse 113"/>
              <p:cNvSpPr/>
              <p:nvPr/>
            </p:nvSpPr>
            <p:spPr>
              <a:xfrm>
                <a:off x="7092280" y="2867701"/>
                <a:ext cx="1440160" cy="72846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Ellipse 114"/>
              <p:cNvSpPr/>
              <p:nvPr/>
            </p:nvSpPr>
            <p:spPr>
              <a:xfrm>
                <a:off x="6948264" y="2715301"/>
                <a:ext cx="1728192" cy="101649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Ellipse 115"/>
              <p:cNvSpPr/>
              <p:nvPr/>
            </p:nvSpPr>
            <p:spPr>
              <a:xfrm>
                <a:off x="6804248" y="2579669"/>
                <a:ext cx="1944216" cy="1296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Ellipse 116"/>
              <p:cNvSpPr/>
              <p:nvPr/>
            </p:nvSpPr>
            <p:spPr>
              <a:xfrm>
                <a:off x="6660232" y="2507661"/>
                <a:ext cx="2232248" cy="15121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Ellipse 117"/>
              <p:cNvSpPr/>
              <p:nvPr/>
            </p:nvSpPr>
            <p:spPr>
              <a:xfrm>
                <a:off x="7308304" y="3011717"/>
                <a:ext cx="1160512" cy="50405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5" name="Gerade Verbindung mit Pfeil 119"/>
              <p:cNvCxnSpPr/>
              <p:nvPr/>
            </p:nvCxnSpPr>
            <p:spPr>
              <a:xfrm rot="16200000" flipH="1">
                <a:off x="7631546" y="2687681"/>
                <a:ext cx="360040" cy="1588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mit Pfeil 135"/>
              <p:cNvCxnSpPr>
                <a:stCxn id="20" idx="0"/>
              </p:cNvCxnSpPr>
              <p:nvPr/>
            </p:nvCxnSpPr>
            <p:spPr>
              <a:xfrm>
                <a:off x="7812361" y="2867700"/>
                <a:ext cx="8383" cy="144018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mit Pfeil 137"/>
              <p:cNvCxnSpPr/>
              <p:nvPr/>
            </p:nvCxnSpPr>
            <p:spPr>
              <a:xfrm rot="16200000" flipH="1">
                <a:off x="7791060" y="3049817"/>
                <a:ext cx="144016" cy="67815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/>
            <p:cNvSpPr/>
            <p:nvPr/>
          </p:nvSpPr>
          <p:spPr>
            <a:xfrm>
              <a:off x="6430675" y="2596278"/>
              <a:ext cx="39799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dirty="0" smtClean="0"/>
                <a:t>θ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25926" y="3351576"/>
              <a:ext cx="51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dirty="0" smtClean="0"/>
                <a:t>θ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915083" y="3409411"/>
            <a:ext cx="1776743" cy="1315721"/>
            <a:chOff x="6915083" y="3409411"/>
            <a:chExt cx="1776743" cy="1315721"/>
          </a:xfrm>
        </p:grpSpPr>
        <p:grpSp>
          <p:nvGrpSpPr>
            <p:cNvPr id="56" name="Group 55"/>
            <p:cNvGrpSpPr/>
            <p:nvPr/>
          </p:nvGrpSpPr>
          <p:grpSpPr>
            <a:xfrm>
              <a:off x="6915083" y="3409411"/>
              <a:ext cx="1776743" cy="992067"/>
              <a:chOff x="6534241" y="3726610"/>
              <a:chExt cx="2406973" cy="1627796"/>
            </a:xfrm>
          </p:grpSpPr>
          <p:cxnSp>
            <p:nvCxnSpPr>
              <p:cNvPr id="36" name="Gerade Verbindung mit Pfeil 11"/>
              <p:cNvCxnSpPr/>
              <p:nvPr/>
            </p:nvCxnSpPr>
            <p:spPr>
              <a:xfrm flipV="1">
                <a:off x="6534241" y="3726610"/>
                <a:ext cx="795" cy="155977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61"/>
              <p:cNvCxnSpPr/>
              <p:nvPr/>
            </p:nvCxnSpPr>
            <p:spPr>
              <a:xfrm rot="5400000" flipH="1" flipV="1">
                <a:off x="6588224" y="4850350"/>
                <a:ext cx="86409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56"/>
              <p:cNvCxnSpPr/>
              <p:nvPr/>
            </p:nvCxnSpPr>
            <p:spPr>
              <a:xfrm flipV="1">
                <a:off x="6660232" y="4706334"/>
                <a:ext cx="1224136" cy="648072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68"/>
              <p:cNvCxnSpPr/>
              <p:nvPr/>
            </p:nvCxnSpPr>
            <p:spPr>
              <a:xfrm rot="16200000" flipH="1">
                <a:off x="6808441" y="4926550"/>
                <a:ext cx="432047" cy="42366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mit Pfeil 10"/>
              <p:cNvCxnSpPr/>
              <p:nvPr/>
            </p:nvCxnSpPr>
            <p:spPr>
              <a:xfrm flipV="1">
                <a:off x="6535034" y="5274014"/>
                <a:ext cx="2406180" cy="1157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20"/>
              <p:cNvCxnSpPr/>
              <p:nvPr/>
            </p:nvCxnSpPr>
            <p:spPr>
              <a:xfrm>
                <a:off x="7020272" y="5138382"/>
                <a:ext cx="15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ihandform 48"/>
              <p:cNvSpPr/>
              <p:nvPr/>
            </p:nvSpPr>
            <p:spPr>
              <a:xfrm>
                <a:off x="6642847" y="3960685"/>
                <a:ext cx="2151529" cy="1313329"/>
              </a:xfrm>
              <a:custGeom>
                <a:avLst/>
                <a:gdLst>
                  <a:gd name="connsiteX0" fmla="*/ 0 w 2151529"/>
                  <a:gd name="connsiteY0" fmla="*/ 0 h 1313329"/>
                  <a:gd name="connsiteX1" fmla="*/ 367553 w 2151529"/>
                  <a:gd name="connsiteY1" fmla="*/ 1174376 h 1313329"/>
                  <a:gd name="connsiteX2" fmla="*/ 1093694 w 2151529"/>
                  <a:gd name="connsiteY2" fmla="*/ 833717 h 1313329"/>
                  <a:gd name="connsiteX3" fmla="*/ 1748118 w 2151529"/>
                  <a:gd name="connsiteY3" fmla="*/ 708211 h 1313329"/>
                  <a:gd name="connsiteX4" fmla="*/ 2151529 w 2151529"/>
                  <a:gd name="connsiteY4" fmla="*/ 304800 h 1313329"/>
                  <a:gd name="connsiteX5" fmla="*/ 2151529 w 2151529"/>
                  <a:gd name="connsiteY5" fmla="*/ 304800 h 1313329"/>
                  <a:gd name="connsiteX6" fmla="*/ 2151529 w 2151529"/>
                  <a:gd name="connsiteY6" fmla="*/ 304800 h 1313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1529" h="1313329">
                    <a:moveTo>
                      <a:pt x="0" y="0"/>
                    </a:moveTo>
                    <a:cubicBezTo>
                      <a:pt x="92635" y="517711"/>
                      <a:pt x="185271" y="1035423"/>
                      <a:pt x="367553" y="1174376"/>
                    </a:cubicBezTo>
                    <a:cubicBezTo>
                      <a:pt x="549835" y="1313329"/>
                      <a:pt x="863600" y="911411"/>
                      <a:pt x="1093694" y="833717"/>
                    </a:cubicBezTo>
                    <a:cubicBezTo>
                      <a:pt x="1323788" y="756023"/>
                      <a:pt x="1571812" y="796364"/>
                      <a:pt x="1748118" y="708211"/>
                    </a:cubicBezTo>
                    <a:cubicBezTo>
                      <a:pt x="1924424" y="620058"/>
                      <a:pt x="2151529" y="304800"/>
                      <a:pt x="2151529" y="304800"/>
                    </a:cubicBezTo>
                    <a:lnTo>
                      <a:pt x="2151529" y="304800"/>
                    </a:lnTo>
                    <a:lnTo>
                      <a:pt x="2151529" y="30480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2" name="Gerade Verbindung 50"/>
              <p:cNvCxnSpPr/>
              <p:nvPr/>
            </p:nvCxnSpPr>
            <p:spPr>
              <a:xfrm flipV="1">
                <a:off x="7596336" y="4418302"/>
                <a:ext cx="1152128" cy="9361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52"/>
              <p:cNvCxnSpPr/>
              <p:nvPr/>
            </p:nvCxnSpPr>
            <p:spPr>
              <a:xfrm rot="5400000" flipH="1" flipV="1">
                <a:off x="8028384" y="4850350"/>
                <a:ext cx="86409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55"/>
              <p:cNvCxnSpPr/>
              <p:nvPr/>
            </p:nvCxnSpPr>
            <p:spPr>
              <a:xfrm rot="5400000" flipH="1" flipV="1">
                <a:off x="7236296" y="4850350"/>
                <a:ext cx="86409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65"/>
              <p:cNvCxnSpPr/>
              <p:nvPr/>
            </p:nvCxnSpPr>
            <p:spPr>
              <a:xfrm>
                <a:off x="7666756" y="4850350"/>
                <a:ext cx="15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66"/>
              <p:cNvCxnSpPr/>
              <p:nvPr/>
            </p:nvCxnSpPr>
            <p:spPr>
              <a:xfrm>
                <a:off x="8460432" y="4634326"/>
                <a:ext cx="15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71"/>
              <p:cNvCxnSpPr/>
              <p:nvPr/>
            </p:nvCxnSpPr>
            <p:spPr>
              <a:xfrm rot="5400000" flipH="1" flipV="1">
                <a:off x="6740624" y="4850350"/>
                <a:ext cx="86409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72"/>
              <p:cNvCxnSpPr/>
              <p:nvPr/>
            </p:nvCxnSpPr>
            <p:spPr>
              <a:xfrm>
                <a:off x="7162700" y="5138382"/>
                <a:ext cx="15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feld 73"/>
              <p:cNvSpPr txBox="1"/>
              <p:nvPr/>
            </p:nvSpPr>
            <p:spPr>
              <a:xfrm>
                <a:off x="8184821" y="4069295"/>
                <a:ext cx="479214" cy="454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de-DE" sz="1200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53" name="Textfeld 74"/>
              <p:cNvSpPr txBox="1"/>
              <p:nvPr/>
            </p:nvSpPr>
            <p:spPr>
              <a:xfrm>
                <a:off x="7392733" y="4058263"/>
                <a:ext cx="479214" cy="454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de-DE" sz="1200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54" name="Textfeld 75"/>
              <p:cNvSpPr txBox="1"/>
              <p:nvPr/>
            </p:nvSpPr>
            <p:spPr>
              <a:xfrm>
                <a:off x="6766444" y="4058263"/>
                <a:ext cx="435649" cy="454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de-DE" sz="1200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55" name="Textfeld 76"/>
              <p:cNvSpPr txBox="1"/>
              <p:nvPr/>
            </p:nvSpPr>
            <p:spPr>
              <a:xfrm>
                <a:off x="6982467" y="4058263"/>
                <a:ext cx="435649" cy="454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de-DE" sz="1200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7520846" y="4355800"/>
              <a:ext cx="51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dirty="0" smtClean="0"/>
                <a:t>θ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784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Batch/Mini-batch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Batch ML Algorithms</a:t>
            </a:r>
          </a:p>
          <a:p>
            <a:pPr lvl="1"/>
            <a:r>
              <a:rPr lang="en-US" dirty="0" smtClean="0"/>
              <a:t>Iterative ML algorithms, where each iteration</a:t>
            </a:r>
            <a:br>
              <a:rPr lang="en-US" dirty="0" smtClean="0"/>
            </a:br>
            <a:r>
              <a:rPr lang="en-US" dirty="0" smtClean="0"/>
              <a:t>uses the </a:t>
            </a:r>
            <a:r>
              <a:rPr lang="en-US" b="1" dirty="0" smtClean="0">
                <a:solidFill>
                  <a:schemeClr val="accent1"/>
                </a:solidFill>
              </a:rPr>
              <a:t>entire dataset</a:t>
            </a:r>
            <a:r>
              <a:rPr lang="en-US" dirty="0" smtClean="0"/>
              <a:t> to compute gradients </a:t>
            </a:r>
            <a:r>
              <a:rPr lang="el-GR" dirty="0" smtClean="0"/>
              <a:t>Δ</a:t>
            </a:r>
            <a:r>
              <a:rPr lang="en-US" dirty="0" smtClean="0"/>
              <a:t>W</a:t>
            </a:r>
          </a:p>
          <a:p>
            <a:pPr lvl="1"/>
            <a:r>
              <a:rPr lang="en-US" dirty="0" smtClean="0"/>
              <a:t>For (pseudo-)</a:t>
            </a:r>
            <a:r>
              <a:rPr lang="en-US" b="1" dirty="0" smtClean="0">
                <a:solidFill>
                  <a:srgbClr val="7889FB"/>
                </a:solidFill>
              </a:rPr>
              <a:t>second-order methods</a:t>
            </a:r>
            <a:r>
              <a:rPr lang="en-US" dirty="0" smtClean="0"/>
              <a:t>, many features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Dedicated optimizers</a:t>
            </a:r>
            <a:r>
              <a:rPr lang="en-US" dirty="0" smtClean="0"/>
              <a:t> for traditional ML algorithms </a:t>
            </a:r>
          </a:p>
          <a:p>
            <a:endParaRPr lang="en-US" dirty="0"/>
          </a:p>
          <a:p>
            <a:r>
              <a:rPr lang="en-US" dirty="0" smtClean="0"/>
              <a:t>Mini-batch </a:t>
            </a:r>
            <a:r>
              <a:rPr lang="en-US" dirty="0"/>
              <a:t>ML Algorithms</a:t>
            </a:r>
          </a:p>
          <a:p>
            <a:pPr lvl="1"/>
            <a:r>
              <a:rPr lang="en-US" dirty="0"/>
              <a:t>Iterative ML algorithms, where each iteration</a:t>
            </a:r>
            <a:br>
              <a:rPr lang="en-US" dirty="0"/>
            </a:br>
            <a:r>
              <a:rPr lang="en-US" dirty="0"/>
              <a:t>only uses a </a:t>
            </a:r>
            <a:r>
              <a:rPr lang="en-US" b="1" dirty="0">
                <a:solidFill>
                  <a:schemeClr val="accent1"/>
                </a:solidFill>
              </a:rPr>
              <a:t>batch of rows</a:t>
            </a:r>
            <a:r>
              <a:rPr lang="en-US" dirty="0"/>
              <a:t> to make the </a:t>
            </a:r>
            <a:br>
              <a:rPr lang="en-US" dirty="0"/>
            </a:br>
            <a:r>
              <a:rPr lang="en-US" dirty="0"/>
              <a:t>next model </a:t>
            </a:r>
            <a:r>
              <a:rPr lang="en-US" dirty="0" smtClean="0"/>
              <a:t>update (in </a:t>
            </a:r>
            <a:r>
              <a:rPr lang="en-US" b="1" dirty="0" smtClean="0">
                <a:solidFill>
                  <a:schemeClr val="accent1"/>
                </a:solidFill>
              </a:rPr>
              <a:t>epochs</a:t>
            </a:r>
            <a:r>
              <a:rPr lang="en-US" dirty="0" smtClean="0">
                <a:solidFill>
                  <a:schemeClr val="tx1"/>
                </a:solidFill>
              </a:rPr>
              <a:t> or w/</a:t>
            </a:r>
            <a:r>
              <a:rPr lang="en-US" b="1" dirty="0" smtClean="0">
                <a:solidFill>
                  <a:schemeClr val="accent1"/>
                </a:solidFill>
              </a:rPr>
              <a:t> sampling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For large and </a:t>
            </a:r>
            <a:r>
              <a:rPr lang="en-US" b="1" dirty="0">
                <a:solidFill>
                  <a:schemeClr val="accent1"/>
                </a:solidFill>
              </a:rPr>
              <a:t>highly redundant training sets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Applies to almost all iterative</a:t>
            </a:r>
            <a:r>
              <a:rPr lang="en-US" dirty="0"/>
              <a:t>, model-based </a:t>
            </a:r>
            <a:br>
              <a:rPr lang="en-US" dirty="0"/>
            </a:br>
            <a:r>
              <a:rPr lang="en-US" dirty="0"/>
              <a:t>ML algorithms (LDA, reg., class., factor., DNN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Stochastic Gradient Descent</a:t>
            </a:r>
            <a:r>
              <a:rPr lang="en-US" dirty="0" smtClean="0"/>
              <a:t> (SGD)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79739" y="3612327"/>
            <a:ext cx="2865457" cy="2125280"/>
            <a:chOff x="6179739" y="3612327"/>
            <a:chExt cx="2865457" cy="2125280"/>
          </a:xfrm>
        </p:grpSpPr>
        <p:sp>
          <p:nvSpPr>
            <p:cNvPr id="8" name="Rectangle 7"/>
            <p:cNvSpPr/>
            <p:nvPr/>
          </p:nvSpPr>
          <p:spPr>
            <a:xfrm>
              <a:off x="6179739" y="3650500"/>
              <a:ext cx="733530" cy="20871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86024" y="4009292"/>
              <a:ext cx="723480" cy="301451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87699" y="3649226"/>
              <a:ext cx="723480" cy="301451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7124282" y="3799952"/>
              <a:ext cx="272981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124282" y="4160018"/>
              <a:ext cx="271306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7015427" y="3671000"/>
              <a:ext cx="0" cy="206660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094138" y="4722723"/>
              <a:ext cx="85411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Epoch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8291564" y="3801630"/>
              <a:ext cx="272981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514305" y="3612327"/>
              <a:ext cx="51916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W’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8303288" y="4134899"/>
              <a:ext cx="272981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526029" y="3945596"/>
              <a:ext cx="51916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W’’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724022" y="1662603"/>
            <a:ext cx="733530" cy="110600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660194" y="2466873"/>
            <a:ext cx="27298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82935" y="2277570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W’</a:t>
            </a:r>
          </a:p>
        </p:txBody>
      </p:sp>
    </p:spTree>
    <p:extLst>
      <p:ext uri="{BB962C8B-B14F-4D97-AF65-F5344CB8AC3E}">
        <p14:creationId xmlns:p14="http://schemas.microsoft.com/office/powerpoint/2010/main" val="404342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Central Data Abstractions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Files and Objects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File:</a:t>
            </a:r>
            <a:r>
              <a:rPr lang="en-US" dirty="0"/>
              <a:t> Arbitrarily large sequential data in specific file format (CSV, binary,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Object:</a:t>
            </a:r>
            <a:r>
              <a:rPr lang="en-US" dirty="0"/>
              <a:t> binary large object, with certain meta data</a:t>
            </a:r>
          </a:p>
          <a:p>
            <a:pPr lvl="1"/>
            <a:endParaRPr lang="en-US" sz="1200" dirty="0"/>
          </a:p>
          <a:p>
            <a:r>
              <a:rPr lang="en-US" dirty="0"/>
              <a:t>#2 Distributed Collections</a:t>
            </a:r>
          </a:p>
          <a:p>
            <a:pPr lvl="1"/>
            <a:r>
              <a:rPr lang="en-US" dirty="0"/>
              <a:t>Logical multi-set (</a:t>
            </a:r>
            <a:r>
              <a:rPr lang="en-US" b="1" dirty="0">
                <a:solidFill>
                  <a:schemeClr val="accent1"/>
                </a:solidFill>
              </a:rPr>
              <a:t>bag</a:t>
            </a:r>
            <a:r>
              <a:rPr lang="en-US" dirty="0"/>
              <a:t>) of </a:t>
            </a:r>
            <a:r>
              <a:rPr lang="en-US" b="1" dirty="0">
                <a:solidFill>
                  <a:srgbClr val="7889FB"/>
                </a:solidFill>
              </a:rPr>
              <a:t>key-value pairs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unsorted collection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Different physical representations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Easy distribution</a:t>
            </a:r>
            <a:r>
              <a:rPr lang="en-US" dirty="0"/>
              <a:t> of pairs</a:t>
            </a:r>
            <a:br>
              <a:rPr lang="en-US" dirty="0"/>
            </a:br>
            <a:r>
              <a:rPr lang="en-US" dirty="0"/>
              <a:t>via horizontal partitioning</a:t>
            </a:r>
            <a:br>
              <a:rPr lang="en-US" dirty="0"/>
            </a:br>
            <a:r>
              <a:rPr lang="en-US" dirty="0"/>
              <a:t>(aka shards, partitions)</a:t>
            </a:r>
          </a:p>
          <a:p>
            <a:pPr lvl="1"/>
            <a:r>
              <a:rPr lang="en-US" dirty="0"/>
              <a:t>Can be created from single file,</a:t>
            </a:r>
            <a:br>
              <a:rPr lang="en-US" dirty="0"/>
            </a:br>
            <a:r>
              <a:rPr lang="en-US" dirty="0"/>
              <a:t>or directory of files (unsorted)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590163" y="2675483"/>
          <a:ext cx="2832053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68">
                  <a:extLst>
                    <a:ext uri="{9D8B030D-6E8A-4147-A177-3AD203B41FA5}">
                      <a16:colId xmlns:a16="http://schemas.microsoft.com/office/drawing/2014/main" val="604872030"/>
                    </a:ext>
                  </a:extLst>
                </a:gridCol>
                <a:gridCol w="1840685">
                  <a:extLst>
                    <a:ext uri="{9D8B030D-6E8A-4147-A177-3AD203B41FA5}">
                      <a16:colId xmlns:a16="http://schemas.microsoft.com/office/drawing/2014/main" val="2054570774"/>
                    </a:ext>
                  </a:extLst>
                </a:gridCol>
              </a:tblGrid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445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97068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178890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110133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8604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869225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Foxtrot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91820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7843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36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7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Flynn’s Classification</a:t>
            </a:r>
          </a:p>
          <a:p>
            <a:pPr lvl="1"/>
            <a:r>
              <a:rPr lang="en-US" dirty="0" smtClean="0"/>
              <a:t>SISD, SIMD</a:t>
            </a:r>
          </a:p>
          <a:p>
            <a:pPr lvl="1"/>
            <a:r>
              <a:rPr lang="en-US" dirty="0" smtClean="0"/>
              <a:t>(MISD), MIMD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Example: SIMD </a:t>
            </a:r>
            <a:r>
              <a:rPr lang="en-US" dirty="0"/>
              <a:t>Processing</a:t>
            </a:r>
          </a:p>
          <a:p>
            <a:pPr lvl="1"/>
            <a:r>
              <a:rPr lang="en-US" dirty="0"/>
              <a:t>Streaming SIMD Extensions (SSE)</a:t>
            </a:r>
          </a:p>
          <a:p>
            <a:pPr lvl="1"/>
            <a:r>
              <a:rPr lang="en-US" dirty="0"/>
              <a:t>Process the same operation on </a:t>
            </a:r>
            <a:br>
              <a:rPr lang="en-US" dirty="0"/>
            </a:br>
            <a:r>
              <a:rPr lang="en-US" dirty="0"/>
              <a:t>multiple elements at a time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packed</a:t>
            </a:r>
            <a:r>
              <a:rPr lang="en-US" dirty="0"/>
              <a:t> vs scalar SSE instructions)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Data parallelism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(aka</a:t>
            </a:r>
            <a:r>
              <a:rPr lang="en-US" dirty="0"/>
              <a:t>: instruction-level </a:t>
            </a:r>
            <a:r>
              <a:rPr lang="en-US" dirty="0" smtClean="0"/>
              <a:t>parallelism)</a:t>
            </a:r>
            <a:endParaRPr lang="en-US" dirty="0"/>
          </a:p>
          <a:p>
            <a:pPr lvl="1"/>
            <a:r>
              <a:rPr lang="en-US" dirty="0"/>
              <a:t>Example: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VFMADD132PD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5680955" y="1432697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SISD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-core)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60597" y="1432697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SIMD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(vector)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0955" y="2577319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MISD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(pipelining)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60597" y="2576600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MIMD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(multi-core)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5508" y="956960"/>
            <a:ext cx="11381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Single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5646" y="956960"/>
            <a:ext cx="13771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Multiple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0419" y="1576947"/>
            <a:ext cx="11381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Single Instruction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0419" y="2749545"/>
            <a:ext cx="11381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Multiple Instruction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2714" y="3895533"/>
            <a:ext cx="354208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2009 Nehalem: 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128b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(2xFP64)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2012 Sandy Bridge: 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256b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(4xFP64)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2017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Skylake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512b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(8xFP64)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124658" y="5041535"/>
            <a:ext cx="3793295" cy="1129886"/>
            <a:chOff x="5124658" y="2794439"/>
            <a:chExt cx="3793295" cy="1129886"/>
          </a:xfrm>
        </p:grpSpPr>
        <p:sp>
          <p:nvSpPr>
            <p:cNvPr id="15" name="Rectangle 14"/>
            <p:cNvSpPr/>
            <p:nvPr/>
          </p:nvSpPr>
          <p:spPr>
            <a:xfrm>
              <a:off x="58406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454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502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550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598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646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694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742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422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470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518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566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614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3662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710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758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8439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487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535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7583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0631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679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6727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9775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36157" y="3079374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37832" y="3332254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29459" y="3554993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US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24658" y="2794439"/>
              <a:ext cx="37932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c = </a:t>
              </a:r>
              <a:r>
                <a:rPr lang="en-US" b="1" dirty="0">
                  <a:latin typeface="Consolas" panose="020B0609020204030204" pitchFamily="49" charset="0"/>
                </a:rPr>
                <a:t>_</a:t>
              </a:r>
              <a:r>
                <a:rPr lang="en-US" b="1" dirty="0" smtClean="0">
                  <a:latin typeface="Consolas" panose="020B0609020204030204" pitchFamily="49" charset="0"/>
                </a:rPr>
                <a:t>mm512_fmadd_pd</a:t>
              </a:r>
              <a:r>
                <a:rPr lang="en-US" dirty="0" smtClean="0">
                  <a:latin typeface="Consolas" panose="020B0609020204030204" pitchFamily="49" charset="0"/>
                </a:rPr>
                <a:t>(a</a:t>
              </a:r>
              <a:r>
                <a:rPr lang="en-US" dirty="0">
                  <a:latin typeface="Consolas" panose="020B0609020204030204" pitchFamily="49" charset="0"/>
                </a:rPr>
                <a:t>, b);</a:t>
              </a: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86" y="264060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1702341" y="2601051"/>
            <a:ext cx="23411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J. Flynn, Kevin W. Rudd: Parallel Architectures.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28(1)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0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Excursus: Peak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Scale-up Node (</a:t>
            </a:r>
            <a:r>
              <a:rPr lang="en-US" dirty="0"/>
              <a:t>DM </a:t>
            </a:r>
            <a:r>
              <a:rPr lang="en-US" dirty="0" smtClean="0"/>
              <a:t>cluster)</a:t>
            </a:r>
          </a:p>
          <a:p>
            <a:pPr lvl="1"/>
            <a:r>
              <a:rPr lang="en-US" dirty="0" smtClean="0"/>
              <a:t>Peak := 2 Sockets * 28 Cores * 2.2 GHz </a:t>
            </a:r>
            <a:br>
              <a:rPr lang="en-US" dirty="0" smtClean="0"/>
            </a:br>
            <a:r>
              <a:rPr lang="en-US" dirty="0" smtClean="0"/>
              <a:t>          * 2 FMA units * 16 FP32 slots (AVX512) * 2 (FMA)</a:t>
            </a:r>
            <a:br>
              <a:rPr lang="en-US" dirty="0" smtClean="0"/>
            </a:br>
            <a:r>
              <a:rPr lang="en-US" dirty="0" smtClean="0"/>
              <a:t>          = </a:t>
            </a:r>
            <a:r>
              <a:rPr lang="en-US" b="1" dirty="0" smtClean="0">
                <a:solidFill>
                  <a:schemeClr val="accent1"/>
                </a:solidFill>
              </a:rPr>
              <a:t>7.7 TFLOP/s</a:t>
            </a:r>
            <a:r>
              <a:rPr lang="en-US" dirty="0" smtClean="0"/>
              <a:t> (FP32)  =  </a:t>
            </a:r>
            <a:r>
              <a:rPr lang="en-US" b="1" dirty="0" smtClean="0">
                <a:solidFill>
                  <a:srgbClr val="7889FB"/>
                </a:solidFill>
              </a:rPr>
              <a:t>3.85 TFLOP/s</a:t>
            </a:r>
            <a:r>
              <a:rPr lang="en-US" dirty="0" smtClean="0"/>
              <a:t> (FP64)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03743" y="1647931"/>
            <a:ext cx="200967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matmult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w/ BLAS (Intel MKL):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2.23 TFLOP/s (FP64)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22833" y="1446963"/>
            <a:ext cx="0" cy="1154442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46" y="2819525"/>
            <a:ext cx="8227771" cy="3415672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7666892" y="4041357"/>
            <a:ext cx="401934" cy="291402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7688666" y="5359361"/>
            <a:ext cx="401934" cy="291402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7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2" grpId="0" animBg="1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14381</TotalTime>
  <Words>2697</Words>
  <Application>Microsoft Office PowerPoint</Application>
  <PresentationFormat>On-screen Show (4:3)</PresentationFormat>
  <Paragraphs>868</Paragraphs>
  <Slides>41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ＭＳ Ｐゴシック</vt:lpstr>
      <vt:lpstr>Arial</vt:lpstr>
      <vt:lpstr>Calibri</vt:lpstr>
      <vt:lpstr>Cambria Math</vt:lpstr>
      <vt:lpstr>Consolas</vt:lpstr>
      <vt:lpstr>Courier New</vt:lpstr>
      <vt:lpstr>Wingdings</vt:lpstr>
      <vt:lpstr>TU Graz Standard</vt:lpstr>
      <vt:lpstr>Visio</vt:lpstr>
      <vt:lpstr>Architecture of ML Systems 05 Data- and Task-Parallel Execution</vt:lpstr>
      <vt:lpstr>Announcements/Org</vt:lpstr>
      <vt:lpstr>Agenda</vt:lpstr>
      <vt:lpstr>Motivation and Terminology</vt:lpstr>
      <vt:lpstr>Terminology Optimization Methods</vt:lpstr>
      <vt:lpstr>Terminology Batch/Mini-batch</vt:lpstr>
      <vt:lpstr>Recap: Central Data Abstractions</vt:lpstr>
      <vt:lpstr>Terminology Parallelism</vt:lpstr>
      <vt:lpstr>Excursus: Peak Performance</vt:lpstr>
      <vt:lpstr>Terminology Parallelism, cont.</vt:lpstr>
      <vt:lpstr>Recap: Fault Tolerance &amp; Resilience</vt:lpstr>
      <vt:lpstr>Categories of Execution Strategies</vt:lpstr>
      <vt:lpstr>Background MapReduce and Spark (Data-Parallel Collection Processing)</vt:lpstr>
      <vt:lpstr>Hadoop History and Architecture</vt:lpstr>
      <vt:lpstr>MapReduce – Programming Model</vt:lpstr>
      <vt:lpstr>MapReduce – Execution Model</vt:lpstr>
      <vt:lpstr>Spark History and Architecture </vt:lpstr>
      <vt:lpstr>Spark History and Architecture, cont.</vt:lpstr>
      <vt:lpstr>Spark Resilient Distributed Datasets (RDDs)</vt:lpstr>
      <vt:lpstr>Spark Resilient Distributed Datasets (RDDs), cont.</vt:lpstr>
      <vt:lpstr>Spark Partitions and Implicit/Explicit Partitioning</vt:lpstr>
      <vt:lpstr>Spark Lazy Evaluation, Caching, and Lineage</vt:lpstr>
      <vt:lpstr>Data-Parallel Execution</vt:lpstr>
      <vt:lpstr>Background: Matrix Formats</vt:lpstr>
      <vt:lpstr>Distributed Matrix Representations</vt:lpstr>
      <vt:lpstr>Distributed Matrix Representations, cont.</vt:lpstr>
      <vt:lpstr>Distributed Matrix Operations</vt:lpstr>
      <vt:lpstr>Physical MM Operator Selection</vt:lpstr>
      <vt:lpstr>Physical MM Operator Selection, cont.</vt:lpstr>
      <vt:lpstr>Partitioning-Preserving Operations</vt:lpstr>
      <vt:lpstr>Dask </vt:lpstr>
      <vt:lpstr>Task-Parallel Execution</vt:lpstr>
      <vt:lpstr>Overview Task-Parallelism </vt:lpstr>
      <vt:lpstr>Parallel For Loops (ParFor) </vt:lpstr>
      <vt:lpstr>Additional ParFor Examples</vt:lpstr>
      <vt:lpstr>ParFor Execution Strategies</vt:lpstr>
      <vt:lpstr>ParFor Optimizer Framework </vt:lpstr>
      <vt:lpstr>Task-Parallelism in R</vt:lpstr>
      <vt:lpstr>Task-Parallelism in Other Systems</vt:lpstr>
      <vt:lpstr>Task-Parallelism in Other Systems, cont.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- 05 Data- and Task-Parallel Execution</dc:title>
  <dc:subject/>
  <dc:creator>mboehm</dc:creator>
  <cp:keywords/>
  <dc:description/>
  <cp:lastModifiedBy>mboehm</cp:lastModifiedBy>
  <cp:revision>711</cp:revision>
  <cp:lastPrinted>2019-04-04T10:36:36Z</cp:lastPrinted>
  <dcterms:created xsi:type="dcterms:W3CDTF">2018-07-12T06:39:10Z</dcterms:created>
  <dcterms:modified xsi:type="dcterms:W3CDTF">2022-04-05T22:19:42Z</dcterms:modified>
  <cp:category/>
</cp:coreProperties>
</file>