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7"/>
  </p:notesMasterIdLst>
  <p:handoutMasterIdLst>
    <p:handoutMasterId r:id="rId48"/>
  </p:handoutMasterIdLst>
  <p:sldIdLst>
    <p:sldId id="288" r:id="rId2"/>
    <p:sldId id="382" r:id="rId3"/>
    <p:sldId id="375" r:id="rId4"/>
    <p:sldId id="289" r:id="rId5"/>
    <p:sldId id="321" r:id="rId6"/>
    <p:sldId id="349" r:id="rId7"/>
    <p:sldId id="384" r:id="rId8"/>
    <p:sldId id="348" r:id="rId9"/>
    <p:sldId id="347" r:id="rId10"/>
    <p:sldId id="372" r:id="rId11"/>
    <p:sldId id="350" r:id="rId12"/>
    <p:sldId id="352" r:id="rId13"/>
    <p:sldId id="353" r:id="rId14"/>
    <p:sldId id="354" r:id="rId15"/>
    <p:sldId id="358" r:id="rId16"/>
    <p:sldId id="373" r:id="rId17"/>
    <p:sldId id="362" r:id="rId18"/>
    <p:sldId id="383" r:id="rId19"/>
    <p:sldId id="357" r:id="rId20"/>
    <p:sldId id="359" r:id="rId21"/>
    <p:sldId id="345" r:id="rId22"/>
    <p:sldId id="365" r:id="rId23"/>
    <p:sldId id="361" r:id="rId24"/>
    <p:sldId id="367" r:id="rId25"/>
    <p:sldId id="397" r:id="rId26"/>
    <p:sldId id="388" r:id="rId27"/>
    <p:sldId id="389" r:id="rId28"/>
    <p:sldId id="394" r:id="rId29"/>
    <p:sldId id="395" r:id="rId30"/>
    <p:sldId id="396" r:id="rId31"/>
    <p:sldId id="346" r:id="rId32"/>
    <p:sldId id="363" r:id="rId33"/>
    <p:sldId id="364" r:id="rId34"/>
    <p:sldId id="393" r:id="rId35"/>
    <p:sldId id="368" r:id="rId36"/>
    <p:sldId id="369" r:id="rId37"/>
    <p:sldId id="370" r:id="rId38"/>
    <p:sldId id="371" r:id="rId39"/>
    <p:sldId id="376" r:id="rId40"/>
    <p:sldId id="390" r:id="rId41"/>
    <p:sldId id="391" r:id="rId42"/>
    <p:sldId id="392" r:id="rId43"/>
    <p:sldId id="398" r:id="rId44"/>
    <p:sldId id="387" r:id="rId45"/>
    <p:sldId id="344" r:id="rId46"/>
  </p:sldIdLst>
  <p:sldSz cx="9144000" cy="6858000" type="screen4x3"/>
  <p:notesSz cx="7315200" cy="9601200"/>
  <p:defaultTextStyle>
    <a:defPPr>
      <a:defRPr lang="de-DE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 userDrawn="1">
          <p15:clr>
            <a:srgbClr val="A4A3A4"/>
          </p15:clr>
        </p15:guide>
        <p15:guide id="2" pos="2304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hristina" initials="C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889FB"/>
    <a:srgbClr val="F70146"/>
    <a:srgbClr val="133051"/>
    <a:srgbClr val="183D68"/>
    <a:srgbClr val="959595"/>
    <a:srgbClr val="ABABAB"/>
    <a:srgbClr val="989898"/>
    <a:srgbClr val="838383"/>
    <a:srgbClr val="878A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083E6E3-FA7D-4D7B-A595-EF9225AFEA82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Helle Formatvorlage 1 - Akz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E25E649-3F16-4E02-A733-19D2CDBF48F0}" styleName="Mittlere Formatvorlage 3 - Akz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Helle Formatvorlage 2 - Akz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D27102A9-8310-4765-A935-A1911B00CA55}" styleName="Helle Formatvorlage 1 - Akz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711" autoAdjust="0"/>
    <p:restoredTop sz="85835" autoAdjust="0"/>
  </p:normalViewPr>
  <p:slideViewPr>
    <p:cSldViewPr snapToGrid="0" snapToObjects="1">
      <p:cViewPr varScale="1">
        <p:scale>
          <a:sx n="75" d="100"/>
          <a:sy n="75" d="100"/>
        </p:scale>
        <p:origin x="1982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219" d="100"/>
        <a:sy n="219" d="100"/>
      </p:scale>
      <p:origin x="0" y="0"/>
    </p:cViewPr>
  </p:sorterViewPr>
  <p:notesViewPr>
    <p:cSldViewPr snapToGrid="0" snapToObjects="1">
      <p:cViewPr varScale="1">
        <p:scale>
          <a:sx n="67" d="100"/>
          <a:sy n="67" d="100"/>
        </p:scale>
        <p:origin x="3120" y="77"/>
      </p:cViewPr>
      <p:guideLst>
        <p:guide orient="horz" pos="3024"/>
        <p:guide pos="230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>
              <a:defRPr sz="1300" smtClean="0">
                <a:latin typeface="Calibri" charset="0"/>
              </a:defRPr>
            </a:lvl1pPr>
          </a:lstStyle>
          <a:p>
            <a:pPr>
              <a:defRPr/>
            </a:pPr>
            <a:fld id="{600D62BF-BC3D-5643-8C6B-023F23C60991}" type="datetime1">
              <a:rPr lang="de-DE"/>
              <a:pPr>
                <a:defRPr/>
              </a:pPr>
              <a:t>27.04.2022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>
              <a:defRPr sz="1300" smtClean="0">
                <a:latin typeface="Calibri" charset="0"/>
              </a:defRPr>
            </a:lvl1pPr>
          </a:lstStyle>
          <a:p>
            <a:pPr>
              <a:defRPr/>
            </a:pPr>
            <a:fld id="{893D5CDE-6566-B845-89DF-0B7264588353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9582350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>
              <a:defRPr sz="1300" smtClean="0">
                <a:latin typeface="Calibri" charset="0"/>
              </a:defRPr>
            </a:lvl1pPr>
          </a:lstStyle>
          <a:p>
            <a:pPr>
              <a:defRPr/>
            </a:pPr>
            <a:fld id="{44DB3E88-E418-044F-AA16-C508DA6016E0}" type="datetime1">
              <a:rPr lang="de-DE"/>
              <a:pPr>
                <a:defRPr/>
              </a:pPr>
              <a:t>27.04.2022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pPr lvl="0"/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de-AT" noProof="0"/>
              <a:t>Mastertextformat bearbeiten</a:t>
            </a:r>
          </a:p>
          <a:p>
            <a:pPr lvl="1"/>
            <a:r>
              <a:rPr lang="de-AT" noProof="0"/>
              <a:t>Zweite Ebene</a:t>
            </a:r>
          </a:p>
          <a:p>
            <a:pPr lvl="2"/>
            <a:r>
              <a:rPr lang="de-AT" noProof="0"/>
              <a:t>Dritte Ebene</a:t>
            </a:r>
          </a:p>
          <a:p>
            <a:pPr lvl="3"/>
            <a:r>
              <a:rPr lang="de-AT" noProof="0"/>
              <a:t>Vierte Ebene</a:t>
            </a:r>
          </a:p>
          <a:p>
            <a:pPr lvl="4"/>
            <a:r>
              <a:rPr lang="de-AT" noProof="0"/>
              <a:t>Fünfte Ebene</a:t>
            </a:r>
            <a:endParaRPr lang="de-DE" noProof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>
              <a:defRPr sz="1300" smtClean="0">
                <a:latin typeface="Calibri" charset="0"/>
              </a:defRPr>
            </a:lvl1pPr>
          </a:lstStyle>
          <a:p>
            <a:pPr>
              <a:defRPr/>
            </a:pPr>
            <a:fld id="{792047E7-3E0C-6048-A5D9-00D467584168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6727387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7" charset="-128"/>
        <a:cs typeface="ＭＳ Ｐゴシック" pitchFamily="-107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7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7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7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7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020282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519351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https://blog.google/technology/ai/introducing-pathways-next-generation-ai-architecture/</a:t>
            </a:r>
            <a:br>
              <a:rPr lang="en-US" dirty="0"/>
            </a:br>
            <a:r>
              <a:rPr lang="en-US" dirty="0"/>
              <a:t>(model distributed across</a:t>
            </a:r>
            <a:r>
              <a:rPr lang="en-US" baseline="0" dirty="0"/>
              <a:t> devices in </a:t>
            </a:r>
            <a:r>
              <a:rPr lang="en-US" baseline="0" dirty="0" err="1"/>
              <a:t>sharded</a:t>
            </a:r>
            <a:r>
              <a:rPr lang="en-US" baseline="0" dirty="0"/>
              <a:t> buffer</a:t>
            </a:r>
            <a:r>
              <a:rPr lang="en-US" dirty="0"/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567485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Q-Learning: off-policy TD control algorithm</a:t>
            </a:r>
            <a:r>
              <a:rPr lang="en-US" baseline="0" dirty="0"/>
              <a:t>, w/ action-value functions (Q-functions)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229760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Note: “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ＭＳ Ｐゴシック" pitchFamily="-107" charset="-128"/>
                <a:cs typeface="ＭＳ Ｐゴシック" pitchFamily="-107" charset="-128"/>
              </a:rPr>
              <a:t>One CPU host [56 cores] is connected to 8 TPU cores (grouped into 4 chips). All TPU cores are connected to each other via high speed network.”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394807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Note: parameter updates at learners, action selection at actors, batch of parallel environments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771493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32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033524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Note: example data</a:t>
            </a:r>
            <a:r>
              <a:rPr lang="en-US" baseline="0" dirty="0"/>
              <a:t> ownership </a:t>
            </a:r>
            <a:r>
              <a:rPr lang="en-US" baseline="0" dirty="0">
                <a:sym typeface="Wingdings" panose="05000000000000000000" pitchFamily="2" charset="2"/>
              </a:rPr>
              <a:t></a:t>
            </a:r>
            <a:r>
              <a:rPr lang="en-US" b="0" baseline="0" dirty="0"/>
              <a:t> </a:t>
            </a:r>
            <a:r>
              <a:rPr lang="en-US" b="0" baseline="0" dirty="0">
                <a:solidFill>
                  <a:schemeClr val="accent1"/>
                </a:solidFill>
              </a:rPr>
              <a:t>u</a:t>
            </a:r>
            <a:r>
              <a:rPr lang="en-US" b="0" dirty="0">
                <a:solidFill>
                  <a:schemeClr val="accent1"/>
                </a:solidFill>
              </a:rPr>
              <a:t>sually negotiated in bilateral contracts!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38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671056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39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498504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40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408187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Note:</a:t>
            </a:r>
            <a:r>
              <a:rPr lang="en-US" baseline="0" dirty="0"/>
              <a:t> number of layers = layer ops w/ weights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94276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Note: </a:t>
            </a:r>
            <a:r>
              <a:rPr lang="en-US" dirty="0" err="1"/>
              <a:t>Nabla</a:t>
            </a:r>
            <a:r>
              <a:rPr lang="en-US" dirty="0"/>
              <a:t> vs Delta operators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199516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344466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84971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Regret:</a:t>
            </a:r>
            <a:r>
              <a:rPr lang="en-US" baseline="0" dirty="0"/>
              <a:t> loss incurred during learning, loss difference to loss w/ optimal weights (applicability to exercise?)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15305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pitchFamily="-107" charset="-128"/>
                <a:cs typeface="ＭＳ Ｐゴシック" pitchFamily="-107" charset="-128"/>
              </a:rPr>
              <a:t>Newton’s method employs the local Hessian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ＭＳ Ｐゴシック" pitchFamily="-107" charset="-128"/>
                <a:cs typeface="ＭＳ Ｐゴシック" pitchFamily="-107" charset="-128"/>
              </a:rPr>
              <a:t> 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pitchFamily="-107" charset="-128"/>
                <a:cs typeface="ＭＳ Ｐゴシック" pitchFamily="-107" charset="-128"/>
              </a:rPr>
              <a:t> a preconditioner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ＭＳ Ｐゴシック" pitchFamily="-107" charset="-128"/>
              </a:rPr>
              <a:t>“Shampoo maintains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pitchFamily="-107" charset="-128"/>
                <a:cs typeface="ＭＳ Ｐゴシック" pitchFamily="-107" charset="-128"/>
              </a:rPr>
              <a:t>an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ＭＳ Ｐゴシック" pitchFamily="-107" charset="-128"/>
                <a:cs typeface="ＭＳ Ｐゴシック" pitchFamily="-107" charset="-128"/>
              </a:rPr>
              <a:t>m×m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pitchFamily="-107" charset="-128"/>
                <a:cs typeface="ＭＳ Ｐゴシック" pitchFamily="-107" charset="-128"/>
              </a:rPr>
              <a:t> matrix L1/4t to precondition the rows of Gt and R1/4t for its columns. The ¼ exponent arises from our analysis; intuitively, it is a sensible choice as it induces an overall step-size decay rate of O(1/√t), which is common in stochastic optimization methods.”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30150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218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Large-batches:</a:t>
            </a:r>
            <a:r>
              <a:rPr lang="en-US" baseline="0" dirty="0"/>
              <a:t> synchronous SGD with k=256 workers * n=32 per-worker batch size = 8K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763894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 2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60"/>
            <a:ext cx="9144000" cy="6355080"/>
          </a:xfrm>
          <a:prstGeom prst="rect">
            <a:avLst/>
          </a:prstGeom>
        </p:spPr>
      </p:pic>
      <p:sp>
        <p:nvSpPr>
          <p:cNvPr id="13" name="Titel 2"/>
          <p:cNvSpPr>
            <a:spLocks noGrp="1"/>
          </p:cNvSpPr>
          <p:nvPr>
            <p:ph type="title" hasCustomPrompt="1"/>
          </p:nvPr>
        </p:nvSpPr>
        <p:spPr>
          <a:xfrm>
            <a:off x="720726" y="1069200"/>
            <a:ext cx="7001102" cy="248919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marR="0" indent="0" algn="l" defTabSz="4572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4500" b="1" baseline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/>
              <a:t>a </a:t>
            </a:r>
            <a:r>
              <a:rPr lang="de-DE" dirty="0" err="1"/>
              <a:t>cover</a:t>
            </a:r>
            <a:r>
              <a:rPr lang="de-DE" dirty="0"/>
              <a:t> </a:t>
            </a:r>
            <a:r>
              <a:rPr lang="de-DE" dirty="0" err="1"/>
              <a:t>slide</a:t>
            </a:r>
            <a:r>
              <a:rPr lang="de-DE" dirty="0"/>
              <a:t> </a:t>
            </a:r>
            <a:r>
              <a:rPr lang="de-DE" dirty="0" err="1"/>
              <a:t>headline</a:t>
            </a:r>
            <a:endParaRPr lang="de-DE" dirty="0"/>
          </a:p>
        </p:txBody>
      </p:sp>
      <p:sp>
        <p:nvSpPr>
          <p:cNvPr id="8" name="Datumsplatzhalter 3"/>
          <p:cNvSpPr>
            <a:spLocks noGrp="1"/>
          </p:cNvSpPr>
          <p:nvPr>
            <p:ph type="dt" sz="half" idx="10"/>
          </p:nvPr>
        </p:nvSpPr>
        <p:spPr>
          <a:xfrm>
            <a:off x="720725" y="4341600"/>
            <a:ext cx="7001102" cy="422824"/>
          </a:xfrm>
          <a:prstGeom prst="rect">
            <a:avLst/>
          </a:prstGeom>
        </p:spPr>
        <p:txBody>
          <a:bodyPr/>
          <a:lstStyle>
            <a:lvl1pPr>
              <a:defRPr sz="2000" smtClean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/>
              <a:t>Enter date also using menu item “Header and Footer” </a:t>
            </a:r>
            <a:endParaRPr lang="de-AT" dirty="0"/>
          </a:p>
        </p:txBody>
      </p:sp>
      <p:sp>
        <p:nvSpPr>
          <p:cNvPr id="9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720725" y="3560400"/>
            <a:ext cx="7001102" cy="652462"/>
          </a:xfrm>
          <a:prstGeom prst="rect">
            <a:avLst/>
          </a:prstGeom>
        </p:spPr>
        <p:txBody>
          <a:bodyPr anchor="b" anchorCtr="0"/>
          <a:lstStyle>
            <a:lvl1pPr algn="l">
              <a:defRPr sz="20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r>
              <a:rPr lang="en-GB"/>
              <a:t>Enter footer text using menu item “Header and Footer” </a:t>
            </a:r>
            <a:br>
              <a:rPr lang="en-GB"/>
            </a:br>
            <a:r>
              <a:rPr lang="en-GB"/>
              <a:t>and accept for all slides.</a:t>
            </a:r>
            <a:endParaRPr lang="de-AT" dirty="0"/>
          </a:p>
        </p:txBody>
      </p:sp>
      <p:sp>
        <p:nvSpPr>
          <p:cNvPr id="21" name="Textfeld 271"/>
          <p:cNvSpPr txBox="1">
            <a:spLocks noChangeArrowheads="1"/>
          </p:cNvSpPr>
          <p:nvPr userDrawn="1"/>
        </p:nvSpPr>
        <p:spPr bwMode="auto">
          <a:xfrm>
            <a:off x="7493906" y="856995"/>
            <a:ext cx="144013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de-DE" sz="1200" spc="90" baseline="0" dirty="0">
                <a:latin typeface="Calibri" panose="020F0502020204030204" pitchFamily="34" charset="0"/>
                <a:cs typeface="Calibri" panose="020F0502020204030204" pitchFamily="34" charset="0"/>
              </a:rPr>
              <a:t>SCIENCE</a:t>
            </a:r>
          </a:p>
          <a:p>
            <a:pPr algn="r" eaLnBrk="1" hangingPunct="1"/>
            <a:r>
              <a:rPr lang="de-DE" sz="1200" spc="90" baseline="0" dirty="0">
                <a:latin typeface="Calibri" panose="020F0502020204030204" pitchFamily="34" charset="0"/>
                <a:cs typeface="Calibri" panose="020F0502020204030204" pitchFamily="34" charset="0"/>
              </a:rPr>
              <a:t>PASSION</a:t>
            </a:r>
            <a:br>
              <a:rPr lang="de-DE" sz="1200" spc="90" baseline="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1200" spc="90" baseline="0" dirty="0">
                <a:latin typeface="Calibri" panose="020F0502020204030204" pitchFamily="34" charset="0"/>
                <a:cs typeface="Calibri" panose="020F0502020204030204" pitchFamily="34" charset="0"/>
              </a:rPr>
              <a:t>TECHNOLOGY</a:t>
            </a:r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2667000"/>
            <a:ext cx="6106116" cy="3696540"/>
            <a:chOff x="0" y="2667000"/>
            <a:chExt cx="6106116" cy="3696540"/>
          </a:xfrm>
        </p:grpSpPr>
        <p:pic>
          <p:nvPicPr>
            <p:cNvPr id="10" name="Bild 2"/>
            <p:cNvPicPr>
              <a:picLocks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833" r="75648"/>
            <a:stretch/>
          </p:blipFill>
          <p:spPr>
            <a:xfrm>
              <a:off x="0" y="2667000"/>
              <a:ext cx="2226733" cy="3696540"/>
            </a:xfrm>
            <a:prstGeom prst="rect">
              <a:avLst/>
            </a:prstGeom>
          </p:spPr>
        </p:pic>
        <p:pic>
          <p:nvPicPr>
            <p:cNvPr id="12" name="Bild 2"/>
            <p:cNvPicPr>
              <a:picLocks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833" r="75648"/>
            <a:stretch/>
          </p:blipFill>
          <p:spPr>
            <a:xfrm>
              <a:off x="2226733" y="2667000"/>
              <a:ext cx="2226733" cy="3696540"/>
            </a:xfrm>
            <a:prstGeom prst="rect">
              <a:avLst/>
            </a:prstGeom>
          </p:spPr>
        </p:pic>
        <p:pic>
          <p:nvPicPr>
            <p:cNvPr id="14" name="Bild 2"/>
            <p:cNvPicPr>
              <a:picLocks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7647" r="75648"/>
            <a:stretch/>
          </p:blipFill>
          <p:spPr>
            <a:xfrm>
              <a:off x="3879383" y="3036498"/>
              <a:ext cx="2226733" cy="33270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78218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0726" y="577911"/>
            <a:ext cx="8197228" cy="761470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721784" y="1311256"/>
            <a:ext cx="8196170" cy="494110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buClr>
                <a:srgbClr val="F70146"/>
              </a:buClr>
              <a:buFont typeface="Wingdings" panose="05000000000000000000" pitchFamily="2" charset="2"/>
              <a:buChar char="§"/>
              <a:defRPr sz="2000" b="1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buClr>
                <a:schemeClr val="tx1"/>
              </a:buClr>
              <a:buFont typeface="Wingdings" panose="05000000000000000000" pitchFamily="2" charset="2"/>
              <a:buChar char="§"/>
              <a:defRPr sz="18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>
              <a:buClr>
                <a:schemeClr val="tx1"/>
              </a:buClr>
              <a:buFont typeface="Wingdings" panose="05000000000000000000" pitchFamily="2" charset="2"/>
              <a:buChar char="§"/>
              <a:defRPr sz="18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>
              <a:buClr>
                <a:schemeClr val="tx1"/>
              </a:buClr>
              <a:buFont typeface="Wingdings" panose="05000000000000000000" pitchFamily="2" charset="2"/>
              <a:buChar char="§"/>
              <a:defRPr sz="18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>
              <a:buClr>
                <a:schemeClr val="tx1"/>
              </a:buClr>
              <a:buFont typeface="Wingdings" panose="05000000000000000000" pitchFamily="2" charset="2"/>
              <a:buChar char="§"/>
              <a:defRPr sz="18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4"/>
          <p:cNvSpPr txBox="1">
            <a:spLocks/>
          </p:cNvSpPr>
          <p:nvPr userDrawn="1"/>
        </p:nvSpPr>
        <p:spPr>
          <a:xfrm>
            <a:off x="0" y="6358467"/>
            <a:ext cx="9144000" cy="498481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de-DE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706.550 Architecture of Machine Learning Systems </a:t>
            </a:r>
            <a:r>
              <a:rPr lang="en-AT" dirty="0">
                <a:latin typeface="Calibri" panose="020F0502020204030204" pitchFamily="34" charset="0"/>
                <a:cs typeface="Calibri" panose="020F0502020204030204" pitchFamily="34" charset="0"/>
              </a:rPr>
              <a:t>–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06 Parameter Servers</a:t>
            </a:r>
            <a:endParaRPr lang="en-US" baseline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baseline="0" dirty="0">
                <a:latin typeface="Calibri" panose="020F0502020204030204" pitchFamily="34" charset="0"/>
                <a:cs typeface="Calibri" panose="020F0502020204030204" pitchFamily="34" charset="0"/>
              </a:rPr>
              <a:t>Matthias Boehm, Graz University of Technology, SS 2022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1" name="Textplatzhalter 15"/>
          <p:cNvSpPr>
            <a:spLocks noGrp="1"/>
          </p:cNvSpPr>
          <p:nvPr>
            <p:ph type="body" sz="quarter" idx="14"/>
          </p:nvPr>
        </p:nvSpPr>
        <p:spPr>
          <a:xfrm>
            <a:off x="720725" y="190801"/>
            <a:ext cx="8229600" cy="33210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805894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"/>
          <p:cNvSpPr>
            <a:spLocks noGrp="1"/>
          </p:cNvSpPr>
          <p:nvPr>
            <p:ph type="title"/>
          </p:nvPr>
        </p:nvSpPr>
        <p:spPr>
          <a:xfrm>
            <a:off x="206748" y="2097090"/>
            <a:ext cx="8721352" cy="1299604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4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12" name="Inhaltsplatzhalter 2"/>
          <p:cNvSpPr>
            <a:spLocks noGrp="1"/>
          </p:cNvSpPr>
          <p:nvPr>
            <p:ph idx="1"/>
          </p:nvPr>
        </p:nvSpPr>
        <p:spPr>
          <a:xfrm>
            <a:off x="206748" y="3728980"/>
            <a:ext cx="8721352" cy="2596984"/>
          </a:xfrm>
          <a:prstGeom prst="rect">
            <a:avLst/>
          </a:prstGeom>
        </p:spPr>
        <p:txBody>
          <a:bodyPr/>
          <a:lstStyle>
            <a:lvl1pPr algn="ctr">
              <a:defRPr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7" name="Textplatzhalter 15"/>
          <p:cNvSpPr>
            <a:spLocks noGrp="1"/>
          </p:cNvSpPr>
          <p:nvPr>
            <p:ph type="body" sz="quarter" idx="14"/>
          </p:nvPr>
        </p:nvSpPr>
        <p:spPr>
          <a:xfrm>
            <a:off x="720725" y="190801"/>
            <a:ext cx="8229600" cy="25369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endParaRPr lang="de-DE" dirty="0"/>
          </a:p>
        </p:txBody>
      </p:sp>
      <p:sp>
        <p:nvSpPr>
          <p:cNvPr id="5" name="Footer Placeholder 4"/>
          <p:cNvSpPr txBox="1">
            <a:spLocks/>
          </p:cNvSpPr>
          <p:nvPr userDrawn="1"/>
        </p:nvSpPr>
        <p:spPr>
          <a:xfrm>
            <a:off x="0" y="6358467"/>
            <a:ext cx="9144000" cy="498481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de-DE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706.550 Architecture of Machine Learning Systems </a:t>
            </a:r>
            <a:r>
              <a:rPr lang="en-AT" dirty="0">
                <a:latin typeface="Calibri" panose="020F0502020204030204" pitchFamily="34" charset="0"/>
                <a:cs typeface="Calibri" panose="020F0502020204030204" pitchFamily="34" charset="0"/>
              </a:rPr>
              <a:t>–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06</a:t>
            </a:r>
            <a:r>
              <a:rPr lang="en-US" baseline="0" dirty="0">
                <a:latin typeface="Calibri" panose="020F0502020204030204" pitchFamily="34" charset="0"/>
                <a:cs typeface="Calibri" panose="020F0502020204030204" pitchFamily="34" charset="0"/>
              </a:rPr>
              <a:t> Parameter Servers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aseline="0" dirty="0">
                <a:latin typeface="Calibri" panose="020F0502020204030204" pitchFamily="34" charset="0"/>
                <a:cs typeface="Calibri" panose="020F0502020204030204" pitchFamily="34" charset="0"/>
              </a:rPr>
              <a:t>Matthias Boehm, Graz University of Technology, SS 2022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0341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0" y="6354763"/>
            <a:ext cx="9144000" cy="50323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rgbClr val="FFFFFF"/>
              </a:solidFill>
              <a:ea typeface="ＭＳ Ｐゴシック" pitchFamily="-105" charset="-128"/>
              <a:cs typeface="ＭＳ Ｐゴシック" pitchFamily="-105" charset="-128"/>
            </a:endParaRPr>
          </a:p>
        </p:txBody>
      </p:sp>
      <p:cxnSp>
        <p:nvCxnSpPr>
          <p:cNvPr id="8" name="Gerade Verbindung 7"/>
          <p:cNvCxnSpPr/>
          <p:nvPr userDrawn="1"/>
        </p:nvCxnSpPr>
        <p:spPr bwMode="auto">
          <a:xfrm>
            <a:off x="720725" y="503238"/>
            <a:ext cx="8207375" cy="1587"/>
          </a:xfrm>
          <a:prstGeom prst="line">
            <a:avLst/>
          </a:prstGeom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hteck 8"/>
          <p:cNvSpPr/>
          <p:nvPr userDrawn="1"/>
        </p:nvSpPr>
        <p:spPr>
          <a:xfrm>
            <a:off x="0" y="503238"/>
            <a:ext cx="503238" cy="504825"/>
          </a:xfrm>
          <a:prstGeom prst="rect">
            <a:avLst/>
          </a:prstGeom>
          <a:solidFill>
            <a:srgbClr val="F701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rgbClr val="FFFFFF"/>
              </a:solidFill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11" name="Foliennummernplatzhalter 5"/>
          <p:cNvSpPr txBox="1">
            <a:spLocks/>
          </p:cNvSpPr>
          <p:nvPr userDrawn="1"/>
        </p:nvSpPr>
        <p:spPr>
          <a:xfrm>
            <a:off x="0" y="582613"/>
            <a:ext cx="503238" cy="365125"/>
          </a:xfrm>
          <a:prstGeom prst="rect">
            <a:avLst/>
          </a:prstGeom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fld id="{341491D6-FCB3-AA48-877A-0FB5E714E925}" type="slidenum">
              <a:rPr lang="de-DE" sz="1200" smtClean="0">
                <a:solidFill>
                  <a:schemeClr val="bg1"/>
                </a:solidFill>
              </a:rPr>
              <a:pPr algn="ctr" eaLnBrk="1" hangingPunct="1">
                <a:defRPr/>
              </a:pPr>
              <a:t>‹#›</a:t>
            </a:fld>
            <a:endParaRPr lang="de-DE" sz="1200">
              <a:solidFill>
                <a:schemeClr val="bg1"/>
              </a:solidFill>
            </a:endParaRPr>
          </a:p>
        </p:txBody>
      </p:sp>
      <p:pic>
        <p:nvPicPr>
          <p:cNvPr id="16" name="Bildplatzhalter 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51284" y="97928"/>
            <a:ext cx="871105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  <p:pic>
        <p:nvPicPr>
          <p:cNvPr id="10" name="Grafik 10"/>
          <p:cNvPicPr>
            <a:picLocks noChangeAspect="1"/>
          </p:cNvPicPr>
          <p:nvPr userDrawn="1"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8321" y="6498439"/>
            <a:ext cx="777237" cy="24526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04" r:id="rId2"/>
    <p:sldLayoutId id="2147483707" r:id="rId3"/>
  </p:sldLayoutIdLst>
  <p:hf sldNum="0"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3200" kern="1200">
          <a:solidFill>
            <a:srgbClr val="000000"/>
          </a:solidFill>
          <a:latin typeface="+mj-lt"/>
          <a:ea typeface="ＭＳ Ｐゴシック" pitchFamily="-107" charset="-128"/>
          <a:cs typeface="ＭＳ Ｐゴシック" pitchFamily="-107" charset="-128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rgbClr val="595959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rgbClr val="595959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rgbClr val="595959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rgbClr val="595959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rgbClr val="595959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rgbClr val="595959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rgbClr val="595959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rgbClr val="595959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9pPr>
    </p:titleStyle>
    <p:bodyStyle>
      <a:lvl1pPr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defRPr sz="2600" kern="1200">
          <a:solidFill>
            <a:srgbClr val="000000"/>
          </a:solidFill>
          <a:latin typeface="+mn-lt"/>
          <a:ea typeface="ＭＳ Ｐゴシック" pitchFamily="-107" charset="-128"/>
          <a:cs typeface="ＭＳ Ｐゴシック" pitchFamily="-107" charset="-128"/>
        </a:defRPr>
      </a:lvl1pPr>
      <a:lvl2pPr marL="342900" indent="-342900" algn="l" defTabSz="457200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§"/>
        <a:defRPr sz="2400" kern="1200">
          <a:solidFill>
            <a:srgbClr val="000000"/>
          </a:solidFill>
          <a:latin typeface="+mn-lt"/>
          <a:ea typeface="ＭＳ Ｐゴシック" pitchFamily="-107" charset="-128"/>
          <a:cs typeface="+mn-cs"/>
        </a:defRPr>
      </a:lvl2pPr>
      <a:lvl3pPr marL="808038" indent="-271463" algn="l" defTabSz="457200" rtl="0" eaLnBrk="1" fontAlgn="base" hangingPunct="1">
        <a:spcBef>
          <a:spcPct val="20000"/>
        </a:spcBef>
        <a:spcAft>
          <a:spcPct val="0"/>
        </a:spcAft>
        <a:buFont typeface="Wingdings" charset="0"/>
        <a:buChar char="§"/>
        <a:defRPr sz="2000" kern="1200">
          <a:solidFill>
            <a:srgbClr val="000000"/>
          </a:solidFill>
          <a:latin typeface="+mn-lt"/>
          <a:ea typeface="ＭＳ Ｐゴシック" pitchFamily="-107" charset="-128"/>
          <a:cs typeface="+mn-cs"/>
        </a:defRPr>
      </a:lvl3pPr>
      <a:lvl4pPr marL="1438275" indent="-185738" algn="l" defTabSz="457200" rtl="0" eaLnBrk="1" fontAlgn="base" hangingPunct="1">
        <a:spcBef>
          <a:spcPct val="20000"/>
        </a:spcBef>
        <a:spcAft>
          <a:spcPct val="0"/>
        </a:spcAft>
        <a:buClr>
          <a:srgbClr val="A6A6A6"/>
        </a:buClr>
        <a:buFont typeface="Wingdings" charset="0"/>
        <a:buChar char="§"/>
        <a:defRPr sz="2000" kern="1200">
          <a:solidFill>
            <a:srgbClr val="000000"/>
          </a:solidFill>
          <a:latin typeface="+mn-lt"/>
          <a:ea typeface="ＭＳ Ｐゴシック" pitchFamily="-107" charset="-128"/>
          <a:cs typeface="+mn-cs"/>
        </a:defRPr>
      </a:lvl4pPr>
      <a:lvl5pPr marL="1588" indent="0" algn="l" defTabSz="457200" rtl="0" eaLnBrk="1" fontAlgn="base" hangingPunct="1">
        <a:spcBef>
          <a:spcPts val="0"/>
        </a:spcBef>
        <a:spcAft>
          <a:spcPct val="0"/>
        </a:spcAft>
        <a:buFontTx/>
        <a:buNone/>
        <a:defRPr sz="2000" kern="1200">
          <a:solidFill>
            <a:srgbClr val="000000"/>
          </a:solidFill>
          <a:latin typeface="+mn-lt"/>
          <a:ea typeface="ＭＳ Ｐゴシック" pitchFamily="-107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www.youtube.com/watch?v=jKV53r9-H14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7" Type="http://schemas.openxmlformats.org/officeDocument/2006/relationships/image" Target="../media/image28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emf"/><Relationship Id="rId5" Type="http://schemas.openxmlformats.org/officeDocument/2006/relationships/image" Target="../media/image26.emf"/><Relationship Id="rId4" Type="http://schemas.openxmlformats.org/officeDocument/2006/relationships/image" Target="../media/image25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tugraz.webex.com/meet/m.boehm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emf"/><Relationship Id="rId4" Type="http://schemas.openxmlformats.org/officeDocument/2006/relationships/image" Target="../media/image30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e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emf"/><Relationship Id="rId4" Type="http://schemas.openxmlformats.org/officeDocument/2006/relationships/image" Target="../media/image35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emf"/><Relationship Id="rId4" Type="http://schemas.openxmlformats.org/officeDocument/2006/relationships/image" Target="../media/image40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emf"/><Relationship Id="rId4" Type="http://schemas.openxmlformats.org/officeDocument/2006/relationships/image" Target="../media/image46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slideslive.com/38935813/federated-learningtutorial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12" Type="http://schemas.openxmlformats.org/officeDocument/2006/relationships/image" Target="../media/image66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g"/><Relationship Id="rId11" Type="http://schemas.openxmlformats.org/officeDocument/2006/relationships/image" Target="../media/image65.png"/><Relationship Id="rId5" Type="http://schemas.openxmlformats.org/officeDocument/2006/relationships/image" Target="../media/image59.png"/><Relationship Id="rId10" Type="http://schemas.openxmlformats.org/officeDocument/2006/relationships/image" Target="../media/image64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g"/><Relationship Id="rId3" Type="http://schemas.openxmlformats.org/officeDocument/2006/relationships/image" Target="../media/image67.emf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11" Type="http://schemas.openxmlformats.org/officeDocument/2006/relationships/image" Target="../media/image58.png"/><Relationship Id="rId5" Type="http://schemas.openxmlformats.org/officeDocument/2006/relationships/image" Target="../media/image69.jpg"/><Relationship Id="rId10" Type="http://schemas.openxmlformats.org/officeDocument/2006/relationships/image" Target="../media/image57.png"/><Relationship Id="rId4" Type="http://schemas.openxmlformats.org/officeDocument/2006/relationships/image" Target="../media/image68.jpg"/><Relationship Id="rId9" Type="http://schemas.openxmlformats.org/officeDocument/2006/relationships/image" Target="../media/image73.jp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g"/><Relationship Id="rId3" Type="http://schemas.openxmlformats.org/officeDocument/2006/relationships/image" Target="../media/image68.jpg"/><Relationship Id="rId7" Type="http://schemas.openxmlformats.org/officeDocument/2006/relationships/image" Target="../media/image72.jp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jpeg"/><Relationship Id="rId4" Type="http://schemas.openxmlformats.org/officeDocument/2006/relationships/image" Target="../media/image69.jpg"/><Relationship Id="rId9" Type="http://schemas.openxmlformats.org/officeDocument/2006/relationships/image" Target="../media/image75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ensorflow.org/federated/" TargetMode="External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7" Type="http://schemas.openxmlformats.org/officeDocument/2006/relationships/image" Target="../media/image14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emf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720725" y="1069200"/>
            <a:ext cx="8121349" cy="2489199"/>
          </a:xfrm>
        </p:spPr>
        <p:txBody>
          <a:bodyPr/>
          <a:lstStyle/>
          <a:p>
            <a:r>
              <a:rPr lang="de-DE" b="1" dirty="0"/>
              <a:t>Architecture of ML Systems</a:t>
            </a:r>
            <a:br>
              <a:rPr lang="de-DE" b="1" dirty="0"/>
            </a:br>
            <a:r>
              <a:rPr lang="de-DE" b="1" dirty="0"/>
              <a:t>06 Parameter Servers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720725" y="3836432"/>
            <a:ext cx="7001102" cy="1632702"/>
          </a:xfrm>
        </p:spPr>
        <p:txBody>
          <a:bodyPr anchor="t"/>
          <a:lstStyle/>
          <a:p>
            <a:r>
              <a:rPr lang="en-GB" b="1" dirty="0"/>
              <a:t>Matthias Boehm</a:t>
            </a:r>
          </a:p>
          <a:p>
            <a:endParaRPr lang="en-GB" sz="1000" dirty="0"/>
          </a:p>
          <a:p>
            <a:r>
              <a:rPr lang="en-GB" dirty="0"/>
              <a:t>Graz University of Technology, Austria</a:t>
            </a:r>
            <a:br>
              <a:rPr lang="en-GB" dirty="0"/>
            </a:br>
            <a:r>
              <a:rPr lang="en-US" dirty="0"/>
              <a:t>Computer Science and Biomedical Engineering</a:t>
            </a:r>
            <a:endParaRPr lang="en-GB" dirty="0"/>
          </a:p>
          <a:p>
            <a:r>
              <a:rPr lang="en-GB" dirty="0"/>
              <a:t>Institute of Interactive Systems and Data Science</a:t>
            </a:r>
          </a:p>
          <a:p>
            <a:r>
              <a:rPr lang="de-AT" dirty="0"/>
              <a:t>BMK endowed chair for Data Management</a:t>
            </a:r>
            <a:endParaRPr lang="en-GB" dirty="0"/>
          </a:p>
        </p:txBody>
      </p:sp>
      <p:sp>
        <p:nvSpPr>
          <p:cNvPr id="2" name="TextBox 1"/>
          <p:cNvSpPr txBox="1"/>
          <p:nvPr/>
        </p:nvSpPr>
        <p:spPr>
          <a:xfrm>
            <a:off x="813915" y="6420899"/>
            <a:ext cx="2622621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Last update: Apr 27, 2022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265" y="5785289"/>
            <a:ext cx="853163" cy="301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0934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Worker Algorithm </a:t>
            </a:r>
            <a:r>
              <a:rPr lang="en-US" sz="2400" dirty="0"/>
              <a:t>(batch)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Data-Parallel Parameter Servers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8492" y="5350904"/>
            <a:ext cx="497488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5938576" y="5305533"/>
            <a:ext cx="2319290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[Jeffrey Dean et al.: Large Scale Distributed Deep Networks.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NIPS 2012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721784" y="1311256"/>
            <a:ext cx="8196170" cy="4941101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latin typeface="Consolas" panose="020B0609020204030204" pitchFamily="49" charset="0"/>
              </a:rPr>
              <a:t>for</a:t>
            </a:r>
            <a:r>
              <a:rPr lang="en-US" b="0" dirty="0">
                <a:latin typeface="Consolas" panose="020B0609020204030204" pitchFamily="49" charset="0"/>
              </a:rPr>
              <a:t>( </a:t>
            </a:r>
            <a:r>
              <a:rPr lang="en-US" b="0" dirty="0" err="1">
                <a:latin typeface="Consolas" panose="020B0609020204030204" pitchFamily="49" charset="0"/>
              </a:rPr>
              <a:t>i</a:t>
            </a:r>
            <a:r>
              <a:rPr lang="en-US" b="0" dirty="0">
                <a:latin typeface="Consolas" panose="020B0609020204030204" pitchFamily="49" charset="0"/>
              </a:rPr>
              <a:t> in 1:epochs ) {</a:t>
            </a:r>
          </a:p>
          <a:p>
            <a:pPr marL="0" indent="0">
              <a:buNone/>
            </a:pPr>
            <a:r>
              <a:rPr lang="en-US" b="0" dirty="0">
                <a:latin typeface="Consolas" panose="020B0609020204030204" pitchFamily="49" charset="0"/>
              </a:rPr>
              <a:t>   </a:t>
            </a:r>
            <a:r>
              <a:rPr lang="en-US" dirty="0">
                <a:latin typeface="Consolas" panose="020B0609020204030204" pitchFamily="49" charset="0"/>
              </a:rPr>
              <a:t>for</a:t>
            </a:r>
            <a:r>
              <a:rPr lang="en-US" b="0" dirty="0">
                <a:latin typeface="Consolas" panose="020B0609020204030204" pitchFamily="49" charset="0"/>
              </a:rPr>
              <a:t>( j in 1:iterations ) {</a:t>
            </a:r>
          </a:p>
          <a:p>
            <a:pPr marL="0" indent="0">
              <a:buNone/>
            </a:pPr>
            <a:r>
              <a:rPr lang="en-US" b="0" dirty="0">
                <a:solidFill>
                  <a:schemeClr val="tx1"/>
                </a:solidFill>
                <a:latin typeface="Consolas" panose="020B0609020204030204" pitchFamily="49" charset="0"/>
              </a:rPr>
              <a:t>      </a:t>
            </a:r>
            <a:r>
              <a:rPr lang="en-US" b="0" dirty="0" err="1">
                <a:solidFill>
                  <a:schemeClr val="tx1"/>
                </a:solidFill>
                <a:latin typeface="Consolas" panose="020B0609020204030204" pitchFamily="49" charset="0"/>
              </a:rPr>
              <a:t>params</a:t>
            </a:r>
            <a:r>
              <a:rPr lang="en-US" b="0" dirty="0">
                <a:solidFill>
                  <a:schemeClr val="tx1"/>
                </a:solidFill>
                <a:latin typeface="Consolas" panose="020B0609020204030204" pitchFamily="49" charset="0"/>
              </a:rPr>
              <a:t> = </a:t>
            </a:r>
            <a:r>
              <a:rPr lang="en-US" dirty="0" err="1">
                <a:solidFill>
                  <a:schemeClr val="accent1"/>
                </a:solidFill>
                <a:latin typeface="Consolas" panose="020B0609020204030204" pitchFamily="49" charset="0"/>
              </a:rPr>
              <a:t>pullModel</a:t>
            </a:r>
            <a:r>
              <a:rPr lang="en-US" b="0" dirty="0">
                <a:solidFill>
                  <a:schemeClr val="tx1"/>
                </a:solidFill>
                <a:latin typeface="Consolas" panose="020B0609020204030204" pitchFamily="49" charset="0"/>
              </a:rPr>
              <a:t>()</a:t>
            </a:r>
            <a:r>
              <a:rPr lang="en-US" b="0" dirty="0">
                <a:latin typeface="Consolas" panose="020B0609020204030204" pitchFamily="49" charset="0"/>
              </a:rPr>
              <a:t>; </a:t>
            </a:r>
            <a:r>
              <a:rPr lang="en-US" dirty="0">
                <a:solidFill>
                  <a:srgbClr val="00B050"/>
                </a:solidFill>
                <a:latin typeface="Consolas" panose="020B0609020204030204" pitchFamily="49" charset="0"/>
              </a:rPr>
              <a:t># W1-W4, b1-b4 </a:t>
            </a:r>
            <a:r>
              <a:rPr lang="en-US" dirty="0" err="1">
                <a:solidFill>
                  <a:srgbClr val="00B050"/>
                </a:solidFill>
                <a:latin typeface="Consolas" panose="020B0609020204030204" pitchFamily="49" charset="0"/>
              </a:rPr>
              <a:t>lr</a:t>
            </a:r>
            <a:r>
              <a:rPr lang="en-US" dirty="0">
                <a:solidFill>
                  <a:srgbClr val="00B050"/>
                </a:solidFill>
                <a:latin typeface="Consolas" panose="020B0609020204030204" pitchFamily="49" charset="0"/>
              </a:rPr>
              <a:t>, mu</a:t>
            </a:r>
          </a:p>
          <a:p>
            <a:pPr marL="0" indent="0">
              <a:buNone/>
            </a:pPr>
            <a:r>
              <a:rPr lang="en-US" b="0" dirty="0">
                <a:latin typeface="Consolas" panose="020B0609020204030204" pitchFamily="49" charset="0"/>
              </a:rPr>
              <a:t>      batch = </a:t>
            </a:r>
            <a:r>
              <a:rPr lang="en-US" dirty="0" err="1">
                <a:solidFill>
                  <a:srgbClr val="7889FB"/>
                </a:solidFill>
                <a:latin typeface="Consolas" panose="020B0609020204030204" pitchFamily="49" charset="0"/>
              </a:rPr>
              <a:t>getNextMiniBatch</a:t>
            </a:r>
            <a:r>
              <a:rPr lang="en-US" b="0" dirty="0">
                <a:latin typeface="Consolas" panose="020B0609020204030204" pitchFamily="49" charset="0"/>
              </a:rPr>
              <a:t>(data, j);</a:t>
            </a:r>
          </a:p>
          <a:p>
            <a:pPr marL="0" indent="0">
              <a:buNone/>
            </a:pPr>
            <a:r>
              <a:rPr lang="en-US" b="0" dirty="0">
                <a:latin typeface="Consolas" panose="020B0609020204030204" pitchFamily="49" charset="0"/>
              </a:rPr>
              <a:t>      gradient = </a:t>
            </a:r>
            <a:r>
              <a:rPr lang="en-US" dirty="0" err="1">
                <a:solidFill>
                  <a:srgbClr val="7889FB"/>
                </a:solidFill>
                <a:latin typeface="Consolas" panose="020B0609020204030204" pitchFamily="49" charset="0"/>
              </a:rPr>
              <a:t>computeGradient</a:t>
            </a:r>
            <a:r>
              <a:rPr lang="en-US" b="0" dirty="0">
                <a:latin typeface="Consolas" panose="020B0609020204030204" pitchFamily="49" charset="0"/>
              </a:rPr>
              <a:t>(batch, </a:t>
            </a:r>
            <a:r>
              <a:rPr lang="en-US" b="0" dirty="0" err="1">
                <a:latin typeface="Consolas" panose="020B0609020204030204" pitchFamily="49" charset="0"/>
              </a:rPr>
              <a:t>params</a:t>
            </a:r>
            <a:r>
              <a:rPr lang="en-US" b="0" dirty="0">
                <a:latin typeface="Consolas" panose="020B0609020204030204" pitchFamily="49" charset="0"/>
              </a:rPr>
              <a:t>);</a:t>
            </a:r>
          </a:p>
          <a:p>
            <a:pPr marL="0" indent="0">
              <a:buNone/>
            </a:pPr>
            <a:r>
              <a:rPr lang="en-US" dirty="0">
                <a:solidFill>
                  <a:schemeClr val="accent1"/>
                </a:solidFill>
                <a:latin typeface="Consolas" panose="020B0609020204030204" pitchFamily="49" charset="0"/>
              </a:rPr>
              <a:t>      </a:t>
            </a:r>
            <a:r>
              <a:rPr lang="en-US" dirty="0" err="1">
                <a:solidFill>
                  <a:schemeClr val="accent1"/>
                </a:solidFill>
                <a:latin typeface="Consolas" panose="020B0609020204030204" pitchFamily="49" charset="0"/>
              </a:rPr>
              <a:t>pushGradients</a:t>
            </a:r>
            <a:r>
              <a:rPr lang="en-US" b="0" dirty="0">
                <a:solidFill>
                  <a:schemeClr val="tx1"/>
                </a:solidFill>
                <a:latin typeface="Consolas" panose="020B0609020204030204" pitchFamily="49" charset="0"/>
              </a:rPr>
              <a:t>(gradient)</a:t>
            </a:r>
            <a:r>
              <a:rPr lang="en-US" b="0" dirty="0">
                <a:latin typeface="Consolas" panose="020B0609020204030204" pitchFamily="49" charset="0"/>
              </a:rPr>
              <a:t>;</a:t>
            </a:r>
            <a:br>
              <a:rPr lang="en-US" b="0" dirty="0">
                <a:latin typeface="Consolas" panose="020B0609020204030204" pitchFamily="49" charset="0"/>
              </a:rPr>
            </a:br>
            <a:r>
              <a:rPr lang="en-US" b="0" dirty="0">
                <a:latin typeface="Consolas" panose="020B0609020204030204" pitchFamily="49" charset="0"/>
              </a:rPr>
              <a:t>   }  </a:t>
            </a:r>
          </a:p>
          <a:p>
            <a:pPr marL="0" indent="0">
              <a:buNone/>
            </a:pPr>
            <a:r>
              <a:rPr lang="en-US" b="0" dirty="0">
                <a:latin typeface="Consolas" panose="020B0609020204030204" pitchFamily="49" charset="0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3003001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Extended Worker Algorithm </a:t>
            </a:r>
            <a:r>
              <a:rPr lang="en-US" sz="2400" dirty="0"/>
              <a:t>(</a:t>
            </a:r>
            <a:r>
              <a:rPr lang="en-US" sz="2400" dirty="0" err="1"/>
              <a:t>nfetch</a:t>
            </a:r>
            <a:r>
              <a:rPr lang="en-US" sz="2400" dirty="0"/>
              <a:t> batches)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800" b="0" dirty="0" err="1">
                <a:solidFill>
                  <a:schemeClr val="tx1"/>
                </a:solidFill>
                <a:latin typeface="Consolas" panose="020B0609020204030204" pitchFamily="49" charset="0"/>
              </a:rPr>
              <a:t>gradientAcc</a:t>
            </a:r>
            <a:r>
              <a:rPr lang="en-US" sz="1800" b="0" dirty="0">
                <a:solidFill>
                  <a:schemeClr val="tx1"/>
                </a:solidFill>
                <a:latin typeface="Consolas" panose="020B0609020204030204" pitchFamily="49" charset="0"/>
              </a:rPr>
              <a:t> = </a:t>
            </a:r>
            <a:r>
              <a:rPr lang="en-US" sz="1800" dirty="0">
                <a:solidFill>
                  <a:schemeClr val="tx1"/>
                </a:solidFill>
                <a:latin typeface="Consolas" panose="020B0609020204030204" pitchFamily="49" charset="0"/>
              </a:rPr>
              <a:t>matrix</a:t>
            </a:r>
            <a:r>
              <a:rPr lang="en-US" sz="1800" b="0" dirty="0">
                <a:solidFill>
                  <a:schemeClr val="tx1"/>
                </a:solidFill>
                <a:latin typeface="Consolas" panose="020B0609020204030204" pitchFamily="49" charset="0"/>
              </a:rPr>
              <a:t>(0,...);</a:t>
            </a:r>
          </a:p>
          <a:p>
            <a:pPr marL="0" indent="0">
              <a:buNone/>
            </a:pPr>
            <a:r>
              <a:rPr lang="en-US" sz="1800" dirty="0">
                <a:latin typeface="Consolas" panose="020B0609020204030204" pitchFamily="49" charset="0"/>
              </a:rPr>
              <a:t>for</a:t>
            </a:r>
            <a:r>
              <a:rPr lang="en-US" sz="1800" b="0" dirty="0">
                <a:latin typeface="Consolas" panose="020B0609020204030204" pitchFamily="49" charset="0"/>
              </a:rPr>
              <a:t>( </a:t>
            </a:r>
            <a:r>
              <a:rPr lang="en-US" sz="1800" b="0" dirty="0" err="1">
                <a:latin typeface="Consolas" panose="020B0609020204030204" pitchFamily="49" charset="0"/>
              </a:rPr>
              <a:t>i</a:t>
            </a:r>
            <a:r>
              <a:rPr lang="en-US" sz="1800" b="0" dirty="0">
                <a:latin typeface="Consolas" panose="020B0609020204030204" pitchFamily="49" charset="0"/>
              </a:rPr>
              <a:t> in 1:epochs ) {</a:t>
            </a:r>
          </a:p>
          <a:p>
            <a:pPr marL="0" indent="0">
              <a:buNone/>
            </a:pPr>
            <a:r>
              <a:rPr lang="en-US" sz="1800" b="0" dirty="0">
                <a:latin typeface="Consolas" panose="020B0609020204030204" pitchFamily="49" charset="0"/>
              </a:rPr>
              <a:t>   </a:t>
            </a:r>
            <a:r>
              <a:rPr lang="en-US" sz="1800" dirty="0">
                <a:latin typeface="Consolas" panose="020B0609020204030204" pitchFamily="49" charset="0"/>
              </a:rPr>
              <a:t>for</a:t>
            </a:r>
            <a:r>
              <a:rPr lang="en-US" sz="1800" b="0" dirty="0">
                <a:latin typeface="Consolas" panose="020B0609020204030204" pitchFamily="49" charset="0"/>
              </a:rPr>
              <a:t>( j in 1:iterations ) {</a:t>
            </a:r>
          </a:p>
          <a:p>
            <a:pPr marL="0" indent="0">
              <a:buNone/>
            </a:pPr>
            <a:r>
              <a:rPr lang="en-US" sz="1800" b="0" dirty="0">
                <a:latin typeface="Consolas" panose="020B0609020204030204" pitchFamily="49" charset="0"/>
              </a:rPr>
              <a:t>      </a:t>
            </a:r>
            <a:r>
              <a:rPr lang="en-US" sz="1800" dirty="0">
                <a:solidFill>
                  <a:schemeClr val="tx1"/>
                </a:solidFill>
                <a:latin typeface="Consolas" panose="020B0609020204030204" pitchFamily="49" charset="0"/>
              </a:rPr>
              <a:t>if</a:t>
            </a:r>
            <a:r>
              <a:rPr lang="en-US" sz="1800" b="0" dirty="0">
                <a:solidFill>
                  <a:schemeClr val="tx1"/>
                </a:solidFill>
                <a:latin typeface="Consolas" panose="020B0609020204030204" pitchFamily="49" charset="0"/>
              </a:rPr>
              <a:t>( step </a:t>
            </a:r>
            <a:r>
              <a:rPr lang="en-US" sz="1800" dirty="0">
                <a:solidFill>
                  <a:schemeClr val="tx1"/>
                </a:solidFill>
                <a:latin typeface="Consolas" panose="020B0609020204030204" pitchFamily="49" charset="0"/>
              </a:rPr>
              <a:t>mod</a:t>
            </a:r>
            <a:r>
              <a:rPr lang="en-US" sz="1800" b="0" dirty="0">
                <a:solidFill>
                  <a:schemeClr val="tx1"/>
                </a:solidFill>
                <a:latin typeface="Consolas" panose="020B0609020204030204" pitchFamily="49" charset="0"/>
              </a:rPr>
              <a:t> </a:t>
            </a:r>
            <a:r>
              <a:rPr lang="en-US" sz="1800" b="0" dirty="0" err="1">
                <a:solidFill>
                  <a:schemeClr val="tx1"/>
                </a:solidFill>
                <a:latin typeface="Consolas" panose="020B0609020204030204" pitchFamily="49" charset="0"/>
              </a:rPr>
              <a:t>nfetch</a:t>
            </a:r>
            <a:r>
              <a:rPr lang="en-US" sz="1800" b="0" dirty="0">
                <a:solidFill>
                  <a:schemeClr val="tx1"/>
                </a:solidFill>
                <a:latin typeface="Consolas" panose="020B0609020204030204" pitchFamily="49" charset="0"/>
              </a:rPr>
              <a:t> = 0 )</a:t>
            </a:r>
          </a:p>
          <a:p>
            <a:pPr marL="0" indent="0">
              <a:buNone/>
            </a:pPr>
            <a:r>
              <a:rPr lang="en-US" sz="1800" b="0" dirty="0">
                <a:solidFill>
                  <a:schemeClr val="tx1"/>
                </a:solidFill>
                <a:latin typeface="Consolas" panose="020B0609020204030204" pitchFamily="49" charset="0"/>
              </a:rPr>
              <a:t>      </a:t>
            </a:r>
            <a:r>
              <a:rPr lang="en-US" sz="1800" b="0" dirty="0">
                <a:latin typeface="Consolas" panose="020B0609020204030204" pitchFamily="49" charset="0"/>
              </a:rPr>
              <a:t>   </a:t>
            </a:r>
            <a:r>
              <a:rPr lang="en-US" sz="1800" b="0" dirty="0" err="1">
                <a:solidFill>
                  <a:schemeClr val="tx1"/>
                </a:solidFill>
                <a:latin typeface="Consolas" panose="020B0609020204030204" pitchFamily="49" charset="0"/>
              </a:rPr>
              <a:t>params</a:t>
            </a:r>
            <a:r>
              <a:rPr lang="en-US" sz="1800" b="0" dirty="0">
                <a:solidFill>
                  <a:schemeClr val="tx1"/>
                </a:solidFill>
                <a:latin typeface="Consolas" panose="020B0609020204030204" pitchFamily="49" charset="0"/>
              </a:rPr>
              <a:t> = </a:t>
            </a:r>
            <a:r>
              <a:rPr lang="en-US" sz="1800" dirty="0" err="1">
                <a:solidFill>
                  <a:schemeClr val="accent1"/>
                </a:solidFill>
                <a:latin typeface="Consolas" panose="020B0609020204030204" pitchFamily="49" charset="0"/>
              </a:rPr>
              <a:t>pullModel</a:t>
            </a:r>
            <a:r>
              <a:rPr lang="en-US" sz="1800" b="0" dirty="0">
                <a:solidFill>
                  <a:schemeClr val="tx1"/>
                </a:solidFill>
                <a:latin typeface="Consolas" panose="020B0609020204030204" pitchFamily="49" charset="0"/>
              </a:rPr>
              <a:t>()</a:t>
            </a:r>
            <a:r>
              <a:rPr lang="en-US" sz="1800" b="0" dirty="0">
                <a:latin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1800" b="0" dirty="0">
                <a:latin typeface="Consolas" panose="020B0609020204030204" pitchFamily="49" charset="0"/>
              </a:rPr>
              <a:t>      batch = </a:t>
            </a:r>
            <a:r>
              <a:rPr lang="en-US" sz="1800" dirty="0" err="1">
                <a:solidFill>
                  <a:srgbClr val="7889FB"/>
                </a:solidFill>
                <a:latin typeface="Consolas" panose="020B0609020204030204" pitchFamily="49" charset="0"/>
              </a:rPr>
              <a:t>getNextMiniBatch</a:t>
            </a:r>
            <a:r>
              <a:rPr lang="en-US" sz="1800" b="0" dirty="0">
                <a:latin typeface="Consolas" panose="020B0609020204030204" pitchFamily="49" charset="0"/>
              </a:rPr>
              <a:t>(data, j);</a:t>
            </a:r>
          </a:p>
          <a:p>
            <a:pPr marL="0" indent="0">
              <a:buNone/>
            </a:pPr>
            <a:r>
              <a:rPr lang="en-US" sz="1800" b="0" dirty="0">
                <a:latin typeface="Consolas" panose="020B0609020204030204" pitchFamily="49" charset="0"/>
              </a:rPr>
              <a:t>      gradient = </a:t>
            </a:r>
            <a:r>
              <a:rPr lang="en-US" sz="1800" dirty="0" err="1">
                <a:solidFill>
                  <a:srgbClr val="7889FB"/>
                </a:solidFill>
                <a:latin typeface="Consolas" panose="020B0609020204030204" pitchFamily="49" charset="0"/>
              </a:rPr>
              <a:t>computeGradient</a:t>
            </a:r>
            <a:r>
              <a:rPr lang="en-US" sz="1800" b="0" dirty="0">
                <a:latin typeface="Consolas" panose="020B0609020204030204" pitchFamily="49" charset="0"/>
              </a:rPr>
              <a:t>(batch, </a:t>
            </a:r>
            <a:r>
              <a:rPr lang="en-US" sz="1800" b="0" dirty="0" err="1">
                <a:latin typeface="Consolas" panose="020B0609020204030204" pitchFamily="49" charset="0"/>
              </a:rPr>
              <a:t>params</a:t>
            </a:r>
            <a:r>
              <a:rPr lang="en-US" sz="1800" b="0" dirty="0">
                <a:latin typeface="Consolas" panose="020B0609020204030204" pitchFamily="49" charset="0"/>
              </a:rPr>
              <a:t>);</a:t>
            </a:r>
          </a:p>
          <a:p>
            <a:pPr marL="0" indent="0">
              <a:buNone/>
            </a:pPr>
            <a:r>
              <a:rPr lang="en-US" sz="1800" b="0" dirty="0">
                <a:latin typeface="Consolas" panose="020B0609020204030204" pitchFamily="49" charset="0"/>
              </a:rPr>
              <a:t>      </a:t>
            </a:r>
            <a:r>
              <a:rPr lang="en-US" sz="1800" dirty="0" err="1">
                <a:solidFill>
                  <a:srgbClr val="7889FB"/>
                </a:solidFill>
                <a:latin typeface="Consolas" panose="020B0609020204030204" pitchFamily="49" charset="0"/>
              </a:rPr>
              <a:t>gradientAcc</a:t>
            </a:r>
            <a:r>
              <a:rPr lang="en-US" sz="1800" dirty="0">
                <a:solidFill>
                  <a:srgbClr val="7889FB"/>
                </a:solidFill>
                <a:latin typeface="Consolas" panose="020B0609020204030204" pitchFamily="49" charset="0"/>
              </a:rPr>
              <a:t> +=</a:t>
            </a:r>
            <a:r>
              <a:rPr lang="en-US" sz="1800" b="0" dirty="0">
                <a:solidFill>
                  <a:schemeClr val="tx1"/>
                </a:solidFill>
                <a:latin typeface="Consolas" panose="020B0609020204030204" pitchFamily="49" charset="0"/>
              </a:rPr>
              <a:t> gradient;</a:t>
            </a:r>
          </a:p>
          <a:p>
            <a:pPr marL="0" indent="0">
              <a:buNone/>
            </a:pPr>
            <a:r>
              <a:rPr lang="en-US" sz="1800" b="0" dirty="0">
                <a:solidFill>
                  <a:schemeClr val="tx1"/>
                </a:solidFill>
                <a:latin typeface="Consolas" panose="020B0609020204030204" pitchFamily="49" charset="0"/>
              </a:rPr>
              <a:t>      </a:t>
            </a:r>
            <a:r>
              <a:rPr lang="en-US" sz="1800" b="0" dirty="0" err="1">
                <a:solidFill>
                  <a:schemeClr val="tx1"/>
                </a:solidFill>
                <a:latin typeface="Consolas" panose="020B0609020204030204" pitchFamily="49" charset="0"/>
              </a:rPr>
              <a:t>params</a:t>
            </a:r>
            <a:r>
              <a:rPr lang="en-US" sz="1800" b="0" dirty="0">
                <a:solidFill>
                  <a:schemeClr val="tx1"/>
                </a:solidFill>
                <a:latin typeface="Consolas" panose="020B0609020204030204" pitchFamily="49" charset="0"/>
              </a:rPr>
              <a:t> = </a:t>
            </a:r>
            <a:r>
              <a:rPr lang="en-US" sz="1800" dirty="0" err="1">
                <a:solidFill>
                  <a:srgbClr val="7889FB"/>
                </a:solidFill>
                <a:latin typeface="Consolas" panose="020B0609020204030204" pitchFamily="49" charset="0"/>
              </a:rPr>
              <a:t>updateModel</a:t>
            </a:r>
            <a:r>
              <a:rPr lang="en-US" sz="1800" b="0" dirty="0">
                <a:solidFill>
                  <a:schemeClr val="tx1"/>
                </a:solidFill>
                <a:latin typeface="Consolas" panose="020B0609020204030204" pitchFamily="49" charset="0"/>
              </a:rPr>
              <a:t>(</a:t>
            </a:r>
            <a:r>
              <a:rPr lang="en-US" sz="1800" b="0" dirty="0" err="1">
                <a:solidFill>
                  <a:schemeClr val="tx1"/>
                </a:solidFill>
                <a:latin typeface="Consolas" panose="020B0609020204030204" pitchFamily="49" charset="0"/>
              </a:rPr>
              <a:t>params</a:t>
            </a:r>
            <a:r>
              <a:rPr lang="en-US" sz="1800" b="0" dirty="0">
                <a:solidFill>
                  <a:schemeClr val="tx1"/>
                </a:solidFill>
                <a:latin typeface="Consolas" panose="020B0609020204030204" pitchFamily="49" charset="0"/>
              </a:rPr>
              <a:t>, gradients);</a:t>
            </a:r>
          </a:p>
          <a:p>
            <a:pPr marL="0" indent="0">
              <a:buNone/>
            </a:pPr>
            <a:r>
              <a:rPr lang="en-US" sz="1800" b="0" dirty="0">
                <a:solidFill>
                  <a:schemeClr val="tx1"/>
                </a:solidFill>
                <a:latin typeface="Consolas" panose="020B0609020204030204" pitchFamily="49" charset="0"/>
              </a:rPr>
              <a:t>      if( step mod </a:t>
            </a:r>
            <a:r>
              <a:rPr lang="en-US" sz="1800" b="0" dirty="0" err="1">
                <a:solidFill>
                  <a:schemeClr val="tx1"/>
                </a:solidFill>
                <a:latin typeface="Consolas" panose="020B0609020204030204" pitchFamily="49" charset="0"/>
              </a:rPr>
              <a:t>nfetch</a:t>
            </a:r>
            <a:r>
              <a:rPr lang="en-US" sz="1800" b="0" dirty="0">
                <a:solidFill>
                  <a:schemeClr val="tx1"/>
                </a:solidFill>
                <a:latin typeface="Consolas" panose="020B0609020204030204" pitchFamily="49" charset="0"/>
              </a:rPr>
              <a:t> = 0 ) {</a:t>
            </a:r>
          </a:p>
          <a:p>
            <a:pPr marL="0" indent="0">
              <a:buNone/>
            </a:pPr>
            <a:r>
              <a:rPr lang="en-US" sz="1800" b="0" dirty="0">
                <a:solidFill>
                  <a:schemeClr val="tx1"/>
                </a:solidFill>
                <a:latin typeface="Consolas" panose="020B0609020204030204" pitchFamily="49" charset="0"/>
              </a:rPr>
              <a:t>      </a:t>
            </a:r>
            <a:r>
              <a:rPr lang="en-US" sz="1800" b="0" dirty="0">
                <a:latin typeface="Consolas" panose="020B0609020204030204" pitchFamily="49" charset="0"/>
              </a:rPr>
              <a:t>   </a:t>
            </a:r>
            <a:r>
              <a:rPr lang="en-US" sz="1800" dirty="0" err="1">
                <a:solidFill>
                  <a:schemeClr val="accent1"/>
                </a:solidFill>
                <a:latin typeface="Consolas" panose="020B0609020204030204" pitchFamily="49" charset="0"/>
              </a:rPr>
              <a:t>pushGradients</a:t>
            </a:r>
            <a:r>
              <a:rPr lang="en-US" sz="1800" b="0" dirty="0">
                <a:solidFill>
                  <a:schemeClr val="tx1"/>
                </a:solidFill>
                <a:latin typeface="Consolas" panose="020B0609020204030204" pitchFamily="49" charset="0"/>
              </a:rPr>
              <a:t>(</a:t>
            </a:r>
            <a:r>
              <a:rPr lang="en-US" sz="1800" b="0" dirty="0" err="1">
                <a:solidFill>
                  <a:schemeClr val="tx1"/>
                </a:solidFill>
                <a:latin typeface="Consolas" panose="020B0609020204030204" pitchFamily="49" charset="0"/>
              </a:rPr>
              <a:t>gradientAcc</a:t>
            </a:r>
            <a:r>
              <a:rPr lang="en-US" sz="1800" b="0" dirty="0">
                <a:solidFill>
                  <a:schemeClr val="tx1"/>
                </a:solidFill>
                <a:latin typeface="Consolas" panose="020B0609020204030204" pitchFamily="49" charset="0"/>
              </a:rPr>
              <a:t>)</a:t>
            </a:r>
            <a:r>
              <a:rPr lang="en-US" sz="1800" b="0" dirty="0">
                <a:latin typeface="Consolas" panose="020B0609020204030204" pitchFamily="49" charset="0"/>
              </a:rPr>
              <a:t>; step = 0; </a:t>
            </a:r>
            <a:br>
              <a:rPr lang="en-US" sz="1800" b="0" dirty="0">
                <a:latin typeface="Consolas" panose="020B0609020204030204" pitchFamily="49" charset="0"/>
              </a:rPr>
            </a:br>
            <a:r>
              <a:rPr lang="en-US" sz="1800" b="0" dirty="0">
                <a:latin typeface="Consolas" panose="020B0609020204030204" pitchFamily="49" charset="0"/>
              </a:rPr>
              <a:t>      </a:t>
            </a:r>
            <a:r>
              <a:rPr lang="en-US" sz="1800" b="0" dirty="0">
                <a:solidFill>
                  <a:schemeClr val="tx1"/>
                </a:solidFill>
                <a:latin typeface="Consolas" panose="020B0609020204030204" pitchFamily="49" charset="0"/>
              </a:rPr>
              <a:t>   </a:t>
            </a:r>
            <a:r>
              <a:rPr lang="en-US" sz="1800" b="0" dirty="0" err="1">
                <a:solidFill>
                  <a:schemeClr val="tx1"/>
                </a:solidFill>
                <a:latin typeface="Consolas" panose="020B0609020204030204" pitchFamily="49" charset="0"/>
              </a:rPr>
              <a:t>gradientAcc</a:t>
            </a:r>
            <a:r>
              <a:rPr lang="en-US" sz="1800" b="0" dirty="0">
                <a:solidFill>
                  <a:schemeClr val="tx1"/>
                </a:solidFill>
                <a:latin typeface="Consolas" panose="020B0609020204030204" pitchFamily="49" charset="0"/>
              </a:rPr>
              <a:t> = </a:t>
            </a:r>
            <a:r>
              <a:rPr lang="en-US" sz="1800" dirty="0">
                <a:solidFill>
                  <a:schemeClr val="tx1"/>
                </a:solidFill>
                <a:latin typeface="Consolas" panose="020B0609020204030204" pitchFamily="49" charset="0"/>
              </a:rPr>
              <a:t>matrix</a:t>
            </a:r>
            <a:r>
              <a:rPr lang="en-US" sz="1800" b="0" dirty="0">
                <a:solidFill>
                  <a:schemeClr val="tx1"/>
                </a:solidFill>
                <a:latin typeface="Consolas" panose="020B0609020204030204" pitchFamily="49" charset="0"/>
              </a:rPr>
              <a:t>(0, ...);   </a:t>
            </a:r>
          </a:p>
          <a:p>
            <a:pPr marL="0" indent="0">
              <a:buNone/>
            </a:pPr>
            <a:r>
              <a:rPr lang="en-US" sz="1800" b="0" dirty="0">
                <a:solidFill>
                  <a:schemeClr val="tx1"/>
                </a:solidFill>
                <a:latin typeface="Consolas" panose="020B0609020204030204" pitchFamily="49" charset="0"/>
              </a:rPr>
              <a:t>      }</a:t>
            </a:r>
          </a:p>
          <a:p>
            <a:pPr marL="0" indent="0">
              <a:buNone/>
            </a:pPr>
            <a:r>
              <a:rPr lang="en-US" sz="1800" b="0" dirty="0">
                <a:solidFill>
                  <a:schemeClr val="tx1"/>
                </a:solidFill>
                <a:latin typeface="Consolas" panose="020B0609020204030204" pitchFamily="49" charset="0"/>
              </a:rPr>
              <a:t>      step++;</a:t>
            </a:r>
          </a:p>
          <a:p>
            <a:pPr marL="0" indent="0">
              <a:buNone/>
            </a:pPr>
            <a:r>
              <a:rPr lang="en-US" sz="1800" b="0" dirty="0">
                <a:latin typeface="Consolas" panose="020B0609020204030204" pitchFamily="49" charset="0"/>
              </a:rPr>
              <a:t>}  }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Data-Parallel Parameter Servers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059156" y="1329333"/>
            <a:ext cx="2479188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nfetch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batches require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local gradient accrual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local model update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8492" y="5350904"/>
            <a:ext cx="497488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5938576" y="5305533"/>
            <a:ext cx="2319290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[Jeffrey Dean et al.: Large Scale Distributed Deep Networks.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NIPS 2012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6443977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6229978"/>
            <a:ext cx="9144000" cy="62802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Update Strategies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Bulk </a:t>
            </a:r>
            <a:r>
              <a:rPr lang="en-US" dirty="0">
                <a:solidFill>
                  <a:schemeClr val="accent1"/>
                </a:solidFill>
              </a:rPr>
              <a:t>Synchronous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Parallel (BSP)</a:t>
            </a:r>
          </a:p>
          <a:p>
            <a:pPr lvl="1"/>
            <a:r>
              <a:rPr lang="en-US" dirty="0"/>
              <a:t>Update model w/ </a:t>
            </a:r>
            <a:br>
              <a:rPr lang="en-US" dirty="0"/>
            </a:br>
            <a:r>
              <a:rPr lang="en-US" dirty="0"/>
              <a:t>accrued gradients</a:t>
            </a:r>
          </a:p>
          <a:p>
            <a:pPr lvl="1"/>
            <a:r>
              <a:rPr lang="en-US" dirty="0"/>
              <a:t>Barrier for N workers</a:t>
            </a:r>
          </a:p>
          <a:p>
            <a:pPr lvl="1"/>
            <a:endParaRPr lang="en-US" sz="700" dirty="0"/>
          </a:p>
          <a:p>
            <a:r>
              <a:rPr lang="en-US" dirty="0">
                <a:solidFill>
                  <a:schemeClr val="accent1"/>
                </a:solidFill>
              </a:rPr>
              <a:t>Asynchronous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Parallel (ASP)</a:t>
            </a:r>
          </a:p>
          <a:p>
            <a:pPr lvl="1"/>
            <a:r>
              <a:rPr lang="en-US" dirty="0"/>
              <a:t>Update model</a:t>
            </a:r>
            <a:br>
              <a:rPr lang="en-US" dirty="0"/>
            </a:br>
            <a:r>
              <a:rPr lang="en-US" dirty="0"/>
              <a:t>for each gradient</a:t>
            </a:r>
          </a:p>
          <a:p>
            <a:pPr lvl="1"/>
            <a:r>
              <a:rPr lang="en-US" dirty="0"/>
              <a:t>No barrier</a:t>
            </a:r>
          </a:p>
          <a:p>
            <a:pPr lvl="1"/>
            <a:endParaRPr lang="en-US" sz="700" dirty="0"/>
          </a:p>
          <a:p>
            <a:r>
              <a:rPr lang="en-US" dirty="0"/>
              <a:t>Synchronous w/ </a:t>
            </a:r>
            <a:br>
              <a:rPr lang="en-US" dirty="0"/>
            </a:br>
            <a:r>
              <a:rPr lang="en-US" dirty="0">
                <a:solidFill>
                  <a:schemeClr val="accent1"/>
                </a:solidFill>
              </a:rPr>
              <a:t>Backup Workers</a:t>
            </a:r>
          </a:p>
          <a:p>
            <a:pPr lvl="1"/>
            <a:r>
              <a:rPr lang="en-US" dirty="0"/>
              <a:t>Update model w/</a:t>
            </a:r>
            <a:br>
              <a:rPr lang="en-US" dirty="0"/>
            </a:br>
            <a:r>
              <a:rPr lang="en-US" dirty="0"/>
              <a:t>accrued gradients</a:t>
            </a:r>
          </a:p>
          <a:p>
            <a:pPr lvl="1"/>
            <a:r>
              <a:rPr lang="en-US" dirty="0"/>
              <a:t>Barrier for N of </a:t>
            </a:r>
            <a:br>
              <a:rPr lang="en-US" dirty="0"/>
            </a:br>
            <a:r>
              <a:rPr lang="en-US" dirty="0" err="1"/>
              <a:t>N+b</a:t>
            </a:r>
            <a:r>
              <a:rPr lang="en-US" dirty="0"/>
              <a:t> workers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Data-Parallel Parameter Servers</a:t>
            </a:r>
          </a:p>
        </p:txBody>
      </p:sp>
      <p:sp>
        <p:nvSpPr>
          <p:cNvPr id="6" name="Rectangle 5"/>
          <p:cNvSpPr/>
          <p:nvPr/>
        </p:nvSpPr>
        <p:spPr>
          <a:xfrm>
            <a:off x="3767665" y="1462914"/>
            <a:ext cx="984738" cy="246888"/>
          </a:xfrm>
          <a:prstGeom prst="rect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Batch 1</a:t>
            </a:r>
          </a:p>
        </p:txBody>
      </p:sp>
      <p:sp>
        <p:nvSpPr>
          <p:cNvPr id="7" name="Rectangle 6"/>
          <p:cNvSpPr/>
          <p:nvPr/>
        </p:nvSpPr>
        <p:spPr>
          <a:xfrm>
            <a:off x="3767665" y="1797317"/>
            <a:ext cx="1263650" cy="246888"/>
          </a:xfrm>
          <a:prstGeom prst="rect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Batch 1</a:t>
            </a:r>
          </a:p>
        </p:txBody>
      </p:sp>
      <p:sp>
        <p:nvSpPr>
          <p:cNvPr id="8" name="Rectangle 7"/>
          <p:cNvSpPr/>
          <p:nvPr/>
        </p:nvSpPr>
        <p:spPr>
          <a:xfrm>
            <a:off x="3767665" y="2131720"/>
            <a:ext cx="1104900" cy="246888"/>
          </a:xfrm>
          <a:prstGeom prst="rect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Batch 1</a:t>
            </a:r>
          </a:p>
        </p:txBody>
      </p:sp>
      <p:sp>
        <p:nvSpPr>
          <p:cNvPr id="9" name="Rectangle 8"/>
          <p:cNvSpPr/>
          <p:nvPr/>
        </p:nvSpPr>
        <p:spPr>
          <a:xfrm>
            <a:off x="3767665" y="2474590"/>
            <a:ext cx="1854200" cy="246888"/>
          </a:xfrm>
          <a:prstGeom prst="rect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Batch 1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704573" y="2138528"/>
            <a:ext cx="1854200" cy="246888"/>
          </a:xfrm>
          <a:prstGeom prst="rect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Batch 2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704573" y="2469801"/>
            <a:ext cx="1099827" cy="246887"/>
          </a:xfrm>
          <a:prstGeom prst="rect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Batch 2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699500" y="1462914"/>
            <a:ext cx="1104900" cy="246888"/>
          </a:xfrm>
          <a:prstGeom prst="rect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Batch 2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699500" y="1790509"/>
            <a:ext cx="1263650" cy="246888"/>
          </a:xfrm>
          <a:prstGeom prst="rect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Batch 2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7592641" y="1462913"/>
            <a:ext cx="0" cy="1250097"/>
          </a:xfrm>
          <a:prstGeom prst="line">
            <a:avLst/>
          </a:prstGeom>
          <a:ln w="25400">
            <a:solidFill>
              <a:schemeClr val="accent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5647265" y="1462914"/>
            <a:ext cx="0" cy="1250097"/>
          </a:xfrm>
          <a:prstGeom prst="line">
            <a:avLst/>
          </a:prstGeom>
          <a:ln w="25400">
            <a:solidFill>
              <a:schemeClr val="accent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8936235" y="1462913"/>
            <a:ext cx="0" cy="1250097"/>
          </a:xfrm>
          <a:prstGeom prst="line">
            <a:avLst/>
          </a:prstGeom>
          <a:ln w="25400">
            <a:solidFill>
              <a:schemeClr val="accent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Rectangle 50"/>
          <p:cNvSpPr/>
          <p:nvPr/>
        </p:nvSpPr>
        <p:spPr>
          <a:xfrm>
            <a:off x="7649299" y="2138528"/>
            <a:ext cx="1104900" cy="246888"/>
          </a:xfrm>
          <a:prstGeom prst="rect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Batch 3</a:t>
            </a:r>
          </a:p>
        </p:txBody>
      </p:sp>
      <p:sp>
        <p:nvSpPr>
          <p:cNvPr id="52" name="Rectangle 51"/>
          <p:cNvSpPr/>
          <p:nvPr/>
        </p:nvSpPr>
        <p:spPr>
          <a:xfrm>
            <a:off x="7644631" y="2469801"/>
            <a:ext cx="1263650" cy="246888"/>
          </a:xfrm>
          <a:prstGeom prst="rect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Batch 3</a:t>
            </a:r>
          </a:p>
        </p:txBody>
      </p:sp>
      <p:sp>
        <p:nvSpPr>
          <p:cNvPr id="53" name="Rectangle 52"/>
          <p:cNvSpPr/>
          <p:nvPr/>
        </p:nvSpPr>
        <p:spPr>
          <a:xfrm>
            <a:off x="7649299" y="1790509"/>
            <a:ext cx="1104900" cy="246888"/>
          </a:xfrm>
          <a:prstGeom prst="rect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Batch 3</a:t>
            </a:r>
          </a:p>
        </p:txBody>
      </p:sp>
      <p:sp>
        <p:nvSpPr>
          <p:cNvPr id="54" name="Rectangle 53"/>
          <p:cNvSpPr/>
          <p:nvPr/>
        </p:nvSpPr>
        <p:spPr>
          <a:xfrm>
            <a:off x="7644631" y="1461803"/>
            <a:ext cx="1263650" cy="246888"/>
          </a:xfrm>
          <a:prstGeom prst="rect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Batch 3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1D819FC-F55D-46E9-8A81-71C3ED7938A9}"/>
              </a:ext>
            </a:extLst>
          </p:cNvPr>
          <p:cNvGrpSpPr/>
          <p:nvPr/>
        </p:nvGrpSpPr>
        <p:grpSpPr>
          <a:xfrm>
            <a:off x="3776131" y="3197472"/>
            <a:ext cx="5181268" cy="1259675"/>
            <a:chOff x="3776131" y="3197472"/>
            <a:chExt cx="5181268" cy="1259675"/>
          </a:xfrm>
        </p:grpSpPr>
        <p:sp>
          <p:nvSpPr>
            <p:cNvPr id="55" name="Rectangle 54"/>
            <p:cNvSpPr/>
            <p:nvPr/>
          </p:nvSpPr>
          <p:spPr>
            <a:xfrm>
              <a:off x="3776131" y="3198583"/>
              <a:ext cx="984738" cy="246888"/>
            </a:xfrm>
            <a:prstGeom prst="rect">
              <a:avLst/>
            </a:prstGeom>
            <a:solidFill>
              <a:srgbClr val="7889F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Batch 1</a:t>
              </a:r>
            </a:p>
          </p:txBody>
        </p:sp>
        <p:sp>
          <p:nvSpPr>
            <p:cNvPr id="56" name="Rectangle 55"/>
            <p:cNvSpPr/>
            <p:nvPr/>
          </p:nvSpPr>
          <p:spPr>
            <a:xfrm>
              <a:off x="3776131" y="3532986"/>
              <a:ext cx="1263650" cy="246888"/>
            </a:xfrm>
            <a:prstGeom prst="rect">
              <a:avLst/>
            </a:prstGeom>
            <a:solidFill>
              <a:srgbClr val="7889F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Batch 1</a:t>
              </a:r>
            </a:p>
          </p:txBody>
        </p:sp>
        <p:sp>
          <p:nvSpPr>
            <p:cNvPr id="57" name="Rectangle 56"/>
            <p:cNvSpPr/>
            <p:nvPr/>
          </p:nvSpPr>
          <p:spPr>
            <a:xfrm>
              <a:off x="3776131" y="3867389"/>
              <a:ext cx="1104900" cy="246888"/>
            </a:xfrm>
            <a:prstGeom prst="rect">
              <a:avLst/>
            </a:prstGeom>
            <a:solidFill>
              <a:srgbClr val="7889F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Batch 1</a:t>
              </a:r>
            </a:p>
          </p:txBody>
        </p:sp>
        <p:sp>
          <p:nvSpPr>
            <p:cNvPr id="58" name="Rectangle 57"/>
            <p:cNvSpPr/>
            <p:nvPr/>
          </p:nvSpPr>
          <p:spPr>
            <a:xfrm>
              <a:off x="3776131" y="4210259"/>
              <a:ext cx="1854200" cy="246888"/>
            </a:xfrm>
            <a:prstGeom prst="rect">
              <a:avLst/>
            </a:prstGeom>
            <a:solidFill>
              <a:srgbClr val="7889F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Batch 1</a:t>
              </a:r>
            </a:p>
          </p:txBody>
        </p:sp>
        <p:sp>
          <p:nvSpPr>
            <p:cNvPr id="59" name="Rectangle 58"/>
            <p:cNvSpPr/>
            <p:nvPr/>
          </p:nvSpPr>
          <p:spPr>
            <a:xfrm>
              <a:off x="4917171" y="3865730"/>
              <a:ext cx="1854200" cy="246888"/>
            </a:xfrm>
            <a:prstGeom prst="rect">
              <a:avLst/>
            </a:prstGeom>
            <a:solidFill>
              <a:srgbClr val="7889F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Batch 2</a:t>
              </a:r>
            </a:p>
          </p:txBody>
        </p:sp>
        <p:sp>
          <p:nvSpPr>
            <p:cNvPr id="60" name="Rectangle 59"/>
            <p:cNvSpPr/>
            <p:nvPr/>
          </p:nvSpPr>
          <p:spPr>
            <a:xfrm>
              <a:off x="5670705" y="4205470"/>
              <a:ext cx="1099827" cy="246887"/>
            </a:xfrm>
            <a:prstGeom prst="rect">
              <a:avLst/>
            </a:prstGeom>
            <a:solidFill>
              <a:srgbClr val="7889F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Batch 2</a:t>
              </a:r>
            </a:p>
          </p:txBody>
        </p:sp>
        <p:sp>
          <p:nvSpPr>
            <p:cNvPr id="61" name="Rectangle 60"/>
            <p:cNvSpPr/>
            <p:nvPr/>
          </p:nvSpPr>
          <p:spPr>
            <a:xfrm>
              <a:off x="4802031" y="3198583"/>
              <a:ext cx="1104900" cy="246888"/>
            </a:xfrm>
            <a:prstGeom prst="rect">
              <a:avLst/>
            </a:prstGeom>
            <a:solidFill>
              <a:srgbClr val="7889F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Batch 2</a:t>
              </a:r>
            </a:p>
          </p:txBody>
        </p:sp>
        <p:sp>
          <p:nvSpPr>
            <p:cNvPr id="62" name="Rectangle 61"/>
            <p:cNvSpPr/>
            <p:nvPr/>
          </p:nvSpPr>
          <p:spPr>
            <a:xfrm>
              <a:off x="5081430" y="3526178"/>
              <a:ext cx="1263650" cy="246888"/>
            </a:xfrm>
            <a:prstGeom prst="rect">
              <a:avLst/>
            </a:prstGeom>
            <a:solidFill>
              <a:srgbClr val="7889F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Batch 2</a:t>
              </a:r>
            </a:p>
          </p:txBody>
        </p:sp>
        <p:sp>
          <p:nvSpPr>
            <p:cNvPr id="66" name="Rectangle 65"/>
            <p:cNvSpPr/>
            <p:nvPr/>
          </p:nvSpPr>
          <p:spPr>
            <a:xfrm>
              <a:off x="6819565" y="3865730"/>
              <a:ext cx="1104900" cy="246888"/>
            </a:xfrm>
            <a:prstGeom prst="rect">
              <a:avLst/>
            </a:prstGeom>
            <a:solidFill>
              <a:srgbClr val="7889F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Batch 3</a:t>
              </a:r>
            </a:p>
          </p:txBody>
        </p:sp>
        <p:sp>
          <p:nvSpPr>
            <p:cNvPr id="67" name="Rectangle 66"/>
            <p:cNvSpPr/>
            <p:nvPr/>
          </p:nvSpPr>
          <p:spPr>
            <a:xfrm>
              <a:off x="6814894" y="4205470"/>
              <a:ext cx="1263650" cy="246888"/>
            </a:xfrm>
            <a:prstGeom prst="rect">
              <a:avLst/>
            </a:prstGeom>
            <a:solidFill>
              <a:srgbClr val="7889F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Batch 3</a:t>
              </a:r>
            </a:p>
          </p:txBody>
        </p:sp>
        <p:sp>
          <p:nvSpPr>
            <p:cNvPr id="68" name="Rectangle 67"/>
            <p:cNvSpPr/>
            <p:nvPr/>
          </p:nvSpPr>
          <p:spPr>
            <a:xfrm>
              <a:off x="6387763" y="3526178"/>
              <a:ext cx="1104900" cy="246888"/>
            </a:xfrm>
            <a:prstGeom prst="rect">
              <a:avLst/>
            </a:prstGeom>
            <a:solidFill>
              <a:srgbClr val="7889F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Batch 3</a:t>
              </a:r>
            </a:p>
          </p:txBody>
        </p:sp>
        <p:sp>
          <p:nvSpPr>
            <p:cNvPr id="69" name="Rectangle 68"/>
            <p:cNvSpPr/>
            <p:nvPr/>
          </p:nvSpPr>
          <p:spPr>
            <a:xfrm>
              <a:off x="5942828" y="3197472"/>
              <a:ext cx="1263650" cy="246888"/>
            </a:xfrm>
            <a:prstGeom prst="rect">
              <a:avLst/>
            </a:prstGeom>
            <a:solidFill>
              <a:srgbClr val="7889F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Batch 3</a:t>
              </a: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7992533" y="3198581"/>
              <a:ext cx="964866" cy="923330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but, stale model updates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C7FDF6D-1778-4A49-9458-96DAFBCE4945}"/>
              </a:ext>
            </a:extLst>
          </p:cNvPr>
          <p:cNvGrpSpPr/>
          <p:nvPr/>
        </p:nvGrpSpPr>
        <p:grpSpPr>
          <a:xfrm>
            <a:off x="3776131" y="4891920"/>
            <a:ext cx="5147953" cy="1894864"/>
            <a:chOff x="3776131" y="4891920"/>
            <a:chExt cx="5147953" cy="1894864"/>
          </a:xfrm>
        </p:grpSpPr>
        <p:sp>
          <p:nvSpPr>
            <p:cNvPr id="71" name="Rectangle 70"/>
            <p:cNvSpPr/>
            <p:nvPr/>
          </p:nvSpPr>
          <p:spPr>
            <a:xfrm>
              <a:off x="3776131" y="4900387"/>
              <a:ext cx="984738" cy="246888"/>
            </a:xfrm>
            <a:prstGeom prst="rect">
              <a:avLst/>
            </a:prstGeom>
            <a:solidFill>
              <a:srgbClr val="7889F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Batch 1</a:t>
              </a:r>
            </a:p>
          </p:txBody>
        </p:sp>
        <p:sp>
          <p:nvSpPr>
            <p:cNvPr id="72" name="Rectangle 71"/>
            <p:cNvSpPr/>
            <p:nvPr/>
          </p:nvSpPr>
          <p:spPr>
            <a:xfrm>
              <a:off x="3776131" y="5234790"/>
              <a:ext cx="1263650" cy="246888"/>
            </a:xfrm>
            <a:prstGeom prst="rect">
              <a:avLst/>
            </a:prstGeom>
            <a:solidFill>
              <a:srgbClr val="7889F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Batch 1</a:t>
              </a:r>
            </a:p>
          </p:txBody>
        </p:sp>
        <p:sp>
          <p:nvSpPr>
            <p:cNvPr id="73" name="Rectangle 72"/>
            <p:cNvSpPr/>
            <p:nvPr/>
          </p:nvSpPr>
          <p:spPr>
            <a:xfrm>
              <a:off x="3776131" y="5569193"/>
              <a:ext cx="1104900" cy="246888"/>
            </a:xfrm>
            <a:prstGeom prst="rect">
              <a:avLst/>
            </a:prstGeom>
            <a:solidFill>
              <a:srgbClr val="7889F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Batch 1</a:t>
              </a:r>
            </a:p>
          </p:txBody>
        </p:sp>
        <p:sp>
          <p:nvSpPr>
            <p:cNvPr id="74" name="Rectangle 73"/>
            <p:cNvSpPr/>
            <p:nvPr/>
          </p:nvSpPr>
          <p:spPr>
            <a:xfrm>
              <a:off x="3776131" y="5912063"/>
              <a:ext cx="1854200" cy="246888"/>
            </a:xfrm>
            <a:prstGeom prst="rect">
              <a:avLst/>
            </a:prstGeom>
            <a:solidFill>
              <a:srgbClr val="7889F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Batch 1</a:t>
              </a:r>
            </a:p>
          </p:txBody>
        </p:sp>
        <p:sp>
          <p:nvSpPr>
            <p:cNvPr id="75" name="Rectangle 74"/>
            <p:cNvSpPr/>
            <p:nvPr/>
          </p:nvSpPr>
          <p:spPr>
            <a:xfrm>
              <a:off x="5128833" y="5576001"/>
              <a:ext cx="1854200" cy="246888"/>
            </a:xfrm>
            <a:prstGeom prst="rect">
              <a:avLst/>
            </a:prstGeom>
            <a:solidFill>
              <a:srgbClr val="7889F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Batch 2</a:t>
              </a:r>
            </a:p>
          </p:txBody>
        </p:sp>
        <p:sp>
          <p:nvSpPr>
            <p:cNvPr id="76" name="Rectangle 75"/>
            <p:cNvSpPr/>
            <p:nvPr/>
          </p:nvSpPr>
          <p:spPr>
            <a:xfrm>
              <a:off x="5670704" y="5907274"/>
              <a:ext cx="1099827" cy="246887"/>
            </a:xfrm>
            <a:prstGeom prst="rect">
              <a:avLst/>
            </a:prstGeom>
            <a:solidFill>
              <a:srgbClr val="7889F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Batch 2</a:t>
              </a:r>
            </a:p>
          </p:txBody>
        </p:sp>
        <p:sp>
          <p:nvSpPr>
            <p:cNvPr id="77" name="Rectangle 76"/>
            <p:cNvSpPr/>
            <p:nvPr/>
          </p:nvSpPr>
          <p:spPr>
            <a:xfrm>
              <a:off x="5123760" y="4900387"/>
              <a:ext cx="1104900" cy="246888"/>
            </a:xfrm>
            <a:prstGeom prst="rect">
              <a:avLst/>
            </a:prstGeom>
            <a:solidFill>
              <a:srgbClr val="7889F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Batch 2</a:t>
              </a:r>
            </a:p>
          </p:txBody>
        </p:sp>
        <p:sp>
          <p:nvSpPr>
            <p:cNvPr id="78" name="Rectangle 77"/>
            <p:cNvSpPr/>
            <p:nvPr/>
          </p:nvSpPr>
          <p:spPr>
            <a:xfrm>
              <a:off x="5123760" y="5227982"/>
              <a:ext cx="1263650" cy="246888"/>
            </a:xfrm>
            <a:prstGeom prst="rect">
              <a:avLst/>
            </a:prstGeom>
            <a:solidFill>
              <a:srgbClr val="7889F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Batch 2</a:t>
              </a:r>
            </a:p>
          </p:txBody>
        </p:sp>
        <p:cxnSp>
          <p:nvCxnSpPr>
            <p:cNvPr id="81" name="Straight Connector 80"/>
            <p:cNvCxnSpPr/>
            <p:nvPr/>
          </p:nvCxnSpPr>
          <p:spPr>
            <a:xfrm>
              <a:off x="8165765" y="4900386"/>
              <a:ext cx="0" cy="1250097"/>
            </a:xfrm>
            <a:prstGeom prst="line">
              <a:avLst/>
            </a:prstGeom>
            <a:ln w="25400">
              <a:solidFill>
                <a:schemeClr val="accent1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Rectangle 81"/>
            <p:cNvSpPr/>
            <p:nvPr/>
          </p:nvSpPr>
          <p:spPr>
            <a:xfrm>
              <a:off x="7022763" y="5576001"/>
              <a:ext cx="1104900" cy="246888"/>
            </a:xfrm>
            <a:prstGeom prst="rect">
              <a:avLst/>
            </a:prstGeom>
            <a:solidFill>
              <a:srgbClr val="7889F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Batch 3</a:t>
              </a:r>
            </a:p>
          </p:txBody>
        </p:sp>
        <p:sp>
          <p:nvSpPr>
            <p:cNvPr id="83" name="Rectangle 82"/>
            <p:cNvSpPr/>
            <p:nvPr/>
          </p:nvSpPr>
          <p:spPr>
            <a:xfrm>
              <a:off x="6865697" y="5907274"/>
              <a:ext cx="1263650" cy="246888"/>
            </a:xfrm>
            <a:prstGeom prst="rect">
              <a:avLst/>
            </a:prstGeom>
            <a:solidFill>
              <a:srgbClr val="7889F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Batch 3</a:t>
              </a:r>
            </a:p>
          </p:txBody>
        </p:sp>
        <p:sp>
          <p:nvSpPr>
            <p:cNvPr id="84" name="Rectangle 83"/>
            <p:cNvSpPr/>
            <p:nvPr/>
          </p:nvSpPr>
          <p:spPr>
            <a:xfrm>
              <a:off x="6870361" y="5227982"/>
              <a:ext cx="1104900" cy="246888"/>
            </a:xfrm>
            <a:prstGeom prst="rect">
              <a:avLst/>
            </a:prstGeom>
            <a:solidFill>
              <a:srgbClr val="7889F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Batch 3</a:t>
              </a:r>
            </a:p>
          </p:txBody>
        </p:sp>
        <p:sp>
          <p:nvSpPr>
            <p:cNvPr id="85" name="Rectangle 84"/>
            <p:cNvSpPr/>
            <p:nvPr/>
          </p:nvSpPr>
          <p:spPr>
            <a:xfrm>
              <a:off x="6857225" y="4899276"/>
              <a:ext cx="1263650" cy="246888"/>
            </a:xfrm>
            <a:prstGeom prst="rect">
              <a:avLst/>
            </a:prstGeom>
            <a:solidFill>
              <a:srgbClr val="7889F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Batch 3</a:t>
              </a:r>
            </a:p>
          </p:txBody>
        </p:sp>
        <p:cxnSp>
          <p:nvCxnSpPr>
            <p:cNvPr id="88" name="Straight Connector 87"/>
            <p:cNvCxnSpPr/>
            <p:nvPr/>
          </p:nvCxnSpPr>
          <p:spPr>
            <a:xfrm>
              <a:off x="5071528" y="4900387"/>
              <a:ext cx="0" cy="1250097"/>
            </a:xfrm>
            <a:prstGeom prst="line">
              <a:avLst/>
            </a:prstGeom>
            <a:ln w="25400">
              <a:solidFill>
                <a:schemeClr val="accent1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>
              <a:off x="6805237" y="4891920"/>
              <a:ext cx="0" cy="1250097"/>
            </a:xfrm>
            <a:prstGeom prst="line">
              <a:avLst/>
            </a:prstGeom>
            <a:ln w="25400">
              <a:solidFill>
                <a:schemeClr val="accent1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90" name="Picture 8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426595" y="6044238"/>
              <a:ext cx="497489" cy="640080"/>
            </a:xfrm>
            <a:prstGeom prst="rect">
              <a:avLst/>
            </a:prstGeom>
            <a:ln w="25400">
              <a:solidFill>
                <a:srgbClr val="7889FB"/>
              </a:solidFill>
            </a:ln>
          </p:spPr>
        </p:pic>
        <p:sp>
          <p:nvSpPr>
            <p:cNvPr id="91" name="TextBox 90"/>
            <p:cNvSpPr txBox="1"/>
            <p:nvPr/>
          </p:nvSpPr>
          <p:spPr>
            <a:xfrm>
              <a:off x="4772498" y="6263564"/>
              <a:ext cx="3524053" cy="523220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[Martín </a:t>
              </a:r>
              <a:r>
                <a:rPr lang="en-US" sz="14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Abadi</a:t>
              </a:r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 et al: </a:t>
              </a:r>
              <a:r>
                <a:rPr lang="en-US" sz="14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TensorFlow</a:t>
              </a:r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: A System for Large-Scale Machine Learning. </a:t>
              </a:r>
              <a:r>
                <a:rPr lang="en-US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OSDI 2016</a:t>
              </a:r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]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64190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Update Strategies, cont.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Stale-Synchronous Parallel (SSP)</a:t>
            </a:r>
          </a:p>
          <a:p>
            <a:pPr lvl="1"/>
            <a:r>
              <a:rPr lang="en-US" dirty="0"/>
              <a:t>Similar to backup workers, </a:t>
            </a:r>
            <a:br>
              <a:rPr lang="en-US" dirty="0"/>
            </a:br>
            <a:r>
              <a:rPr lang="en-US" b="1" dirty="0">
                <a:solidFill>
                  <a:srgbClr val="7889FB"/>
                </a:solidFill>
              </a:rPr>
              <a:t>weak synchronization barrier</a:t>
            </a:r>
          </a:p>
          <a:p>
            <a:pPr lvl="1"/>
            <a:r>
              <a:rPr lang="en-US" dirty="0"/>
              <a:t>Maximum staleness of s clocks between fastest </a:t>
            </a:r>
            <a:br>
              <a:rPr lang="en-US" dirty="0"/>
            </a:br>
            <a:r>
              <a:rPr lang="en-US" dirty="0"/>
              <a:t>and slowest worker </a:t>
            </a:r>
            <a:r>
              <a:rPr lang="en-AT" b="1" dirty="0">
                <a:solidFill>
                  <a:schemeClr val="accent1"/>
                </a:solidFill>
                <a:sym typeface="Wingdings" panose="05000000000000000000" pitchFamily="2" charset="2"/>
              </a:rPr>
              <a:t></a:t>
            </a:r>
            <a:r>
              <a:rPr lang="en-US" b="1" dirty="0">
                <a:solidFill>
                  <a:schemeClr val="accent1"/>
                </a:solidFill>
                <a:sym typeface="Wingdings" panose="05000000000000000000" pitchFamily="2" charset="2"/>
              </a:rPr>
              <a:t> if violated, block fastest</a:t>
            </a:r>
            <a:endParaRPr lang="en-US" b="1" dirty="0">
              <a:solidFill>
                <a:schemeClr val="accent1"/>
              </a:solidFill>
            </a:endParaRPr>
          </a:p>
          <a:p>
            <a:pPr lvl="1"/>
            <a:endParaRPr lang="en-US" sz="700" dirty="0"/>
          </a:p>
          <a:p>
            <a:r>
              <a:rPr lang="en-US" dirty="0" err="1"/>
              <a:t>Hogwild</a:t>
            </a:r>
            <a:r>
              <a:rPr lang="en-US" dirty="0"/>
              <a:t>!</a:t>
            </a:r>
          </a:p>
          <a:p>
            <a:pPr lvl="1"/>
            <a:r>
              <a:rPr lang="en-US" dirty="0"/>
              <a:t>Even the model update </a:t>
            </a:r>
            <a:br>
              <a:rPr lang="en-US" dirty="0"/>
            </a:br>
            <a:r>
              <a:rPr lang="en-US" dirty="0"/>
              <a:t>completely </a:t>
            </a:r>
            <a:r>
              <a:rPr lang="en-US" b="1" dirty="0">
                <a:solidFill>
                  <a:srgbClr val="7889FB"/>
                </a:solidFill>
              </a:rPr>
              <a:t>unsynchronized</a:t>
            </a:r>
          </a:p>
          <a:p>
            <a:pPr lvl="1"/>
            <a:r>
              <a:rPr lang="en-US" dirty="0"/>
              <a:t>Shown to converge for </a:t>
            </a:r>
            <a:r>
              <a:rPr lang="en-US" b="1" dirty="0">
                <a:solidFill>
                  <a:schemeClr val="accent1"/>
                </a:solidFill>
              </a:rPr>
              <a:t>sparse model updates</a:t>
            </a:r>
          </a:p>
          <a:p>
            <a:pPr lvl="1"/>
            <a:endParaRPr lang="en-US" sz="700" dirty="0"/>
          </a:p>
          <a:p>
            <a:r>
              <a:rPr lang="en-US" dirty="0"/>
              <a:t>Decentralized</a:t>
            </a:r>
          </a:p>
          <a:p>
            <a:pPr lvl="1"/>
            <a:r>
              <a:rPr lang="en-US" dirty="0"/>
              <a:t>#1: Exchange partial gradient updates </a:t>
            </a:r>
            <a:br>
              <a:rPr lang="en-US" dirty="0"/>
            </a:br>
            <a:r>
              <a:rPr lang="en-US" dirty="0"/>
              <a:t>      with local peers</a:t>
            </a:r>
          </a:p>
          <a:p>
            <a:pPr lvl="1"/>
            <a:r>
              <a:rPr lang="en-US" dirty="0"/>
              <a:t>#2: Peer-to-peer re-assignment of work</a:t>
            </a:r>
          </a:p>
          <a:p>
            <a:pPr lvl="1"/>
            <a:r>
              <a:rPr lang="en-US" dirty="0"/>
              <a:t>Other Examples: </a:t>
            </a:r>
            <a:r>
              <a:rPr lang="en-US" b="1" dirty="0" err="1">
                <a:solidFill>
                  <a:srgbClr val="7889FB"/>
                </a:solidFill>
              </a:rPr>
              <a:t>Ako</a:t>
            </a:r>
            <a:r>
              <a:rPr lang="en-US" dirty="0"/>
              <a:t>, </a:t>
            </a:r>
            <a:r>
              <a:rPr lang="en-US" b="1" dirty="0" err="1">
                <a:solidFill>
                  <a:srgbClr val="7889FB"/>
                </a:solidFill>
              </a:rPr>
              <a:t>FlexRR</a:t>
            </a:r>
            <a:endParaRPr lang="en-US" b="1" dirty="0">
              <a:solidFill>
                <a:srgbClr val="7889FB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Data-Parallel Parameter Servers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8734" y="1562845"/>
            <a:ext cx="49748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7080" y="3234906"/>
            <a:ext cx="49748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36216" y="4959725"/>
            <a:ext cx="49748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5657222" y="1405832"/>
            <a:ext cx="2672858" cy="9541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Qirong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Ho et al: More Effective Distributed ML via a Stale Synchronous Parallel Parameter Server.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NIPS 2013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104564" y="3075529"/>
            <a:ext cx="3217144" cy="9541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[Benjamin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Recht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Christopher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Ré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Stephen J. Wright, Feng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Niu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Hogwild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A Lock-Free Approach to Parallelizing Stochastic Gradient Descent.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NIPS 2011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466301" y="4694990"/>
            <a:ext cx="2857081" cy="116955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Xiangru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Lian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et al: Can Decentralized Algorithms Outperform Centralized Algorithms? A Case Study for Decentralized Parallel Stochastic Gradient Descent.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NIPS 2017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036171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6229978"/>
            <a:ext cx="9144000" cy="62802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Partitioning Schemes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Goals Data Partitioning</a:t>
            </a:r>
          </a:p>
          <a:p>
            <a:pPr lvl="1"/>
            <a:r>
              <a:rPr lang="en-US" dirty="0"/>
              <a:t>Even distribute data across workers</a:t>
            </a:r>
          </a:p>
          <a:p>
            <a:pPr lvl="1"/>
            <a:r>
              <a:rPr lang="en-US" dirty="0"/>
              <a:t>Avoid skew regarding model updates </a:t>
            </a:r>
            <a:r>
              <a:rPr lang="en-US" dirty="0">
                <a:sym typeface="Wingdings" panose="05000000000000000000" pitchFamily="2" charset="2"/>
              </a:rPr>
              <a:t> shuffling/randomization</a:t>
            </a:r>
            <a:endParaRPr lang="en-US" dirty="0"/>
          </a:p>
          <a:p>
            <a:endParaRPr lang="en-US" dirty="0"/>
          </a:p>
          <a:p>
            <a:r>
              <a:rPr lang="en-US" dirty="0"/>
              <a:t>#1 Disjoint Contiguous</a:t>
            </a:r>
          </a:p>
          <a:p>
            <a:pPr lvl="1"/>
            <a:r>
              <a:rPr lang="en-US" dirty="0"/>
              <a:t>Contiguous row partition of features/labels</a:t>
            </a:r>
          </a:p>
          <a:p>
            <a:pPr lvl="1"/>
            <a:endParaRPr lang="en-US" sz="1200" dirty="0"/>
          </a:p>
          <a:p>
            <a:r>
              <a:rPr lang="en-US" dirty="0"/>
              <a:t>#2 Disjoint Round Robin</a:t>
            </a:r>
          </a:p>
          <a:p>
            <a:pPr lvl="1"/>
            <a:r>
              <a:rPr lang="en-US" dirty="0"/>
              <a:t>Rows of features distributed round robin</a:t>
            </a:r>
          </a:p>
          <a:p>
            <a:pPr lvl="1"/>
            <a:endParaRPr lang="en-US" sz="1200" dirty="0"/>
          </a:p>
          <a:p>
            <a:r>
              <a:rPr lang="en-US" dirty="0"/>
              <a:t>#3 Disjoint Random</a:t>
            </a:r>
          </a:p>
          <a:p>
            <a:pPr lvl="1"/>
            <a:r>
              <a:rPr lang="en-US" dirty="0"/>
              <a:t>Random non-overlapping selection of rows</a:t>
            </a:r>
          </a:p>
          <a:p>
            <a:pPr lvl="1"/>
            <a:endParaRPr lang="en-US" sz="1200" dirty="0"/>
          </a:p>
          <a:p>
            <a:r>
              <a:rPr lang="en-US" dirty="0"/>
              <a:t>#4 Overlap Reshuffle</a:t>
            </a:r>
          </a:p>
          <a:p>
            <a:pPr lvl="1"/>
            <a:r>
              <a:rPr lang="en-US" dirty="0"/>
              <a:t>Each worker receives a reshuffled </a:t>
            </a:r>
            <a:br>
              <a:rPr lang="en-US" dirty="0"/>
            </a:br>
            <a:r>
              <a:rPr lang="en-US" dirty="0"/>
              <a:t>copy of the whole dataset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Data-Parallel Parameter Servers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948624" y="2783393"/>
            <a:ext cx="2783393" cy="58477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600" dirty="0" err="1">
                <a:latin typeface="Consolas" panose="020B0609020204030204" pitchFamily="49" charset="0"/>
              </a:rPr>
              <a:t>Xp</a:t>
            </a:r>
            <a:r>
              <a:rPr lang="en-US" sz="1600" dirty="0">
                <a:latin typeface="Consolas" panose="020B0609020204030204" pitchFamily="49" charset="0"/>
              </a:rPr>
              <a:t> = X[id*blocksize+1:</a:t>
            </a:r>
            <a:br>
              <a:rPr lang="en-US" sz="1600" dirty="0">
                <a:latin typeface="Consolas" panose="020B0609020204030204" pitchFamily="49" charset="0"/>
              </a:rPr>
            </a:br>
            <a:r>
              <a:rPr lang="en-US" sz="1600" dirty="0">
                <a:latin typeface="Consolas" panose="020B0609020204030204" pitchFamily="49" charset="0"/>
              </a:rPr>
              <a:t>(id+1)*</a:t>
            </a:r>
            <a:r>
              <a:rPr lang="en-US" sz="1600" dirty="0" err="1">
                <a:latin typeface="Consolas" panose="020B0609020204030204" pitchFamily="49" charset="0"/>
              </a:rPr>
              <a:t>blocksize</a:t>
            </a:r>
            <a:r>
              <a:rPr lang="en-US" sz="1600" dirty="0">
                <a:latin typeface="Consolas" panose="020B0609020204030204" pitchFamily="49" charset="0"/>
              </a:rPr>
              <a:t>,];</a:t>
            </a:r>
            <a:endParaRPr lang="en-US" sz="1600" dirty="0">
              <a:latin typeface="Consolas" panose="020B0609020204030204" pitchFamily="49" charset="0"/>
              <a:cs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46206" y="3699767"/>
            <a:ext cx="3692807" cy="33855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600" dirty="0" err="1">
                <a:latin typeface="Consolas" panose="020B0609020204030204" pitchFamily="49" charset="0"/>
              </a:rPr>
              <a:t>Xp</a:t>
            </a:r>
            <a:r>
              <a:rPr lang="en-US" sz="1600" dirty="0">
                <a:latin typeface="Consolas" panose="020B0609020204030204" pitchFamily="49" charset="0"/>
              </a:rPr>
              <a:t> = X[</a:t>
            </a:r>
            <a:r>
              <a:rPr lang="en-US" sz="1600" b="1" dirty="0" err="1">
                <a:latin typeface="Consolas" panose="020B0609020204030204" pitchFamily="49" charset="0"/>
              </a:rPr>
              <a:t>seq</a:t>
            </a:r>
            <a:r>
              <a:rPr lang="en-US" sz="1600" dirty="0">
                <a:latin typeface="Consolas" panose="020B0609020204030204" pitchFamily="49" charset="0"/>
              </a:rPr>
              <a:t>(1,</a:t>
            </a:r>
            <a:r>
              <a:rPr lang="en-US" sz="1600" b="1" dirty="0">
                <a:latin typeface="Consolas" panose="020B0609020204030204" pitchFamily="49" charset="0"/>
              </a:rPr>
              <a:t>nrow</a:t>
            </a:r>
            <a:r>
              <a:rPr lang="en-US" sz="1600" dirty="0">
                <a:latin typeface="Consolas" panose="020B0609020204030204" pitchFamily="49" charset="0"/>
              </a:rPr>
              <a:t>(X))%%N==id),];</a:t>
            </a:r>
            <a:endParaRPr lang="en-US" sz="1600" dirty="0">
              <a:latin typeface="Consolas" panose="020B0609020204030204" pitchFamily="49" charset="0"/>
              <a:cs typeface="Calibri" panose="020F05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51421" y="4374679"/>
            <a:ext cx="3581232" cy="118494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600" dirty="0">
                <a:latin typeface="Consolas" panose="020B0609020204030204" pitchFamily="49" charset="0"/>
              </a:rPr>
              <a:t>P = </a:t>
            </a:r>
            <a:r>
              <a:rPr lang="en-US" sz="1600" b="1" dirty="0">
                <a:latin typeface="Consolas" panose="020B0609020204030204" pitchFamily="49" charset="0"/>
              </a:rPr>
              <a:t>table</a:t>
            </a:r>
            <a:r>
              <a:rPr lang="en-US" sz="1600" dirty="0">
                <a:latin typeface="Consolas" panose="020B0609020204030204" pitchFamily="49" charset="0"/>
              </a:rPr>
              <a:t>(</a:t>
            </a:r>
            <a:r>
              <a:rPr lang="en-US" sz="1600" b="1" dirty="0" err="1">
                <a:latin typeface="Consolas" panose="020B0609020204030204" pitchFamily="49" charset="0"/>
              </a:rPr>
              <a:t>seq</a:t>
            </a:r>
            <a:r>
              <a:rPr lang="en-US" sz="1600" dirty="0">
                <a:latin typeface="Consolas" panose="020B0609020204030204" pitchFamily="49" charset="0"/>
              </a:rPr>
              <a:t>(1,</a:t>
            </a:r>
            <a:r>
              <a:rPr lang="en-US" sz="1600" b="1" dirty="0">
                <a:latin typeface="Consolas" panose="020B0609020204030204" pitchFamily="49" charset="0"/>
              </a:rPr>
              <a:t>nrow</a:t>
            </a:r>
            <a:r>
              <a:rPr lang="en-US" sz="1600" dirty="0">
                <a:latin typeface="Consolas" panose="020B0609020204030204" pitchFamily="49" charset="0"/>
              </a:rPr>
              <a:t>(X)),</a:t>
            </a:r>
          </a:p>
          <a:p>
            <a:pPr algn="ctr"/>
            <a:r>
              <a:rPr lang="en-US" sz="1600" b="1" dirty="0">
                <a:latin typeface="Consolas" panose="020B0609020204030204" pitchFamily="49" charset="0"/>
              </a:rPr>
              <a:t>sample</a:t>
            </a:r>
            <a:r>
              <a:rPr lang="en-US" sz="1600" dirty="0">
                <a:latin typeface="Consolas" panose="020B0609020204030204" pitchFamily="49" charset="0"/>
              </a:rPr>
              <a:t>(</a:t>
            </a:r>
            <a:r>
              <a:rPr lang="en-US" sz="1600" b="1" dirty="0" err="1">
                <a:latin typeface="Consolas" panose="020B0609020204030204" pitchFamily="49" charset="0"/>
              </a:rPr>
              <a:t>nrow</a:t>
            </a:r>
            <a:r>
              <a:rPr lang="en-US" sz="1600" dirty="0">
                <a:latin typeface="Consolas" panose="020B0609020204030204" pitchFamily="49" charset="0"/>
              </a:rPr>
              <a:t>(X),</a:t>
            </a:r>
            <a:r>
              <a:rPr lang="en-US" sz="1600" b="1" dirty="0" err="1">
                <a:latin typeface="Consolas" panose="020B0609020204030204" pitchFamily="49" charset="0"/>
              </a:rPr>
              <a:t>nrow</a:t>
            </a:r>
            <a:r>
              <a:rPr lang="en-US" sz="1600" dirty="0">
                <a:latin typeface="Consolas" panose="020B0609020204030204" pitchFamily="49" charset="0"/>
              </a:rPr>
              <a:t>(X),</a:t>
            </a:r>
            <a:r>
              <a:rPr lang="en-US" sz="1600" b="1" dirty="0">
                <a:latin typeface="Consolas" panose="020B0609020204030204" pitchFamily="49" charset="0"/>
              </a:rPr>
              <a:t>FALSE</a:t>
            </a:r>
            <a:r>
              <a:rPr lang="en-US" sz="1600" dirty="0">
                <a:latin typeface="Consolas" panose="020B0609020204030204" pitchFamily="49" charset="0"/>
              </a:rPr>
              <a:t>));</a:t>
            </a:r>
          </a:p>
          <a:p>
            <a:pPr algn="ctr"/>
            <a:endParaRPr lang="en-US" sz="700" dirty="0">
              <a:latin typeface="Consolas" panose="020B0609020204030204" pitchFamily="49" charset="0"/>
            </a:endParaRPr>
          </a:p>
          <a:p>
            <a:pPr algn="ctr"/>
            <a:r>
              <a:rPr lang="en-US" sz="1600" dirty="0" err="1">
                <a:latin typeface="Consolas" panose="020B0609020204030204" pitchFamily="49" charset="0"/>
              </a:rPr>
              <a:t>Xp</a:t>
            </a:r>
            <a:r>
              <a:rPr lang="en-US" sz="1600" dirty="0">
                <a:latin typeface="Consolas" panose="020B0609020204030204" pitchFamily="49" charset="0"/>
              </a:rPr>
              <a:t> = P[id*blocksize+1: (id+1)*</a:t>
            </a:r>
            <a:r>
              <a:rPr lang="en-US" sz="1600" dirty="0" err="1">
                <a:latin typeface="Consolas" panose="020B0609020204030204" pitchFamily="49" charset="0"/>
              </a:rPr>
              <a:t>blocksize</a:t>
            </a:r>
            <a:r>
              <a:rPr lang="en-US" sz="1600" dirty="0">
                <a:latin typeface="Consolas" panose="020B0609020204030204" pitchFamily="49" charset="0"/>
              </a:rPr>
              <a:t>,] %*% X</a:t>
            </a:r>
            <a:endParaRPr lang="en-US" sz="1600" dirty="0">
              <a:latin typeface="Consolas" panose="020B0609020204030204" pitchFamily="49" charset="0"/>
              <a:cs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53096" y="5783122"/>
            <a:ext cx="3581232" cy="33855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600" dirty="0" err="1">
                <a:latin typeface="Consolas" panose="020B0609020204030204" pitchFamily="49" charset="0"/>
              </a:rPr>
              <a:t>Xp</a:t>
            </a:r>
            <a:r>
              <a:rPr lang="en-US" sz="1600" dirty="0">
                <a:latin typeface="Consolas" panose="020B0609020204030204" pitchFamily="49" charset="0"/>
              </a:rPr>
              <a:t> = Pi %*% X</a:t>
            </a:r>
            <a:endParaRPr lang="en-US" sz="1600" dirty="0">
              <a:latin typeface="Consolas" panose="020B0609020204030204" pitchFamily="49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6050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229978"/>
            <a:ext cx="9144000" cy="62802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Distributed </a:t>
            </a:r>
            <a:r>
              <a:rPr lang="en-US" dirty="0" err="1"/>
              <a:t>TensorFlow</a:t>
            </a:r>
            <a:r>
              <a:rPr lang="en-US" dirty="0"/>
              <a:t> DP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1784" y="1311256"/>
            <a:ext cx="8422216" cy="4941101"/>
          </a:xfrm>
        </p:spPr>
        <p:txBody>
          <a:bodyPr/>
          <a:lstStyle/>
          <a:p>
            <a:pPr marL="0" indent="0">
              <a:buNone/>
            </a:pPr>
            <a:r>
              <a:rPr lang="en-US" sz="1600" dirty="0">
                <a:solidFill>
                  <a:srgbClr val="00B050"/>
                </a:solidFill>
                <a:latin typeface="Consolas" panose="020B0609020204030204" pitchFamily="49" charset="0"/>
              </a:rPr>
              <a:t># Create a cluster from the parameter server and worker hosts</a:t>
            </a:r>
            <a:br>
              <a:rPr lang="en-US" sz="1600" dirty="0">
                <a:solidFill>
                  <a:srgbClr val="00B050"/>
                </a:solidFill>
                <a:latin typeface="Consolas" panose="020B0609020204030204" pitchFamily="49" charset="0"/>
              </a:rPr>
            </a:br>
            <a:r>
              <a:rPr lang="en-US" sz="1600" b="0" dirty="0">
                <a:latin typeface="Consolas" panose="020B0609020204030204" pitchFamily="49" charset="0"/>
              </a:rPr>
              <a:t>cluster = </a:t>
            </a:r>
            <a:r>
              <a:rPr lang="en-US" sz="1600" dirty="0" err="1">
                <a:latin typeface="Consolas" panose="020B0609020204030204" pitchFamily="49" charset="0"/>
              </a:rPr>
              <a:t>tf.train.ClusterSpec</a:t>
            </a:r>
            <a:r>
              <a:rPr lang="en-US" sz="1600" b="0" dirty="0">
                <a:latin typeface="Consolas" panose="020B0609020204030204" pitchFamily="49" charset="0"/>
              </a:rPr>
              <a:t>({"</a:t>
            </a:r>
            <a:r>
              <a:rPr lang="en-US" sz="1600" b="0" dirty="0" err="1">
                <a:latin typeface="Consolas" panose="020B0609020204030204" pitchFamily="49" charset="0"/>
              </a:rPr>
              <a:t>ps</a:t>
            </a:r>
            <a:r>
              <a:rPr lang="en-US" sz="1600" b="0" dirty="0">
                <a:latin typeface="Consolas" panose="020B0609020204030204" pitchFamily="49" charset="0"/>
              </a:rPr>
              <a:t>": </a:t>
            </a:r>
            <a:r>
              <a:rPr lang="en-US" sz="1600" b="0" dirty="0" err="1">
                <a:latin typeface="Consolas" panose="020B0609020204030204" pitchFamily="49" charset="0"/>
              </a:rPr>
              <a:t>ps_hosts</a:t>
            </a:r>
            <a:r>
              <a:rPr lang="en-US" sz="1600" b="0" dirty="0">
                <a:latin typeface="Consolas" panose="020B0609020204030204" pitchFamily="49" charset="0"/>
              </a:rPr>
              <a:t>, "worker": </a:t>
            </a:r>
            <a:r>
              <a:rPr lang="en-US" sz="1600" b="0" dirty="0" err="1">
                <a:latin typeface="Consolas" panose="020B0609020204030204" pitchFamily="49" charset="0"/>
              </a:rPr>
              <a:t>worker_hosts</a:t>
            </a:r>
            <a:r>
              <a:rPr lang="en-US" sz="1600" b="0" dirty="0">
                <a:latin typeface="Consolas" panose="020B0609020204030204" pitchFamily="49" charset="0"/>
              </a:rPr>
              <a:t>})</a:t>
            </a:r>
          </a:p>
          <a:p>
            <a:pPr marL="0" indent="0">
              <a:buNone/>
            </a:pPr>
            <a:endParaRPr lang="en-US" sz="700" b="0" dirty="0"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sz="1600" dirty="0">
                <a:solidFill>
                  <a:srgbClr val="00B050"/>
                </a:solidFill>
                <a:latin typeface="Consolas" panose="020B0609020204030204" pitchFamily="49" charset="0"/>
              </a:rPr>
              <a:t># Create and start a server for the local task.</a:t>
            </a:r>
            <a:br>
              <a:rPr lang="en-US" sz="1600" dirty="0">
                <a:solidFill>
                  <a:srgbClr val="00B050"/>
                </a:solidFill>
                <a:latin typeface="Consolas" panose="020B0609020204030204" pitchFamily="49" charset="0"/>
              </a:rPr>
            </a:br>
            <a:r>
              <a:rPr lang="en-US" sz="1600" b="0" dirty="0">
                <a:latin typeface="Consolas" panose="020B0609020204030204" pitchFamily="49" charset="0"/>
              </a:rPr>
              <a:t>server = </a:t>
            </a:r>
            <a:r>
              <a:rPr lang="en-US" sz="1600" dirty="0" err="1">
                <a:latin typeface="Consolas" panose="020B0609020204030204" pitchFamily="49" charset="0"/>
              </a:rPr>
              <a:t>tf.train.Server</a:t>
            </a:r>
            <a:r>
              <a:rPr lang="en-US" sz="1600" b="0" dirty="0">
                <a:latin typeface="Consolas" panose="020B0609020204030204" pitchFamily="49" charset="0"/>
              </a:rPr>
              <a:t>(cluster, </a:t>
            </a:r>
            <a:r>
              <a:rPr lang="en-US" sz="1600" b="0" dirty="0" err="1">
                <a:latin typeface="Consolas" panose="020B0609020204030204" pitchFamily="49" charset="0"/>
              </a:rPr>
              <a:t>job_name</a:t>
            </a:r>
            <a:r>
              <a:rPr lang="en-US" sz="1600" b="0" dirty="0">
                <a:latin typeface="Consolas" panose="020B0609020204030204" pitchFamily="49" charset="0"/>
              </a:rPr>
              <a:t>=..., </a:t>
            </a:r>
            <a:r>
              <a:rPr lang="en-US" sz="1600" b="0" dirty="0" err="1">
                <a:latin typeface="Consolas" panose="020B0609020204030204" pitchFamily="49" charset="0"/>
              </a:rPr>
              <a:t>task_index</a:t>
            </a:r>
            <a:r>
              <a:rPr lang="en-US" sz="1600" b="0" dirty="0">
                <a:latin typeface="Consolas" panose="020B0609020204030204" pitchFamily="49" charset="0"/>
              </a:rPr>
              <a:t>=...)</a:t>
            </a:r>
          </a:p>
          <a:p>
            <a:pPr marL="0" indent="0">
              <a:buNone/>
            </a:pPr>
            <a:endParaRPr lang="en-US" sz="700" b="0" dirty="0"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sz="1600" dirty="0">
                <a:solidFill>
                  <a:srgbClr val="00B050"/>
                </a:solidFill>
                <a:latin typeface="Consolas" panose="020B0609020204030204" pitchFamily="49" charset="0"/>
              </a:rPr>
              <a:t># On worker: initialize loss</a:t>
            </a:r>
          </a:p>
          <a:p>
            <a:pPr marL="0" indent="0">
              <a:buNone/>
            </a:pPr>
            <a:r>
              <a:rPr lang="en-US" sz="1600" b="0" dirty="0" err="1">
                <a:latin typeface="Consolas" panose="020B0609020204030204" pitchFamily="49" charset="0"/>
              </a:rPr>
              <a:t>train_op</a:t>
            </a:r>
            <a:r>
              <a:rPr lang="en-US" sz="1600" b="0" dirty="0">
                <a:latin typeface="Consolas" panose="020B0609020204030204" pitchFamily="49" charset="0"/>
              </a:rPr>
              <a:t> = </a:t>
            </a:r>
            <a:r>
              <a:rPr lang="en-US" sz="1600" dirty="0" err="1">
                <a:latin typeface="Consolas" panose="020B0609020204030204" pitchFamily="49" charset="0"/>
              </a:rPr>
              <a:t>tf.train.AdagradOptimizer</a:t>
            </a:r>
            <a:r>
              <a:rPr lang="en-US" sz="1600" b="0" dirty="0">
                <a:latin typeface="Consolas" panose="020B0609020204030204" pitchFamily="49" charset="0"/>
              </a:rPr>
              <a:t>(0.01).</a:t>
            </a:r>
            <a:r>
              <a:rPr lang="en-US" sz="1600" dirty="0">
                <a:latin typeface="Consolas" panose="020B0609020204030204" pitchFamily="49" charset="0"/>
              </a:rPr>
              <a:t>minimize</a:t>
            </a:r>
            <a:r>
              <a:rPr lang="en-US" sz="1600" b="0" dirty="0">
                <a:latin typeface="Consolas" panose="020B0609020204030204" pitchFamily="49" charset="0"/>
              </a:rPr>
              <a:t>(</a:t>
            </a:r>
          </a:p>
          <a:p>
            <a:pPr marL="0" indent="0">
              <a:buNone/>
            </a:pPr>
            <a:r>
              <a:rPr lang="en-US" sz="1600" b="0" dirty="0">
                <a:latin typeface="Consolas" panose="020B0609020204030204" pitchFamily="49" charset="0"/>
              </a:rPr>
              <a:t>   loss, </a:t>
            </a:r>
            <a:r>
              <a:rPr lang="en-US" sz="1600" b="0" dirty="0" err="1">
                <a:latin typeface="Consolas" panose="020B0609020204030204" pitchFamily="49" charset="0"/>
              </a:rPr>
              <a:t>global_step</a:t>
            </a:r>
            <a:r>
              <a:rPr lang="en-US" sz="1600" b="0" dirty="0">
                <a:latin typeface="Consolas" panose="020B0609020204030204" pitchFamily="49" charset="0"/>
              </a:rPr>
              <a:t>=</a:t>
            </a:r>
            <a:r>
              <a:rPr lang="en-US" sz="1600" b="0" dirty="0" err="1">
                <a:latin typeface="Consolas" panose="020B0609020204030204" pitchFamily="49" charset="0"/>
              </a:rPr>
              <a:t>tf.contrib.framework.get_or_create_global_step</a:t>
            </a:r>
            <a:r>
              <a:rPr lang="en-US" sz="1600" b="0" dirty="0">
                <a:latin typeface="Consolas" panose="020B0609020204030204" pitchFamily="49" charset="0"/>
              </a:rPr>
              <a:t>())</a:t>
            </a:r>
          </a:p>
          <a:p>
            <a:pPr marL="0" indent="0">
              <a:buNone/>
            </a:pPr>
            <a:endParaRPr lang="en-US" sz="700" b="0" dirty="0"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sz="1600" dirty="0">
                <a:solidFill>
                  <a:srgbClr val="00B050"/>
                </a:solidFill>
                <a:latin typeface="Consolas" panose="020B0609020204030204" pitchFamily="49" charset="0"/>
              </a:rPr>
              <a:t># Create training session and run steps asynchronously</a:t>
            </a:r>
          </a:p>
          <a:p>
            <a:pPr marL="0" indent="0">
              <a:buNone/>
            </a:pPr>
            <a:r>
              <a:rPr lang="en-US" sz="1600" b="0" dirty="0">
                <a:latin typeface="Consolas" panose="020B0609020204030204" pitchFamily="49" charset="0"/>
              </a:rPr>
              <a:t>hooks=[</a:t>
            </a:r>
            <a:r>
              <a:rPr lang="en-US" sz="1600" b="0" dirty="0" err="1">
                <a:latin typeface="Consolas" panose="020B0609020204030204" pitchFamily="49" charset="0"/>
              </a:rPr>
              <a:t>tf.train.StopAtStepHook</a:t>
            </a:r>
            <a:r>
              <a:rPr lang="en-US" sz="1600" b="0" dirty="0">
                <a:latin typeface="Consolas" panose="020B0609020204030204" pitchFamily="49" charset="0"/>
              </a:rPr>
              <a:t>(</a:t>
            </a:r>
            <a:r>
              <a:rPr lang="en-US" sz="1600" b="0" dirty="0" err="1">
                <a:latin typeface="Consolas" panose="020B0609020204030204" pitchFamily="49" charset="0"/>
              </a:rPr>
              <a:t>last_step</a:t>
            </a:r>
            <a:r>
              <a:rPr lang="en-US" sz="1600" b="0" dirty="0">
                <a:latin typeface="Consolas" panose="020B0609020204030204" pitchFamily="49" charset="0"/>
              </a:rPr>
              <a:t>=1000000)]</a:t>
            </a:r>
          </a:p>
          <a:p>
            <a:pPr marL="0" indent="0">
              <a:buNone/>
            </a:pPr>
            <a:r>
              <a:rPr lang="en-US" sz="1600" dirty="0">
                <a:latin typeface="Consolas" panose="020B0609020204030204" pitchFamily="49" charset="0"/>
              </a:rPr>
              <a:t>with</a:t>
            </a:r>
            <a:r>
              <a:rPr lang="en-US" sz="1600" b="0" dirty="0">
                <a:latin typeface="Consolas" panose="020B0609020204030204" pitchFamily="49" charset="0"/>
              </a:rPr>
              <a:t> </a:t>
            </a:r>
            <a:r>
              <a:rPr lang="en-US" sz="1600" dirty="0" err="1">
                <a:latin typeface="Consolas" panose="020B0609020204030204" pitchFamily="49" charset="0"/>
              </a:rPr>
              <a:t>tf.train.MonitoredTrainingSession</a:t>
            </a:r>
            <a:r>
              <a:rPr lang="en-US" sz="1600" b="0" dirty="0">
                <a:latin typeface="Consolas" panose="020B0609020204030204" pitchFamily="49" charset="0"/>
              </a:rPr>
              <a:t>(master=</a:t>
            </a:r>
            <a:r>
              <a:rPr lang="en-US" sz="1600" b="0" dirty="0" err="1">
                <a:latin typeface="Consolas" panose="020B0609020204030204" pitchFamily="49" charset="0"/>
              </a:rPr>
              <a:t>server.target</a:t>
            </a:r>
            <a:r>
              <a:rPr lang="en-US" sz="1600" b="0" dirty="0">
                <a:latin typeface="Consolas" panose="020B0609020204030204" pitchFamily="49" charset="0"/>
              </a:rPr>
              <a:t>,</a:t>
            </a:r>
          </a:p>
          <a:p>
            <a:pPr marL="0" indent="0">
              <a:buNone/>
            </a:pPr>
            <a:r>
              <a:rPr lang="en-US" sz="1600" b="0" dirty="0">
                <a:latin typeface="Consolas" panose="020B0609020204030204" pitchFamily="49" charset="0"/>
              </a:rPr>
              <a:t>   </a:t>
            </a:r>
            <a:r>
              <a:rPr lang="en-US" sz="1600" b="0" dirty="0" err="1">
                <a:latin typeface="Consolas" panose="020B0609020204030204" pitchFamily="49" charset="0"/>
              </a:rPr>
              <a:t>is_chief</a:t>
            </a:r>
            <a:r>
              <a:rPr lang="en-US" sz="1600" b="0" dirty="0">
                <a:latin typeface="Consolas" panose="020B0609020204030204" pitchFamily="49" charset="0"/>
              </a:rPr>
              <a:t>=(</a:t>
            </a:r>
            <a:r>
              <a:rPr lang="en-US" sz="1600" b="0" dirty="0" err="1">
                <a:latin typeface="Consolas" panose="020B0609020204030204" pitchFamily="49" charset="0"/>
              </a:rPr>
              <a:t>task_index</a:t>
            </a:r>
            <a:r>
              <a:rPr lang="en-US" sz="1600" b="0" dirty="0">
                <a:latin typeface="Consolas" panose="020B0609020204030204" pitchFamily="49" charset="0"/>
              </a:rPr>
              <a:t> == 0), </a:t>
            </a:r>
            <a:r>
              <a:rPr lang="en-US" sz="1600" b="0" dirty="0" err="1">
                <a:latin typeface="Consolas" panose="020B0609020204030204" pitchFamily="49" charset="0"/>
              </a:rPr>
              <a:t>checkpoint_dir</a:t>
            </a:r>
            <a:r>
              <a:rPr lang="en-US" sz="1600" b="0" dirty="0">
                <a:latin typeface="Consolas" panose="020B0609020204030204" pitchFamily="49" charset="0"/>
              </a:rPr>
              <a:t>=..., hooks=hooks) as </a:t>
            </a:r>
            <a:r>
              <a:rPr lang="en-US" sz="1600" b="0" dirty="0" err="1">
                <a:latin typeface="Consolas" panose="020B0609020204030204" pitchFamily="49" charset="0"/>
              </a:rPr>
              <a:t>sess</a:t>
            </a:r>
            <a:r>
              <a:rPr lang="en-US" sz="1600" b="0" dirty="0">
                <a:latin typeface="Consolas" panose="020B0609020204030204" pitchFamily="49" charset="0"/>
              </a:rPr>
              <a:t>:</a:t>
            </a:r>
          </a:p>
          <a:p>
            <a:pPr marL="0" indent="0">
              <a:buNone/>
            </a:pPr>
            <a:r>
              <a:rPr lang="en-US" sz="1600" b="0" dirty="0">
                <a:latin typeface="Consolas" panose="020B0609020204030204" pitchFamily="49" charset="0"/>
              </a:rPr>
              <a:t>   </a:t>
            </a:r>
            <a:r>
              <a:rPr lang="en-US" sz="1600" dirty="0">
                <a:latin typeface="Consolas" panose="020B0609020204030204" pitchFamily="49" charset="0"/>
              </a:rPr>
              <a:t>while</a:t>
            </a:r>
            <a:r>
              <a:rPr lang="en-US" sz="1600" b="0" dirty="0">
                <a:latin typeface="Consolas" panose="020B0609020204030204" pitchFamily="49" charset="0"/>
              </a:rPr>
              <a:t> </a:t>
            </a:r>
            <a:r>
              <a:rPr lang="en-US" sz="1600" dirty="0">
                <a:latin typeface="Consolas" panose="020B0609020204030204" pitchFamily="49" charset="0"/>
              </a:rPr>
              <a:t>not</a:t>
            </a:r>
            <a:r>
              <a:rPr lang="en-US" sz="1600" b="0" dirty="0">
                <a:latin typeface="Consolas" panose="020B0609020204030204" pitchFamily="49" charset="0"/>
              </a:rPr>
              <a:t> </a:t>
            </a:r>
            <a:r>
              <a:rPr lang="en-US" sz="1600" b="0" dirty="0" err="1">
                <a:latin typeface="Consolas" panose="020B0609020204030204" pitchFamily="49" charset="0"/>
              </a:rPr>
              <a:t>mon_sess.should_stop</a:t>
            </a:r>
            <a:r>
              <a:rPr lang="en-US" sz="1600" b="0" dirty="0">
                <a:latin typeface="Consolas" panose="020B0609020204030204" pitchFamily="49" charset="0"/>
              </a:rPr>
              <a:t>():</a:t>
            </a:r>
          </a:p>
          <a:p>
            <a:pPr marL="0" indent="0">
              <a:buNone/>
            </a:pPr>
            <a:r>
              <a:rPr lang="en-US" sz="1600" dirty="0">
                <a:latin typeface="Consolas" panose="020B0609020204030204" pitchFamily="49" charset="0"/>
              </a:rPr>
              <a:t>      </a:t>
            </a:r>
            <a:r>
              <a:rPr lang="en-US" sz="1600" dirty="0" err="1">
                <a:latin typeface="Consolas" panose="020B0609020204030204" pitchFamily="49" charset="0"/>
              </a:rPr>
              <a:t>sess.run</a:t>
            </a:r>
            <a:r>
              <a:rPr lang="en-US" sz="1600" b="0" dirty="0">
                <a:latin typeface="Consolas" panose="020B0609020204030204" pitchFamily="49" charset="0"/>
              </a:rPr>
              <a:t>(</a:t>
            </a:r>
            <a:r>
              <a:rPr lang="en-US" sz="1600" b="0" dirty="0" err="1">
                <a:latin typeface="Consolas" panose="020B0609020204030204" pitchFamily="49" charset="0"/>
              </a:rPr>
              <a:t>train_op</a:t>
            </a:r>
            <a:r>
              <a:rPr lang="en-US" sz="1600" b="0" dirty="0">
                <a:latin typeface="Consolas" panose="020B0609020204030204" pitchFamily="49" charset="0"/>
              </a:rPr>
              <a:t>)</a:t>
            </a:r>
          </a:p>
          <a:p>
            <a:pPr marL="0" indent="0">
              <a:buNone/>
            </a:pPr>
            <a:endParaRPr lang="en-US" sz="700" b="0" dirty="0"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sz="1600" dirty="0">
                <a:solidFill>
                  <a:srgbClr val="00B050"/>
                </a:solidFill>
                <a:latin typeface="Consolas" panose="020B0609020204030204" pitchFamily="49" charset="0"/>
              </a:rPr>
              <a:t># Program needs to be started on </a:t>
            </a:r>
            <a:r>
              <a:rPr lang="en-US" sz="1600" dirty="0" err="1">
                <a:solidFill>
                  <a:srgbClr val="00B050"/>
                </a:solidFill>
                <a:latin typeface="Consolas" panose="020B0609020204030204" pitchFamily="49" charset="0"/>
              </a:rPr>
              <a:t>ps</a:t>
            </a:r>
            <a:r>
              <a:rPr lang="en-US" sz="1600" dirty="0">
                <a:solidFill>
                  <a:srgbClr val="00B050"/>
                </a:solidFill>
                <a:latin typeface="Consolas" panose="020B0609020204030204" pitchFamily="49" charset="0"/>
              </a:rPr>
              <a:t> and worker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Data-Parallel Parameter Servers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290271" y="5245240"/>
            <a:ext cx="2507106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But new experimental APIs and </a:t>
            </a:r>
            <a:r>
              <a:rPr lang="en-US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Keras</a:t>
            </a: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Frontend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526971" y="6199854"/>
            <a:ext cx="3979146" cy="5232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[Inside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TensorFlow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tf.distribute.Strategy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2019,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https://www.youtube.com/watch?v=jKV53r9-H14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3238" y="5990897"/>
            <a:ext cx="113413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</p:spTree>
    <p:extLst>
      <p:ext uri="{BB962C8B-B14F-4D97-AF65-F5344CB8AC3E}">
        <p14:creationId xmlns:p14="http://schemas.microsoft.com/office/powerpoint/2010/main" val="2976318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</a:t>
            </a:r>
            <a:r>
              <a:rPr lang="en-US" dirty="0" err="1"/>
              <a:t>SystemDS</a:t>
            </a:r>
            <a:r>
              <a:rPr lang="en-US" dirty="0"/>
              <a:t> Parameter Server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600" dirty="0">
                <a:solidFill>
                  <a:srgbClr val="00B050"/>
                </a:solidFill>
                <a:latin typeface="Consolas" panose="020B0609020204030204" pitchFamily="49" charset="0"/>
              </a:rPr>
              <a:t># Initialize SGD w/ Adam optimizer</a:t>
            </a:r>
            <a:br>
              <a:rPr lang="en-US" sz="1600" dirty="0">
                <a:solidFill>
                  <a:srgbClr val="00B050"/>
                </a:solidFill>
                <a:latin typeface="Consolas" panose="020B0609020204030204" pitchFamily="49" charset="0"/>
              </a:rPr>
            </a:br>
            <a:r>
              <a:rPr lang="en-US" sz="1600" b="0" dirty="0">
                <a:latin typeface="Consolas" panose="020B0609020204030204" pitchFamily="49" charset="0"/>
              </a:rPr>
              <a:t>[W1, mW1, vW1] = </a:t>
            </a:r>
            <a:r>
              <a:rPr lang="en-US" sz="1600" b="0" dirty="0" err="1">
                <a:latin typeface="Consolas" panose="020B0609020204030204" pitchFamily="49" charset="0"/>
              </a:rPr>
              <a:t>adam</a:t>
            </a:r>
            <a:r>
              <a:rPr lang="en-US" sz="1600" b="0" dirty="0">
                <a:latin typeface="Consolas" panose="020B0609020204030204" pitchFamily="49" charset="0"/>
              </a:rPr>
              <a:t>::</a:t>
            </a:r>
            <a:r>
              <a:rPr lang="en-US" sz="1600" b="0" dirty="0" err="1">
                <a:latin typeface="Consolas" panose="020B0609020204030204" pitchFamily="49" charset="0"/>
              </a:rPr>
              <a:t>init</a:t>
            </a:r>
            <a:r>
              <a:rPr lang="en-US" sz="1600" b="0" dirty="0">
                <a:latin typeface="Consolas" panose="020B0609020204030204" pitchFamily="49" charset="0"/>
              </a:rPr>
              <a:t>(W1); </a:t>
            </a:r>
          </a:p>
          <a:p>
            <a:pPr marL="0" indent="0">
              <a:buNone/>
            </a:pPr>
            <a:r>
              <a:rPr lang="en-US" sz="1600" b="0" dirty="0">
                <a:latin typeface="Consolas" panose="020B0609020204030204" pitchFamily="49" charset="0"/>
              </a:rPr>
              <a:t>[b1, mb1, vb1] = </a:t>
            </a:r>
            <a:r>
              <a:rPr lang="en-US" sz="1600" b="0" dirty="0" err="1">
                <a:latin typeface="Consolas" panose="020B0609020204030204" pitchFamily="49" charset="0"/>
              </a:rPr>
              <a:t>adam</a:t>
            </a:r>
            <a:r>
              <a:rPr lang="en-US" sz="1600" b="0" dirty="0">
                <a:latin typeface="Consolas" panose="020B0609020204030204" pitchFamily="49" charset="0"/>
              </a:rPr>
              <a:t>::</a:t>
            </a:r>
            <a:r>
              <a:rPr lang="en-US" sz="1600" b="0" dirty="0" err="1">
                <a:latin typeface="Consolas" panose="020B0609020204030204" pitchFamily="49" charset="0"/>
              </a:rPr>
              <a:t>init</a:t>
            </a:r>
            <a:r>
              <a:rPr lang="en-US" sz="1600" b="0" dirty="0">
                <a:latin typeface="Consolas" panose="020B0609020204030204" pitchFamily="49" charset="0"/>
              </a:rPr>
              <a:t>(b1); ...</a:t>
            </a:r>
          </a:p>
          <a:p>
            <a:pPr marL="0" indent="0">
              <a:buNone/>
            </a:pPr>
            <a:endParaRPr lang="en-US" sz="1600" b="0" dirty="0"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sz="1600" dirty="0">
                <a:solidFill>
                  <a:srgbClr val="00B050"/>
                </a:solidFill>
                <a:latin typeface="Consolas" panose="020B0609020204030204" pitchFamily="49" charset="0"/>
              </a:rPr>
              <a:t># Create the model object</a:t>
            </a:r>
            <a:br>
              <a:rPr lang="en-US" sz="1600" dirty="0">
                <a:solidFill>
                  <a:srgbClr val="00B050"/>
                </a:solidFill>
                <a:latin typeface="Consolas" panose="020B0609020204030204" pitchFamily="49" charset="0"/>
              </a:rPr>
            </a:br>
            <a:r>
              <a:rPr lang="en-US" sz="1600" b="0" dirty="0" err="1">
                <a:latin typeface="Consolas" panose="020B0609020204030204" pitchFamily="49" charset="0"/>
              </a:rPr>
              <a:t>modelList</a:t>
            </a:r>
            <a:r>
              <a:rPr lang="en-US" sz="1600" b="0" dirty="0">
                <a:latin typeface="Consolas" panose="020B0609020204030204" pitchFamily="49" charset="0"/>
              </a:rPr>
              <a:t> = list(W1, W2, W3, W4, b1, b2, b3, b4, vW1, vW2, vW3, vW4, </a:t>
            </a:r>
            <a:br>
              <a:rPr lang="en-US" sz="1600" b="0" dirty="0">
                <a:latin typeface="Consolas" panose="020B0609020204030204" pitchFamily="49" charset="0"/>
              </a:rPr>
            </a:br>
            <a:r>
              <a:rPr lang="en-US" sz="1600" b="0" dirty="0">
                <a:latin typeface="Consolas" panose="020B0609020204030204" pitchFamily="49" charset="0"/>
              </a:rPr>
              <a:t>  vb1, vb2, vb3, vb4, mW1, mW2, mW3, mW4, mb1, mb2, mb3, mb4);</a:t>
            </a:r>
          </a:p>
          <a:p>
            <a:pPr marL="0" indent="0">
              <a:buNone/>
            </a:pPr>
            <a:endParaRPr lang="en-US" sz="1600" b="0" dirty="0"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sz="1600" dirty="0">
                <a:solidFill>
                  <a:srgbClr val="00B050"/>
                </a:solidFill>
                <a:latin typeface="Consolas" panose="020B0609020204030204" pitchFamily="49" charset="0"/>
              </a:rPr>
              <a:t># Create the hyper parameter list</a:t>
            </a:r>
            <a:br>
              <a:rPr lang="en-US" sz="1600" dirty="0">
                <a:solidFill>
                  <a:srgbClr val="00B050"/>
                </a:solidFill>
                <a:latin typeface="Consolas" panose="020B0609020204030204" pitchFamily="49" charset="0"/>
              </a:rPr>
            </a:br>
            <a:r>
              <a:rPr lang="en-US" sz="1600" b="0" dirty="0" err="1">
                <a:latin typeface="Consolas" panose="020B0609020204030204" pitchFamily="49" charset="0"/>
              </a:rPr>
              <a:t>params</a:t>
            </a:r>
            <a:r>
              <a:rPr lang="en-US" sz="1600" b="0" dirty="0">
                <a:latin typeface="Consolas" panose="020B0609020204030204" pitchFamily="49" charset="0"/>
              </a:rPr>
              <a:t> = list(</a:t>
            </a:r>
            <a:r>
              <a:rPr lang="en-US" sz="1600" b="0" dirty="0" err="1">
                <a:latin typeface="Consolas" panose="020B0609020204030204" pitchFamily="49" charset="0"/>
              </a:rPr>
              <a:t>lr</a:t>
            </a:r>
            <a:r>
              <a:rPr lang="en-US" sz="1600" b="0" dirty="0">
                <a:latin typeface="Consolas" panose="020B0609020204030204" pitchFamily="49" charset="0"/>
              </a:rPr>
              <a:t>=</a:t>
            </a:r>
            <a:r>
              <a:rPr lang="en-AT" sz="1600" b="0" dirty="0">
                <a:latin typeface="Consolas" panose="020B0609020204030204" pitchFamily="49" charset="0"/>
              </a:rPr>
              <a:t>0.001</a:t>
            </a:r>
            <a:r>
              <a:rPr lang="en-US" sz="1600" b="0" dirty="0">
                <a:latin typeface="Consolas" panose="020B0609020204030204" pitchFamily="49" charset="0"/>
              </a:rPr>
              <a:t>, beta1=0.9, beta2=</a:t>
            </a:r>
            <a:r>
              <a:rPr lang="en-AT" sz="1600" b="0" dirty="0">
                <a:latin typeface="Consolas" panose="020B0609020204030204" pitchFamily="49" charset="0"/>
              </a:rPr>
              <a:t>0.999</a:t>
            </a:r>
            <a:r>
              <a:rPr lang="en-US" sz="1600" b="0" dirty="0">
                <a:latin typeface="Consolas" panose="020B0609020204030204" pitchFamily="49" charset="0"/>
              </a:rPr>
              <a:t>, epsilon=1e-8, t=0, </a:t>
            </a:r>
            <a:br>
              <a:rPr lang="en-US" sz="1600" b="0" dirty="0">
                <a:latin typeface="Consolas" panose="020B0609020204030204" pitchFamily="49" charset="0"/>
              </a:rPr>
            </a:br>
            <a:r>
              <a:rPr lang="en-US" sz="1600" b="0" dirty="0">
                <a:latin typeface="Consolas" panose="020B0609020204030204" pitchFamily="49" charset="0"/>
              </a:rPr>
              <a:t>  C=C, </a:t>
            </a:r>
            <a:r>
              <a:rPr lang="en-US" sz="1600" b="0" dirty="0" err="1">
                <a:latin typeface="Consolas" panose="020B0609020204030204" pitchFamily="49" charset="0"/>
              </a:rPr>
              <a:t>Hin</a:t>
            </a:r>
            <a:r>
              <a:rPr lang="en-US" sz="1600" b="0" dirty="0">
                <a:latin typeface="Consolas" panose="020B0609020204030204" pitchFamily="49" charset="0"/>
              </a:rPr>
              <a:t>=</a:t>
            </a:r>
            <a:r>
              <a:rPr lang="en-US" sz="1600" b="0" dirty="0" err="1">
                <a:latin typeface="Consolas" panose="020B0609020204030204" pitchFamily="49" charset="0"/>
              </a:rPr>
              <a:t>Hin</a:t>
            </a:r>
            <a:r>
              <a:rPr lang="en-US" sz="1600" b="0" dirty="0">
                <a:latin typeface="Consolas" panose="020B0609020204030204" pitchFamily="49" charset="0"/>
              </a:rPr>
              <a:t>, Win=Win, </a:t>
            </a:r>
            <a:r>
              <a:rPr lang="en-US" sz="1600" b="0" dirty="0" err="1">
                <a:latin typeface="Consolas" panose="020B0609020204030204" pitchFamily="49" charset="0"/>
              </a:rPr>
              <a:t>Hf</a:t>
            </a:r>
            <a:r>
              <a:rPr lang="en-US" sz="1600" b="0" dirty="0">
                <a:latin typeface="Consolas" panose="020B0609020204030204" pitchFamily="49" charset="0"/>
              </a:rPr>
              <a:t>=</a:t>
            </a:r>
            <a:r>
              <a:rPr lang="en-US" sz="1600" b="0" dirty="0" err="1">
                <a:latin typeface="Consolas" panose="020B0609020204030204" pitchFamily="49" charset="0"/>
              </a:rPr>
              <a:t>Hf</a:t>
            </a:r>
            <a:r>
              <a:rPr lang="en-US" sz="1600" b="0" dirty="0">
                <a:latin typeface="Consolas" panose="020B0609020204030204" pitchFamily="49" charset="0"/>
              </a:rPr>
              <a:t>, </a:t>
            </a:r>
            <a:r>
              <a:rPr lang="en-US" sz="1600" b="0" dirty="0" err="1">
                <a:latin typeface="Consolas" panose="020B0609020204030204" pitchFamily="49" charset="0"/>
              </a:rPr>
              <a:t>Wf</a:t>
            </a:r>
            <a:r>
              <a:rPr lang="en-US" sz="1600" b="0" dirty="0">
                <a:latin typeface="Consolas" panose="020B0609020204030204" pitchFamily="49" charset="0"/>
              </a:rPr>
              <a:t>=</a:t>
            </a:r>
            <a:r>
              <a:rPr lang="en-US" sz="1600" b="0" dirty="0" err="1">
                <a:latin typeface="Consolas" panose="020B0609020204030204" pitchFamily="49" charset="0"/>
              </a:rPr>
              <a:t>Wf</a:t>
            </a:r>
            <a:r>
              <a:rPr lang="en-US" sz="1600" b="0" dirty="0">
                <a:latin typeface="Consolas" panose="020B0609020204030204" pitchFamily="49" charset="0"/>
              </a:rPr>
              <a:t>, stride=1, pad=2, lambda=5e-04, </a:t>
            </a:r>
            <a:br>
              <a:rPr lang="en-US" sz="1600" b="0" dirty="0">
                <a:latin typeface="Consolas" panose="020B0609020204030204" pitchFamily="49" charset="0"/>
              </a:rPr>
            </a:br>
            <a:r>
              <a:rPr lang="en-US" sz="1600" b="0" dirty="0">
                <a:latin typeface="Consolas" panose="020B0609020204030204" pitchFamily="49" charset="0"/>
              </a:rPr>
              <a:t>  F1=F1, F2=F2, N3=N3)</a:t>
            </a:r>
          </a:p>
          <a:p>
            <a:pPr marL="0" indent="0">
              <a:buNone/>
            </a:pPr>
            <a:endParaRPr lang="en-US" sz="1600" b="0" dirty="0"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sz="1600" dirty="0">
                <a:solidFill>
                  <a:srgbClr val="00B050"/>
                </a:solidFill>
                <a:latin typeface="Consolas" panose="020B0609020204030204" pitchFamily="49" charset="0"/>
              </a:rPr>
              <a:t># Use </a:t>
            </a:r>
            <a:r>
              <a:rPr lang="en-US" sz="1600" dirty="0" err="1">
                <a:solidFill>
                  <a:srgbClr val="00B050"/>
                </a:solidFill>
                <a:latin typeface="Consolas" panose="020B0609020204030204" pitchFamily="49" charset="0"/>
              </a:rPr>
              <a:t>paramserv</a:t>
            </a:r>
            <a:r>
              <a:rPr lang="en-US" sz="1600" dirty="0">
                <a:solidFill>
                  <a:srgbClr val="00B050"/>
                </a:solidFill>
                <a:latin typeface="Consolas" panose="020B0609020204030204" pitchFamily="49" charset="0"/>
              </a:rPr>
              <a:t> function</a:t>
            </a:r>
          </a:p>
          <a:p>
            <a:pPr marL="0" indent="0">
              <a:buNone/>
            </a:pPr>
            <a:r>
              <a:rPr lang="en-US" sz="1600" b="0" dirty="0">
                <a:latin typeface="Consolas" panose="020B0609020204030204" pitchFamily="49" charset="0"/>
              </a:rPr>
              <a:t>modelList2 = </a:t>
            </a:r>
            <a:r>
              <a:rPr lang="en-US" sz="1600" dirty="0" err="1">
                <a:solidFill>
                  <a:schemeClr val="accent1"/>
                </a:solidFill>
                <a:latin typeface="Consolas" panose="020B0609020204030204" pitchFamily="49" charset="0"/>
              </a:rPr>
              <a:t>paramserv</a:t>
            </a:r>
            <a:r>
              <a:rPr lang="en-US" sz="1600" b="0" dirty="0">
                <a:latin typeface="Consolas" panose="020B0609020204030204" pitchFamily="49" charset="0"/>
              </a:rPr>
              <a:t>(model=</a:t>
            </a:r>
            <a:r>
              <a:rPr lang="en-US" sz="1600" b="0" dirty="0" err="1">
                <a:latin typeface="Consolas" panose="020B0609020204030204" pitchFamily="49" charset="0"/>
              </a:rPr>
              <a:t>modelList</a:t>
            </a:r>
            <a:r>
              <a:rPr lang="en-US" sz="1600" b="0" dirty="0">
                <a:latin typeface="Consolas" panose="020B0609020204030204" pitchFamily="49" charset="0"/>
              </a:rPr>
              <a:t>, features=X, labels=Y, </a:t>
            </a:r>
            <a:br>
              <a:rPr lang="en-US" sz="1600" b="0" dirty="0">
                <a:latin typeface="Consolas" panose="020B0609020204030204" pitchFamily="49" charset="0"/>
              </a:rPr>
            </a:br>
            <a:r>
              <a:rPr lang="en-US" sz="1600" b="0" dirty="0">
                <a:latin typeface="Consolas" panose="020B0609020204030204" pitchFamily="49" charset="0"/>
              </a:rPr>
              <a:t>  </a:t>
            </a:r>
            <a:r>
              <a:rPr lang="en-US" sz="1600" b="0" dirty="0" err="1">
                <a:latin typeface="Consolas" panose="020B0609020204030204" pitchFamily="49" charset="0"/>
              </a:rPr>
              <a:t>upd</a:t>
            </a:r>
            <a:r>
              <a:rPr lang="en-US" sz="1600" b="0" dirty="0">
                <a:latin typeface="Consolas" panose="020B0609020204030204" pitchFamily="49" charset="0"/>
              </a:rPr>
              <a:t>=</a:t>
            </a:r>
            <a:r>
              <a:rPr lang="en-US" sz="1600" dirty="0" err="1">
                <a:solidFill>
                  <a:srgbClr val="7889FB"/>
                </a:solidFill>
                <a:latin typeface="Consolas" panose="020B0609020204030204" pitchFamily="49" charset="0"/>
              </a:rPr>
              <a:t>fGradients</a:t>
            </a:r>
            <a:r>
              <a:rPr lang="en-US" sz="1600" b="0" dirty="0">
                <a:latin typeface="Consolas" panose="020B0609020204030204" pitchFamily="49" charset="0"/>
              </a:rPr>
              <a:t>, aggregation=</a:t>
            </a:r>
            <a:r>
              <a:rPr lang="en-US" sz="1600" dirty="0" err="1">
                <a:solidFill>
                  <a:srgbClr val="7889FB"/>
                </a:solidFill>
                <a:latin typeface="Consolas" panose="020B0609020204030204" pitchFamily="49" charset="0"/>
              </a:rPr>
              <a:t>fUpdate</a:t>
            </a:r>
            <a:r>
              <a:rPr lang="en-US" sz="1600" b="0" dirty="0">
                <a:latin typeface="Consolas" panose="020B0609020204030204" pitchFamily="49" charset="0"/>
              </a:rPr>
              <a:t>, mode=</a:t>
            </a:r>
            <a:r>
              <a:rPr lang="en-US" sz="1600" dirty="0">
                <a:solidFill>
                  <a:srgbClr val="7889FB"/>
                </a:solidFill>
                <a:latin typeface="Consolas" panose="020B0609020204030204" pitchFamily="49" charset="0"/>
              </a:rPr>
              <a:t>REMOTE_SPARK</a:t>
            </a:r>
            <a:r>
              <a:rPr lang="en-US" sz="1600" b="0" dirty="0">
                <a:latin typeface="Consolas" panose="020B0609020204030204" pitchFamily="49" charset="0"/>
              </a:rPr>
              <a:t>, </a:t>
            </a:r>
            <a:r>
              <a:rPr lang="en-US" sz="1600" b="0" dirty="0" err="1">
                <a:latin typeface="Consolas" panose="020B0609020204030204" pitchFamily="49" charset="0"/>
              </a:rPr>
              <a:t>utype</a:t>
            </a:r>
            <a:r>
              <a:rPr lang="en-US" sz="1600" b="0" dirty="0">
                <a:latin typeface="Consolas" panose="020B0609020204030204" pitchFamily="49" charset="0"/>
              </a:rPr>
              <a:t>=</a:t>
            </a:r>
            <a:r>
              <a:rPr lang="en-US" sz="1600" dirty="0">
                <a:solidFill>
                  <a:srgbClr val="7889FB"/>
                </a:solidFill>
                <a:latin typeface="Consolas" panose="020B0609020204030204" pitchFamily="49" charset="0"/>
              </a:rPr>
              <a:t>ASP</a:t>
            </a:r>
            <a:r>
              <a:rPr lang="en-US" sz="1600" b="0" dirty="0">
                <a:latin typeface="Consolas" panose="020B0609020204030204" pitchFamily="49" charset="0"/>
              </a:rPr>
              <a:t>, </a:t>
            </a:r>
            <a:br>
              <a:rPr lang="en-US" sz="1600" b="0" dirty="0">
                <a:latin typeface="Consolas" panose="020B0609020204030204" pitchFamily="49" charset="0"/>
              </a:rPr>
            </a:br>
            <a:r>
              <a:rPr lang="en-US" sz="1600" b="0" dirty="0">
                <a:latin typeface="Consolas" panose="020B0609020204030204" pitchFamily="49" charset="0"/>
              </a:rPr>
              <a:t>  </a:t>
            </a:r>
            <a:r>
              <a:rPr lang="en-US" sz="1600" b="0" dirty="0" err="1">
                <a:latin typeface="Consolas" panose="020B0609020204030204" pitchFamily="49" charset="0"/>
              </a:rPr>
              <a:t>freq</a:t>
            </a:r>
            <a:r>
              <a:rPr lang="en-US" sz="1600" b="0" dirty="0">
                <a:latin typeface="Consolas" panose="020B0609020204030204" pitchFamily="49" charset="0"/>
              </a:rPr>
              <a:t>=</a:t>
            </a:r>
            <a:r>
              <a:rPr lang="en-US" sz="1600" dirty="0">
                <a:solidFill>
                  <a:srgbClr val="7889FB"/>
                </a:solidFill>
                <a:latin typeface="Consolas" panose="020B0609020204030204" pitchFamily="49" charset="0"/>
              </a:rPr>
              <a:t>BATCH</a:t>
            </a:r>
            <a:r>
              <a:rPr lang="en-US" sz="1600" b="0" dirty="0">
                <a:latin typeface="Consolas" panose="020B0609020204030204" pitchFamily="49" charset="0"/>
              </a:rPr>
              <a:t>, epochs=200, </a:t>
            </a:r>
            <a:r>
              <a:rPr lang="en-US" sz="1600" b="0" dirty="0" err="1">
                <a:latin typeface="Consolas" panose="020B0609020204030204" pitchFamily="49" charset="0"/>
              </a:rPr>
              <a:t>batchsize</a:t>
            </a:r>
            <a:r>
              <a:rPr lang="en-US" sz="1600" b="0" dirty="0">
                <a:latin typeface="Consolas" panose="020B0609020204030204" pitchFamily="49" charset="0"/>
              </a:rPr>
              <a:t>=64, k=144, scheme=</a:t>
            </a:r>
            <a:r>
              <a:rPr lang="en-US" sz="1600" dirty="0">
                <a:solidFill>
                  <a:srgbClr val="7889FB"/>
                </a:solidFill>
                <a:latin typeface="Consolas" panose="020B0609020204030204" pitchFamily="49" charset="0"/>
              </a:rPr>
              <a:t>DISJOINT_RANDOM</a:t>
            </a:r>
            <a:r>
              <a:rPr lang="en-US" sz="1600" b="0" dirty="0">
                <a:latin typeface="Consolas" panose="020B0609020204030204" pitchFamily="49" charset="0"/>
              </a:rPr>
              <a:t>, </a:t>
            </a:r>
            <a:br>
              <a:rPr lang="en-US" sz="1600" b="0" dirty="0">
                <a:latin typeface="Consolas" panose="020B0609020204030204" pitchFamily="49" charset="0"/>
              </a:rPr>
            </a:br>
            <a:r>
              <a:rPr lang="en-US" sz="1600" b="0" dirty="0">
                <a:latin typeface="Consolas" panose="020B0609020204030204" pitchFamily="49" charset="0"/>
              </a:rPr>
              <a:t>  </a:t>
            </a:r>
            <a:r>
              <a:rPr lang="en-US" sz="1600" b="0" dirty="0" err="1">
                <a:latin typeface="Consolas" panose="020B0609020204030204" pitchFamily="49" charset="0"/>
              </a:rPr>
              <a:t>hyperparams</a:t>
            </a:r>
            <a:r>
              <a:rPr lang="en-US" sz="1600" b="0" dirty="0">
                <a:latin typeface="Consolas" panose="020B0609020204030204" pitchFamily="49" charset="0"/>
              </a:rPr>
              <a:t>=</a:t>
            </a:r>
            <a:r>
              <a:rPr lang="en-US" sz="1600" b="0" dirty="0" err="1">
                <a:latin typeface="Consolas" panose="020B0609020204030204" pitchFamily="49" charset="0"/>
              </a:rPr>
              <a:t>params</a:t>
            </a:r>
            <a:r>
              <a:rPr lang="en-US" sz="1600" b="0" dirty="0">
                <a:latin typeface="Consolas" panose="020B0609020204030204" pitchFamily="49" charset="0"/>
              </a:rPr>
              <a:t>)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Data-Parallel Parameter Servers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4785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Selected Optimizers </a:t>
            </a:r>
            <a:r>
              <a:rPr lang="en-US" sz="2400" dirty="0"/>
              <a:t>(</a:t>
            </a:r>
            <a:r>
              <a:rPr lang="en-US" sz="2400" dirty="0" err="1">
                <a:solidFill>
                  <a:srgbClr val="7889FB"/>
                </a:solidFill>
                <a:latin typeface="Consolas" panose="020B0609020204030204" pitchFamily="49" charset="0"/>
              </a:rPr>
              <a:t>updateModel</a:t>
            </a:r>
            <a:r>
              <a:rPr lang="en-US" sz="2400" dirty="0"/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Stochastic Gradient Descent (SGD)</a:t>
                </a:r>
              </a:p>
              <a:p>
                <a:pPr lvl="1"/>
                <a:r>
                  <a:rPr lang="en-US" dirty="0"/>
                  <a:t>Vanilla SGD, basis for many other optimizers</a:t>
                </a:r>
              </a:p>
              <a:p>
                <a:pPr lvl="1"/>
                <a:r>
                  <a:rPr lang="en-US" dirty="0"/>
                  <a:t>See </a:t>
                </a:r>
                <a:r>
                  <a:rPr lang="en-US" b="1" dirty="0">
                    <a:solidFill>
                      <a:srgbClr val="7889FB"/>
                    </a:solidFill>
                  </a:rPr>
                  <a:t>05 Data/Task-Parallel: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𝛾</m:t>
                    </m:r>
                    <m:r>
                      <a:rPr lang="en-US">
                        <a:latin typeface="Cambria Math" panose="02040503050406030204" pitchFamily="18" charset="0"/>
                      </a:rPr>
                      <m:t>𝛻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𝒇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𝑫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1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𝜽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</a:t>
                </a:r>
              </a:p>
              <a:p>
                <a:pPr lvl="1"/>
                <a:endParaRPr lang="en-US" sz="1000" dirty="0"/>
              </a:p>
              <a:p>
                <a:r>
                  <a:rPr lang="en-US" dirty="0"/>
                  <a:t>SGD w/ Momentum</a:t>
                </a:r>
              </a:p>
              <a:p>
                <a:pPr lvl="1"/>
                <a:r>
                  <a:rPr lang="en-US" dirty="0"/>
                  <a:t>Incorporates parameter velocity w/ momentum </a:t>
                </a:r>
              </a:p>
              <a:p>
                <a:pPr lvl="1"/>
                <a:endParaRPr lang="en-US" sz="1000" dirty="0"/>
              </a:p>
              <a:p>
                <a:r>
                  <a:rPr lang="en-US" dirty="0"/>
                  <a:t>SGD w/ </a:t>
                </a:r>
                <a:r>
                  <a:rPr lang="en-US" dirty="0" err="1"/>
                  <a:t>Nesterov</a:t>
                </a:r>
                <a:r>
                  <a:rPr lang="en-US" dirty="0"/>
                  <a:t> Momentum</a:t>
                </a:r>
              </a:p>
              <a:p>
                <a:pPr lvl="1"/>
                <a:r>
                  <a:rPr lang="en-US" dirty="0"/>
                  <a:t>Incorporates parameter velocity w/ momentum,</a:t>
                </a:r>
                <a:br>
                  <a:rPr lang="en-US" dirty="0"/>
                </a:br>
                <a:r>
                  <a:rPr lang="en-US" dirty="0"/>
                  <a:t>but update from position </a:t>
                </a:r>
                <a:r>
                  <a:rPr lang="en-US" b="1" dirty="0">
                    <a:solidFill>
                      <a:schemeClr val="accent1"/>
                    </a:solidFill>
                  </a:rPr>
                  <a:t>after</a:t>
                </a:r>
                <a:r>
                  <a:rPr lang="en-US" dirty="0"/>
                  <a:t> momentum</a:t>
                </a:r>
              </a:p>
              <a:p>
                <a:pPr lvl="1"/>
                <a:endParaRPr lang="en-US" sz="1000" dirty="0"/>
              </a:p>
              <a:p>
                <a:r>
                  <a:rPr lang="en-US" dirty="0" err="1"/>
                  <a:t>AdaGrad</a:t>
                </a:r>
                <a:endParaRPr lang="en-US" dirty="0"/>
              </a:p>
              <a:p>
                <a:pPr lvl="1"/>
                <a:r>
                  <a:rPr lang="en-US" dirty="0"/>
                  <a:t>Adaptive learning rate w/ regret guarantees</a:t>
                </a:r>
              </a:p>
              <a:p>
                <a:pPr lvl="1"/>
                <a:endParaRPr lang="en-US" sz="1000" dirty="0"/>
              </a:p>
              <a:p>
                <a:r>
                  <a:rPr lang="en-US" dirty="0" err="1"/>
                  <a:t>RMSprop</a:t>
                </a:r>
                <a:endParaRPr lang="en-US" dirty="0"/>
              </a:p>
              <a:p>
                <a:pPr lvl="1"/>
                <a:r>
                  <a:rPr lang="en-US" dirty="0"/>
                  <a:t>Adaptive learning rate, extended </a:t>
                </a:r>
                <a:r>
                  <a:rPr lang="en-US" dirty="0" err="1"/>
                  <a:t>AdaGrad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669" t="-6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Data-Parallel Parameter Servers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365576" y="1999514"/>
            <a:ext cx="2260879" cy="33855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X = X </a:t>
            </a:r>
            <a:r>
              <a:rPr lang="en-AT" sz="1600" dirty="0">
                <a:latin typeface="Consolas" panose="020B0609020204030204" pitchFamily="49" charset="0"/>
                <a:cs typeface="Calibri" panose="020F0502020204030204" pitchFamily="34" charset="0"/>
              </a:rPr>
              <a:t>–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lr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*</a:t>
            </a:r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dX</a:t>
            </a:r>
            <a:endParaRPr lang="en-US" sz="1600" dirty="0">
              <a:latin typeface="Consolas" panose="020B0609020204030204" pitchFamily="49" charset="0"/>
              <a:cs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349482" y="2554572"/>
            <a:ext cx="2260879" cy="58477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v = mu*v </a:t>
            </a:r>
            <a:r>
              <a:rPr lang="en-AT" sz="1600" dirty="0">
                <a:latin typeface="Consolas" panose="020B0609020204030204" pitchFamily="49" charset="0"/>
                <a:cs typeface="Calibri" panose="020F0502020204030204" pitchFamily="34" charset="0"/>
              </a:rPr>
              <a:t>–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lr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*</a:t>
            </a:r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dX</a:t>
            </a:r>
            <a:endParaRPr lang="en-US" sz="1600" dirty="0">
              <a:latin typeface="Consolas" panose="020B0609020204030204" pitchFamily="49" charset="0"/>
              <a:cs typeface="Calibri" panose="020F0502020204030204" pitchFamily="34" charset="0"/>
            </a:endParaRPr>
          </a:p>
          <a:p>
            <a:pPr algn="ctr"/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X = X + v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17173" y="3450548"/>
            <a:ext cx="3009230" cy="83099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v0 = v</a:t>
            </a:r>
          </a:p>
          <a:p>
            <a:pPr algn="ctr"/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v = mu*v </a:t>
            </a:r>
            <a:r>
              <a:rPr lang="en-AT" sz="1600" dirty="0">
                <a:latin typeface="Consolas" panose="020B0609020204030204" pitchFamily="49" charset="0"/>
                <a:cs typeface="Calibri" panose="020F0502020204030204" pitchFamily="34" charset="0"/>
              </a:rPr>
              <a:t>–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lr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*</a:t>
            </a:r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dX</a:t>
            </a:r>
            <a:endParaRPr lang="en-US" sz="1600" dirty="0">
              <a:latin typeface="Consolas" panose="020B0609020204030204" pitchFamily="49" charset="0"/>
              <a:cs typeface="Calibri" panose="020F0502020204030204" pitchFamily="34" charset="0"/>
            </a:endParaRPr>
          </a:p>
          <a:p>
            <a:pPr algn="ctr"/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X = X </a:t>
            </a:r>
            <a:r>
              <a:rPr lang="en-AT" sz="1600" dirty="0">
                <a:latin typeface="Consolas" panose="020B0609020204030204" pitchFamily="49" charset="0"/>
                <a:cs typeface="Calibri" panose="020F0502020204030204" pitchFamily="34" charset="0"/>
              </a:rPr>
              <a:t>–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 mu*v0 + (1+mu)*v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7757" y="4600386"/>
            <a:ext cx="49748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11" name="Rectangle 10"/>
          <p:cNvSpPr/>
          <p:nvPr/>
        </p:nvSpPr>
        <p:spPr>
          <a:xfrm>
            <a:off x="5836567" y="4443888"/>
            <a:ext cx="255445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[John C.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Duchi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et al: Adaptive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Subgradient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Methods for </a:t>
            </a:r>
            <a:b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Online Learning and Stochastic Optimization.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JMLR 2011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826522" y="5528624"/>
            <a:ext cx="3307432" cy="58477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c = </a:t>
            </a:r>
            <a:r>
              <a:rPr lang="en-US" sz="1600" dirty="0" err="1">
                <a:solidFill>
                  <a:schemeClr val="accent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dr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*c+(1-</a:t>
            </a:r>
            <a:r>
              <a:rPr lang="en-US" sz="1600" dirty="0">
                <a:solidFill>
                  <a:schemeClr val="accent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dr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)*dX^2</a:t>
            </a:r>
          </a:p>
          <a:p>
            <a:pPr algn="ctr"/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  X = X-(</a:t>
            </a:r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lr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*</a:t>
            </a:r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dX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/(</a:t>
            </a:r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sqrt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(c)+eps))</a:t>
            </a:r>
          </a:p>
        </p:txBody>
      </p:sp>
      <p:pic>
        <p:nvPicPr>
          <p:cNvPr id="30" name="Picture 4"/>
          <p:cNvPicPr>
            <a:picLocks noChangeAspect="1" noChangeArrowheads="1"/>
          </p:cNvPicPr>
          <p:nvPr/>
        </p:nvPicPr>
        <p:blipFill>
          <a:blip r:embed="rId5" cstate="print"/>
          <a:srcRect t="15853" r="7624" b="7820"/>
          <a:stretch>
            <a:fillRect/>
          </a:stretch>
        </p:blipFill>
        <p:spPr bwMode="auto">
          <a:xfrm>
            <a:off x="7521736" y="687628"/>
            <a:ext cx="1403415" cy="1159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81226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1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Selected Optimizers </a:t>
            </a:r>
            <a:r>
              <a:rPr lang="en-US" sz="2400" dirty="0"/>
              <a:t>(</a:t>
            </a:r>
            <a:r>
              <a:rPr lang="en-US" sz="2400" dirty="0" err="1">
                <a:solidFill>
                  <a:srgbClr val="7889FB"/>
                </a:solidFill>
                <a:latin typeface="Consolas" panose="020B0609020204030204" pitchFamily="49" charset="0"/>
              </a:rPr>
              <a:t>updateModel</a:t>
            </a:r>
            <a:r>
              <a:rPr lang="en-US" sz="2400" dirty="0"/>
              <a:t>)</a:t>
            </a:r>
            <a:r>
              <a:rPr lang="en-US" dirty="0"/>
              <a:t>, cont.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Adam</a:t>
            </a:r>
          </a:p>
          <a:p>
            <a:pPr lvl="1"/>
            <a:r>
              <a:rPr lang="en-US" dirty="0"/>
              <a:t>Individual adaptive learning rates for </a:t>
            </a:r>
            <a:br>
              <a:rPr lang="en-US" dirty="0"/>
            </a:br>
            <a:r>
              <a:rPr lang="en-US" dirty="0"/>
              <a:t>different parameters</a:t>
            </a:r>
            <a:endParaRPr lang="en-US" sz="1400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sz="1200" dirty="0"/>
          </a:p>
          <a:p>
            <a:r>
              <a:rPr lang="en-US" dirty="0"/>
              <a:t>Shampoo</a:t>
            </a:r>
          </a:p>
          <a:p>
            <a:pPr lvl="1"/>
            <a:r>
              <a:rPr lang="en-US" dirty="0"/>
              <a:t>Preconditioned gradient method</a:t>
            </a:r>
            <a:br>
              <a:rPr lang="en-US" dirty="0"/>
            </a:br>
            <a:r>
              <a:rPr lang="en-US" dirty="0"/>
              <a:t>(Newton’s method, Quasi-Newton)</a:t>
            </a:r>
          </a:p>
          <a:p>
            <a:pPr lvl="1"/>
            <a:r>
              <a:rPr lang="en-US" dirty="0"/>
              <a:t>Retains gradients tensor structure by</a:t>
            </a:r>
            <a:br>
              <a:rPr lang="en-US" dirty="0"/>
            </a:br>
            <a:r>
              <a:rPr lang="en-US" dirty="0"/>
              <a:t>maintaining a preconditioner per dim</a:t>
            </a:r>
          </a:p>
          <a:p>
            <a:pPr lvl="1"/>
            <a:r>
              <a:rPr lang="en-US" dirty="0"/>
              <a:t>O(m</a:t>
            </a:r>
            <a:r>
              <a:rPr lang="en-US" baseline="30000" dirty="0"/>
              <a:t>2</a:t>
            </a:r>
            <a:r>
              <a:rPr lang="en-US" dirty="0"/>
              <a:t>n</a:t>
            </a:r>
            <a:r>
              <a:rPr lang="en-US" baseline="30000" dirty="0"/>
              <a:t>2</a:t>
            </a:r>
            <a:r>
              <a:rPr lang="en-US" dirty="0"/>
              <a:t>) </a:t>
            </a:r>
            <a:r>
              <a:rPr lang="en-US" dirty="0">
                <a:sym typeface="Wingdings" panose="05000000000000000000" pitchFamily="2" charset="2"/>
              </a:rPr>
              <a:t> O(m</a:t>
            </a:r>
            <a:r>
              <a:rPr lang="en-US" baseline="30000" dirty="0">
                <a:sym typeface="Wingdings" panose="05000000000000000000" pitchFamily="2" charset="2"/>
              </a:rPr>
              <a:t>2</a:t>
            </a:r>
            <a:r>
              <a:rPr lang="en-US" dirty="0">
                <a:sym typeface="Wingdings" panose="05000000000000000000" pitchFamily="2" charset="2"/>
              </a:rPr>
              <a:t> + n</a:t>
            </a:r>
            <a:r>
              <a:rPr lang="en-US" baseline="30000" dirty="0">
                <a:sym typeface="Wingdings" panose="05000000000000000000" pitchFamily="2" charset="2"/>
              </a:rPr>
              <a:t>2</a:t>
            </a:r>
            <a:r>
              <a:rPr lang="en-US" dirty="0">
                <a:sym typeface="Wingdings" panose="05000000000000000000" pitchFamily="2" charset="2"/>
              </a:rPr>
              <a:t>)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Data-Parallel Parameter Servers</a:t>
            </a:r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651169" y="1387510"/>
            <a:ext cx="277837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Diederik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P.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Kingma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Jimmy Ba: Adam:  A Method for Stochastic Optimization.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ICLR 2015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6135" y="1436318"/>
            <a:ext cx="454046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1276145" y="2323067"/>
            <a:ext cx="7545280" cy="156966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  t = t + 1</a:t>
            </a:r>
          </a:p>
          <a:p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  </a:t>
            </a:r>
            <a:r>
              <a:rPr lang="en-US" sz="1600" b="1" dirty="0">
                <a:solidFill>
                  <a:schemeClr val="accent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m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 = beta1*m + (1-beta1)*</a:t>
            </a:r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dX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   </a:t>
            </a:r>
            <a:r>
              <a:rPr lang="en-US" sz="1600" b="1" dirty="0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# update biased 1st moment </a:t>
            </a:r>
            <a:r>
              <a:rPr lang="en-US" sz="1600" b="1" dirty="0" err="1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est</a:t>
            </a:r>
            <a:endParaRPr lang="en-US" sz="1600" b="1" dirty="0">
              <a:solidFill>
                <a:srgbClr val="00B050"/>
              </a:solidFill>
              <a:latin typeface="Consolas" panose="020B0609020204030204" pitchFamily="49" charset="0"/>
              <a:cs typeface="Calibri" panose="020F0502020204030204" pitchFamily="34" charset="0"/>
            </a:endParaRPr>
          </a:p>
          <a:p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  </a:t>
            </a:r>
            <a:r>
              <a:rPr lang="en-US" sz="1600" b="1" dirty="0">
                <a:solidFill>
                  <a:schemeClr val="accent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v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 = beta2*v + (1-beta2)*dX^2 </a:t>
            </a:r>
            <a:r>
              <a:rPr lang="en-US" sz="1600" b="1" dirty="0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# update biased 2nd raw moment </a:t>
            </a:r>
            <a:r>
              <a:rPr lang="en-US" sz="1600" b="1" dirty="0" err="1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est</a:t>
            </a:r>
            <a:endParaRPr lang="en-US" sz="1600" b="1" dirty="0">
              <a:solidFill>
                <a:srgbClr val="00B050"/>
              </a:solidFill>
              <a:latin typeface="Consolas" panose="020B0609020204030204" pitchFamily="49" charset="0"/>
              <a:cs typeface="Calibri" panose="020F0502020204030204" pitchFamily="34" charset="0"/>
            </a:endParaRPr>
          </a:p>
          <a:p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  </a:t>
            </a:r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mhat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 = m / (1-beta1^t)       </a:t>
            </a:r>
            <a:r>
              <a:rPr lang="en-US" sz="1600" b="1" dirty="0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# bias-corrected 1st moment </a:t>
            </a:r>
            <a:r>
              <a:rPr lang="en-US" sz="1600" b="1" dirty="0" err="1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est</a:t>
            </a:r>
            <a:endParaRPr lang="en-US" sz="1600" b="1" dirty="0">
              <a:solidFill>
                <a:srgbClr val="00B050"/>
              </a:solidFill>
              <a:latin typeface="Consolas" panose="020B0609020204030204" pitchFamily="49" charset="0"/>
              <a:cs typeface="Calibri" panose="020F0502020204030204" pitchFamily="34" charset="0"/>
            </a:endParaRPr>
          </a:p>
          <a:p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  </a:t>
            </a:r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vhat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 = v / (1-beta2^t)       </a:t>
            </a:r>
            <a:r>
              <a:rPr lang="en-US" sz="1600" b="1" dirty="0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# bias-corrected 2nd raw moment </a:t>
            </a:r>
            <a:r>
              <a:rPr lang="en-US" sz="1600" b="1" dirty="0" err="1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est</a:t>
            </a:r>
            <a:endParaRPr lang="en-US" sz="1600" b="1" dirty="0">
              <a:solidFill>
                <a:srgbClr val="00B050"/>
              </a:solidFill>
              <a:latin typeface="Consolas" panose="020B0609020204030204" pitchFamily="49" charset="0"/>
              <a:cs typeface="Calibri" panose="020F0502020204030204" pitchFamily="34" charset="0"/>
            </a:endParaRPr>
          </a:p>
          <a:p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  X = X - (</a:t>
            </a:r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lr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 * </a:t>
            </a:r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mhat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/(</a:t>
            </a:r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sqrt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(</a:t>
            </a:r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vhat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)+epsilon)) </a:t>
            </a:r>
            <a:r>
              <a:rPr lang="en-US" sz="1600" b="1" dirty="0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# </a:t>
            </a:r>
            <a:r>
              <a:rPr lang="en-US" sz="1600" b="1" dirty="0" err="1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param</a:t>
            </a:r>
            <a:r>
              <a:rPr lang="en-US" sz="1600" b="1" dirty="0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 update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2425" y="4255242"/>
            <a:ext cx="497900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9" name="Rectangle 8"/>
          <p:cNvSpPr/>
          <p:nvPr/>
        </p:nvSpPr>
        <p:spPr>
          <a:xfrm>
            <a:off x="5124659" y="4182632"/>
            <a:ext cx="330655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Vineet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Gupta,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Tomer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Koren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Yoram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Singer: Shampoo: Preconditioned Stochastic Tensor Optimization.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ICML 2018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434639" y="4996063"/>
            <a:ext cx="3267233" cy="1077218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600" b="1" dirty="0">
                <a:solidFill>
                  <a:schemeClr val="accent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L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 = L + </a:t>
            </a:r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dX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 %*% t(</a:t>
            </a:r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dX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)</a:t>
            </a:r>
          </a:p>
          <a:p>
            <a:r>
              <a:rPr lang="en-US" sz="1600" b="1" dirty="0">
                <a:solidFill>
                  <a:schemeClr val="accent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R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 = R + t(</a:t>
            </a:r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dX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) %*% </a:t>
            </a:r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dX</a:t>
            </a:r>
            <a:endParaRPr lang="en-US" sz="1600" dirty="0">
              <a:latin typeface="Consolas" panose="020B0609020204030204" pitchFamily="49" charset="0"/>
              <a:cs typeface="Calibri" panose="020F0502020204030204" pitchFamily="34" charset="0"/>
            </a:endParaRPr>
          </a:p>
          <a:p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X = X – </a:t>
            </a:r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lr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 * pow(L,1/4) </a:t>
            </a:r>
            <a:b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</a:b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    %*% </a:t>
            </a:r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dX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 %*% pow(R,1/4)) </a:t>
            </a:r>
          </a:p>
        </p:txBody>
      </p:sp>
    </p:spTree>
    <p:extLst>
      <p:ext uri="{BB962C8B-B14F-4D97-AF65-F5344CB8AC3E}">
        <p14:creationId xmlns:p14="http://schemas.microsoft.com/office/powerpoint/2010/main" val="4054333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6229978"/>
            <a:ext cx="9144000" cy="62802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Batch Size Configuration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1784" y="1311256"/>
            <a:ext cx="8422216" cy="4941101"/>
          </a:xfrm>
        </p:spPr>
        <p:txBody>
          <a:bodyPr/>
          <a:lstStyle/>
          <a:p>
            <a:r>
              <a:rPr lang="en-US" dirty="0"/>
              <a:t>What is the right batch size for my data?</a:t>
            </a:r>
          </a:p>
          <a:p>
            <a:pPr lvl="1"/>
            <a:r>
              <a:rPr lang="en-US" dirty="0"/>
              <a:t>Maximum useful batch size is dependent on </a:t>
            </a:r>
            <a:br>
              <a:rPr lang="en-US" dirty="0"/>
            </a:br>
            <a:r>
              <a:rPr lang="en-US" dirty="0"/>
              <a:t>data redundancy and model complexity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Additional Heuristics/Hybrid Methods</a:t>
            </a:r>
          </a:p>
          <a:p>
            <a:pPr lvl="1"/>
            <a:r>
              <a:rPr lang="en-US" dirty="0"/>
              <a:t>#1 Increase the batch size instead </a:t>
            </a:r>
            <a:br>
              <a:rPr lang="en-US" dirty="0"/>
            </a:br>
            <a:r>
              <a:rPr lang="en-US" dirty="0"/>
              <a:t>of decaying the learning rate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#2 Combine batch and mini-batch </a:t>
            </a:r>
            <a:br>
              <a:rPr lang="en-US" dirty="0"/>
            </a:br>
            <a:r>
              <a:rPr lang="en-US" dirty="0"/>
              <a:t>algorithms (full batch + n online updates)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Data-Parallel Parameter Servers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0581" y="2388985"/>
            <a:ext cx="2352146" cy="19843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4281" y="2399815"/>
            <a:ext cx="2336605" cy="1983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95752" y="2763294"/>
            <a:ext cx="1175657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ResNet-50 on ImageNet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769065" y="2775019"/>
            <a:ext cx="1175657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Simple CNN on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MNIST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32775" y="2914020"/>
            <a:ext cx="550833" cy="58477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32304" y="1502172"/>
            <a:ext cx="496251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5586882" y="1341400"/>
            <a:ext cx="2719769" cy="9541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[Christopher J.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Shallue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et al.: Measuring the Effects of Data Parallelism on Neural Network Training. </a:t>
            </a:r>
            <a:r>
              <a:rPr lang="en-U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CoRR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 2018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32304" y="4844325"/>
            <a:ext cx="49748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5564957" y="4692582"/>
            <a:ext cx="2734981" cy="9541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[Samuel L. Smith, Pieter-Jan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Kindermans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Chris Ying,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Quoc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V. Le: Don't Decay the Learning Rate, Increase the Batch Size.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ICLR 2018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33542" y="5930358"/>
            <a:ext cx="496251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19" name="TextBox 18"/>
          <p:cNvSpPr txBox="1"/>
          <p:nvPr/>
        </p:nvSpPr>
        <p:spPr>
          <a:xfrm>
            <a:off x="5566632" y="5869910"/>
            <a:ext cx="2734981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[Ashok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Cutkosky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Róbert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Busa-Fekete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Distributed Stochastic Optimization via Adaptive SGD. </a:t>
            </a:r>
            <a:r>
              <a:rPr lang="en-U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NeurIPS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 2018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4170170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Announcements/Org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#1 Video Recording </a:t>
            </a:r>
          </a:p>
          <a:p>
            <a:pPr lvl="1"/>
            <a:r>
              <a:rPr lang="en-US" dirty="0"/>
              <a:t>Link in </a:t>
            </a:r>
            <a:r>
              <a:rPr lang="en-US" b="1" dirty="0" err="1">
                <a:solidFill>
                  <a:srgbClr val="7889FB"/>
                </a:solidFill>
              </a:rPr>
              <a:t>TeachCenter</a:t>
            </a:r>
            <a:r>
              <a:rPr lang="en-US" dirty="0"/>
              <a:t> &amp; </a:t>
            </a:r>
            <a:r>
              <a:rPr lang="en-US" b="1" dirty="0" err="1">
                <a:solidFill>
                  <a:srgbClr val="7889FB"/>
                </a:solidFill>
              </a:rPr>
              <a:t>TUbe</a:t>
            </a:r>
            <a:r>
              <a:rPr lang="en-US" dirty="0">
                <a:solidFill>
                  <a:schemeClr val="tx1"/>
                </a:solidFill>
              </a:rPr>
              <a:t> (lectures will be public)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Hybrid: HSi13 / </a:t>
            </a:r>
            <a:r>
              <a:rPr lang="en-US" dirty="0">
                <a:hlinkClick r:id="rId3"/>
              </a:rPr>
              <a:t>https://tugraz.webex.com/meet/m.boehm</a:t>
            </a:r>
            <a:endParaRPr lang="en-US" sz="1200" dirty="0">
              <a:solidFill>
                <a:schemeClr val="tx1"/>
              </a:solidFill>
            </a:endParaRP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Apr 25:</a:t>
            </a:r>
            <a:r>
              <a:rPr lang="en-US" dirty="0">
                <a:solidFill>
                  <a:schemeClr val="tx1"/>
                </a:solidFill>
              </a:rPr>
              <a:t> no more COVID restrictions at TU Graz</a:t>
            </a:r>
          </a:p>
          <a:p>
            <a:pPr lvl="1"/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#2 Course Evaluations and Exam</a:t>
            </a:r>
            <a:endParaRPr lang="en-US" b="0" dirty="0">
              <a:solidFill>
                <a:schemeClr val="tx1"/>
              </a:solidFill>
            </a:endParaRPr>
          </a:p>
          <a:p>
            <a:pPr lvl="1"/>
            <a:r>
              <a:rPr lang="en-US" dirty="0">
                <a:solidFill>
                  <a:schemeClr val="tx1"/>
                </a:solidFill>
              </a:rPr>
              <a:t>Evaluation period: </a:t>
            </a:r>
            <a:r>
              <a:rPr lang="en-US" b="1" dirty="0">
                <a:solidFill>
                  <a:schemeClr val="accent1"/>
                </a:solidFill>
              </a:rPr>
              <a:t>Jun 15 – Jul 31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Oral Exams</a:t>
            </a:r>
            <a:r>
              <a:rPr lang="en-US" dirty="0">
                <a:solidFill>
                  <a:schemeClr val="tx1"/>
                </a:solidFill>
              </a:rPr>
              <a:t> (45min each), doodle in June </a:t>
            </a:r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 exams in July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(close to submission of projects/exercises)</a:t>
            </a:r>
          </a:p>
          <a:p>
            <a:pPr lvl="1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0554" y="1396720"/>
            <a:ext cx="1727400" cy="50518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06110" y="1892759"/>
            <a:ext cx="1096284" cy="38692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32254" y="3304659"/>
            <a:ext cx="663161" cy="397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728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6229978"/>
            <a:ext cx="9144000" cy="62802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Reducing Communication Overhead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Large Batch Sizes</a:t>
            </a:r>
          </a:p>
          <a:p>
            <a:pPr lvl="1"/>
            <a:r>
              <a:rPr lang="en-US" dirty="0"/>
              <a:t>Larger batch sizes reduce the </a:t>
            </a:r>
            <a:br>
              <a:rPr lang="en-US" dirty="0"/>
            </a:br>
            <a:r>
              <a:rPr lang="en-US" dirty="0"/>
              <a:t>relative communication overhead</a:t>
            </a:r>
          </a:p>
          <a:p>
            <a:pPr lvl="1"/>
            <a:endParaRPr lang="en-US" sz="700" dirty="0"/>
          </a:p>
          <a:p>
            <a:r>
              <a:rPr lang="en-US" dirty="0"/>
              <a:t>Overlapping Computation/Communication</a:t>
            </a:r>
          </a:p>
          <a:p>
            <a:pPr lvl="1"/>
            <a:r>
              <a:rPr lang="en-US" dirty="0"/>
              <a:t>For deep NN w/ many weight/bias matrices, </a:t>
            </a:r>
            <a:br>
              <a:rPr lang="en-US" dirty="0"/>
            </a:br>
            <a:r>
              <a:rPr lang="en-US" dirty="0"/>
              <a:t>compute and comm. can be overlapped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Collective operations:</a:t>
            </a:r>
            <a:r>
              <a:rPr lang="en-US" dirty="0"/>
              <a:t> all-Reduce / ring all-reduce / hierarchical all-reduce</a:t>
            </a:r>
          </a:p>
          <a:p>
            <a:pPr lvl="1"/>
            <a:endParaRPr lang="en-US" sz="700" dirty="0"/>
          </a:p>
          <a:p>
            <a:r>
              <a:rPr lang="en-US" dirty="0"/>
              <a:t>Sparse and Compressed Communication </a:t>
            </a:r>
          </a:p>
          <a:p>
            <a:pPr lvl="1"/>
            <a:r>
              <a:rPr lang="en-US" dirty="0"/>
              <a:t>Mini-batches of sparse data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dirty="0"/>
              <a:t> sparse </a:t>
            </a:r>
            <a:r>
              <a:rPr lang="en-US" dirty="0" err="1"/>
              <a:t>dW</a:t>
            </a:r>
            <a:endParaRPr lang="en-US" dirty="0"/>
          </a:p>
          <a:p>
            <a:pPr lvl="1"/>
            <a:r>
              <a:rPr lang="en-US" dirty="0" err="1"/>
              <a:t>Lossy</a:t>
            </a:r>
            <a:r>
              <a:rPr lang="en-US" dirty="0"/>
              <a:t> (mantissa truncation, quantization), and </a:t>
            </a:r>
            <a:br>
              <a:rPr lang="en-US" dirty="0"/>
            </a:br>
            <a:r>
              <a:rPr lang="en-US" dirty="0"/>
              <a:t>lossless (delta, </a:t>
            </a:r>
            <a:r>
              <a:rPr lang="en-US" dirty="0" err="1"/>
              <a:t>bitpacking</a:t>
            </a:r>
            <a:r>
              <a:rPr lang="en-US" dirty="0"/>
              <a:t>)  for W and </a:t>
            </a:r>
            <a:r>
              <a:rPr lang="en-US" dirty="0" err="1"/>
              <a:t>dW</a:t>
            </a:r>
            <a:endParaRPr lang="en-US" dirty="0"/>
          </a:p>
          <a:p>
            <a:pPr lvl="1"/>
            <a:r>
              <a:rPr lang="en-US" dirty="0"/>
              <a:t>Gradient </a:t>
            </a:r>
            <a:r>
              <a:rPr lang="en-US" dirty="0" err="1"/>
              <a:t>sparsification</a:t>
            </a:r>
            <a:r>
              <a:rPr lang="en-US" dirty="0"/>
              <a:t>/clipping (send gradients larger than a threshold)</a:t>
            </a:r>
          </a:p>
          <a:p>
            <a:pPr lvl="1"/>
            <a:endParaRPr lang="en-US" sz="700" dirty="0"/>
          </a:p>
          <a:p>
            <a:r>
              <a:rPr lang="en-US" dirty="0"/>
              <a:t>In-Network Aggregation </a:t>
            </a:r>
            <a:r>
              <a:rPr lang="en-US" b="0" dirty="0"/>
              <a:t>(</a:t>
            </a:r>
            <a:r>
              <a:rPr lang="en-US" b="0" dirty="0" err="1"/>
              <a:t>SwitchML</a:t>
            </a:r>
            <a:r>
              <a:rPr lang="en-US" b="0" dirty="0"/>
              <a:t>)</a:t>
            </a:r>
          </a:p>
          <a:p>
            <a:pPr lvl="1"/>
            <a:r>
              <a:rPr lang="en-US" dirty="0"/>
              <a:t>Aggregate worker updates in </a:t>
            </a:r>
            <a:r>
              <a:rPr lang="en-US" dirty="0" err="1"/>
              <a:t>prog</a:t>
            </a:r>
            <a:r>
              <a:rPr lang="en-US" dirty="0"/>
              <a:t>. switches</a:t>
            </a:r>
          </a:p>
          <a:p>
            <a:pPr lvl="1"/>
            <a:r>
              <a:rPr lang="en-US" dirty="0"/>
              <a:t>32b fix-point, coordinated updates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Data-Parallel Parameter Servers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4004" y="4152409"/>
            <a:ext cx="454046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6008913" y="3894910"/>
            <a:ext cx="2321165" cy="116955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[Frank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Seide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et al: </a:t>
            </a:r>
            <a:r>
              <a:rPr lang="en-US" sz="1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1-bit stochastic gradient descent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and its application to data-parallel distributed training of speech DNNs.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INTERSPEECH 2014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496445" y="1396722"/>
            <a:ext cx="2793446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Priya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Goyal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et al: Accurate, Large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Minibatch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SGD: Training ImageNet in 1 Hour. </a:t>
            </a:r>
            <a:r>
              <a:rPr lang="en-U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CoRR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 2017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kn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=</a:t>
            </a:r>
            <a:r>
              <a:rPr lang="en-US" sz="1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8K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256 GPUs)]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0054" y="1470009"/>
            <a:ext cx="497900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5893400" y="2461224"/>
            <a:ext cx="3024554" cy="83099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600" b="1" dirty="0" err="1">
                <a:latin typeface="Consolas" panose="020B0609020204030204" pitchFamily="49" charset="0"/>
                <a:cs typeface="Calibri" panose="020F0502020204030204" pitchFamily="34" charset="0"/>
              </a:rPr>
              <a:t>tf.distribute</a:t>
            </a:r>
            <a:r>
              <a:rPr lang="en-US" sz="1600" b="1" dirty="0">
                <a:latin typeface="Consolas" panose="020B0609020204030204" pitchFamily="49" charset="0"/>
                <a:cs typeface="Calibri" panose="020F0502020204030204" pitchFamily="34" charset="0"/>
              </a:rPr>
              <a:t>:</a:t>
            </a:r>
          </a:p>
          <a:p>
            <a:pPr algn="ctr"/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MirroredStrategy</a:t>
            </a:r>
            <a:endParaRPr lang="en-US" sz="1600" dirty="0">
              <a:latin typeface="Consolas" panose="020B0609020204030204" pitchFamily="49" charset="0"/>
              <a:cs typeface="Calibri" panose="020F0502020204030204" pitchFamily="34" charset="0"/>
            </a:endParaRPr>
          </a:p>
          <a:p>
            <a:pPr algn="ctr"/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MultiWorkerMirroredStrategy</a:t>
            </a:r>
            <a:endParaRPr lang="en-US" sz="1600" dirty="0">
              <a:latin typeface="Consolas" panose="020B0609020204030204" pitchFamily="49" charset="0"/>
              <a:cs typeface="Calibri" panose="020F050202020403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62515" y="5913816"/>
            <a:ext cx="497023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5627077" y="5853528"/>
            <a:ext cx="2703001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Amedeo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Sapio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et al: Scaling Distributed Machine Learning with In-Network Aggregation,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NSDI 2021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708995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Model-Parallel Parameter Servers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4262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 Setting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Limitations Data-Parallel Parameter Servers</a:t>
            </a:r>
          </a:p>
          <a:p>
            <a:pPr lvl="1"/>
            <a:r>
              <a:rPr lang="en-US" dirty="0"/>
              <a:t>Need to fit entire model and activations into each worker node/device </a:t>
            </a:r>
            <a:br>
              <a:rPr lang="en-US" dirty="0"/>
            </a:br>
            <a:r>
              <a:rPr lang="en-US" dirty="0"/>
              <a:t>(or overhead for repeated eviction &amp; restore)</a:t>
            </a:r>
          </a:p>
          <a:p>
            <a:pPr lvl="1"/>
            <a:r>
              <a:rPr lang="en-US" dirty="0"/>
              <a:t>Very deep and wide networks (e.g., </a:t>
            </a:r>
            <a:r>
              <a:rPr lang="en-US" b="1" dirty="0">
                <a:solidFill>
                  <a:schemeClr val="accent1"/>
                </a:solidFill>
              </a:rPr>
              <a:t>ResNet-1001</a:t>
            </a:r>
            <a:r>
              <a:rPr lang="en-US" dirty="0"/>
              <a:t>)</a:t>
            </a:r>
          </a:p>
          <a:p>
            <a:pPr lvl="1"/>
            <a:endParaRPr lang="en-US" sz="1000" dirty="0"/>
          </a:p>
          <a:p>
            <a:r>
              <a:rPr lang="en-US" dirty="0"/>
              <a:t>Model-Parallel Parameter Servers</a:t>
            </a:r>
          </a:p>
          <a:p>
            <a:pPr lvl="1"/>
            <a:r>
              <a:rPr lang="en-US" dirty="0"/>
              <a:t>Workers responsible for </a:t>
            </a:r>
            <a:r>
              <a:rPr lang="en-US" b="1" dirty="0">
                <a:solidFill>
                  <a:srgbClr val="7889FB"/>
                </a:solidFill>
              </a:rPr>
              <a:t>disjoint partitions of the network/model</a:t>
            </a:r>
          </a:p>
          <a:p>
            <a:pPr lvl="1"/>
            <a:r>
              <a:rPr lang="en-US" dirty="0"/>
              <a:t>Exploit pipeline parallelism and independent subnetworks</a:t>
            </a:r>
          </a:p>
          <a:p>
            <a:pPr lvl="1"/>
            <a:r>
              <a:rPr lang="en-US" b="1" dirty="0"/>
              <a:t>Examples:</a:t>
            </a:r>
            <a:r>
              <a:rPr lang="en-US" dirty="0"/>
              <a:t> recurrent neural networks, </a:t>
            </a:r>
            <a:r>
              <a:rPr lang="en-US" b="1" dirty="0">
                <a:solidFill>
                  <a:schemeClr val="accent1"/>
                </a:solidFill>
              </a:rPr>
              <a:t>pre-processing tasks</a:t>
            </a:r>
          </a:p>
          <a:p>
            <a:pPr lvl="1"/>
            <a:endParaRPr lang="en-US" sz="1000" dirty="0"/>
          </a:p>
          <a:p>
            <a:r>
              <a:rPr lang="en-US" dirty="0"/>
              <a:t>Hybrid Parameter Servers</a:t>
            </a:r>
          </a:p>
          <a:p>
            <a:pPr lvl="1"/>
            <a:r>
              <a:rPr lang="en-US" i="1" dirty="0"/>
              <a:t>“To be successful, however, we believe that model </a:t>
            </a:r>
            <a:br>
              <a:rPr lang="en-US" i="1" dirty="0"/>
            </a:br>
            <a:r>
              <a:rPr lang="en-US" i="1" dirty="0"/>
              <a:t>parallelism must be combined with clever distributed </a:t>
            </a:r>
            <a:br>
              <a:rPr lang="en-US" i="1" dirty="0"/>
            </a:br>
            <a:r>
              <a:rPr lang="en-US" i="1" dirty="0"/>
              <a:t>optimization techniques that leverage data parallelism.”</a:t>
            </a:r>
          </a:p>
          <a:p>
            <a:pPr lvl="1"/>
            <a:r>
              <a:rPr lang="en-US" i="1" dirty="0"/>
              <a:t>“[</a:t>
            </a:r>
            <a:r>
              <a:rPr lang="en-AT" i="1" dirty="0"/>
              <a:t>…</a:t>
            </a:r>
            <a:r>
              <a:rPr lang="en-US" i="1" dirty="0"/>
              <a:t>] it is possible to use </a:t>
            </a:r>
            <a:r>
              <a:rPr lang="en-US" b="1" i="1" dirty="0">
                <a:solidFill>
                  <a:srgbClr val="7889FB"/>
                </a:solidFill>
              </a:rPr>
              <a:t>tens of thousands of CPU cores</a:t>
            </a:r>
            <a:r>
              <a:rPr lang="en-US" i="1" dirty="0"/>
              <a:t> </a:t>
            </a:r>
            <a:br>
              <a:rPr lang="en-US" i="1" dirty="0"/>
            </a:br>
            <a:r>
              <a:rPr lang="en-US" i="1" dirty="0"/>
              <a:t>for training a single model”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Model-Parallel Parameter Servers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4618" y="4440426"/>
            <a:ext cx="49748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6420894" y="4381086"/>
            <a:ext cx="1907308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[Jeffrey Dean et al.: Large Scale Distributed Deep Networks.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NIPS 2012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4762" y="2193305"/>
            <a:ext cx="433192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6069202" y="2032535"/>
            <a:ext cx="2289145" cy="9541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Kaiming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He,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Xiangyu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Zhang,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Shaoqing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Ren, Jian Sun: Identity Mappings in Deep Residual Networks.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ECCV 2016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506182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 Model-Parallel Execution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System </a:t>
            </a:r>
            <a:br>
              <a:rPr lang="en-US" dirty="0"/>
            </a:br>
            <a:r>
              <a:rPr lang="en-US" dirty="0"/>
              <a:t>Architecture</a:t>
            </a:r>
          </a:p>
          <a:p>
            <a:pPr lvl="1"/>
            <a:r>
              <a:rPr lang="en-US" dirty="0"/>
              <a:t>Nodes act as </a:t>
            </a:r>
            <a:br>
              <a:rPr lang="en-US" dirty="0"/>
            </a:br>
            <a:r>
              <a:rPr lang="en-US" dirty="0"/>
              <a:t>workers and </a:t>
            </a:r>
            <a:br>
              <a:rPr lang="en-US" dirty="0"/>
            </a:br>
            <a:r>
              <a:rPr lang="en-US" dirty="0"/>
              <a:t>parameter servers</a:t>
            </a:r>
          </a:p>
          <a:p>
            <a:pPr lvl="1"/>
            <a:r>
              <a:rPr lang="en-US" dirty="0"/>
              <a:t>Data Transfer for</a:t>
            </a:r>
            <a:br>
              <a:rPr lang="en-US" dirty="0"/>
            </a:br>
            <a:r>
              <a:rPr lang="en-US" dirty="0"/>
              <a:t>boundary-crossing</a:t>
            </a:r>
            <a:br>
              <a:rPr lang="en-US" dirty="0"/>
            </a:br>
            <a:r>
              <a:rPr lang="en-US" dirty="0"/>
              <a:t>data dependencies</a:t>
            </a:r>
          </a:p>
          <a:p>
            <a:endParaRPr lang="en-US" dirty="0"/>
          </a:p>
          <a:p>
            <a:r>
              <a:rPr lang="en-US" dirty="0">
                <a:solidFill>
                  <a:srgbClr val="7889FB"/>
                </a:solidFill>
              </a:rPr>
              <a:t>Pipeline </a:t>
            </a:r>
            <a:br>
              <a:rPr lang="en-US" dirty="0">
                <a:solidFill>
                  <a:srgbClr val="7889FB"/>
                </a:solidFill>
              </a:rPr>
            </a:br>
            <a:r>
              <a:rPr lang="en-US" dirty="0">
                <a:solidFill>
                  <a:srgbClr val="7889FB"/>
                </a:solidFill>
              </a:rPr>
              <a:t>Parallelism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Model-Parallel Parameter Servers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23581"/>
          <a:stretch/>
        </p:blipFill>
        <p:spPr>
          <a:xfrm>
            <a:off x="3647555" y="1214648"/>
            <a:ext cx="4301796" cy="370522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949002" y="5074420"/>
            <a:ext cx="3768132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Workers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w/ disjoint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network/model partitions</a:t>
            </a:r>
          </a:p>
        </p:txBody>
      </p:sp>
    </p:spTree>
    <p:extLst>
      <p:ext uri="{BB962C8B-B14F-4D97-AF65-F5344CB8AC3E}">
        <p14:creationId xmlns:p14="http://schemas.microsoft.com/office/powerpoint/2010/main" val="39031163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Distributed </a:t>
            </a:r>
            <a:r>
              <a:rPr lang="en-US" dirty="0" err="1"/>
              <a:t>TensorFlow</a:t>
            </a:r>
            <a:r>
              <a:rPr lang="en-US" dirty="0"/>
              <a:t> MP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600" dirty="0">
                <a:solidFill>
                  <a:srgbClr val="00B050"/>
                </a:solidFill>
                <a:latin typeface="Consolas" panose="020B0609020204030204" pitchFamily="49" charset="0"/>
              </a:rPr>
              <a:t># Place variables and ops on devices</a:t>
            </a:r>
          </a:p>
          <a:p>
            <a:pPr marL="0" indent="0">
              <a:buNone/>
            </a:pPr>
            <a:r>
              <a:rPr lang="en-US" sz="1600" dirty="0">
                <a:latin typeface="Consolas" panose="020B0609020204030204" pitchFamily="49" charset="0"/>
              </a:rPr>
              <a:t>with</a:t>
            </a:r>
            <a:r>
              <a:rPr lang="en-US" sz="1600" b="0" dirty="0">
                <a:latin typeface="Consolas" panose="020B0609020204030204" pitchFamily="49" charset="0"/>
              </a:rPr>
              <a:t> </a:t>
            </a:r>
            <a:r>
              <a:rPr lang="en-US" sz="1600" b="0" dirty="0" err="1">
                <a:latin typeface="Consolas" panose="020B0609020204030204" pitchFamily="49" charset="0"/>
              </a:rPr>
              <a:t>tf.device</a:t>
            </a:r>
            <a:r>
              <a:rPr lang="en-US" sz="1600" b="0" dirty="0">
                <a:latin typeface="Consolas" panose="020B0609020204030204" pitchFamily="49" charset="0"/>
              </a:rPr>
              <a:t>(</a:t>
            </a:r>
            <a:r>
              <a:rPr lang="en-US" sz="1600" dirty="0">
                <a:solidFill>
                  <a:srgbClr val="7889FB"/>
                </a:solidFill>
                <a:latin typeface="Consolas" panose="020B0609020204030204" pitchFamily="49" charset="0"/>
              </a:rPr>
              <a:t>"/gpu:0"</a:t>
            </a:r>
            <a:r>
              <a:rPr lang="en-US" sz="1600" b="0" dirty="0">
                <a:latin typeface="Consolas" panose="020B0609020204030204" pitchFamily="49" charset="0"/>
              </a:rPr>
              <a:t>):</a:t>
            </a:r>
          </a:p>
          <a:p>
            <a:pPr marL="0" indent="0">
              <a:buNone/>
            </a:pPr>
            <a:r>
              <a:rPr lang="en-US" sz="1600" b="0" dirty="0">
                <a:latin typeface="Consolas" panose="020B0609020204030204" pitchFamily="49" charset="0"/>
              </a:rPr>
              <a:t>   a = </a:t>
            </a:r>
            <a:r>
              <a:rPr lang="en-US" sz="1600" b="0" dirty="0" err="1">
                <a:latin typeface="Consolas" panose="020B0609020204030204" pitchFamily="49" charset="0"/>
              </a:rPr>
              <a:t>tf.Variable</a:t>
            </a:r>
            <a:r>
              <a:rPr lang="en-US" sz="1600" b="0" dirty="0">
                <a:latin typeface="Consolas" panose="020B0609020204030204" pitchFamily="49" charset="0"/>
              </a:rPr>
              <a:t>(</a:t>
            </a:r>
            <a:r>
              <a:rPr lang="en-US" sz="1600" b="0" dirty="0" err="1">
                <a:latin typeface="Consolas" panose="020B0609020204030204" pitchFamily="49" charset="0"/>
              </a:rPr>
              <a:t>tf.random.uniform</a:t>
            </a:r>
            <a:r>
              <a:rPr lang="en-US" sz="1600" b="0" dirty="0">
                <a:latin typeface="Consolas" panose="020B0609020204030204" pitchFamily="49" charset="0"/>
              </a:rPr>
              <a:t>(...))</a:t>
            </a:r>
          </a:p>
          <a:p>
            <a:pPr marL="0" indent="0">
              <a:buNone/>
            </a:pPr>
            <a:r>
              <a:rPr lang="en-US" sz="1600" b="0" dirty="0">
                <a:latin typeface="Consolas" panose="020B0609020204030204" pitchFamily="49" charset="0"/>
              </a:rPr>
              <a:t>   a = </a:t>
            </a:r>
            <a:r>
              <a:rPr lang="en-US" sz="1600" b="0" dirty="0" err="1">
                <a:latin typeface="Consolas" panose="020B0609020204030204" pitchFamily="49" charset="0"/>
              </a:rPr>
              <a:t>tf.square</a:t>
            </a:r>
            <a:r>
              <a:rPr lang="en-US" sz="1600" b="0" dirty="0">
                <a:latin typeface="Consolas" panose="020B0609020204030204" pitchFamily="49" charset="0"/>
              </a:rPr>
              <a:t>(a)</a:t>
            </a:r>
          </a:p>
          <a:p>
            <a:pPr marL="0" indent="0">
              <a:buNone/>
            </a:pPr>
            <a:r>
              <a:rPr lang="en-US" sz="1600" dirty="0">
                <a:latin typeface="Consolas" panose="020B0609020204030204" pitchFamily="49" charset="0"/>
              </a:rPr>
              <a:t>with</a:t>
            </a:r>
            <a:r>
              <a:rPr lang="en-US" sz="1600" b="0" dirty="0">
                <a:latin typeface="Consolas" panose="020B0609020204030204" pitchFamily="49" charset="0"/>
              </a:rPr>
              <a:t> </a:t>
            </a:r>
            <a:r>
              <a:rPr lang="en-US" sz="1600" b="0" dirty="0" err="1">
                <a:latin typeface="Consolas" panose="020B0609020204030204" pitchFamily="49" charset="0"/>
              </a:rPr>
              <a:t>tf.device</a:t>
            </a:r>
            <a:r>
              <a:rPr lang="en-US" sz="1600" b="0" dirty="0">
                <a:latin typeface="Consolas" panose="020B0609020204030204" pitchFamily="49" charset="0"/>
              </a:rPr>
              <a:t>(</a:t>
            </a:r>
            <a:r>
              <a:rPr lang="en-US" sz="1600" dirty="0">
                <a:solidFill>
                  <a:srgbClr val="7889FB"/>
                </a:solidFill>
                <a:latin typeface="Consolas" panose="020B0609020204030204" pitchFamily="49" charset="0"/>
              </a:rPr>
              <a:t>"/gpu:1"</a:t>
            </a:r>
            <a:r>
              <a:rPr lang="en-US" sz="1600" b="0" dirty="0">
                <a:latin typeface="Consolas" panose="020B0609020204030204" pitchFamily="49" charset="0"/>
              </a:rPr>
              <a:t>):</a:t>
            </a:r>
          </a:p>
          <a:p>
            <a:pPr marL="0" indent="0">
              <a:buNone/>
            </a:pPr>
            <a:r>
              <a:rPr lang="en-US" sz="1600" b="0" dirty="0">
                <a:latin typeface="Consolas" panose="020B0609020204030204" pitchFamily="49" charset="0"/>
              </a:rPr>
              <a:t>   b = </a:t>
            </a:r>
            <a:r>
              <a:rPr lang="en-US" sz="1600" b="0" dirty="0" err="1">
                <a:latin typeface="Consolas" panose="020B0609020204030204" pitchFamily="49" charset="0"/>
              </a:rPr>
              <a:t>tf.Variable</a:t>
            </a:r>
            <a:r>
              <a:rPr lang="en-US" sz="1600" b="0" dirty="0">
                <a:latin typeface="Consolas" panose="020B0609020204030204" pitchFamily="49" charset="0"/>
              </a:rPr>
              <a:t>(</a:t>
            </a:r>
            <a:r>
              <a:rPr lang="en-US" sz="1600" b="0" dirty="0" err="1">
                <a:latin typeface="Consolas" panose="020B0609020204030204" pitchFamily="49" charset="0"/>
              </a:rPr>
              <a:t>tf.random.uniform</a:t>
            </a:r>
            <a:r>
              <a:rPr lang="en-US" sz="1600" b="0" dirty="0">
                <a:latin typeface="Consolas" panose="020B0609020204030204" pitchFamily="49" charset="0"/>
              </a:rPr>
              <a:t>(...))</a:t>
            </a:r>
          </a:p>
          <a:p>
            <a:pPr marL="0" indent="0">
              <a:buNone/>
            </a:pPr>
            <a:r>
              <a:rPr lang="en-US" sz="1600" b="0" dirty="0">
                <a:latin typeface="Consolas" panose="020B0609020204030204" pitchFamily="49" charset="0"/>
              </a:rPr>
              <a:t>   b = </a:t>
            </a:r>
            <a:r>
              <a:rPr lang="en-US" sz="1600" b="0" dirty="0" err="1">
                <a:latin typeface="Consolas" panose="020B0609020204030204" pitchFamily="49" charset="0"/>
              </a:rPr>
              <a:t>tf.square</a:t>
            </a:r>
            <a:r>
              <a:rPr lang="en-US" sz="1600" b="0" dirty="0">
                <a:latin typeface="Consolas" panose="020B0609020204030204" pitchFamily="49" charset="0"/>
              </a:rPr>
              <a:t>(b)</a:t>
            </a:r>
          </a:p>
          <a:p>
            <a:pPr marL="0" indent="0">
              <a:buNone/>
            </a:pPr>
            <a:r>
              <a:rPr lang="en-US" sz="1600" dirty="0">
                <a:latin typeface="Consolas" panose="020B0609020204030204" pitchFamily="49" charset="0"/>
              </a:rPr>
              <a:t>with</a:t>
            </a:r>
            <a:r>
              <a:rPr lang="en-US" sz="1600" b="0" dirty="0">
                <a:latin typeface="Consolas" panose="020B0609020204030204" pitchFamily="49" charset="0"/>
              </a:rPr>
              <a:t> </a:t>
            </a:r>
            <a:r>
              <a:rPr lang="en-US" sz="1600" b="0" dirty="0" err="1">
                <a:latin typeface="Consolas" panose="020B0609020204030204" pitchFamily="49" charset="0"/>
              </a:rPr>
              <a:t>tf.device</a:t>
            </a:r>
            <a:r>
              <a:rPr lang="en-US" sz="1600" b="0" dirty="0">
                <a:latin typeface="Consolas" panose="020B0609020204030204" pitchFamily="49" charset="0"/>
              </a:rPr>
              <a:t>(</a:t>
            </a:r>
            <a:r>
              <a:rPr lang="en-US" sz="1600" dirty="0">
                <a:solidFill>
                  <a:srgbClr val="7889FB"/>
                </a:solidFill>
                <a:latin typeface="Consolas" panose="020B0609020204030204" pitchFamily="49" charset="0"/>
              </a:rPr>
              <a:t>"/cpu:0"</a:t>
            </a:r>
            <a:r>
              <a:rPr lang="en-US" sz="1600" b="0" dirty="0">
                <a:latin typeface="Consolas" panose="020B0609020204030204" pitchFamily="49" charset="0"/>
              </a:rPr>
              <a:t>):</a:t>
            </a:r>
          </a:p>
          <a:p>
            <a:pPr marL="0" indent="0">
              <a:buNone/>
            </a:pPr>
            <a:r>
              <a:rPr lang="en-US" sz="1600" b="0" dirty="0">
                <a:latin typeface="Consolas" panose="020B0609020204030204" pitchFamily="49" charset="0"/>
              </a:rPr>
              <a:t>   loss = </a:t>
            </a:r>
            <a:r>
              <a:rPr lang="en-US" sz="1600" b="0" dirty="0" err="1">
                <a:latin typeface="Consolas" panose="020B0609020204030204" pitchFamily="49" charset="0"/>
              </a:rPr>
              <a:t>a+b</a:t>
            </a:r>
            <a:endParaRPr lang="en-US" sz="1600" b="0" dirty="0">
              <a:latin typeface="Consolas" panose="020B0609020204030204" pitchFamily="49" charset="0"/>
            </a:endParaRPr>
          </a:p>
          <a:p>
            <a:pPr marL="0" indent="0">
              <a:buNone/>
            </a:pPr>
            <a:endParaRPr lang="en-US" sz="1600" b="0" dirty="0"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sz="1600" dirty="0">
                <a:solidFill>
                  <a:srgbClr val="00B050"/>
                </a:solidFill>
                <a:latin typeface="Consolas" panose="020B0609020204030204" pitchFamily="49" charset="0"/>
              </a:rPr>
              <a:t># Declare optimizer and parameters</a:t>
            </a:r>
          </a:p>
          <a:p>
            <a:pPr marL="0" indent="0">
              <a:buNone/>
            </a:pPr>
            <a:r>
              <a:rPr lang="en-US" sz="1600" b="0" dirty="0">
                <a:latin typeface="Consolas" panose="020B0609020204030204" pitchFamily="49" charset="0"/>
              </a:rPr>
              <a:t>opt = </a:t>
            </a:r>
            <a:r>
              <a:rPr lang="en-US" sz="1600" b="0" dirty="0" err="1">
                <a:latin typeface="Consolas" panose="020B0609020204030204" pitchFamily="49" charset="0"/>
              </a:rPr>
              <a:t>tf.train.GradientDescentOptimizer</a:t>
            </a:r>
            <a:r>
              <a:rPr lang="en-US" sz="1600" b="0" dirty="0">
                <a:latin typeface="Consolas" panose="020B0609020204030204" pitchFamily="49" charset="0"/>
              </a:rPr>
              <a:t>(</a:t>
            </a:r>
            <a:r>
              <a:rPr lang="en-US" sz="1600" b="0" dirty="0" err="1">
                <a:latin typeface="Consolas" panose="020B0609020204030204" pitchFamily="49" charset="0"/>
              </a:rPr>
              <a:t>learning_rate</a:t>
            </a:r>
            <a:r>
              <a:rPr lang="en-US" sz="1600" b="0" dirty="0">
                <a:latin typeface="Consolas" panose="020B0609020204030204" pitchFamily="49" charset="0"/>
              </a:rPr>
              <a:t>=0.1)</a:t>
            </a:r>
          </a:p>
          <a:p>
            <a:pPr marL="0" indent="0">
              <a:buNone/>
            </a:pPr>
            <a:r>
              <a:rPr lang="en-US" sz="1600" b="0" dirty="0" err="1">
                <a:latin typeface="Consolas" panose="020B0609020204030204" pitchFamily="49" charset="0"/>
              </a:rPr>
              <a:t>train_op</a:t>
            </a:r>
            <a:r>
              <a:rPr lang="en-US" sz="1600" b="0" dirty="0">
                <a:latin typeface="Consolas" panose="020B0609020204030204" pitchFamily="49" charset="0"/>
              </a:rPr>
              <a:t> = </a:t>
            </a:r>
            <a:r>
              <a:rPr lang="en-US" sz="1600" b="0" dirty="0" err="1">
                <a:latin typeface="Consolas" panose="020B0609020204030204" pitchFamily="49" charset="0"/>
              </a:rPr>
              <a:t>opt.minimize</a:t>
            </a:r>
            <a:r>
              <a:rPr lang="en-US" sz="1600" b="0" dirty="0">
                <a:latin typeface="Consolas" panose="020B0609020204030204" pitchFamily="49" charset="0"/>
              </a:rPr>
              <a:t>(loss)</a:t>
            </a:r>
          </a:p>
          <a:p>
            <a:pPr marL="0" indent="0">
              <a:buNone/>
            </a:pPr>
            <a:endParaRPr lang="en-US" sz="1600" b="0" dirty="0"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sz="1600" dirty="0">
                <a:solidFill>
                  <a:srgbClr val="00B050"/>
                </a:solidFill>
                <a:latin typeface="Consolas" panose="020B0609020204030204" pitchFamily="49" charset="0"/>
              </a:rPr>
              <a:t># Force distributed graph evaluation</a:t>
            </a:r>
          </a:p>
          <a:p>
            <a:pPr marL="0" indent="0">
              <a:buNone/>
            </a:pPr>
            <a:r>
              <a:rPr lang="en-US" sz="1600" b="0" dirty="0">
                <a:latin typeface="Consolas" panose="020B0609020204030204" pitchFamily="49" charset="0"/>
              </a:rPr>
              <a:t>ret = </a:t>
            </a:r>
            <a:r>
              <a:rPr lang="en-US" sz="1600" b="0" dirty="0" err="1">
                <a:latin typeface="Consolas" panose="020B0609020204030204" pitchFamily="49" charset="0"/>
              </a:rPr>
              <a:t>sess.run</a:t>
            </a:r>
            <a:r>
              <a:rPr lang="en-US" sz="1600" b="0" dirty="0">
                <a:latin typeface="Consolas" panose="020B0609020204030204" pitchFamily="49" charset="0"/>
              </a:rPr>
              <a:t>([loss, </a:t>
            </a:r>
            <a:r>
              <a:rPr lang="en-US" sz="1600" b="0" dirty="0" err="1">
                <a:latin typeface="Consolas" panose="020B0609020204030204" pitchFamily="49" charset="0"/>
              </a:rPr>
              <a:t>train_op</a:t>
            </a:r>
            <a:r>
              <a:rPr lang="en-US" sz="1600" b="0" dirty="0">
                <a:latin typeface="Consolas" panose="020B0609020204030204" pitchFamily="49" charset="0"/>
              </a:rPr>
              <a:t>]))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Model-Parallel Parameter Servers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209881" y="1349429"/>
            <a:ext cx="2612572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Explicit Placement of Operations </a:t>
            </a:r>
            <a:b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(shown via toy example)</a:t>
            </a:r>
          </a:p>
        </p:txBody>
      </p:sp>
    </p:spTree>
    <p:extLst>
      <p:ext uri="{BB962C8B-B14F-4D97-AF65-F5344CB8AC3E}">
        <p14:creationId xmlns:p14="http://schemas.microsoft.com/office/powerpoint/2010/main" val="4897725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Pathways: Asynchronous, Distributed Data Flow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System Overview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TF</a:t>
            </a:r>
            <a:r>
              <a:rPr lang="en-US" dirty="0"/>
              <a:t> and </a:t>
            </a:r>
            <a:r>
              <a:rPr lang="en-US" b="1" dirty="0">
                <a:solidFill>
                  <a:schemeClr val="accent1"/>
                </a:solidFill>
              </a:rPr>
              <a:t>JAX</a:t>
            </a:r>
            <a:r>
              <a:rPr lang="en-US" dirty="0"/>
              <a:t> programs (e.g., JAX </a:t>
            </a:r>
            <a:r>
              <a:rPr lang="en-US" dirty="0" err="1">
                <a:latin typeface="Consolas" panose="020B0609020204030204" pitchFamily="49" charset="0"/>
              </a:rPr>
              <a:t>pmap</a:t>
            </a:r>
            <a:r>
              <a:rPr lang="en-US" dirty="0">
                <a:latin typeface="Consolas" panose="020B0609020204030204" pitchFamily="49" charset="0"/>
              </a:rPr>
              <a:t>()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Virtual device requests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b="1" dirty="0">
                <a:solidFill>
                  <a:srgbClr val="7889FB"/>
                </a:solidFill>
                <a:sym typeface="Wingdings" panose="05000000000000000000" pitchFamily="2" charset="2"/>
              </a:rPr>
              <a:t>device islands</a:t>
            </a:r>
            <a:endParaRPr lang="en-US" b="1" dirty="0">
              <a:solidFill>
                <a:srgbClr val="7889FB"/>
              </a:solidFill>
            </a:endParaRP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MLIR</a:t>
            </a:r>
            <a:r>
              <a:rPr lang="en-US" dirty="0"/>
              <a:t> dialect, lowering to physical devices 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PLAQUE</a:t>
            </a:r>
            <a:r>
              <a:rPr lang="en-US" dirty="0"/>
              <a:t> shared data-flow system w/</a:t>
            </a:r>
            <a:br>
              <a:rPr lang="en-US" dirty="0"/>
            </a:br>
            <a:r>
              <a:rPr lang="en-US" b="1" dirty="0" err="1">
                <a:solidFill>
                  <a:srgbClr val="7889FB"/>
                </a:solidFill>
              </a:rPr>
              <a:t>sharded</a:t>
            </a:r>
            <a:r>
              <a:rPr lang="en-US" b="1" dirty="0">
                <a:solidFill>
                  <a:srgbClr val="7889FB"/>
                </a:solidFill>
              </a:rPr>
              <a:t> buffer</a:t>
            </a:r>
            <a:r>
              <a:rPr lang="en-US" dirty="0"/>
              <a:t>, </a:t>
            </a:r>
            <a:r>
              <a:rPr lang="en-US" b="1" dirty="0">
                <a:solidFill>
                  <a:srgbClr val="7889FB"/>
                </a:solidFill>
              </a:rPr>
              <a:t>sparse comm.</a:t>
            </a:r>
            <a:r>
              <a:rPr lang="en-US" dirty="0"/>
              <a:t>, </a:t>
            </a:r>
            <a:r>
              <a:rPr lang="en-US" b="1" dirty="0">
                <a:solidFill>
                  <a:srgbClr val="7889FB"/>
                </a:solidFill>
              </a:rPr>
              <a:t>gang scheduling</a:t>
            </a:r>
          </a:p>
          <a:p>
            <a:pPr lvl="1"/>
            <a:endParaRPr lang="en-US" sz="1000" dirty="0"/>
          </a:p>
          <a:p>
            <a:r>
              <a:rPr lang="en-US" dirty="0"/>
              <a:t>Resource Management and Scheduling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Model-Parallel Parameter Servers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4074" y="1250061"/>
            <a:ext cx="496251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5948624" y="1189772"/>
            <a:ext cx="2371411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[Paul Barham et al: Pathways: Asynchronous Distributed Dataflow for ML, </a:t>
            </a:r>
            <a:r>
              <a:rPr lang="en-U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MLSys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 2022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738" y="3979148"/>
            <a:ext cx="8521481" cy="223301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9977" y="2040569"/>
            <a:ext cx="2759241" cy="1756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402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Distributed Reinforcement Learning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Hybrid Data- and Task- Parallel Execution</a:t>
            </a:r>
          </a:p>
          <a:p>
            <a:r>
              <a:rPr lang="en-US" dirty="0"/>
              <a:t>Data-Parallel Parameter Servers</a:t>
            </a:r>
          </a:p>
          <a:p>
            <a:r>
              <a:rPr lang="en-US" dirty="0"/>
              <a:t>Nested Parallelism </a:t>
            </a:r>
          </a:p>
        </p:txBody>
      </p:sp>
    </p:spTree>
    <p:extLst>
      <p:ext uri="{BB962C8B-B14F-4D97-AF65-F5344CB8AC3E}">
        <p14:creationId xmlns:p14="http://schemas.microsoft.com/office/powerpoint/2010/main" val="7914692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Reinforcement Learning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RL Characteristics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Closed-loop:</a:t>
            </a:r>
            <a:r>
              <a:rPr lang="en-US" dirty="0"/>
              <a:t> goal-directed learning from interaction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Time-delayed reward:</a:t>
            </a:r>
            <a:r>
              <a:rPr lang="en-US" dirty="0"/>
              <a:t> map situations </a:t>
            </a:r>
            <a:r>
              <a:rPr lang="en-US" dirty="0">
                <a:sym typeface="Wingdings" panose="05000000000000000000" pitchFamily="2" charset="2"/>
              </a:rPr>
              <a:t> actions, max reward</a:t>
            </a:r>
          </a:p>
          <a:p>
            <a:pPr lvl="1"/>
            <a:r>
              <a:rPr lang="en-US" b="1" dirty="0">
                <a:solidFill>
                  <a:srgbClr val="7889FB"/>
                </a:solidFill>
                <a:sym typeface="Wingdings" panose="05000000000000000000" pitchFamily="2" charset="2"/>
              </a:rPr>
              <a:t>No instructions:</a:t>
            </a:r>
            <a:r>
              <a:rPr lang="en-US" dirty="0">
                <a:sym typeface="Wingdings" panose="05000000000000000000" pitchFamily="2" charset="2"/>
              </a:rPr>
              <a:t> exploitation (known actions) vs exploration (find actions)</a:t>
            </a:r>
          </a:p>
          <a:p>
            <a:pPr lvl="1"/>
            <a:endParaRPr lang="en-US" dirty="0">
              <a:sym typeface="Wingdings" panose="05000000000000000000" pitchFamily="2" charset="2"/>
            </a:endParaRPr>
          </a:p>
          <a:p>
            <a:pPr lvl="1"/>
            <a:endParaRPr lang="en-US" dirty="0">
              <a:sym typeface="Wingdings" panose="05000000000000000000" pitchFamily="2" charset="2"/>
            </a:endParaRPr>
          </a:p>
          <a:p>
            <a:pPr lvl="1"/>
            <a:endParaRPr lang="en-US" dirty="0">
              <a:sym typeface="Wingdings" panose="05000000000000000000" pitchFamily="2" charset="2"/>
            </a:endParaRPr>
          </a:p>
          <a:p>
            <a:pPr lvl="1"/>
            <a:endParaRPr lang="en-US" dirty="0">
              <a:sym typeface="Wingdings" panose="05000000000000000000" pitchFamily="2" charset="2"/>
            </a:endParaRPr>
          </a:p>
          <a:p>
            <a:pPr lvl="1"/>
            <a:endParaRPr lang="en-US" dirty="0">
              <a:sym typeface="Wingdings" panose="05000000000000000000" pitchFamily="2" charset="2"/>
            </a:endParaRPr>
          </a:p>
          <a:p>
            <a:pPr lvl="1"/>
            <a:endParaRPr lang="en-US" sz="1000" dirty="0">
              <a:sym typeface="Wingdings" panose="05000000000000000000" pitchFamily="2" charset="2"/>
            </a:endParaRPr>
          </a:p>
          <a:p>
            <a:r>
              <a:rPr lang="en-US" dirty="0">
                <a:sym typeface="Wingdings" panose="05000000000000000000" pitchFamily="2" charset="2"/>
              </a:rPr>
              <a:t>RL Elements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Policy: stimulus-response rules (perceived environment state  actions)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Reward Signal: scalar reward at each time step (direct vs indirect)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Value Function: long-term desirability of states (expected reward)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Model of the environment: expected behavior of environment  planning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Distributed Reinforcement Learning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2350613" y="2816336"/>
            <a:ext cx="4605209" cy="1545540"/>
            <a:chOff x="2270227" y="3358942"/>
            <a:chExt cx="4605209" cy="1545540"/>
          </a:xfrm>
        </p:grpSpPr>
        <p:sp>
          <p:nvSpPr>
            <p:cNvPr id="2" name="Rectangle 1"/>
            <p:cNvSpPr/>
            <p:nvPr/>
          </p:nvSpPr>
          <p:spPr>
            <a:xfrm>
              <a:off x="2270227" y="3750942"/>
              <a:ext cx="1560539" cy="69757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Agent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5314897" y="3750943"/>
              <a:ext cx="1560539" cy="69757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Environment</a:t>
              </a:r>
              <a:b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(real/sim)</a:t>
              </a:r>
            </a:p>
          </p:txBody>
        </p:sp>
        <p:sp>
          <p:nvSpPr>
            <p:cNvPr id="9" name="Right Arrow 8"/>
            <p:cNvSpPr/>
            <p:nvPr/>
          </p:nvSpPr>
          <p:spPr>
            <a:xfrm>
              <a:off x="4434838" y="3728277"/>
              <a:ext cx="326229" cy="320865"/>
            </a:xfrm>
            <a:prstGeom prst="rightArrow">
              <a:avLst/>
            </a:prstGeom>
            <a:solidFill>
              <a:srgbClr val="7889F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4031381" y="3358942"/>
              <a:ext cx="1111709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Action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758319" y="4535150"/>
              <a:ext cx="1707986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Reward/State</a:t>
              </a:r>
            </a:p>
          </p:txBody>
        </p:sp>
        <p:sp>
          <p:nvSpPr>
            <p:cNvPr id="22" name="Right Arrow 21"/>
            <p:cNvSpPr/>
            <p:nvPr/>
          </p:nvSpPr>
          <p:spPr>
            <a:xfrm rot="10800000">
              <a:off x="4424122" y="4119829"/>
              <a:ext cx="326229" cy="320865"/>
            </a:xfrm>
            <a:prstGeom prst="rightArrow">
              <a:avLst/>
            </a:prstGeom>
            <a:solidFill>
              <a:srgbClr val="7889F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1949" y="766045"/>
            <a:ext cx="496005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25" name="TextBox 24"/>
          <p:cNvSpPr txBox="1"/>
          <p:nvPr/>
        </p:nvSpPr>
        <p:spPr>
          <a:xfrm>
            <a:off x="5848141" y="705754"/>
            <a:ext cx="2433131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[Richard S. Sutton, Andrew G.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Barto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Reinforcement Learning: An Introduction, MIT Press, 2015]</a:t>
            </a:r>
          </a:p>
        </p:txBody>
      </p:sp>
    </p:spTree>
    <p:extLst>
      <p:ext uri="{BB962C8B-B14F-4D97-AF65-F5344CB8AC3E}">
        <p14:creationId xmlns:p14="http://schemas.microsoft.com/office/powerpoint/2010/main" val="3029804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Distributed RL in </a:t>
            </a:r>
            <a:r>
              <a:rPr lang="en-US" dirty="0" err="1"/>
              <a:t>RLlib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Framework Overview</a:t>
            </a:r>
          </a:p>
          <a:p>
            <a:pPr lvl="1"/>
            <a:r>
              <a:rPr lang="en-US" dirty="0" err="1"/>
              <a:t>RLlib</a:t>
            </a:r>
            <a:r>
              <a:rPr lang="en-US" dirty="0"/>
              <a:t> on tasks/actors in Ray</a:t>
            </a:r>
          </a:p>
          <a:p>
            <a:pPr lvl="1"/>
            <a:r>
              <a:rPr lang="en-US" dirty="0"/>
              <a:t>Interleaved policy training, simulations, </a:t>
            </a:r>
            <a:r>
              <a:rPr lang="en-US" dirty="0" err="1"/>
              <a:t>etc</a:t>
            </a: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Parallelization Strategies</a:t>
            </a:r>
          </a:p>
          <a:p>
            <a:pPr lvl="1"/>
            <a:r>
              <a:rPr lang="en-US" dirty="0"/>
              <a:t>Hierarchical Parallel Task Model </a:t>
            </a:r>
            <a:br>
              <a:rPr lang="en-US" dirty="0"/>
            </a:br>
            <a:r>
              <a:rPr lang="en-US" dirty="0"/>
              <a:t>(locally, centralized control)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Policy optimizer</a:t>
            </a:r>
            <a:r>
              <a:rPr lang="en-US" dirty="0"/>
              <a:t> step methods</a:t>
            </a:r>
            <a:br>
              <a:rPr lang="en-US" dirty="0"/>
            </a:br>
            <a:r>
              <a:rPr lang="en-US" dirty="0"/>
              <a:t>(All-reduce, local multi-GPU, </a:t>
            </a:r>
            <a:br>
              <a:rPr lang="en-US" dirty="0"/>
            </a:br>
            <a:r>
              <a:rPr lang="en-US" dirty="0" err="1"/>
              <a:t>async</a:t>
            </a:r>
            <a:r>
              <a:rPr lang="en-US" dirty="0"/>
              <a:t>, </a:t>
            </a:r>
            <a:r>
              <a:rPr lang="en-US" dirty="0">
                <a:solidFill>
                  <a:schemeClr val="accent1"/>
                </a:solidFill>
              </a:rPr>
              <a:t>parameter server</a:t>
            </a:r>
            <a:r>
              <a:rPr lang="en-US" dirty="0"/>
              <a:t>)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Policy graph</a:t>
            </a:r>
            <a:r>
              <a:rPr lang="en-US" b="0" dirty="0"/>
              <a:t> (algorithm-specific) </a:t>
            </a:r>
            <a:br>
              <a:rPr lang="en-US" b="0" dirty="0"/>
            </a:br>
            <a:r>
              <a:rPr lang="en-US" b="0" dirty="0"/>
              <a:t>on</a:t>
            </a:r>
            <a:r>
              <a:rPr lang="en-US" dirty="0"/>
              <a:t> multiple </a:t>
            </a:r>
            <a:r>
              <a:rPr lang="en-US" b="0" dirty="0"/>
              <a:t>remote</a:t>
            </a:r>
            <a:r>
              <a:rPr lang="en-US" dirty="0"/>
              <a:t> </a:t>
            </a:r>
            <a:r>
              <a:rPr lang="en-US" b="0" dirty="0"/>
              <a:t>evaluator replicas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Distributed Reinforcement Learning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1703" y="707721"/>
            <a:ext cx="496251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1703" y="1477611"/>
            <a:ext cx="496005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5486401" y="647432"/>
            <a:ext cx="2823587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[Eric Liang, Richard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Liaw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et al: </a:t>
            </a:r>
            <a:r>
              <a:rPr lang="en-US" sz="14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RLlib</a:t>
            </a:r>
            <a:r>
              <a:rPr lang="en-US" sz="1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Abstractions for Distributed Reinforcement Learning.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ICML 2018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144757" y="1407275"/>
            <a:ext cx="3165232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[Philipp Moritz, Robert Nishihara et al.: </a:t>
            </a:r>
            <a:r>
              <a:rPr lang="en-US" sz="1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Ray: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A Distributed Framework for Emerging AI Applications.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OSDI 2018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4345" y="2431625"/>
            <a:ext cx="7353123" cy="101175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8122" y="4409350"/>
            <a:ext cx="3424333" cy="167101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306542" y="3712777"/>
            <a:ext cx="3183304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Example Parameter Server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(task stream, wait for #updates)</a:t>
            </a:r>
          </a:p>
        </p:txBody>
      </p:sp>
      <p:sp>
        <p:nvSpPr>
          <p:cNvPr id="17" name="Right Arrow 16"/>
          <p:cNvSpPr/>
          <p:nvPr/>
        </p:nvSpPr>
        <p:spPr>
          <a:xfrm>
            <a:off x="4947301" y="5215435"/>
            <a:ext cx="326229" cy="320865"/>
          </a:xfrm>
          <a:prstGeom prst="rightArrow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7085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Podracer</a:t>
            </a:r>
            <a:r>
              <a:rPr lang="en-US" dirty="0"/>
              <a:t> RL Architectures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 of TPU Pods via JAX/TF XLA</a:t>
            </a:r>
          </a:p>
          <a:p>
            <a:endParaRPr lang="en-US" dirty="0"/>
          </a:p>
          <a:p>
            <a:r>
              <a:rPr lang="en-US" dirty="0"/>
              <a:t>#1 Anakin</a:t>
            </a:r>
          </a:p>
          <a:p>
            <a:pPr lvl="1"/>
            <a:r>
              <a:rPr lang="en-US" dirty="0"/>
              <a:t>Agent-environment interaction can be compiled into a single XLA program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Scalability:</a:t>
            </a:r>
            <a:r>
              <a:rPr lang="en-US" dirty="0"/>
              <a:t> replicate basic setup to larger TPU slices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Distributed Reinforcement Learning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3908" y="1259902"/>
            <a:ext cx="454046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5466304" y="1199612"/>
            <a:ext cx="2883877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[Matteo Hessel, Manuel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Kroiss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et al: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Podracer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architectures for scalable Reinforcement Learning, </a:t>
            </a:r>
            <a:r>
              <a:rPr lang="en-U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CoRR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 2021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529" y="3677340"/>
            <a:ext cx="8359992" cy="207374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11736" y="3496825"/>
            <a:ext cx="705082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CPU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30713" y="3227196"/>
            <a:ext cx="6687241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TPU Core</a:t>
            </a:r>
          </a:p>
        </p:txBody>
      </p:sp>
    </p:spTree>
    <p:extLst>
      <p:ext uri="{BB962C8B-B14F-4D97-AF65-F5344CB8AC3E}">
        <p14:creationId xmlns:p14="http://schemas.microsoft.com/office/powerpoint/2010/main" val="2451640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Categories of Execution Strategies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Motivation and Terminology</a:t>
            </a:r>
          </a:p>
        </p:txBody>
      </p:sp>
      <p:sp>
        <p:nvSpPr>
          <p:cNvPr id="5" name="Rectangle 4"/>
          <p:cNvSpPr/>
          <p:nvPr/>
        </p:nvSpPr>
        <p:spPr>
          <a:xfrm>
            <a:off x="803947" y="3847517"/>
            <a:ext cx="7670081" cy="5524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07 Hybrid Execution and HW Accelerators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03947" y="2394224"/>
            <a:ext cx="2286000" cy="10825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05</a:t>
            </a:r>
            <a:r>
              <a:rPr lang="en-US" b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Data-Parallel Execution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495987" y="2394224"/>
            <a:ext cx="2286000" cy="10825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05</a:t>
            </a:r>
            <a:r>
              <a:rPr lang="en-US" b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Task-Parallel Execution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86106" y="2394224"/>
            <a:ext cx="2286000" cy="1082502"/>
          </a:xfrm>
          <a:prstGeom prst="rect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06 Parameter Servers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(data, model)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280213" y="1657978"/>
            <a:ext cx="2090058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Mini-batch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85915" y="1659654"/>
            <a:ext cx="2090058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Batch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SIMD/SPMD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570506" y="1379978"/>
            <a:ext cx="2090058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Batch/Mini-batch, Independent Tasks </a:t>
            </a: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MIMD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805623" y="4793062"/>
            <a:ext cx="7668405" cy="1"/>
          </a:xfrm>
          <a:prstGeom prst="line">
            <a:avLst/>
          </a:prstGeom>
          <a:ln w="22225">
            <a:solidFill>
              <a:schemeClr val="tx1"/>
            </a:solidFill>
            <a:prstDash val="dash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805623" y="5176783"/>
            <a:ext cx="7670081" cy="5524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08 Caching, Partitioning, Indexing, and Compression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1253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Podracer</a:t>
            </a:r>
            <a:r>
              <a:rPr lang="en-US" dirty="0"/>
              <a:t> RL Architectures, cont.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#2 </a:t>
            </a:r>
            <a:r>
              <a:rPr lang="en-US" dirty="0" err="1"/>
              <a:t>Sebulba</a:t>
            </a:r>
            <a:endParaRPr lang="en-US" dirty="0"/>
          </a:p>
          <a:p>
            <a:pPr lvl="1"/>
            <a:r>
              <a:rPr lang="en-US" dirty="0"/>
              <a:t>Decomposed actors and learners</a:t>
            </a:r>
          </a:p>
          <a:p>
            <a:pPr lvl="1"/>
            <a:r>
              <a:rPr lang="en-US" dirty="0"/>
              <a:t>Support for arbitrary environments</a:t>
            </a:r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Distributed Reinforcement Learning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3908" y="1259902"/>
            <a:ext cx="454046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5466304" y="1199612"/>
            <a:ext cx="2883877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[Matteo Hessel, Manuel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Kroiss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et al: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Podracer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architectures for scalable Reinforcement Learning, </a:t>
            </a:r>
            <a:r>
              <a:rPr lang="en-U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CoRR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 2021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119" y="2500227"/>
            <a:ext cx="6836558" cy="3629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1786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Federated Machine Learning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0769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 Setting and Overview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Motivation Federated ML</a:t>
            </a:r>
          </a:p>
          <a:p>
            <a:pPr lvl="1"/>
            <a:r>
              <a:rPr lang="en-US" dirty="0"/>
              <a:t>Learn model </a:t>
            </a:r>
            <a:r>
              <a:rPr lang="en-US" b="1" dirty="0">
                <a:solidFill>
                  <a:schemeClr val="accent1"/>
                </a:solidFill>
              </a:rPr>
              <a:t>w/o central data consolidation</a:t>
            </a:r>
            <a:endParaRPr lang="en-US" dirty="0"/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Privacy + data/power caps</a:t>
            </a:r>
            <a:r>
              <a:rPr lang="en-US" dirty="0"/>
              <a:t> vs </a:t>
            </a:r>
            <a:r>
              <a:rPr lang="en-US" b="1" dirty="0">
                <a:solidFill>
                  <a:srgbClr val="7889FB"/>
                </a:solidFill>
              </a:rPr>
              <a:t>personalization and sharing</a:t>
            </a:r>
          </a:p>
          <a:p>
            <a:pPr lvl="1"/>
            <a:r>
              <a:rPr lang="en-US" dirty="0"/>
              <a:t>Applications Characteristics</a:t>
            </a:r>
          </a:p>
          <a:p>
            <a:pPr lvl="2"/>
            <a:r>
              <a:rPr lang="en-US" dirty="0"/>
              <a:t>#1 On-device data more relevant than server-side data</a:t>
            </a:r>
          </a:p>
          <a:p>
            <a:pPr lvl="2"/>
            <a:r>
              <a:rPr lang="en-US" dirty="0"/>
              <a:t>#2 On-device data is privacy-sensitive or large</a:t>
            </a:r>
          </a:p>
          <a:p>
            <a:pPr lvl="2"/>
            <a:r>
              <a:rPr lang="en-US" dirty="0"/>
              <a:t>#3 Labels can be inferred naturally from user interaction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Example:</a:t>
            </a:r>
            <a:r>
              <a:rPr lang="en-US" dirty="0"/>
              <a:t> Language modeling for mobile keyboards and voice recognition </a:t>
            </a:r>
          </a:p>
          <a:p>
            <a:pPr lvl="1"/>
            <a:endParaRPr lang="en-US" dirty="0"/>
          </a:p>
          <a:p>
            <a:r>
              <a:rPr lang="en-US" dirty="0"/>
              <a:t>Challenges</a:t>
            </a:r>
          </a:p>
          <a:p>
            <a:pPr lvl="1"/>
            <a:r>
              <a:rPr lang="en-US" dirty="0"/>
              <a:t>Massively distributed (data stored across many devices)</a:t>
            </a:r>
          </a:p>
          <a:p>
            <a:pPr lvl="1"/>
            <a:r>
              <a:rPr lang="en-US" dirty="0"/>
              <a:t>Limited and unreliable communication </a:t>
            </a:r>
          </a:p>
          <a:p>
            <a:pPr lvl="1"/>
            <a:r>
              <a:rPr lang="en-US" dirty="0"/>
              <a:t>Unbalanced data (skew in data size, non-IID )</a:t>
            </a:r>
          </a:p>
          <a:p>
            <a:pPr lvl="1"/>
            <a:r>
              <a:rPr lang="en-US" dirty="0"/>
              <a:t>Unreliable compute nodes / data availability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Federated Machine Learning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31" r="27006"/>
          <a:stretch/>
        </p:blipFill>
        <p:spPr>
          <a:xfrm>
            <a:off x="8028360" y="2484887"/>
            <a:ext cx="255432" cy="51246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31" r="27006"/>
          <a:stretch/>
        </p:blipFill>
        <p:spPr>
          <a:xfrm>
            <a:off x="7420049" y="2364308"/>
            <a:ext cx="255432" cy="51246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31" r="27006"/>
          <a:stretch/>
        </p:blipFill>
        <p:spPr>
          <a:xfrm>
            <a:off x="8616580" y="2364307"/>
            <a:ext cx="255432" cy="51246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7476" y="1480368"/>
            <a:ext cx="457200" cy="371475"/>
          </a:xfrm>
          <a:prstGeom prst="rect">
            <a:avLst/>
          </a:prstGeom>
        </p:spPr>
      </p:pic>
      <p:cxnSp>
        <p:nvCxnSpPr>
          <p:cNvPr id="15" name="Straight Arrow Connector 14"/>
          <p:cNvCxnSpPr>
            <a:endCxn id="11" idx="0"/>
          </p:cNvCxnSpPr>
          <p:nvPr/>
        </p:nvCxnSpPr>
        <p:spPr>
          <a:xfrm flipH="1">
            <a:off x="7547765" y="1851843"/>
            <a:ext cx="480595" cy="512465"/>
          </a:xfrm>
          <a:prstGeom prst="straightConnector1">
            <a:avLst/>
          </a:prstGeom>
          <a:ln w="19050">
            <a:solidFill>
              <a:srgbClr val="7889FB"/>
            </a:solidFill>
            <a:headEnd type="triangle"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447437" y="1685680"/>
            <a:ext cx="519167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</a:t>
            </a:r>
          </a:p>
        </p:txBody>
      </p:sp>
      <p:cxnSp>
        <p:nvCxnSpPr>
          <p:cNvPr id="20" name="Straight Arrow Connector 19"/>
          <p:cNvCxnSpPr>
            <a:stCxn id="14" idx="2"/>
            <a:endCxn id="10" idx="0"/>
          </p:cNvCxnSpPr>
          <p:nvPr/>
        </p:nvCxnSpPr>
        <p:spPr>
          <a:xfrm>
            <a:off x="8156076" y="1851843"/>
            <a:ext cx="0" cy="633044"/>
          </a:xfrm>
          <a:prstGeom prst="straightConnector1">
            <a:avLst/>
          </a:prstGeom>
          <a:ln w="19050">
            <a:solidFill>
              <a:srgbClr val="7889FB"/>
            </a:solidFill>
            <a:headEnd type="triangle"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endCxn id="12" idx="0"/>
          </p:cNvCxnSpPr>
          <p:nvPr/>
        </p:nvCxnSpPr>
        <p:spPr>
          <a:xfrm>
            <a:off x="8333160" y="1851843"/>
            <a:ext cx="411136" cy="512464"/>
          </a:xfrm>
          <a:prstGeom prst="straightConnector1">
            <a:avLst/>
          </a:prstGeom>
          <a:ln w="19050">
            <a:solidFill>
              <a:srgbClr val="7889FB"/>
            </a:solidFill>
            <a:headEnd type="triangle"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8433846" y="1667260"/>
            <a:ext cx="519167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Δ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1985" y="4577389"/>
            <a:ext cx="1142350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32" name="TextBox 31"/>
          <p:cNvSpPr txBox="1"/>
          <p:nvPr/>
        </p:nvSpPr>
        <p:spPr>
          <a:xfrm>
            <a:off x="5978770" y="5235193"/>
            <a:ext cx="2974312" cy="9541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[Jakub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Konečný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Federated Learning - Privacy-Preserving Collaborative Machine Learning without Centralized Training Data,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UW Seminar 2018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223566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Federated ML Training Algorithm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latin typeface="Consolas" panose="020B0609020204030204" pitchFamily="49" charset="0"/>
              </a:rPr>
              <a:t>while</a:t>
            </a:r>
            <a:r>
              <a:rPr lang="en-US" b="0" dirty="0">
                <a:latin typeface="Consolas" panose="020B0609020204030204" pitchFamily="49" charset="0"/>
              </a:rPr>
              <a:t>( !converged ) {</a:t>
            </a:r>
          </a:p>
          <a:p>
            <a:pPr marL="0" indent="0">
              <a:buNone/>
            </a:pPr>
            <a:r>
              <a:rPr lang="en-US" dirty="0">
                <a:latin typeface="Consolas" panose="020B0609020204030204" pitchFamily="49" charset="0"/>
              </a:rPr>
              <a:t>   1. </a:t>
            </a:r>
            <a:r>
              <a:rPr lang="en-US" b="0" dirty="0">
                <a:latin typeface="Consolas" panose="020B0609020204030204" pitchFamily="49" charset="0"/>
              </a:rPr>
              <a:t>Select random subset (e.g. 1000) </a:t>
            </a:r>
            <a:br>
              <a:rPr lang="en-US" b="0" dirty="0">
                <a:latin typeface="Consolas" panose="020B0609020204030204" pitchFamily="49" charset="0"/>
              </a:rPr>
            </a:br>
            <a:r>
              <a:rPr lang="en-US" b="0" dirty="0">
                <a:latin typeface="Consolas" panose="020B0609020204030204" pitchFamily="49" charset="0"/>
              </a:rPr>
              <a:t>      of the (online) clients</a:t>
            </a:r>
          </a:p>
          <a:p>
            <a:pPr marL="0" indent="0">
              <a:buNone/>
            </a:pPr>
            <a:r>
              <a:rPr lang="en-US" dirty="0">
                <a:latin typeface="Consolas" panose="020B0609020204030204" pitchFamily="49" charset="0"/>
              </a:rPr>
              <a:t>   2. </a:t>
            </a:r>
            <a:r>
              <a:rPr lang="en-US" b="0" dirty="0">
                <a:latin typeface="Consolas" panose="020B0609020204030204" pitchFamily="49" charset="0"/>
              </a:rPr>
              <a:t>In parallel, send current parameters </a:t>
            </a:r>
            <a:r>
              <a:rPr lang="el-GR" dirty="0">
                <a:solidFill>
                  <a:srgbClr val="7889FB"/>
                </a:solidFill>
                <a:latin typeface="Consolas" panose="020B0609020204030204" pitchFamily="49" charset="0"/>
              </a:rPr>
              <a:t>θ</a:t>
            </a:r>
            <a:r>
              <a:rPr lang="en-US" baseline="-25000" dirty="0">
                <a:solidFill>
                  <a:srgbClr val="7889FB"/>
                </a:solidFill>
                <a:latin typeface="Consolas" panose="020B0609020204030204" pitchFamily="49" charset="0"/>
              </a:rPr>
              <a:t>t</a:t>
            </a:r>
            <a:r>
              <a:rPr lang="en-US" dirty="0">
                <a:latin typeface="Consolas" panose="020B0609020204030204" pitchFamily="49" charset="0"/>
              </a:rPr>
              <a:t> </a:t>
            </a:r>
            <a:br>
              <a:rPr lang="en-US" dirty="0">
                <a:latin typeface="Consolas" panose="020B0609020204030204" pitchFamily="49" charset="0"/>
              </a:rPr>
            </a:br>
            <a:r>
              <a:rPr lang="en-US" dirty="0">
                <a:latin typeface="Consolas" panose="020B0609020204030204" pitchFamily="49" charset="0"/>
              </a:rPr>
              <a:t>      </a:t>
            </a:r>
            <a:r>
              <a:rPr lang="en-US" b="0" dirty="0">
                <a:latin typeface="Consolas" panose="020B0609020204030204" pitchFamily="49" charset="0"/>
              </a:rPr>
              <a:t>to those clients</a:t>
            </a:r>
          </a:p>
          <a:p>
            <a:pPr marL="0" indent="0">
              <a:buNone/>
            </a:pPr>
            <a:endParaRPr lang="en-US" sz="1000" dirty="0"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dirty="0">
                <a:latin typeface="Consolas" panose="020B0609020204030204" pitchFamily="49" charset="0"/>
              </a:rPr>
              <a:t>      2a. </a:t>
            </a:r>
            <a:r>
              <a:rPr lang="en-US" b="0" dirty="0">
                <a:latin typeface="Consolas" panose="020B0609020204030204" pitchFamily="49" charset="0"/>
              </a:rPr>
              <a:t>Receive parameters</a:t>
            </a:r>
            <a:r>
              <a:rPr lang="en-US" dirty="0">
                <a:latin typeface="Consolas" panose="020B0609020204030204" pitchFamily="49" charset="0"/>
              </a:rPr>
              <a:t> </a:t>
            </a:r>
            <a:r>
              <a:rPr lang="el-GR" dirty="0">
                <a:solidFill>
                  <a:srgbClr val="7889FB"/>
                </a:solidFill>
                <a:latin typeface="Consolas" panose="020B0609020204030204" pitchFamily="49" charset="0"/>
              </a:rPr>
              <a:t>θ</a:t>
            </a:r>
            <a:r>
              <a:rPr lang="en-US" baseline="-25000" dirty="0">
                <a:solidFill>
                  <a:srgbClr val="7889FB"/>
                </a:solidFill>
                <a:latin typeface="Consolas" panose="020B0609020204030204" pitchFamily="49" charset="0"/>
              </a:rPr>
              <a:t>t</a:t>
            </a:r>
            <a:r>
              <a:rPr lang="en-US" dirty="0">
                <a:latin typeface="Consolas" panose="020B0609020204030204" pitchFamily="49" charset="0"/>
              </a:rPr>
              <a:t> </a:t>
            </a:r>
            <a:r>
              <a:rPr lang="en-US" b="0" dirty="0">
                <a:latin typeface="Consolas" panose="020B0609020204030204" pitchFamily="49" charset="0"/>
              </a:rPr>
              <a:t>from server</a:t>
            </a:r>
            <a:r>
              <a:rPr lang="en-US" dirty="0"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chemeClr val="accent1"/>
                </a:solidFill>
                <a:latin typeface="Consolas" panose="020B0609020204030204" pitchFamily="49" charset="0"/>
              </a:rPr>
              <a:t>[pull]</a:t>
            </a:r>
          </a:p>
          <a:p>
            <a:pPr marL="0" indent="0">
              <a:buNone/>
            </a:pPr>
            <a:r>
              <a:rPr lang="en-US" dirty="0">
                <a:latin typeface="Consolas" panose="020B0609020204030204" pitchFamily="49" charset="0"/>
              </a:rPr>
              <a:t>      2b. </a:t>
            </a:r>
            <a:r>
              <a:rPr lang="en-US" b="0" dirty="0">
                <a:latin typeface="Consolas" panose="020B0609020204030204" pitchFamily="49" charset="0"/>
              </a:rPr>
              <a:t>Run some number of </a:t>
            </a:r>
            <a:r>
              <a:rPr lang="en-US" b="0" dirty="0" err="1">
                <a:latin typeface="Consolas" panose="020B0609020204030204" pitchFamily="49" charset="0"/>
              </a:rPr>
              <a:t>minibatch</a:t>
            </a:r>
            <a:r>
              <a:rPr lang="en-US" b="0" dirty="0">
                <a:latin typeface="Consolas" panose="020B0609020204030204" pitchFamily="49" charset="0"/>
              </a:rPr>
              <a:t> SGD steps,</a:t>
            </a:r>
            <a:br>
              <a:rPr lang="en-US" b="0" dirty="0">
                <a:latin typeface="Consolas" panose="020B0609020204030204" pitchFamily="49" charset="0"/>
              </a:rPr>
            </a:br>
            <a:r>
              <a:rPr lang="en-US" b="0" dirty="0">
                <a:latin typeface="Consolas" panose="020B0609020204030204" pitchFamily="49" charset="0"/>
              </a:rPr>
              <a:t>          producing</a:t>
            </a:r>
            <a:r>
              <a:rPr lang="en-US" dirty="0">
                <a:latin typeface="Consolas" panose="020B0609020204030204" pitchFamily="49" charset="0"/>
              </a:rPr>
              <a:t> </a:t>
            </a:r>
            <a:r>
              <a:rPr lang="el-GR" dirty="0">
                <a:solidFill>
                  <a:srgbClr val="7889FB"/>
                </a:solidFill>
                <a:latin typeface="Consolas" panose="020B0609020204030204" pitchFamily="49" charset="0"/>
              </a:rPr>
              <a:t>θ</a:t>
            </a:r>
            <a:r>
              <a:rPr lang="en-US" dirty="0">
                <a:solidFill>
                  <a:srgbClr val="7889FB"/>
                </a:solidFill>
                <a:latin typeface="Consolas" panose="020B0609020204030204" pitchFamily="49" charset="0"/>
              </a:rPr>
              <a:t>’</a:t>
            </a:r>
          </a:p>
          <a:p>
            <a:pPr marL="0" indent="0">
              <a:buNone/>
            </a:pPr>
            <a:r>
              <a:rPr lang="en-US" dirty="0">
                <a:latin typeface="Consolas" panose="020B0609020204030204" pitchFamily="49" charset="0"/>
              </a:rPr>
              <a:t>      2c. Return </a:t>
            </a:r>
            <a:r>
              <a:rPr lang="el-GR" dirty="0">
                <a:solidFill>
                  <a:srgbClr val="7889FB"/>
                </a:solidFill>
                <a:latin typeface="Consolas" panose="020B0609020204030204" pitchFamily="49" charset="0"/>
              </a:rPr>
              <a:t>θ</a:t>
            </a:r>
            <a:r>
              <a:rPr lang="en-US" dirty="0">
                <a:solidFill>
                  <a:srgbClr val="7889FB"/>
                </a:solidFill>
                <a:latin typeface="Consolas" panose="020B0609020204030204" pitchFamily="49" charset="0"/>
              </a:rPr>
              <a:t>’-</a:t>
            </a:r>
            <a:r>
              <a:rPr lang="el-GR" dirty="0">
                <a:solidFill>
                  <a:srgbClr val="7889FB"/>
                </a:solidFill>
                <a:latin typeface="Consolas" panose="020B0609020204030204" pitchFamily="49" charset="0"/>
              </a:rPr>
              <a:t>θ</a:t>
            </a:r>
            <a:r>
              <a:rPr lang="en-US" baseline="-25000" dirty="0">
                <a:solidFill>
                  <a:srgbClr val="7889FB"/>
                </a:solidFill>
                <a:latin typeface="Consolas" panose="020B0609020204030204" pitchFamily="49" charset="0"/>
              </a:rPr>
              <a:t>t</a:t>
            </a:r>
            <a:r>
              <a:rPr lang="en-US" dirty="0">
                <a:solidFill>
                  <a:srgbClr val="7889FB"/>
                </a:solidFill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chemeClr val="tx1"/>
                </a:solidFill>
                <a:latin typeface="Consolas" panose="020B0609020204030204" pitchFamily="49" charset="0"/>
              </a:rPr>
              <a:t>(model averaging)</a:t>
            </a:r>
            <a:r>
              <a:rPr lang="en-US" b="0" dirty="0">
                <a:solidFill>
                  <a:schemeClr val="accent1"/>
                </a:solidFill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chemeClr val="accent1"/>
                </a:solidFill>
                <a:latin typeface="Consolas" panose="020B0609020204030204" pitchFamily="49" charset="0"/>
              </a:rPr>
              <a:t>[push]</a:t>
            </a:r>
            <a:endParaRPr lang="en-US" b="0" dirty="0">
              <a:solidFill>
                <a:schemeClr val="accent1"/>
              </a:solidFill>
              <a:latin typeface="Consolas" panose="020B0609020204030204" pitchFamily="49" charset="0"/>
            </a:endParaRPr>
          </a:p>
          <a:p>
            <a:pPr marL="0" indent="0">
              <a:buNone/>
            </a:pPr>
            <a:endParaRPr lang="en-US" sz="1000" dirty="0"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dirty="0">
                <a:latin typeface="Consolas" panose="020B0609020204030204" pitchFamily="49" charset="0"/>
              </a:rPr>
              <a:t>   3. </a:t>
            </a:r>
            <a:r>
              <a:rPr lang="el-GR" dirty="0">
                <a:solidFill>
                  <a:srgbClr val="7889FB"/>
                </a:solidFill>
                <a:latin typeface="Consolas" panose="020B0609020204030204" pitchFamily="49" charset="0"/>
              </a:rPr>
              <a:t>θ</a:t>
            </a:r>
            <a:r>
              <a:rPr lang="en-US" baseline="-25000" dirty="0">
                <a:solidFill>
                  <a:srgbClr val="7889FB"/>
                </a:solidFill>
                <a:latin typeface="Consolas" panose="020B0609020204030204" pitchFamily="49" charset="0"/>
              </a:rPr>
              <a:t>t+1</a:t>
            </a:r>
            <a:r>
              <a:rPr lang="en-US" dirty="0">
                <a:latin typeface="Consolas" panose="020B0609020204030204" pitchFamily="49" charset="0"/>
              </a:rPr>
              <a:t> = </a:t>
            </a:r>
            <a:r>
              <a:rPr lang="el-GR" dirty="0">
                <a:solidFill>
                  <a:srgbClr val="7889FB"/>
                </a:solidFill>
                <a:latin typeface="Consolas" panose="020B0609020204030204" pitchFamily="49" charset="0"/>
              </a:rPr>
              <a:t>θ</a:t>
            </a:r>
            <a:r>
              <a:rPr lang="en-US" baseline="-25000" dirty="0">
                <a:solidFill>
                  <a:srgbClr val="7889FB"/>
                </a:solidFill>
                <a:latin typeface="Consolas" panose="020B0609020204030204" pitchFamily="49" charset="0"/>
              </a:rPr>
              <a:t>t</a:t>
            </a:r>
            <a:r>
              <a:rPr lang="en-US" dirty="0"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7889FB"/>
                </a:solidFill>
                <a:latin typeface="Consolas" panose="020B0609020204030204" pitchFamily="49" charset="0"/>
              </a:rPr>
              <a:t>+</a:t>
            </a:r>
            <a:r>
              <a:rPr lang="en-US" dirty="0">
                <a:latin typeface="Consolas" panose="020B0609020204030204" pitchFamily="49" charset="0"/>
              </a:rPr>
              <a:t> </a:t>
            </a:r>
            <a:r>
              <a:rPr lang="en-US" b="0" dirty="0">
                <a:latin typeface="Consolas" panose="020B0609020204030204" pitchFamily="49" charset="0"/>
              </a:rPr>
              <a:t>data-weighted average of client updates</a:t>
            </a:r>
          </a:p>
          <a:p>
            <a:pPr marL="0" indent="0">
              <a:buNone/>
            </a:pPr>
            <a:r>
              <a:rPr lang="en-US" b="0" dirty="0">
                <a:latin typeface="Consolas" panose="020B0609020204030204" pitchFamily="49" charset="0"/>
              </a:rPr>
              <a:t>}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Federated Machine Learning</a:t>
            </a:r>
          </a:p>
        </p:txBody>
      </p:sp>
      <p:sp>
        <p:nvSpPr>
          <p:cNvPr id="6" name="Rectangle 5"/>
          <p:cNvSpPr/>
          <p:nvPr/>
        </p:nvSpPr>
        <p:spPr>
          <a:xfrm>
            <a:off x="1607736" y="3195373"/>
            <a:ext cx="6621864" cy="1436913"/>
          </a:xfrm>
          <a:prstGeom prst="rect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400800" y="2813538"/>
            <a:ext cx="1828800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 each client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8733" y="5505547"/>
            <a:ext cx="49748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3386294" y="5456255"/>
            <a:ext cx="4913644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[Brendan McMahan, Eider Moore, Daniel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Ramage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Seth Hampson, Blaise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Agüera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y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Arcas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Communication-Efficient Learning of Deep Networks from Decentralized Data.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AISTATS 2017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560121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Algorithmic PS Extensions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#1 Client Sampling </a:t>
            </a:r>
            <a:r>
              <a:rPr lang="en-US" b="0" dirty="0"/>
              <a:t>(</a:t>
            </a:r>
            <a:r>
              <a:rPr lang="en-US" dirty="0" err="1">
                <a:solidFill>
                  <a:srgbClr val="7889FB"/>
                </a:solidFill>
              </a:rPr>
              <a:t>FedAvg</a:t>
            </a:r>
            <a:r>
              <a:rPr lang="en-US" b="0" dirty="0"/>
              <a:t> w/ model averaging)</a:t>
            </a:r>
          </a:p>
          <a:p>
            <a:pPr lvl="2"/>
            <a:endParaRPr lang="en-US" dirty="0"/>
          </a:p>
          <a:p>
            <a:r>
              <a:rPr lang="en-US" dirty="0"/>
              <a:t>#2 Decentralized, Fault-tolerant Aggregation  </a:t>
            </a:r>
          </a:p>
          <a:p>
            <a:pPr lvl="1"/>
            <a:endParaRPr lang="en-US" dirty="0"/>
          </a:p>
          <a:p>
            <a:r>
              <a:rPr lang="en-US" dirty="0"/>
              <a:t>#3 Peer-to-peer Gradient and Model Exchange</a:t>
            </a:r>
          </a:p>
          <a:p>
            <a:pPr lvl="1"/>
            <a:endParaRPr lang="en-US" dirty="0"/>
          </a:p>
          <a:p>
            <a:r>
              <a:rPr lang="en-US" dirty="0"/>
              <a:t>#4 Meta-learning for Private Models </a:t>
            </a:r>
          </a:p>
          <a:p>
            <a:pPr lvl="1"/>
            <a:endParaRPr lang="en-US" dirty="0"/>
          </a:p>
          <a:p>
            <a:r>
              <a:rPr lang="en-US" dirty="0"/>
              <a:t>#5 Handling Statistical Heterogeneity </a:t>
            </a:r>
            <a:r>
              <a:rPr lang="en-US" b="0" dirty="0"/>
              <a:t>(non-IID data)</a:t>
            </a:r>
          </a:p>
          <a:p>
            <a:pPr lvl="1"/>
            <a:r>
              <a:rPr lang="en-US" dirty="0"/>
              <a:t>Reducing variance</a:t>
            </a:r>
          </a:p>
          <a:p>
            <a:pPr lvl="1"/>
            <a:r>
              <a:rPr lang="en-US" dirty="0"/>
              <a:t>Selecting relevant subsets of data</a:t>
            </a:r>
          </a:p>
          <a:p>
            <a:pPr lvl="1"/>
            <a:r>
              <a:rPr lang="en-US" dirty="0"/>
              <a:t>Tolerating partial client work</a:t>
            </a:r>
          </a:p>
          <a:p>
            <a:pPr lvl="1"/>
            <a:r>
              <a:rPr lang="en-US" dirty="0"/>
              <a:t>Partitioning clients into congruent groups</a:t>
            </a:r>
          </a:p>
          <a:p>
            <a:pPr lvl="1"/>
            <a:r>
              <a:rPr lang="en-US" dirty="0"/>
              <a:t>Adaptive Optimization (</a:t>
            </a:r>
            <a:r>
              <a:rPr lang="en-US" b="1" dirty="0" err="1">
                <a:solidFill>
                  <a:srgbClr val="7889FB"/>
                </a:solidFill>
              </a:rPr>
              <a:t>FedOpt</a:t>
            </a:r>
            <a:r>
              <a:rPr lang="en-US" dirty="0"/>
              <a:t>, </a:t>
            </a:r>
            <a:r>
              <a:rPr lang="en-US" b="1" dirty="0" err="1">
                <a:solidFill>
                  <a:srgbClr val="7889FB"/>
                </a:solidFill>
              </a:rPr>
              <a:t>FedAvgM</a:t>
            </a:r>
            <a:r>
              <a:rPr lang="en-US" dirty="0"/>
              <a:t>)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Federated Machine Learning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360606" y="5343024"/>
            <a:ext cx="1909187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Sashank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J.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Reddi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et al: Adaptive Federated Optimization. </a:t>
            </a:r>
            <a:r>
              <a:rPr lang="en-U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CoRR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 2020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1703" y="5392316"/>
            <a:ext cx="496251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r="917"/>
          <a:stretch/>
        </p:blipFill>
        <p:spPr>
          <a:xfrm>
            <a:off x="7779356" y="789554"/>
            <a:ext cx="1138598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6297560" y="1492755"/>
            <a:ext cx="2662813" cy="116955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[Peter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Kairouz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Brendan McMahan, Virginia Smith: Federated Learning</a:t>
            </a:r>
          </a:p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Tutorial. </a:t>
            </a:r>
            <a:r>
              <a:rPr lang="en-U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NeurIPS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 2020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https://slideslive.com/38935813/</a:t>
            </a:r>
            <a:b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</a:b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federated-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learningtutorial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238802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Federated Learning Protocol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1784" y="1311256"/>
            <a:ext cx="7075737" cy="4941101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Recommended Reading</a:t>
            </a:r>
          </a:p>
          <a:p>
            <a:pPr lvl="1"/>
            <a:r>
              <a:rPr lang="en-US" sz="1400" dirty="0"/>
              <a:t>[Keith </a:t>
            </a:r>
            <a:r>
              <a:rPr lang="en-US" sz="1400" dirty="0" err="1"/>
              <a:t>Bonawitz</a:t>
            </a:r>
            <a:r>
              <a:rPr lang="en-US" sz="1400" dirty="0"/>
              <a:t>, Hubert </a:t>
            </a:r>
            <a:r>
              <a:rPr lang="en-US" sz="1400" dirty="0" err="1"/>
              <a:t>Eichner</a:t>
            </a:r>
            <a:r>
              <a:rPr lang="en-US" sz="1400" dirty="0"/>
              <a:t>, Wolfgang </a:t>
            </a:r>
            <a:r>
              <a:rPr lang="en-US" sz="1400" dirty="0" err="1"/>
              <a:t>Grieskamp</a:t>
            </a:r>
            <a:r>
              <a:rPr lang="en-US" sz="1400" dirty="0"/>
              <a:t>, </a:t>
            </a:r>
            <a:r>
              <a:rPr lang="en-US" sz="1400" dirty="0" err="1"/>
              <a:t>Dzmitry</a:t>
            </a:r>
            <a:r>
              <a:rPr lang="en-US" sz="1400" dirty="0"/>
              <a:t> </a:t>
            </a:r>
            <a:r>
              <a:rPr lang="en-US" sz="1400" dirty="0" err="1"/>
              <a:t>Huba</a:t>
            </a:r>
            <a:r>
              <a:rPr lang="en-US" sz="1400" dirty="0"/>
              <a:t>, Alex </a:t>
            </a:r>
            <a:r>
              <a:rPr lang="en-US" sz="1400" dirty="0" err="1"/>
              <a:t>Ingerman</a:t>
            </a:r>
            <a:r>
              <a:rPr lang="en-US" sz="1400" dirty="0"/>
              <a:t>, Vladimir Ivanov, </a:t>
            </a:r>
            <a:r>
              <a:rPr lang="en-US" sz="1400" dirty="0" err="1"/>
              <a:t>Chloé</a:t>
            </a:r>
            <a:r>
              <a:rPr lang="en-US" sz="1400" dirty="0"/>
              <a:t> </a:t>
            </a:r>
            <a:r>
              <a:rPr lang="en-US" sz="1400" dirty="0" err="1"/>
              <a:t>Kiddon</a:t>
            </a:r>
            <a:r>
              <a:rPr lang="en-US" sz="1400" dirty="0"/>
              <a:t>, Jakub </a:t>
            </a:r>
            <a:r>
              <a:rPr lang="en-US" sz="1400" dirty="0" err="1"/>
              <a:t>Konecný</a:t>
            </a:r>
            <a:r>
              <a:rPr lang="en-US" sz="1400" dirty="0"/>
              <a:t>, Stefano </a:t>
            </a:r>
            <a:r>
              <a:rPr lang="en-US" sz="1400" dirty="0" err="1"/>
              <a:t>Mazzocchi</a:t>
            </a:r>
            <a:r>
              <a:rPr lang="en-US" sz="1400" dirty="0"/>
              <a:t>, H. Brendan McMahan, </a:t>
            </a:r>
            <a:r>
              <a:rPr lang="en-US" sz="1400" dirty="0" err="1"/>
              <a:t>Timon</a:t>
            </a:r>
            <a:r>
              <a:rPr lang="en-US" sz="1400" dirty="0"/>
              <a:t> Van </a:t>
            </a:r>
            <a:r>
              <a:rPr lang="en-US" sz="1400" dirty="0" err="1"/>
              <a:t>Overveldt</a:t>
            </a:r>
            <a:r>
              <a:rPr lang="en-US" sz="1400" dirty="0"/>
              <a:t>, David </a:t>
            </a:r>
            <a:r>
              <a:rPr lang="en-US" sz="1400" dirty="0" err="1"/>
              <a:t>Petrou</a:t>
            </a:r>
            <a:r>
              <a:rPr lang="en-US" sz="1400" dirty="0"/>
              <a:t>, Daniel </a:t>
            </a:r>
            <a:r>
              <a:rPr lang="en-US" sz="1400" dirty="0" err="1"/>
              <a:t>Ramage</a:t>
            </a:r>
            <a:r>
              <a:rPr lang="en-US" sz="1400" dirty="0"/>
              <a:t>, Jason </a:t>
            </a:r>
            <a:r>
              <a:rPr lang="en-US" sz="1400" dirty="0" err="1"/>
              <a:t>Roselander</a:t>
            </a:r>
            <a:r>
              <a:rPr lang="en-US" sz="1400" dirty="0"/>
              <a:t>:  </a:t>
            </a:r>
            <a:r>
              <a:rPr lang="en-US" sz="1400" b="1" dirty="0">
                <a:solidFill>
                  <a:srgbClr val="7889FB"/>
                </a:solidFill>
              </a:rPr>
              <a:t>Towards Federated Learning at Scale: System Design.</a:t>
            </a:r>
            <a:r>
              <a:rPr lang="en-US" sz="1400" dirty="0"/>
              <a:t> </a:t>
            </a:r>
            <a:r>
              <a:rPr lang="en-US" sz="1400" b="1" dirty="0" err="1">
                <a:solidFill>
                  <a:schemeClr val="tx1"/>
                </a:solidFill>
              </a:rPr>
              <a:t>MLSys</a:t>
            </a:r>
            <a:r>
              <a:rPr lang="en-US" sz="1400" b="1" dirty="0">
                <a:solidFill>
                  <a:schemeClr val="tx1"/>
                </a:solidFill>
              </a:rPr>
              <a:t> 2019</a:t>
            </a:r>
            <a:r>
              <a:rPr lang="en-US" sz="1400" dirty="0"/>
              <a:t>]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Federated Machine Learning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872" y="2723101"/>
            <a:ext cx="8431082" cy="33182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7858" y="1761441"/>
            <a:ext cx="49748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773726" y="5757705"/>
            <a:ext cx="793820" cy="58477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Android Phones</a:t>
            </a:r>
          </a:p>
        </p:txBody>
      </p:sp>
    </p:spTree>
    <p:extLst>
      <p:ext uri="{BB962C8B-B14F-4D97-AF65-F5344CB8AC3E}">
        <p14:creationId xmlns:p14="http://schemas.microsoft.com/office/powerpoint/2010/main" val="131435493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Federated Learning at the Device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Data Collection</a:t>
            </a:r>
          </a:p>
          <a:p>
            <a:pPr lvl="1"/>
            <a:r>
              <a:rPr lang="en-US" dirty="0"/>
              <a:t>Maintain repository of </a:t>
            </a:r>
            <a:br>
              <a:rPr lang="en-US" dirty="0"/>
            </a:br>
            <a:r>
              <a:rPr lang="en-US" dirty="0"/>
              <a:t>locally collected data</a:t>
            </a:r>
          </a:p>
          <a:p>
            <a:pPr lvl="1"/>
            <a:r>
              <a:rPr lang="en-US" dirty="0"/>
              <a:t>Apps make data available</a:t>
            </a:r>
            <a:br>
              <a:rPr lang="en-US" dirty="0"/>
            </a:br>
            <a:r>
              <a:rPr lang="en-US" dirty="0"/>
              <a:t>via dedicated API</a:t>
            </a:r>
          </a:p>
          <a:p>
            <a:endParaRPr lang="en-US" dirty="0"/>
          </a:p>
          <a:p>
            <a:r>
              <a:rPr lang="en-US" dirty="0"/>
              <a:t>Configuration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Avoid negative impact </a:t>
            </a:r>
            <a:r>
              <a:rPr lang="en-US" dirty="0"/>
              <a:t>on</a:t>
            </a:r>
            <a:br>
              <a:rPr lang="en-US" dirty="0"/>
            </a:br>
            <a:r>
              <a:rPr lang="en-US" dirty="0"/>
              <a:t>data usage or battery life</a:t>
            </a:r>
          </a:p>
          <a:p>
            <a:pPr lvl="1"/>
            <a:r>
              <a:rPr lang="en-US" dirty="0"/>
              <a:t>Training and evaluation tasks</a:t>
            </a:r>
          </a:p>
          <a:p>
            <a:endParaRPr lang="en-US" dirty="0"/>
          </a:p>
          <a:p>
            <a:r>
              <a:rPr lang="en-US" dirty="0"/>
              <a:t>Multi-Tenancy</a:t>
            </a:r>
          </a:p>
          <a:p>
            <a:pPr lvl="1"/>
            <a:r>
              <a:rPr lang="en-US" dirty="0"/>
              <a:t>Coordination between </a:t>
            </a:r>
            <a:r>
              <a:rPr lang="en-US" b="1" dirty="0">
                <a:solidFill>
                  <a:srgbClr val="7889FB"/>
                </a:solidFill>
              </a:rPr>
              <a:t>multiple </a:t>
            </a:r>
            <a:br>
              <a:rPr lang="en-US" b="1" dirty="0">
                <a:solidFill>
                  <a:srgbClr val="7889FB"/>
                </a:solidFill>
              </a:rPr>
            </a:br>
            <a:r>
              <a:rPr lang="en-US" b="1" dirty="0">
                <a:solidFill>
                  <a:srgbClr val="7889FB"/>
                </a:solidFill>
              </a:rPr>
              <a:t>learning tasks</a:t>
            </a:r>
            <a:r>
              <a:rPr lang="en-US" dirty="0"/>
              <a:t> (apps and services)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Federated Machine Learning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0641" y="1394385"/>
            <a:ext cx="4559684" cy="3468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62697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Federated Learning at the Server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Actor Programming Model</a:t>
            </a:r>
          </a:p>
          <a:p>
            <a:pPr lvl="1"/>
            <a:r>
              <a:rPr lang="en-US" dirty="0"/>
              <a:t>Comm. via message passing</a:t>
            </a:r>
          </a:p>
          <a:p>
            <a:pPr lvl="1"/>
            <a:r>
              <a:rPr lang="en-US" dirty="0"/>
              <a:t>Actors sequentially process </a:t>
            </a:r>
            <a:br>
              <a:rPr lang="en-US" dirty="0"/>
            </a:br>
            <a:r>
              <a:rPr lang="en-US" dirty="0"/>
              <a:t>stream of events/messages</a:t>
            </a:r>
          </a:p>
          <a:p>
            <a:pPr marL="457200" lvl="1" indent="0">
              <a:buNone/>
            </a:pPr>
            <a:r>
              <a:rPr lang="en-AT" b="1" dirty="0">
                <a:solidFill>
                  <a:srgbClr val="7889FB"/>
                </a:solidFill>
                <a:sym typeface="Wingdings" panose="05000000000000000000" pitchFamily="2" charset="2"/>
              </a:rPr>
              <a:t></a:t>
            </a:r>
            <a:r>
              <a:rPr lang="en-US" b="1" dirty="0">
                <a:solidFill>
                  <a:srgbClr val="7889FB"/>
                </a:solidFill>
                <a:sym typeface="Wingdings" panose="05000000000000000000" pitchFamily="2" charset="2"/>
              </a:rPr>
              <a:t> Scaling w/ # actors</a:t>
            </a:r>
            <a:endParaRPr lang="en-US" b="1" dirty="0">
              <a:solidFill>
                <a:srgbClr val="7889FB"/>
              </a:solidFill>
            </a:endParaRPr>
          </a:p>
          <a:p>
            <a:pPr lvl="1"/>
            <a:endParaRPr lang="en-US" sz="600" dirty="0"/>
          </a:p>
          <a:p>
            <a:r>
              <a:rPr lang="en-US" dirty="0"/>
              <a:t>Coordinators</a:t>
            </a:r>
          </a:p>
          <a:p>
            <a:pPr lvl="1"/>
            <a:r>
              <a:rPr lang="en-US" dirty="0"/>
              <a:t>Driver of overall </a:t>
            </a:r>
            <a:br>
              <a:rPr lang="en-US" dirty="0"/>
            </a:br>
            <a:r>
              <a:rPr lang="en-US" dirty="0"/>
              <a:t>learning algorithm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Orchestration of aggregators </a:t>
            </a:r>
            <a:br>
              <a:rPr lang="en-US" dirty="0"/>
            </a:br>
            <a:r>
              <a:rPr lang="en-US" dirty="0"/>
              <a:t>and selectors (conn handlers)</a:t>
            </a:r>
          </a:p>
          <a:p>
            <a:pPr lvl="1"/>
            <a:endParaRPr lang="en-US" sz="600" dirty="0"/>
          </a:p>
          <a:p>
            <a:r>
              <a:rPr lang="en-US" dirty="0"/>
              <a:t>Robustness</a:t>
            </a:r>
          </a:p>
          <a:p>
            <a:pPr lvl="1"/>
            <a:r>
              <a:rPr lang="en-US" dirty="0"/>
              <a:t>Pipelined selection </a:t>
            </a:r>
            <a:br>
              <a:rPr lang="en-US" dirty="0"/>
            </a:br>
            <a:r>
              <a:rPr lang="en-US" dirty="0"/>
              <a:t>and aggregation rounds</a:t>
            </a:r>
          </a:p>
          <a:p>
            <a:pPr lvl="1"/>
            <a:r>
              <a:rPr lang="en-US" dirty="0"/>
              <a:t>Fault Tolerance at aggregator/</a:t>
            </a:r>
            <a:br>
              <a:rPr lang="en-US" dirty="0"/>
            </a:br>
            <a:r>
              <a:rPr lang="en-US" dirty="0"/>
              <a:t>master aggregator levels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Federated Machine Learning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1952" y="1370626"/>
            <a:ext cx="4388373" cy="4789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3855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0" y="6229978"/>
            <a:ext cx="9144000" cy="62802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Excursus: Data Ownership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Limited Access to Data Sources</a:t>
            </a:r>
          </a:p>
          <a:p>
            <a:pPr lvl="1"/>
            <a:r>
              <a:rPr lang="en-US" dirty="0"/>
              <a:t>#1 Infeasible data consolidation (privacy, economically/technically)</a:t>
            </a:r>
          </a:p>
          <a:p>
            <a:pPr lvl="1"/>
            <a:r>
              <a:rPr lang="en-US" dirty="0"/>
              <a:t>#2 Data ownership (restricted data enrichment and consolidation)</a:t>
            </a:r>
          </a:p>
          <a:p>
            <a:pPr lvl="1"/>
            <a:endParaRPr lang="en-US" dirty="0"/>
          </a:p>
          <a:p>
            <a:r>
              <a:rPr lang="en-US" dirty="0"/>
              <a:t>Example Data Ownership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Thought experiment: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B uses machine from A </a:t>
            </a:r>
            <a:br>
              <a:rPr lang="en-US" dirty="0"/>
            </a:br>
            <a:r>
              <a:rPr lang="en-US" dirty="0"/>
              <a:t>to test C’s equipment.</a:t>
            </a:r>
          </a:p>
          <a:p>
            <a:pPr lvl="1"/>
            <a:r>
              <a:rPr lang="en-US" dirty="0"/>
              <a:t>Who owns the data?</a:t>
            </a:r>
          </a:p>
          <a:p>
            <a:pPr lvl="1"/>
            <a:endParaRPr lang="en-US" dirty="0"/>
          </a:p>
          <a:p>
            <a:r>
              <a:rPr lang="en-US" dirty="0">
                <a:solidFill>
                  <a:schemeClr val="accent1"/>
                </a:solidFill>
              </a:rPr>
              <a:t>A Thought </a:t>
            </a:r>
            <a:r>
              <a:rPr lang="en-US" dirty="0"/>
              <a:t>on a Spectrum of Rights and Responsibilities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Federated ML creates new spectrum for data ownership </a:t>
            </a:r>
            <a:br>
              <a:rPr lang="en-US" dirty="0"/>
            </a:br>
            <a:r>
              <a:rPr lang="en-US" dirty="0"/>
              <a:t>that might create new markets (no reselling of data)</a:t>
            </a:r>
          </a:p>
          <a:p>
            <a:pPr lvl="1"/>
            <a:r>
              <a:rPr lang="en-US" b="1" dirty="0"/>
              <a:t>#1</a:t>
            </a:r>
            <a:r>
              <a:rPr lang="en-US" dirty="0"/>
              <a:t> Data stays private with the customer</a:t>
            </a:r>
          </a:p>
          <a:p>
            <a:pPr lvl="1"/>
            <a:r>
              <a:rPr lang="en-US" b="1" dirty="0"/>
              <a:t>#2</a:t>
            </a:r>
            <a:r>
              <a:rPr lang="en-US" dirty="0"/>
              <a:t> Gradients/Aggregates shared with the vendor</a:t>
            </a:r>
          </a:p>
          <a:p>
            <a:pPr lvl="1"/>
            <a:r>
              <a:rPr lang="en-US" b="1" dirty="0"/>
              <a:t>#3</a:t>
            </a:r>
            <a:r>
              <a:rPr lang="en-US" dirty="0"/>
              <a:t> Data completely shared with the vendor</a:t>
            </a:r>
          </a:p>
          <a:p>
            <a:pPr lvl="1"/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Federated Machine Learning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7718584" y="5275383"/>
            <a:ext cx="1" cy="643094"/>
          </a:xfrm>
          <a:prstGeom prst="straightConnector1">
            <a:avLst/>
          </a:prstGeom>
          <a:ln w="19050">
            <a:solidFill>
              <a:srgbClr val="7889FB"/>
            </a:solidFill>
            <a:headEnd type="none"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8209499" y="5275383"/>
            <a:ext cx="0" cy="643095"/>
          </a:xfrm>
          <a:prstGeom prst="straightConnector1">
            <a:avLst/>
          </a:prstGeom>
          <a:ln w="19050">
            <a:solidFill>
              <a:srgbClr val="7889FB"/>
            </a:solidFill>
            <a:headEnd type="none"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254907" y="4592092"/>
            <a:ext cx="904352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 Privacy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387215" y="5910110"/>
            <a:ext cx="1676398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Ability to </a:t>
            </a:r>
            <a:b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train models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4365524" y="2723758"/>
            <a:ext cx="4267205" cy="1470132"/>
            <a:chOff x="4365524" y="2583081"/>
            <a:chExt cx="4267205" cy="1470132"/>
          </a:xfrm>
        </p:grpSpPr>
        <p:pic>
          <p:nvPicPr>
            <p:cNvPr id="13" name="Picture 10" descr="https://upload.wikimedia.org/wikipedia/commons/thumb/d/d8/Emblem-person-blue.svg/1024px-Emblem-person-blue.svg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50554" y="2583081"/>
              <a:ext cx="900732" cy="9007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13" descr="https://upload.wikimedia.org/wikipedia/commons/thumb/1/1b/Emblem-person-red.svg/2000px-Emblem-person-red.svg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5673" y="2584120"/>
              <a:ext cx="899704" cy="899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14" descr="https://upload.wikimedia.org/wikipedia/commons/thumb/1/1b/Emblem-person-red.svg/2000px-Emblem-person-red.svg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16463" y="2584120"/>
              <a:ext cx="899704" cy="899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A434DDA1-2353-412C-8D69-82FE99A48981}"/>
                </a:ext>
              </a:extLst>
            </p:cNvPr>
            <p:cNvCxnSpPr>
              <a:cxnSpLocks/>
              <a:stCxn id="14" idx="3"/>
              <a:endCxn id="13" idx="1"/>
            </p:cNvCxnSpPr>
            <p:nvPr/>
          </p:nvCxnSpPr>
          <p:spPr>
            <a:xfrm flipV="1">
              <a:off x="5285377" y="3033451"/>
              <a:ext cx="765177" cy="519"/>
            </a:xfrm>
            <a:prstGeom prst="straightConnector1">
              <a:avLst/>
            </a:prstGeom>
            <a:ln w="19050">
              <a:solidFill>
                <a:srgbClr val="7889FB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A434DDA1-2353-412C-8D69-82FE99A48981}"/>
                </a:ext>
              </a:extLst>
            </p:cNvPr>
            <p:cNvCxnSpPr>
              <a:cxnSpLocks/>
              <a:stCxn id="13" idx="3"/>
              <a:endCxn id="15" idx="1"/>
            </p:cNvCxnSpPr>
            <p:nvPr/>
          </p:nvCxnSpPr>
          <p:spPr>
            <a:xfrm>
              <a:off x="6951286" y="3033451"/>
              <a:ext cx="765177" cy="519"/>
            </a:xfrm>
            <a:prstGeom prst="straightConnector1">
              <a:avLst/>
            </a:prstGeom>
            <a:ln w="19050">
              <a:solidFill>
                <a:srgbClr val="7889FB"/>
              </a:solidFill>
              <a:headEnd type="triangle" w="med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4365524" y="3401965"/>
              <a:ext cx="943897" cy="64633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Machine Vendor A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022260" y="3406882"/>
              <a:ext cx="943897" cy="64633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Middle Person B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7688832" y="3401964"/>
              <a:ext cx="943897" cy="64633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Customer C</a:t>
              </a:r>
            </a:p>
          </p:txBody>
        </p:sp>
        <p:sp>
          <p:nvSpPr>
            <p:cNvPr id="21" name="Rectangle: Folded Corner 10">
              <a:extLst>
                <a:ext uri="{FF2B5EF4-FFF2-40B4-BE49-F238E27FC236}">
                  <a16:creationId xmlns:a16="http://schemas.microsoft.com/office/drawing/2014/main" id="{BA8AF161-9ED3-4F9E-9B60-41BEBA015E06}"/>
                </a:ext>
              </a:extLst>
            </p:cNvPr>
            <p:cNvSpPr/>
            <p:nvPr/>
          </p:nvSpPr>
          <p:spPr>
            <a:xfrm>
              <a:off x="7166539" y="3168757"/>
              <a:ext cx="352425" cy="476250"/>
            </a:xfrm>
            <a:prstGeom prst="foldedCorner">
              <a:avLst>
                <a:gd name="adj" fmla="val 40991"/>
              </a:avLst>
            </a:prstGeom>
            <a:solidFill>
              <a:schemeClr val="bg1"/>
            </a:solidFill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rIns="45720" rtlCol="0" anchor="ctr"/>
            <a:lstStyle/>
            <a:p>
              <a:r>
                <a:rPr lang="en-US" sz="3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XXXXXXXX</a:t>
              </a:r>
              <a:br>
                <a:rPr lang="en-US" sz="3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3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XXXXXXXXXXXXXXXXXXXXXXX</a:t>
              </a:r>
            </a:p>
            <a:p>
              <a:r>
                <a:rPr lang="en-US" sz="3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XXXXXXXX</a:t>
              </a:r>
            </a:p>
            <a:p>
              <a:r>
                <a:rPr lang="en-US" sz="3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XXXXX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77754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Federated ML in </a:t>
            </a:r>
            <a:r>
              <a:rPr lang="en-US" dirty="0" err="1"/>
              <a:t>SystemDS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accent1"/>
                </a:solidFill>
              </a:rPr>
              <a:t>ExDRa</a:t>
            </a:r>
            <a:r>
              <a:rPr lang="en-US" dirty="0">
                <a:solidFill>
                  <a:schemeClr val="accent1"/>
                </a:solidFill>
              </a:rPr>
              <a:t> Project 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Basic approach: </a:t>
            </a:r>
            <a:r>
              <a:rPr lang="en-US" dirty="0"/>
              <a:t>Federated ML + ML over raw data</a:t>
            </a:r>
          </a:p>
          <a:p>
            <a:pPr lvl="1"/>
            <a:r>
              <a:rPr lang="en-US" dirty="0"/>
              <a:t>System infra, integration, data org &amp; reuse, </a:t>
            </a:r>
            <a:r>
              <a:rPr lang="en-US" dirty="0" err="1"/>
              <a:t>Exp</a:t>
            </a:r>
            <a:r>
              <a:rPr lang="en-US" dirty="0"/>
              <a:t> DB, geo-dist.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sz="400" dirty="0"/>
          </a:p>
          <a:p>
            <a:r>
              <a:rPr lang="en-US" dirty="0"/>
              <a:t>Federated ML Architecture</a:t>
            </a:r>
          </a:p>
          <a:p>
            <a:pPr lvl="1"/>
            <a:r>
              <a:rPr lang="en-US" dirty="0"/>
              <a:t>Multiple control programs w/ single master</a:t>
            </a:r>
          </a:p>
          <a:p>
            <a:pPr lvl="1"/>
            <a:r>
              <a:rPr lang="en-US" dirty="0"/>
              <a:t>Federated tensors (metadata handles)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Federated linear algebra</a:t>
            </a:r>
            <a:r>
              <a:rPr lang="en-US" dirty="0">
                <a:solidFill>
                  <a:srgbClr val="7889FB"/>
                </a:solidFill>
              </a:rPr>
              <a:t> </a:t>
            </a:r>
            <a:r>
              <a:rPr lang="en-US" dirty="0"/>
              <a:t>and </a:t>
            </a:r>
            <a:br>
              <a:rPr lang="en-US" dirty="0"/>
            </a:br>
            <a:r>
              <a:rPr lang="en-US" b="1" dirty="0">
                <a:solidFill>
                  <a:srgbClr val="7889FB"/>
                </a:solidFill>
              </a:rPr>
              <a:t>federated parameter server</a:t>
            </a:r>
          </a:p>
          <a:p>
            <a:pPr lvl="1"/>
            <a:endParaRPr lang="en-US" sz="1000" dirty="0"/>
          </a:p>
          <a:p>
            <a:r>
              <a:rPr lang="en-US" dirty="0"/>
              <a:t>Privacy Enhancing Technologies (PET)</a:t>
            </a:r>
          </a:p>
          <a:p>
            <a:pPr lvl="1"/>
            <a:r>
              <a:rPr lang="en-US" dirty="0"/>
              <a:t>Federated ML w/ data exchange constraints</a:t>
            </a:r>
          </a:p>
          <a:p>
            <a:pPr lvl="1"/>
            <a:r>
              <a:rPr lang="en-US" dirty="0"/>
              <a:t>PET (homomorphic encryption, multi-party computation, differential privacy)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Federated Machine Learning</a:t>
            </a:r>
          </a:p>
          <a:p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6083232" y="3549536"/>
            <a:ext cx="2834722" cy="1504818"/>
            <a:chOff x="6088056" y="3333034"/>
            <a:chExt cx="2834722" cy="150481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3F3DDD9-FF1B-43D1-A4F9-486D8F76E137}"/>
                </a:ext>
              </a:extLst>
            </p:cNvPr>
            <p:cNvSpPr/>
            <p:nvPr/>
          </p:nvSpPr>
          <p:spPr>
            <a:xfrm>
              <a:off x="6237453" y="3762918"/>
              <a:ext cx="495730" cy="332683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7889FB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FT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3F3DDD9-FF1B-43D1-A4F9-486D8F76E137}"/>
                </a:ext>
              </a:extLst>
            </p:cNvPr>
            <p:cNvSpPr/>
            <p:nvPr/>
          </p:nvSpPr>
          <p:spPr>
            <a:xfrm>
              <a:off x="6088056" y="3436271"/>
              <a:ext cx="794525" cy="781767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CP 1*</a:t>
              </a:r>
            </a:p>
            <a:p>
              <a:pPr algn="ctr"/>
              <a:endPara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3F3DDD9-FF1B-43D1-A4F9-486D8F76E137}"/>
                </a:ext>
              </a:extLst>
            </p:cNvPr>
            <p:cNvSpPr/>
            <p:nvPr/>
          </p:nvSpPr>
          <p:spPr>
            <a:xfrm>
              <a:off x="6301363" y="3826829"/>
              <a:ext cx="495730" cy="332683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7889FB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3F3DDD9-FF1B-43D1-A4F9-486D8F76E137}"/>
                </a:ext>
              </a:extLst>
            </p:cNvPr>
            <p:cNvSpPr/>
            <p:nvPr/>
          </p:nvSpPr>
          <p:spPr>
            <a:xfrm>
              <a:off x="8128253" y="3333034"/>
              <a:ext cx="794525" cy="74233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CP 2</a:t>
              </a:r>
            </a:p>
            <a:p>
              <a:pPr algn="ctr"/>
              <a:endPara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3F3DDD9-FF1B-43D1-A4F9-486D8F76E137}"/>
                </a:ext>
              </a:extLst>
            </p:cNvPr>
            <p:cNvSpPr/>
            <p:nvPr/>
          </p:nvSpPr>
          <p:spPr>
            <a:xfrm>
              <a:off x="8282566" y="3664599"/>
              <a:ext cx="495730" cy="332683"/>
            </a:xfrm>
            <a:prstGeom prst="rect">
              <a:avLst/>
            </a:prstGeom>
            <a:solidFill>
              <a:srgbClr val="7889FB"/>
            </a:solidFill>
            <a:ln w="19050">
              <a:solidFill>
                <a:srgbClr val="7889FB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X1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3F3DDD9-FF1B-43D1-A4F9-486D8F76E137}"/>
                </a:ext>
              </a:extLst>
            </p:cNvPr>
            <p:cNvSpPr/>
            <p:nvPr/>
          </p:nvSpPr>
          <p:spPr>
            <a:xfrm>
              <a:off x="7199101" y="4075371"/>
              <a:ext cx="794525" cy="762481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CP 3</a:t>
              </a:r>
            </a:p>
            <a:p>
              <a:pPr algn="ctr"/>
              <a:endPara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3F3DDD9-FF1B-43D1-A4F9-486D8F76E137}"/>
                </a:ext>
              </a:extLst>
            </p:cNvPr>
            <p:cNvSpPr/>
            <p:nvPr/>
          </p:nvSpPr>
          <p:spPr>
            <a:xfrm>
              <a:off x="7353414" y="4426601"/>
              <a:ext cx="495730" cy="332683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rgbClr val="7889FB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X2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A434DDA1-2353-412C-8D69-82FE99A48981}"/>
                </a:ext>
              </a:extLst>
            </p:cNvPr>
            <p:cNvCxnSpPr>
              <a:cxnSpLocks/>
              <a:stCxn id="8" idx="3"/>
              <a:endCxn id="10" idx="1"/>
            </p:cNvCxnSpPr>
            <p:nvPr/>
          </p:nvCxnSpPr>
          <p:spPr>
            <a:xfrm flipV="1">
              <a:off x="6797093" y="3830941"/>
              <a:ext cx="1485473" cy="162230"/>
            </a:xfrm>
            <a:prstGeom prst="straightConnector1">
              <a:avLst/>
            </a:prstGeom>
            <a:ln w="19050">
              <a:solidFill>
                <a:srgbClr val="7889FB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A434DDA1-2353-412C-8D69-82FE99A48981}"/>
                </a:ext>
              </a:extLst>
            </p:cNvPr>
            <p:cNvCxnSpPr>
              <a:cxnSpLocks/>
              <a:stCxn id="8" idx="3"/>
              <a:endCxn id="12" idx="1"/>
            </p:cNvCxnSpPr>
            <p:nvPr/>
          </p:nvCxnSpPr>
          <p:spPr>
            <a:xfrm>
              <a:off x="6797093" y="3993171"/>
              <a:ext cx="556321" cy="599772"/>
            </a:xfrm>
            <a:prstGeom prst="straightConnector1">
              <a:avLst/>
            </a:prstGeom>
            <a:ln w="19050">
              <a:solidFill>
                <a:srgbClr val="7889FB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55" t="10125" r="25398" b="6951"/>
          <a:stretch/>
        </p:blipFill>
        <p:spPr>
          <a:xfrm>
            <a:off x="7028428" y="1532109"/>
            <a:ext cx="993058" cy="67226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4093" y="5370896"/>
            <a:ext cx="516401" cy="427004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1433949" y="2112438"/>
            <a:ext cx="7496806" cy="1018154"/>
            <a:chOff x="1433949" y="2112438"/>
            <a:chExt cx="7496806" cy="1018154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047929" y="2394051"/>
              <a:ext cx="1163305" cy="239504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205" b="-7603"/>
            <a:stretch/>
          </p:blipFill>
          <p:spPr>
            <a:xfrm>
              <a:off x="2463082" y="2707392"/>
              <a:ext cx="877987" cy="379157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3949" y="2670393"/>
              <a:ext cx="823009" cy="460199"/>
            </a:xfrm>
            <a:prstGeom prst="rect">
              <a:avLst/>
            </a:prstGeom>
          </p:spPr>
        </p:pic>
        <p:cxnSp>
          <p:nvCxnSpPr>
            <p:cNvPr id="30" name="Straight Connector 29"/>
            <p:cNvCxnSpPr>
              <a:stCxn id="33" idx="3"/>
              <a:endCxn id="32" idx="1"/>
            </p:cNvCxnSpPr>
            <p:nvPr/>
          </p:nvCxnSpPr>
          <p:spPr>
            <a:xfrm>
              <a:off x="4082875" y="2766036"/>
              <a:ext cx="721905" cy="2416"/>
            </a:xfrm>
            <a:prstGeom prst="line">
              <a:avLst/>
            </a:prstGeom>
            <a:ln w="19050">
              <a:solidFill>
                <a:srgbClr val="7889FB"/>
              </a:solidFill>
              <a:prstDash val="solid"/>
              <a:headEnd type="triangle" w="med" len="lg"/>
              <a:tailEnd type="triangle" w="med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73111" y="2550355"/>
              <a:ext cx="1021080" cy="375844"/>
            </a:xfrm>
            <a:prstGeom prst="rect">
              <a:avLst/>
            </a:prstGeom>
          </p:spPr>
        </p:pic>
        <p:pic>
          <p:nvPicPr>
            <p:cNvPr id="32" name="Grafik 27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804780" y="2644577"/>
              <a:ext cx="372301" cy="247749"/>
            </a:xfrm>
            <a:prstGeom prst="rect">
              <a:avLst/>
            </a:prstGeom>
          </p:spPr>
        </p:pic>
        <p:pic>
          <p:nvPicPr>
            <p:cNvPr id="33" name="Grafik 35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678013" y="2644577"/>
              <a:ext cx="404862" cy="242917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7048928" y="2455614"/>
              <a:ext cx="1881827" cy="523220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de-DE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Gefördert im Programm "IKT der Zukunft"</a:t>
              </a:r>
              <a:endParaRPr lang="en-US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66" t="9825" r="6129" b="12071"/>
            <a:stretch/>
          </p:blipFill>
          <p:spPr>
            <a:xfrm>
              <a:off x="7957303" y="2112438"/>
              <a:ext cx="890408" cy="400738"/>
            </a:xfrm>
            <a:prstGeom prst="rect">
              <a:avLst/>
            </a:prstGeom>
          </p:spPr>
        </p:pic>
      </p:grpSp>
      <p:sp>
        <p:nvSpPr>
          <p:cNvPr id="36" name="TextBox 35"/>
          <p:cNvSpPr txBox="1"/>
          <p:nvPr/>
        </p:nvSpPr>
        <p:spPr>
          <a:xfrm>
            <a:off x="5395965" y="633048"/>
            <a:ext cx="2921970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[Sebastian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Baunsgaard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et al.: </a:t>
            </a:r>
            <a:b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ExDRa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Exploratory Data Science on Federated Raw Data,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SIGMOD 2021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433978" y="692388"/>
            <a:ext cx="496251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</p:spTree>
    <p:extLst>
      <p:ext uri="{BB962C8B-B14F-4D97-AF65-F5344CB8AC3E}">
        <p14:creationId xmlns:p14="http://schemas.microsoft.com/office/powerpoint/2010/main" val="1643611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Data-Parallel Parameter Servers</a:t>
            </a:r>
          </a:p>
          <a:p>
            <a:r>
              <a:rPr lang="en-US" dirty="0"/>
              <a:t>Model-Parallel Parameter Servers</a:t>
            </a:r>
          </a:p>
          <a:p>
            <a:r>
              <a:rPr lang="en-US" dirty="0"/>
              <a:t>Distributed Reinforcement Learning</a:t>
            </a:r>
          </a:p>
          <a:p>
            <a:r>
              <a:rPr lang="en-US" dirty="0"/>
              <a:t>Federated Machine Learning</a:t>
            </a:r>
          </a:p>
        </p:txBody>
      </p:sp>
    </p:spTree>
    <p:extLst>
      <p:ext uri="{BB962C8B-B14F-4D97-AF65-F5344CB8AC3E}">
        <p14:creationId xmlns:p14="http://schemas.microsoft.com/office/powerpoint/2010/main" val="427629067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Federated Data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Federated Runtime Backend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Federated data</a:t>
            </a:r>
            <a:r>
              <a:rPr lang="en-US" dirty="0"/>
              <a:t> (matrices/frames) as meta data objects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Federated linear algebra</a:t>
            </a:r>
            <a:r>
              <a:rPr lang="en-US" dirty="0"/>
              <a:t>, (and </a:t>
            </a:r>
            <a:r>
              <a:rPr lang="en-US" b="1" dirty="0">
                <a:solidFill>
                  <a:srgbClr val="7889FB"/>
                </a:solidFill>
              </a:rPr>
              <a:t>federated parameter server</a:t>
            </a:r>
            <a:r>
              <a:rPr lang="en-US" dirty="0"/>
              <a:t>)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Federated ML in </a:t>
            </a:r>
            <a:r>
              <a:rPr lang="en-US" dirty="0" err="1"/>
              <a:t>SystemDS</a:t>
            </a:r>
            <a:r>
              <a:rPr lang="en-US" dirty="0"/>
              <a:t> – Federated Runtime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526" y="3136440"/>
            <a:ext cx="7520430" cy="29953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958" y="715629"/>
            <a:ext cx="640698" cy="83229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688" y="715629"/>
            <a:ext cx="840730" cy="8407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4" t="25566" r="25907" b="149"/>
          <a:stretch/>
        </p:blipFill>
        <p:spPr>
          <a:xfrm>
            <a:off x="7660263" y="715629"/>
            <a:ext cx="628406" cy="83229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61" r="9707"/>
          <a:stretch/>
        </p:blipFill>
        <p:spPr>
          <a:xfrm>
            <a:off x="7446379" y="1614652"/>
            <a:ext cx="838313" cy="84124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" t="1" r="2075" b="751"/>
          <a:stretch/>
        </p:blipFill>
        <p:spPr>
          <a:xfrm>
            <a:off x="8309896" y="1614653"/>
            <a:ext cx="627124" cy="84124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56" r="375"/>
          <a:stretch/>
        </p:blipFill>
        <p:spPr>
          <a:xfrm>
            <a:off x="8317959" y="715629"/>
            <a:ext cx="619360" cy="81905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55" t="10125" r="25398" b="6951"/>
          <a:stretch/>
        </p:blipFill>
        <p:spPr>
          <a:xfrm>
            <a:off x="4899972" y="751646"/>
            <a:ext cx="730293" cy="49438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74028" y="1208604"/>
            <a:ext cx="432988" cy="35803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44545" y="2375322"/>
            <a:ext cx="72454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Consolas" panose="020B0609020204030204" pitchFamily="49" charset="0"/>
              </a:rPr>
              <a:t>X = </a:t>
            </a:r>
            <a:r>
              <a:rPr lang="en-US" sz="1400" b="1" dirty="0">
                <a:latin typeface="Consolas" panose="020B0609020204030204" pitchFamily="49" charset="0"/>
              </a:rPr>
              <a:t>federated</a:t>
            </a:r>
            <a:r>
              <a:rPr lang="en-US" sz="1400" dirty="0">
                <a:latin typeface="Consolas" panose="020B0609020204030204" pitchFamily="49" charset="0"/>
              </a:rPr>
              <a:t>(addresses=list(node1, node2, node3),</a:t>
            </a:r>
          </a:p>
          <a:p>
            <a:r>
              <a:rPr lang="en-US" sz="1400" dirty="0">
                <a:latin typeface="Consolas" panose="020B0609020204030204" pitchFamily="49" charset="0"/>
              </a:rPr>
              <a:t>  ranges=list(list(0,0),list(40K,70), ..., list(80K,0),list(100K,70)));</a:t>
            </a:r>
          </a:p>
        </p:txBody>
      </p:sp>
    </p:spTree>
    <p:extLst>
      <p:ext uri="{BB962C8B-B14F-4D97-AF65-F5344CB8AC3E}">
        <p14:creationId xmlns:p14="http://schemas.microsoft.com/office/powerpoint/2010/main" val="3947777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Federated Requests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Federation Protocol</a:t>
            </a:r>
          </a:p>
          <a:p>
            <a:pPr lvl="1"/>
            <a:r>
              <a:rPr lang="en-US" dirty="0"/>
              <a:t>Batch federated requests</a:t>
            </a:r>
          </a:p>
          <a:p>
            <a:pPr lvl="1"/>
            <a:r>
              <a:rPr lang="en-US" dirty="0"/>
              <a:t>Single federated response</a:t>
            </a:r>
          </a:p>
          <a:p>
            <a:pPr lvl="1"/>
            <a:endParaRPr lang="en-US" sz="1200" dirty="0"/>
          </a:p>
          <a:p>
            <a:r>
              <a:rPr lang="en-US" dirty="0"/>
              <a:t>Federated Request Types</a:t>
            </a:r>
          </a:p>
          <a:p>
            <a:pPr lvl="1"/>
            <a:r>
              <a:rPr lang="en-US" b="1" dirty="0">
                <a:solidFill>
                  <a:schemeClr val="accent1"/>
                </a:solidFill>
                <a:latin typeface="Consolas" panose="020B0609020204030204" pitchFamily="49" charset="0"/>
              </a:rPr>
              <a:t>READ</a:t>
            </a:r>
            <a:r>
              <a:rPr lang="en-US" dirty="0">
                <a:solidFill>
                  <a:schemeClr val="accent1"/>
                </a:solidFill>
                <a:latin typeface="Consolas" panose="020B0609020204030204" pitchFamily="49" charset="0"/>
              </a:rPr>
              <a:t>(</a:t>
            </a:r>
            <a:r>
              <a:rPr lang="en-US" dirty="0" err="1">
                <a:solidFill>
                  <a:schemeClr val="accent1"/>
                </a:solidFill>
                <a:latin typeface="Consolas" panose="020B0609020204030204" pitchFamily="49" charset="0"/>
              </a:rPr>
              <a:t>ID,fname</a:t>
            </a:r>
            <a:r>
              <a:rPr lang="en-US" dirty="0">
                <a:solidFill>
                  <a:schemeClr val="accent1"/>
                </a:solidFill>
                <a:latin typeface="Consolas" panose="020B0609020204030204" pitchFamily="49" charset="0"/>
              </a:rPr>
              <a:t>)</a:t>
            </a:r>
            <a:r>
              <a:rPr lang="en-US" dirty="0">
                <a:solidFill>
                  <a:schemeClr val="accent1"/>
                </a:solidFill>
              </a:rPr>
              <a:t>:</a:t>
            </a:r>
            <a:r>
              <a:rPr lang="en-US" dirty="0"/>
              <a:t> read data object from file, and put it in symbol table</a:t>
            </a:r>
          </a:p>
          <a:p>
            <a:pPr lvl="1"/>
            <a:endParaRPr lang="en-US" sz="700" dirty="0"/>
          </a:p>
          <a:p>
            <a:pPr lvl="1"/>
            <a:r>
              <a:rPr lang="en-US" b="1" dirty="0">
                <a:solidFill>
                  <a:schemeClr val="accent1"/>
                </a:solidFill>
                <a:latin typeface="Consolas" panose="020B0609020204030204" pitchFamily="49" charset="0"/>
              </a:rPr>
              <a:t>PUT</a:t>
            </a:r>
            <a:r>
              <a:rPr lang="en-US" dirty="0">
                <a:solidFill>
                  <a:schemeClr val="accent1"/>
                </a:solidFill>
                <a:latin typeface="Consolas" panose="020B0609020204030204" pitchFamily="49" charset="0"/>
              </a:rPr>
              <a:t>(</a:t>
            </a:r>
            <a:r>
              <a:rPr lang="en-US" dirty="0" err="1">
                <a:solidFill>
                  <a:schemeClr val="accent1"/>
                </a:solidFill>
                <a:latin typeface="Consolas" panose="020B0609020204030204" pitchFamily="49" charset="0"/>
              </a:rPr>
              <a:t>ID,data</a:t>
            </a:r>
            <a:r>
              <a:rPr lang="en-US" dirty="0">
                <a:solidFill>
                  <a:schemeClr val="accent1"/>
                </a:solidFill>
                <a:latin typeface="Consolas" panose="020B0609020204030204" pitchFamily="49" charset="0"/>
              </a:rPr>
              <a:t>)</a:t>
            </a:r>
            <a:r>
              <a:rPr lang="en-US" dirty="0">
                <a:solidFill>
                  <a:schemeClr val="accent1"/>
                </a:solidFill>
              </a:rPr>
              <a:t>:</a:t>
            </a:r>
            <a:r>
              <a:rPr lang="en-US" dirty="0"/>
              <a:t> receives transferred data object, and put it in symbol table</a:t>
            </a:r>
          </a:p>
          <a:p>
            <a:pPr lvl="1"/>
            <a:endParaRPr lang="en-US" sz="700" dirty="0"/>
          </a:p>
          <a:p>
            <a:pPr lvl="1"/>
            <a:r>
              <a:rPr lang="en-US" b="1" dirty="0">
                <a:solidFill>
                  <a:schemeClr val="accent1"/>
                </a:solidFill>
                <a:latin typeface="Consolas" panose="020B0609020204030204" pitchFamily="49" charset="0"/>
              </a:rPr>
              <a:t>GET</a:t>
            </a:r>
            <a:r>
              <a:rPr lang="en-US" dirty="0">
                <a:solidFill>
                  <a:schemeClr val="accent1"/>
                </a:solidFill>
                <a:latin typeface="Consolas" panose="020B0609020204030204" pitchFamily="49" charset="0"/>
              </a:rPr>
              <a:t>(ID)</a:t>
            </a:r>
            <a:r>
              <a:rPr lang="en-US" dirty="0">
                <a:solidFill>
                  <a:schemeClr val="accent1"/>
                </a:solidFill>
              </a:rPr>
              <a:t>:</a:t>
            </a:r>
            <a:r>
              <a:rPr lang="en-US" dirty="0"/>
              <a:t> return a data object from the federated site to coordinator</a:t>
            </a:r>
          </a:p>
          <a:p>
            <a:pPr lvl="1"/>
            <a:endParaRPr lang="en-US" sz="700" dirty="0"/>
          </a:p>
          <a:p>
            <a:pPr lvl="1"/>
            <a:r>
              <a:rPr lang="en-US" b="1" dirty="0">
                <a:solidFill>
                  <a:schemeClr val="accent1"/>
                </a:solidFill>
                <a:latin typeface="Consolas" panose="020B0609020204030204" pitchFamily="49" charset="0"/>
              </a:rPr>
              <a:t>EXEC_INST</a:t>
            </a:r>
            <a:r>
              <a:rPr lang="en-US" dirty="0">
                <a:solidFill>
                  <a:schemeClr val="accent1"/>
                </a:solidFill>
                <a:latin typeface="Consolas" panose="020B0609020204030204" pitchFamily="49" charset="0"/>
              </a:rPr>
              <a:t>(</a:t>
            </a:r>
            <a:r>
              <a:rPr lang="en-US" dirty="0" err="1">
                <a:solidFill>
                  <a:schemeClr val="accent1"/>
                </a:solidFill>
                <a:latin typeface="Consolas" panose="020B0609020204030204" pitchFamily="49" charset="0"/>
              </a:rPr>
              <a:t>inst</a:t>
            </a:r>
            <a:r>
              <a:rPr lang="en-US" dirty="0">
                <a:solidFill>
                  <a:schemeClr val="accent1"/>
                </a:solidFill>
                <a:latin typeface="Consolas" panose="020B0609020204030204" pitchFamily="49" charset="0"/>
              </a:rPr>
              <a:t>)</a:t>
            </a:r>
            <a:r>
              <a:rPr lang="en-US" dirty="0">
                <a:solidFill>
                  <a:schemeClr val="accent1"/>
                </a:solidFill>
              </a:rPr>
              <a:t>:</a:t>
            </a:r>
            <a:r>
              <a:rPr lang="en-US" dirty="0"/>
              <a:t> execute an instruction (inputs/outputs by ID)</a:t>
            </a:r>
          </a:p>
          <a:p>
            <a:pPr lvl="1"/>
            <a:endParaRPr lang="en-US" sz="700" dirty="0"/>
          </a:p>
          <a:p>
            <a:pPr lvl="1"/>
            <a:r>
              <a:rPr lang="en-US" b="1" dirty="0">
                <a:solidFill>
                  <a:schemeClr val="accent1"/>
                </a:solidFill>
                <a:latin typeface="Consolas" panose="020B0609020204030204" pitchFamily="49" charset="0"/>
              </a:rPr>
              <a:t>EXEC_UDF</a:t>
            </a:r>
            <a:r>
              <a:rPr lang="en-US" dirty="0">
                <a:solidFill>
                  <a:schemeClr val="accent1"/>
                </a:solidFill>
                <a:latin typeface="Consolas" panose="020B0609020204030204" pitchFamily="49" charset="0"/>
              </a:rPr>
              <a:t>(</a:t>
            </a:r>
            <a:r>
              <a:rPr lang="en-US" dirty="0" err="1">
                <a:solidFill>
                  <a:schemeClr val="accent1"/>
                </a:solidFill>
                <a:latin typeface="Consolas" panose="020B0609020204030204" pitchFamily="49" charset="0"/>
              </a:rPr>
              <a:t>udf</a:t>
            </a:r>
            <a:r>
              <a:rPr lang="en-US" dirty="0">
                <a:solidFill>
                  <a:schemeClr val="accent1"/>
                </a:solidFill>
                <a:latin typeface="Consolas" panose="020B0609020204030204" pitchFamily="49" charset="0"/>
              </a:rPr>
              <a:t>)</a:t>
            </a:r>
            <a:r>
              <a:rPr lang="en-US" dirty="0">
                <a:solidFill>
                  <a:schemeClr val="accent1"/>
                </a:solidFill>
              </a:rPr>
              <a:t>:</a:t>
            </a:r>
            <a:r>
              <a:rPr lang="en-US" dirty="0"/>
              <a:t> execute a user-defined function w/ access to symbol table</a:t>
            </a:r>
          </a:p>
          <a:p>
            <a:pPr lvl="1"/>
            <a:endParaRPr lang="en-US" sz="700" dirty="0"/>
          </a:p>
          <a:p>
            <a:pPr lvl="1"/>
            <a:r>
              <a:rPr lang="en-US" b="1" dirty="0">
                <a:solidFill>
                  <a:schemeClr val="accent1"/>
                </a:solidFill>
                <a:latin typeface="Consolas" panose="020B0609020204030204" pitchFamily="49" charset="0"/>
              </a:rPr>
              <a:t>CLEAR</a:t>
            </a:r>
            <a:r>
              <a:rPr lang="en-US" dirty="0">
                <a:solidFill>
                  <a:schemeClr val="accent1"/>
                </a:solidFill>
              </a:rPr>
              <a:t>:</a:t>
            </a:r>
            <a:r>
              <a:rPr lang="en-US" dirty="0"/>
              <a:t> clean up execution contexts and variables</a:t>
            </a:r>
          </a:p>
          <a:p>
            <a:pPr lvl="1"/>
            <a:endParaRPr lang="en-US" sz="1200" dirty="0"/>
          </a:p>
          <a:p>
            <a:pPr marL="0" indent="0">
              <a:buNone/>
            </a:pPr>
            <a:r>
              <a:rPr lang="en-US" dirty="0">
                <a:solidFill>
                  <a:schemeClr val="accent1"/>
                </a:solidFill>
                <a:sym typeface="Wingdings" panose="05000000000000000000" pitchFamily="2" charset="2"/>
              </a:rPr>
              <a:t> </a:t>
            </a:r>
            <a:r>
              <a:rPr lang="en-US" dirty="0"/>
              <a:t>Design Simplicity: </a:t>
            </a:r>
            <a:r>
              <a:rPr lang="en-US" b="0" dirty="0"/>
              <a:t>(1) reuse instructions, (2) federation hierarchies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Federated ML in </a:t>
            </a:r>
            <a:r>
              <a:rPr lang="en-US" dirty="0" err="1"/>
              <a:t>SystemDS</a:t>
            </a:r>
            <a:r>
              <a:rPr lang="en-US" dirty="0"/>
              <a:t> – Federated Runtime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7304" y="745308"/>
            <a:ext cx="4103022" cy="1634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133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Federated Operations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Matrix-Vector Multiplication</a:t>
            </a:r>
            <a:endParaRPr lang="en-US" dirty="0">
              <a:latin typeface="Consolas" panose="020B0609020204030204" pitchFamily="49" charset="0"/>
            </a:endParaRPr>
          </a:p>
          <a:p>
            <a:pPr lvl="1"/>
            <a:r>
              <a:rPr lang="en-US" sz="1600" dirty="0">
                <a:latin typeface="Consolas" panose="020B0609020204030204" pitchFamily="49" charset="0"/>
              </a:rPr>
              <a:t>o = X %*% </a:t>
            </a:r>
            <a:r>
              <a:rPr lang="en-US" sz="1600" b="1" dirty="0">
                <a:solidFill>
                  <a:schemeClr val="accent1"/>
                </a:solidFill>
                <a:latin typeface="Consolas" panose="020B0609020204030204" pitchFamily="49" charset="0"/>
              </a:rPr>
              <a:t>v</a:t>
            </a:r>
            <a:r>
              <a:rPr lang="en-US" dirty="0"/>
              <a:t>, local v</a:t>
            </a:r>
          </a:p>
          <a:p>
            <a:pPr lvl="1"/>
            <a:r>
              <a:rPr lang="en-US" dirty="0"/>
              <a:t>Row-partitioned, federated X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Row-partitioned, federated o</a:t>
            </a:r>
          </a:p>
          <a:p>
            <a:pPr lvl="1"/>
            <a:endParaRPr lang="en-US" dirty="0"/>
          </a:p>
          <a:p>
            <a:r>
              <a:rPr lang="en-US" dirty="0"/>
              <a:t>Vector-Matrix Multiplication</a:t>
            </a:r>
          </a:p>
          <a:p>
            <a:pPr lvl="1"/>
            <a:r>
              <a:rPr lang="en-US" sz="1600" dirty="0">
                <a:latin typeface="Consolas" panose="020B0609020204030204" pitchFamily="49" charset="0"/>
              </a:rPr>
              <a:t>o = </a:t>
            </a:r>
            <a:r>
              <a:rPr lang="en-US" sz="1600" b="1" dirty="0">
                <a:solidFill>
                  <a:schemeClr val="accent1"/>
                </a:solidFill>
                <a:latin typeface="Consolas" panose="020B0609020204030204" pitchFamily="49" charset="0"/>
              </a:rPr>
              <a:t>v</a:t>
            </a:r>
            <a:r>
              <a:rPr lang="en-US" sz="1600" dirty="0">
                <a:latin typeface="Consolas" panose="020B0609020204030204" pitchFamily="49" charset="0"/>
              </a:rPr>
              <a:t> %*% X</a:t>
            </a:r>
            <a:r>
              <a:rPr lang="en-US" dirty="0"/>
              <a:t>, local v</a:t>
            </a:r>
          </a:p>
          <a:p>
            <a:pPr lvl="1"/>
            <a:r>
              <a:rPr lang="en-US" dirty="0"/>
              <a:t>Row-partitioned, </a:t>
            </a:r>
            <a:br>
              <a:rPr lang="en-US" dirty="0"/>
            </a:br>
            <a:r>
              <a:rPr lang="en-US" dirty="0"/>
              <a:t>federated X, </a:t>
            </a:r>
            <a:r>
              <a:rPr lang="en-US" b="1" dirty="0">
                <a:solidFill>
                  <a:srgbClr val="7889FB"/>
                </a:solidFill>
              </a:rPr>
              <a:t>local o</a:t>
            </a:r>
          </a:p>
          <a:p>
            <a:pPr lvl="1"/>
            <a:endParaRPr lang="en-US" dirty="0"/>
          </a:p>
          <a:p>
            <a:pPr lvl="1"/>
            <a:endParaRPr lang="en-US" sz="1200" dirty="0"/>
          </a:p>
          <a:p>
            <a:r>
              <a:rPr lang="en-US" dirty="0"/>
              <a:t>Data Preparation</a:t>
            </a:r>
          </a:p>
          <a:p>
            <a:pPr lvl="1"/>
            <a:r>
              <a:rPr lang="en-US" sz="1600" dirty="0">
                <a:latin typeface="Consolas" panose="020B0609020204030204" pitchFamily="49" charset="0"/>
              </a:rPr>
              <a:t>[X,M] = </a:t>
            </a:r>
            <a:r>
              <a:rPr lang="en-US" sz="1600" b="1" dirty="0" err="1">
                <a:latin typeface="Consolas" panose="020B0609020204030204" pitchFamily="49" charset="0"/>
              </a:rPr>
              <a:t>transformencode</a:t>
            </a:r>
            <a:r>
              <a:rPr lang="en-US" sz="1600" dirty="0">
                <a:latin typeface="Consolas" panose="020B0609020204030204" pitchFamily="49" charset="0"/>
              </a:rPr>
              <a:t>(</a:t>
            </a:r>
            <a:r>
              <a:rPr lang="en-US" sz="1600" dirty="0" err="1">
                <a:latin typeface="Consolas" panose="020B0609020204030204" pitchFamily="49" charset="0"/>
              </a:rPr>
              <a:t>F,spec</a:t>
            </a:r>
            <a:r>
              <a:rPr lang="en-US" sz="1600" dirty="0">
                <a:latin typeface="Consolas" panose="020B0609020204030204" pitchFamily="49" charset="0"/>
              </a:rPr>
              <a:t>)</a:t>
            </a:r>
          </a:p>
          <a:p>
            <a:pPr lvl="1"/>
            <a:r>
              <a:rPr lang="en-US" dirty="0"/>
              <a:t>Recoding, feature hashing, binning,</a:t>
            </a:r>
            <a:br>
              <a:rPr lang="en-US" dirty="0"/>
            </a:br>
            <a:r>
              <a:rPr lang="en-US" b="1" dirty="0">
                <a:solidFill>
                  <a:srgbClr val="7889FB"/>
                </a:solidFill>
              </a:rPr>
              <a:t>one-hot encoding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Federated ML in </a:t>
            </a:r>
            <a:r>
              <a:rPr lang="en-US" dirty="0" err="1"/>
              <a:t>SystemDS</a:t>
            </a:r>
            <a:r>
              <a:rPr lang="en-US" dirty="0"/>
              <a:t> – Federated Runtime</a:t>
            </a:r>
          </a:p>
        </p:txBody>
      </p:sp>
      <p:sp>
        <p:nvSpPr>
          <p:cNvPr id="5" name="Rectangle 4"/>
          <p:cNvSpPr/>
          <p:nvPr/>
        </p:nvSpPr>
        <p:spPr>
          <a:xfrm>
            <a:off x="6891918" y="1677629"/>
            <a:ext cx="904568" cy="983225"/>
          </a:xfrm>
          <a:prstGeom prst="rect">
            <a:avLst/>
          </a:prstGeom>
          <a:noFill/>
          <a:ln w="19050">
            <a:solidFill>
              <a:schemeClr val="accent1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933035" y="1715726"/>
            <a:ext cx="822335" cy="471949"/>
          </a:xfrm>
          <a:prstGeom prst="rect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en-US" b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7" name="Rectangle 6"/>
          <p:cNvSpPr/>
          <p:nvPr/>
        </p:nvSpPr>
        <p:spPr>
          <a:xfrm>
            <a:off x="6933035" y="2208840"/>
            <a:ext cx="822335" cy="415418"/>
          </a:xfrm>
          <a:prstGeom prst="rect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en-US" b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8" name="Rectangle 7"/>
          <p:cNvSpPr/>
          <p:nvPr/>
        </p:nvSpPr>
        <p:spPr>
          <a:xfrm>
            <a:off x="8301618" y="1715726"/>
            <a:ext cx="130753" cy="471949"/>
          </a:xfrm>
          <a:prstGeom prst="rect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baseline="-25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301618" y="2208840"/>
            <a:ext cx="130753" cy="415418"/>
          </a:xfrm>
          <a:prstGeom prst="rect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baseline="-25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883063" y="1753023"/>
            <a:ext cx="99699" cy="82233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baseline="-25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248278" y="1677629"/>
            <a:ext cx="232782" cy="983225"/>
          </a:xfrm>
          <a:prstGeom prst="rect">
            <a:avLst/>
          </a:prstGeom>
          <a:noFill/>
          <a:ln w="19050">
            <a:solidFill>
              <a:schemeClr val="accent1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ight Arrow 11"/>
          <p:cNvSpPr/>
          <p:nvPr/>
        </p:nvSpPr>
        <p:spPr>
          <a:xfrm>
            <a:off x="7873963" y="2027242"/>
            <a:ext cx="326229" cy="320865"/>
          </a:xfrm>
          <a:prstGeom prst="rightArrow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434DDA1-2353-412C-8D69-82FE99A48981}"/>
              </a:ext>
            </a:extLst>
          </p:cNvPr>
          <p:cNvCxnSpPr>
            <a:cxnSpLocks/>
            <a:stCxn id="10" idx="3"/>
          </p:cNvCxnSpPr>
          <p:nvPr/>
        </p:nvCxnSpPr>
        <p:spPr>
          <a:xfrm flipV="1">
            <a:off x="4982762" y="1951701"/>
            <a:ext cx="1738078" cy="212490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434DDA1-2353-412C-8D69-82FE99A48981}"/>
              </a:ext>
            </a:extLst>
          </p:cNvPr>
          <p:cNvCxnSpPr>
            <a:cxnSpLocks/>
            <a:stCxn id="10" idx="3"/>
          </p:cNvCxnSpPr>
          <p:nvPr/>
        </p:nvCxnSpPr>
        <p:spPr>
          <a:xfrm>
            <a:off x="4982762" y="2164191"/>
            <a:ext cx="1738078" cy="252358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5054183" y="1405978"/>
            <a:ext cx="1387309" cy="58477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a) broadcast v</a:t>
            </a:r>
            <a:b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PUT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(v, 2))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469204" y="1245192"/>
            <a:ext cx="2344837" cy="33855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b) Local MV (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EXEC_INST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3)</a:t>
            </a:r>
          </a:p>
        </p:txBody>
      </p:sp>
      <p:sp>
        <p:nvSpPr>
          <p:cNvPr id="24" name="Rectangle 23"/>
          <p:cNvSpPr/>
          <p:nvPr/>
        </p:nvSpPr>
        <p:spPr>
          <a:xfrm>
            <a:off x="5677629" y="3432690"/>
            <a:ext cx="904568" cy="983225"/>
          </a:xfrm>
          <a:prstGeom prst="rect">
            <a:avLst/>
          </a:prstGeom>
          <a:noFill/>
          <a:ln w="19050">
            <a:solidFill>
              <a:schemeClr val="accent1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718746" y="3470787"/>
            <a:ext cx="822335" cy="471949"/>
          </a:xfrm>
          <a:prstGeom prst="rect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en-US" b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718746" y="3963901"/>
            <a:ext cx="822335" cy="415418"/>
          </a:xfrm>
          <a:prstGeom prst="rect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en-US" b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grpSp>
        <p:nvGrpSpPr>
          <p:cNvPr id="30" name="Group 29"/>
          <p:cNvGrpSpPr/>
          <p:nvPr/>
        </p:nvGrpSpPr>
        <p:grpSpPr>
          <a:xfrm rot="16200000">
            <a:off x="4645982" y="3918669"/>
            <a:ext cx="130753" cy="908532"/>
            <a:chOff x="8454018" y="3795252"/>
            <a:chExt cx="130753" cy="908532"/>
          </a:xfrm>
          <a:solidFill>
            <a:schemeClr val="accent1"/>
          </a:solidFill>
        </p:grpSpPr>
        <p:sp>
          <p:nvSpPr>
            <p:cNvPr id="27" name="Rectangle 26"/>
            <p:cNvSpPr/>
            <p:nvPr/>
          </p:nvSpPr>
          <p:spPr>
            <a:xfrm>
              <a:off x="8454018" y="3795252"/>
              <a:ext cx="130753" cy="471949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baseline="-250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8454018" y="4288366"/>
              <a:ext cx="130753" cy="415418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baseline="-250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A434DDA1-2353-412C-8D69-82FE99A48981}"/>
              </a:ext>
            </a:extLst>
          </p:cNvPr>
          <p:cNvCxnSpPr>
            <a:cxnSpLocks/>
            <a:stCxn id="28" idx="3"/>
          </p:cNvCxnSpPr>
          <p:nvPr/>
        </p:nvCxnSpPr>
        <p:spPr>
          <a:xfrm flipV="1">
            <a:off x="4957916" y="4171610"/>
            <a:ext cx="626201" cy="135949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A434DDA1-2353-412C-8D69-82FE99A48981}"/>
              </a:ext>
            </a:extLst>
          </p:cNvPr>
          <p:cNvCxnSpPr>
            <a:cxnSpLocks/>
            <a:stCxn id="27" idx="3"/>
          </p:cNvCxnSpPr>
          <p:nvPr/>
        </p:nvCxnSpPr>
        <p:spPr>
          <a:xfrm flipV="1">
            <a:off x="4493068" y="3737520"/>
            <a:ext cx="1127249" cy="570039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/>
          <p:cNvSpPr/>
          <p:nvPr/>
        </p:nvSpPr>
        <p:spPr>
          <a:xfrm rot="5400000">
            <a:off x="7041945" y="3931765"/>
            <a:ext cx="99699" cy="82233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baseline="-25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Rectangle 39"/>
          <p:cNvSpPr/>
          <p:nvPr/>
        </p:nvSpPr>
        <p:spPr>
          <a:xfrm rot="5400000">
            <a:off x="7037028" y="3454898"/>
            <a:ext cx="99699" cy="82233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baseline="-25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243563" y="2983377"/>
            <a:ext cx="1714783" cy="58477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a) broadcast sliced v</a:t>
            </a:r>
            <a:b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PUT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(v, 4))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6532930" y="2980590"/>
            <a:ext cx="1496501" cy="58477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b) Local MV     </a:t>
            </a:r>
            <a:b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EXEC_INST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5)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7747399" y="3565611"/>
            <a:ext cx="1382054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c) Aggregate (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GET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5) </a:t>
            </a:r>
            <a:r>
              <a:rPr lang="en-US" sz="20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</a:p>
        </p:txBody>
      </p:sp>
      <p:sp>
        <p:nvSpPr>
          <p:cNvPr id="46" name="Rectangle 45"/>
          <p:cNvSpPr/>
          <p:nvPr/>
        </p:nvSpPr>
        <p:spPr>
          <a:xfrm rot="5400000">
            <a:off x="8413545" y="3936681"/>
            <a:ext cx="99699" cy="822336"/>
          </a:xfrm>
          <a:prstGeom prst="rect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baseline="-25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A434DDA1-2353-412C-8D69-82FE99A48981}"/>
              </a:ext>
            </a:extLst>
          </p:cNvPr>
          <p:cNvCxnSpPr>
            <a:cxnSpLocks/>
            <a:stCxn id="40" idx="0"/>
          </p:cNvCxnSpPr>
          <p:nvPr/>
        </p:nvCxnSpPr>
        <p:spPr>
          <a:xfrm>
            <a:off x="7498046" y="3866067"/>
            <a:ext cx="471461" cy="345875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A434DDA1-2353-412C-8D69-82FE99A48981}"/>
              </a:ext>
            </a:extLst>
          </p:cNvPr>
          <p:cNvCxnSpPr>
            <a:cxnSpLocks/>
            <a:stCxn id="39" idx="0"/>
          </p:cNvCxnSpPr>
          <p:nvPr/>
        </p:nvCxnSpPr>
        <p:spPr>
          <a:xfrm>
            <a:off x="7502963" y="4342934"/>
            <a:ext cx="466544" cy="0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6847775" y="4434758"/>
            <a:ext cx="2113936" cy="33855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d) Clean 4,5 (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EXEC_INST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58" name="Rectangle 57"/>
          <p:cNvSpPr/>
          <p:nvPr/>
        </p:nvSpPr>
        <p:spPr>
          <a:xfrm>
            <a:off x="6921411" y="5099261"/>
            <a:ext cx="1874400" cy="983225"/>
          </a:xfrm>
          <a:prstGeom prst="rect">
            <a:avLst/>
          </a:prstGeom>
          <a:noFill/>
          <a:ln w="19050">
            <a:solidFill>
              <a:schemeClr val="accent1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6972360" y="5137358"/>
            <a:ext cx="1788183" cy="471949"/>
          </a:xfrm>
          <a:prstGeom prst="rect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en-US" b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: D B C D C </a:t>
            </a:r>
          </a:p>
        </p:txBody>
      </p:sp>
      <p:sp>
        <p:nvSpPr>
          <p:cNvPr id="60" name="Rectangle 59"/>
          <p:cNvSpPr/>
          <p:nvPr/>
        </p:nvSpPr>
        <p:spPr>
          <a:xfrm>
            <a:off x="6972360" y="5630472"/>
            <a:ext cx="1788183" cy="415418"/>
          </a:xfrm>
          <a:prstGeom prst="rect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en-US" b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: A B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C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5167355" y="4902726"/>
            <a:ext cx="1470873" cy="83099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1) Compute local record maps</a:t>
            </a:r>
            <a:b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EXEC_UDF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4975622" y="5723723"/>
            <a:ext cx="1841692" cy="58477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2) Aggregate, broadcast, recode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4523619" y="2268228"/>
            <a:ext cx="2113936" cy="58477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c) Clean 2 </a:t>
            </a:r>
            <a:b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EXEC_INST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669108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8" grpId="0"/>
      <p:bldP spid="21" grpId="0"/>
      <p:bldP spid="24" grpId="0" animBg="1"/>
      <p:bldP spid="25" grpId="0" animBg="1"/>
      <p:bldP spid="26" grpId="0" animBg="1"/>
      <p:bldP spid="39" grpId="0" animBg="1"/>
      <p:bldP spid="40" grpId="0" animBg="1"/>
      <p:bldP spid="43" grpId="0"/>
      <p:bldP spid="44" grpId="0"/>
      <p:bldP spid="45" grpId="0"/>
      <p:bldP spid="46" grpId="0" animBg="1"/>
      <p:bldP spid="55" grpId="0"/>
      <p:bldP spid="58" grpId="0" animBg="1"/>
      <p:bldP spid="59" grpId="0" animBg="1"/>
      <p:bldP spid="60" grpId="0" animBg="1"/>
      <p:bldP spid="61" grpId="0"/>
      <p:bldP spid="62" grpId="0"/>
      <p:bldP spid="6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413" y="3451046"/>
            <a:ext cx="7033274" cy="26212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Federated Data Preparation,</a:t>
            </a:r>
            <a:br>
              <a:rPr lang="en-US" dirty="0"/>
            </a:br>
            <a:r>
              <a:rPr lang="en-US" dirty="0"/>
              <a:t>Learning, and Debugging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Federated Feature Transformations</a:t>
            </a:r>
          </a:p>
          <a:p>
            <a:r>
              <a:rPr lang="en-US" dirty="0"/>
              <a:t>Federated Linear-algebra-based Data Cleaning,</a:t>
            </a:r>
            <a:br>
              <a:rPr lang="en-US" dirty="0"/>
            </a:br>
            <a:r>
              <a:rPr lang="en-US" dirty="0"/>
              <a:t>Data Preparation, and Model Debugging </a:t>
            </a:r>
            <a:r>
              <a:rPr lang="en-US" b="0" dirty="0"/>
              <a:t>(e.g., </a:t>
            </a:r>
            <a:r>
              <a:rPr lang="en-US" b="0" dirty="0">
                <a:solidFill>
                  <a:srgbClr val="7889FB"/>
                </a:solidFill>
              </a:rPr>
              <a:t>federated quantiles</a:t>
            </a:r>
            <a:r>
              <a:rPr lang="en-US" b="0" dirty="0"/>
              <a:t>)</a:t>
            </a:r>
          </a:p>
          <a:p>
            <a:pPr lvl="1"/>
            <a:endParaRPr lang="en-US" dirty="0"/>
          </a:p>
          <a:p>
            <a:r>
              <a:rPr lang="en-US" dirty="0"/>
              <a:t>Multi-tenant </a:t>
            </a:r>
            <a:br>
              <a:rPr lang="en-US" dirty="0"/>
            </a:br>
            <a:r>
              <a:rPr lang="en-US" dirty="0"/>
              <a:t>Federated Learning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Tenant Isolation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Federated ML in </a:t>
            </a:r>
            <a:r>
              <a:rPr lang="en-US" dirty="0" err="1"/>
              <a:t>SystemDS</a:t>
            </a:r>
            <a:r>
              <a:rPr lang="en-US" dirty="0"/>
              <a:t> – Federated Runtime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958" y="715629"/>
            <a:ext cx="640698" cy="8322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688" y="715629"/>
            <a:ext cx="840730" cy="8407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4" t="25566" r="25907" b="149"/>
          <a:stretch/>
        </p:blipFill>
        <p:spPr>
          <a:xfrm>
            <a:off x="7660263" y="715629"/>
            <a:ext cx="628406" cy="8322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61" r="9707"/>
          <a:stretch/>
        </p:blipFill>
        <p:spPr>
          <a:xfrm>
            <a:off x="7446379" y="1614652"/>
            <a:ext cx="838313" cy="84124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" t="1" r="2075" b="751"/>
          <a:stretch/>
        </p:blipFill>
        <p:spPr>
          <a:xfrm>
            <a:off x="8309896" y="1614653"/>
            <a:ext cx="627124" cy="84124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56" r="375"/>
          <a:stretch/>
        </p:blipFill>
        <p:spPr>
          <a:xfrm>
            <a:off x="8317959" y="715629"/>
            <a:ext cx="619360" cy="81905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873" y="1614653"/>
            <a:ext cx="630821" cy="84124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72371" y="4620638"/>
            <a:ext cx="1437208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Lineage-based Reuse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69129" y="5376153"/>
            <a:ext cx="1437208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Asynchronous Compression</a:t>
            </a:r>
          </a:p>
        </p:txBody>
      </p:sp>
    </p:spTree>
    <p:extLst>
      <p:ext uri="{BB962C8B-B14F-4D97-AF65-F5344CB8AC3E}">
        <p14:creationId xmlns:p14="http://schemas.microsoft.com/office/powerpoint/2010/main" val="3747197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TensorFlow</a:t>
            </a:r>
            <a:r>
              <a:rPr lang="en-US" dirty="0"/>
              <a:t> Federated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Overview TFF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Federated PS</a:t>
            </a:r>
            <a:r>
              <a:rPr lang="en-US" dirty="0"/>
              <a:t> </a:t>
            </a:r>
            <a:r>
              <a:rPr lang="en-US" b="1" dirty="0">
                <a:solidFill>
                  <a:srgbClr val="7889FB"/>
                </a:solidFill>
              </a:rPr>
              <a:t>algorithms</a:t>
            </a:r>
            <a:r>
              <a:rPr lang="en-US" dirty="0"/>
              <a:t> and </a:t>
            </a:r>
            <a:r>
              <a:rPr lang="en-US" b="1" dirty="0">
                <a:solidFill>
                  <a:srgbClr val="7889FB"/>
                </a:solidFill>
              </a:rPr>
              <a:t>federated second order functions</a:t>
            </a:r>
          </a:p>
          <a:p>
            <a:pPr lvl="1"/>
            <a:r>
              <a:rPr lang="en-US" dirty="0"/>
              <a:t>Primarily for simulating federated training, no OSS federated runtime</a:t>
            </a:r>
          </a:p>
          <a:p>
            <a:pPr lvl="1"/>
            <a:endParaRPr lang="en-US" sz="1000" dirty="0"/>
          </a:p>
          <a:p>
            <a:r>
              <a:rPr lang="en-US" dirty="0"/>
              <a:t>#1 Federated PS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sz="1000" dirty="0"/>
          </a:p>
          <a:p>
            <a:r>
              <a:rPr lang="en-US" dirty="0"/>
              <a:t>#2 Federated Analytics</a:t>
            </a:r>
          </a:p>
          <a:p>
            <a:pPr lvl="1"/>
            <a:r>
              <a:rPr lang="en-US" dirty="0"/>
              <a:t>r = t(y) %*% X </a:t>
            </a:r>
          </a:p>
          <a:p>
            <a:pPr lvl="1"/>
            <a:r>
              <a:rPr lang="en-US" dirty="0"/>
              <a:t>User-level composition</a:t>
            </a:r>
            <a:br>
              <a:rPr lang="en-US" dirty="0"/>
            </a:br>
            <a:r>
              <a:rPr lang="en-US" dirty="0"/>
              <a:t>of federated algorithms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PET primitives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Federated Machine Learning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C55D46-E024-4D39-9092-1686B6ABC9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8871" y="1571046"/>
            <a:ext cx="659373" cy="56196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883918" y="691572"/>
            <a:ext cx="318946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https://www.tensorflow.org/federated/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8" name="Rectangle 7"/>
          <p:cNvSpPr/>
          <p:nvPr/>
        </p:nvSpPr>
        <p:spPr>
          <a:xfrm>
            <a:off x="793780" y="3022769"/>
            <a:ext cx="829997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dirty="0" err="1">
                <a:latin typeface="Consolas" panose="020B0609020204030204" pitchFamily="49" charset="0"/>
              </a:rPr>
              <a:t>iterative_process</a:t>
            </a:r>
            <a:r>
              <a:rPr lang="en-US" sz="1500" dirty="0">
                <a:latin typeface="Consolas" panose="020B0609020204030204" pitchFamily="49" charset="0"/>
              </a:rPr>
              <a:t> = </a:t>
            </a:r>
            <a:r>
              <a:rPr lang="en-US" sz="1500" dirty="0" err="1">
                <a:latin typeface="Consolas" panose="020B0609020204030204" pitchFamily="49" charset="0"/>
              </a:rPr>
              <a:t>tff.learning.</a:t>
            </a:r>
            <a:r>
              <a:rPr lang="en-US" sz="1500" b="1" dirty="0" err="1">
                <a:latin typeface="Consolas" panose="020B0609020204030204" pitchFamily="49" charset="0"/>
              </a:rPr>
              <a:t>build_federated_averaging_process</a:t>
            </a:r>
            <a:r>
              <a:rPr lang="en-US" sz="1500" dirty="0">
                <a:latin typeface="Consolas" panose="020B0609020204030204" pitchFamily="49" charset="0"/>
              </a:rPr>
              <a:t>(</a:t>
            </a:r>
          </a:p>
          <a:p>
            <a:r>
              <a:rPr lang="en-US" sz="1500" dirty="0">
                <a:latin typeface="Consolas" panose="020B0609020204030204" pitchFamily="49" charset="0"/>
              </a:rPr>
              <a:t>    </a:t>
            </a:r>
            <a:r>
              <a:rPr lang="en-US" sz="1500" dirty="0" err="1">
                <a:latin typeface="Consolas" panose="020B0609020204030204" pitchFamily="49" charset="0"/>
              </a:rPr>
              <a:t>model_fn</a:t>
            </a:r>
            <a:r>
              <a:rPr lang="en-US" sz="1500" dirty="0">
                <a:latin typeface="Consolas" panose="020B0609020204030204" pitchFamily="49" charset="0"/>
              </a:rPr>
              <a:t>, </a:t>
            </a:r>
            <a:r>
              <a:rPr lang="en-US" sz="1500" b="1" dirty="0">
                <a:solidFill>
                  <a:srgbClr val="00B050"/>
                </a:solidFill>
                <a:latin typeface="Consolas" panose="020B0609020204030204" pitchFamily="49" charset="0"/>
              </a:rPr>
              <a:t># function for created federated models</a:t>
            </a:r>
          </a:p>
          <a:p>
            <a:r>
              <a:rPr lang="en-US" sz="1500" dirty="0">
                <a:latin typeface="Consolas" panose="020B0609020204030204" pitchFamily="49" charset="0"/>
              </a:rPr>
              <a:t>    </a:t>
            </a:r>
            <a:r>
              <a:rPr lang="en-US" sz="1500" dirty="0" err="1">
                <a:latin typeface="Consolas" panose="020B0609020204030204" pitchFamily="49" charset="0"/>
              </a:rPr>
              <a:t>client_optimizer_fn</a:t>
            </a:r>
            <a:r>
              <a:rPr lang="en-US" sz="1500" dirty="0">
                <a:latin typeface="Consolas" panose="020B0609020204030204" pitchFamily="49" charset="0"/>
              </a:rPr>
              <a:t>=lambda: </a:t>
            </a:r>
            <a:r>
              <a:rPr lang="en-US" sz="1500" dirty="0" err="1">
                <a:latin typeface="Consolas" panose="020B0609020204030204" pitchFamily="49" charset="0"/>
              </a:rPr>
              <a:t>tf.keras.optimizers.SGD</a:t>
            </a:r>
            <a:r>
              <a:rPr lang="en-US" sz="1500" dirty="0">
                <a:latin typeface="Consolas" panose="020B0609020204030204" pitchFamily="49" charset="0"/>
              </a:rPr>
              <a:t>(</a:t>
            </a:r>
            <a:r>
              <a:rPr lang="en-US" sz="1500" dirty="0" err="1">
                <a:latin typeface="Consolas" panose="020B0609020204030204" pitchFamily="49" charset="0"/>
              </a:rPr>
              <a:t>learning_rate</a:t>
            </a:r>
            <a:r>
              <a:rPr lang="en-US" sz="1500" dirty="0">
                <a:latin typeface="Consolas" panose="020B0609020204030204" pitchFamily="49" charset="0"/>
              </a:rPr>
              <a:t>=0.02),</a:t>
            </a:r>
          </a:p>
          <a:p>
            <a:r>
              <a:rPr lang="en-US" sz="1500" dirty="0">
                <a:latin typeface="Consolas" panose="020B0609020204030204" pitchFamily="49" charset="0"/>
              </a:rPr>
              <a:t>    </a:t>
            </a:r>
            <a:r>
              <a:rPr lang="en-US" sz="1500" dirty="0" err="1">
                <a:latin typeface="Consolas" panose="020B0609020204030204" pitchFamily="49" charset="0"/>
              </a:rPr>
              <a:t>server_optimizer_fn</a:t>
            </a:r>
            <a:r>
              <a:rPr lang="en-US" sz="1500" dirty="0">
                <a:latin typeface="Consolas" panose="020B0609020204030204" pitchFamily="49" charset="0"/>
              </a:rPr>
              <a:t>=lambda: </a:t>
            </a:r>
            <a:r>
              <a:rPr lang="en-US" sz="1500" dirty="0" err="1">
                <a:latin typeface="Consolas" panose="020B0609020204030204" pitchFamily="49" charset="0"/>
              </a:rPr>
              <a:t>tf.keras.optimizers.SGD</a:t>
            </a:r>
            <a:r>
              <a:rPr lang="en-US" sz="1500" dirty="0">
                <a:latin typeface="Consolas" panose="020B0609020204030204" pitchFamily="49" charset="0"/>
              </a:rPr>
              <a:t>(</a:t>
            </a:r>
            <a:r>
              <a:rPr lang="en-US" sz="1500" dirty="0" err="1">
                <a:latin typeface="Consolas" panose="020B0609020204030204" pitchFamily="49" charset="0"/>
              </a:rPr>
              <a:t>learning_rate</a:t>
            </a:r>
            <a:r>
              <a:rPr lang="en-US" sz="1500" dirty="0">
                <a:latin typeface="Consolas" panose="020B0609020204030204" pitchFamily="49" charset="0"/>
              </a:rPr>
              <a:t>=1.0))</a:t>
            </a:r>
          </a:p>
        </p:txBody>
      </p:sp>
      <p:sp>
        <p:nvSpPr>
          <p:cNvPr id="9" name="Rectangle 8"/>
          <p:cNvSpPr/>
          <p:nvPr/>
        </p:nvSpPr>
        <p:spPr>
          <a:xfrm>
            <a:off x="3907368" y="4620945"/>
            <a:ext cx="5151261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dirty="0">
                <a:latin typeface="Consolas" panose="020B0609020204030204" pitchFamily="49" charset="0"/>
              </a:rPr>
              <a:t>X = ... </a:t>
            </a:r>
            <a:r>
              <a:rPr lang="en-US" sz="1500" b="1" dirty="0">
                <a:solidFill>
                  <a:srgbClr val="00B050"/>
                </a:solidFill>
                <a:latin typeface="Consolas" panose="020B0609020204030204" pitchFamily="49" charset="0"/>
              </a:rPr>
              <a:t># </a:t>
            </a:r>
            <a:r>
              <a:rPr lang="en-US" sz="1500" b="1" dirty="0" err="1">
                <a:solidFill>
                  <a:srgbClr val="00B050"/>
                </a:solidFill>
                <a:latin typeface="Consolas" panose="020B0609020204030204" pitchFamily="49" charset="0"/>
              </a:rPr>
              <a:t>tff.type_at_clients</a:t>
            </a:r>
            <a:r>
              <a:rPr lang="en-US" sz="1500" b="1" dirty="0">
                <a:solidFill>
                  <a:srgbClr val="00B050"/>
                </a:solidFill>
                <a:latin typeface="Consolas" panose="020B0609020204030204" pitchFamily="49" charset="0"/>
              </a:rPr>
              <a:t>(tf.float32)</a:t>
            </a:r>
          </a:p>
          <a:p>
            <a:r>
              <a:rPr lang="en-US" sz="1500" dirty="0">
                <a:latin typeface="Consolas" panose="020B0609020204030204" pitchFamily="49" charset="0"/>
              </a:rPr>
              <a:t>by = </a:t>
            </a:r>
            <a:r>
              <a:rPr lang="en-US" sz="1500" dirty="0" err="1">
                <a:latin typeface="Consolas" panose="020B0609020204030204" pitchFamily="49" charset="0"/>
              </a:rPr>
              <a:t>tff.</a:t>
            </a:r>
            <a:r>
              <a:rPr lang="en-US" sz="1500" b="1" dirty="0" err="1">
                <a:latin typeface="Consolas" panose="020B0609020204030204" pitchFamily="49" charset="0"/>
              </a:rPr>
              <a:t>federated_broadcast</a:t>
            </a:r>
            <a:r>
              <a:rPr lang="en-US" sz="1500" dirty="0">
                <a:latin typeface="Consolas" panose="020B0609020204030204" pitchFamily="49" charset="0"/>
              </a:rPr>
              <a:t>(y)</a:t>
            </a:r>
          </a:p>
          <a:p>
            <a:r>
              <a:rPr lang="en-US" sz="1500" dirty="0">
                <a:latin typeface="Consolas" panose="020B0609020204030204" pitchFamily="49" charset="0"/>
              </a:rPr>
              <a:t>R  = </a:t>
            </a:r>
            <a:r>
              <a:rPr lang="en-US" sz="1500" dirty="0" err="1">
                <a:latin typeface="Consolas" panose="020B0609020204030204" pitchFamily="49" charset="0"/>
              </a:rPr>
              <a:t>tff.</a:t>
            </a:r>
            <a:r>
              <a:rPr lang="en-US" sz="1500" b="1" dirty="0" err="1">
                <a:latin typeface="Consolas" panose="020B0609020204030204" pitchFamily="49" charset="0"/>
              </a:rPr>
              <a:t>federated_sum</a:t>
            </a:r>
            <a:r>
              <a:rPr lang="en-US" sz="1500" dirty="0">
                <a:latin typeface="Consolas" panose="020B0609020204030204" pitchFamily="49" charset="0"/>
              </a:rPr>
              <a:t>(</a:t>
            </a:r>
          </a:p>
          <a:p>
            <a:r>
              <a:rPr lang="en-US" sz="1500" dirty="0">
                <a:latin typeface="Consolas" panose="020B0609020204030204" pitchFamily="49" charset="0"/>
              </a:rPr>
              <a:t>       </a:t>
            </a:r>
            <a:r>
              <a:rPr lang="en-US" sz="1500" dirty="0" err="1">
                <a:latin typeface="Consolas" panose="020B0609020204030204" pitchFamily="49" charset="0"/>
              </a:rPr>
              <a:t>tff.</a:t>
            </a:r>
            <a:r>
              <a:rPr lang="en-US" sz="1500" b="1" dirty="0" err="1">
                <a:latin typeface="Consolas" panose="020B0609020204030204" pitchFamily="49" charset="0"/>
              </a:rPr>
              <a:t>federated_map</a:t>
            </a:r>
            <a:r>
              <a:rPr lang="en-US" sz="1500" dirty="0">
                <a:latin typeface="Consolas" panose="020B0609020204030204" pitchFamily="49" charset="0"/>
              </a:rPr>
              <a:t>(X, by, </a:t>
            </a:r>
            <a:r>
              <a:rPr lang="en-US" sz="1500" dirty="0" err="1">
                <a:latin typeface="Consolas" panose="020B0609020204030204" pitchFamily="49" charset="0"/>
              </a:rPr>
              <a:t>foo_mm</a:t>
            </a:r>
            <a:r>
              <a:rPr lang="en-US" sz="1500" dirty="0">
                <a:latin typeface="Consolas" panose="020B0609020204030204" pitchFamily="49" charset="0"/>
              </a:rPr>
              <a:t>), </a:t>
            </a:r>
            <a:r>
              <a:rPr lang="en-US" sz="1500" dirty="0" err="1">
                <a:latin typeface="Consolas" panose="020B0609020204030204" pitchFamily="49" charset="0"/>
              </a:rPr>
              <a:t>foo_s</a:t>
            </a:r>
            <a:r>
              <a:rPr lang="en-US" sz="1500" dirty="0">
                <a:latin typeface="Consolas" panose="020B0609020204030204" pitchFamily="49" charset="0"/>
              </a:rPr>
              <a:t>)</a:t>
            </a:r>
          </a:p>
          <a:p>
            <a:r>
              <a:rPr lang="en-US" sz="1500" dirty="0">
                <a:latin typeface="Consolas" panose="020B0609020204030204" pitchFamily="49" charset="0"/>
              </a:rPr>
              <a:t>     </a:t>
            </a:r>
            <a:r>
              <a:rPr lang="en-US" sz="1500" b="1" dirty="0">
                <a:solidFill>
                  <a:srgbClr val="00B050"/>
                </a:solidFill>
                <a:latin typeface="Consolas" panose="020B0609020204030204" pitchFamily="49" charset="0"/>
              </a:rPr>
              <a:t># note: </a:t>
            </a:r>
            <a:r>
              <a:rPr lang="en-US" sz="1500" b="1" dirty="0" err="1">
                <a:solidFill>
                  <a:srgbClr val="00B050"/>
                </a:solidFill>
                <a:latin typeface="Consolas" panose="020B0609020204030204" pitchFamily="49" charset="0"/>
              </a:rPr>
              <a:t>tff.federated_secure_sum</a:t>
            </a:r>
            <a:endParaRPr lang="en-US" sz="1500" b="1" dirty="0">
              <a:solidFill>
                <a:srgbClr val="00B050"/>
              </a:solidFill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0356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and </a:t>
            </a:r>
            <a:r>
              <a:rPr lang="en-US" dirty="0">
                <a:solidFill>
                  <a:schemeClr val="accent1"/>
                </a:solidFill>
              </a:rPr>
              <a:t>Q&amp;A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Data-Parallel Parameter Servers</a:t>
            </a:r>
          </a:p>
          <a:p>
            <a:r>
              <a:rPr lang="en-US" dirty="0"/>
              <a:t>Model-Parallel Parameter Servers</a:t>
            </a:r>
          </a:p>
          <a:p>
            <a:r>
              <a:rPr lang="en-US" dirty="0"/>
              <a:t>Distributed Reinforcement Learning</a:t>
            </a:r>
          </a:p>
          <a:p>
            <a:r>
              <a:rPr lang="en-US" dirty="0"/>
              <a:t>Federated Machine Learning</a:t>
            </a:r>
          </a:p>
          <a:p>
            <a:endParaRPr lang="en-US" dirty="0"/>
          </a:p>
          <a:p>
            <a:r>
              <a:rPr lang="en-US" dirty="0"/>
              <a:t>Next Lectures </a:t>
            </a:r>
            <a:r>
              <a:rPr lang="en-US" b="0" dirty="0"/>
              <a:t>(Part A)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07 Hybrid Execution and HW Accelerators</a:t>
            </a:r>
            <a:r>
              <a:rPr lang="en-US" dirty="0"/>
              <a:t> [May 06]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08 Caching, Partitioning, Indexing and Compression</a:t>
            </a:r>
            <a:r>
              <a:rPr lang="en-US" dirty="0"/>
              <a:t> [May 13]</a:t>
            </a:r>
          </a:p>
        </p:txBody>
      </p:sp>
    </p:spTree>
    <p:extLst>
      <p:ext uri="{BB962C8B-B14F-4D97-AF65-F5344CB8AC3E}">
        <p14:creationId xmlns:p14="http://schemas.microsoft.com/office/powerpoint/2010/main" val="2189832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Data-Parallel Parameter Servers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8263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Recap: Mini-batch ML Algorithms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Mini-batch ML Algorithms</a:t>
            </a:r>
          </a:p>
          <a:p>
            <a:pPr lvl="1"/>
            <a:r>
              <a:rPr lang="en-US" dirty="0"/>
              <a:t>Iterative ML algorithms, where each iteration</a:t>
            </a:r>
            <a:br>
              <a:rPr lang="en-US" dirty="0"/>
            </a:br>
            <a:r>
              <a:rPr lang="en-US" dirty="0"/>
              <a:t>only uses a </a:t>
            </a:r>
            <a:r>
              <a:rPr lang="en-US" b="1" dirty="0">
                <a:solidFill>
                  <a:schemeClr val="accent1"/>
                </a:solidFill>
              </a:rPr>
              <a:t>batch of rows</a:t>
            </a:r>
            <a:r>
              <a:rPr lang="en-US" dirty="0"/>
              <a:t> to make the </a:t>
            </a:r>
            <a:br>
              <a:rPr lang="en-US" dirty="0"/>
            </a:br>
            <a:r>
              <a:rPr lang="en-US" dirty="0"/>
              <a:t>next model update (in </a:t>
            </a:r>
            <a:r>
              <a:rPr lang="en-US" b="1" dirty="0">
                <a:solidFill>
                  <a:schemeClr val="accent1"/>
                </a:solidFill>
              </a:rPr>
              <a:t>epochs</a:t>
            </a:r>
            <a:r>
              <a:rPr lang="en-US" dirty="0">
                <a:solidFill>
                  <a:schemeClr val="tx1"/>
                </a:solidFill>
              </a:rPr>
              <a:t> or w/</a:t>
            </a:r>
            <a:r>
              <a:rPr lang="en-US" b="1" dirty="0">
                <a:solidFill>
                  <a:schemeClr val="accent1"/>
                </a:solidFill>
              </a:rPr>
              <a:t> sampling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For large and </a:t>
            </a:r>
            <a:r>
              <a:rPr lang="en-US" b="1" dirty="0">
                <a:solidFill>
                  <a:schemeClr val="accent1"/>
                </a:solidFill>
              </a:rPr>
              <a:t>highly redundant training sets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Applies to almost all iterative</a:t>
            </a:r>
            <a:r>
              <a:rPr lang="en-US" dirty="0"/>
              <a:t>, model-based </a:t>
            </a:r>
            <a:br>
              <a:rPr lang="en-US" dirty="0"/>
            </a:br>
            <a:r>
              <a:rPr lang="en-US" dirty="0"/>
              <a:t>ML algorithms (LDA, reg., class., factor., DNN)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Stochastic Gradient Descent</a:t>
            </a:r>
            <a:r>
              <a:rPr lang="en-US" dirty="0"/>
              <a:t> (SGD)</a:t>
            </a:r>
          </a:p>
          <a:p>
            <a:pPr lvl="1"/>
            <a:endParaRPr lang="en-US" sz="700" dirty="0"/>
          </a:p>
          <a:p>
            <a:r>
              <a:rPr lang="en-US" dirty="0"/>
              <a:t>Statistical vs Hardware Efficiency </a:t>
            </a:r>
            <a:r>
              <a:rPr lang="en-US" b="0" dirty="0"/>
              <a:t>(batch size)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Statistical efficiency:</a:t>
            </a:r>
            <a:r>
              <a:rPr lang="en-US" dirty="0"/>
              <a:t> # accessed data points to achieve certain accuracy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Hardware efficiency:</a:t>
            </a:r>
            <a:r>
              <a:rPr lang="en-US" dirty="0"/>
              <a:t> number of independent computations to </a:t>
            </a:r>
            <a:br>
              <a:rPr lang="en-US" dirty="0"/>
            </a:br>
            <a:r>
              <a:rPr lang="en-US" dirty="0"/>
              <a:t>achieve high hardware  utilization (parallelization at different levels)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Beware higher variance / class skew for too small batches!</a:t>
            </a:r>
          </a:p>
          <a:p>
            <a:pPr lvl="1"/>
            <a:endParaRPr lang="en-US" sz="700" b="1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en-AT" dirty="0">
                <a:solidFill>
                  <a:schemeClr val="accent1"/>
                </a:solidFill>
                <a:sym typeface="Wingdings" panose="05000000000000000000" pitchFamily="2" charset="2"/>
              </a:rPr>
              <a:t></a:t>
            </a:r>
            <a:r>
              <a:rPr lang="en-US" dirty="0">
                <a:solidFill>
                  <a:schemeClr val="accent1"/>
                </a:solidFill>
                <a:sym typeface="Wingdings" panose="05000000000000000000" pitchFamily="2" charset="2"/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Training </a:t>
            </a:r>
            <a:r>
              <a:rPr lang="en-US" dirty="0">
                <a:solidFill>
                  <a:schemeClr val="accent1"/>
                </a:solidFill>
              </a:rPr>
              <a:t>Mini-batch</a:t>
            </a:r>
            <a:r>
              <a:rPr lang="en-US" dirty="0">
                <a:solidFill>
                  <a:schemeClr val="tx1"/>
                </a:solidFill>
              </a:rPr>
              <a:t> ML algorithms sequentially </a:t>
            </a:r>
            <a:r>
              <a:rPr lang="en-US" dirty="0">
                <a:solidFill>
                  <a:schemeClr val="accent1"/>
                </a:solidFill>
              </a:rPr>
              <a:t>is hard to scale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Data-Parallel Parameter Servers</a:t>
            </a:r>
          </a:p>
        </p:txBody>
      </p:sp>
      <p:sp>
        <p:nvSpPr>
          <p:cNvPr id="5" name="Rectangle 4"/>
          <p:cNvSpPr/>
          <p:nvPr/>
        </p:nvSpPr>
        <p:spPr>
          <a:xfrm>
            <a:off x="6219931" y="1429817"/>
            <a:ext cx="733530" cy="208710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Data</a:t>
            </a:r>
          </a:p>
        </p:txBody>
      </p:sp>
      <p:sp>
        <p:nvSpPr>
          <p:cNvPr id="6" name="Rectangle 5"/>
          <p:cNvSpPr/>
          <p:nvPr/>
        </p:nvSpPr>
        <p:spPr>
          <a:xfrm>
            <a:off x="7526216" y="1788609"/>
            <a:ext cx="723480" cy="301451"/>
          </a:xfrm>
          <a:prstGeom prst="rect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700" dirty="0">
                <a:latin typeface="Calibri" panose="020F0502020204030204" pitchFamily="34" charset="0"/>
                <a:cs typeface="Calibri" panose="020F0502020204030204" pitchFamily="34" charset="0"/>
              </a:rPr>
              <a:t>Batch 2</a:t>
            </a:r>
          </a:p>
        </p:txBody>
      </p:sp>
      <p:sp>
        <p:nvSpPr>
          <p:cNvPr id="7" name="Rectangle 6"/>
          <p:cNvSpPr/>
          <p:nvPr/>
        </p:nvSpPr>
        <p:spPr>
          <a:xfrm>
            <a:off x="7527891" y="1428543"/>
            <a:ext cx="723480" cy="301451"/>
          </a:xfrm>
          <a:prstGeom prst="rect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700" dirty="0">
                <a:latin typeface="Calibri" panose="020F0502020204030204" pitchFamily="34" charset="0"/>
                <a:cs typeface="Calibri" panose="020F0502020204030204" pitchFamily="34" charset="0"/>
              </a:rPr>
              <a:t>Batch 1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7164474" y="1579269"/>
            <a:ext cx="272981" cy="0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7164474" y="1939335"/>
            <a:ext cx="271306" cy="0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7055619" y="1450317"/>
            <a:ext cx="0" cy="2066607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134330" y="2502040"/>
            <a:ext cx="854113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Epoch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8331756" y="1580947"/>
            <a:ext cx="272981" cy="0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8554497" y="1391644"/>
            <a:ext cx="519167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W’</a:t>
            </a:r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8343480" y="1914216"/>
            <a:ext cx="272981" cy="0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8566221" y="1724913"/>
            <a:ext cx="519167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W’’</a:t>
            </a:r>
          </a:p>
        </p:txBody>
      </p:sp>
    </p:spTree>
    <p:extLst>
      <p:ext uri="{BB962C8B-B14F-4D97-AF65-F5344CB8AC3E}">
        <p14:creationId xmlns:p14="http://schemas.microsoft.com/office/powerpoint/2010/main" val="2783243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6229978"/>
            <a:ext cx="9144000" cy="62802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834012" y="1369526"/>
            <a:ext cx="7094137" cy="544764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200" b="1" dirty="0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# Initialize </a:t>
            </a:r>
            <a:r>
              <a:rPr lang="en-US" sz="1200" b="1" dirty="0">
                <a:solidFill>
                  <a:schemeClr val="accent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W1-W4, b1-b4</a:t>
            </a:r>
          </a:p>
          <a:p>
            <a:r>
              <a:rPr lang="en-US" sz="1200" b="1" dirty="0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# Initialize SGD w/ </a:t>
            </a:r>
            <a:r>
              <a:rPr lang="en-US" sz="1200" b="1" dirty="0" err="1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Nesterov</a:t>
            </a:r>
            <a:r>
              <a:rPr lang="en-US" sz="1200" b="1" dirty="0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 momentum optimizer</a:t>
            </a:r>
          </a:p>
          <a:p>
            <a:r>
              <a:rPr lang="en-US" sz="1200" dirty="0" err="1">
                <a:latin typeface="Consolas" panose="020B0609020204030204" pitchFamily="49" charset="0"/>
                <a:cs typeface="Calibri" panose="020F0502020204030204" pitchFamily="34" charset="0"/>
              </a:rPr>
              <a:t>iters</a:t>
            </a:r>
            <a:r>
              <a:rPr lang="en-US" sz="1200" dirty="0">
                <a:latin typeface="Consolas" panose="020B0609020204030204" pitchFamily="49" charset="0"/>
                <a:cs typeface="Calibri" panose="020F0502020204030204" pitchFamily="34" charset="0"/>
              </a:rPr>
              <a:t> = ceil(N / </a:t>
            </a:r>
            <a:r>
              <a:rPr lang="en-US" sz="1200" dirty="0" err="1">
                <a:latin typeface="Consolas" panose="020B0609020204030204" pitchFamily="49" charset="0"/>
                <a:cs typeface="Calibri" panose="020F0502020204030204" pitchFamily="34" charset="0"/>
              </a:rPr>
              <a:t>batch_size</a:t>
            </a:r>
            <a:r>
              <a:rPr lang="en-US" sz="1200" dirty="0">
                <a:latin typeface="Consolas" panose="020B0609020204030204" pitchFamily="49" charset="0"/>
                <a:cs typeface="Calibri" panose="020F0502020204030204" pitchFamily="34" charset="0"/>
              </a:rPr>
              <a:t>)</a:t>
            </a:r>
          </a:p>
          <a:p>
            <a:endParaRPr lang="en-US" sz="1200" dirty="0">
              <a:latin typeface="Consolas" panose="020B0609020204030204" pitchFamily="49" charset="0"/>
              <a:cs typeface="Calibri" panose="020F0502020204030204" pitchFamily="34" charset="0"/>
            </a:endParaRPr>
          </a:p>
          <a:p>
            <a:r>
              <a:rPr lang="en-US" sz="1200" b="1" dirty="0">
                <a:latin typeface="Consolas" panose="020B0609020204030204" pitchFamily="49" charset="0"/>
                <a:cs typeface="Calibri" panose="020F0502020204030204" pitchFamily="34" charset="0"/>
              </a:rPr>
              <a:t>for</a:t>
            </a:r>
            <a:r>
              <a:rPr lang="en-US" sz="1200" dirty="0">
                <a:latin typeface="Consolas" panose="020B0609020204030204" pitchFamily="49" charset="0"/>
                <a:cs typeface="Calibri" panose="020F0502020204030204" pitchFamily="34" charset="0"/>
              </a:rPr>
              <a:t>( e in 1:epochs ) {</a:t>
            </a:r>
          </a:p>
          <a:p>
            <a:r>
              <a:rPr lang="en-US" sz="1200" dirty="0">
                <a:latin typeface="Consolas" panose="020B0609020204030204" pitchFamily="49" charset="0"/>
                <a:cs typeface="Calibri" panose="020F0502020204030204" pitchFamily="34" charset="0"/>
              </a:rPr>
              <a:t>   </a:t>
            </a:r>
            <a:r>
              <a:rPr lang="en-US" sz="1200" b="1" dirty="0">
                <a:latin typeface="Consolas" panose="020B0609020204030204" pitchFamily="49" charset="0"/>
                <a:cs typeface="Calibri" panose="020F0502020204030204" pitchFamily="34" charset="0"/>
              </a:rPr>
              <a:t>for</a:t>
            </a:r>
            <a:r>
              <a:rPr lang="en-US" sz="1200" dirty="0">
                <a:latin typeface="Consolas" panose="020B0609020204030204" pitchFamily="49" charset="0"/>
                <a:cs typeface="Calibri" panose="020F0502020204030204" pitchFamily="34" charset="0"/>
              </a:rPr>
              <a:t>( </a:t>
            </a:r>
            <a:r>
              <a:rPr lang="en-US" sz="1200" dirty="0" err="1">
                <a:latin typeface="Consolas" panose="020B0609020204030204" pitchFamily="49" charset="0"/>
                <a:cs typeface="Calibri" panose="020F0502020204030204" pitchFamily="34" charset="0"/>
              </a:rPr>
              <a:t>i</a:t>
            </a:r>
            <a:r>
              <a:rPr lang="en-US" sz="1200" dirty="0">
                <a:latin typeface="Consolas" panose="020B0609020204030204" pitchFamily="49" charset="0"/>
                <a:cs typeface="Calibri" panose="020F0502020204030204" pitchFamily="34" charset="0"/>
              </a:rPr>
              <a:t> in 1:iters ) {</a:t>
            </a:r>
          </a:p>
          <a:p>
            <a:r>
              <a:rPr lang="en-US" sz="1200" dirty="0">
                <a:latin typeface="Consolas" panose="020B0609020204030204" pitchFamily="49" charset="0"/>
                <a:cs typeface="Calibri" panose="020F0502020204030204" pitchFamily="34" charset="0"/>
              </a:rPr>
              <a:t>      </a:t>
            </a:r>
            <a:r>
              <a:rPr lang="en-US" sz="1200" dirty="0" err="1">
                <a:latin typeface="Consolas" panose="020B0609020204030204" pitchFamily="49" charset="0"/>
                <a:cs typeface="Calibri" panose="020F0502020204030204" pitchFamily="34" charset="0"/>
              </a:rPr>
              <a:t>X_batch</a:t>
            </a:r>
            <a:r>
              <a:rPr lang="en-US" sz="1200" dirty="0">
                <a:latin typeface="Consolas" panose="020B0609020204030204" pitchFamily="49" charset="0"/>
                <a:cs typeface="Calibri" panose="020F0502020204030204" pitchFamily="34" charset="0"/>
              </a:rPr>
              <a:t> = X[((i-1) * </a:t>
            </a:r>
            <a:r>
              <a:rPr lang="en-US" sz="1200" dirty="0" err="1">
                <a:latin typeface="Consolas" panose="020B0609020204030204" pitchFamily="49" charset="0"/>
                <a:cs typeface="Calibri" panose="020F0502020204030204" pitchFamily="34" charset="0"/>
              </a:rPr>
              <a:t>batch_size</a:t>
            </a:r>
            <a:r>
              <a:rPr lang="en-US" sz="1200" dirty="0">
                <a:latin typeface="Consolas" panose="020B0609020204030204" pitchFamily="49" charset="0"/>
                <a:cs typeface="Calibri" panose="020F0502020204030204" pitchFamily="34" charset="0"/>
              </a:rPr>
              <a:t>) %% N + 1:</a:t>
            </a:r>
            <a:r>
              <a:rPr lang="en-US" sz="1200" b="1" dirty="0">
                <a:latin typeface="Consolas" panose="020B0609020204030204" pitchFamily="49" charset="0"/>
                <a:cs typeface="Calibri" panose="020F0502020204030204" pitchFamily="34" charset="0"/>
              </a:rPr>
              <a:t>min</a:t>
            </a:r>
            <a:r>
              <a:rPr lang="en-US" sz="1200" dirty="0">
                <a:latin typeface="Consolas" panose="020B0609020204030204" pitchFamily="49" charset="0"/>
                <a:cs typeface="Calibri" panose="020F0502020204030204" pitchFamily="34" charset="0"/>
              </a:rPr>
              <a:t>(N, beg + </a:t>
            </a:r>
            <a:r>
              <a:rPr lang="en-US" sz="1200" dirty="0" err="1">
                <a:latin typeface="Consolas" panose="020B0609020204030204" pitchFamily="49" charset="0"/>
                <a:cs typeface="Calibri" panose="020F0502020204030204" pitchFamily="34" charset="0"/>
              </a:rPr>
              <a:t>batch_size</a:t>
            </a:r>
            <a:r>
              <a:rPr lang="en-US" sz="1200" dirty="0">
                <a:latin typeface="Consolas" panose="020B0609020204030204" pitchFamily="49" charset="0"/>
                <a:cs typeface="Calibri" panose="020F0502020204030204" pitchFamily="34" charset="0"/>
              </a:rPr>
              <a:t> - 1),] </a:t>
            </a:r>
          </a:p>
          <a:p>
            <a:r>
              <a:rPr lang="en-US" sz="1200" dirty="0">
                <a:latin typeface="Consolas" panose="020B0609020204030204" pitchFamily="49" charset="0"/>
                <a:cs typeface="Calibri" panose="020F0502020204030204" pitchFamily="34" charset="0"/>
              </a:rPr>
              <a:t>      </a:t>
            </a:r>
            <a:r>
              <a:rPr lang="en-US" sz="1200" dirty="0" err="1">
                <a:latin typeface="Consolas" panose="020B0609020204030204" pitchFamily="49" charset="0"/>
                <a:cs typeface="Calibri" panose="020F0502020204030204" pitchFamily="34" charset="0"/>
              </a:rPr>
              <a:t>y_batch</a:t>
            </a:r>
            <a:r>
              <a:rPr lang="en-US" sz="1200" dirty="0">
                <a:latin typeface="Consolas" panose="020B0609020204030204" pitchFamily="49" charset="0"/>
                <a:cs typeface="Calibri" panose="020F0502020204030204" pitchFamily="34" charset="0"/>
              </a:rPr>
              <a:t> = Y[((i-1) * </a:t>
            </a:r>
            <a:r>
              <a:rPr lang="en-US" sz="1200" dirty="0" err="1">
                <a:latin typeface="Consolas" panose="020B0609020204030204" pitchFamily="49" charset="0"/>
                <a:cs typeface="Calibri" panose="020F0502020204030204" pitchFamily="34" charset="0"/>
              </a:rPr>
              <a:t>batch_size</a:t>
            </a:r>
            <a:r>
              <a:rPr lang="en-US" sz="1200" dirty="0">
                <a:latin typeface="Consolas" panose="020B0609020204030204" pitchFamily="49" charset="0"/>
                <a:cs typeface="Calibri" panose="020F0502020204030204" pitchFamily="34" charset="0"/>
              </a:rPr>
              <a:t>) %% N + 1:</a:t>
            </a:r>
            <a:r>
              <a:rPr lang="en-US" sz="1200" b="1" dirty="0">
                <a:latin typeface="Consolas" panose="020B0609020204030204" pitchFamily="49" charset="0"/>
                <a:cs typeface="Calibri" panose="020F0502020204030204" pitchFamily="34" charset="0"/>
              </a:rPr>
              <a:t>min</a:t>
            </a:r>
            <a:r>
              <a:rPr lang="en-US" sz="1200" dirty="0">
                <a:latin typeface="Consolas" panose="020B0609020204030204" pitchFamily="49" charset="0"/>
                <a:cs typeface="Calibri" panose="020F0502020204030204" pitchFamily="34" charset="0"/>
              </a:rPr>
              <a:t>(N, beg + </a:t>
            </a:r>
            <a:r>
              <a:rPr lang="en-US" sz="1200" dirty="0" err="1">
                <a:latin typeface="Consolas" panose="020B0609020204030204" pitchFamily="49" charset="0"/>
                <a:cs typeface="Calibri" panose="020F0502020204030204" pitchFamily="34" charset="0"/>
              </a:rPr>
              <a:t>batch_size</a:t>
            </a:r>
            <a:r>
              <a:rPr lang="en-US" sz="1200" dirty="0">
                <a:latin typeface="Consolas" panose="020B0609020204030204" pitchFamily="49" charset="0"/>
                <a:cs typeface="Calibri" panose="020F0502020204030204" pitchFamily="34" charset="0"/>
              </a:rPr>
              <a:t> - 1),]</a:t>
            </a:r>
          </a:p>
          <a:p>
            <a:r>
              <a:rPr lang="en-US" sz="1200" dirty="0">
                <a:latin typeface="Consolas" panose="020B0609020204030204" pitchFamily="49" charset="0"/>
                <a:cs typeface="Calibri" panose="020F0502020204030204" pitchFamily="34" charset="0"/>
              </a:rPr>
              <a:t>      </a:t>
            </a:r>
          </a:p>
          <a:p>
            <a:r>
              <a:rPr lang="en-US" sz="1200" dirty="0">
                <a:latin typeface="Consolas" panose="020B0609020204030204" pitchFamily="49" charset="0"/>
                <a:cs typeface="Calibri" panose="020F0502020204030204" pitchFamily="34" charset="0"/>
              </a:rPr>
              <a:t>      </a:t>
            </a:r>
            <a:r>
              <a:rPr lang="en-US" sz="1200" b="1" dirty="0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## layer 1: conv1 -&gt; relu1 -&gt; pool1</a:t>
            </a:r>
          </a:p>
          <a:p>
            <a:r>
              <a:rPr lang="en-US" sz="1200" b="1" dirty="0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      ## layer 2: conv2 -&gt; relu2 -&gt; pool2</a:t>
            </a:r>
          </a:p>
          <a:p>
            <a:r>
              <a:rPr lang="en-US" sz="1200" b="1" dirty="0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      ## layer 3: affine3 -&gt; relu3 -&gt; dropout</a:t>
            </a:r>
          </a:p>
          <a:p>
            <a:r>
              <a:rPr lang="en-US" sz="1200" b="1" dirty="0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      ## layer 4: affine4 -&gt; </a:t>
            </a:r>
            <a:r>
              <a:rPr lang="en-US" sz="1200" b="1" dirty="0" err="1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softmax</a:t>
            </a:r>
            <a:endParaRPr lang="en-US" sz="1200" b="1" dirty="0">
              <a:solidFill>
                <a:srgbClr val="00B050"/>
              </a:solidFill>
              <a:latin typeface="Consolas" panose="020B0609020204030204" pitchFamily="49" charset="0"/>
              <a:cs typeface="Calibri" panose="020F0502020204030204" pitchFamily="34" charset="0"/>
            </a:endParaRPr>
          </a:p>
          <a:p>
            <a:r>
              <a:rPr lang="en-US" sz="1200" dirty="0">
                <a:latin typeface="Consolas" panose="020B0609020204030204" pitchFamily="49" charset="0"/>
                <a:cs typeface="Calibri" panose="020F0502020204030204" pitchFamily="34" charset="0"/>
              </a:rPr>
              <a:t>      outa4 = </a:t>
            </a:r>
            <a:r>
              <a:rPr lang="en-US" sz="1200" b="1" dirty="0">
                <a:solidFill>
                  <a:srgbClr val="7889FB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affine::forward</a:t>
            </a:r>
            <a:r>
              <a:rPr lang="en-US" sz="1200" dirty="0">
                <a:latin typeface="Consolas" panose="020B0609020204030204" pitchFamily="49" charset="0"/>
                <a:cs typeface="Calibri" panose="020F0502020204030204" pitchFamily="34" charset="0"/>
              </a:rPr>
              <a:t>(outd3, W4, b4)</a:t>
            </a:r>
          </a:p>
          <a:p>
            <a:r>
              <a:rPr lang="en-US" sz="1200" dirty="0">
                <a:latin typeface="Consolas" panose="020B0609020204030204" pitchFamily="49" charset="0"/>
                <a:cs typeface="Calibri" panose="020F0502020204030204" pitchFamily="34" charset="0"/>
              </a:rPr>
              <a:t>      </a:t>
            </a:r>
            <a:r>
              <a:rPr lang="en-US" sz="1200" dirty="0" err="1">
                <a:latin typeface="Consolas" panose="020B0609020204030204" pitchFamily="49" charset="0"/>
                <a:cs typeface="Calibri" panose="020F0502020204030204" pitchFamily="34" charset="0"/>
              </a:rPr>
              <a:t>probs</a:t>
            </a:r>
            <a:r>
              <a:rPr lang="en-US" sz="1200" dirty="0">
                <a:latin typeface="Consolas" panose="020B0609020204030204" pitchFamily="49" charset="0"/>
                <a:cs typeface="Calibri" panose="020F0502020204030204" pitchFamily="34" charset="0"/>
              </a:rPr>
              <a:t> = </a:t>
            </a:r>
            <a:r>
              <a:rPr lang="en-US" sz="1200" b="1" dirty="0" err="1">
                <a:solidFill>
                  <a:srgbClr val="7889FB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softmax</a:t>
            </a:r>
            <a:r>
              <a:rPr lang="en-US" sz="1200" b="1" dirty="0">
                <a:solidFill>
                  <a:srgbClr val="7889FB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::forward</a:t>
            </a:r>
            <a:r>
              <a:rPr lang="en-US" sz="1200" dirty="0">
                <a:latin typeface="Consolas" panose="020B0609020204030204" pitchFamily="49" charset="0"/>
                <a:cs typeface="Calibri" panose="020F0502020204030204" pitchFamily="34" charset="0"/>
              </a:rPr>
              <a:t>(outa4)</a:t>
            </a:r>
          </a:p>
          <a:p>
            <a:r>
              <a:rPr lang="en-US" sz="1200" dirty="0">
                <a:latin typeface="Consolas" panose="020B0609020204030204" pitchFamily="49" charset="0"/>
                <a:cs typeface="Calibri" panose="020F0502020204030204" pitchFamily="34" charset="0"/>
              </a:rPr>
              <a:t>      </a:t>
            </a:r>
          </a:p>
          <a:p>
            <a:r>
              <a:rPr lang="en-US" sz="1200" dirty="0">
                <a:latin typeface="Consolas" panose="020B0609020204030204" pitchFamily="49" charset="0"/>
                <a:cs typeface="Calibri" panose="020F0502020204030204" pitchFamily="34" charset="0"/>
              </a:rPr>
              <a:t>      </a:t>
            </a:r>
            <a:r>
              <a:rPr lang="en-US" sz="1200" b="1" dirty="0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## layer 4:  affine4 &lt;- </a:t>
            </a:r>
            <a:r>
              <a:rPr lang="en-US" sz="1200" b="1" dirty="0" err="1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softmax</a:t>
            </a:r>
            <a:endParaRPr lang="en-US" sz="1200" b="1" dirty="0">
              <a:solidFill>
                <a:srgbClr val="00B050"/>
              </a:solidFill>
              <a:latin typeface="Consolas" panose="020B0609020204030204" pitchFamily="49" charset="0"/>
              <a:cs typeface="Calibri" panose="020F0502020204030204" pitchFamily="34" charset="0"/>
            </a:endParaRPr>
          </a:p>
          <a:p>
            <a:r>
              <a:rPr lang="en-US" sz="1200" b="1" dirty="0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      </a:t>
            </a:r>
            <a:r>
              <a:rPr lang="en-US" sz="1200" dirty="0">
                <a:latin typeface="Consolas" panose="020B0609020204030204" pitchFamily="49" charset="0"/>
                <a:cs typeface="Calibri" panose="020F0502020204030204" pitchFamily="34" charset="0"/>
              </a:rPr>
              <a:t>douta4 = </a:t>
            </a:r>
            <a:r>
              <a:rPr lang="en-US" sz="1200" b="1" dirty="0" err="1">
                <a:solidFill>
                  <a:srgbClr val="7889FB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softmax</a:t>
            </a:r>
            <a:r>
              <a:rPr lang="en-US" sz="1200" b="1" dirty="0">
                <a:solidFill>
                  <a:srgbClr val="7889FB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::backward</a:t>
            </a:r>
            <a:r>
              <a:rPr lang="en-US" sz="1200" dirty="0">
                <a:latin typeface="Consolas" panose="020B0609020204030204" pitchFamily="49" charset="0"/>
                <a:cs typeface="Calibri" panose="020F0502020204030204" pitchFamily="34" charset="0"/>
              </a:rPr>
              <a:t>(</a:t>
            </a:r>
            <a:r>
              <a:rPr lang="en-US" sz="1200" dirty="0" err="1">
                <a:latin typeface="Consolas" panose="020B0609020204030204" pitchFamily="49" charset="0"/>
                <a:cs typeface="Calibri" panose="020F0502020204030204" pitchFamily="34" charset="0"/>
              </a:rPr>
              <a:t>dprobs</a:t>
            </a:r>
            <a:r>
              <a:rPr lang="en-US" sz="1200" dirty="0">
                <a:latin typeface="Consolas" panose="020B0609020204030204" pitchFamily="49" charset="0"/>
                <a:cs typeface="Calibri" panose="020F0502020204030204" pitchFamily="34" charset="0"/>
              </a:rPr>
              <a:t>, outa4)</a:t>
            </a:r>
          </a:p>
          <a:p>
            <a:r>
              <a:rPr lang="en-US" sz="1200" dirty="0">
                <a:latin typeface="Consolas" panose="020B0609020204030204" pitchFamily="49" charset="0"/>
                <a:cs typeface="Calibri" panose="020F0502020204030204" pitchFamily="34" charset="0"/>
              </a:rPr>
              <a:t>      [doutd3, dW4, db4] = </a:t>
            </a:r>
            <a:r>
              <a:rPr lang="en-US" sz="1200" b="1" dirty="0">
                <a:solidFill>
                  <a:srgbClr val="7889FB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affine::backward</a:t>
            </a:r>
            <a:r>
              <a:rPr lang="en-US" sz="1200" dirty="0">
                <a:latin typeface="Consolas" panose="020B0609020204030204" pitchFamily="49" charset="0"/>
                <a:cs typeface="Calibri" panose="020F0502020204030204" pitchFamily="34" charset="0"/>
              </a:rPr>
              <a:t>(douta4, outr3, W4, b4)</a:t>
            </a:r>
          </a:p>
          <a:p>
            <a:r>
              <a:rPr lang="en-US" sz="1200" dirty="0">
                <a:latin typeface="Consolas" panose="020B0609020204030204" pitchFamily="49" charset="0"/>
                <a:cs typeface="Calibri" panose="020F0502020204030204" pitchFamily="34" charset="0"/>
              </a:rPr>
              <a:t>      </a:t>
            </a:r>
            <a:r>
              <a:rPr lang="en-US" sz="1200" b="1" dirty="0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## layer 3: affine3 &lt;- relu3 &lt;- dropout</a:t>
            </a:r>
          </a:p>
          <a:p>
            <a:r>
              <a:rPr lang="en-US" sz="1200" b="1" dirty="0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      ## layer 2: conv2 &lt;- relu2 &lt;- pool2</a:t>
            </a:r>
          </a:p>
          <a:p>
            <a:r>
              <a:rPr lang="en-US" sz="1200" b="1" dirty="0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      ## layer 1: conv1 &lt;- relu1 &lt;- pool1</a:t>
            </a:r>
          </a:p>
          <a:p>
            <a:r>
              <a:rPr lang="en-US" sz="1200" b="1" dirty="0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      </a:t>
            </a:r>
          </a:p>
          <a:p>
            <a:r>
              <a:rPr lang="en-US" sz="1200" dirty="0">
                <a:latin typeface="Consolas" panose="020B0609020204030204" pitchFamily="49" charset="0"/>
                <a:cs typeface="Calibri" panose="020F0502020204030204" pitchFamily="34" charset="0"/>
              </a:rPr>
              <a:t>      </a:t>
            </a:r>
            <a:r>
              <a:rPr lang="en-US" sz="1200" b="1" dirty="0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# Optimize with SGD w/ </a:t>
            </a:r>
            <a:r>
              <a:rPr lang="en-US" sz="1200" b="1" dirty="0" err="1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Nesterov</a:t>
            </a:r>
            <a:r>
              <a:rPr lang="en-US" sz="1200" b="1" dirty="0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 momentum W1-W4, b1-b4</a:t>
            </a:r>
          </a:p>
          <a:p>
            <a:r>
              <a:rPr lang="en-US" sz="1200" b="1" dirty="0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      </a:t>
            </a:r>
            <a:r>
              <a:rPr lang="en-US" sz="1200" dirty="0">
                <a:latin typeface="Consolas" panose="020B0609020204030204" pitchFamily="49" charset="0"/>
                <a:cs typeface="Calibri" panose="020F0502020204030204" pitchFamily="34" charset="0"/>
              </a:rPr>
              <a:t>[W4, vW4] = </a:t>
            </a:r>
            <a:r>
              <a:rPr lang="en-US" sz="1200" b="1" dirty="0" err="1">
                <a:solidFill>
                  <a:schemeClr val="accent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sgd_nesterov</a:t>
            </a:r>
            <a:r>
              <a:rPr lang="en-US" sz="1200" b="1" dirty="0">
                <a:solidFill>
                  <a:schemeClr val="accent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::update</a:t>
            </a:r>
            <a:r>
              <a:rPr lang="en-US" sz="1200" dirty="0">
                <a:latin typeface="Consolas" panose="020B0609020204030204" pitchFamily="49" charset="0"/>
                <a:cs typeface="Calibri" panose="020F0502020204030204" pitchFamily="34" charset="0"/>
              </a:rPr>
              <a:t>(W4, dW4, </a:t>
            </a:r>
            <a:r>
              <a:rPr lang="en-US" sz="1200" dirty="0" err="1">
                <a:latin typeface="Consolas" panose="020B0609020204030204" pitchFamily="49" charset="0"/>
                <a:cs typeface="Calibri" panose="020F0502020204030204" pitchFamily="34" charset="0"/>
              </a:rPr>
              <a:t>lr</a:t>
            </a:r>
            <a:r>
              <a:rPr lang="en-US" sz="1200" dirty="0">
                <a:latin typeface="Consolas" panose="020B0609020204030204" pitchFamily="49" charset="0"/>
                <a:cs typeface="Calibri" panose="020F0502020204030204" pitchFamily="34" charset="0"/>
              </a:rPr>
              <a:t>, mu, vW4)</a:t>
            </a:r>
          </a:p>
          <a:p>
            <a:r>
              <a:rPr lang="en-US" sz="1200" dirty="0">
                <a:latin typeface="Consolas" panose="020B0609020204030204" pitchFamily="49" charset="0"/>
                <a:cs typeface="Calibri" panose="020F0502020204030204" pitchFamily="34" charset="0"/>
              </a:rPr>
              <a:t>      [b4, vb4] = </a:t>
            </a:r>
            <a:r>
              <a:rPr lang="en-US" sz="1200" b="1" dirty="0" err="1">
                <a:solidFill>
                  <a:schemeClr val="accent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sgd_nesterov</a:t>
            </a:r>
            <a:r>
              <a:rPr lang="en-US" sz="1200" b="1" dirty="0">
                <a:solidFill>
                  <a:schemeClr val="accent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::update</a:t>
            </a:r>
            <a:r>
              <a:rPr lang="en-US" sz="1200" dirty="0">
                <a:latin typeface="Consolas" panose="020B0609020204030204" pitchFamily="49" charset="0"/>
                <a:cs typeface="Calibri" panose="020F0502020204030204" pitchFamily="34" charset="0"/>
              </a:rPr>
              <a:t>(b4, db4, </a:t>
            </a:r>
            <a:r>
              <a:rPr lang="en-US" sz="1200" dirty="0" err="1">
                <a:latin typeface="Consolas" panose="020B0609020204030204" pitchFamily="49" charset="0"/>
                <a:cs typeface="Calibri" panose="020F0502020204030204" pitchFamily="34" charset="0"/>
              </a:rPr>
              <a:t>lr</a:t>
            </a:r>
            <a:r>
              <a:rPr lang="en-US" sz="1200" dirty="0">
                <a:latin typeface="Consolas" panose="020B0609020204030204" pitchFamily="49" charset="0"/>
                <a:cs typeface="Calibri" panose="020F0502020204030204" pitchFamily="34" charset="0"/>
              </a:rPr>
              <a:t>, mu, vb4)</a:t>
            </a:r>
          </a:p>
          <a:p>
            <a:r>
              <a:rPr lang="en-US" sz="1200" dirty="0">
                <a:latin typeface="Consolas" panose="020B0609020204030204" pitchFamily="49" charset="0"/>
                <a:cs typeface="Calibri" panose="020F0502020204030204" pitchFamily="34" charset="0"/>
              </a:rPr>
              <a:t>   }</a:t>
            </a:r>
          </a:p>
          <a:p>
            <a:r>
              <a:rPr lang="en-US" sz="1200" dirty="0">
                <a:latin typeface="Consolas" panose="020B0609020204030204" pitchFamily="49" charset="0"/>
                <a:cs typeface="Calibri" panose="020F0502020204030204" pitchFamily="34" charset="0"/>
              </a:rPr>
              <a:t>}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Background: Mini-batch DNN Training (</a:t>
            </a:r>
            <a:r>
              <a:rPr lang="en-US" dirty="0" err="1"/>
              <a:t>LeNet</a:t>
            </a:r>
            <a:r>
              <a:rPr lang="en-US" dirty="0"/>
              <a:t>)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Data-Parallel Parameter Servers</a:t>
            </a:r>
          </a:p>
        </p:txBody>
      </p:sp>
      <p:sp>
        <p:nvSpPr>
          <p:cNvPr id="10" name="Right Brace 9"/>
          <p:cNvSpPr/>
          <p:nvPr/>
        </p:nvSpPr>
        <p:spPr>
          <a:xfrm>
            <a:off x="6611815" y="3074795"/>
            <a:ext cx="130629" cy="1075173"/>
          </a:xfrm>
          <a:prstGeom prst="rightBrace">
            <a:avLst/>
          </a:prstGeom>
          <a:ln w="19050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Brace 10"/>
          <p:cNvSpPr/>
          <p:nvPr/>
        </p:nvSpPr>
        <p:spPr>
          <a:xfrm>
            <a:off x="6613490" y="4382754"/>
            <a:ext cx="130629" cy="1075173"/>
          </a:xfrm>
          <a:prstGeom prst="rightBrace">
            <a:avLst/>
          </a:prstGeom>
          <a:ln w="19050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Brace 11"/>
          <p:cNvSpPr/>
          <p:nvPr/>
        </p:nvSpPr>
        <p:spPr>
          <a:xfrm>
            <a:off x="6615165" y="5660569"/>
            <a:ext cx="127279" cy="562708"/>
          </a:xfrm>
          <a:prstGeom prst="rightBrace">
            <a:avLst/>
          </a:prstGeom>
          <a:ln w="19050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053943" y="3275764"/>
            <a:ext cx="1597688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NN Forward </a:t>
            </a:r>
            <a:b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Pass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055617" y="4433003"/>
            <a:ext cx="1597688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NN Backward</a:t>
            </a:r>
            <a:b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Pass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AT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Gradients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047244" y="5600283"/>
            <a:ext cx="1597688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Model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Updates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0244" y="1438607"/>
            <a:ext cx="497710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5300613" y="1281594"/>
            <a:ext cx="2986499" cy="9541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Yann </a:t>
            </a:r>
            <a:r>
              <a:rPr lang="en-US" sz="14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LeCun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Leon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Bottou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Yoshua</a:t>
            </a:r>
            <a:r>
              <a:rPr lang="en-US" sz="1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Bengio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and Patrick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Haffner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 Gradient-Based Learning Applied to Document Recognition, </a:t>
            </a:r>
            <a:r>
              <a:rPr lang="en-U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Proc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 of the IEEE 1998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40606825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2477" y="1301208"/>
            <a:ext cx="4505325" cy="39052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 Parameter Servers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System </a:t>
            </a:r>
            <a:br>
              <a:rPr lang="en-US" dirty="0"/>
            </a:br>
            <a:r>
              <a:rPr lang="en-US" dirty="0"/>
              <a:t>Architecture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M</a:t>
            </a:r>
            <a:r>
              <a:rPr lang="en-US" dirty="0"/>
              <a:t> Parameter</a:t>
            </a:r>
            <a:br>
              <a:rPr lang="en-US" dirty="0"/>
            </a:br>
            <a:r>
              <a:rPr lang="en-US" dirty="0"/>
              <a:t>Servers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N</a:t>
            </a:r>
            <a:r>
              <a:rPr lang="en-US" dirty="0"/>
              <a:t> Workers</a:t>
            </a:r>
          </a:p>
          <a:p>
            <a:pPr lvl="1"/>
            <a:r>
              <a:rPr lang="en-US" dirty="0"/>
              <a:t>Optional</a:t>
            </a:r>
            <a:br>
              <a:rPr lang="en-US" dirty="0"/>
            </a:br>
            <a:r>
              <a:rPr lang="en-US" dirty="0"/>
              <a:t>Coordinator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Key Techniques</a:t>
            </a:r>
          </a:p>
          <a:p>
            <a:pPr lvl="1"/>
            <a:r>
              <a:rPr lang="en-US" dirty="0"/>
              <a:t>Data partitioning D </a:t>
            </a:r>
            <a:r>
              <a:rPr lang="en-AT" dirty="0">
                <a:sym typeface="Wingdings" panose="05000000000000000000" pitchFamily="2" charset="2"/>
              </a:rPr>
              <a:t></a:t>
            </a:r>
            <a:r>
              <a:rPr lang="en-US" dirty="0">
                <a:sym typeface="Wingdings" panose="05000000000000000000" pitchFamily="2" charset="2"/>
              </a:rPr>
              <a:t> workers Di (e.g., disjoint, reshuffling)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Updated strategies (e.g., synchronous, asynchronous)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Batch size strategies (small/large batches, hybrid methods)</a:t>
            </a:r>
          </a:p>
          <a:p>
            <a:pPr lvl="1"/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Data-Parallel Parameter Servers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598" y="1293260"/>
            <a:ext cx="683288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221979" y="4771671"/>
            <a:ext cx="683288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254910" y="2331218"/>
            <a:ext cx="1426866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 .. Model</a:t>
            </a:r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ΔW .. Gradient</a:t>
            </a:r>
          </a:p>
        </p:txBody>
      </p:sp>
    </p:spTree>
    <p:extLst>
      <p:ext uri="{BB962C8B-B14F-4D97-AF65-F5344CB8AC3E}">
        <p14:creationId xmlns:p14="http://schemas.microsoft.com/office/powerpoint/2010/main" val="1673311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6229978"/>
            <a:ext cx="9144000" cy="62802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History of Parameter Servers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Gen: Key/Value 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Distributed key-value store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/>
              <a:t>for </a:t>
            </a:r>
            <a:br>
              <a:rPr lang="en-US" dirty="0"/>
            </a:br>
            <a:r>
              <a:rPr lang="en-US" dirty="0"/>
              <a:t>parameter exchange and synchronization</a:t>
            </a:r>
          </a:p>
          <a:p>
            <a:pPr lvl="1"/>
            <a:r>
              <a:rPr lang="en-US" dirty="0"/>
              <a:t>Relatively high overhead</a:t>
            </a:r>
          </a:p>
          <a:p>
            <a:pPr lvl="1"/>
            <a:endParaRPr lang="en-US" sz="700" dirty="0"/>
          </a:p>
          <a:p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Gen: Classic Parameter Servers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Parameters as dense/sparse matrices</a:t>
            </a:r>
          </a:p>
          <a:p>
            <a:pPr lvl="1"/>
            <a:r>
              <a:rPr lang="en-US" dirty="0"/>
              <a:t>Different </a:t>
            </a:r>
            <a:r>
              <a:rPr lang="en-US" b="1" dirty="0">
                <a:solidFill>
                  <a:srgbClr val="7889FB"/>
                </a:solidFill>
              </a:rPr>
              <a:t>update/consistency strategies</a:t>
            </a:r>
          </a:p>
          <a:p>
            <a:pPr lvl="1"/>
            <a:r>
              <a:rPr lang="en-US" dirty="0"/>
              <a:t>Flexible configuration and fault tolerance</a:t>
            </a:r>
          </a:p>
          <a:p>
            <a:pPr lvl="1"/>
            <a:endParaRPr lang="en-US" sz="700" dirty="0"/>
          </a:p>
          <a:p>
            <a:r>
              <a:rPr lang="en-US" dirty="0"/>
              <a:t>3</a:t>
            </a:r>
            <a:r>
              <a:rPr lang="en-US" baseline="30000" dirty="0"/>
              <a:t>rd</a:t>
            </a:r>
            <a:r>
              <a:rPr lang="en-US" dirty="0"/>
              <a:t> Gen: Parameter Servers w/ </a:t>
            </a:r>
            <a:br>
              <a:rPr lang="en-US" dirty="0"/>
            </a:br>
            <a:r>
              <a:rPr lang="en-US" dirty="0"/>
              <a:t>improved </a:t>
            </a:r>
            <a:r>
              <a:rPr lang="en-US" dirty="0">
                <a:solidFill>
                  <a:srgbClr val="7889FB"/>
                </a:solidFill>
              </a:rPr>
              <a:t>data communication</a:t>
            </a:r>
          </a:p>
          <a:p>
            <a:pPr lvl="1"/>
            <a:r>
              <a:rPr lang="en-US" dirty="0"/>
              <a:t>Prefetching and range-based pull/push</a:t>
            </a:r>
          </a:p>
          <a:p>
            <a:pPr lvl="1"/>
            <a:r>
              <a:rPr lang="en-US" dirty="0" err="1"/>
              <a:t>Lossy</a:t>
            </a:r>
            <a:r>
              <a:rPr lang="en-US" dirty="0"/>
              <a:t> or lossless compression w/ compensations</a:t>
            </a:r>
          </a:p>
          <a:p>
            <a:pPr lvl="1"/>
            <a:endParaRPr lang="en-US" sz="700" dirty="0"/>
          </a:p>
          <a:p>
            <a:r>
              <a:rPr lang="en-US" dirty="0"/>
              <a:t>Examples </a:t>
            </a:r>
          </a:p>
          <a:p>
            <a:pPr lvl="1"/>
            <a:r>
              <a:rPr lang="en-US" dirty="0" err="1"/>
              <a:t>TensorFlow</a:t>
            </a:r>
            <a:r>
              <a:rPr lang="en-US" dirty="0"/>
              <a:t>, </a:t>
            </a:r>
            <a:r>
              <a:rPr lang="en-US" dirty="0" err="1"/>
              <a:t>MXNet</a:t>
            </a:r>
            <a:r>
              <a:rPr lang="en-US" dirty="0"/>
              <a:t>, </a:t>
            </a:r>
            <a:r>
              <a:rPr lang="en-US" dirty="0" err="1"/>
              <a:t>PyTorch</a:t>
            </a:r>
            <a:r>
              <a:rPr lang="en-US" dirty="0"/>
              <a:t>, CNTK, </a:t>
            </a:r>
            <a:r>
              <a:rPr lang="en-US" dirty="0" err="1"/>
              <a:t>Petuum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Data-Parallel Parameter Servers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2836" y="1524680"/>
            <a:ext cx="49748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6119444" y="1376626"/>
            <a:ext cx="2180494" cy="9541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[Alexander J.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Smola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Shravan M.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Narayanamurthy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An Architecture for Parallel Topic Models.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PVLDB 2010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2836" y="2547408"/>
            <a:ext cx="49748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5998864" y="2522133"/>
            <a:ext cx="2319290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[Jeffrey Dean et al.: Large Scale Distributed Deep Networks.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NIPS 2012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2835" y="3590976"/>
            <a:ext cx="49748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5876404" y="3537108"/>
            <a:ext cx="2441750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[Mu Li et al: Scaling Distributed Machine Learning with the Parameter Server.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OSDI 2014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52834" y="4628317"/>
            <a:ext cx="49748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52833" y="5655293"/>
            <a:ext cx="49748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5898384" y="4489477"/>
            <a:ext cx="2422000" cy="9541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Jiawei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Jiang, Bin Cui, Ce Zhang,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Lele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Yu: Heterogeneity-aware Distributed Parameter Servers.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SIGMOD 2017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898383" y="5526595"/>
            <a:ext cx="2421649" cy="9541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Jiawei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Jiang et al: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SketchML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Accelerating Distributed Machine Learning with Data Sketches.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SIGMOD 2018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801080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4" grpId="0"/>
      <p:bldP spid="15" grpId="0"/>
    </p:bldLst>
  </p:timing>
</p:sld>
</file>

<file path=ppt/theme/theme1.xml><?xml version="1.0" encoding="utf-8"?>
<a:theme xmlns:a="http://schemas.openxmlformats.org/drawingml/2006/main" name="TU Graz Standard">
  <a:themeElements>
    <a:clrScheme name="Benutzerdefiniert 3">
      <a:dk1>
        <a:srgbClr val="0F0F0F"/>
      </a:dk1>
      <a:lt1>
        <a:srgbClr val="FFFFFF"/>
      </a:lt1>
      <a:dk2>
        <a:srgbClr val="3B5A70"/>
      </a:dk2>
      <a:lt2>
        <a:srgbClr val="EEECE1"/>
      </a:lt2>
      <a:accent1>
        <a:srgbClr val="F70146"/>
      </a:accent1>
      <a:accent2>
        <a:srgbClr val="5191C1"/>
      </a:accent2>
      <a:accent3>
        <a:srgbClr val="A5A5A5"/>
      </a:accent3>
      <a:accent4>
        <a:srgbClr val="285F82"/>
      </a:accent4>
      <a:accent5>
        <a:srgbClr val="78BE73"/>
      </a:accent5>
      <a:accent6>
        <a:srgbClr val="E59352"/>
      </a:accent6>
      <a:hlink>
        <a:srgbClr val="0066D8"/>
      </a:hlink>
      <a:folHlink>
        <a:srgbClr val="6C2F91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  <a:tailEnd type="none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rIns="0" rtlCol="0">
        <a:spAutoFit/>
      </a:bodyPr>
      <a:lstStyle>
        <a:defPPr algn="ctr">
          <a:defRPr dirty="0" smtClean="0">
            <a:latin typeface="Calibri" panose="020F0502020204030204" pitchFamily="34" charset="0"/>
            <a:cs typeface="Calibri" panose="020F050202020403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TU-Graz-Powerpoint-Standard-Juli2018-v4.potx" id="{4AC053B4-8322-43F5-A727-5B659888AAC6}" vid="{588F3A19-2155-4FC5-B6D9-DEED5DC30034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TU-Graz-Powerpoint-Standard-Juli2018-v4</Template>
  <TotalTime>17813</TotalTime>
  <Words>5328</Words>
  <Application>Microsoft Office PowerPoint</Application>
  <PresentationFormat>On-screen Show (4:3)</PresentationFormat>
  <Paragraphs>749</Paragraphs>
  <Slides>45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1" baseType="lpstr">
      <vt:lpstr>Arial</vt:lpstr>
      <vt:lpstr>Calibri</vt:lpstr>
      <vt:lpstr>Cambria Math</vt:lpstr>
      <vt:lpstr>Consolas</vt:lpstr>
      <vt:lpstr>Wingdings</vt:lpstr>
      <vt:lpstr>TU Graz Standard</vt:lpstr>
      <vt:lpstr>Architecture of ML Systems 06 Parameter Servers</vt:lpstr>
      <vt:lpstr>Announcements/Org</vt:lpstr>
      <vt:lpstr>Categories of Execution Strategies</vt:lpstr>
      <vt:lpstr>Agenda</vt:lpstr>
      <vt:lpstr>Data-Parallel Parameter Servers</vt:lpstr>
      <vt:lpstr>Recap: Mini-batch ML Algorithms</vt:lpstr>
      <vt:lpstr>Background: Mini-batch DNN Training (LeNet)</vt:lpstr>
      <vt:lpstr>Overview Parameter Servers</vt:lpstr>
      <vt:lpstr>History of Parameter Servers</vt:lpstr>
      <vt:lpstr>Basic Worker Algorithm (batch)</vt:lpstr>
      <vt:lpstr>Extended Worker Algorithm (nfetch batches)</vt:lpstr>
      <vt:lpstr>Update Strategies</vt:lpstr>
      <vt:lpstr>Update Strategies, cont.</vt:lpstr>
      <vt:lpstr>Data Partitioning Schemes</vt:lpstr>
      <vt:lpstr>Example Distributed TensorFlow DP</vt:lpstr>
      <vt:lpstr>Example SystemDS Parameter Server</vt:lpstr>
      <vt:lpstr>Selected Optimizers (updateModel)</vt:lpstr>
      <vt:lpstr>Selected Optimizers (updateModel), cont.</vt:lpstr>
      <vt:lpstr>Batch Size Configuration</vt:lpstr>
      <vt:lpstr>Reducing Communication Overhead</vt:lpstr>
      <vt:lpstr>Model-Parallel Parameter Servers</vt:lpstr>
      <vt:lpstr>Problem Setting</vt:lpstr>
      <vt:lpstr>Overview Model-Parallel Execution</vt:lpstr>
      <vt:lpstr>Example Distributed TensorFlow MP</vt:lpstr>
      <vt:lpstr>Pathways: Asynchronous, Distributed Data Flow</vt:lpstr>
      <vt:lpstr>Distributed Reinforcement Learning</vt:lpstr>
      <vt:lpstr>Reinforcement Learning</vt:lpstr>
      <vt:lpstr>Distributed RL in RLlib</vt:lpstr>
      <vt:lpstr>Podracer RL Architectures</vt:lpstr>
      <vt:lpstr>Podracer RL Architectures, cont.</vt:lpstr>
      <vt:lpstr>Federated Machine Learning</vt:lpstr>
      <vt:lpstr>Problem Setting and Overview</vt:lpstr>
      <vt:lpstr>A Federated ML Training Algorithm</vt:lpstr>
      <vt:lpstr>Algorithmic PS Extensions</vt:lpstr>
      <vt:lpstr>Federated Learning Protocol</vt:lpstr>
      <vt:lpstr>Federated Learning at the Device</vt:lpstr>
      <vt:lpstr>Federated Learning at the Server</vt:lpstr>
      <vt:lpstr>Excursus: Data Ownership</vt:lpstr>
      <vt:lpstr>Federated ML in SystemDS</vt:lpstr>
      <vt:lpstr>Federated Data</vt:lpstr>
      <vt:lpstr>Federated Requests</vt:lpstr>
      <vt:lpstr>Example Federated Operations</vt:lpstr>
      <vt:lpstr>Federated Data Preparation, Learning, and Debugging</vt:lpstr>
      <vt:lpstr>TensorFlow Federated</vt:lpstr>
      <vt:lpstr>Summary and Q&amp;A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AMLS - 06 Parameter Servers</dc:title>
  <dc:subject/>
  <dc:creator>mboehm</dc:creator>
  <cp:keywords/>
  <dc:description/>
  <cp:lastModifiedBy>Böhm, Matthias</cp:lastModifiedBy>
  <cp:revision>807</cp:revision>
  <cp:lastPrinted>2019-04-04T10:36:36Z</cp:lastPrinted>
  <dcterms:created xsi:type="dcterms:W3CDTF">2018-07-12T06:39:10Z</dcterms:created>
  <dcterms:modified xsi:type="dcterms:W3CDTF">2022-04-27T19:32:21Z</dcterms:modified>
  <cp:category/>
</cp:coreProperties>
</file>