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88" r:id="rId2"/>
    <p:sldId id="424" r:id="rId3"/>
    <p:sldId id="410" r:id="rId4"/>
    <p:sldId id="289" r:id="rId5"/>
    <p:sldId id="411" r:id="rId6"/>
    <p:sldId id="389" r:id="rId7"/>
    <p:sldId id="374" r:id="rId8"/>
    <p:sldId id="392" r:id="rId9"/>
    <p:sldId id="417" r:id="rId10"/>
    <p:sldId id="390" r:id="rId11"/>
    <p:sldId id="377" r:id="rId12"/>
    <p:sldId id="387" r:id="rId13"/>
    <p:sldId id="396" r:id="rId14"/>
    <p:sldId id="397" r:id="rId15"/>
    <p:sldId id="388" r:id="rId16"/>
    <p:sldId id="398" r:id="rId17"/>
    <p:sldId id="420" r:id="rId18"/>
    <p:sldId id="394" r:id="rId19"/>
    <p:sldId id="379" r:id="rId20"/>
    <p:sldId id="421" r:id="rId21"/>
    <p:sldId id="399" r:id="rId22"/>
    <p:sldId id="400" r:id="rId23"/>
    <p:sldId id="385" r:id="rId24"/>
    <p:sldId id="393" r:id="rId25"/>
    <p:sldId id="383" r:id="rId26"/>
    <p:sldId id="375" r:id="rId27"/>
    <p:sldId id="380" r:id="rId28"/>
    <p:sldId id="401" r:id="rId29"/>
    <p:sldId id="402" r:id="rId30"/>
    <p:sldId id="404" r:id="rId31"/>
    <p:sldId id="381" r:id="rId32"/>
    <p:sldId id="422" r:id="rId33"/>
    <p:sldId id="376" r:id="rId34"/>
    <p:sldId id="405" r:id="rId35"/>
    <p:sldId id="406" r:id="rId36"/>
    <p:sldId id="407" r:id="rId37"/>
    <p:sldId id="408" r:id="rId38"/>
    <p:sldId id="386" r:id="rId39"/>
    <p:sldId id="418" r:id="rId40"/>
    <p:sldId id="391" r:id="rId41"/>
    <p:sldId id="395" r:id="rId42"/>
    <p:sldId id="423" r:id="rId43"/>
    <p:sldId id="344" r:id="rId44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70146"/>
    <a:srgbClr val="133051"/>
    <a:srgbClr val="183D68"/>
    <a:srgbClr val="959595"/>
    <a:srgbClr val="ABABAB"/>
    <a:srgbClr val="989898"/>
    <a:srgbClr val="838383"/>
    <a:srgbClr val="878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1" autoAdjust="0"/>
    <p:restoredTop sz="85835" autoAdjust="0"/>
  </p:normalViewPr>
  <p:slideViewPr>
    <p:cSldViewPr snapToGrid="0" snapToObjects="1">
      <p:cViewPr varScale="1">
        <p:scale>
          <a:sx n="76" d="100"/>
          <a:sy n="76" d="100"/>
        </p:scale>
        <p:origin x="58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04.05.2022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04.05.2022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359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Problem</a:t>
            </a:r>
          </a:p>
          <a:p>
            <a:pPr lvl="1"/>
            <a:r>
              <a:rPr lang="en-US" dirty="0"/>
              <a:t>Many sources of sparsity (inputs, transformations, selections)</a:t>
            </a:r>
          </a:p>
          <a:p>
            <a:pPr lvl="1"/>
            <a:r>
              <a:rPr lang="en-US" dirty="0"/>
              <a:t>Broader support for </a:t>
            </a:r>
            <a:r>
              <a:rPr lang="en-US" b="1" dirty="0">
                <a:solidFill>
                  <a:srgbClr val="7889FB"/>
                </a:solidFill>
              </a:rPr>
              <a:t>efficient sparsity exploitation</a:t>
            </a:r>
            <a:r>
              <a:rPr lang="en-US" dirty="0"/>
              <a:t> required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111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VHDL:</a:t>
            </a:r>
            <a:r>
              <a:rPr lang="en-US" baseline="0" dirty="0"/>
              <a:t> Very High Speed Integrated Circuit Hardware Description Language</a:t>
            </a:r>
          </a:p>
          <a:p>
            <a:r>
              <a:rPr lang="en-US" baseline="0" dirty="0"/>
              <a:t>LUTs (bit-oriented logic, 4-input, 6-input lookup tables) </a:t>
            </a:r>
            <a:r>
              <a:rPr lang="en-US" baseline="0" dirty="0">
                <a:sym typeface="Wingdings" panose="05000000000000000000" pitchFamily="2" charset="2"/>
              </a:rPr>
              <a:t> 24x17bits 403 LUTs multiply vs 17 LUTs add</a:t>
            </a:r>
            <a:endParaRPr lang="en-US" baseline="0" dirty="0"/>
          </a:p>
          <a:p>
            <a:r>
              <a:rPr lang="en-US" baseline="0" dirty="0"/>
              <a:t>DSP (word-oriented multiply-accumulate)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8094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Intel</a:t>
            </a:r>
            <a:r>
              <a:rPr lang="en-US" baseline="0" dirty="0"/>
              <a:t> FPGA families: </a:t>
            </a:r>
            <a:r>
              <a:rPr lang="en-US" baseline="0" dirty="0" err="1"/>
              <a:t>Stratix</a:t>
            </a:r>
            <a:r>
              <a:rPr lang="en-US" baseline="0" dirty="0"/>
              <a:t> (high-end), </a:t>
            </a:r>
            <a:r>
              <a:rPr lang="en-US" baseline="0" dirty="0" err="1"/>
              <a:t>Arria</a:t>
            </a:r>
            <a:r>
              <a:rPr lang="en-US" baseline="0" dirty="0"/>
              <a:t> (embedded), Cyclone (cost), MAX (mobile)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960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 .. network interface</a:t>
            </a:r>
            <a:r>
              <a:rPr lang="en-US" baseline="0" dirty="0"/>
              <a:t> card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258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VC</a:t>
            </a:r>
            <a:r>
              <a:rPr lang="en-US" baseline="0" dirty="0"/>
              <a:t> capital: total $1.1B funding (676M by Apr 13 2021), $5B valuation (2021)</a:t>
            </a:r>
          </a:p>
          <a:p>
            <a:r>
              <a:rPr lang="en-US" dirty="0"/>
              <a:t>https://www.crunchbase.com/organization/sambanova-systems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7015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Note on contradiction in </a:t>
            </a:r>
            <a:r>
              <a:rPr lang="en-US" b="0" dirty="0"/>
              <a:t>Schrödinger's cat thought experiment (missing entanglement)</a:t>
            </a:r>
            <a:r>
              <a:rPr lang="en-US" dirty="0"/>
              <a:t>: https://arxiv.org/pdf/1603.07986.pdf</a:t>
            </a:r>
          </a:p>
          <a:p>
            <a:r>
              <a:rPr lang="en-US" dirty="0"/>
              <a:t>* Grover quantum</a:t>
            </a:r>
            <a:r>
              <a:rPr lang="en-US" baseline="0" dirty="0"/>
              <a:t> search </a:t>
            </a:r>
            <a:r>
              <a:rPr lang="en-US" baseline="0" dirty="0">
                <a:sym typeface="Wingdings" panose="05000000000000000000" pitchFamily="2" charset="2"/>
              </a:rPr>
              <a:t> polynomial speedup to exponential problem  randomized search</a:t>
            </a:r>
          </a:p>
          <a:p>
            <a:r>
              <a:rPr lang="en-US" dirty="0"/>
              <a:t>*</a:t>
            </a:r>
            <a:r>
              <a:rPr lang="en-US" baseline="0" dirty="0"/>
              <a:t> SVM: quantum </a:t>
            </a:r>
            <a:r>
              <a:rPr lang="en-US" baseline="0" dirty="0" err="1"/>
              <a:t>variational</a:t>
            </a:r>
            <a:r>
              <a:rPr lang="en-US" baseline="0" dirty="0"/>
              <a:t> classifier + quantum kernel estimator</a:t>
            </a:r>
          </a:p>
          <a:p>
            <a:r>
              <a:rPr lang="en-US" dirty="0"/>
              <a:t>* TFQ for</a:t>
            </a:r>
            <a:r>
              <a:rPr lang="en-US" baseline="0" dirty="0"/>
              <a:t> hybrid DNN models and circuits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980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13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</a:t>
            </a:r>
            <a:r>
              <a:rPr lang="en-US" baseline="0" dirty="0" smtClean="0"/>
              <a:t> NYT story on </a:t>
            </a:r>
            <a:r>
              <a:rPr lang="en-US" dirty="0" err="1" smtClean="0"/>
              <a:t>Satrajit</a:t>
            </a:r>
            <a:r>
              <a:rPr lang="en-US" dirty="0" smtClean="0"/>
              <a:t> Chatterjee – May 2, 2022;</a:t>
            </a:r>
            <a:r>
              <a:rPr lang="en-US" baseline="0" dirty="0" smtClean="0"/>
              <a:t> anonymous paper (Mar 2022) “Stronger Baselines for Evaluating Deep Reinforcement Learning in Chip Placement”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371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901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013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Dennard Scaling: (scaling factor</a:t>
            </a:r>
            <a:r>
              <a:rPr lang="en-US" baseline="0" dirty="0"/>
              <a:t> S</a:t>
            </a:r>
            <a:r>
              <a:rPr lang="en-US" dirty="0"/>
              <a:t> of transistors) </a:t>
            </a:r>
          </a:p>
          <a:p>
            <a:r>
              <a:rPr lang="en-US" baseline="0" dirty="0"/>
              <a:t> </a:t>
            </a:r>
            <a:r>
              <a:rPr lang="en-US" dirty="0"/>
              <a:t>*</a:t>
            </a:r>
            <a:r>
              <a:rPr lang="en-US" baseline="0" dirty="0"/>
              <a:t> #</a:t>
            </a:r>
            <a:r>
              <a:rPr lang="en-US" dirty="0"/>
              <a:t> transistors:</a:t>
            </a:r>
            <a:r>
              <a:rPr lang="en-US" baseline="0" dirty="0"/>
              <a:t> S^2</a:t>
            </a:r>
            <a:r>
              <a:rPr lang="en-US" dirty="0"/>
              <a:t> </a:t>
            </a:r>
          </a:p>
          <a:p>
            <a:r>
              <a:rPr lang="en-US" dirty="0"/>
              <a:t> * Capacitance: 1/S</a:t>
            </a:r>
          </a:p>
          <a:p>
            <a:r>
              <a:rPr lang="en-US" dirty="0"/>
              <a:t> * Frequency:</a:t>
            </a:r>
            <a:r>
              <a:rPr lang="en-US" baseline="0" dirty="0"/>
              <a:t> S</a:t>
            </a:r>
          </a:p>
          <a:p>
            <a:r>
              <a:rPr lang="en-US" baseline="0" dirty="0"/>
              <a:t> * Device power V: 1/(S^2) </a:t>
            </a:r>
          </a:p>
          <a:p>
            <a:r>
              <a:rPr lang="en-US" baseline="0" dirty="0"/>
              <a:t> * Alpha 1/2  </a:t>
            </a:r>
            <a:endParaRPr lang="en-US" dirty="0"/>
          </a:p>
          <a:p>
            <a:r>
              <a:rPr lang="en-US" dirty="0"/>
              <a:t>(</a:t>
            </a:r>
            <a:r>
              <a:rPr lang="en-US" baseline="0" dirty="0"/>
              <a:t>but </a:t>
            </a:r>
            <a:r>
              <a:rPr lang="en-US" dirty="0"/>
              <a:t>V cannot be further</a:t>
            </a:r>
            <a:r>
              <a:rPr lang="en-US" baseline="0" dirty="0"/>
              <a:t> reduced due to leakage (noise of neighboring transistors); capacity (current) of transistor -&gt; the smaller the transistor, the smaller the frequency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baseline="0" dirty="0"/>
              <a:t>Gordon Moore (co-founder of Intel)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771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Tradeoff: reconfiguration (CPU high, ASIC impossible) vs energy efficiency (ASIC high, CPU low)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535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V07: up to 4096</a:t>
            </a:r>
            <a:r>
              <a:rPr lang="en-US" baseline="0" dirty="0"/>
              <a:t> (regular), 16384 (HPC)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129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8107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MONeT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Aashaka</a:t>
            </a:r>
            <a:r>
              <a:rPr lang="en-US" baseline="0" dirty="0" smtClean="0"/>
              <a:t> Shah, Chao-Yuan Wu, </a:t>
            </a:r>
            <a:r>
              <a:rPr lang="en-US" baseline="0" dirty="0" err="1" smtClean="0"/>
              <a:t>Jayashree</a:t>
            </a:r>
            <a:r>
              <a:rPr lang="en-US" baseline="0" dirty="0" smtClean="0"/>
              <a:t> Mohan, Vijay Chidambaram, Philipp </a:t>
            </a:r>
            <a:r>
              <a:rPr lang="en-US" baseline="0" dirty="0" err="1" smtClean="0"/>
              <a:t>Krähenbühl</a:t>
            </a:r>
            <a:r>
              <a:rPr lang="en-US" baseline="0" dirty="0" smtClean="0"/>
              <a:t>: Memory Optimization for Deep Networks. ICLR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050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white: CPU; colors: different GPU devices</a:t>
            </a:r>
          </a:p>
          <a:p>
            <a:r>
              <a:rPr lang="en-US" dirty="0"/>
              <a:t>Sequence-to-sequence model with attention (encoder-decoder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operator sequence to device</a:t>
            </a:r>
            <a:r>
              <a:rPr lang="en-US" baseline="0" dirty="0"/>
              <a:t> sequence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224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667000"/>
            <a:ext cx="6106116" cy="3696540"/>
            <a:chOff x="0" y="2667000"/>
            <a:chExt cx="6106116" cy="3696540"/>
          </a:xfrm>
        </p:grpSpPr>
        <p:pic>
          <p:nvPicPr>
            <p:cNvPr id="10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0" y="2667000"/>
              <a:ext cx="2226733" cy="3696540"/>
            </a:xfrm>
            <a:prstGeom prst="rect">
              <a:avLst/>
            </a:prstGeom>
          </p:spPr>
        </p:pic>
        <p:pic>
          <p:nvPicPr>
            <p:cNvPr id="12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33" r="75648"/>
            <a:stretch/>
          </p:blipFill>
          <p:spPr>
            <a:xfrm>
              <a:off x="2226733" y="2667000"/>
              <a:ext cx="2226733" cy="3696540"/>
            </a:xfrm>
            <a:prstGeom prst="rect">
              <a:avLst/>
            </a:prstGeom>
          </p:spPr>
        </p:pic>
        <p:pic>
          <p:nvPicPr>
            <p:cNvPr id="14" name="Bild 2"/>
            <p:cNvPicPr>
              <a:picLocks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47" r="75648"/>
            <a:stretch/>
          </p:blipFill>
          <p:spPr>
            <a:xfrm>
              <a:off x="3879383" y="3036498"/>
              <a:ext cx="2226733" cy="3327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706.550 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07 HW Accelerators</a:t>
            </a:r>
            <a:endParaRPr lang="en-US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</a:t>
            </a:r>
            <a:r>
              <a:rPr 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706.550 Architecture of Machine Learning Systems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07 HW Accelerators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SS </a:t>
            </a:r>
            <a:r>
              <a:rPr 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graz.webex.com/meet/m.boeh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orbes.com/sites/tiriasresearch/2019/06/19/nvidia-offers-a-turnkey-supercomputer-the-dgx-superpod/#693400f43ee5" TargetMode="External"/><Relationship Id="rId5" Type="http://schemas.openxmlformats.org/officeDocument/2006/relationships/hyperlink" Target="https://mlperf.org/training-results-0-7" TargetMode="External"/><Relationship Id="rId4" Type="http://schemas.openxmlformats.org/officeDocument/2006/relationships/hyperlink" Target="https://mlperf.org/training-results-0-6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39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20" Type="http://schemas.openxmlformats.org/officeDocument/2006/relationships/image" Target="../media/image99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hyperlink" Target="https://www.youtube.com/watch?v=E7se0KEa4BY" TargetMode="External"/><Relationship Id="rId4" Type="http://schemas.openxmlformats.org/officeDocument/2006/relationships/hyperlink" Target="https://www.youtube.com/watch?v=iHhHHBuk3W4" TargetMode="External"/><Relationship Id="rId9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qiskit.org/" TargetMode="External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hyperlink" Target="https://www.tensorflow.org/quantu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hyperlink" Target="https://www.youtube.com/watch?v=gSBYf25bWyo" TargetMode="External"/><Relationship Id="rId4" Type="http://schemas.openxmlformats.org/officeDocument/2006/relationships/image" Target="../media/image7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121349" cy="2489199"/>
          </a:xfrm>
        </p:spPr>
        <p:txBody>
          <a:bodyPr/>
          <a:lstStyle/>
          <a:p>
            <a:r>
              <a:rPr lang="de-DE" b="1" dirty="0"/>
              <a:t>Architecture of ML Systems</a:t>
            </a:r>
            <a:br>
              <a:rPr lang="de-DE" b="1" dirty="0"/>
            </a:br>
            <a:r>
              <a:rPr lang="de-DE" b="1" dirty="0"/>
              <a:t>07 Hardware Accelerators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Matthias Boehm</a:t>
            </a:r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r>
              <a:rPr lang="en-US" dirty="0"/>
              <a:t>Computer Science and Biomedical Engineering</a:t>
            </a:r>
            <a:endParaRPr lang="en-GB" dirty="0"/>
          </a:p>
          <a:p>
            <a:r>
              <a:rPr lang="en-GB" dirty="0"/>
              <a:t>Institute of Interactive Systems and Data Science</a:t>
            </a:r>
          </a:p>
          <a:p>
            <a:r>
              <a:rPr lang="de-AT" dirty="0"/>
              <a:t>BMK endowed chair for Data Management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</a:t>
            </a:r>
            <a:r>
              <a:rPr lang="en-US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04, 2022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Specialized Hardware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 Specialization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Additional Specialization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Transfer &amp; Types:</a:t>
            </a:r>
            <a:r>
              <a:rPr lang="en-US" dirty="0"/>
              <a:t> e.g., low-precision, quantization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Sparsity Exploitation:</a:t>
            </a:r>
            <a:r>
              <a:rPr lang="en-US" dirty="0"/>
              <a:t> e.g., </a:t>
            </a:r>
            <a:r>
              <a:rPr lang="en-US" dirty="0" err="1"/>
              <a:t>sparsification</a:t>
            </a:r>
            <a:r>
              <a:rPr lang="en-US" dirty="0"/>
              <a:t>, exploit across ops,</a:t>
            </a:r>
            <a:br>
              <a:rPr lang="en-US" dirty="0"/>
            </a:br>
            <a:r>
              <a:rPr lang="en-US" dirty="0"/>
              <a:t>defer weight decompression just before instruction execution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Near-Data Processing:</a:t>
            </a:r>
            <a:r>
              <a:rPr lang="en-US" dirty="0"/>
              <a:t> e.g., operations in main memory, storage class memory (SCM), secondary storage (e.g., SSDs), and tertiary storage (e.g., tapes)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9051" y="1457012"/>
            <a:ext cx="162783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Devices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0965" y="2111829"/>
            <a:ext cx="19979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Purpose</a:t>
            </a:r>
          </a:p>
        </p:txBody>
      </p:sp>
      <p:cxnSp>
        <p:nvCxnSpPr>
          <p:cNvPr id="7" name="Straight Arrow Connector 6"/>
          <p:cNvCxnSpPr>
            <a:cxnSpLocks/>
            <a:stCxn id="5" idx="2"/>
            <a:endCxn id="6" idx="0"/>
          </p:cNvCxnSpPr>
          <p:nvPr/>
        </p:nvCxnSpPr>
        <p:spPr>
          <a:xfrm flipH="1">
            <a:off x="2929937" y="1826344"/>
            <a:ext cx="1843031" cy="28548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42891" y="2121877"/>
            <a:ext cx="199794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Specialized HW</a:t>
            </a:r>
          </a:p>
        </p:txBody>
      </p:sp>
      <p:cxnSp>
        <p:nvCxnSpPr>
          <p:cNvPr id="12" name="Straight Arrow Connector 11"/>
          <p:cNvCxnSpPr>
            <a:cxnSpLocks/>
            <a:stCxn id="5" idx="2"/>
            <a:endCxn id="9" idx="0"/>
          </p:cNvCxnSpPr>
          <p:nvPr/>
        </p:nvCxnSpPr>
        <p:spPr>
          <a:xfrm>
            <a:off x="4772968" y="1826344"/>
            <a:ext cx="2368895" cy="295533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44455" y="2963723"/>
            <a:ext cx="95291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45335" y="2963723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</a:p>
        </p:txBody>
      </p:sp>
      <p:cxnSp>
        <p:nvCxnSpPr>
          <p:cNvPr id="17" name="Straight Arrow Connector 16"/>
          <p:cNvCxnSpPr>
            <a:cxnSpLocks/>
            <a:stCxn id="6" idx="2"/>
            <a:endCxn id="15" idx="0"/>
          </p:cNvCxnSpPr>
          <p:nvPr/>
        </p:nvCxnSpPr>
        <p:spPr>
          <a:xfrm flipH="1">
            <a:off x="1920912" y="2481161"/>
            <a:ext cx="1009025" cy="482562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6" idx="2"/>
            <a:endCxn id="16" idx="0"/>
          </p:cNvCxnSpPr>
          <p:nvPr/>
        </p:nvCxnSpPr>
        <p:spPr>
          <a:xfrm>
            <a:off x="2929937" y="2481161"/>
            <a:ext cx="991855" cy="482562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34209" y="2977964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FPGAs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55188" y="2977964"/>
            <a:ext cx="952914" cy="369332"/>
          </a:xfrm>
          <a:prstGeom prst="rect">
            <a:avLst/>
          </a:prstGeom>
          <a:solidFill>
            <a:srgbClr val="7889FB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ASICs</a:t>
            </a:r>
          </a:p>
        </p:txBody>
      </p:sp>
      <p:cxnSp>
        <p:nvCxnSpPr>
          <p:cNvPr id="26" name="Straight Arrow Connector 25"/>
          <p:cNvCxnSpPr>
            <a:cxnSpLocks/>
            <a:stCxn id="9" idx="2"/>
            <a:endCxn id="24" idx="0"/>
          </p:cNvCxnSpPr>
          <p:nvPr/>
        </p:nvCxnSpPr>
        <p:spPr>
          <a:xfrm flipH="1">
            <a:off x="6110666" y="2491209"/>
            <a:ext cx="1031197" cy="48675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9" idx="2"/>
            <a:endCxn id="25" idx="0"/>
          </p:cNvCxnSpPr>
          <p:nvPr/>
        </p:nvCxnSpPr>
        <p:spPr>
          <a:xfrm>
            <a:off x="7141863" y="2491209"/>
            <a:ext cx="989782" cy="486755"/>
          </a:xfrm>
          <a:prstGeom prst="straightConnector1">
            <a:avLst/>
          </a:prstGeom>
          <a:ln w="1905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69163" y="3386297"/>
            <a:ext cx="224245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Throughput-oriented, specialized instructions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72394" y="3377923"/>
            <a:ext cx="18802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programmable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93787" y="3490132"/>
            <a:ext cx="188029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fixed logic</a:t>
            </a:r>
          </a:p>
        </p:txBody>
      </p:sp>
      <p:sp>
        <p:nvSpPr>
          <p:cNvPr id="8" name="Rectangle 7"/>
          <p:cNvSpPr/>
          <p:nvPr/>
        </p:nvSpPr>
        <p:spPr>
          <a:xfrm>
            <a:off x="7358737" y="4412835"/>
            <a:ext cx="16964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 Caching, Indexing and Compression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94213" y="3398021"/>
            <a:ext cx="11296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SIMD</a:t>
            </a:r>
          </a:p>
        </p:txBody>
      </p:sp>
    </p:spTree>
    <p:extLst>
      <p:ext uri="{BB962C8B-B14F-4D97-AF65-F5344CB8AC3E}">
        <p14:creationId xmlns:p14="http://schemas.microsoft.com/office/powerpoint/2010/main" val="329225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4" grpId="0" animBg="1"/>
      <p:bldP spid="25" grpId="0" animBg="1"/>
      <p:bldP spid="30" grpId="0"/>
      <p:bldP spid="31" grpId="0"/>
      <p:bldP spid="32" grpId="0"/>
      <p:bldP spid="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Graphics Processing Units </a:t>
            </a:r>
            <a:br>
              <a:rPr lang="en-US" dirty="0"/>
            </a:br>
            <a:r>
              <a:rPr lang="en-US" dirty="0"/>
              <a:t>(GPUs) in ML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1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Specifications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Tesla V100 </a:t>
            </a:r>
            <a:r>
              <a:rPr lang="en-US" dirty="0" err="1"/>
              <a:t>NVLink</a:t>
            </a:r>
            <a:endParaRPr lang="en-US" dirty="0"/>
          </a:p>
          <a:p>
            <a:pPr lvl="1"/>
            <a:r>
              <a:rPr lang="en-US" dirty="0"/>
              <a:t>FP64: </a:t>
            </a:r>
            <a:r>
              <a:rPr lang="en-US" b="1" dirty="0">
                <a:solidFill>
                  <a:srgbClr val="7889FB"/>
                </a:solidFill>
              </a:rPr>
              <a:t>7.8 TFLOPs</a:t>
            </a:r>
            <a:r>
              <a:rPr lang="en-US" dirty="0"/>
              <a:t>, FP32: </a:t>
            </a:r>
            <a:r>
              <a:rPr lang="en-US" b="1" dirty="0">
                <a:solidFill>
                  <a:srgbClr val="7889FB"/>
                </a:solidFill>
              </a:rPr>
              <a:t>15.7 TFLOPs</a:t>
            </a:r>
          </a:p>
          <a:p>
            <a:pPr lvl="1"/>
            <a:r>
              <a:rPr lang="en-US" dirty="0"/>
              <a:t>DL FP16: </a:t>
            </a:r>
            <a:r>
              <a:rPr lang="en-US" b="1" dirty="0">
                <a:solidFill>
                  <a:schemeClr val="accent1"/>
                </a:solidFill>
              </a:rPr>
              <a:t>125 TFLOPs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: 300GB/s</a:t>
            </a:r>
          </a:p>
          <a:p>
            <a:pPr lvl="1"/>
            <a:r>
              <a:rPr lang="en-US" dirty="0"/>
              <a:t>Device HBM: 32 GB (</a:t>
            </a:r>
            <a:r>
              <a:rPr lang="en-US" b="1" dirty="0">
                <a:solidFill>
                  <a:schemeClr val="accent1"/>
                </a:solidFill>
              </a:rPr>
              <a:t>900 GB/s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Power: 300 W</a:t>
            </a:r>
          </a:p>
          <a:p>
            <a:endParaRPr lang="en-US" dirty="0"/>
          </a:p>
          <a:p>
            <a:r>
              <a:rPr lang="en-US" dirty="0"/>
              <a:t>Tesla V100 </a:t>
            </a:r>
            <a:r>
              <a:rPr lang="en-US" dirty="0" err="1"/>
              <a:t>PCIe</a:t>
            </a:r>
            <a:endParaRPr lang="en-US" dirty="0"/>
          </a:p>
          <a:p>
            <a:pPr lvl="1"/>
            <a:r>
              <a:rPr lang="en-US" dirty="0"/>
              <a:t>FP64: 7 TFLOPs, FP32: 14 TFLOPs</a:t>
            </a:r>
          </a:p>
          <a:p>
            <a:pPr lvl="1"/>
            <a:r>
              <a:rPr lang="en-US" dirty="0"/>
              <a:t>DL FP16: 112 TFLOPs </a:t>
            </a:r>
          </a:p>
          <a:p>
            <a:pPr lvl="1"/>
            <a:r>
              <a:rPr lang="en-US" dirty="0" err="1"/>
              <a:t>PCIe</a:t>
            </a:r>
            <a:r>
              <a:rPr lang="en-US" dirty="0"/>
              <a:t>: 32 GB/s</a:t>
            </a:r>
          </a:p>
          <a:p>
            <a:pPr lvl="1"/>
            <a:r>
              <a:rPr lang="en-US" dirty="0"/>
              <a:t>Device HBM: 16 GB (900 GB/s)</a:t>
            </a:r>
          </a:p>
          <a:p>
            <a:pPr lvl="1"/>
            <a:r>
              <a:rPr lang="en-US" dirty="0"/>
              <a:t>Power: </a:t>
            </a:r>
            <a:r>
              <a:rPr lang="en-US" b="1" dirty="0">
                <a:solidFill>
                  <a:srgbClr val="7889FB"/>
                </a:solidFill>
              </a:rPr>
              <a:t>250 W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21019" r="30220" b="19458"/>
          <a:stretch/>
        </p:blipFill>
        <p:spPr>
          <a:xfrm>
            <a:off x="5350790" y="1394385"/>
            <a:ext cx="3577213" cy="2873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78287" y="4323219"/>
            <a:ext cx="2692959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[Credit: https://nvidia.com/de-de/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data-center/tesla-v100/]</a:t>
            </a:r>
          </a:p>
        </p:txBody>
      </p:sp>
    </p:spTree>
    <p:extLst>
      <p:ext uri="{BB962C8B-B14F-4D97-AF65-F5344CB8AC3E}">
        <p14:creationId xmlns:p14="http://schemas.microsoft.com/office/powerpoint/2010/main" val="145293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Architecture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 GPU Processing Clusters (GPCs)</a:t>
            </a:r>
          </a:p>
          <a:p>
            <a:pPr lvl="1"/>
            <a:r>
              <a:rPr lang="en-US" dirty="0"/>
              <a:t>7 Texture Processing  Clusters (TPC)</a:t>
            </a:r>
          </a:p>
          <a:p>
            <a:pPr lvl="1"/>
            <a:r>
              <a:rPr lang="en-US" dirty="0"/>
              <a:t>14 Streaming Multiprocessors (SM)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853" y="2479457"/>
            <a:ext cx="7079106" cy="4153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949" y="1411738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260123" y="1391642"/>
            <a:ext cx="20044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Tesla V100 GPU Architecture,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553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SM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FP64 cores: 32</a:t>
            </a:r>
          </a:p>
          <a:p>
            <a:r>
              <a:rPr lang="en-US" dirty="0"/>
              <a:t>FP32 cores: 64</a:t>
            </a:r>
          </a:p>
          <a:p>
            <a:r>
              <a:rPr lang="en-US" dirty="0"/>
              <a:t>INT32 cores: 64</a:t>
            </a:r>
          </a:p>
          <a:p>
            <a:r>
              <a:rPr lang="en-US" dirty="0"/>
              <a:t>“Tensor cores”: 8</a:t>
            </a:r>
          </a:p>
          <a:p>
            <a:r>
              <a:rPr lang="en-US" dirty="0"/>
              <a:t>Max warps /SM: 64</a:t>
            </a:r>
          </a:p>
          <a:p>
            <a:r>
              <a:rPr lang="en-US" dirty="0"/>
              <a:t>Threads/warp: 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409" y="1231932"/>
            <a:ext cx="4125394" cy="54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Instruction Multiple Threads (SIMT)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32 Threads grouped to warps and execute in SIMT model</a:t>
            </a:r>
          </a:p>
          <a:p>
            <a:pPr lvl="1"/>
            <a:endParaRPr lang="en-US" dirty="0"/>
          </a:p>
          <a:p>
            <a:r>
              <a:rPr lang="en-US" dirty="0"/>
              <a:t>Pascal P100 </a:t>
            </a:r>
            <a:br>
              <a:rPr lang="en-US" dirty="0"/>
            </a:br>
            <a:r>
              <a:rPr lang="en-US" dirty="0"/>
              <a:t>Execution Model</a:t>
            </a:r>
          </a:p>
          <a:p>
            <a:pPr lvl="1"/>
            <a:r>
              <a:rPr lang="en-US" dirty="0"/>
              <a:t>Warps use a </a:t>
            </a:r>
            <a:br>
              <a:rPr lang="en-US" dirty="0"/>
            </a:br>
            <a:r>
              <a:rPr lang="en-US" dirty="0"/>
              <a:t>single program </a:t>
            </a:r>
            <a:br>
              <a:rPr lang="en-US" dirty="0"/>
            </a:br>
            <a:r>
              <a:rPr lang="en-US" dirty="0"/>
              <a:t>counter + </a:t>
            </a:r>
            <a:br>
              <a:rPr lang="en-US" dirty="0"/>
            </a:br>
            <a:r>
              <a:rPr lang="en-US" dirty="0"/>
              <a:t>active mask</a:t>
            </a:r>
          </a:p>
          <a:p>
            <a:pPr lvl="1"/>
            <a:endParaRPr lang="en-US" dirty="0"/>
          </a:p>
          <a:p>
            <a:r>
              <a:rPr lang="en-US" dirty="0"/>
              <a:t>Volta V100 </a:t>
            </a:r>
            <a:br>
              <a:rPr lang="en-US" dirty="0"/>
            </a:br>
            <a:r>
              <a:rPr lang="en-US" dirty="0"/>
              <a:t>Execution Model</a:t>
            </a:r>
          </a:p>
          <a:p>
            <a:pPr lvl="1"/>
            <a:r>
              <a:rPr lang="en-US" dirty="0"/>
              <a:t>Independent </a:t>
            </a:r>
            <a:br>
              <a:rPr lang="en-US" dirty="0"/>
            </a:br>
            <a:r>
              <a:rPr lang="en-US" dirty="0"/>
              <a:t>thread scheduling</a:t>
            </a:r>
          </a:p>
          <a:p>
            <a:pPr lvl="1"/>
            <a:r>
              <a:rPr lang="en-US" dirty="0"/>
              <a:t>Per-thread </a:t>
            </a:r>
            <a:br>
              <a:rPr lang="en-US" dirty="0"/>
            </a:br>
            <a:r>
              <a:rPr lang="en-US" dirty="0"/>
              <a:t>program counters</a:t>
            </a:r>
            <a:br>
              <a:rPr lang="en-US" dirty="0"/>
            </a:br>
            <a:r>
              <a:rPr lang="en-US" dirty="0"/>
              <a:t>and call stacks</a:t>
            </a:r>
          </a:p>
          <a:p>
            <a:pPr lvl="1"/>
            <a:r>
              <a:rPr lang="en-US" dirty="0"/>
              <a:t>New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__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syncwarp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primitive (if needed) + </a:t>
            </a:r>
            <a:r>
              <a:rPr lang="en-US" b="1" dirty="0">
                <a:solidFill>
                  <a:srgbClr val="7889FB"/>
                </a:solidFill>
              </a:rPr>
              <a:t>convergence optimizer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200" y="2174424"/>
            <a:ext cx="5526594" cy="16037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18479" y="1818749"/>
            <a:ext cx="218049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Thread Divergence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274" y="4263776"/>
            <a:ext cx="5594520" cy="165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3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Volta V100 </a:t>
            </a:r>
            <a:r>
              <a:rPr lang="en-AT" dirty="0"/>
              <a:t>–</a:t>
            </a:r>
            <a:r>
              <a:rPr lang="en-US" dirty="0"/>
              <a:t> Tensor Cores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“Tensor Core”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Specialized instruction </a:t>
            </a:r>
            <a:r>
              <a:rPr lang="en-US" dirty="0"/>
              <a:t>for </a:t>
            </a:r>
            <a:r>
              <a:rPr lang="en-US" b="1" dirty="0">
                <a:solidFill>
                  <a:schemeClr val="accent1"/>
                </a:solidFill>
              </a:rPr>
              <a:t>4x4 by 4x4 fused matrix multiply</a:t>
            </a:r>
          </a:p>
          <a:p>
            <a:pPr lvl="1"/>
            <a:r>
              <a:rPr lang="en-US" dirty="0"/>
              <a:t>Two FP16 inputs and FP32 accumulator</a:t>
            </a:r>
          </a:p>
          <a:p>
            <a:pPr lvl="1"/>
            <a:r>
              <a:rPr lang="en-US" dirty="0"/>
              <a:t>Exposed as warp-level matrix operations w/ special load, mm, </a:t>
            </a:r>
            <a:r>
              <a:rPr lang="en-US" dirty="0" err="1"/>
              <a:t>acc</a:t>
            </a:r>
            <a:r>
              <a:rPr lang="en-US" dirty="0"/>
              <a:t>, and store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20" y="3779778"/>
            <a:ext cx="8027319" cy="1889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8568" y="3241965"/>
            <a:ext cx="4197927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>
                <a:latin typeface="Consolas" panose="020B0609020204030204" pitchFamily="49" charset="0"/>
                <a:cs typeface="Calibri" panose="020F0502020204030204" pitchFamily="34" charset="0"/>
              </a:rPr>
              <a:t>D = A %*% B + 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2918" y="3043384"/>
            <a:ext cx="198462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FMA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39894" y="1413154"/>
            <a:ext cx="154824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 Dally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Hardware for Deep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1309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Ampere A100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Specification </a:t>
            </a:r>
            <a:endParaRPr lang="en-US" b="0" dirty="0"/>
          </a:p>
          <a:p>
            <a:pPr lvl="1"/>
            <a:r>
              <a:rPr lang="en-US" b="0" dirty="0"/>
              <a:t>7nm, 8 GPC x 8 TPC * 2 SM = 128 SMs, 40GB HBM</a:t>
            </a:r>
          </a:p>
          <a:p>
            <a:pPr lvl="1"/>
            <a:r>
              <a:rPr lang="en-US" dirty="0"/>
              <a:t>FP64: 9.7 TFLOPs / FP64 </a:t>
            </a:r>
            <a:r>
              <a:rPr lang="en-US" dirty="0" err="1"/>
              <a:t>TensorCore</a:t>
            </a:r>
            <a:r>
              <a:rPr lang="en-US" dirty="0"/>
              <a:t>: 19.5 TFLOPs</a:t>
            </a:r>
          </a:p>
          <a:p>
            <a:pPr lvl="1"/>
            <a:r>
              <a:rPr lang="en-US" dirty="0"/>
              <a:t>FP32 19.5 TFLOPs, FP16: 78 TFLOPs, BF16: 39 TFLOPs</a:t>
            </a:r>
          </a:p>
          <a:p>
            <a:pPr lvl="1"/>
            <a:r>
              <a:rPr lang="en-US" dirty="0"/>
              <a:t>TF32 </a:t>
            </a:r>
            <a:r>
              <a:rPr lang="en-US" dirty="0" err="1"/>
              <a:t>TensorCore</a:t>
            </a:r>
            <a:r>
              <a:rPr lang="en-US" dirty="0"/>
              <a:t> 156 TFLOPs / 312 TFLOPs (sparse)</a:t>
            </a:r>
          </a:p>
          <a:p>
            <a:pPr lvl="1"/>
            <a:r>
              <a:rPr lang="en-US" dirty="0"/>
              <a:t>FP16 </a:t>
            </a:r>
            <a:r>
              <a:rPr lang="en-US" dirty="0" err="1"/>
              <a:t>TensorCore</a:t>
            </a:r>
            <a:r>
              <a:rPr lang="en-US" dirty="0"/>
              <a:t> 312 TFLOPs / 624 TFLOPs (sparse), INT8, INT4</a:t>
            </a:r>
          </a:p>
          <a:p>
            <a:pPr lvl="1"/>
            <a:endParaRPr lang="en-US" dirty="0"/>
          </a:p>
          <a:p>
            <a:r>
              <a:rPr lang="en-US" dirty="0"/>
              <a:t>New Features</a:t>
            </a:r>
          </a:p>
          <a:p>
            <a:pPr lvl="1"/>
            <a:r>
              <a:rPr lang="en-US" dirty="0"/>
              <a:t>New generation of “</a:t>
            </a:r>
            <a:r>
              <a:rPr lang="en-US" dirty="0" err="1"/>
              <a:t>TensorCores</a:t>
            </a:r>
            <a:r>
              <a:rPr lang="en-US" dirty="0"/>
              <a:t>” (FP64, </a:t>
            </a:r>
            <a:r>
              <a:rPr lang="en-US" b="1" dirty="0">
                <a:solidFill>
                  <a:srgbClr val="7889FB"/>
                </a:solidFill>
              </a:rPr>
              <a:t>new data types:</a:t>
            </a:r>
            <a:r>
              <a:rPr lang="en-US" dirty="0"/>
              <a:t> TF32, BF16)</a:t>
            </a:r>
          </a:p>
          <a:p>
            <a:pPr lvl="1"/>
            <a:r>
              <a:rPr lang="en-US" dirty="0"/>
              <a:t>Fine-grained </a:t>
            </a:r>
            <a:r>
              <a:rPr lang="en-US" b="1" dirty="0">
                <a:solidFill>
                  <a:srgbClr val="7889FB"/>
                </a:solidFill>
              </a:rPr>
              <a:t>sparsity exploitation</a:t>
            </a:r>
          </a:p>
          <a:p>
            <a:pPr lvl="1"/>
            <a:r>
              <a:rPr lang="en-US" dirty="0"/>
              <a:t>Multi-instance </a:t>
            </a:r>
            <a:r>
              <a:rPr lang="en-US" b="1" dirty="0">
                <a:solidFill>
                  <a:srgbClr val="7889FB"/>
                </a:solidFill>
              </a:rPr>
              <a:t>GPU (MIG) virtualization</a:t>
            </a:r>
            <a:r>
              <a:rPr lang="en-US" dirty="0"/>
              <a:t>: up to 7 virtual GPU instances</a:t>
            </a:r>
          </a:p>
          <a:p>
            <a:pPr lvl="1"/>
            <a:r>
              <a:rPr lang="en-US" dirty="0"/>
              <a:t>Link technologies: </a:t>
            </a:r>
            <a:r>
              <a:rPr lang="en-US" b="1" dirty="0" err="1">
                <a:solidFill>
                  <a:srgbClr val="7889FB"/>
                </a:solidFill>
              </a:rPr>
              <a:t>NVLink</a:t>
            </a:r>
            <a:r>
              <a:rPr lang="en-US" b="1" dirty="0">
                <a:solidFill>
                  <a:srgbClr val="7889FB"/>
                </a:solidFill>
              </a:rPr>
              <a:t> 3</a:t>
            </a:r>
            <a:r>
              <a:rPr lang="en-US" dirty="0"/>
              <a:t> (25GB/s bidirectional) x 12 links = 600GB/s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Submission of task graphs</a:t>
            </a:r>
            <a:r>
              <a:rPr lang="en-US" dirty="0"/>
              <a:t> (launch a workflow of kernels)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475" y="1578699"/>
            <a:ext cx="1773576" cy="999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949" y="762225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72967" y="720715"/>
            <a:ext cx="350830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A100 Tensor Core GPU Architecture - UNPRECEDENTED ACCELERATION AT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EVERY SCALE,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9885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Amdahl’s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Amdahl’s law</a:t>
            </a:r>
          </a:p>
          <a:p>
            <a:pPr lvl="1"/>
            <a:r>
              <a:rPr lang="en-US" dirty="0"/>
              <a:t>Given a fixed problem size, </a:t>
            </a:r>
            <a:r>
              <a:rPr lang="en-US" b="1" dirty="0">
                <a:solidFill>
                  <a:srgbClr val="7889FB"/>
                </a:solidFill>
              </a:rPr>
              <a:t>Amdahl’s law gives the maximum speedup</a:t>
            </a:r>
          </a:p>
          <a:p>
            <a:pPr lvl="1"/>
            <a:r>
              <a:rPr lang="en-US" dirty="0"/>
              <a:t>T is the execution time, </a:t>
            </a:r>
            <a:r>
              <a:rPr lang="en-US" b="1" dirty="0">
                <a:solidFill>
                  <a:schemeClr val="accent1"/>
                </a:solidFill>
              </a:rPr>
              <a:t>s is the serial fraction</a:t>
            </a:r>
            <a:r>
              <a:rPr lang="en-US" dirty="0"/>
              <a:t>, and p the number of processors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Serial fraction s = 0.01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100</a:t>
            </a:r>
          </a:p>
          <a:p>
            <a:pPr lvl="1"/>
            <a:r>
              <a:rPr lang="en-US" dirty="0"/>
              <a:t>Serial fraction s = </a:t>
            </a:r>
            <a:r>
              <a:rPr lang="en-US" b="1" dirty="0">
                <a:solidFill>
                  <a:srgbClr val="7889FB"/>
                </a:solidFill>
              </a:rPr>
              <a:t>0.05</a:t>
            </a:r>
            <a:r>
              <a:rPr lang="en-US" dirty="0"/>
              <a:t>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20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Serial fraction s =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0.1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10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Serial fraction s = 0.5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max </a:t>
            </a:r>
            <a:r>
              <a:rPr lang="en-US" dirty="0" err="1"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 = 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5995" y="2524992"/>
                <a:ext cx="2504209" cy="66659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𝑠𝑇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5" y="2524992"/>
                <a:ext cx="2504209" cy="6665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309257" y="2524992"/>
            <a:ext cx="112221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Execution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59675" y="2511136"/>
                <a:ext cx="1156861" cy="69519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675" y="2511136"/>
                <a:ext cx="1156861" cy="6951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462155" y="2646219"/>
            <a:ext cx="11222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Speedup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10546" y="3338635"/>
                <a:ext cx="2123206" cy="62824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A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  <m:r>
                                <a:rPr lang="en-A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𝑝</m:t>
                              </m:r>
                            </m:sub>
                          </m:sSub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A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546" y="3338635"/>
                <a:ext cx="2123206" cy="6282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314706" y="3359727"/>
            <a:ext cx="142702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Upper-Bound Speedup</a:t>
            </a:r>
          </a:p>
        </p:txBody>
      </p:sp>
    </p:spTree>
    <p:extLst>
      <p:ext uri="{BB962C8B-B14F-4D97-AF65-F5344CB8AC3E}">
        <p14:creationId xmlns:p14="http://schemas.microsoft.com/office/powerpoint/2010/main" val="12636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GPUs for DNN Training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GPUs for DNN Training </a:t>
            </a:r>
            <a:r>
              <a:rPr lang="en-US" b="0" dirty="0"/>
              <a:t>(2009)</a:t>
            </a:r>
          </a:p>
          <a:p>
            <a:pPr lvl="1"/>
            <a:r>
              <a:rPr lang="en-US" dirty="0"/>
              <a:t>Deep belief networks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endParaRPr lang="en-US" sz="1200" dirty="0"/>
          </a:p>
          <a:p>
            <a:r>
              <a:rPr lang="en-US" dirty="0"/>
              <a:t>Multi-GPU Learning </a:t>
            </a:r>
            <a:r>
              <a:rPr lang="en-US" b="0" dirty="0"/>
              <a:t>(Now)</a:t>
            </a:r>
          </a:p>
          <a:p>
            <a:pPr lvl="1"/>
            <a:r>
              <a:rPr lang="en-US" dirty="0"/>
              <a:t>Exploit multiple GPUs with a mix of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data- and model-parallel parameter servers</a:t>
            </a:r>
          </a:p>
          <a:p>
            <a:pPr lvl="1"/>
            <a:r>
              <a:rPr lang="en-US" dirty="0"/>
              <a:t>Dedicated ML systems for multi-GPU learning</a:t>
            </a:r>
          </a:p>
          <a:p>
            <a:pPr lvl="1"/>
            <a:r>
              <a:rPr lang="en-US" dirty="0"/>
              <a:t>Dedicated HW: e.g., NVIDIA DGX-1 (8xP100),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NVIDIA DGX-2 (16xV100, </a:t>
            </a:r>
            <a:r>
              <a:rPr lang="en-US" b="1" dirty="0" err="1">
                <a:solidFill>
                  <a:schemeClr val="accent1"/>
                </a:solidFill>
              </a:rPr>
              <a:t>NVSwitch</a:t>
            </a:r>
            <a:r>
              <a:rPr lang="en-US" b="1" dirty="0">
                <a:solidFill>
                  <a:schemeClr val="accent1"/>
                </a:solidFill>
              </a:rPr>
              <a:t>)</a:t>
            </a:r>
            <a:r>
              <a:rPr lang="en-US" dirty="0">
                <a:solidFill>
                  <a:schemeClr val="tx1"/>
                </a:solidFill>
              </a:rPr>
              <a:t>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NVIDIA DGX A100 (8x A100, </a:t>
            </a:r>
            <a:r>
              <a:rPr lang="en-US" dirty="0" err="1">
                <a:solidFill>
                  <a:schemeClr val="tx1"/>
                </a:solidFill>
              </a:rPr>
              <a:t>NVSwitch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Mellanox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lvl="1"/>
            <a:endParaRPr lang="en-US" sz="1200" dirty="0"/>
          </a:p>
          <a:p>
            <a:r>
              <a:rPr lang="en-US" dirty="0"/>
              <a:t>DNN Framework support</a:t>
            </a:r>
          </a:p>
          <a:p>
            <a:pPr lvl="1"/>
            <a:r>
              <a:rPr lang="en-US" dirty="0"/>
              <a:t>All specialized DNN frameworks have very good support for GPU training</a:t>
            </a:r>
          </a:p>
          <a:p>
            <a:pPr lvl="1"/>
            <a:r>
              <a:rPr lang="en-US" dirty="0"/>
              <a:t>Most of them also support multi-GPU training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2532" y="1517299"/>
            <a:ext cx="354706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Rajat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Raina,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Anand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Madhavan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Y. Ng: Large-scale deep unsupervised learning using graphics processors.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397" y="156227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54" y="2683918"/>
            <a:ext cx="3010272" cy="169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Video Recording </a:t>
            </a:r>
          </a:p>
          <a:p>
            <a:pPr lvl="1"/>
            <a:r>
              <a:rPr lang="en-US" dirty="0"/>
              <a:t>Link in </a:t>
            </a:r>
            <a:r>
              <a:rPr lang="en-US" b="1" dirty="0" err="1">
                <a:solidFill>
                  <a:srgbClr val="7889FB"/>
                </a:solidFill>
              </a:rPr>
              <a:t>TeachCenter</a:t>
            </a:r>
            <a:r>
              <a:rPr lang="en-US" dirty="0"/>
              <a:t> &amp; </a:t>
            </a:r>
            <a:r>
              <a:rPr lang="en-US" b="1" dirty="0" err="1">
                <a:solidFill>
                  <a:srgbClr val="7889FB"/>
                </a:solidFill>
              </a:rPr>
              <a:t>TUbe</a:t>
            </a:r>
            <a:r>
              <a:rPr lang="en-US" dirty="0">
                <a:solidFill>
                  <a:schemeClr val="tx1"/>
                </a:solidFill>
              </a:rPr>
              <a:t> (lectures will be public)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Hybrid: HSi13 / </a:t>
            </a:r>
            <a:r>
              <a:rPr lang="en-US" dirty="0">
                <a:hlinkClick r:id="rId3"/>
              </a:rPr>
              <a:t>https://tugraz.webex.com/meet/m.boehm</a:t>
            </a:r>
            <a:endParaRPr lang="en-US" sz="1200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Apr 25:</a:t>
            </a:r>
            <a:r>
              <a:rPr lang="en-US" dirty="0">
                <a:solidFill>
                  <a:schemeClr val="tx1"/>
                </a:solidFill>
              </a:rPr>
              <a:t> no more COVID restrictions at TU Graz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#2 Course Evaluations and Exam</a:t>
            </a:r>
            <a:endParaRPr lang="en-US" b="0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Evaluation period: </a:t>
            </a:r>
            <a:r>
              <a:rPr lang="en-US" b="1" dirty="0">
                <a:solidFill>
                  <a:schemeClr val="accent1"/>
                </a:solidFill>
              </a:rPr>
              <a:t>Jun 15 – Jul 31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Oral Exams</a:t>
            </a:r>
            <a:r>
              <a:rPr lang="en-US" dirty="0">
                <a:solidFill>
                  <a:schemeClr val="tx1"/>
                </a:solidFill>
              </a:rPr>
              <a:t> (45min each), doodle in June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 exams in July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(close to submission of projects/exercises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#3 Projects and Exercises</a:t>
            </a:r>
          </a:p>
          <a:p>
            <a:pPr lvl="1"/>
            <a:r>
              <a:rPr lang="en-US" b="1" dirty="0" smtClean="0">
                <a:solidFill>
                  <a:schemeClr val="accent1"/>
                </a:solidFill>
              </a:rPr>
              <a:t>SIGMOD programming contest</a:t>
            </a:r>
            <a:r>
              <a:rPr lang="en-US" dirty="0" smtClean="0">
                <a:solidFill>
                  <a:schemeClr val="tx1"/>
                </a:solidFill>
              </a:rPr>
              <a:t>, completed</a:t>
            </a:r>
          </a:p>
          <a:p>
            <a:pPr lvl="1"/>
            <a:r>
              <a:rPr lang="en-US" b="1" dirty="0" err="1" smtClean="0">
                <a:solidFill>
                  <a:srgbClr val="7889FB"/>
                </a:solidFill>
              </a:rPr>
              <a:t>SystemDS</a:t>
            </a:r>
            <a:r>
              <a:rPr lang="en-US" b="1" dirty="0" smtClean="0">
                <a:solidFill>
                  <a:srgbClr val="7889FB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and </a:t>
            </a:r>
            <a:r>
              <a:rPr lang="en-US" b="1" dirty="0" smtClean="0">
                <a:solidFill>
                  <a:srgbClr val="7889FB"/>
                </a:solidFill>
              </a:rPr>
              <a:t>DAPHNE</a:t>
            </a:r>
            <a:r>
              <a:rPr lang="en-US" dirty="0" smtClean="0">
                <a:solidFill>
                  <a:schemeClr val="tx1"/>
                </a:solidFill>
              </a:rPr>
              <a:t> projects, ongoing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Alternative exercises (also see SS21 slides)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Jun 17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554" y="1396720"/>
            <a:ext cx="1727400" cy="5051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110" y="1892759"/>
            <a:ext cx="1096284" cy="386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254" y="3304659"/>
            <a:ext cx="663161" cy="3978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76160" y="4927267"/>
            <a:ext cx="107517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0188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DNN Benchmarks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09" y="1195754"/>
            <a:ext cx="7878508" cy="4662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4133" y="523904"/>
            <a:ext cx="419050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MLPerf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v0.6: 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https://mlperf.org/training-results-0-6/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r"/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MLPerf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v0.7: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https://mlperf.org/training-results-0-7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Rectangle 6"/>
          <p:cNvSpPr/>
          <p:nvPr/>
        </p:nvSpPr>
        <p:spPr>
          <a:xfrm>
            <a:off x="821209" y="5737608"/>
            <a:ext cx="2725859" cy="13116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1160" y="5898913"/>
            <a:ext cx="414267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 x DGX-2H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 96 * 16 = 1536 V100 GPUs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~ 96 * $400K =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$35M – $40M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46538" y="5908961"/>
            <a:ext cx="39741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https://www.forbes.com/sites/tiriasresearch/2019/06/19/nvidia-offers-a-turnkey-supercomputer-the-dgx-superpod/#693400f43ee5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50" y="4315844"/>
            <a:ext cx="1975006" cy="16336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22101" y="1329333"/>
            <a:ext cx="2670849" cy="13116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5064" y="1575881"/>
            <a:ext cx="5790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V0.6</a:t>
            </a:r>
          </a:p>
        </p:txBody>
      </p:sp>
    </p:spTree>
    <p:extLst>
      <p:ext uri="{BB962C8B-B14F-4D97-AF65-F5344CB8AC3E}">
        <p14:creationId xmlns:p14="http://schemas.microsoft.com/office/powerpoint/2010/main" val="200551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Link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Classic PCI Express</a:t>
            </a:r>
          </a:p>
          <a:p>
            <a:pPr lvl="1"/>
            <a:r>
              <a:rPr lang="en-US" dirty="0"/>
              <a:t>Peripheral Component Interconnect Express (default)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v3 x16 lanes: 16GB/s</a:t>
            </a:r>
            <a:r>
              <a:rPr lang="en-US" dirty="0"/>
              <a:t>, v4 (2017) x16 lanes: 32GB/s, v5 (2019) x16 lanes: 64GB/s</a:t>
            </a:r>
          </a:p>
          <a:p>
            <a:endParaRPr lang="en-US" dirty="0"/>
          </a:p>
          <a:p>
            <a:r>
              <a:rPr lang="en-US" dirty="0"/>
              <a:t>#1 </a:t>
            </a:r>
            <a:r>
              <a:rPr lang="en-US" dirty="0" err="1">
                <a:solidFill>
                  <a:schemeClr val="accent1"/>
                </a:solidFill>
              </a:rPr>
              <a:t>NVLink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Proprietary technology</a:t>
            </a:r>
          </a:p>
          <a:p>
            <a:pPr lvl="1"/>
            <a:r>
              <a:rPr lang="en-US" dirty="0"/>
              <a:t>Requires </a:t>
            </a:r>
            <a:r>
              <a:rPr lang="en-US" dirty="0" err="1"/>
              <a:t>NVLink</a:t>
            </a:r>
            <a:r>
              <a:rPr lang="en-US" dirty="0"/>
              <a:t>-enabled CPU</a:t>
            </a:r>
            <a:br>
              <a:rPr lang="en-US" dirty="0"/>
            </a:br>
            <a:r>
              <a:rPr lang="en-US" dirty="0"/>
              <a:t>(e.g., IBM Power 8/9)</a:t>
            </a:r>
          </a:p>
          <a:p>
            <a:pPr lvl="1"/>
            <a:r>
              <a:rPr lang="en-US" dirty="0"/>
              <a:t>Connect GPU-GPU and GPU-CPU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 1: 80+80 GB/s</a:t>
            </a:r>
          </a:p>
          <a:p>
            <a:pPr lvl="1"/>
            <a:r>
              <a:rPr lang="en-US" dirty="0" err="1"/>
              <a:t>NVLink</a:t>
            </a:r>
            <a:r>
              <a:rPr lang="en-US" dirty="0"/>
              <a:t> 2: 150+150 GB/s</a:t>
            </a:r>
          </a:p>
          <a:p>
            <a:endParaRPr lang="en-US" dirty="0"/>
          </a:p>
          <a:p>
            <a:r>
              <a:rPr lang="en-US" dirty="0"/>
              <a:t>#1 </a:t>
            </a:r>
            <a:r>
              <a:rPr lang="en-US" dirty="0" err="1">
                <a:solidFill>
                  <a:schemeClr val="accent1"/>
                </a:solidFill>
              </a:rPr>
              <a:t>NVSwitch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Fully connected GPUs, each communicating at 300GB/s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82" y="2769708"/>
            <a:ext cx="3326002" cy="276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Link Technologies,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Recap: Amdahl’s Law</a:t>
            </a:r>
          </a:p>
          <a:p>
            <a:pPr lvl="1"/>
            <a:endParaRPr lang="en-US" sz="700" dirty="0"/>
          </a:p>
          <a:p>
            <a:r>
              <a:rPr lang="en-US" dirty="0"/>
              <a:t>Experimental Setup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SnapML</a:t>
            </a:r>
            <a:r>
              <a:rPr lang="en-US" dirty="0"/>
              <a:t>, 4 IBM Power x 4 V100 GPUs, </a:t>
            </a:r>
            <a:r>
              <a:rPr lang="en-US" dirty="0" err="1"/>
              <a:t>NVLink</a:t>
            </a:r>
            <a:r>
              <a:rPr lang="en-US" dirty="0"/>
              <a:t> 2.0</a:t>
            </a:r>
          </a:p>
          <a:p>
            <a:pPr lvl="1"/>
            <a:r>
              <a:rPr lang="en-US" dirty="0"/>
              <a:t>200 million training examples of the </a:t>
            </a:r>
            <a:r>
              <a:rPr lang="en-US" dirty="0" err="1"/>
              <a:t>Criteo</a:t>
            </a:r>
            <a:r>
              <a:rPr lang="en-US" dirty="0"/>
              <a:t> dataset (&gt; GPU mem)</a:t>
            </a:r>
          </a:p>
          <a:p>
            <a:pPr lvl="1"/>
            <a:r>
              <a:rPr lang="en-US" dirty="0"/>
              <a:t>Train a logistic regression model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245" y="1522349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78" y="4024496"/>
            <a:ext cx="4008650" cy="1794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474" y="4010822"/>
            <a:ext cx="4051755" cy="18809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90728" y="3473158"/>
            <a:ext cx="2838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PCIe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v3 Interconnect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43349" y="3464784"/>
            <a:ext cx="2838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NVLink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Interconnect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8720" y="1370627"/>
            <a:ext cx="234126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[Celestine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Dünner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Snap ML: A Hierarchical Framework for Machine Learning.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9596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Memory Constraints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Limited Device Memory</a:t>
            </a:r>
          </a:p>
          <a:p>
            <a:pPr lvl="1"/>
            <a:endParaRPr lang="en-US" sz="1400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Live Variable Analysis</a:t>
            </a:r>
          </a:p>
          <a:p>
            <a:pPr lvl="1"/>
            <a:r>
              <a:rPr lang="en-US" dirty="0" smtClean="0"/>
              <a:t>Remove intermediates ASAP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/>
              <a:t> </a:t>
            </a:r>
            <a:r>
              <a:rPr lang="en-US" dirty="0" err="1"/>
              <a:t>SystemML</a:t>
            </a:r>
            <a:r>
              <a:rPr lang="en-US" dirty="0"/>
              <a:t>, </a:t>
            </a:r>
            <a:r>
              <a:rPr lang="en-US" dirty="0" err="1"/>
              <a:t>TensorFlow</a:t>
            </a:r>
            <a:r>
              <a:rPr lang="en-US" dirty="0"/>
              <a:t>,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 smtClean="0"/>
              <a:t>Superneurons</a:t>
            </a:r>
            <a:r>
              <a:rPr lang="en-US" dirty="0" smtClean="0"/>
              <a:t>, </a:t>
            </a:r>
            <a:r>
              <a:rPr lang="en-US" dirty="0" err="1" smtClean="0"/>
              <a:t>MONeT</a:t>
            </a:r>
            <a:endParaRPr lang="en-US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GPU-CPU Eviction</a:t>
            </a:r>
          </a:p>
          <a:p>
            <a:pPr lvl="1"/>
            <a:r>
              <a:rPr lang="en-US" dirty="0"/>
              <a:t>Evict variables from GPU to CPU memory under memory pressure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/>
              <a:t> </a:t>
            </a:r>
            <a:r>
              <a:rPr lang="en-US" dirty="0" err="1"/>
              <a:t>SystemML</a:t>
            </a:r>
            <a:r>
              <a:rPr lang="en-US" dirty="0"/>
              <a:t>, </a:t>
            </a:r>
            <a:r>
              <a:rPr lang="en-US" dirty="0" err="1"/>
              <a:t>Superneurons</a:t>
            </a:r>
            <a:r>
              <a:rPr lang="en-US" dirty="0"/>
              <a:t>, </a:t>
            </a:r>
            <a:r>
              <a:rPr lang="en-US" dirty="0" err="1"/>
              <a:t>GeePS</a:t>
            </a:r>
            <a:r>
              <a:rPr lang="en-US" dirty="0"/>
              <a:t>, (</a:t>
            </a:r>
            <a:r>
              <a:rPr lang="en-US" dirty="0" err="1"/>
              <a:t>TensorFlow</a:t>
            </a:r>
            <a:r>
              <a:rPr lang="en-US" dirty="0"/>
              <a:t>)</a:t>
            </a:r>
          </a:p>
          <a:p>
            <a:r>
              <a:rPr lang="en-US" dirty="0"/>
              <a:t>#3 </a:t>
            </a:r>
            <a:r>
              <a:rPr lang="en-US" dirty="0" err="1">
                <a:solidFill>
                  <a:schemeClr val="accent1"/>
                </a:solidFill>
              </a:rPr>
              <a:t>Recomputation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 err="1"/>
              <a:t>Recompute</a:t>
            </a:r>
            <a:r>
              <a:rPr lang="en-US" dirty="0"/>
              <a:t> inexpensive operations (e.g., activations of forward pass)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/>
              <a:t>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 smtClean="0"/>
              <a:t>Superneurons</a:t>
            </a:r>
            <a:r>
              <a:rPr lang="en-US" dirty="0" smtClean="0"/>
              <a:t>, </a:t>
            </a:r>
            <a:r>
              <a:rPr lang="en-US" dirty="0" err="1" smtClean="0"/>
              <a:t>MONet</a:t>
            </a:r>
            <a:endParaRPr lang="en-US" dirty="0"/>
          </a:p>
          <a:p>
            <a:r>
              <a:rPr lang="en-US" dirty="0"/>
              <a:t>#4 </a:t>
            </a:r>
            <a:r>
              <a:rPr lang="en-US" dirty="0">
                <a:solidFill>
                  <a:schemeClr val="accent1"/>
                </a:solidFill>
              </a:rPr>
              <a:t>Reuse Allocations</a:t>
            </a:r>
          </a:p>
          <a:p>
            <a:pPr lvl="1"/>
            <a:r>
              <a:rPr lang="en-US" dirty="0"/>
              <a:t>Reuse allocated matrices and tensors via free lists, but </a:t>
            </a:r>
            <a:r>
              <a:rPr lang="en-US" b="1" dirty="0">
                <a:solidFill>
                  <a:schemeClr val="accent1"/>
                </a:solidFill>
              </a:rPr>
              <a:t>fragmentation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Examples: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SystemML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Superneurons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MONet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#5 </a:t>
            </a:r>
            <a:r>
              <a:rPr lang="en-US" dirty="0" smtClean="0">
                <a:solidFill>
                  <a:schemeClr val="accent1"/>
                </a:solidFill>
              </a:rPr>
              <a:t>Physical Operator Selection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Different tradeoffs of performance and size of intermediates (</a:t>
            </a:r>
            <a:r>
              <a:rPr lang="en-US" dirty="0" err="1" smtClean="0">
                <a:solidFill>
                  <a:schemeClr val="tx1"/>
                </a:solidFill>
              </a:rPr>
              <a:t>MONet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54322" y="1806365"/>
            <a:ext cx="319537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Linnan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Wang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Superneurons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dynamic GPU memory management for training deep neural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PPOPP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559" y="193604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849" y="735757"/>
            <a:ext cx="2507106" cy="10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8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CPU/GPU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Manual Placement</a:t>
            </a:r>
          </a:p>
          <a:p>
            <a:pPr lvl="1"/>
            <a:r>
              <a:rPr lang="en-US" dirty="0"/>
              <a:t>Most DNN frameworks allow manual placement of </a:t>
            </a:r>
            <a:br>
              <a:rPr lang="en-US" dirty="0"/>
            </a:br>
            <a:r>
              <a:rPr lang="en-US" dirty="0"/>
              <a:t>variables and operations on individual CPU/GPU devices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Heuristics and intuition of human experts</a:t>
            </a:r>
          </a:p>
          <a:p>
            <a:pPr lvl="1"/>
            <a:endParaRPr lang="en-US" sz="700" dirty="0"/>
          </a:p>
          <a:p>
            <a:r>
              <a:rPr lang="en-US" dirty="0"/>
              <a:t>Automatic Placement</a:t>
            </a:r>
          </a:p>
          <a:p>
            <a:pPr lvl="1"/>
            <a:r>
              <a:rPr lang="en-US" dirty="0"/>
              <a:t>Sequence-to-sequence model to predict </a:t>
            </a:r>
            <a:br>
              <a:rPr lang="en-US" dirty="0"/>
            </a:br>
            <a:r>
              <a:rPr lang="en-US" dirty="0"/>
              <a:t>which operations should run on which device</a:t>
            </a:r>
          </a:p>
          <a:p>
            <a:pPr lvl="1"/>
            <a:r>
              <a:rPr lang="en-US" dirty="0"/>
              <a:t>Examples: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38092" y="2818806"/>
            <a:ext cx="242165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Azalia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Mirhoseini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Device Placement Optimization with Reinforcement Learning.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698" y="2975819"/>
            <a:ext cx="49624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372" y="4114863"/>
            <a:ext cx="5160001" cy="1087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324" y="5319150"/>
            <a:ext cx="5160001" cy="10100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7786" y="5479922"/>
            <a:ext cx="180870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Inception V3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461" y="4265750"/>
            <a:ext cx="180870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Neural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MT graph</a:t>
            </a:r>
          </a:p>
        </p:txBody>
      </p:sp>
    </p:spTree>
    <p:extLst>
      <p:ext uri="{BB962C8B-B14F-4D97-AF65-F5344CB8AC3E}">
        <p14:creationId xmlns:p14="http://schemas.microsoft.com/office/powerpoint/2010/main" val="362237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988" y="4026639"/>
            <a:ext cx="5190770" cy="2772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Sparsity in DNN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State-of-the-art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Very limited support of sparse tensors </a:t>
            </a:r>
            <a:r>
              <a:rPr lang="en-US" dirty="0"/>
              <a:t>in TensorFlow, </a:t>
            </a:r>
            <a:r>
              <a:rPr lang="en-US" dirty="0" err="1"/>
              <a:t>PyTorch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GPU operations for linear algebra (</a:t>
            </a:r>
            <a:r>
              <a:rPr lang="en-US" b="1" dirty="0" err="1">
                <a:solidFill>
                  <a:srgbClr val="7889FB"/>
                </a:solidFill>
              </a:rPr>
              <a:t>cuSparse</a:t>
            </a:r>
            <a:r>
              <a:rPr lang="en-US" dirty="0"/>
              <a:t>), early support in ASICs</a:t>
            </a:r>
          </a:p>
          <a:p>
            <a:pPr lvl="1"/>
            <a:r>
              <a:rPr lang="en-US" dirty="0"/>
              <a:t>Problem: </a:t>
            </a:r>
            <a:r>
              <a:rPr lang="en-US" b="1" dirty="0">
                <a:solidFill>
                  <a:schemeClr val="accent1"/>
                </a:solidFill>
              </a:rPr>
              <a:t>Irregular structures of sparse matrices/tensors</a:t>
            </a:r>
          </a:p>
          <a:p>
            <a:pPr lvl="1"/>
            <a:endParaRPr lang="en-US" sz="1000" dirty="0"/>
          </a:p>
          <a:p>
            <a:r>
              <a:rPr lang="en-US" dirty="0"/>
              <a:t>Common Techniques</a:t>
            </a:r>
          </a:p>
          <a:p>
            <a:pPr lvl="1"/>
            <a:r>
              <a:rPr lang="en-US" dirty="0"/>
              <a:t>#1: </a:t>
            </a:r>
            <a:r>
              <a:rPr lang="en-US" b="1" dirty="0">
                <a:solidFill>
                  <a:srgbClr val="7889FB"/>
                </a:solidFill>
              </a:rPr>
              <a:t>Blocking/clustering</a:t>
            </a:r>
            <a:r>
              <a:rPr lang="en-US" dirty="0"/>
              <a:t> of rows/columns by number of non-zeros</a:t>
            </a:r>
          </a:p>
          <a:p>
            <a:pPr lvl="1"/>
            <a:r>
              <a:rPr lang="en-US" dirty="0"/>
              <a:t>#2: </a:t>
            </a:r>
            <a:r>
              <a:rPr lang="en-US" b="1" dirty="0">
                <a:solidFill>
                  <a:srgbClr val="7889FB"/>
                </a:solidFill>
              </a:rPr>
              <a:t>Padding rows/columns</a:t>
            </a:r>
            <a:r>
              <a:rPr lang="en-US" dirty="0"/>
              <a:t> to common number of non-zeros</a:t>
            </a:r>
          </a:p>
          <a:p>
            <a:pPr lvl="1"/>
            <a:endParaRPr lang="en-US" sz="1000" dirty="0"/>
          </a:p>
          <a:p>
            <a:r>
              <a:rPr lang="en-US" dirty="0"/>
              <a:t>Example A100 Sparsity Exploitation</a:t>
            </a:r>
          </a:p>
          <a:p>
            <a:pPr lvl="1"/>
            <a:r>
              <a:rPr lang="en-US" dirty="0"/>
              <a:t>Constraint: 2 non-zeros in block of 4</a:t>
            </a:r>
          </a:p>
          <a:p>
            <a:pPr lvl="1"/>
            <a:r>
              <a:rPr lang="en-US" dirty="0"/>
              <a:t>Structured valued pruning </a:t>
            </a:r>
            <a:r>
              <a:rPr lang="en-US" dirty="0">
                <a:sym typeface="Wingdings" panose="05000000000000000000" pitchFamily="2" charset="2"/>
              </a:rPr>
              <a:t> accuracy impact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Regular access pattern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Graphics Processing Units (GPUs) in ML Systems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E21174-59F6-4AD8-B390-81E2A5F77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989" y="1425364"/>
            <a:ext cx="659373" cy="561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81CD5-A73D-4773-A972-7940600D2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437" y="1365075"/>
            <a:ext cx="1027585" cy="2130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E0FF0-97EA-4358-9A3C-927CB140CF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465"/>
          <a:stretch/>
        </p:blipFill>
        <p:spPr>
          <a:xfrm>
            <a:off x="8110370" y="2208321"/>
            <a:ext cx="636764" cy="400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78E212-7DDA-4033-8A55-E384A3150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3540" y="2335824"/>
            <a:ext cx="505703" cy="1878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773" y="5595485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661356" y="5535197"/>
            <a:ext cx="207849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[NVIDIA A100 Tensor Core GPU Architecture, Whitepaper,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Aug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973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Field-Programmable Gate Arrays </a:t>
            </a:r>
            <a:br>
              <a:rPr lang="en-US" dirty="0"/>
            </a:br>
            <a:r>
              <a:rPr lang="en-US" dirty="0"/>
              <a:t>(FPGAs) in ML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0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FPGA Definition</a:t>
            </a:r>
          </a:p>
          <a:p>
            <a:pPr lvl="1"/>
            <a:r>
              <a:rPr lang="en-US" dirty="0"/>
              <a:t>Integrated circuit that </a:t>
            </a:r>
            <a:br>
              <a:rPr lang="en-US" dirty="0"/>
            </a:br>
            <a:r>
              <a:rPr lang="en-US" dirty="0"/>
              <a:t>allows </a:t>
            </a:r>
            <a:r>
              <a:rPr lang="en-US" b="1" dirty="0">
                <a:solidFill>
                  <a:srgbClr val="7889FB"/>
                </a:solidFill>
              </a:rPr>
              <a:t>configuring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custom hardware designs</a:t>
            </a:r>
          </a:p>
          <a:p>
            <a:pPr lvl="1"/>
            <a:r>
              <a:rPr lang="en-US" dirty="0"/>
              <a:t>Reconfiguration in &lt;1s</a:t>
            </a:r>
          </a:p>
          <a:p>
            <a:pPr lvl="1"/>
            <a:r>
              <a:rPr lang="en-US" dirty="0"/>
              <a:t>HW description language: </a:t>
            </a:r>
            <a:br>
              <a:rPr lang="en-US" dirty="0"/>
            </a:br>
            <a:r>
              <a:rPr lang="en-US" dirty="0"/>
              <a:t>e.g.., VHDL, Verilog</a:t>
            </a:r>
          </a:p>
          <a:p>
            <a:pPr lvl="1"/>
            <a:endParaRPr lang="en-US" sz="700" dirty="0"/>
          </a:p>
          <a:p>
            <a:r>
              <a:rPr lang="en-US" dirty="0"/>
              <a:t>FPGA Components</a:t>
            </a:r>
          </a:p>
          <a:p>
            <a:pPr lvl="1"/>
            <a:r>
              <a:rPr lang="en-US" b="1" dirty="0"/>
              <a:t>#1 </a:t>
            </a:r>
            <a:r>
              <a:rPr lang="en-US" b="1" dirty="0">
                <a:solidFill>
                  <a:srgbClr val="7889FB"/>
                </a:solidFill>
              </a:rPr>
              <a:t>lookup table</a:t>
            </a:r>
            <a:r>
              <a:rPr lang="en-US" dirty="0"/>
              <a:t> (LUT) </a:t>
            </a:r>
            <a:br>
              <a:rPr lang="en-US" dirty="0"/>
            </a:br>
            <a:r>
              <a:rPr lang="en-US" dirty="0"/>
              <a:t>as logic gates</a:t>
            </a:r>
          </a:p>
          <a:p>
            <a:pPr lvl="1"/>
            <a:r>
              <a:rPr lang="en-US" b="1" dirty="0"/>
              <a:t>#2 </a:t>
            </a:r>
            <a:r>
              <a:rPr lang="en-US" b="1" dirty="0">
                <a:solidFill>
                  <a:srgbClr val="7889FB"/>
                </a:solidFill>
              </a:rPr>
              <a:t>flip-flops</a:t>
            </a:r>
            <a:r>
              <a:rPr lang="en-US" dirty="0"/>
              <a:t> (registers)</a:t>
            </a:r>
          </a:p>
          <a:p>
            <a:pPr lvl="1"/>
            <a:r>
              <a:rPr lang="en-US" b="1" dirty="0"/>
              <a:t>#3 </a:t>
            </a:r>
            <a:r>
              <a:rPr lang="en-US" b="1" dirty="0">
                <a:solidFill>
                  <a:srgbClr val="7889FB"/>
                </a:solidFill>
              </a:rPr>
              <a:t>interconnect network</a:t>
            </a:r>
          </a:p>
          <a:p>
            <a:pPr lvl="1"/>
            <a:r>
              <a:rPr lang="en-US" dirty="0"/>
              <a:t>Additional memory </a:t>
            </a:r>
            <a:br>
              <a:rPr lang="en-US" dirty="0"/>
            </a:br>
            <a:r>
              <a:rPr lang="en-US" dirty="0"/>
              <a:t>and DSP blocks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Field-Programmable Gate Arrays (FPGAs) in ML Systems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869" y="708539"/>
            <a:ext cx="5001323" cy="54791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2539" y="801595"/>
            <a:ext cx="215541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https://intel.com]</a:t>
            </a:r>
          </a:p>
        </p:txBody>
      </p:sp>
    </p:spTree>
    <p:extLst>
      <p:ext uri="{BB962C8B-B14F-4D97-AF65-F5344CB8AC3E}">
        <p14:creationId xmlns:p14="http://schemas.microsoft.com/office/powerpoint/2010/main" val="299034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FPGA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(Altera) </a:t>
            </a:r>
            <a:r>
              <a:rPr lang="en-US" dirty="0" err="1"/>
              <a:t>Stratix</a:t>
            </a:r>
            <a:r>
              <a:rPr lang="en-US" dirty="0"/>
              <a:t> 10 </a:t>
            </a:r>
            <a:r>
              <a:rPr lang="en-US" dirty="0" err="1"/>
              <a:t>SoC</a:t>
            </a:r>
            <a:r>
              <a:rPr lang="en-US" dirty="0"/>
              <a:t> FPGA</a:t>
            </a:r>
          </a:p>
          <a:p>
            <a:pPr lvl="1"/>
            <a:r>
              <a:rPr lang="en-US" dirty="0"/>
              <a:t>64bit quad-core ARM</a:t>
            </a:r>
          </a:p>
          <a:p>
            <a:pPr lvl="1"/>
            <a:r>
              <a:rPr lang="en-US" dirty="0"/>
              <a:t>10 TFLOPs FP32</a:t>
            </a:r>
          </a:p>
          <a:p>
            <a:pPr lvl="1"/>
            <a:r>
              <a:rPr lang="en-US" dirty="0"/>
              <a:t>80GFLOPs/W</a:t>
            </a:r>
          </a:p>
          <a:p>
            <a:pPr lvl="1"/>
            <a:r>
              <a:rPr lang="en-US" dirty="0"/>
              <a:t>Other configurations w/ HBM2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Xilinx </a:t>
            </a:r>
            <a:r>
              <a:rPr lang="en-US" dirty="0" err="1"/>
              <a:t>Virtex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+</a:t>
            </a:r>
          </a:p>
          <a:p>
            <a:pPr lvl="1"/>
            <a:r>
              <a:rPr lang="en-US" dirty="0"/>
              <a:t>DSP: 21.2 TMACs</a:t>
            </a:r>
          </a:p>
          <a:p>
            <a:pPr lvl="1"/>
            <a:r>
              <a:rPr lang="en-US" dirty="0"/>
              <a:t>64MB on-chip memory</a:t>
            </a:r>
          </a:p>
          <a:p>
            <a:pPr lvl="1"/>
            <a:r>
              <a:rPr lang="en-US" dirty="0"/>
              <a:t>8GB HBM2 w/ 460GB/s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Field-Programmable Gate Arrays (FPGAs) in ML Systems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20" y="1207239"/>
            <a:ext cx="4320000" cy="1937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54" y="3594173"/>
            <a:ext cx="4320000" cy="20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9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FPGAs in Microsoft’s Data Centers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Microsoft </a:t>
            </a:r>
            <a:r>
              <a:rPr lang="en-US" dirty="0">
                <a:solidFill>
                  <a:schemeClr val="accent1"/>
                </a:solidFill>
              </a:rPr>
              <a:t>Catapult</a:t>
            </a:r>
          </a:p>
          <a:p>
            <a:pPr lvl="1"/>
            <a:r>
              <a:rPr lang="en-US" dirty="0"/>
              <a:t>Dual-socket Xeon w/ </a:t>
            </a:r>
            <a:r>
              <a:rPr lang="en-US" dirty="0" err="1"/>
              <a:t>PCIe</a:t>
            </a:r>
            <a:r>
              <a:rPr lang="en-US" dirty="0"/>
              <a:t>-attached FPGA </a:t>
            </a:r>
          </a:p>
          <a:p>
            <a:pPr lvl="1"/>
            <a:r>
              <a:rPr lang="en-US" dirty="0"/>
              <a:t>Pre-filtering neural networks, compression, and other workloads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Field-Programmable Gate Arrays (FPGAs) in ML Systems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96930" y="1271064"/>
            <a:ext cx="267286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[Adrian M. Caulfield et al.: A cloud-scale acceleration architecture.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MICRO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17" y="2514618"/>
            <a:ext cx="8377778" cy="4078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101" y="1312101"/>
            <a:ext cx="49770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63470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 of Execution Strategies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Rectangle 4"/>
          <p:cNvSpPr/>
          <p:nvPr/>
        </p:nvSpPr>
        <p:spPr>
          <a:xfrm>
            <a:off x="803947" y="3847517"/>
            <a:ext cx="7670081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07 Hybrid Execution and HW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3947" y="2394224"/>
            <a:ext cx="2286000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Data-Parallel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95987" y="2394224"/>
            <a:ext cx="2286000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Task-Parallel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86106" y="2394224"/>
            <a:ext cx="2286000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06 Parameter Servers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(data, model)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0213" y="1657978"/>
            <a:ext cx="209005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Mini-batch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5915" y="1659654"/>
            <a:ext cx="209005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SIMD/SPMD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70506" y="1379978"/>
            <a:ext cx="209005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Batch/Mini-batch, Independent Tasks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805623" y="4793062"/>
            <a:ext cx="7668405" cy="1"/>
          </a:xfrm>
          <a:prstGeom prst="line">
            <a:avLst/>
          </a:prstGeom>
          <a:ln w="22225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05623" y="5176783"/>
            <a:ext cx="7670081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Caching, Partitioning, Indexing, and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Compression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91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FPGAs in Microsoft’s Data Centers,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Microsoft </a:t>
            </a:r>
            <a:r>
              <a:rPr lang="en-US" dirty="0">
                <a:solidFill>
                  <a:schemeClr val="accent1"/>
                </a:solidFill>
              </a:rPr>
              <a:t>Brainwave</a:t>
            </a:r>
          </a:p>
          <a:p>
            <a:pPr lvl="1"/>
            <a:r>
              <a:rPr lang="en-US" dirty="0"/>
              <a:t>ML serving w/ low latency (e.g., Bing)</a:t>
            </a:r>
          </a:p>
          <a:p>
            <a:pPr lvl="1"/>
            <a:r>
              <a:rPr lang="en-US" dirty="0"/>
              <a:t>Intel </a:t>
            </a:r>
            <a:r>
              <a:rPr lang="en-US" dirty="0" err="1"/>
              <a:t>Stratix</a:t>
            </a:r>
            <a:r>
              <a:rPr lang="en-US" dirty="0"/>
              <a:t> 10 FPGA</a:t>
            </a:r>
          </a:p>
          <a:p>
            <a:pPr lvl="1"/>
            <a:r>
              <a:rPr lang="en-US" dirty="0"/>
              <a:t>Distributed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model parallelism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precision-adaptable</a:t>
            </a:r>
          </a:p>
          <a:p>
            <a:pPr lvl="1"/>
            <a:r>
              <a:rPr lang="en-US" dirty="0"/>
              <a:t>Peak 39.5 TFLOPs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Brainwave</a:t>
            </a:r>
            <a:r>
              <a:rPr lang="en-US" dirty="0"/>
              <a:t> NPU</a:t>
            </a:r>
          </a:p>
          <a:p>
            <a:pPr lvl="1"/>
            <a:r>
              <a:rPr lang="en-US" dirty="0"/>
              <a:t>Neural </a:t>
            </a:r>
            <a:br>
              <a:rPr lang="en-US" dirty="0"/>
            </a:br>
            <a:r>
              <a:rPr lang="en-US" dirty="0"/>
              <a:t>processing unit</a:t>
            </a:r>
          </a:p>
          <a:p>
            <a:pPr lvl="1"/>
            <a:r>
              <a:rPr lang="en-US" dirty="0"/>
              <a:t>Dense matrix-vector</a:t>
            </a:r>
            <a:br>
              <a:rPr lang="en-US" dirty="0"/>
            </a:br>
            <a:r>
              <a:rPr lang="en-US" dirty="0"/>
              <a:t>multiplication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Field-Programmable Gate Arrays (FPGAs) in ML Systems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312" y="2303836"/>
            <a:ext cx="5365819" cy="36012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951" y="1252333"/>
            <a:ext cx="47200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36157" y="1202093"/>
            <a:ext cx="28738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S. Chung et al: Serving DNNs in Real Time at Datacenter Scale with Project Brainwave.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IEEE Micro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040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FPGAs in other ML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In-DB Acceleration of Advanced Analytics (</a:t>
            </a:r>
            <a:r>
              <a:rPr lang="en-US" dirty="0" err="1"/>
              <a:t>DAnA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Compilation of python DSL into micro instructions </a:t>
            </a:r>
            <a:br>
              <a:rPr lang="en-US" dirty="0"/>
            </a:br>
            <a:r>
              <a:rPr lang="en-US" dirty="0"/>
              <a:t>for multi-threaded FPGA-execution engine</a:t>
            </a:r>
          </a:p>
          <a:p>
            <a:pPr lvl="1"/>
            <a:r>
              <a:rPr lang="en-US" dirty="0"/>
              <a:t>Striders to directly </a:t>
            </a:r>
            <a:r>
              <a:rPr lang="en-US" b="1" dirty="0">
                <a:solidFill>
                  <a:srgbClr val="7889FB"/>
                </a:solidFill>
              </a:rPr>
              <a:t>interact with the buffer pool</a:t>
            </a:r>
          </a:p>
          <a:p>
            <a:pPr lvl="1"/>
            <a:endParaRPr lang="en-US" dirty="0"/>
          </a:p>
          <a:p>
            <a:r>
              <a:rPr lang="en-US" dirty="0" err="1"/>
              <a:t>MLWeaving</a:t>
            </a:r>
            <a:endParaRPr lang="en-US" dirty="0"/>
          </a:p>
          <a:p>
            <a:pPr lvl="1"/>
            <a:r>
              <a:rPr lang="en-US" dirty="0"/>
              <a:t>Adapted </a:t>
            </a:r>
            <a:r>
              <a:rPr lang="en-US" b="1" dirty="0" err="1">
                <a:solidFill>
                  <a:srgbClr val="7889FB"/>
                </a:solidFill>
              </a:rPr>
              <a:t>BitWeaving</a:t>
            </a:r>
            <a:r>
              <a:rPr lang="en-US" dirty="0"/>
              <a:t> to numeric matrices</a:t>
            </a:r>
          </a:p>
          <a:p>
            <a:pPr lvl="1"/>
            <a:r>
              <a:rPr lang="en-US" dirty="0"/>
              <a:t>Data layout basis for </a:t>
            </a:r>
            <a:r>
              <a:rPr lang="en-US" b="1" dirty="0">
                <a:solidFill>
                  <a:srgbClr val="7889FB"/>
                </a:solidFill>
              </a:rPr>
              <a:t>Any-Precision Learning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Related FPGA implementation of SGD, </a:t>
            </a:r>
            <a:br>
              <a:rPr lang="en-US" dirty="0"/>
            </a:br>
            <a:r>
              <a:rPr lang="en-US" dirty="0"/>
              <a:t>matrix-vector multiplication for GLM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Manual Selection</a:t>
            </a:r>
            <a:r>
              <a:rPr lang="en-US" dirty="0"/>
              <a:t> + Heuristics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Efficient FPGA implementations </a:t>
            </a:r>
            <a:br>
              <a:rPr lang="en-US" dirty="0"/>
            </a:br>
            <a:r>
              <a:rPr lang="en-US" dirty="0"/>
              <a:t>of specific operations and algorithms</a:t>
            </a:r>
          </a:p>
          <a:p>
            <a:r>
              <a:rPr lang="en-US" dirty="0">
                <a:solidFill>
                  <a:schemeClr val="accent1"/>
                </a:solidFill>
              </a:rPr>
              <a:t>Specialized neural network topologies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Field-Programmable Gate Arrays (FPGAs) in ML Systems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405" y="319285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406" y="159449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480" y="4053112"/>
            <a:ext cx="3558623" cy="2635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9686" y="1463869"/>
            <a:ext cx="208000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Divya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Mahajan et al: In-RDBMS Hardware Acceleration of Advanced Analytics.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7996" y="3135081"/>
            <a:ext cx="243630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[Zeke Wang et al: Accelerating Generalized Linear Models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MLWeaving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6791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DM Cluster Node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 smtClean="0"/>
              <a:t>2x </a:t>
            </a:r>
            <a:r>
              <a:rPr lang="en-US" b="0" dirty="0"/>
              <a:t>Intel Xeon Gold 6238 (112 </a:t>
            </a:r>
            <a:r>
              <a:rPr lang="en-US" b="0" dirty="0" err="1"/>
              <a:t>vcores</a:t>
            </a:r>
            <a:r>
              <a:rPr lang="en-US" b="0" dirty="0"/>
              <a:t>, 7.7 TFLOP/s), </a:t>
            </a:r>
            <a:br>
              <a:rPr lang="en-US" b="0" dirty="0"/>
            </a:br>
            <a:r>
              <a:rPr lang="en-US" b="0" dirty="0"/>
              <a:t>768 GB DDR4 RAM, 12x 2TB </a:t>
            </a:r>
            <a:r>
              <a:rPr lang="en-US" b="0" dirty="0" smtClean="0"/>
              <a:t>SSDs, </a:t>
            </a:r>
            <a:r>
              <a:rPr lang="en-US" b="0" dirty="0"/>
              <a:t>NVIDIA </a:t>
            </a:r>
            <a:r>
              <a:rPr lang="en-US" dirty="0">
                <a:solidFill>
                  <a:srgbClr val="7889FB"/>
                </a:solidFill>
              </a:rPr>
              <a:t>T4 GPU</a:t>
            </a:r>
            <a:r>
              <a:rPr lang="en-US" b="0" dirty="0"/>
              <a:t> </a:t>
            </a:r>
            <a:r>
              <a:rPr lang="en-US" b="0" dirty="0" smtClean="0"/>
              <a:t>(</a:t>
            </a:r>
            <a:r>
              <a:rPr lang="en-US" b="0" dirty="0"/>
              <a:t>8.1 TFLOP/s,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16 </a:t>
            </a:r>
            <a:r>
              <a:rPr lang="en-US" b="0" dirty="0"/>
              <a:t>GB), and Intel FPGA PAC D5005 (w/ </a:t>
            </a:r>
            <a:r>
              <a:rPr lang="en-US" b="0" dirty="0" err="1"/>
              <a:t>Stratix</a:t>
            </a:r>
            <a:r>
              <a:rPr lang="en-US" b="0" dirty="0"/>
              <a:t> </a:t>
            </a:r>
            <a:r>
              <a:rPr lang="en-US" dirty="0">
                <a:solidFill>
                  <a:srgbClr val="7889FB"/>
                </a:solidFill>
              </a:rPr>
              <a:t>10SX FPGA</a:t>
            </a:r>
            <a:r>
              <a:rPr lang="en-US" b="0" dirty="0"/>
              <a:t>, 32 GB</a:t>
            </a:r>
            <a:r>
              <a:rPr lang="en-US" b="0" dirty="0" smtClean="0"/>
              <a:t>)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Field-Programmable Gate Arrays (FPGAs) in ML Systems</a:t>
            </a:r>
          </a:p>
          <a:p>
            <a:endParaRPr lang="en-US" dirty="0"/>
          </a:p>
        </p:txBody>
      </p:sp>
      <p:pic>
        <p:nvPicPr>
          <p:cNvPr id="6" name="Picture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17" y="2402779"/>
            <a:ext cx="7642911" cy="42991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8"/>
          <p:cNvSpPr txBox="1"/>
          <p:nvPr/>
        </p:nvSpPr>
        <p:spPr>
          <a:xfrm>
            <a:off x="6465907" y="3011504"/>
            <a:ext cx="2428417" cy="830997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Intel PAC D5005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Stratix 10 FPGA</a:t>
            </a:r>
            <a:endParaRPr lang="de-DE" sz="24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471668" y="4050848"/>
            <a:ext cx="2428417" cy="830997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Broadcom 2x10G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RDMA Ethernet </a:t>
            </a:r>
            <a:endParaRPr lang="de-DE" sz="24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826202" y="4050848"/>
            <a:ext cx="2949845" cy="830997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rgbClr val="FF0000"/>
                </a:solidFill>
                <a:uFillTx/>
                <a:latin typeface="Courier New" pitchFamily="49"/>
              </a:rPr>
              <a:t>2 x Intel Xeon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rgbClr val="FF0000"/>
                </a:solidFill>
                <a:uFillTx/>
                <a:latin typeface="Courier New" pitchFamily="49"/>
              </a:rPr>
              <a:t>Gold 6238R </a:t>
            </a:r>
            <a:endParaRPr lang="de-DE" sz="24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465907" y="5177608"/>
            <a:ext cx="2428417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Adaptec 12G SAS</a:t>
            </a:r>
            <a:endParaRPr lang="de-DE" sz="24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65907" y="5847388"/>
            <a:ext cx="2428417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Nvidia Tesla T4</a:t>
            </a:r>
            <a:endParaRPr lang="de-DE" sz="24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</p:txBody>
      </p:sp>
      <p:sp>
        <p:nvSpPr>
          <p:cNvPr id="15" name="TextBox 23"/>
          <p:cNvSpPr txBox="1"/>
          <p:nvPr/>
        </p:nvSpPr>
        <p:spPr>
          <a:xfrm>
            <a:off x="2826202" y="5149298"/>
            <a:ext cx="2028120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rgbClr val="FF0000"/>
                </a:solidFill>
                <a:uFillTx/>
                <a:latin typeface="Courier New" pitchFamily="49"/>
              </a:rPr>
              <a:t>768 GB RAM</a:t>
            </a:r>
            <a:endParaRPr lang="de-DE" sz="2400" b="1" i="0" u="none" strike="noStrike" kern="1200" cap="none" spc="0" baseline="0">
              <a:solidFill>
                <a:srgbClr val="FF0000"/>
              </a:solidFill>
              <a:uFillTx/>
              <a:latin typeface="Calibri"/>
            </a:endParaRPr>
          </a:p>
        </p:txBody>
      </p:sp>
      <p:sp>
        <p:nvSpPr>
          <p:cNvPr id="16" name="TextBox 24"/>
          <p:cNvSpPr txBox="1"/>
          <p:nvPr/>
        </p:nvSpPr>
        <p:spPr>
          <a:xfrm rot="16742411">
            <a:off x="563488" y="4830232"/>
            <a:ext cx="3134188" cy="461662"/>
          </a:xfrm>
          <a:prstGeom prst="rect">
            <a:avLst/>
          </a:prstGeom>
          <a:solidFill>
            <a:srgbClr val="7889FB">
              <a:alpha val="50000"/>
            </a:srgbClr>
          </a:solidFill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 dirty="0">
                <a:solidFill>
                  <a:srgbClr val="FF0000"/>
                </a:solidFill>
                <a:uFillTx/>
                <a:latin typeface="Courier New" pitchFamily="49"/>
              </a:rPr>
              <a:t>12+2 x SSD: 25TB</a:t>
            </a:r>
            <a:endParaRPr lang="de-DE" sz="2400" b="1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</p:txBody>
      </p:sp>
      <p:pic>
        <p:nvPicPr>
          <p:cNvPr id="17" name="Content Placeholder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6" t="11289" r="3473" b="11696"/>
          <a:stretch/>
        </p:blipFill>
        <p:spPr>
          <a:xfrm>
            <a:off x="6649072" y="659610"/>
            <a:ext cx="1678258" cy="800871"/>
          </a:xfrm>
          <a:prstGeom prst="rect">
            <a:avLst/>
          </a:prstGeom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97" t="40709" r="38854" b="8275"/>
          <a:stretch/>
        </p:blipFill>
        <p:spPr>
          <a:xfrm>
            <a:off x="7528524" y="897624"/>
            <a:ext cx="1426867" cy="9274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Grafik 7">
            <a:extLst>
              <a:ext uri="{FF2B5EF4-FFF2-40B4-BE49-F238E27FC236}">
                <a16:creationId xmlns:a16="http://schemas.microsoft.com/office/drawing/2014/main" id="{E14BBE48-F85B-4629-B57C-1A07E2FEB8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6486003" y="131106"/>
            <a:ext cx="1390629" cy="3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8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Application-Specific Integrated Circuit</a:t>
            </a:r>
            <a:br>
              <a:rPr lang="en-US" dirty="0"/>
            </a:br>
            <a:r>
              <a:rPr lang="en-US" dirty="0"/>
              <a:t>(ASICs) and other HW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ASICs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Additional improvements of performance, power/energy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Additional specialization via custom hardware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sz="700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General ASIC DL Accelerators</a:t>
            </a:r>
          </a:p>
          <a:p>
            <a:pPr lvl="1"/>
            <a:r>
              <a:rPr lang="en-US" dirty="0"/>
              <a:t>HW support for matrix multiply, convolution and activation functions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Google TPU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NVIDIA DLA</a:t>
            </a:r>
            <a:r>
              <a:rPr lang="en-US" dirty="0"/>
              <a:t> (in NVIDIA Xavier </a:t>
            </a:r>
            <a:r>
              <a:rPr lang="en-US" dirty="0" err="1"/>
              <a:t>SoC</a:t>
            </a:r>
            <a:r>
              <a:rPr lang="en-US" dirty="0"/>
              <a:t>), </a:t>
            </a:r>
            <a:r>
              <a:rPr lang="en-US" b="1" dirty="0">
                <a:solidFill>
                  <a:srgbClr val="7889FB"/>
                </a:solidFill>
              </a:rPr>
              <a:t>Intel </a:t>
            </a:r>
            <a:r>
              <a:rPr lang="en-US" b="1" dirty="0" err="1">
                <a:solidFill>
                  <a:srgbClr val="7889FB"/>
                </a:solidFill>
              </a:rPr>
              <a:t>Nervana</a:t>
            </a:r>
            <a:r>
              <a:rPr lang="en-US" b="1" dirty="0">
                <a:solidFill>
                  <a:srgbClr val="7889FB"/>
                </a:solidFill>
              </a:rPr>
              <a:t> NNP</a:t>
            </a:r>
            <a:r>
              <a:rPr lang="en-US" dirty="0"/>
              <a:t> </a:t>
            </a:r>
          </a:p>
          <a:p>
            <a:pPr lvl="1"/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Specialized ASIC Accelerators</a:t>
            </a:r>
          </a:p>
          <a:p>
            <a:pPr lvl="1"/>
            <a:r>
              <a:rPr lang="en-US" dirty="0"/>
              <a:t>Custom instructions for specific domains such as computer vision</a:t>
            </a:r>
          </a:p>
          <a:p>
            <a:pPr lvl="1"/>
            <a:r>
              <a:rPr lang="en-US" dirty="0"/>
              <a:t>Example: (Cadence) </a:t>
            </a:r>
            <a:r>
              <a:rPr lang="en-US" b="1" dirty="0" err="1">
                <a:solidFill>
                  <a:srgbClr val="7889FB"/>
                </a:solidFill>
              </a:rPr>
              <a:t>Tensilica</a:t>
            </a:r>
            <a:r>
              <a:rPr lang="en-US" b="1" dirty="0">
                <a:solidFill>
                  <a:srgbClr val="7889FB"/>
                </a:solidFill>
              </a:rPr>
              <a:t> Vision processor</a:t>
            </a:r>
            <a:r>
              <a:rPr lang="en-US" dirty="0"/>
              <a:t> (image processing)</a:t>
            </a:r>
          </a:p>
          <a:p>
            <a:pPr lvl="1"/>
            <a:endParaRPr lang="en-US" sz="7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Other Accelerators/Technologies </a:t>
            </a:r>
            <a:r>
              <a:rPr lang="en-US" b="0" dirty="0">
                <a:solidFill>
                  <a:schemeClr val="tx1"/>
                </a:solidFill>
              </a:rPr>
              <a:t>(some skepticism)</a:t>
            </a:r>
          </a:p>
          <a:p>
            <a:pPr lvl="1"/>
            <a:r>
              <a:rPr lang="en-US" dirty="0"/>
              <a:t>a) </a:t>
            </a:r>
            <a:r>
              <a:rPr lang="en-US" b="1" dirty="0">
                <a:solidFill>
                  <a:srgbClr val="7889FB"/>
                </a:solidFill>
              </a:rPr>
              <a:t>Neuromorphic computing / spiking neural networks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(e.g., </a:t>
            </a:r>
            <a:r>
              <a:rPr lang="en-US" dirty="0" err="1"/>
              <a:t>SyNAPSE</a:t>
            </a:r>
            <a:r>
              <a:rPr lang="en-US" dirty="0"/>
              <a:t>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IBM </a:t>
            </a:r>
            <a:r>
              <a:rPr lang="en-US" dirty="0" err="1">
                <a:sym typeface="Wingdings" panose="05000000000000000000" pitchFamily="2" charset="2"/>
              </a:rPr>
              <a:t>TrueNorth</a:t>
            </a:r>
            <a:r>
              <a:rPr lang="en-US" dirty="0">
                <a:sym typeface="Wingdings" panose="05000000000000000000" pitchFamily="2" charset="2"/>
              </a:rPr>
              <a:t>, HP </a:t>
            </a:r>
            <a:r>
              <a:rPr lang="en-US" dirty="0" err="1">
                <a:sym typeface="Wingdings" panose="05000000000000000000" pitchFamily="2" charset="2"/>
              </a:rPr>
              <a:t>memristor</a:t>
            </a:r>
            <a:r>
              <a:rPr lang="en-US" dirty="0">
                <a:sym typeface="Wingdings" panose="05000000000000000000" pitchFamily="2" charset="2"/>
              </a:rPr>
              <a:t> for computation storage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b) </a:t>
            </a:r>
            <a:r>
              <a:rPr lang="en-US" b="1" dirty="0">
                <a:solidFill>
                  <a:srgbClr val="7889FB"/>
                </a:solidFill>
              </a:rPr>
              <a:t>Analog computing</a:t>
            </a:r>
            <a:r>
              <a:rPr lang="en-US" dirty="0"/>
              <a:t> (especially for ultra-low precision/quantization)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ASICs and other HW Accelerators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2441749" y="3185327"/>
            <a:ext cx="1205803" cy="29140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4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Processing Unit (TPU v1)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Cost-effective ML scoring </a:t>
            </a:r>
            <a:r>
              <a:rPr lang="en-US" dirty="0"/>
              <a:t>(no training)</a:t>
            </a:r>
          </a:p>
          <a:p>
            <a:pPr lvl="1"/>
            <a:r>
              <a:rPr lang="en-US" dirty="0"/>
              <a:t>Latency- and throughput-oriented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Improve cost-performance over GPUs by 10x</a:t>
            </a:r>
          </a:p>
          <a:p>
            <a:pPr lvl="1"/>
            <a:endParaRPr lang="en-US" sz="700" dirty="0"/>
          </a:p>
          <a:p>
            <a:r>
              <a:rPr lang="en-US" dirty="0"/>
              <a:t>Architecture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256x256 8bit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matrix multiply unit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(systolic array </a:t>
            </a:r>
            <a:br>
              <a:rPr lang="en-US" dirty="0"/>
            </a:b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pipelining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64K MAC per cycle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(92 TOPs at 8 bit)</a:t>
            </a:r>
          </a:p>
          <a:p>
            <a:pPr lvl="1"/>
            <a:r>
              <a:rPr lang="en-US" dirty="0"/>
              <a:t>50% if one input 16bit</a:t>
            </a:r>
          </a:p>
          <a:p>
            <a:pPr lvl="1"/>
            <a:r>
              <a:rPr lang="en-US" dirty="0"/>
              <a:t>25% if all inputs 16 bit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ASICs and other HW Accelerators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8623" y="1490015"/>
            <a:ext cx="232116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[Norman P.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Jouppi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In-Datacenter Performance Analysis of a Tensor Processing Unit.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ISCA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703" y="164942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886" y="2854960"/>
            <a:ext cx="5227212" cy="391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3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Processing Unit (TPU v2)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Cost effective ML training </a:t>
            </a: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not scoring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because edge device w/ custom inference</a:t>
            </a:r>
            <a:br>
              <a:rPr lang="en-US" dirty="0"/>
            </a:br>
            <a:r>
              <a:rPr lang="en-US" dirty="0"/>
              <a:t>but training in data centers</a:t>
            </a:r>
          </a:p>
          <a:p>
            <a:pPr lvl="1"/>
            <a:r>
              <a:rPr lang="en-US" dirty="0"/>
              <a:t>Unveiled at </a:t>
            </a:r>
            <a:r>
              <a:rPr lang="en-US" b="1" dirty="0">
                <a:solidFill>
                  <a:schemeClr val="accent1"/>
                </a:solidFill>
              </a:rPr>
              <a:t>Google I/O 2017</a:t>
            </a:r>
          </a:p>
          <a:p>
            <a:pPr lvl="1"/>
            <a:r>
              <a:rPr lang="en-US" dirty="0"/>
              <a:t>Board w/ </a:t>
            </a:r>
            <a:r>
              <a:rPr lang="en-US" b="1" dirty="0">
                <a:solidFill>
                  <a:srgbClr val="7889FB"/>
                </a:solidFill>
              </a:rPr>
              <a:t>4 TPU chips</a:t>
            </a:r>
          </a:p>
          <a:p>
            <a:pPr lvl="1"/>
            <a:r>
              <a:rPr lang="en-US" dirty="0"/>
              <a:t>Pod w/ </a:t>
            </a:r>
            <a:r>
              <a:rPr lang="en-US" b="1" dirty="0">
                <a:solidFill>
                  <a:srgbClr val="7889FB"/>
                </a:solidFill>
              </a:rPr>
              <a:t>64 boards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and custom </a:t>
            </a:r>
            <a:br>
              <a:rPr lang="en-US" dirty="0"/>
            </a:br>
            <a:r>
              <a:rPr lang="en-US" dirty="0"/>
              <a:t>high-speed network</a:t>
            </a:r>
          </a:p>
          <a:p>
            <a:pPr lvl="1"/>
            <a:r>
              <a:rPr lang="en-US" dirty="0"/>
              <a:t>Shelf w/ 2 boards or </a:t>
            </a:r>
            <a:br>
              <a:rPr lang="en-US" dirty="0"/>
            </a:br>
            <a:r>
              <a:rPr lang="en-US" dirty="0"/>
              <a:t>1 processor</a:t>
            </a:r>
          </a:p>
          <a:p>
            <a:pPr lvl="1"/>
            <a:endParaRPr lang="en-US" dirty="0"/>
          </a:p>
          <a:p>
            <a:r>
              <a:rPr lang="en-US" dirty="0"/>
              <a:t>Cloud Offering (</a:t>
            </a:r>
            <a:r>
              <a:rPr lang="en-US" dirty="0">
                <a:solidFill>
                  <a:schemeClr val="accent1"/>
                </a:solidFill>
              </a:rPr>
              <a:t>beta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Min 32 cores</a:t>
            </a:r>
          </a:p>
          <a:p>
            <a:pPr lvl="1"/>
            <a:r>
              <a:rPr lang="en-US" dirty="0"/>
              <a:t>Max 512 cores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ASICs and other HW Accelerators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20516" r="9682" b="20207"/>
          <a:stretch/>
        </p:blipFill>
        <p:spPr>
          <a:xfrm>
            <a:off x="5752723" y="1441880"/>
            <a:ext cx="3165231" cy="1617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19" y="3284763"/>
            <a:ext cx="5610991" cy="29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9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Processing Unit (TPU v3)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Competitive cost-performance compared </a:t>
            </a:r>
            <a:br>
              <a:rPr lang="en-US" dirty="0"/>
            </a:br>
            <a:r>
              <a:rPr lang="en-US" dirty="0"/>
              <a:t>to state-of-the-art GPUs</a:t>
            </a:r>
          </a:p>
          <a:p>
            <a:pPr lvl="1"/>
            <a:r>
              <a:rPr lang="en-US" dirty="0"/>
              <a:t>Unveiled at </a:t>
            </a:r>
            <a:r>
              <a:rPr lang="en-US" b="1" dirty="0">
                <a:solidFill>
                  <a:schemeClr val="accent1"/>
                </a:solidFill>
              </a:rPr>
              <a:t>Google I/O 2018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Added </a:t>
            </a:r>
            <a:r>
              <a:rPr lang="en-US" b="1" dirty="0">
                <a:solidFill>
                  <a:srgbClr val="7889FB"/>
                </a:solidFill>
              </a:rPr>
              <a:t>liquid cooling</a:t>
            </a:r>
          </a:p>
          <a:p>
            <a:pPr lvl="1"/>
            <a:r>
              <a:rPr lang="en-US" dirty="0"/>
              <a:t>Twice as many racks per pod, twice as many TPUs per rack</a:t>
            </a:r>
          </a:p>
          <a:p>
            <a:pPr marL="457200" lvl="1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TPUv3 promoted as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8x higher performance</a:t>
            </a:r>
            <a:r>
              <a:rPr lang="en-US" dirty="0">
                <a:sym typeface="Wingdings" panose="05000000000000000000" pitchFamily="2" charset="2"/>
              </a:rPr>
              <a:t> than TPUv2</a:t>
            </a:r>
          </a:p>
          <a:p>
            <a:pPr lvl="1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Cloud Offering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beta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Min 32 cores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Max 2048 cores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(~100PFLOPs)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ASICs and other HW Accelerators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925" y="3397382"/>
            <a:ext cx="5612400" cy="3304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8" r="8940" b="11298"/>
          <a:stretch/>
        </p:blipFill>
        <p:spPr>
          <a:xfrm>
            <a:off x="5847555" y="1362683"/>
            <a:ext cx="3070399" cy="15876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065" y="5395964"/>
            <a:ext cx="283363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[TOP 500 Supercomputers: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Summit @ Oak Ridge NL (‘18):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200.7 PFLOP/s (2.4M cores)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3228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Operator Fusion and Code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TVM: Code Generation for HW Accelerators</a:t>
            </a:r>
          </a:p>
          <a:p>
            <a:pPr lvl="1"/>
            <a:r>
              <a:rPr lang="en-US" dirty="0"/>
              <a:t>Graph- /operator-level optimizations for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embedded and HW accelerators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Lack of low-level instruction set!</a:t>
            </a:r>
          </a:p>
          <a:p>
            <a:pPr lvl="1"/>
            <a:r>
              <a:rPr lang="en-US" dirty="0"/>
              <a:t>Schedule Primitives</a:t>
            </a:r>
          </a:p>
          <a:p>
            <a:pPr lvl="2"/>
            <a:r>
              <a:rPr lang="en-US" dirty="0"/>
              <a:t>Loop </a:t>
            </a:r>
            <a:br>
              <a:rPr lang="en-US" dirty="0"/>
            </a:br>
            <a:r>
              <a:rPr lang="en-US" dirty="0"/>
              <a:t>Transform</a:t>
            </a:r>
          </a:p>
          <a:p>
            <a:pPr lvl="2"/>
            <a:r>
              <a:rPr lang="en-US" dirty="0"/>
              <a:t>Thread </a:t>
            </a:r>
            <a:br>
              <a:rPr lang="en-US" dirty="0"/>
            </a:br>
            <a:r>
              <a:rPr lang="en-US" dirty="0"/>
              <a:t>Binding</a:t>
            </a:r>
          </a:p>
          <a:p>
            <a:pPr lvl="2"/>
            <a:r>
              <a:rPr lang="en-US" dirty="0"/>
              <a:t>Compute </a:t>
            </a:r>
            <a:br>
              <a:rPr lang="en-US" dirty="0"/>
            </a:br>
            <a:r>
              <a:rPr lang="en-US" dirty="0"/>
              <a:t>Locality</a:t>
            </a:r>
          </a:p>
          <a:p>
            <a:pPr lvl="2"/>
            <a:r>
              <a:rPr lang="en-US" dirty="0" err="1"/>
              <a:t>Tensorization</a:t>
            </a:r>
            <a:endParaRPr lang="en-US" dirty="0"/>
          </a:p>
          <a:p>
            <a:pPr lvl="2"/>
            <a:r>
              <a:rPr lang="en-US" dirty="0"/>
              <a:t>Latency</a:t>
            </a:r>
            <a:br>
              <a:rPr lang="en-US" dirty="0"/>
            </a:br>
            <a:r>
              <a:rPr lang="en-US" dirty="0"/>
              <a:t>Hiding  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rgbClr val="7889FB"/>
                </a:solidFill>
              </a:rPr>
              <a:t>Apache</a:t>
            </a:r>
            <a:r>
              <a:rPr lang="en-US" dirty="0"/>
              <a:t> 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ASICs and other HW Accelerators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465" y="149920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005" y="2838572"/>
            <a:ext cx="5145061" cy="36914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32623" y="5816685"/>
            <a:ext cx="1695904" cy="29140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65821" y="1449910"/>
            <a:ext cx="291402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Tianqi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Chen et al: TVM: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 Automated End-to-End Optimizing Compiler for Deep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4" t="32058" r="16674" b="33646"/>
          <a:stretch/>
        </p:blipFill>
        <p:spPr>
          <a:xfrm>
            <a:off x="2035446" y="6086952"/>
            <a:ext cx="985842" cy="30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0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SambaNova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Reconfigurable data flow architecture </a:t>
            </a:r>
          </a:p>
          <a:p>
            <a:pPr lvl="1"/>
            <a:r>
              <a:rPr lang="en-US" dirty="0"/>
              <a:t>Based on </a:t>
            </a:r>
            <a:r>
              <a:rPr lang="en-US" b="1" dirty="0">
                <a:solidFill>
                  <a:srgbClr val="7889FB"/>
                </a:solidFill>
              </a:rPr>
              <a:t>hierarchical parallel patterns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(map, zip, reduce, </a:t>
            </a:r>
            <a:r>
              <a:rPr lang="en-US" dirty="0" err="1"/>
              <a:t>flatMap</a:t>
            </a:r>
            <a:r>
              <a:rPr lang="en-US" dirty="0"/>
              <a:t>, </a:t>
            </a:r>
            <a:r>
              <a:rPr lang="en-US" dirty="0" err="1"/>
              <a:t>groupBy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Reconfigurable Dataflow Unit (</a:t>
            </a:r>
            <a:r>
              <a:rPr lang="en-US" b="1" dirty="0">
                <a:solidFill>
                  <a:schemeClr val="accent1"/>
                </a:solidFill>
              </a:rPr>
              <a:t>RDU</a:t>
            </a:r>
            <a:r>
              <a:rPr lang="en-US" dirty="0"/>
              <a:t>), </a:t>
            </a:r>
            <a:br>
              <a:rPr lang="en-US" dirty="0"/>
            </a:br>
            <a:r>
              <a:rPr lang="en-US" dirty="0"/>
              <a:t>100s of TFLOPs, 100s MB on chip</a:t>
            </a:r>
          </a:p>
          <a:p>
            <a:pPr lvl="1"/>
            <a:endParaRPr lang="en-US" dirty="0"/>
          </a:p>
          <a:p>
            <a:r>
              <a:rPr lang="en-US" dirty="0"/>
              <a:t>Mapping of Dataflow </a:t>
            </a:r>
            <a:br>
              <a:rPr lang="en-US" dirty="0"/>
            </a:br>
            <a:r>
              <a:rPr lang="en-US" dirty="0"/>
              <a:t>Computation</a:t>
            </a:r>
          </a:p>
          <a:p>
            <a:pPr lvl="1"/>
            <a:r>
              <a:rPr lang="en-US" dirty="0"/>
              <a:t>DNN / ML</a:t>
            </a:r>
          </a:p>
          <a:p>
            <a:pPr lvl="1"/>
            <a:r>
              <a:rPr lang="en-US" dirty="0"/>
              <a:t>Graph processing</a:t>
            </a:r>
          </a:p>
          <a:p>
            <a:pPr lvl="1"/>
            <a:r>
              <a:rPr lang="en-US" dirty="0"/>
              <a:t>SQL query processing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ASICs and other HW Accelerators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54" y="762616"/>
            <a:ext cx="977900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85326" y="652809"/>
            <a:ext cx="466243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Kunle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Olukotun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Let the Data Flow!,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https://www.youtube.com/watch?v=iHhHHBuk3W4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SDSC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https://www.youtube.com/watch?v=E7se0KEa4BY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289" y="1630601"/>
            <a:ext cx="905967" cy="932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8098" y="1602476"/>
            <a:ext cx="1892468" cy="1506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8470" y="3274879"/>
            <a:ext cx="4975765" cy="2949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143" y="5440398"/>
            <a:ext cx="2725991" cy="6395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85540" y="3195378"/>
            <a:ext cx="133826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reconfigure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~1-10ms</a:t>
            </a:r>
          </a:p>
        </p:txBody>
      </p:sp>
    </p:spTree>
    <p:extLst>
      <p:ext uri="{BB962C8B-B14F-4D97-AF65-F5344CB8AC3E}">
        <p14:creationId xmlns:p14="http://schemas.microsoft.com/office/powerpoint/2010/main" val="302245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  <a:p>
            <a:r>
              <a:rPr lang="en-US" dirty="0"/>
              <a:t>GPUs in ML Systems</a:t>
            </a:r>
          </a:p>
          <a:p>
            <a:r>
              <a:rPr lang="en-US" dirty="0"/>
              <a:t>FPGAs in ML Systems</a:t>
            </a:r>
          </a:p>
          <a:p>
            <a:r>
              <a:rPr lang="en-US" dirty="0"/>
              <a:t>ASICs and other HW Accelerators</a:t>
            </a:r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Quantum Machine Learning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</a:t>
            </a:r>
            <a:r>
              <a:rPr lang="en-US" b="0" dirty="0"/>
              <a:t>(Schrödinger's cat)</a:t>
            </a:r>
          </a:p>
          <a:p>
            <a:pPr lvl="1"/>
            <a:r>
              <a:rPr lang="en-US" dirty="0"/>
              <a:t>Concepts: superposition, entanglement, de-coherence / uncertainty</a:t>
            </a:r>
          </a:p>
          <a:p>
            <a:pPr lvl="1"/>
            <a:endParaRPr lang="en-US" sz="1000" dirty="0"/>
          </a:p>
          <a:p>
            <a:r>
              <a:rPr lang="en-US" dirty="0"/>
              <a:t>IBM Q</a:t>
            </a:r>
          </a:p>
          <a:p>
            <a:pPr lvl="1"/>
            <a:r>
              <a:rPr lang="en-US" dirty="0"/>
              <a:t>Hardware and software stack for quantum computing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Qiskit</a:t>
            </a:r>
            <a:r>
              <a:rPr lang="en-US" b="1" dirty="0">
                <a:solidFill>
                  <a:schemeClr val="accent1"/>
                </a:solidFill>
              </a:rPr>
              <a:t>: </a:t>
            </a:r>
            <a:r>
              <a:rPr lang="en-US" dirty="0"/>
              <a:t>OSS Python framework [</a:t>
            </a:r>
            <a:r>
              <a:rPr lang="en-US" dirty="0">
                <a:hlinkClick r:id="rId3"/>
              </a:rPr>
              <a:t>https://qiskit.org/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Experiment w/ quantum computers up to 20 qubit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Gates:</a:t>
            </a:r>
            <a:r>
              <a:rPr lang="en-US" dirty="0"/>
              <a:t> </a:t>
            </a:r>
            <a:r>
              <a:rPr lang="en-US" dirty="0" err="1"/>
              <a:t>Hadamard</a:t>
            </a:r>
            <a:r>
              <a:rPr lang="en-US" dirty="0"/>
              <a:t>, NOT, Phases, Pauli, barriers</a:t>
            </a:r>
            <a:br>
              <a:rPr lang="en-US" dirty="0"/>
            </a:br>
            <a:r>
              <a:rPr lang="en-US" dirty="0"/>
              <a:t>transposed conjugate, if, measurement</a:t>
            </a:r>
          </a:p>
          <a:p>
            <a:pPr lvl="1"/>
            <a:endParaRPr lang="en-US" sz="1000" dirty="0"/>
          </a:p>
          <a:p>
            <a:r>
              <a:rPr lang="en-US" dirty="0"/>
              <a:t>Early ML (Systems) Work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Training quantum neural networks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(relied on quantum search in O(</a:t>
            </a:r>
            <a:r>
              <a:rPr lang="en-AT" dirty="0"/>
              <a:t>√</a:t>
            </a:r>
            <a:r>
              <a:rPr lang="en-US" dirty="0"/>
              <a:t>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SVM classification </a:t>
            </a:r>
            <a:r>
              <a:rPr lang="en-US" dirty="0">
                <a:solidFill>
                  <a:schemeClr val="tx1"/>
                </a:solidFill>
              </a:rPr>
              <a:t>w/ large feature space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TensorFlow</a:t>
            </a:r>
            <a:r>
              <a:rPr lang="en-US" b="1" dirty="0">
                <a:solidFill>
                  <a:schemeClr val="accent1"/>
                </a:solidFill>
              </a:rPr>
              <a:t> Quantum</a:t>
            </a:r>
            <a:r>
              <a:rPr lang="en-US" dirty="0"/>
              <a:t> (TFQ), on OSS </a:t>
            </a:r>
            <a:r>
              <a:rPr lang="en-US" b="1" dirty="0" err="1">
                <a:solidFill>
                  <a:schemeClr val="accent1"/>
                </a:solidFill>
              </a:rPr>
              <a:t>Cirq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for hybrid models [</a:t>
            </a:r>
            <a:r>
              <a:rPr lang="en-US" dirty="0">
                <a:hlinkClick r:id="rId4"/>
              </a:rPr>
              <a:t>https://www.tensorflow.org/quantum</a:t>
            </a:r>
            <a:r>
              <a:rPr lang="en-US" dirty="0"/>
              <a:t>]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ASICs and other HW Accelerators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769" y="2260884"/>
            <a:ext cx="1960330" cy="187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395" y="4535563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95964" y="4592089"/>
            <a:ext cx="289419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[Bob Ricks, Dan Ventura: Training a Quantum Neural Network.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NIPS 2003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3237" y="5281422"/>
            <a:ext cx="48471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375868" y="5225121"/>
            <a:ext cx="29142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Vojtěch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Havlíček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Supervised learning with quantum-enhanced feature spaces.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Nature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4925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Hardware Fallacies and Pitfalls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Recommended Reading</a:t>
            </a:r>
          </a:p>
          <a:p>
            <a:pPr lvl="1"/>
            <a:r>
              <a:rPr lang="en-US" sz="1700" dirty="0"/>
              <a:t>[Jeff Dean, David A. Patterson, Cliff Young:  A New Golden Age in Computer </a:t>
            </a:r>
            <a:br>
              <a:rPr lang="en-US" sz="1700" dirty="0"/>
            </a:br>
            <a:r>
              <a:rPr lang="en-US" sz="1700" dirty="0"/>
              <a:t>Architecture: Empowering the Machine-Learning Revolution. </a:t>
            </a:r>
            <a:r>
              <a:rPr lang="en-US" sz="1700" b="1" dirty="0"/>
              <a:t>IEEE Micro 2018</a:t>
            </a:r>
            <a:r>
              <a:rPr lang="en-US" sz="1700" dirty="0"/>
              <a:t>]</a:t>
            </a:r>
          </a:p>
          <a:p>
            <a:pPr lvl="1"/>
            <a:endParaRPr lang="en-US" sz="700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Fallacy:</a:t>
            </a:r>
            <a:r>
              <a:rPr lang="en-US" dirty="0">
                <a:solidFill>
                  <a:srgbClr val="7889FB"/>
                </a:solidFill>
              </a:rPr>
              <a:t> Throughput over Latency</a:t>
            </a:r>
            <a:endParaRPr lang="en-US" b="0" dirty="0"/>
          </a:p>
          <a:p>
            <a:pPr lvl="1"/>
            <a:r>
              <a:rPr lang="en-US" b="0" dirty="0"/>
              <a:t>Given the large size of the ML problems, the HW focus should be op/s (throughput) rather than time to solution (latency</a:t>
            </a:r>
            <a:r>
              <a:rPr lang="en-US" b="0" dirty="0" smtClean="0"/>
              <a:t>)</a:t>
            </a:r>
          </a:p>
          <a:p>
            <a:pPr lvl="1"/>
            <a:endParaRPr lang="en-US" sz="700" b="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Fallacy:</a:t>
            </a:r>
            <a:r>
              <a:rPr lang="en-US" dirty="0">
                <a:solidFill>
                  <a:srgbClr val="7889FB"/>
                </a:solidFill>
              </a:rPr>
              <a:t> Runtime over Accuracy</a:t>
            </a:r>
          </a:p>
          <a:p>
            <a:pPr lvl="1"/>
            <a:r>
              <a:rPr lang="en-US" b="0" dirty="0"/>
              <a:t>Given large speedup, ML researchers would be willing to sacrifice </a:t>
            </a:r>
            <a:r>
              <a:rPr lang="en-US" b="0" dirty="0" smtClean="0"/>
              <a:t>accuracy</a:t>
            </a:r>
          </a:p>
          <a:p>
            <a:pPr lvl="1"/>
            <a:endParaRPr lang="en-US" sz="700" b="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Pitfall:</a:t>
            </a:r>
            <a:r>
              <a:rPr lang="en-US" dirty="0">
                <a:solidFill>
                  <a:srgbClr val="7889FB"/>
                </a:solidFill>
              </a:rPr>
              <a:t> Designing HW using last year’s </a:t>
            </a:r>
            <a:r>
              <a:rPr lang="en-US" dirty="0" smtClean="0">
                <a:solidFill>
                  <a:srgbClr val="7889FB"/>
                </a:solidFill>
              </a:rPr>
              <a:t>models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MNIST, CIFAR-10 datasets too easy, </a:t>
            </a:r>
            <a:r>
              <a:rPr lang="en-US" dirty="0" err="1" smtClean="0">
                <a:solidFill>
                  <a:schemeClr val="tx1"/>
                </a:solidFill>
              </a:rPr>
              <a:t>AlexNet</a:t>
            </a:r>
            <a:r>
              <a:rPr lang="en-US" dirty="0" smtClean="0">
                <a:solidFill>
                  <a:schemeClr val="tx1"/>
                </a:solidFill>
              </a:rPr>
              <a:t> no longer representative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See </a:t>
            </a:r>
            <a:r>
              <a:rPr lang="en-US" b="1" dirty="0" smtClean="0">
                <a:solidFill>
                  <a:srgbClr val="7889FB"/>
                </a:solidFill>
              </a:rPr>
              <a:t>02 System Architecture &amp; Landscape</a:t>
            </a:r>
            <a:r>
              <a:rPr lang="en-US" dirty="0" smtClean="0">
                <a:solidFill>
                  <a:schemeClr val="tx1"/>
                </a:solidFill>
              </a:rPr>
              <a:t> – ML System Benchmarks</a:t>
            </a:r>
          </a:p>
          <a:p>
            <a:pPr lvl="1"/>
            <a:endParaRPr lang="en-US" sz="500" dirty="0">
              <a:solidFill>
                <a:schemeClr val="tx1"/>
              </a:solidFill>
            </a:endParaRPr>
          </a:p>
          <a:p>
            <a:r>
              <a:rPr lang="en-US" dirty="0"/>
              <a:t>#4 </a:t>
            </a:r>
            <a:r>
              <a:rPr lang="en-US" dirty="0">
                <a:solidFill>
                  <a:schemeClr val="accent1"/>
                </a:solidFill>
              </a:rPr>
              <a:t>Pitfall:</a:t>
            </a:r>
            <a:r>
              <a:rPr lang="en-US" dirty="0">
                <a:solidFill>
                  <a:srgbClr val="7889FB"/>
                </a:solidFill>
              </a:rPr>
              <a:t> Designing ML HW assuming </a:t>
            </a:r>
            <a:r>
              <a:rPr lang="en-US" dirty="0" smtClean="0">
                <a:solidFill>
                  <a:srgbClr val="7889FB"/>
                </a:solidFill>
              </a:rPr>
              <a:t>ML </a:t>
            </a:r>
            <a:r>
              <a:rPr lang="en-US" dirty="0">
                <a:solidFill>
                  <a:srgbClr val="7889FB"/>
                </a:solidFill>
              </a:rPr>
              <a:t>system is untouchable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Towards hardware-software co-design (algorithm, system internals)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ASICs and other HW Accelerators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862" y="1520740"/>
            <a:ext cx="47200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64627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Trend: ML-based Chip Placement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Motivation 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ASICs:</a:t>
            </a:r>
            <a:r>
              <a:rPr lang="en-US" dirty="0" smtClean="0">
                <a:solidFill>
                  <a:schemeClr val="tx1"/>
                </a:solidFill>
              </a:rPr>
              <a:t> custom chips for ML</a:t>
            </a:r>
          </a:p>
          <a:p>
            <a:pPr lvl="1"/>
            <a:r>
              <a:rPr lang="en-US" b="1" dirty="0" smtClean="0">
                <a:solidFill>
                  <a:srgbClr val="7889FB"/>
                </a:solidFill>
              </a:rPr>
              <a:t>ML for improved chip </a:t>
            </a:r>
            <a:r>
              <a:rPr lang="en-US" b="1" dirty="0">
                <a:solidFill>
                  <a:srgbClr val="7889FB"/>
                </a:solidFill>
              </a:rPr>
              <a:t>placement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(part </a:t>
            </a:r>
            <a:r>
              <a:rPr lang="en-US" dirty="0">
                <a:solidFill>
                  <a:schemeClr val="tx1"/>
                </a:solidFill>
              </a:rPr>
              <a:t>of chip design </a:t>
            </a:r>
            <a:r>
              <a:rPr lang="en-US" dirty="0" smtClean="0">
                <a:solidFill>
                  <a:schemeClr val="tx1"/>
                </a:solidFill>
              </a:rPr>
              <a:t>process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Deep RL for Chip Design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Goal: optimize power, performance, and area </a:t>
            </a:r>
            <a:r>
              <a:rPr lang="en-US" b="1" dirty="0" err="1" smtClean="0">
                <a:solidFill>
                  <a:schemeClr val="tx1"/>
                </a:solidFill>
              </a:rPr>
              <a:t>s.t.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constraints on routing congestion and density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Approximate reward functions for effective evaluation ~100K (wire length,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grid rows/columns, macro order, cell placement, routing congestion)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Example TPUv4 Block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White macros (e.g., mem)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Green standard cells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ASICs and other HW Accelerators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66302" y="1306278"/>
            <a:ext cx="284368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Azalia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Mirhoseini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Anna Goldie, et al: Chip Placement with Deep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Reinforcement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670" y="1392955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467976" y="2141964"/>
            <a:ext cx="284368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Azalia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Mirhoseini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Anna Goldie, et al: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Graph Placement Methodology for Fast Chip Design. 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Nature 2021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12" y="2209429"/>
            <a:ext cx="48471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134704" y="2870580"/>
            <a:ext cx="3949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www.youtube.com/watch?v=gSBYf25bWyo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422" y="5184979"/>
            <a:ext cx="3767612" cy="1067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591" y="4502261"/>
            <a:ext cx="5908201" cy="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Levels of </a:t>
            </a:r>
            <a:r>
              <a:rPr lang="en-US" dirty="0">
                <a:solidFill>
                  <a:schemeClr val="accent1"/>
                </a:solidFill>
              </a:rPr>
              <a:t>Hardware Specialization</a:t>
            </a:r>
          </a:p>
          <a:p>
            <a:pPr lvl="1"/>
            <a:r>
              <a:rPr lang="en-US" dirty="0"/>
              <a:t>General-purpose CPUs and GPUs</a:t>
            </a:r>
          </a:p>
          <a:p>
            <a:pPr lvl="1"/>
            <a:r>
              <a:rPr lang="en-US" dirty="0"/>
              <a:t>FPGAs, DNN ASICs, and other technologies</a:t>
            </a:r>
          </a:p>
          <a:p>
            <a:pPr lvl="1"/>
            <a:endParaRPr lang="en-US" dirty="0"/>
          </a:p>
          <a:p>
            <a:r>
              <a:rPr lang="en-US" dirty="0"/>
              <a:t>Next Lectures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08 Caching, Partitioning, Indexing and Compression</a:t>
            </a:r>
            <a:r>
              <a:rPr lang="en-US" dirty="0"/>
              <a:t> [May </a:t>
            </a:r>
            <a:r>
              <a:rPr lang="en-US" dirty="0" smtClean="0"/>
              <a:t>13</a:t>
            </a:r>
            <a:r>
              <a:rPr lang="en-US" dirty="0" smtClean="0"/>
              <a:t>]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09 Data Acquisition, Cleaning, and Preparation</a:t>
            </a:r>
            <a:r>
              <a:rPr lang="en-US" dirty="0"/>
              <a:t> [May </a:t>
            </a:r>
            <a:r>
              <a:rPr lang="en-US" dirty="0" smtClean="0"/>
              <a:t>20]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May </a:t>
            </a:r>
            <a:r>
              <a:rPr lang="en-US" b="1" dirty="0" smtClean="0">
                <a:solidFill>
                  <a:schemeClr val="accent1"/>
                </a:solidFill>
              </a:rPr>
              <a:t>26/27: </a:t>
            </a:r>
            <a:r>
              <a:rPr lang="en-US" dirty="0"/>
              <a:t>Ascension Day (Christi </a:t>
            </a:r>
            <a:r>
              <a:rPr lang="en-US" dirty="0" err="1"/>
              <a:t>Himmelfahrt</a:t>
            </a:r>
            <a:r>
              <a:rPr lang="en-US" dirty="0"/>
              <a:t>) + “</a:t>
            </a:r>
            <a:r>
              <a:rPr lang="en-US" dirty="0" err="1"/>
              <a:t>Rektorstag</a:t>
            </a:r>
            <a:r>
              <a:rPr lang="en-US" dirty="0" smtClean="0"/>
              <a:t>”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10 Model Selection and Management </a:t>
            </a:r>
            <a:r>
              <a:rPr lang="en-US" dirty="0" smtClean="0"/>
              <a:t>[Jun 03]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11 Model Debugging, Fairness, </a:t>
            </a:r>
            <a:r>
              <a:rPr lang="en-US" b="1" dirty="0" err="1">
                <a:solidFill>
                  <a:srgbClr val="7889FB"/>
                </a:solidFill>
              </a:rPr>
              <a:t>Explainability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[Jun </a:t>
            </a:r>
            <a:r>
              <a:rPr lang="en-US" dirty="0" smtClean="0"/>
              <a:t>10</a:t>
            </a:r>
            <a:r>
              <a:rPr lang="en-US" dirty="0" smtClean="0"/>
              <a:t>]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Model Serving Systems and Techniques</a:t>
            </a:r>
            <a:r>
              <a:rPr lang="en-US" dirty="0"/>
              <a:t> [Jun </a:t>
            </a:r>
            <a:r>
              <a:rPr lang="en-US" dirty="0" smtClean="0"/>
              <a:t>17]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5918479" y="1429815"/>
            <a:ext cx="190918" cy="901401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18405" y="1280350"/>
            <a:ext cx="2190540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Increasing importance of specialization: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Moore’s Law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Dennard Scaling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83056" y="3529566"/>
            <a:ext cx="628281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65868" y="4180114"/>
            <a:ext cx="1578131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Part B: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ML Lifecycle Systems)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65869" y="2670878"/>
            <a:ext cx="1578131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Part A: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Overview and ML System Internals)</a:t>
            </a:r>
          </a:p>
        </p:txBody>
      </p:sp>
    </p:spTree>
    <p:extLst>
      <p:ext uri="{BB962C8B-B14F-4D97-AF65-F5344CB8AC3E}">
        <p14:creationId xmlns:p14="http://schemas.microsoft.com/office/powerpoint/2010/main" val="218983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1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Driving Factors for 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</a:t>
            </a:r>
            <a:r>
              <a:rPr lang="en-US" dirty="0">
                <a:solidFill>
                  <a:srgbClr val="7889FB"/>
                </a:solidFill>
              </a:rPr>
              <a:t>Algorithms and Models</a:t>
            </a:r>
          </a:p>
          <a:p>
            <a:pPr lvl="1"/>
            <a:r>
              <a:rPr lang="en-US" dirty="0"/>
              <a:t>Success across data and application domains</a:t>
            </a:r>
            <a:br>
              <a:rPr lang="en-US" dirty="0"/>
            </a:br>
            <a:r>
              <a:rPr lang="en-US" dirty="0"/>
              <a:t>(e.g., health care, finance, transport, production) </a:t>
            </a:r>
          </a:p>
          <a:p>
            <a:pPr lvl="1"/>
            <a:r>
              <a:rPr lang="en-US" dirty="0"/>
              <a:t>More complex models which leverage large data</a:t>
            </a:r>
          </a:p>
          <a:p>
            <a:pPr lvl="1"/>
            <a:endParaRPr lang="en-US" dirty="0"/>
          </a:p>
          <a:p>
            <a:r>
              <a:rPr lang="en-US" dirty="0"/>
              <a:t>Availability of </a:t>
            </a:r>
            <a:r>
              <a:rPr lang="en-US" dirty="0">
                <a:solidFill>
                  <a:srgbClr val="7889FB"/>
                </a:solidFill>
              </a:rPr>
              <a:t>Large Data</a:t>
            </a:r>
            <a:r>
              <a:rPr lang="en-US" dirty="0"/>
              <a:t> Collections</a:t>
            </a:r>
          </a:p>
          <a:p>
            <a:pPr lvl="1"/>
            <a:r>
              <a:rPr lang="en-US" dirty="0"/>
              <a:t>Increasing automation and monitoring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data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(simplified by cloud computing &amp; services)</a:t>
            </a:r>
            <a:endParaRPr lang="en-US" dirty="0"/>
          </a:p>
          <a:p>
            <a:pPr lvl="1"/>
            <a:r>
              <a:rPr lang="en-US" dirty="0"/>
              <a:t>Feedback loops, </a:t>
            </a:r>
            <a:r>
              <a:rPr lang="en-US" b="1" dirty="0">
                <a:solidFill>
                  <a:schemeClr val="accent1"/>
                </a:solidFill>
              </a:rPr>
              <a:t>data programming/augmentation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7889FB"/>
                </a:solidFill>
              </a:rPr>
              <a:t>HW &amp; SW </a:t>
            </a:r>
            <a:r>
              <a:rPr lang="en-US" dirty="0"/>
              <a:t>Advancements</a:t>
            </a:r>
          </a:p>
          <a:p>
            <a:pPr lvl="1"/>
            <a:r>
              <a:rPr lang="en-US" dirty="0"/>
              <a:t>Higher performance of hardware and infrastructure (cloud)</a:t>
            </a:r>
          </a:p>
          <a:p>
            <a:pPr lvl="1"/>
            <a:r>
              <a:rPr lang="en-US" dirty="0"/>
              <a:t>Open-source large-scale computation frameworks, </a:t>
            </a:r>
            <a:br>
              <a:rPr lang="en-US" dirty="0"/>
            </a:br>
            <a:r>
              <a:rPr lang="en-US" dirty="0"/>
              <a:t>ML systems, and vendor-provides libraries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6961235" y="3067666"/>
            <a:ext cx="1863215" cy="1313227"/>
            <a:chOff x="6931739" y="2792364"/>
            <a:chExt cx="1863215" cy="1313227"/>
          </a:xfrm>
        </p:grpSpPr>
        <p:sp>
          <p:nvSpPr>
            <p:cNvPr id="5" name="TextBox 4"/>
            <p:cNvSpPr txBox="1"/>
            <p:nvPr/>
          </p:nvSpPr>
          <p:spPr>
            <a:xfrm>
              <a:off x="7517695" y="3136491"/>
              <a:ext cx="617563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47703" y="3731342"/>
              <a:ext cx="74725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Model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31739" y="3736259"/>
              <a:ext cx="747251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Usage</a:t>
              </a:r>
            </a:p>
          </p:txBody>
        </p:sp>
        <p:cxnSp>
          <p:nvCxnSpPr>
            <p:cNvPr id="8" name="Straight Arrow Connector 7"/>
            <p:cNvCxnSpPr>
              <a:cxnSpLocks/>
              <a:endCxn id="6" idx="0"/>
            </p:cNvCxnSpPr>
            <p:nvPr/>
          </p:nvCxnSpPr>
          <p:spPr>
            <a:xfrm>
              <a:off x="8190270" y="3342967"/>
              <a:ext cx="231059" cy="388375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  <a:stCxn id="6" idx="1"/>
              <a:endCxn id="7" idx="3"/>
            </p:cNvCxnSpPr>
            <p:nvPr/>
          </p:nvCxnSpPr>
          <p:spPr>
            <a:xfrm flipH="1">
              <a:off x="7678990" y="3916008"/>
              <a:ext cx="368713" cy="4917"/>
            </a:xfrm>
            <a:prstGeom prst="straightConnector1">
              <a:avLst/>
            </a:prstGeom>
            <a:ln w="25400">
              <a:solidFill>
                <a:srgbClr val="7889FB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/>
              <a:stCxn id="7" idx="0"/>
              <a:endCxn id="5" idx="1"/>
            </p:cNvCxnSpPr>
            <p:nvPr/>
          </p:nvCxnSpPr>
          <p:spPr>
            <a:xfrm flipV="1">
              <a:off x="7305365" y="3321157"/>
              <a:ext cx="212330" cy="415102"/>
            </a:xfrm>
            <a:prstGeom prst="straightConnector1">
              <a:avLst/>
            </a:prstGeom>
            <a:ln w="25400">
              <a:solidFill>
                <a:schemeClr val="accent1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990733" y="2792364"/>
              <a:ext cx="175014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Feedback Loop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468" y="1503047"/>
            <a:ext cx="2182857" cy="123829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35797" y="1189832"/>
            <a:ext cx="204282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Andrew Ng’14]</a:t>
            </a:r>
          </a:p>
        </p:txBody>
      </p:sp>
      <p:pic>
        <p:nvPicPr>
          <p:cNvPr id="26" name="Picture 10" descr="http://www.nersc.gov/assets/ImageGallery/Computational-Systems/_resampled/resizedimage250247-Magellan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5972" y="4855812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FF41F32-C583-48DB-9957-69C7C0D1F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031" y="5511185"/>
            <a:ext cx="1032611" cy="6410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2756" y="4515783"/>
            <a:ext cx="8460712" cy="166623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</p:spTree>
    <p:extLst>
      <p:ext uri="{BB962C8B-B14F-4D97-AF65-F5344CB8AC3E}">
        <p14:creationId xmlns:p14="http://schemas.microsoft.com/office/powerpoint/2010/main" val="233555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813" y="1436916"/>
            <a:ext cx="5938575" cy="2366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DNN Challenges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Larger Models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and Scoring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Training Time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ResNet18:</a:t>
            </a:r>
            <a:r>
              <a:rPr lang="en-US" dirty="0"/>
              <a:t> 10.76% error, 2.5 days training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ResNet50:</a:t>
            </a:r>
            <a:r>
              <a:rPr lang="en-US" dirty="0"/>
              <a:t> 7.02% error, 5 days training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ResNet101:</a:t>
            </a:r>
            <a:r>
              <a:rPr lang="en-US" dirty="0"/>
              <a:t> 6.21% error, 1 week training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ResNet152:</a:t>
            </a:r>
            <a:r>
              <a:rPr lang="en-US" dirty="0"/>
              <a:t> 6.16% error, </a:t>
            </a:r>
            <a:r>
              <a:rPr lang="en-US" b="1" dirty="0">
                <a:solidFill>
                  <a:schemeClr val="accent1"/>
                </a:solidFill>
              </a:rPr>
              <a:t>1.5 weeks training</a:t>
            </a:r>
          </a:p>
          <a:p>
            <a:pPr lvl="1"/>
            <a:endParaRPr lang="en-US" sz="700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Energy Efficiency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16" y="4890971"/>
            <a:ext cx="964638" cy="72000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27077" y="5627076"/>
            <a:ext cx="329087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[Song Han: Efficient Methods and Hardware for Deep Learning, Stanford cs231n, 2017]</a:t>
            </a:r>
          </a:p>
        </p:txBody>
      </p:sp>
    </p:spTree>
    <p:extLst>
      <p:ext uri="{BB962C8B-B14F-4D97-AF65-F5344CB8AC3E}">
        <p14:creationId xmlns:p14="http://schemas.microsoft.com/office/powerpoint/2010/main" val="348259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Setup:</a:t>
            </a:r>
            <a:r>
              <a:rPr lang="en-US" b="0" dirty="0"/>
              <a:t> 2x6 E5-2440 @2.4GHz–2.9GHz, DDR3 RAM @1.3GHz (ECC)</a:t>
            </a:r>
          </a:p>
          <a:p>
            <a:pPr lvl="1"/>
            <a:r>
              <a:rPr lang="en-US" dirty="0"/>
              <a:t>Max mem bandwidth (local): 2 sock x 3 </a:t>
            </a:r>
            <a:r>
              <a:rPr lang="en-US" dirty="0" err="1"/>
              <a:t>chan</a:t>
            </a:r>
            <a:r>
              <a:rPr lang="en-US" dirty="0"/>
              <a:t> x 8B x 1.3G trans/s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2 x 32GB/s</a:t>
            </a:r>
          </a:p>
          <a:p>
            <a:pPr lvl="1"/>
            <a:r>
              <a:rPr lang="en-US" dirty="0">
                <a:sym typeface="Wingdings" pitchFamily="2" charset="2"/>
              </a:rPr>
              <a:t>Max mem bandwidth (QPI, full duplex) 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itchFamily="2" charset="2"/>
              </a:rPr>
              <a:t>2 x 12.8GB/s</a:t>
            </a:r>
          </a:p>
          <a:p>
            <a:pPr lvl="1"/>
            <a:r>
              <a:rPr lang="en-US" dirty="0">
                <a:sym typeface="Wingdings" pitchFamily="2" charset="2"/>
              </a:rPr>
              <a:t>Max floating point ops: 12 cores x 2*4dFP-units x 2.4GHz  </a:t>
            </a:r>
            <a:r>
              <a:rPr lang="en-US" b="1" dirty="0">
                <a:solidFill>
                  <a:schemeClr val="accent1"/>
                </a:solidFill>
              </a:rPr>
              <a:t>2 x 115.2GFlops/s</a:t>
            </a:r>
            <a:endParaRPr lang="en-US" b="1" dirty="0">
              <a:solidFill>
                <a:schemeClr val="accent1"/>
              </a:solidFill>
              <a:sym typeface="Wingdings" pitchFamily="2" charset="2"/>
            </a:endParaRPr>
          </a:p>
          <a:p>
            <a:pPr lvl="1"/>
            <a:endParaRPr lang="en-US" sz="700" dirty="0"/>
          </a:p>
          <a:p>
            <a:r>
              <a:rPr lang="en-US" dirty="0"/>
              <a:t>Roofline </a:t>
            </a:r>
            <a:br>
              <a:rPr lang="en-US" dirty="0"/>
            </a:br>
            <a:r>
              <a:rPr lang="en-US" dirty="0"/>
              <a:t>Analysis</a:t>
            </a:r>
          </a:p>
          <a:p>
            <a:pPr lvl="1"/>
            <a:r>
              <a:rPr lang="en-US" dirty="0"/>
              <a:t>Off-chip </a:t>
            </a:r>
            <a:br>
              <a:rPr lang="en-US" dirty="0"/>
            </a:br>
            <a:r>
              <a:rPr lang="en-US" dirty="0"/>
              <a:t>memory </a:t>
            </a:r>
            <a:br>
              <a:rPr lang="en-US" dirty="0"/>
            </a:br>
            <a:r>
              <a:rPr lang="en-US" dirty="0"/>
              <a:t>traffic </a:t>
            </a:r>
          </a:p>
          <a:p>
            <a:pPr lvl="1"/>
            <a:r>
              <a:rPr lang="en-US" dirty="0"/>
              <a:t>Peak </a:t>
            </a:r>
            <a:br>
              <a:rPr lang="en-US" dirty="0"/>
            </a:br>
            <a:r>
              <a:rPr lang="en-US" dirty="0"/>
              <a:t>compute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6903" y="2869910"/>
            <a:ext cx="6246647" cy="370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flipV="1">
            <a:off x="3512808" y="3065052"/>
            <a:ext cx="3581403" cy="207817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087284" y="3058119"/>
            <a:ext cx="1794165" cy="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233249" y="4755306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0503" y="4436652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38992" y="3792414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1468" y="4824576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Mv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31119" y="4492764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Mt(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Mv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6992" y="3860994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MM (n=768)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3467787" y="3879006"/>
            <a:ext cx="1600201" cy="3"/>
          </a:xfrm>
          <a:prstGeom prst="straightConnector1">
            <a:avLst/>
          </a:prstGeom>
          <a:ln w="19050">
            <a:solidFill>
              <a:schemeClr val="accent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07841" y="3640014"/>
            <a:ext cx="64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36x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Roofline 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40667" y="3271577"/>
            <a:ext cx="76200" cy="76200"/>
          </a:xfrm>
          <a:prstGeom prst="rect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28858" y="3169337"/>
            <a:ext cx="103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SystemML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69973" y="4942897"/>
            <a:ext cx="1649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IO-bound traditional ML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95236" y="4934523"/>
            <a:ext cx="1429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compute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-bound DNN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93" y="6055625"/>
            <a:ext cx="4802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764511" y="5898380"/>
            <a:ext cx="3174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[S. Williams, A. Waterman, D. A. Patterson: Roofline: An Insightful Visual Performance Model for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Multicore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Commun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ACM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66462" y="6179738"/>
            <a:ext cx="114397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(Experiments from 2017)</a:t>
            </a:r>
          </a:p>
        </p:txBody>
      </p:sp>
    </p:spTree>
    <p:extLst>
      <p:ext uri="{BB962C8B-B14F-4D97-AF65-F5344CB8AC3E}">
        <p14:creationId xmlns:p14="http://schemas.microsoft.com/office/powerpoint/2010/main" val="160561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  <p:bldP spid="16" grpId="0"/>
      <p:bldP spid="22" grpId="0" animBg="1"/>
      <p:bldP spid="23" grpId="0"/>
      <p:bldP spid="17" grpId="0"/>
      <p:bldP spid="24" grpId="0"/>
      <p:bldP spid="2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End of Dennard Scaling</a:t>
            </a:r>
            <a:r>
              <a:rPr lang="en-US" dirty="0"/>
              <a:t> </a:t>
            </a:r>
            <a:r>
              <a:rPr lang="en-US" b="0" dirty="0"/>
              <a:t>(~2005)</a:t>
            </a:r>
          </a:p>
          <a:p>
            <a:pPr lvl="1"/>
            <a:r>
              <a:rPr lang="en-US" b="1" dirty="0"/>
              <a:t>Law:</a:t>
            </a:r>
            <a:r>
              <a:rPr lang="en-US" dirty="0"/>
              <a:t> power stays proportional </a:t>
            </a:r>
            <a:br>
              <a:rPr lang="en-US" dirty="0"/>
            </a:br>
            <a:r>
              <a:rPr lang="en-US" dirty="0"/>
              <a:t>to the area of the transistor</a:t>
            </a:r>
          </a:p>
          <a:p>
            <a:pPr lvl="1"/>
            <a:r>
              <a:rPr lang="en-US" dirty="0"/>
              <a:t>Ignored leakage current / threshold voltage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increasing power density S</a:t>
            </a:r>
            <a:r>
              <a:rPr lang="en-US" b="1" baseline="30000" dirty="0">
                <a:solidFill>
                  <a:schemeClr val="accent1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(power wall, heat)  stagnating frequency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sz="12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End of Moore’s Law</a:t>
            </a:r>
            <a:r>
              <a:rPr lang="en-US" dirty="0"/>
              <a:t> </a:t>
            </a:r>
            <a:r>
              <a:rPr lang="en-US" b="0" dirty="0"/>
              <a:t>(~2010-20)</a:t>
            </a:r>
          </a:p>
          <a:p>
            <a:pPr lvl="1"/>
            <a:r>
              <a:rPr lang="en-US" b="1" dirty="0"/>
              <a:t>Law:</a:t>
            </a:r>
            <a:r>
              <a:rPr lang="en-US" dirty="0"/>
              <a:t> #transistors/performance/</a:t>
            </a:r>
            <a:br>
              <a:rPr lang="en-US" dirty="0"/>
            </a:br>
            <a:r>
              <a:rPr lang="en-US" dirty="0"/>
              <a:t>CPU frequency doubles every </a:t>
            </a:r>
            <a:br>
              <a:rPr lang="en-US" dirty="0"/>
            </a:br>
            <a:r>
              <a:rPr lang="en-US" dirty="0"/>
              <a:t>18/24 months </a:t>
            </a:r>
          </a:p>
          <a:p>
            <a:pPr lvl="1"/>
            <a:r>
              <a:rPr lang="en-US" dirty="0"/>
              <a:t>Original: # transistors per chip </a:t>
            </a:r>
            <a:br>
              <a:rPr lang="en-US" dirty="0"/>
            </a:br>
            <a:r>
              <a:rPr lang="en-US" dirty="0"/>
              <a:t>doubles every two years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at constant costs</a:t>
            </a:r>
          </a:p>
          <a:p>
            <a:pPr lvl="1"/>
            <a:r>
              <a:rPr lang="en-US" dirty="0"/>
              <a:t>Now increasing costs (10/7/5nm)</a:t>
            </a:r>
          </a:p>
          <a:p>
            <a:pPr lvl="1"/>
            <a:endParaRPr lang="en-US" sz="1200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dirty="0"/>
              <a:t>Consequences: </a:t>
            </a:r>
            <a:r>
              <a:rPr lang="en-US" dirty="0">
                <a:solidFill>
                  <a:schemeClr val="accent1"/>
                </a:solidFill>
              </a:rPr>
              <a:t>Dark Silicon </a:t>
            </a:r>
            <a:r>
              <a:rPr lang="en-US" dirty="0"/>
              <a:t>and </a:t>
            </a:r>
            <a:r>
              <a:rPr lang="en-US" dirty="0">
                <a:solidFill>
                  <a:srgbClr val="7889FB"/>
                </a:solidFill>
              </a:rPr>
              <a:t>Specialization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72683" y="1369211"/>
            <a:ext cx="315518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= </a:t>
            </a:r>
            <a:r>
              <a:rPr lang="el-GR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CFV</a:t>
            </a:r>
            <a:r>
              <a:rPr lang="en-US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power density 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r>
              <a:rPr lang="en-US" b="1" baseline="30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 .. Power, C .. Capacitance,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 .. Frequency, V .. Voltage)</a:t>
            </a:r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869" y="3013204"/>
            <a:ext cx="4274998" cy="275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260" y="701623"/>
            <a:ext cx="710561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174906" y="609465"/>
            <a:ext cx="28918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Markidis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E. Laure, N.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Jansson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S. Rivas-Gomez and S. W. 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Chien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Moore’s Law and Dennard Scaling]</a:t>
            </a:r>
          </a:p>
        </p:txBody>
      </p:sp>
    </p:spTree>
    <p:extLst>
      <p:ext uri="{BB962C8B-B14F-4D97-AF65-F5344CB8AC3E}">
        <p14:creationId xmlns:p14="http://schemas.microsoft.com/office/powerpoint/2010/main" val="227436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17596</TotalTime>
  <Words>2682</Words>
  <Application>Microsoft Office PowerPoint</Application>
  <PresentationFormat>On-screen Show (4:3)</PresentationFormat>
  <Paragraphs>608</Paragraphs>
  <Slides>43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ＭＳ Ｐゴシック</vt:lpstr>
      <vt:lpstr>Arial</vt:lpstr>
      <vt:lpstr>Calibri</vt:lpstr>
      <vt:lpstr>Cambria Math</vt:lpstr>
      <vt:lpstr>Consolas</vt:lpstr>
      <vt:lpstr>Courier New</vt:lpstr>
      <vt:lpstr>Wingdings</vt:lpstr>
      <vt:lpstr>TU Graz Standard</vt:lpstr>
      <vt:lpstr>Architecture of ML Systems 07 Hardware Accelerators</vt:lpstr>
      <vt:lpstr>Announcements/Org</vt:lpstr>
      <vt:lpstr>Categories of Execution Strategies</vt:lpstr>
      <vt:lpstr>Agenda</vt:lpstr>
      <vt:lpstr>Motivation and Terminology</vt:lpstr>
      <vt:lpstr>Recap: Driving Factors for ML</vt:lpstr>
      <vt:lpstr>DNN Challenges </vt:lpstr>
      <vt:lpstr>Excursus: Roofline Analysis</vt:lpstr>
      <vt:lpstr>HW Challenges</vt:lpstr>
      <vt:lpstr>Towards Specialized Hardware </vt:lpstr>
      <vt:lpstr>Graphics Processing Units  (GPUs) in ML Systems</vt:lpstr>
      <vt:lpstr>NVIDIA Volta V100 – Specifications </vt:lpstr>
      <vt:lpstr>NVIDIA Volta V100 – Architecture </vt:lpstr>
      <vt:lpstr>NVIDIA Volta V100 – SM Architecture</vt:lpstr>
      <vt:lpstr>Single Instruction Multiple Threads (SIMT)</vt:lpstr>
      <vt:lpstr>NVIDIA Volta V100 – Tensor Cores</vt:lpstr>
      <vt:lpstr>NVIDIA Ampere A100</vt:lpstr>
      <vt:lpstr>Excursus: Amdahl’s Law</vt:lpstr>
      <vt:lpstr>GPUs for DNN Training</vt:lpstr>
      <vt:lpstr>Recap: DNN Benchmarks</vt:lpstr>
      <vt:lpstr>GPU Link Technologies</vt:lpstr>
      <vt:lpstr>GPU Link Technologies, cont.</vt:lpstr>
      <vt:lpstr>Handling Memory Constraints</vt:lpstr>
      <vt:lpstr>Hybrid CPU/GPU Execution</vt:lpstr>
      <vt:lpstr>Sparsity in DNN </vt:lpstr>
      <vt:lpstr>Field-Programmable Gate Arrays  (FPGAs) in ML Systems</vt:lpstr>
      <vt:lpstr>FPGA Overview</vt:lpstr>
      <vt:lpstr>Example FPGA Characteristics</vt:lpstr>
      <vt:lpstr>FPGAs in Microsoft’s Data Centers</vt:lpstr>
      <vt:lpstr>FPGAs in Microsoft’s Data Centers, cont.</vt:lpstr>
      <vt:lpstr>FPGAs in other ML Systems</vt:lpstr>
      <vt:lpstr>Example DM Cluster Node</vt:lpstr>
      <vt:lpstr>Application-Specific Integrated Circuit (ASICs) and other HW Accelerators</vt:lpstr>
      <vt:lpstr>Overview ASICs</vt:lpstr>
      <vt:lpstr>Tensor Processing Unit (TPU v1)</vt:lpstr>
      <vt:lpstr>Tensor Processing Unit (TPU v2)</vt:lpstr>
      <vt:lpstr>Tensor Processing Unit (TPU v3)</vt:lpstr>
      <vt:lpstr>Recap: Operator Fusion and Code Generation</vt:lpstr>
      <vt:lpstr>SambaNova</vt:lpstr>
      <vt:lpstr>Excursus: Quantum Machine Learning </vt:lpstr>
      <vt:lpstr>ML Hardware Fallacies and Pitfalls</vt:lpstr>
      <vt:lpstr>Trend: ML-based Chip Placement</vt:lpstr>
      <vt:lpstr>Summary and 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- 07 Hardware Accelerators</dc:title>
  <dc:subject/>
  <dc:creator>mboehm</dc:creator>
  <cp:keywords/>
  <dc:description/>
  <cp:lastModifiedBy>mboehm</cp:lastModifiedBy>
  <cp:revision>872</cp:revision>
  <cp:lastPrinted>2019-04-04T10:36:36Z</cp:lastPrinted>
  <dcterms:created xsi:type="dcterms:W3CDTF">2018-07-12T06:39:10Z</dcterms:created>
  <dcterms:modified xsi:type="dcterms:W3CDTF">2022-05-04T19:28:45Z</dcterms:modified>
  <cp:category/>
</cp:coreProperties>
</file>