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8" r:id="rId2"/>
    <p:sldId id="386" r:id="rId3"/>
    <p:sldId id="381" r:id="rId4"/>
    <p:sldId id="289" r:id="rId5"/>
    <p:sldId id="374" r:id="rId6"/>
    <p:sldId id="350" r:id="rId7"/>
    <p:sldId id="352" r:id="rId8"/>
    <p:sldId id="353" r:id="rId9"/>
    <p:sldId id="354" r:id="rId10"/>
    <p:sldId id="345" r:id="rId11"/>
    <p:sldId id="349" r:id="rId12"/>
    <p:sldId id="371" r:id="rId13"/>
    <p:sldId id="355" r:id="rId14"/>
    <p:sldId id="356" r:id="rId15"/>
    <p:sldId id="382" r:id="rId16"/>
    <p:sldId id="376" r:id="rId17"/>
    <p:sldId id="358" r:id="rId18"/>
    <p:sldId id="360" r:id="rId19"/>
    <p:sldId id="359" r:id="rId20"/>
    <p:sldId id="361" r:id="rId21"/>
    <p:sldId id="348" r:id="rId22"/>
    <p:sldId id="384" r:id="rId23"/>
    <p:sldId id="372" r:id="rId24"/>
    <p:sldId id="363" r:id="rId25"/>
    <p:sldId id="364" r:id="rId26"/>
    <p:sldId id="365" r:id="rId27"/>
    <p:sldId id="370" r:id="rId28"/>
    <p:sldId id="377" r:id="rId29"/>
    <p:sldId id="388" r:id="rId30"/>
    <p:sldId id="362" r:id="rId31"/>
    <p:sldId id="366" r:id="rId32"/>
    <p:sldId id="383" r:id="rId33"/>
    <p:sldId id="367" r:id="rId34"/>
    <p:sldId id="368" r:id="rId35"/>
    <p:sldId id="379" r:id="rId36"/>
    <p:sldId id="385" r:id="rId37"/>
    <p:sldId id="369" r:id="rId38"/>
    <p:sldId id="380" r:id="rId39"/>
    <p:sldId id="344" r:id="rId4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9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1868985126859"/>
          <c:y val="0.11749762463501019"/>
          <c:w val="0.79538686570428696"/>
          <c:h val="0.75774151525216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Uncompressed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2796</c:v>
                </c:pt>
                <c:pt idx="2">
                  <c:v>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1-4E1C-94FD-453812581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Snappy (RDD Compression)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147</c:v>
                </c:pt>
                <c:pt idx="1">
                  <c:v>831</c:v>
                </c:pt>
                <c:pt idx="2">
                  <c:v>3148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1-4E1C-94FD-453812581D2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Mnist40m</c:v>
                </c:pt>
                <c:pt idx="1">
                  <c:v>Mnist240m</c:v>
                </c:pt>
                <c:pt idx="2">
                  <c:v>Mnist480m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98</c:v>
                </c:pt>
                <c:pt idx="1">
                  <c:v>477</c:v>
                </c:pt>
                <c:pt idx="2">
                  <c:v>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1-4E1C-94FD-453812581D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7615352"/>
        <c:axId val="395529784"/>
      </c:barChart>
      <c:catAx>
        <c:axId val="3576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529784"/>
        <c:crosses val="autoZero"/>
        <c:auto val="1"/>
        <c:lblAlgn val="ctr"/>
        <c:lblOffset val="100"/>
        <c:noMultiLvlLbl val="0"/>
      </c:catAx>
      <c:valAx>
        <c:axId val="395529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615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17357489446883642"/>
          <c:y val="6.1491607242936633E-2"/>
          <c:w val="0.48911362093337402"/>
          <c:h val="0.3047110883005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09.05.2022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</a:p>
          <a:p>
            <a:r>
              <a:rPr lang="en-US" dirty="0"/>
              <a:t> * train</a:t>
            </a:r>
            <a:r>
              <a:rPr lang="en-US" baseline="0" dirty="0"/>
              <a:t> -&gt; data read-only, weights updated</a:t>
            </a:r>
          </a:p>
          <a:p>
            <a:r>
              <a:rPr lang="en-US" baseline="0" dirty="0"/>
              <a:t> * score -&gt; stream of new data, weights read-only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94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small column cardinalities</a:t>
            </a:r>
            <a:r>
              <a:rPr lang="en-US" baseline="0" dirty="0"/>
              <a:t> </a:t>
            </a:r>
            <a:r>
              <a:rPr lang="en-US" sz="1200" b="0" dirty="0"/>
              <a:t>(e.g., categorical,</a:t>
            </a:r>
            <a:r>
              <a:rPr lang="en-US" sz="1200" b="0" baseline="0" dirty="0"/>
              <a:t> </a:t>
            </a:r>
            <a:r>
              <a:rPr lang="en-US" sz="1200" b="0" dirty="0"/>
              <a:t>dummy-coded)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00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err="1"/>
              <a:t>TileDB</a:t>
            </a:r>
            <a:r>
              <a:rPr lang="en-US" i="0" dirty="0"/>
              <a:t> </a:t>
            </a:r>
            <a:r>
              <a:rPr lang="en-US" i="0" dirty="0" err="1"/>
              <a:t>Inc</a:t>
            </a:r>
            <a:r>
              <a:rPr lang="en-US" i="0" dirty="0"/>
              <a:t> startup,</a:t>
            </a:r>
            <a:r>
              <a:rPr lang="en-US" i="0" baseline="0" dirty="0"/>
              <a:t> $20M funding: </a:t>
            </a:r>
            <a:r>
              <a:rPr lang="en-US" i="0" dirty="0" err="1"/>
              <a:t>TileDB</a:t>
            </a:r>
            <a:r>
              <a:rPr lang="en-US" i="0" baseline="0" dirty="0"/>
              <a:t> Cloud, </a:t>
            </a:r>
            <a:r>
              <a:rPr lang="en-US" i="0" dirty="0"/>
              <a:t>a commercial SaaS offering for planet-scale data sharing and </a:t>
            </a:r>
            <a:r>
              <a:rPr lang="en-US" i="0" dirty="0" err="1"/>
              <a:t>serverless</a:t>
            </a:r>
            <a:r>
              <a:rPr lang="en-US" i="0" dirty="0"/>
              <a:t> distributed computations.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91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07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1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84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Note: reproducibility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of example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Kahan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addition</a:t>
            </a:r>
            <a:endParaRPr lang="en-US" sz="1200" kern="1200" dirty="0">
              <a:solidFill>
                <a:schemeClr val="tx1"/>
              </a:solidFill>
              <a:latin typeface="+mn-lt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 = 1e9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x1 =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seq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(1,n);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x2 =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seq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(n,1);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ones = matrix(1,n,1)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print("baseline: "+(n*(n+1)/2));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print("agg1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print("agg2    : "+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as.scalar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(t(ones)%*%x2));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print("kagg1   : "+sum(x1));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print("kagg2   : "+sum(x2));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63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82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9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Data Access Methods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08 Data Access Methods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hyperlink" Target="https://docs.tiledb.com/" TargetMode="External"/><Relationship Id="rId5" Type="http://schemas.openxmlformats.org/officeDocument/2006/relationships/image" Target="../media/image34.emf"/><Relationship Id="rId10" Type="http://schemas.openxmlformats.org/officeDocument/2006/relationships/image" Target="../media/image39.png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ables.github.io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ai.googleblog.com/2020/05/speeding-up-neural-network-traini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tensorflow.org/guide/performance/datasets" TargetMode="Externa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tensorflow.org/2020/04/quantization-aware-training-with-tensorflow-model-optimization-toolkit.html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hyperlink" Target="https://blog.tensorflow.org/2019/05/tf-model-optimization-toolkit-pruning-API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ML Systems</a:t>
            </a:r>
            <a:br>
              <a:rPr lang="de-DE" b="1" dirty="0"/>
            </a:br>
            <a:r>
              <a:rPr lang="de-DE" b="1" dirty="0"/>
              <a:t>08 Data Access Methods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09,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Caching, Partitioning, and </a:t>
            </a:r>
            <a:br>
              <a:rPr lang="en-US" dirty="0"/>
            </a:br>
            <a:r>
              <a:rPr lang="en-US" dirty="0"/>
              <a:t>Indexing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#2 Buffer Pool Management</a:t>
            </a:r>
          </a:p>
          <a:p>
            <a:r>
              <a:rPr lang="en-US" dirty="0"/>
              <a:t>#3 Scan Sharing (and operator fusion)</a:t>
            </a:r>
          </a:p>
          <a:p>
            <a:r>
              <a:rPr lang="en-US" dirty="0"/>
              <a:t>#4 NUMA-Aware Partitioning and Replication</a:t>
            </a:r>
          </a:p>
          <a:p>
            <a:r>
              <a:rPr lang="en-US" dirty="0"/>
              <a:t>#5 Index Structures</a:t>
            </a:r>
          </a:p>
        </p:txBody>
      </p:sp>
    </p:spTree>
    <p:extLst>
      <p:ext uri="{BB962C8B-B14F-4D97-AF65-F5344CB8AC3E}">
        <p14:creationId xmlns:p14="http://schemas.microsoft.com/office/powerpoint/2010/main" val="363111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6" y="2479322"/>
            <a:ext cx="5835983" cy="24242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Pool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Classic Buffer Management </a:t>
            </a:r>
            <a:r>
              <a:rPr lang="en-US" b="0" dirty="0"/>
              <a:t>(</a:t>
            </a:r>
            <a:r>
              <a:rPr lang="en-US" b="0" dirty="0" err="1"/>
              <a:t>SystemDS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Hybrid plans of in-memory and distributed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Graceful eviction of intermediate variables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#2 Algorithm-Specific Buffer Management</a:t>
            </a:r>
          </a:p>
          <a:p>
            <a:pPr lvl="1"/>
            <a:r>
              <a:rPr lang="en-US" dirty="0"/>
              <a:t>Operations/algorithms over out-of-core matrices and factor graphs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[CIDR’2009] (ops), </a:t>
            </a:r>
            <a:r>
              <a:rPr lang="en-US" b="1" dirty="0">
                <a:solidFill>
                  <a:srgbClr val="7889FB"/>
                </a:solidFill>
              </a:rPr>
              <a:t>Elementary</a:t>
            </a:r>
            <a:r>
              <a:rPr lang="en-US" dirty="0"/>
              <a:t> [SIGMOD’13] (factor graphs)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72" y="1352195"/>
            <a:ext cx="2464829" cy="19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Batching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Use cases: EL, CV, feature selection,</a:t>
            </a:r>
            <a:br>
              <a:rPr lang="en-US" dirty="0"/>
            </a:br>
            <a:r>
              <a:rPr lang="en-US" dirty="0"/>
              <a:t>hyper parameter tuning, multi-user scoring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[SIGMOD’14]</a:t>
            </a:r>
          </a:p>
          <a:p>
            <a:pPr lvl="1"/>
            <a:endParaRPr lang="en-US" sz="700" dirty="0"/>
          </a:p>
          <a:p>
            <a:r>
              <a:rPr lang="en-US" dirty="0"/>
              <a:t>#2 Fused Operator DAGs</a:t>
            </a:r>
          </a:p>
          <a:p>
            <a:pPr lvl="1"/>
            <a:r>
              <a:rPr lang="en-US" dirty="0"/>
              <a:t>Avoid unnecessary scans, (e.g., </a:t>
            </a:r>
            <a:r>
              <a:rPr lang="en-US" dirty="0" err="1"/>
              <a:t>mmchain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 unnecessary writes / reads </a:t>
            </a:r>
          </a:p>
          <a:p>
            <a:pPr lvl="1"/>
            <a:r>
              <a:rPr lang="en-US" dirty="0"/>
              <a:t>Multi-aggregates, redundancy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codegen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[PVLDB’18]</a:t>
            </a:r>
          </a:p>
          <a:p>
            <a:pPr lvl="1"/>
            <a:endParaRPr lang="en-US" sz="700" dirty="0"/>
          </a:p>
          <a:p>
            <a:r>
              <a:rPr lang="en-US" dirty="0"/>
              <a:t>#3 Runtime Piggybacking</a:t>
            </a:r>
          </a:p>
          <a:p>
            <a:pPr lvl="1"/>
            <a:r>
              <a:rPr lang="en-US" dirty="0"/>
              <a:t>Merge concurrent data-parallel jobs</a:t>
            </a:r>
          </a:p>
          <a:p>
            <a:pPr lvl="1"/>
            <a:r>
              <a:rPr lang="en-US" dirty="0"/>
              <a:t>“Wait-Merge-Submit-Return”-loop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parfor</a:t>
            </a:r>
            <a:r>
              <a:rPr lang="en-US" dirty="0"/>
              <a:t> [PVLDB’14]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24625" y="1743076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7157069" y="1165839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986155" y="2317830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309469" y="1165839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61869" y="1165839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614269" y="1165839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853" y="2169050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9005" y="1345011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100" y="463481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0407" y="1691785"/>
            <a:ext cx="1276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1746" y="5303020"/>
            <a:ext cx="3514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1:numModels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!converged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q 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%*%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v; ...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49151" y="3377674"/>
            <a:ext cx="3917690" cy="1755811"/>
            <a:chOff x="4988378" y="3608785"/>
            <a:chExt cx="3917690" cy="1755811"/>
          </a:xfrm>
        </p:grpSpPr>
        <p:sp>
          <p:nvSpPr>
            <p:cNvPr id="17" name="TextBox 16"/>
            <p:cNvSpPr txBox="1"/>
            <p:nvPr/>
          </p:nvSpPr>
          <p:spPr>
            <a:xfrm>
              <a:off x="7172137" y="495222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09727" y="495533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11616" y="437061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b(*)</a:t>
              </a:r>
            </a:p>
          </p:txBody>
        </p:sp>
        <p:cxnSp>
          <p:nvCxnSpPr>
            <p:cNvPr id="20" name="Straight Connector 19"/>
            <p:cNvCxnSpPr>
              <a:stCxn id="17" idx="0"/>
            </p:cNvCxnSpPr>
            <p:nvPr/>
          </p:nvCxnSpPr>
          <p:spPr>
            <a:xfrm flipV="1">
              <a:off x="7410068" y="470587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0"/>
            </p:cNvCxnSpPr>
            <p:nvPr/>
          </p:nvCxnSpPr>
          <p:spPr>
            <a:xfrm flipH="1" flipV="1">
              <a:off x="7904862" y="470587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581775" y="43706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43875" y="43610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u(^2)</a:t>
              </a:r>
            </a:p>
          </p:txBody>
        </p:sp>
        <p:cxnSp>
          <p:nvCxnSpPr>
            <p:cNvPr id="24" name="Straight Connector 23"/>
            <p:cNvCxnSpPr>
              <a:stCxn id="17" idx="0"/>
            </p:cNvCxnSpPr>
            <p:nvPr/>
          </p:nvCxnSpPr>
          <p:spPr>
            <a:xfrm flipH="1" flipV="1">
              <a:off x="7172137" y="4705877"/>
              <a:ext cx="237931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0"/>
            </p:cNvCxnSpPr>
            <p:nvPr/>
          </p:nvCxnSpPr>
          <p:spPr>
            <a:xfrm flipV="1">
              <a:off x="8125312" y="4705877"/>
              <a:ext cx="247163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411616" y="375149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1775" y="3761017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43875" y="3751492"/>
              <a:ext cx="762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sum</a:t>
              </a:r>
            </a:p>
          </p:txBody>
        </p:sp>
        <p:cxnSp>
          <p:nvCxnSpPr>
            <p:cNvPr id="29" name="Straight Connector 28"/>
            <p:cNvCxnSpPr>
              <a:stCxn id="22" idx="0"/>
              <a:endCxn id="27" idx="2"/>
            </p:cNvCxnSpPr>
            <p:nvPr/>
          </p:nvCxnSpPr>
          <p:spPr>
            <a:xfrm flipV="1">
              <a:off x="6962872" y="4130349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9" idx="0"/>
              <a:endCxn id="26" idx="2"/>
            </p:cNvCxnSpPr>
            <p:nvPr/>
          </p:nvCxnSpPr>
          <p:spPr>
            <a:xfrm flipV="1">
              <a:off x="7730217" y="4120824"/>
              <a:ext cx="0" cy="24979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3" idx="0"/>
              <a:endCxn id="28" idx="2"/>
            </p:cNvCxnSpPr>
            <p:nvPr/>
          </p:nvCxnSpPr>
          <p:spPr>
            <a:xfrm flipV="1">
              <a:off x="8524972" y="4120824"/>
              <a:ext cx="0" cy="240268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672207" y="3608785"/>
              <a:ext cx="2150245" cy="17127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Multi-Aggregate</a:t>
              </a: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8378" y="4441266"/>
              <a:ext cx="2047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a = sum(X^2)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b = sum(X*Y)</a:t>
              </a:r>
            </a:p>
            <a:p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c = sum(Y^2)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8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Partitioning (NUMA-aware)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NUMA-Aware Model and Data Replication</a:t>
            </a:r>
          </a:p>
          <a:p>
            <a:pPr lvl="1"/>
            <a:r>
              <a:rPr lang="en-US" dirty="0"/>
              <a:t>Model Replication (</a:t>
            </a:r>
            <a:r>
              <a:rPr lang="en-US" b="1" dirty="0">
                <a:solidFill>
                  <a:srgbClr val="7889FB"/>
                </a:solidFill>
              </a:rPr>
              <a:t>06 Parameter Servers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PerCore</a:t>
            </a:r>
            <a:r>
              <a:rPr lang="en-US" dirty="0"/>
              <a:t> (BSP epoch), </a:t>
            </a:r>
            <a:r>
              <a:rPr lang="en-US" dirty="0" err="1"/>
              <a:t>PerMachine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Hogwild</a:t>
            </a:r>
            <a:r>
              <a:rPr lang="en-US" dirty="0"/>
              <a:t>!), </a:t>
            </a:r>
            <a:r>
              <a:rPr lang="en-US" dirty="0" err="1"/>
              <a:t>PerNode</a:t>
            </a:r>
            <a:r>
              <a:rPr lang="en-US" dirty="0"/>
              <a:t> (hybrid)</a:t>
            </a:r>
          </a:p>
          <a:p>
            <a:pPr lvl="1"/>
            <a:r>
              <a:rPr lang="en-US" dirty="0"/>
              <a:t>Data Replication</a:t>
            </a:r>
          </a:p>
          <a:p>
            <a:pPr lvl="2"/>
            <a:r>
              <a:rPr lang="en-US" dirty="0"/>
              <a:t>Partitioning (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Full replication</a:t>
            </a:r>
          </a:p>
          <a:p>
            <a:pPr lvl="1"/>
            <a:endParaRPr lang="en-US" sz="700" dirty="0"/>
          </a:p>
          <a:p>
            <a:r>
              <a:rPr lang="en-US" dirty="0"/>
              <a:t>AT MATRIX (Adaptive Tile Matrix)</a:t>
            </a:r>
          </a:p>
          <a:p>
            <a:pPr lvl="1"/>
            <a:r>
              <a:rPr lang="en-US" dirty="0"/>
              <a:t>Recursive NUMA-aware partitioning </a:t>
            </a:r>
            <a:br>
              <a:rPr lang="en-US" dirty="0"/>
            </a:br>
            <a:r>
              <a:rPr lang="en-US" dirty="0"/>
              <a:t>into dense/sparse tiles</a:t>
            </a:r>
          </a:p>
          <a:p>
            <a:pPr lvl="1"/>
            <a:r>
              <a:rPr lang="en-US" dirty="0"/>
              <a:t>Inter-tile (worker teams) and intra-tile </a:t>
            </a:r>
            <a:br>
              <a:rPr lang="en-US" dirty="0"/>
            </a:br>
            <a:r>
              <a:rPr lang="en-US" dirty="0"/>
              <a:t>(threads in team) parallelization</a:t>
            </a:r>
          </a:p>
          <a:p>
            <a:pPr lvl="1"/>
            <a:r>
              <a:rPr lang="en-US" dirty="0"/>
              <a:t>Job scheduling framework from SAP HANA </a:t>
            </a:r>
            <a:br>
              <a:rPr lang="en-US" dirty="0"/>
            </a:br>
            <a:r>
              <a:rPr lang="en-US" dirty="0"/>
              <a:t>(horizontal range partitioning, socket-local </a:t>
            </a:r>
            <a:br>
              <a:rPr lang="en-US" dirty="0"/>
            </a:br>
            <a:r>
              <a:rPr lang="en-US" dirty="0"/>
              <a:t>queues with task-stealing)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75725" y="2683340"/>
            <a:ext cx="2552894" cy="22601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53477" y="2994361"/>
            <a:ext cx="1019172" cy="1837182"/>
            <a:chOff x="6678190" y="3919806"/>
            <a:chExt cx="1019172" cy="1837182"/>
          </a:xfrm>
        </p:grpSpPr>
        <p:sp>
          <p:nvSpPr>
            <p:cNvPr id="7" name="Rectangle 6"/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1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09523" y="2997470"/>
            <a:ext cx="1019172" cy="1837182"/>
            <a:chOff x="6678190" y="3919806"/>
            <a:chExt cx="1019172" cy="1837182"/>
          </a:xfrm>
        </p:grpSpPr>
        <p:sp>
          <p:nvSpPr>
            <p:cNvPr id="16" name="Rectangle 15"/>
            <p:cNvSpPr/>
            <p:nvPr/>
          </p:nvSpPr>
          <p:spPr>
            <a:xfrm>
              <a:off x="6678190" y="3919806"/>
              <a:ext cx="1019172" cy="18371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Node 2</a:t>
              </a:r>
            </a:p>
            <a:p>
              <a:pPr algn="ctr"/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85894" y="4248732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27545" y="4242510"/>
              <a:ext cx="342695" cy="35126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C4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34176" y="4216224"/>
              <a:ext cx="908186" cy="9933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79673" y="5321556"/>
              <a:ext cx="825364" cy="363796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RAM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3882" y="4923453"/>
              <a:ext cx="725841" cy="22478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13882" y="466530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27538" y="4668414"/>
              <a:ext cx="314708" cy="195844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cxnSp>
        <p:nvCxnSpPr>
          <p:cNvPr id="24" name="Straight Connector 23"/>
          <p:cNvCxnSpPr>
            <a:stCxn id="7" idx="3"/>
            <a:endCxn id="16" idx="1"/>
          </p:cNvCxnSpPr>
          <p:nvPr/>
        </p:nvCxnSpPr>
        <p:spPr>
          <a:xfrm>
            <a:off x="7472649" y="3912952"/>
            <a:ext cx="336874" cy="3109"/>
          </a:xfrm>
          <a:prstGeom prst="line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89" y="159400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310362" y="1443276"/>
            <a:ext cx="200984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[Ce Zhang,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DimmWitted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Study of Main-Memory Statistical Analytics.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88" y="538576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677317" y="5134561"/>
            <a:ext cx="264271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4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 RDD Partitioning</a:t>
            </a:r>
          </a:p>
          <a:p>
            <a:pPr lvl="1"/>
            <a:r>
              <a:rPr lang="en-US" dirty="0"/>
              <a:t>Implicitly on every data shuffling</a:t>
            </a:r>
          </a:p>
          <a:p>
            <a:pPr lvl="1"/>
            <a:r>
              <a:rPr lang="en-US" dirty="0"/>
              <a:t>Explicitly via </a:t>
            </a:r>
            <a:r>
              <a:rPr lang="en-US" dirty="0" err="1">
                <a:latin typeface="Consolas" panose="020B0609020204030204" pitchFamily="49" charset="0"/>
              </a:rPr>
              <a:t>R.repartition</a:t>
            </a:r>
            <a:r>
              <a:rPr lang="en-US" dirty="0">
                <a:latin typeface="Consolas" panose="020B0609020204030204" pitchFamily="49" charset="0"/>
              </a:rPr>
              <a:t>(n)</a:t>
            </a:r>
          </a:p>
          <a:p>
            <a:pPr lvl="1"/>
            <a:endParaRPr lang="en-US" sz="700" dirty="0"/>
          </a:p>
          <a:p>
            <a:r>
              <a:rPr lang="en-US" dirty="0"/>
              <a:t>Distributed Joins</a:t>
            </a:r>
          </a:p>
          <a:p>
            <a:pPr lvl="1"/>
            <a:r>
              <a:rPr lang="en-US" dirty="0"/>
              <a:t>R3 = R1.join(R2)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Single-Key Lookups </a:t>
            </a:r>
            <a:r>
              <a:rPr lang="en-US" b="0" dirty="0">
                <a:latin typeface="Consolas" panose="020B0609020204030204" pitchFamily="49" charset="0"/>
              </a:rPr>
              <a:t>v = </a:t>
            </a:r>
            <a:r>
              <a:rPr lang="en-US" b="0" dirty="0" err="1">
                <a:latin typeface="Consolas" panose="020B0609020204030204" pitchFamily="49" charset="0"/>
              </a:rPr>
              <a:t>C.lookup</a:t>
            </a:r>
            <a:r>
              <a:rPr lang="en-US" b="0" dirty="0">
                <a:latin typeface="Consolas" panose="020B0609020204030204" pitchFamily="49" charset="0"/>
              </a:rPr>
              <a:t>(k)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Without partitioning: </a:t>
            </a:r>
            <a:r>
              <a:rPr lang="en-US" dirty="0">
                <a:sym typeface="Wingdings" panose="05000000000000000000" pitchFamily="2" charset="2"/>
              </a:rPr>
              <a:t>scan all keys (reads/</a:t>
            </a:r>
            <a:r>
              <a:rPr lang="en-US" dirty="0" err="1">
                <a:sym typeface="Wingdings" panose="05000000000000000000" pitchFamily="2" charset="2"/>
              </a:rPr>
              <a:t>deserializes</a:t>
            </a:r>
            <a:r>
              <a:rPr lang="en-US" dirty="0">
                <a:sym typeface="Wingdings" panose="05000000000000000000" pitchFamily="2" charset="2"/>
              </a:rPr>
              <a:t> out-of-core data)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With partitioning:</a:t>
            </a:r>
            <a:r>
              <a:rPr lang="en-US" dirty="0">
                <a:sym typeface="Wingdings" panose="05000000000000000000" pitchFamily="2" charset="2"/>
              </a:rPr>
              <a:t> lookup partition, scan keys of partition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Multi-Key Lookups</a:t>
            </a:r>
          </a:p>
          <a:p>
            <a:pPr lvl="1"/>
            <a:r>
              <a:rPr lang="en-US" dirty="0"/>
              <a:t>Without partitioning: </a:t>
            </a:r>
            <a:br>
              <a:rPr lang="en-US" dirty="0"/>
            </a:br>
            <a:r>
              <a:rPr lang="en-US" dirty="0"/>
              <a:t>scan all keys</a:t>
            </a:r>
          </a:p>
          <a:p>
            <a:pPr lvl="1"/>
            <a:r>
              <a:rPr lang="en-US" dirty="0"/>
              <a:t>With partitioning: </a:t>
            </a:r>
            <a:br>
              <a:rPr lang="en-US" dirty="0"/>
            </a:br>
            <a:r>
              <a:rPr lang="en-US" dirty="0"/>
              <a:t>lookup relevant partitions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6545" y="1356529"/>
            <a:ext cx="297431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 Partitioning: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all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of R: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hash(k) %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numPartitions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pid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89E892-6B17-45F0-98F3-167666492C9F}"/>
              </a:ext>
            </a:extLst>
          </p:cNvPr>
          <p:cNvGrpSpPr/>
          <p:nvPr/>
        </p:nvGrpSpPr>
        <p:grpSpPr>
          <a:xfrm>
            <a:off x="3658761" y="2553960"/>
            <a:ext cx="2050373" cy="1128766"/>
            <a:chOff x="3658761" y="2553960"/>
            <a:chExt cx="2050373" cy="1128766"/>
          </a:xfrm>
        </p:grpSpPr>
        <p:sp>
          <p:nvSpPr>
            <p:cNvPr id="12" name="Rectangle 11"/>
            <p:cNvSpPr/>
            <p:nvPr/>
          </p:nvSpPr>
          <p:spPr>
            <a:xfrm>
              <a:off x="3665458" y="2553960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8, 1, 6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67134" y="3339407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7, 5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8761" y="2939148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2, 3, 4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13125" y="2555635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1, 2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14801" y="3341082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5, 6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6428" y="2940823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3, 4</a:t>
              </a:r>
            </a:p>
          </p:txBody>
        </p:sp>
        <p:cxnSp>
          <p:nvCxnSpPr>
            <p:cNvPr id="19" name="Straight Connector 18"/>
            <p:cNvCxnSpPr>
              <a:stCxn id="12" idx="3"/>
              <a:endCxn id="15" idx="1"/>
            </p:cNvCxnSpPr>
            <p:nvPr/>
          </p:nvCxnSpPr>
          <p:spPr>
            <a:xfrm>
              <a:off x="4660762" y="2724782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3"/>
              <a:endCxn id="17" idx="1"/>
            </p:cNvCxnSpPr>
            <p:nvPr/>
          </p:nvCxnSpPr>
          <p:spPr>
            <a:xfrm>
              <a:off x="4660762" y="2724782"/>
              <a:ext cx="245666" cy="38686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3"/>
              <a:endCxn id="16" idx="1"/>
            </p:cNvCxnSpPr>
            <p:nvPr/>
          </p:nvCxnSpPr>
          <p:spPr>
            <a:xfrm>
              <a:off x="4660762" y="2724782"/>
              <a:ext cx="254039" cy="78712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4" idx="3"/>
              <a:endCxn id="15" idx="1"/>
            </p:cNvCxnSpPr>
            <p:nvPr/>
          </p:nvCxnSpPr>
          <p:spPr>
            <a:xfrm flipV="1">
              <a:off x="4654065" y="2726457"/>
              <a:ext cx="259060" cy="38351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3"/>
              <a:endCxn id="17" idx="1"/>
            </p:cNvCxnSpPr>
            <p:nvPr/>
          </p:nvCxnSpPr>
          <p:spPr>
            <a:xfrm>
              <a:off x="4654065" y="3109970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3" idx="3"/>
              <a:endCxn id="16" idx="1"/>
            </p:cNvCxnSpPr>
            <p:nvPr/>
          </p:nvCxnSpPr>
          <p:spPr>
            <a:xfrm>
              <a:off x="4662438" y="3510229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4" idx="3"/>
              <a:endCxn id="16" idx="1"/>
            </p:cNvCxnSpPr>
            <p:nvPr/>
          </p:nvCxnSpPr>
          <p:spPr>
            <a:xfrm>
              <a:off x="4654065" y="3109970"/>
              <a:ext cx="260736" cy="40193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3"/>
              <a:endCxn id="15" idx="1"/>
            </p:cNvCxnSpPr>
            <p:nvPr/>
          </p:nvCxnSpPr>
          <p:spPr>
            <a:xfrm flipV="1">
              <a:off x="4662438" y="2726457"/>
              <a:ext cx="250687" cy="78377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3" idx="3"/>
              <a:endCxn id="17" idx="1"/>
            </p:cNvCxnSpPr>
            <p:nvPr/>
          </p:nvCxnSpPr>
          <p:spPr>
            <a:xfrm flipV="1">
              <a:off x="4662438" y="3111645"/>
              <a:ext cx="243990" cy="39858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CD98F3-5E34-4846-9EA1-F5F05B63B77F}"/>
              </a:ext>
            </a:extLst>
          </p:cNvPr>
          <p:cNvGrpSpPr/>
          <p:nvPr/>
        </p:nvGrpSpPr>
        <p:grpSpPr>
          <a:xfrm>
            <a:off x="6812274" y="2542236"/>
            <a:ext cx="2050373" cy="1128766"/>
            <a:chOff x="6812274" y="2542236"/>
            <a:chExt cx="2050373" cy="1128766"/>
          </a:xfrm>
        </p:grpSpPr>
        <p:sp>
          <p:nvSpPr>
            <p:cNvPr id="5" name="Rectangle 4"/>
            <p:cNvSpPr/>
            <p:nvPr/>
          </p:nvSpPr>
          <p:spPr>
            <a:xfrm>
              <a:off x="6818971" y="2542236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3, 6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20647" y="3327683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4, 7, 1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12274" y="2927424"/>
              <a:ext cx="995304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2, 5, 8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66638" y="2543911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6, 3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8314" y="3329358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4, 1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59941" y="2929099"/>
              <a:ext cx="794333" cy="34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5, 2</a:t>
              </a:r>
            </a:p>
          </p:txBody>
        </p:sp>
        <p:cxnSp>
          <p:nvCxnSpPr>
            <p:cNvPr id="44" name="Straight Connector 43"/>
            <p:cNvCxnSpPr>
              <a:stCxn id="9" idx="1"/>
              <a:endCxn id="5" idx="3"/>
            </p:cNvCxnSpPr>
            <p:nvPr/>
          </p:nvCxnSpPr>
          <p:spPr>
            <a:xfrm flipH="1" flipV="1">
              <a:off x="7814275" y="2713058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1" idx="1"/>
              <a:endCxn id="8" idx="3"/>
            </p:cNvCxnSpPr>
            <p:nvPr/>
          </p:nvCxnSpPr>
          <p:spPr>
            <a:xfrm flipH="1" flipV="1">
              <a:off x="7807578" y="3098246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0" idx="1"/>
              <a:endCxn id="7" idx="3"/>
            </p:cNvCxnSpPr>
            <p:nvPr/>
          </p:nvCxnSpPr>
          <p:spPr>
            <a:xfrm flipH="1" flipV="1">
              <a:off x="7815951" y="3498505"/>
              <a:ext cx="252363" cy="167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ight Arrow 52"/>
          <p:cNvSpPr/>
          <p:nvPr/>
        </p:nvSpPr>
        <p:spPr>
          <a:xfrm>
            <a:off x="6126107" y="298002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270548" y="5015801"/>
            <a:ext cx="4445824" cy="17081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//build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hashset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of required partition ids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&lt;Integer&gt; flags =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HashSet</a:t>
            </a:r>
            <a:r>
              <a:rPr lang="en-US" sz="1400" dirty="0">
                <a:latin typeface="Consolas" panose="020B0609020204030204" pitchFamily="49" charset="0"/>
              </a:rPr>
              <a:t>&lt;&gt;();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for</a:t>
            </a:r>
            <a:r>
              <a:rPr lang="en-US" sz="1400" dirty="0">
                <a:latin typeface="Consolas" panose="020B0609020204030204" pitchFamily="49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</a:rPr>
              <a:t>MatrixIndexes</a:t>
            </a:r>
            <a:r>
              <a:rPr lang="en-US" sz="1400" dirty="0">
                <a:latin typeface="Consolas" panose="020B0609020204030204" pitchFamily="49" charset="0"/>
              </a:rPr>
              <a:t> key : filter 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flags.add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partitioner.getPartition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(key)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endParaRPr lang="en-AT" sz="700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//create partition pruning </a:t>
            </a:r>
            <a:r>
              <a:rPr lang="en-US" sz="1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rdd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ppRDD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PartitionPruningRDD.</a:t>
            </a:r>
            <a:r>
              <a:rPr lang="en-US" sz="1400" b="1" i="1" dirty="0" err="1">
                <a:solidFill>
                  <a:srgbClr val="7889FB"/>
                </a:solidFill>
                <a:latin typeface="Consolas" panose="020B0609020204030204" pitchFamily="49" charset="0"/>
              </a:rPr>
              <a:t>create</a:t>
            </a:r>
            <a:r>
              <a:rPr lang="en-US" sz="1400" i="1" dirty="0">
                <a:latin typeface="Consolas" panose="020B0609020204030204" pitchFamily="49" charset="0"/>
              </a:rPr>
              <a:t>(</a:t>
            </a:r>
            <a:r>
              <a:rPr lang="en-US" sz="1400" i="1" dirty="0" err="1">
                <a:latin typeface="Consolas" panose="020B0609020204030204" pitchFamily="49" charset="0"/>
              </a:rPr>
              <a:t>in.rdd</a:t>
            </a:r>
            <a:r>
              <a:rPr lang="en-US" sz="1400" i="1" dirty="0">
                <a:latin typeface="Consolas" panose="020B0609020204030204" pitchFamily="49" charset="0"/>
              </a:rPr>
              <a:t>(), </a:t>
            </a:r>
            <a:br>
              <a:rPr lang="en-US" sz="1400" i="1" dirty="0">
                <a:latin typeface="Consolas" panose="020B0609020204030204" pitchFamily="49" charset="0"/>
              </a:rPr>
            </a:br>
            <a:r>
              <a:rPr lang="en-US" sz="1400" i="1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new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PartitionPruningFunction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flags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  <a:r>
              <a:rPr lang="en-US" sz="1400" i="1" dirty="0">
                <a:latin typeface="Consolas" panose="020B0609020204030204" pitchFamily="49" charset="0"/>
              </a:rPr>
              <a:t>);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8B7D16-50B3-45F7-89A6-014F6D5E45C0}"/>
              </a:ext>
            </a:extLst>
          </p:cNvPr>
          <p:cNvSpPr txBox="1"/>
          <p:nvPr/>
        </p:nvSpPr>
        <p:spPr>
          <a:xfrm>
            <a:off x="5963920" y="2553960"/>
            <a:ext cx="6290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% 3</a:t>
            </a:r>
          </a:p>
        </p:txBody>
      </p:sp>
    </p:spTree>
    <p:extLst>
      <p:ext uri="{BB962C8B-B14F-4D97-AF65-F5344CB8AC3E}">
        <p14:creationId xmlns:p14="http://schemas.microsoft.com/office/powerpoint/2010/main" val="17209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B-Tree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McCreight 1972, </a:t>
            </a:r>
            <a:r>
              <a:rPr lang="de-DE" b="1" dirty="0"/>
              <a:t>B</a:t>
            </a:r>
            <a:r>
              <a:rPr lang="de-DE" dirty="0"/>
              <a:t>lock-based, </a:t>
            </a:r>
            <a:r>
              <a:rPr lang="de-DE" b="1" dirty="0"/>
              <a:t>B</a:t>
            </a:r>
            <a:r>
              <a:rPr lang="de-DE" dirty="0"/>
              <a:t>alanced,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>
                <a:solidFill>
                  <a:schemeClr val="accent1"/>
                </a:solidFill>
              </a:rPr>
              <a:t>Multiway tree</a:t>
            </a:r>
            <a:r>
              <a:rPr lang="de-DE" dirty="0"/>
              <a:t> (node size = page size); designed for DBMS</a:t>
            </a:r>
          </a:p>
          <a:p>
            <a:pPr lvl="1"/>
            <a:r>
              <a:rPr lang="de-DE" dirty="0"/>
              <a:t>Extensions: </a:t>
            </a:r>
            <a:r>
              <a:rPr lang="de-DE" b="1" dirty="0">
                <a:solidFill>
                  <a:srgbClr val="7889FB"/>
                </a:solidFill>
              </a:rPr>
              <a:t>B+-Tree/B*-Tree</a:t>
            </a:r>
            <a:r>
              <a:rPr lang="de-DE" dirty="0"/>
              <a:t> (data only in leafs, double-linked leaf nodes)</a:t>
            </a:r>
          </a:p>
          <a:p>
            <a:pPr lvl="1"/>
            <a:endParaRPr lang="en-US" sz="700" dirty="0"/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leafs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leafs)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6235585" y="2992220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585" y="2992220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96186" y="4678925"/>
            <a:ext cx="1938068" cy="439947"/>
            <a:chOff x="1058498" y="4747935"/>
            <a:chExt cx="1938068" cy="439947"/>
          </a:xfrm>
        </p:grpSpPr>
        <p:sp>
          <p:nvSpPr>
            <p:cNvPr id="8" name="Rectangle 7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cxnSp>
        <p:nvCxnSpPr>
          <p:cNvPr id="12" name="Straight Arrow Connector 11"/>
          <p:cNvCxnSpPr>
            <a:stCxn id="8" idx="2"/>
            <a:endCxn id="64" idx="0"/>
          </p:cNvCxnSpPr>
          <p:nvPr/>
        </p:nvCxnSpPr>
        <p:spPr>
          <a:xfrm flipH="1">
            <a:off x="707528" y="5118872"/>
            <a:ext cx="162624" cy="321527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34254" y="4678926"/>
            <a:ext cx="1938068" cy="439947"/>
            <a:chOff x="1058498" y="4747935"/>
            <a:chExt cx="1938068" cy="439947"/>
          </a:xfrm>
        </p:grpSpPr>
        <p:sp>
          <p:nvSpPr>
            <p:cNvPr id="39" name="Rectangle 38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80662" y="4678927"/>
            <a:ext cx="1938068" cy="439947"/>
            <a:chOff x="1058498" y="4747935"/>
            <a:chExt cx="1938068" cy="439947"/>
          </a:xfrm>
        </p:grpSpPr>
        <p:sp>
          <p:nvSpPr>
            <p:cNvPr id="43" name="Rectangle 42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18730" y="4678924"/>
            <a:ext cx="1938068" cy="439947"/>
            <a:chOff x="1058498" y="4747935"/>
            <a:chExt cx="1938068" cy="439947"/>
          </a:xfrm>
        </p:grpSpPr>
        <p:sp>
          <p:nvSpPr>
            <p:cNvPr id="47" name="Rectangle 46"/>
            <p:cNvSpPr/>
            <p:nvPr/>
          </p:nvSpPr>
          <p:spPr>
            <a:xfrm>
              <a:off x="1058498" y="4747935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09304" y="4747936"/>
              <a:ext cx="762001" cy="4399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4180" y="4747935"/>
              <a:ext cx="822386" cy="43994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 D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8456512" y="4678923"/>
            <a:ext cx="347931" cy="4399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51" name="Straight Arrow Connector 50"/>
          <p:cNvCxnSpPr>
            <a:stCxn id="39" idx="2"/>
          </p:cNvCxnSpPr>
          <p:nvPr/>
        </p:nvCxnSpPr>
        <p:spPr>
          <a:xfrm flipH="1">
            <a:off x="2698232" y="5118873"/>
            <a:ext cx="109988" cy="3235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3" idx="2"/>
          </p:cNvCxnSpPr>
          <p:nvPr/>
        </p:nvCxnSpPr>
        <p:spPr>
          <a:xfrm flipH="1">
            <a:off x="4754342" y="5118874"/>
            <a:ext cx="286" cy="29424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2"/>
          </p:cNvCxnSpPr>
          <p:nvPr/>
        </p:nvCxnSpPr>
        <p:spPr>
          <a:xfrm>
            <a:off x="6692696" y="5118871"/>
            <a:ext cx="173679" cy="294252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</p:cNvCxnSpPr>
          <p:nvPr/>
        </p:nvCxnSpPr>
        <p:spPr>
          <a:xfrm>
            <a:off x="8630478" y="5118870"/>
            <a:ext cx="173965" cy="29425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993368" y="5469150"/>
            <a:ext cx="35365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658" y="5440399"/>
            <a:ext cx="10757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Subtree w/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31537" y="4261449"/>
            <a:ext cx="11729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79D1B-6747-459C-BBF2-DEA5E7D7016A}"/>
              </a:ext>
            </a:extLst>
          </p:cNvPr>
          <p:cNvSpPr txBox="1"/>
          <p:nvPr/>
        </p:nvSpPr>
        <p:spPr>
          <a:xfrm>
            <a:off x="7153276" y="3529393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617234CC-6D8A-4009-9750-C7A5B4835C2A}"/>
              </a:ext>
            </a:extLst>
          </p:cNvPr>
          <p:cNvSpPr/>
          <p:nvPr/>
        </p:nvSpPr>
        <p:spPr>
          <a:xfrm>
            <a:off x="6878729" y="3592368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821" y="762152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393094" y="687504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448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2" grpId="0"/>
      <p:bldP spid="64" grpId="0"/>
      <p:bldP spid="65" grpId="0"/>
      <p:bldP spid="5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B-Tree Overview,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  <a:p>
            <a:pPr lvl="1"/>
            <a:r>
              <a:rPr lang="en-US" dirty="0"/>
              <a:t>Scan/binary search</a:t>
            </a:r>
            <a:br>
              <a:rPr lang="en-US" dirty="0"/>
            </a:br>
            <a:r>
              <a:rPr lang="en-US" dirty="0"/>
              <a:t>within nodes</a:t>
            </a:r>
          </a:p>
          <a:p>
            <a:pPr lvl="1"/>
            <a:r>
              <a:rPr lang="en-US" dirty="0"/>
              <a:t>Descend along</a:t>
            </a:r>
            <a:br>
              <a:rPr lang="en-US" dirty="0"/>
            </a:br>
            <a:r>
              <a:rPr lang="en-US" dirty="0"/>
              <a:t>matching </a:t>
            </a:r>
            <a:br>
              <a:rPr lang="en-US" dirty="0"/>
            </a:br>
            <a:r>
              <a:rPr lang="en-US" dirty="0"/>
              <a:t>key ranges</a:t>
            </a:r>
          </a:p>
          <a:p>
            <a:pPr lvl="1"/>
            <a:endParaRPr lang="en-US" dirty="0"/>
          </a:p>
          <a:p>
            <a:r>
              <a:rPr lang="en-US" dirty="0"/>
              <a:t>B-Tree Insertion</a:t>
            </a:r>
          </a:p>
          <a:p>
            <a:pPr lvl="1"/>
            <a:r>
              <a:rPr lang="en-US" dirty="0"/>
              <a:t>Insert into leaf nodes</a:t>
            </a:r>
          </a:p>
          <a:p>
            <a:pPr lvl="1"/>
            <a:r>
              <a:rPr lang="en-US" dirty="0"/>
              <a:t>Split the 2k+1 entries into two leaf nodes</a:t>
            </a:r>
          </a:p>
          <a:p>
            <a:pPr lvl="1"/>
            <a:endParaRPr lang="en-US" dirty="0"/>
          </a:p>
          <a:p>
            <a:r>
              <a:rPr lang="en-US" dirty="0"/>
              <a:t>B-Tree Deletion </a:t>
            </a:r>
          </a:p>
          <a:p>
            <a:pPr lvl="1"/>
            <a:r>
              <a:rPr lang="en-US" dirty="0"/>
              <a:t>Lookup key and delete if existing</a:t>
            </a:r>
          </a:p>
          <a:p>
            <a:pPr lvl="1"/>
            <a:r>
              <a:rPr lang="en-US" dirty="0"/>
              <a:t>Move entry from fullest successor; if underflow merge with sibling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59586" y="1358149"/>
            <a:ext cx="1566112" cy="312837"/>
            <a:chOff x="4718649" y="1466491"/>
            <a:chExt cx="1566112" cy="312837"/>
          </a:xfrm>
        </p:grpSpPr>
        <p:sp>
          <p:nvSpPr>
            <p:cNvPr id="6" name="Rectangle 5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8530" y="2093741"/>
            <a:ext cx="1566112" cy="312837"/>
            <a:chOff x="4718649" y="1466491"/>
            <a:chExt cx="1566112" cy="312837"/>
          </a:xfrm>
        </p:grpSpPr>
        <p:sp>
          <p:nvSpPr>
            <p:cNvPr id="11" name="Rectangle 10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56542" y="2089722"/>
            <a:ext cx="1566112" cy="312837"/>
            <a:chOff x="4718649" y="1466491"/>
            <a:chExt cx="1566112" cy="312837"/>
          </a:xfrm>
        </p:grpSpPr>
        <p:sp>
          <p:nvSpPr>
            <p:cNvPr id="18" name="Rectangle 17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15882" y="2748204"/>
            <a:ext cx="1566112" cy="312837"/>
            <a:chOff x="4718649" y="1466491"/>
            <a:chExt cx="1566112" cy="312837"/>
          </a:xfrm>
        </p:grpSpPr>
        <p:sp>
          <p:nvSpPr>
            <p:cNvPr id="25" name="Rectangle 2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1366" y="3142144"/>
            <a:ext cx="1566112" cy="312837"/>
            <a:chOff x="4718649" y="1466491"/>
            <a:chExt cx="1566112" cy="312837"/>
          </a:xfrm>
        </p:grpSpPr>
        <p:sp>
          <p:nvSpPr>
            <p:cNvPr id="35" name="Rectangle 34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263306" y="3542039"/>
            <a:ext cx="1566112" cy="312837"/>
            <a:chOff x="4718649" y="1466491"/>
            <a:chExt cx="1566112" cy="312837"/>
          </a:xfrm>
        </p:grpSpPr>
        <p:sp>
          <p:nvSpPr>
            <p:cNvPr id="45" name="Rectangle 44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64231" y="2745330"/>
            <a:ext cx="1566112" cy="317444"/>
            <a:chOff x="4718649" y="1466491"/>
            <a:chExt cx="1566112" cy="317444"/>
          </a:xfrm>
        </p:grpSpPr>
        <p:sp>
          <p:nvSpPr>
            <p:cNvPr id="52" name="Rectangle 51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840269" y="3139270"/>
            <a:ext cx="1566112" cy="317444"/>
            <a:chOff x="4718649" y="1466491"/>
            <a:chExt cx="1566112" cy="317444"/>
          </a:xfrm>
        </p:grpSpPr>
        <p:sp>
          <p:nvSpPr>
            <p:cNvPr id="62" name="Rectangle 61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01370" y="3539165"/>
            <a:ext cx="1566112" cy="317444"/>
            <a:chOff x="4718649" y="1466491"/>
            <a:chExt cx="1566112" cy="317444"/>
          </a:xfrm>
        </p:grpSpPr>
        <p:sp>
          <p:nvSpPr>
            <p:cNvPr id="72" name="Rectangle 71"/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1" name="Straight Arrow Connector 80"/>
          <p:cNvCxnSpPr>
            <a:stCxn id="7" idx="2"/>
            <a:endCxn id="16" idx="0"/>
          </p:cNvCxnSpPr>
          <p:nvPr/>
        </p:nvCxnSpPr>
        <p:spPr>
          <a:xfrm flipH="1">
            <a:off x="5021586" y="1670986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9" idx="2"/>
            <a:endCxn id="23" idx="0"/>
          </p:cNvCxnSpPr>
          <p:nvPr/>
        </p:nvCxnSpPr>
        <p:spPr>
          <a:xfrm>
            <a:off x="5880333" y="1670986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2" idx="2"/>
            <a:endCxn id="30" idx="0"/>
          </p:cNvCxnSpPr>
          <p:nvPr/>
        </p:nvCxnSpPr>
        <p:spPr>
          <a:xfrm flipH="1">
            <a:off x="3798938" y="2406578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4" idx="2"/>
            <a:endCxn id="41" idx="0"/>
          </p:cNvCxnSpPr>
          <p:nvPr/>
        </p:nvCxnSpPr>
        <p:spPr>
          <a:xfrm>
            <a:off x="4659277" y="2406578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6" idx="2"/>
          </p:cNvCxnSpPr>
          <p:nvPr/>
        </p:nvCxnSpPr>
        <p:spPr>
          <a:xfrm>
            <a:off x="5021586" y="2406578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75" idx="0"/>
          </p:cNvCxnSpPr>
          <p:nvPr/>
        </p:nvCxnSpPr>
        <p:spPr>
          <a:xfrm>
            <a:off x="6318246" y="2402559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0" idx="2"/>
          </p:cNvCxnSpPr>
          <p:nvPr/>
        </p:nvCxnSpPr>
        <p:spPr>
          <a:xfrm>
            <a:off x="6677289" y="2402559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3" idx="2"/>
            <a:endCxn id="57" idx="0"/>
          </p:cNvCxnSpPr>
          <p:nvPr/>
        </p:nvCxnSpPr>
        <p:spPr>
          <a:xfrm>
            <a:off x="7039598" y="2402559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" idx="0"/>
          </p:cNvCxnSpPr>
          <p:nvPr/>
        </p:nvCxnSpPr>
        <p:spPr>
          <a:xfrm>
            <a:off x="6242642" y="1143901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Linearized Array B-Tree (LAB-Tree)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28541" cy="4941101"/>
          </a:xfrm>
        </p:spPr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B-tree over linearized array representation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row-/col-major, Z-order, UDF)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b="1" dirty="0">
                <a:solidFill>
                  <a:schemeClr val="accent1"/>
                </a:solidFill>
              </a:rPr>
              <a:t>leaf splitting strategies</a:t>
            </a:r>
            <a:r>
              <a:rPr lang="en-US" dirty="0"/>
              <a:t>; dynamic </a:t>
            </a:r>
            <a:r>
              <a:rPr lang="en-US" b="1" dirty="0">
                <a:solidFill>
                  <a:schemeClr val="accent1"/>
                </a:solidFill>
              </a:rPr>
              <a:t>leaf storage format</a:t>
            </a:r>
            <a:r>
              <a:rPr lang="en-US" dirty="0"/>
              <a:t> (sparse and dense)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chemeClr val="accent1"/>
                </a:solidFill>
              </a:rPr>
              <a:t>flushing policies</a:t>
            </a:r>
            <a:r>
              <a:rPr lang="en-US" dirty="0"/>
              <a:t> for update batching (all, LRU, smallest page, largest page, largest page probabilistically, largest group)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37" y="4252864"/>
            <a:ext cx="3597688" cy="175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37" y="4283008"/>
            <a:ext cx="3866278" cy="1738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904" y="3627456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linearized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3011" y="3629132"/>
            <a:ext cx="24015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linearized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iterator order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256" y="141720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49104" y="1263628"/>
            <a:ext cx="22508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Kamesh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Munagala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Yang: Storing Matrices on Disk: Theory and Practice Revisited.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51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Tile (AT)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dirty="0"/>
              <a:t>Two-level blocking and NUMA-aware</a:t>
            </a:r>
            <a:br>
              <a:rPr lang="en-US" dirty="0"/>
            </a:br>
            <a:r>
              <a:rPr lang="en-US" dirty="0"/>
              <a:t>range partitioning (tiles, blocks)</a:t>
            </a:r>
          </a:p>
          <a:p>
            <a:pPr lvl="1"/>
            <a:r>
              <a:rPr lang="en-US" dirty="0"/>
              <a:t>Z-order linearization, and </a:t>
            </a:r>
            <a:r>
              <a:rPr lang="en-US" b="1" dirty="0">
                <a:solidFill>
                  <a:srgbClr val="7889FB"/>
                </a:solidFill>
              </a:rPr>
              <a:t>recursive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quad-tree partitioning </a:t>
            </a:r>
            <a:r>
              <a:rPr lang="en-US" dirty="0"/>
              <a:t>to find </a:t>
            </a:r>
            <a:r>
              <a:rPr lang="en-US" dirty="0" err="1"/>
              <a:t>var</a:t>
            </a:r>
            <a:r>
              <a:rPr lang="en-US" dirty="0"/>
              <a:t>-sized tiles (tile contains N blocks)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90" y="90455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74419" y="743786"/>
            <a:ext cx="32154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Kernert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Köhler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Topology-aware optimization of big sparse matrices and matrix multiplications on main-memory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58" y="4018744"/>
            <a:ext cx="1973700" cy="17016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53" y="4020353"/>
            <a:ext cx="1960800" cy="199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148" y="4020353"/>
            <a:ext cx="1960800" cy="169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243" y="4020353"/>
            <a:ext cx="1947900" cy="169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273" y="3537020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4685" y="3538696"/>
            <a:ext cx="15675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Z-ordering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5213" y="5901736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cxnSp>
        <p:nvCxnSpPr>
          <p:cNvPr id="14" name="Straight Connector 13"/>
          <p:cNvCxnSpPr>
            <a:stCxn id="13" idx="0"/>
          </p:cNvCxnSpPr>
          <p:nvPr/>
        </p:nvCxnSpPr>
        <p:spPr>
          <a:xfrm flipH="1" flipV="1">
            <a:off x="4360986" y="5486400"/>
            <a:ext cx="448830" cy="415336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89196" y="4973934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1686" y="5903413"/>
            <a:ext cx="529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31242" y="4973934"/>
            <a:ext cx="977293" cy="7046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1" idx="0"/>
            <a:endCxn id="22" idx="2"/>
          </p:cNvCxnSpPr>
          <p:nvPr/>
        </p:nvCxnSpPr>
        <p:spPr>
          <a:xfrm flipH="1" flipV="1">
            <a:off x="7519889" y="5678560"/>
            <a:ext cx="366400" cy="22485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07798" y="4473191"/>
            <a:ext cx="468000" cy="5024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1" idx="0"/>
            <a:endCxn id="26" idx="2"/>
          </p:cNvCxnSpPr>
          <p:nvPr/>
        </p:nvCxnSpPr>
        <p:spPr>
          <a:xfrm flipH="1" flipV="1">
            <a:off x="7741798" y="4975609"/>
            <a:ext cx="144491" cy="92780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86371" y="3259016"/>
            <a:ext cx="18857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Map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sparsity est.)</a:t>
            </a:r>
          </a:p>
        </p:txBody>
      </p:sp>
    </p:spTree>
    <p:extLst>
      <p:ext uri="{BB962C8B-B14F-4D97-AF65-F5344CB8AC3E}">
        <p14:creationId xmlns:p14="http://schemas.microsoft.com/office/powerpoint/2010/main" val="29209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 animBg="1"/>
      <p:bldP spid="21" grpId="0"/>
      <p:bldP spid="22" grpId="0" animBg="1"/>
      <p:bldP spid="26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TileDB</a:t>
            </a:r>
            <a:r>
              <a:rPr lang="en-US" dirty="0"/>
              <a:t> Storage Manager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Storage manager for 2D arrays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different data types (incl. vector, 3D)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Two-level blocking </a:t>
            </a:r>
            <a:r>
              <a:rPr lang="en-US" dirty="0"/>
              <a:t>(space/data tiles), update batching via </a:t>
            </a:r>
            <a:r>
              <a:rPr lang="en-US" b="1" dirty="0">
                <a:solidFill>
                  <a:schemeClr val="accent1"/>
                </a:solidFill>
              </a:rPr>
              <a:t>fragments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983" y="84026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63886" y="751294"/>
            <a:ext cx="33255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[Stavros Papadopoulos,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Kushal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Timothy G. Mattson: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TileDB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Array Data Storage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675" y="2722842"/>
            <a:ext cx="5379301" cy="1714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36" y="4585168"/>
            <a:ext cx="1367400" cy="1672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258" y="4598930"/>
            <a:ext cx="1354500" cy="1646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426" y="4590587"/>
            <a:ext cx="1354500" cy="16533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64333"/>
          <a:stretch/>
        </p:blipFill>
        <p:spPr>
          <a:xfrm>
            <a:off x="7305153" y="4553684"/>
            <a:ext cx="1647198" cy="1695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0152" y="4549808"/>
            <a:ext cx="2038200" cy="169518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734895" y="469143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4" t="37723" r="33989" b="-1179"/>
          <a:stretch/>
        </p:blipFill>
        <p:spPr>
          <a:xfrm>
            <a:off x="7111478" y="2733094"/>
            <a:ext cx="1881798" cy="16604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40780" y="1507599"/>
            <a:ext cx="1942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https://docs.tiledb.com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6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422217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Apr 25:</a:t>
            </a:r>
            <a:r>
              <a:rPr lang="en-US" dirty="0">
                <a:solidFill>
                  <a:schemeClr val="tx1"/>
                </a:solidFill>
              </a:rPr>
              <a:t> no more COVID restrictions at TU Graz</a:t>
            </a:r>
            <a:endParaRPr lang="en-US" sz="10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</a:t>
            </a:r>
            <a:r>
              <a:rPr lang="en-US" dirty="0" err="1">
                <a:solidFill>
                  <a:schemeClr val="tx1"/>
                </a:solidFill>
              </a:rPr>
              <a:t>GitTables</a:t>
            </a:r>
            <a:r>
              <a:rPr lang="en-US" b="0" dirty="0">
                <a:solidFill>
                  <a:schemeClr val="tx1"/>
                </a:solidFill>
              </a:rPr>
              <a:t> (</a:t>
            </a:r>
            <a:r>
              <a:rPr lang="en-US" b="0" dirty="0" err="1">
                <a:solidFill>
                  <a:schemeClr val="tx1"/>
                </a:solidFill>
              </a:rPr>
              <a:t>Uni</a:t>
            </a:r>
            <a:r>
              <a:rPr lang="en-US" b="0" dirty="0">
                <a:solidFill>
                  <a:schemeClr val="tx1"/>
                </a:solidFill>
              </a:rPr>
              <a:t> Amsterdam)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Corpus with &gt;1M relational tables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Annotated syntactic and semantic types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https://gittables.github.io/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CS Talks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 </a:t>
            </a:r>
            <a:r>
              <a:rPr lang="en-US" dirty="0" err="1">
                <a:solidFill>
                  <a:schemeClr val="tx1"/>
                </a:solidFill>
              </a:rPr>
              <a:t>Galperin</a:t>
            </a:r>
            <a:r>
              <a:rPr lang="en-US" dirty="0">
                <a:solidFill>
                  <a:schemeClr val="tx1"/>
                </a:solidFill>
              </a:rPr>
              <a:t> (Director of Cybersecurity at EFF):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Who Deserves Cybersecurity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Aula </a:t>
            </a:r>
            <a:r>
              <a:rPr lang="en-US" dirty="0" err="1">
                <a:solidFill>
                  <a:schemeClr val="tx1"/>
                </a:solidFill>
              </a:rPr>
              <a:t>Alte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Technik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b="1" dirty="0">
                <a:solidFill>
                  <a:schemeClr val="accent1"/>
                </a:solidFill>
              </a:rPr>
              <a:t>Jun 07, 5.30pm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110" y="1892759"/>
            <a:ext cx="1096284" cy="386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16" y="3236304"/>
            <a:ext cx="3256966" cy="8982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362" y="4755835"/>
            <a:ext cx="1041032" cy="14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for Mini-batch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Overlap data access and computation in mini-batch algorithms (e.g., DNN)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Simple pipelining of I/O and compute via queueing / prefetching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Example </a:t>
            </a:r>
            <a:r>
              <a:rPr lang="en-US" dirty="0" err="1"/>
              <a:t>TensorFlow</a:t>
            </a:r>
            <a:endParaRPr lang="en-US" dirty="0"/>
          </a:p>
          <a:p>
            <a:pPr lvl="1"/>
            <a:r>
              <a:rPr lang="en-US" b="1" dirty="0"/>
              <a:t>#1</a:t>
            </a:r>
            <a:r>
              <a:rPr lang="en-US" dirty="0"/>
              <a:t> Queueing </a:t>
            </a:r>
            <a:br>
              <a:rPr lang="en-US" dirty="0"/>
            </a:br>
            <a:r>
              <a:rPr lang="en-US" dirty="0"/>
              <a:t>and Threading</a:t>
            </a:r>
          </a:p>
          <a:p>
            <a:pPr lvl="1"/>
            <a:endParaRPr lang="en-US" sz="1000" dirty="0"/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Dataset API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Prefetching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lvl="1"/>
            <a:r>
              <a:rPr lang="en-US" b="1" dirty="0"/>
              <a:t>#3</a:t>
            </a:r>
            <a:r>
              <a:rPr lang="en-US" dirty="0"/>
              <a:t> Reuse via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Data Echoing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Caching, Partitioning, and Indexing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6149" y="3697799"/>
            <a:ext cx="556180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dataset.batch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=32)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dataset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dataset.prefetch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buffer_size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25" y="2419269"/>
            <a:ext cx="5898383" cy="134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24" y="4128105"/>
            <a:ext cx="5898383" cy="1348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6188" y="4306986"/>
            <a:ext cx="20060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https://www.tensorflow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.org/guide/performance/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datasets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1"/>
          <a:stretch/>
        </p:blipFill>
        <p:spPr>
          <a:xfrm>
            <a:off x="3245613" y="5455249"/>
            <a:ext cx="3305912" cy="823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2059" y="5417423"/>
            <a:ext cx="220932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https://ai.googleblog.com/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2020/05/speeding-up-neural-network-training.html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948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#6 Compression</a:t>
            </a:r>
          </a:p>
        </p:txBody>
      </p:sp>
    </p:spTree>
    <p:extLst>
      <p:ext uri="{BB962C8B-B14F-4D97-AF65-F5344CB8AC3E}">
        <p14:creationId xmlns:p14="http://schemas.microsoft.com/office/powerpoint/2010/main" val="118700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Database Compression Schemes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Null Suppression</a:t>
            </a:r>
          </a:p>
          <a:p>
            <a:pPr lvl="1"/>
            <a:r>
              <a:rPr lang="en-US" dirty="0"/>
              <a:t>Compress integers by </a:t>
            </a:r>
            <a:r>
              <a:rPr lang="en-US" b="1" dirty="0">
                <a:solidFill>
                  <a:srgbClr val="7889FB"/>
                </a:solidFill>
              </a:rPr>
              <a:t>omitting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leading zero</a:t>
            </a:r>
            <a:r>
              <a:rPr lang="en-US" dirty="0"/>
              <a:t> bytes/bits (e.g., NS, gamma)</a:t>
            </a:r>
          </a:p>
          <a:p>
            <a:pPr lvl="1"/>
            <a:endParaRPr lang="en-US" sz="700" dirty="0"/>
          </a:p>
          <a:p>
            <a:r>
              <a:rPr lang="en-US" dirty="0"/>
              <a:t>Run-Length Encoding</a:t>
            </a:r>
          </a:p>
          <a:p>
            <a:pPr lvl="1"/>
            <a:r>
              <a:rPr lang="en-US" dirty="0"/>
              <a:t>Compress sequences of equal values by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runs</a:t>
            </a:r>
            <a:r>
              <a:rPr lang="en-US" dirty="0"/>
              <a:t> of (value, start, run length)</a:t>
            </a:r>
          </a:p>
          <a:p>
            <a:pPr lvl="1"/>
            <a:endParaRPr lang="en-US" sz="700" dirty="0"/>
          </a:p>
          <a:p>
            <a:r>
              <a:rPr lang="en-US" dirty="0"/>
              <a:t>Dictionary Encoding</a:t>
            </a:r>
          </a:p>
          <a:p>
            <a:pPr lvl="1"/>
            <a:r>
              <a:rPr lang="en-US" dirty="0"/>
              <a:t>Compress column w/ few distinct values</a:t>
            </a:r>
            <a:br>
              <a:rPr lang="en-US" dirty="0"/>
            </a:br>
            <a:r>
              <a:rPr lang="en-US" dirty="0"/>
              <a:t>as </a:t>
            </a:r>
            <a:r>
              <a:rPr lang="en-US" b="1" dirty="0" err="1">
                <a:solidFill>
                  <a:srgbClr val="7889FB"/>
                </a:solidFill>
              </a:rPr>
              <a:t>pos</a:t>
            </a:r>
            <a:r>
              <a:rPr lang="en-US" b="1" dirty="0">
                <a:solidFill>
                  <a:srgbClr val="7889FB"/>
                </a:solidFill>
              </a:rPr>
              <a:t> in dictionary</a:t>
            </a:r>
            <a:r>
              <a:rPr lang="en-US" dirty="0"/>
              <a:t> (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code size</a:t>
            </a:r>
            <a:r>
              <a:rPr lang="en-US" dirty="0"/>
              <a:t>) </a:t>
            </a:r>
          </a:p>
          <a:p>
            <a:pPr lvl="1"/>
            <a:endParaRPr lang="en-US" sz="700" dirty="0"/>
          </a:p>
          <a:p>
            <a:r>
              <a:rPr lang="en-US" dirty="0"/>
              <a:t>Delta Encoding</a:t>
            </a:r>
          </a:p>
          <a:p>
            <a:pPr lvl="1"/>
            <a:r>
              <a:rPr lang="en-US" dirty="0"/>
              <a:t>Compress sequence w/ small changes</a:t>
            </a:r>
            <a:br>
              <a:rPr lang="en-US" dirty="0"/>
            </a:br>
            <a:r>
              <a:rPr lang="en-US" dirty="0"/>
              <a:t>by storing </a:t>
            </a:r>
            <a:r>
              <a:rPr lang="en-US" b="1" dirty="0">
                <a:solidFill>
                  <a:srgbClr val="7889FB"/>
                </a:solidFill>
              </a:rPr>
              <a:t>deltas to previous value</a:t>
            </a:r>
          </a:p>
          <a:p>
            <a:pPr lvl="1"/>
            <a:endParaRPr lang="en-US" sz="700" dirty="0"/>
          </a:p>
          <a:p>
            <a:r>
              <a:rPr lang="en-US" dirty="0"/>
              <a:t>Frame-of-Reference Encoding</a:t>
            </a:r>
          </a:p>
          <a:p>
            <a:pPr lvl="1"/>
            <a:r>
              <a:rPr lang="en-US" dirty="0"/>
              <a:t>Compress values by storing </a:t>
            </a:r>
            <a:r>
              <a:rPr lang="en-US" b="1" dirty="0">
                <a:solidFill>
                  <a:srgbClr val="7889FB"/>
                </a:solidFill>
              </a:rPr>
              <a:t>delta to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reference value</a:t>
            </a:r>
            <a:r>
              <a:rPr lang="en-US" dirty="0"/>
              <a:t> (outlier handling)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6259" y="1627831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0465" y="1627830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4673" y="1627832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00000000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8879" y="1627831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78879" y="1245996"/>
            <a:ext cx="87420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7666" y="1941006"/>
            <a:ext cx="252887" cy="241160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0554" y="1941004"/>
            <a:ext cx="87420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01101010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444758" y="2634241"/>
            <a:ext cx="3510001" cy="577594"/>
            <a:chOff x="5444758" y="2634241"/>
            <a:chExt cx="3510001" cy="577594"/>
          </a:xfrm>
        </p:grpSpPr>
        <p:sp>
          <p:nvSpPr>
            <p:cNvPr id="13" name="Rectangle 12"/>
            <p:cNvSpPr/>
            <p:nvPr/>
          </p:nvSpPr>
          <p:spPr>
            <a:xfrm>
              <a:off x="5444758" y="26342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1 1 1 1 7 7 7 7 7 3 3 3 3 3 3 ...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3770" y="2970674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95895" y="2967801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5,5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76426" y="2964927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10,6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39011" y="3657906"/>
            <a:ext cx="3512875" cy="741565"/>
            <a:chOff x="5439011" y="3657906"/>
            <a:chExt cx="3512875" cy="741565"/>
          </a:xfrm>
        </p:grpSpPr>
        <p:sp>
          <p:nvSpPr>
            <p:cNvPr id="17" name="Rectangle 16"/>
            <p:cNvSpPr/>
            <p:nvPr/>
          </p:nvSpPr>
          <p:spPr>
            <a:xfrm>
              <a:off x="5441885" y="3657906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1 7 7 3 1 7 1 3 3 7 1 3 3 7 3 ...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41889" y="3959836"/>
              <a:ext cx="619613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1,</a:t>
              </a:r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3,7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21241" y="3899452"/>
              <a:ext cx="247577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dictionary (</a:t>
              </a:r>
              <a:r>
                <a:rPr lang="en-US" sz="1600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code size 2 bit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9011" y="4250252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1 3 3 2 1 3 1 2 2 3 1 2 2 3 2 ...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6139" y="4914483"/>
            <a:ext cx="3512871" cy="456895"/>
            <a:chOff x="5436139" y="4914483"/>
            <a:chExt cx="3512871" cy="456895"/>
          </a:xfrm>
        </p:grpSpPr>
        <p:sp>
          <p:nvSpPr>
            <p:cNvPr id="21" name="Rectangle 20"/>
            <p:cNvSpPr/>
            <p:nvPr/>
          </p:nvSpPr>
          <p:spPr>
            <a:xfrm>
              <a:off x="5439009" y="4914483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20 21 22 20 19 18 19 20 21 20 ...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36139" y="522215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  1  1 -2 -1 -1  1  1  1 -1...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41890" y="5869141"/>
            <a:ext cx="3512871" cy="707057"/>
            <a:chOff x="5441890" y="5869141"/>
            <a:chExt cx="3512871" cy="707057"/>
          </a:xfrm>
        </p:grpSpPr>
        <p:sp>
          <p:nvSpPr>
            <p:cNvPr id="25" name="Rectangle 24"/>
            <p:cNvSpPr/>
            <p:nvPr/>
          </p:nvSpPr>
          <p:spPr>
            <a:xfrm>
              <a:off x="5444760" y="5869141"/>
              <a:ext cx="3510001" cy="241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20 21 22 20 71 70 71 69 70 21 ...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41890" y="6426979"/>
              <a:ext cx="3510001" cy="149219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-1  0  1 -1  1  0  1 -1  0 -1 ...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16651" y="6148066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12845" y="61538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85083" y="6142319"/>
              <a:ext cx="297553" cy="23206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5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Lossless Compression Techniques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Block-Level General-Purpose Compression</a:t>
            </a:r>
          </a:p>
          <a:p>
            <a:pPr lvl="1"/>
            <a:r>
              <a:rPr lang="en-US" dirty="0"/>
              <a:t>Heavyweight or lightweight compression schemes</a:t>
            </a:r>
          </a:p>
          <a:p>
            <a:pPr lvl="1"/>
            <a:r>
              <a:rPr lang="en-US" dirty="0"/>
              <a:t>Decompress matrices block-wise for each operation</a:t>
            </a:r>
          </a:p>
          <a:p>
            <a:pPr lvl="1"/>
            <a:r>
              <a:rPr lang="en-US" dirty="0"/>
              <a:t>E.g.: Spark RDD compression (Snappy/LZ4),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SM [SSDBM’11], </a:t>
            </a:r>
            <a:r>
              <a:rPr lang="en-US" b="1" dirty="0" err="1">
                <a:solidFill>
                  <a:srgbClr val="7889FB"/>
                </a:solidFill>
              </a:rPr>
              <a:t>TileDB</a:t>
            </a:r>
            <a:r>
              <a:rPr lang="en-US" dirty="0"/>
              <a:t> SM [PVLDB’16],</a:t>
            </a:r>
            <a:br>
              <a:rPr lang="en-US" dirty="0"/>
            </a:br>
            <a:r>
              <a:rPr lang="en-US" dirty="0"/>
              <a:t>scientific formats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  <a:r>
              <a:rPr lang="en-US" dirty="0"/>
              <a:t> at chunk granularity</a:t>
            </a:r>
          </a:p>
          <a:p>
            <a:pPr lvl="1"/>
            <a:endParaRPr lang="en-US" sz="700" dirty="0"/>
          </a:p>
          <a:p>
            <a:r>
              <a:rPr lang="en-US" dirty="0"/>
              <a:t>#2 Block-Level Matrix Compression</a:t>
            </a:r>
          </a:p>
          <a:p>
            <a:pPr lvl="1"/>
            <a:r>
              <a:rPr lang="en-US" dirty="0"/>
              <a:t>Compress matrix block with homogeneous encoding scheme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CSR-VI</a:t>
            </a:r>
            <a:r>
              <a:rPr lang="en-US" dirty="0"/>
              <a:t> (</a:t>
            </a:r>
            <a:r>
              <a:rPr lang="en-US" dirty="0" err="1"/>
              <a:t>dict</a:t>
            </a:r>
            <a:r>
              <a:rPr lang="en-US" dirty="0"/>
              <a:t>) [CF’08], </a:t>
            </a:r>
            <a:r>
              <a:rPr lang="en-US" b="1" dirty="0" err="1">
                <a:solidFill>
                  <a:srgbClr val="7889FB"/>
                </a:solidFill>
              </a:rPr>
              <a:t>cPLS</a:t>
            </a:r>
            <a:r>
              <a:rPr lang="en-US" dirty="0"/>
              <a:t> (grammar) [KDD’16],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TOC</a:t>
            </a:r>
            <a:r>
              <a:rPr lang="en-US" dirty="0"/>
              <a:t> (LZW w/ </a:t>
            </a:r>
            <a:r>
              <a:rPr lang="en-US" dirty="0" err="1"/>
              <a:t>trie</a:t>
            </a:r>
            <a:r>
              <a:rPr lang="en-US" dirty="0"/>
              <a:t>) [SIGMOD’19] </a:t>
            </a:r>
          </a:p>
          <a:p>
            <a:pPr lvl="1"/>
            <a:endParaRPr lang="en-US" sz="700" dirty="0"/>
          </a:p>
          <a:p>
            <a:r>
              <a:rPr lang="en-US" dirty="0"/>
              <a:t>#3 Column-Group-Level Matrix Compression</a:t>
            </a:r>
          </a:p>
          <a:p>
            <a:pPr lvl="1"/>
            <a:r>
              <a:rPr lang="en-US" dirty="0"/>
              <a:t>Compress column groups w/ heterogeneous schemes </a:t>
            </a:r>
          </a:p>
          <a:p>
            <a:pPr lvl="1"/>
            <a:r>
              <a:rPr lang="en-US" dirty="0"/>
              <a:t>Perform LA ops over compressed representation</a:t>
            </a:r>
          </a:p>
          <a:p>
            <a:pPr lvl="1"/>
            <a:r>
              <a:rPr lang="en-US" dirty="0"/>
              <a:t>E.g.: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CLA</a:t>
            </a:r>
            <a:r>
              <a:rPr lang="en-US" dirty="0"/>
              <a:t> (RLE, OLE, DDC, UC) [PVLDB’16]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693546" y="1554183"/>
            <a:ext cx="2243579" cy="1385737"/>
            <a:chOff x="6532773" y="1574278"/>
            <a:chExt cx="2243579" cy="1385737"/>
          </a:xfrm>
        </p:grpSpPr>
        <p:cxnSp>
          <p:nvCxnSpPr>
            <p:cNvPr id="9" name="Straight Connector 8"/>
            <p:cNvCxnSpPr>
              <a:cxnSpLocks/>
              <a:stCxn id="12" idx="0"/>
              <a:endCxn id="13" idx="2"/>
            </p:cNvCxnSpPr>
            <p:nvPr/>
          </p:nvCxnSpPr>
          <p:spPr>
            <a:xfrm flipV="1">
              <a:off x="8413373" y="2020412"/>
              <a:ext cx="3091" cy="355142"/>
            </a:xfrm>
            <a:prstGeom prst="line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532773" y="2245144"/>
              <a:ext cx="2243579" cy="714871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Storage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79601" y="237398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18501" y="2375554"/>
              <a:ext cx="389743" cy="4461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52512" y="1574278"/>
              <a:ext cx="527903" cy="44613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1569" y="1649690"/>
              <a:ext cx="1291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decompress 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&amp;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deserialize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0571" y="3467180"/>
            <a:ext cx="1052661" cy="1171428"/>
            <a:chOff x="7429798" y="3447705"/>
            <a:chExt cx="1052661" cy="1171428"/>
          </a:xfrm>
        </p:grpSpPr>
        <p:sp>
          <p:nvSpPr>
            <p:cNvPr id="16" name="Rectangle 15"/>
            <p:cNvSpPr/>
            <p:nvPr/>
          </p:nvSpPr>
          <p:spPr>
            <a:xfrm>
              <a:off x="7707886" y="3912121"/>
              <a:ext cx="774573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comp. M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29798" y="3447705"/>
              <a:ext cx="680199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Dict.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93547" y="5104292"/>
            <a:ext cx="2241909" cy="1439159"/>
            <a:chOff x="6532776" y="5084190"/>
            <a:chExt cx="2241909" cy="1439159"/>
          </a:xfrm>
        </p:grpSpPr>
        <p:sp>
          <p:nvSpPr>
            <p:cNvPr id="19" name="Rectangle 18"/>
            <p:cNvSpPr/>
            <p:nvPr/>
          </p:nvSpPr>
          <p:spPr>
            <a:xfrm>
              <a:off x="7370089" y="5695364"/>
              <a:ext cx="180779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99562" y="5696935"/>
              <a:ext cx="301755" cy="7070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93449" y="5193237"/>
              <a:ext cx="152503" cy="1210707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99014" y="5193237"/>
              <a:ext cx="487146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39783" y="5194807"/>
              <a:ext cx="416355" cy="395588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32776" y="5084190"/>
              <a:ext cx="2241909" cy="1439159"/>
            </a:xfrm>
            <a:prstGeom prst="rect">
              <a:avLst/>
            </a:prstGeom>
            <a:noFill/>
            <a:ln w="19050">
              <a:solidFill>
                <a:srgbClr val="7889F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  <a:b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18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CLA: Compressed 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 lightweight database compression techniques</a:t>
            </a:r>
          </a:p>
          <a:p>
            <a:pPr lvl="1"/>
            <a:r>
              <a:rPr lang="en-US" dirty="0"/>
              <a:t>Perform LA operations </a:t>
            </a:r>
            <a:r>
              <a:rPr lang="en-US" b="1" dirty="0">
                <a:solidFill>
                  <a:srgbClr val="7889FB"/>
                </a:solidFill>
              </a:rPr>
              <a:t>on compressed matrices</a:t>
            </a:r>
          </a:p>
          <a:p>
            <a:pPr lvl="1"/>
            <a:endParaRPr lang="en-US" sz="700" dirty="0"/>
          </a:p>
          <a:p>
            <a:r>
              <a:rPr lang="en-US" dirty="0"/>
              <a:t>Goals of CLA</a:t>
            </a:r>
          </a:p>
          <a:p>
            <a:pPr lvl="1"/>
            <a:r>
              <a:rPr lang="en-US" dirty="0"/>
              <a:t>Operations performance close to uncompressed</a:t>
            </a:r>
          </a:p>
          <a:p>
            <a:pPr lvl="1"/>
            <a:r>
              <a:rPr lang="en-US" dirty="0"/>
              <a:t>Good compression ratios </a:t>
            </a:r>
            <a:endParaRPr lang="en-US" sz="10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247467" y="1880053"/>
            <a:ext cx="609600" cy="4148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48965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v …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449344" y="2450759"/>
            <a:ext cx="228600" cy="1588"/>
          </a:xfrm>
          <a:prstGeom prst="straightConnector1">
            <a:avLst/>
          </a:prstGeom>
          <a:ln w="1905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74" y="3686861"/>
            <a:ext cx="6923671" cy="2493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798" y="821448"/>
            <a:ext cx="49852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10365" y="680780"/>
            <a:ext cx="198957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[Ahmed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Elgohary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Compressed Linear Algebra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822" y="5627080"/>
            <a:ext cx="161778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SIGMOD Record’17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VLDBJ’18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CACM’19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906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CLA: Compressed Linear Algebra, cont.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Compression Framework</a:t>
            </a:r>
          </a:p>
          <a:p>
            <a:pPr lvl="1"/>
            <a:r>
              <a:rPr lang="en-US" dirty="0"/>
              <a:t>Column-wise matrix compression (values + compressed offsets / references)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Column co-coding </a:t>
            </a:r>
            <a:r>
              <a:rPr lang="en-US" dirty="0"/>
              <a:t>(column groups, encoded as single unit)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Heterogeneous column encoding formats</a:t>
            </a:r>
            <a:r>
              <a:rPr lang="en-US" dirty="0"/>
              <a:t> (w/ dedicated </a:t>
            </a:r>
            <a:r>
              <a:rPr lang="en-US" b="1" dirty="0">
                <a:solidFill>
                  <a:schemeClr val="accent1"/>
                </a:solidFill>
              </a:rPr>
              <a:t>physical encodings</a:t>
            </a:r>
            <a:r>
              <a:rPr lang="en-US" dirty="0"/>
              <a:t>) </a:t>
            </a:r>
          </a:p>
          <a:p>
            <a:pPr lvl="1"/>
            <a:endParaRPr lang="en-US" sz="700" dirty="0"/>
          </a:p>
          <a:p>
            <a:r>
              <a:rPr lang="en-US" dirty="0"/>
              <a:t>Column Encoding </a:t>
            </a:r>
            <a:br>
              <a:rPr lang="en-US" dirty="0"/>
            </a:br>
            <a:r>
              <a:rPr lang="en-US" dirty="0"/>
              <a:t>Formats</a:t>
            </a:r>
          </a:p>
          <a:p>
            <a:pPr lvl="1"/>
            <a:r>
              <a:rPr lang="en-US" dirty="0"/>
              <a:t>Offset-List (OLE)</a:t>
            </a:r>
          </a:p>
          <a:p>
            <a:pPr lvl="1"/>
            <a:r>
              <a:rPr lang="en-US" dirty="0"/>
              <a:t>Run-Length (RLE)</a:t>
            </a:r>
          </a:p>
          <a:p>
            <a:pPr lvl="1"/>
            <a:r>
              <a:rPr lang="en-US" dirty="0"/>
              <a:t>Dense Dictionary</a:t>
            </a:r>
            <a:br>
              <a:rPr lang="en-US" dirty="0"/>
            </a:br>
            <a:r>
              <a:rPr lang="en-US" dirty="0"/>
              <a:t>Coding (DDC)*</a:t>
            </a:r>
          </a:p>
          <a:p>
            <a:pPr lvl="1"/>
            <a:r>
              <a:rPr lang="en-US" dirty="0"/>
              <a:t>Uncompressed </a:t>
            </a:r>
            <a:br>
              <a:rPr lang="en-US" dirty="0"/>
            </a:br>
            <a:r>
              <a:rPr lang="en-US" dirty="0"/>
              <a:t>Columns (UC)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Automatic Compression Planning </a:t>
            </a:r>
            <a:r>
              <a:rPr lang="en-US" b="0" dirty="0"/>
              <a:t>(</a:t>
            </a:r>
            <a:r>
              <a:rPr lang="en-US" dirty="0">
                <a:solidFill>
                  <a:schemeClr val="accent1"/>
                </a:solidFill>
              </a:rPr>
              <a:t>sampling-based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Select column groups and formats per group (data dependent)</a:t>
            </a:r>
            <a:endParaRPr lang="en-US" b="1" dirty="0">
              <a:solidFill>
                <a:srgbClr val="7889FB"/>
              </a:solidFill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6DFC8-FB96-411E-8259-9C49E99DAF6B}"/>
              </a:ext>
            </a:extLst>
          </p:cNvPr>
          <p:cNvSpPr txBox="1"/>
          <p:nvPr/>
        </p:nvSpPr>
        <p:spPr>
          <a:xfrm>
            <a:off x="7686674" y="5189136"/>
            <a:ext cx="126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DDC1/2 in VLDBJ’18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59" y="2832010"/>
            <a:ext cx="5728974" cy="2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CLA: Compressed Linear Algebra, cont.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Matrix-Vector Multiplication</a:t>
            </a:r>
          </a:p>
          <a:p>
            <a:pPr lvl="1"/>
            <a:r>
              <a:rPr lang="en-US" dirty="0"/>
              <a:t>Naïve: for each tuple, pre-aggregate values, add values at offsets to q</a:t>
            </a:r>
          </a:p>
          <a:p>
            <a:pPr lvl="1">
              <a:buNone/>
            </a:pPr>
            <a:r>
              <a:rPr lang="en-US" dirty="0"/>
              <a:t>	Example: q = X v, with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sz="300" dirty="0"/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Cache-conscious: </a:t>
            </a:r>
            <a:r>
              <a:rPr lang="en-US" dirty="0"/>
              <a:t>Horizontal, </a:t>
            </a:r>
            <a:br>
              <a:rPr lang="en-US" dirty="0"/>
            </a:br>
            <a:r>
              <a:rPr lang="en-US" dirty="0"/>
              <a:t>segment-aligned scans, maintain positions</a:t>
            </a:r>
          </a:p>
          <a:p>
            <a:pPr lvl="1"/>
            <a:endParaRPr lang="en-US" sz="700" dirty="0"/>
          </a:p>
          <a:p>
            <a:r>
              <a:rPr lang="en-US" dirty="0"/>
              <a:t>Vector-Matrix Multiplication</a:t>
            </a:r>
          </a:p>
          <a:p>
            <a:pPr lvl="1"/>
            <a:r>
              <a:rPr lang="en-US" dirty="0"/>
              <a:t>Naïve: </a:t>
            </a:r>
            <a:r>
              <a:rPr lang="en-US" b="1" dirty="0">
                <a:solidFill>
                  <a:schemeClr val="accent1"/>
                </a:solidFill>
              </a:rPr>
              <a:t>cache-unfriendly on input (v)</a:t>
            </a:r>
          </a:p>
          <a:p>
            <a:pPr lvl="1"/>
            <a:r>
              <a:rPr lang="en-US" dirty="0"/>
              <a:t>Cache-conscious: again use horizontal, segment-aligned scans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4295" y="2506315"/>
            <a:ext cx="3575334" cy="2219882"/>
            <a:chOff x="2362200" y="3382736"/>
            <a:chExt cx="3575334" cy="221988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 l="39001" t="6552"/>
            <a:stretch>
              <a:fillRect/>
            </a:stretch>
          </p:blipFill>
          <p:spPr bwMode="auto">
            <a:xfrm>
              <a:off x="2362200" y="3429000"/>
              <a:ext cx="3575334" cy="217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411187" y="3382736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20495" y="2821197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695" y="2287797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9*11=99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653870" y="2821197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9095" y="228779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90.2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82495" y="2821197"/>
            <a:ext cx="304800" cy="838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6295" y="2287797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34920" y="2821197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8245" y="2287797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11145" y="2287797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68295" y="2821197"/>
            <a:ext cx="304800" cy="609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30245" y="2287797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25495" y="2821197"/>
            <a:ext cx="304800" cy="990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32" name="Rectangle 31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43" name="Rectangle 42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54" name="Rectangle 53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99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90.2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76" name="Rectangle 75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154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87" name="Rectangle 86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144.2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305317" y="217726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 cache unfriendly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on output  (q)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2917" y="3091666"/>
            <a:ext cx="2841955" cy="2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" name="Rectangle 98"/>
          <p:cNvSpPr/>
          <p:nvPr/>
        </p:nvSpPr>
        <p:spPr>
          <a:xfrm>
            <a:off x="6381517" y="3766795"/>
            <a:ext cx="1066800" cy="914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549345" y="2821197"/>
            <a:ext cx="304800" cy="1143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139895" y="2821197"/>
            <a:ext cx="381000" cy="1828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73145" y="2287797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04" name="Rectangle 103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31.3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153.2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160.3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15" name="Rectangle 114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130495" y="2392572"/>
            <a:ext cx="533400" cy="2286000"/>
            <a:chOff x="5410200" y="2514600"/>
            <a:chExt cx="533400" cy="2286000"/>
          </a:xfrm>
          <a:solidFill>
            <a:schemeClr val="bg1"/>
          </a:solidFill>
        </p:grpSpPr>
        <p:sp>
          <p:nvSpPr>
            <p:cNvPr id="126" name="Rectangle 125"/>
            <p:cNvSpPr/>
            <p:nvPr/>
          </p:nvSpPr>
          <p:spPr>
            <a:xfrm>
              <a:off x="5410200" y="2514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162.3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10200" y="2743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134.5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10200" y="2971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160.4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410200" y="3200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162.8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410200" y="3429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32.5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410200" y="36576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155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410200" y="38862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133.1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410200" y="41148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125.8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410200" y="43434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161.4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410200" y="4572000"/>
              <a:ext cx="533400" cy="2286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34.3</a:t>
              </a: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7895992" y="3529816"/>
            <a:ext cx="133350" cy="12096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482670" y="20020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482670" y="20020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1, 3, 2)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482670" y="20020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11,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3, 2)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482670" y="20020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2) 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482670" y="20020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482670" y="200204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 = (7, 11, 1, 3, 2) </a:t>
            </a:r>
          </a:p>
        </p:txBody>
      </p:sp>
    </p:spTree>
    <p:extLst>
      <p:ext uri="{BB962C8B-B14F-4D97-AF65-F5344CB8AC3E}">
        <p14:creationId xmlns:p14="http://schemas.microsoft.com/office/powerpoint/2010/main" val="5230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/>
      <p:bldP spid="26" grpId="1"/>
      <p:bldP spid="27" grpId="0"/>
      <p:bldP spid="27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97" grpId="0"/>
      <p:bldP spid="99" grpId="0" animBg="1"/>
      <p:bldP spid="100" grpId="0" animBg="1"/>
      <p:bldP spid="100" grpId="1" animBg="1"/>
      <p:bldP spid="101" grpId="0" animBg="1"/>
      <p:bldP spid="101" grpId="1" animBg="1"/>
      <p:bldP spid="102" grpId="0"/>
      <p:bldP spid="102" grpId="1"/>
      <p:bldP spid="136" grpId="0" animBg="1"/>
      <p:bldP spid="137" grpId="0"/>
      <p:bldP spid="137" grpId="1"/>
      <p:bldP spid="138" grpId="0" build="allAtOnce"/>
      <p:bldP spid="139" grpId="0" build="allAtOnce"/>
      <p:bldP spid="140" grpId="0" build="allAtOnce"/>
      <p:bldP spid="141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76" y="2732209"/>
            <a:ext cx="4404266" cy="824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CLA: Compressed Linear Algebra, cont.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Estimating Compressed Size: </a:t>
            </a:r>
            <a:r>
              <a:rPr lang="en-US" b="0" dirty="0"/>
              <a:t>S</a:t>
            </a:r>
            <a:r>
              <a:rPr lang="en-US" b="0" baseline="30000" dirty="0"/>
              <a:t>C</a:t>
            </a:r>
            <a:r>
              <a:rPr lang="en-US" b="0" dirty="0"/>
              <a:t> = min(S</a:t>
            </a:r>
            <a:r>
              <a:rPr lang="en-US" b="0" baseline="30000" dirty="0"/>
              <a:t>OLE</a:t>
            </a:r>
            <a:r>
              <a:rPr lang="en-US" b="0" dirty="0"/>
              <a:t>, S</a:t>
            </a:r>
            <a:r>
              <a:rPr lang="en-US" b="0" baseline="30000" dirty="0"/>
              <a:t>RLE</a:t>
            </a:r>
            <a:r>
              <a:rPr lang="en-US" b="0" dirty="0"/>
              <a:t>, S</a:t>
            </a:r>
            <a:r>
              <a:rPr lang="en-US" b="0" baseline="30000" dirty="0"/>
              <a:t>DDC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# of distinct tuples d</a:t>
            </a:r>
            <a:r>
              <a:rPr lang="en-US" baseline="-25000" dirty="0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“Hybrid generalized jackknife” estimator </a:t>
            </a:r>
            <a:r>
              <a:rPr lang="en-US" dirty="0"/>
              <a:t>[JASA’98] </a:t>
            </a:r>
          </a:p>
          <a:p>
            <a:pPr lvl="1"/>
            <a:r>
              <a:rPr lang="en-US" dirty="0"/>
              <a:t># of non-zero tuples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: </a:t>
            </a:r>
            <a:r>
              <a:rPr lang="en-US" b="1" dirty="0">
                <a:solidFill>
                  <a:srgbClr val="7889FB"/>
                </a:solidFill>
              </a:rPr>
              <a:t>Scale from sample with “coverage” adjustment</a:t>
            </a:r>
            <a:endParaRPr lang="en-US" b="1" baseline="-25000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# of runs </a:t>
            </a:r>
            <a:r>
              <a:rPr lang="en-US" dirty="0" err="1"/>
              <a:t>r</a:t>
            </a:r>
            <a:r>
              <a:rPr lang="en-US" baseline="-25000" dirty="0" err="1"/>
              <a:t>ij</a:t>
            </a:r>
            <a:r>
              <a:rPr lang="en-US" dirty="0"/>
              <a:t>: </a:t>
            </a:r>
            <a:r>
              <a:rPr lang="en-US" b="1" dirty="0" err="1">
                <a:solidFill>
                  <a:srgbClr val="7889FB"/>
                </a:solidFill>
              </a:rPr>
              <a:t>maxEnt</a:t>
            </a:r>
            <a:r>
              <a:rPr lang="en-US" b="1" dirty="0">
                <a:solidFill>
                  <a:srgbClr val="7889FB"/>
                </a:solidFill>
              </a:rPr>
              <a:t> model + independent-interval approx.</a:t>
            </a:r>
            <a:r>
              <a:rPr lang="en-US" dirty="0"/>
              <a:t> (~ </a:t>
            </a:r>
            <a:r>
              <a:rPr lang="en-US" dirty="0" err="1"/>
              <a:t>Ising</a:t>
            </a:r>
            <a:r>
              <a:rPr lang="en-US" dirty="0"/>
              <a:t>-Stevens)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Compression Planning</a:t>
            </a:r>
          </a:p>
          <a:p>
            <a:pPr lvl="1"/>
            <a:r>
              <a:rPr lang="en-US" b="1" dirty="0"/>
              <a:t>#1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Classify compressible columns</a:t>
            </a:r>
          </a:p>
          <a:p>
            <a:pPr lvl="2"/>
            <a:r>
              <a:rPr lang="en-US" dirty="0"/>
              <a:t>Draw random sample of rows (from transposed X)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Classify C</a:t>
            </a:r>
            <a:r>
              <a:rPr lang="en-US" baseline="30000" dirty="0"/>
              <a:t>C</a:t>
            </a:r>
            <a:r>
              <a:rPr lang="en-US" dirty="0"/>
              <a:t> and C</a:t>
            </a:r>
            <a:r>
              <a:rPr lang="en-US" baseline="30000" dirty="0"/>
              <a:t>UC</a:t>
            </a:r>
            <a:r>
              <a:rPr lang="en-US" dirty="0"/>
              <a:t> based on estimate compression ratio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Group compressible columns</a:t>
            </a:r>
            <a:r>
              <a:rPr lang="en-US" dirty="0"/>
              <a:t> (exhaustive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greedy </a:t>
            </a:r>
            <a:r>
              <a:rPr lang="en-US" dirty="0">
                <a:solidFill>
                  <a:schemeClr val="accent1"/>
                </a:solidFill>
              </a:rPr>
              <a:t>O(m</a:t>
            </a:r>
            <a:r>
              <a:rPr lang="en-US" baseline="30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Bin-packing-based column partitioning</a:t>
            </a:r>
          </a:p>
          <a:p>
            <a:pPr lvl="2"/>
            <a:r>
              <a:rPr lang="en-US" dirty="0"/>
              <a:t>Greedy grouping per bin </a:t>
            </a:r>
            <a:r>
              <a:rPr lang="en-US" b="1" dirty="0">
                <a:solidFill>
                  <a:srgbClr val="7889FB"/>
                </a:solidFill>
              </a:rPr>
              <a:t>w/ pruning and </a:t>
            </a:r>
            <a:r>
              <a:rPr lang="en-US" b="1" dirty="0" err="1">
                <a:solidFill>
                  <a:srgbClr val="7889FB"/>
                </a:solidFill>
              </a:rPr>
              <a:t>memoization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O(m</a:t>
            </a:r>
            <a:r>
              <a:rPr lang="en-US" b="1" baseline="30000" dirty="0">
                <a:solidFill>
                  <a:srgbClr val="7889FB"/>
                </a:solidFill>
              </a:rPr>
              <a:t>2</a:t>
            </a:r>
            <a:r>
              <a:rPr lang="en-US" b="1" dirty="0">
                <a:solidFill>
                  <a:srgbClr val="7889FB"/>
                </a:solidFill>
              </a:rPr>
              <a:t>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Compression</a:t>
            </a:r>
          </a:p>
          <a:p>
            <a:pPr lvl="2"/>
            <a:r>
              <a:rPr lang="en-US" dirty="0"/>
              <a:t>Extract uncompressed offset lists and exact compression ratio</a:t>
            </a:r>
          </a:p>
          <a:p>
            <a:pPr lvl="2"/>
            <a:r>
              <a:rPr lang="en-US" dirty="0"/>
              <a:t>Graceful corrections and UC group creation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</p:spTree>
    <p:extLst>
      <p:ext uri="{BB962C8B-B14F-4D97-AF65-F5344CB8AC3E}">
        <p14:creationId xmlns:p14="http://schemas.microsoft.com/office/powerpoint/2010/main" val="34302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CLA: Compressed Linear Algebra, cont.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b="1" dirty="0" err="1"/>
              <a:t>LinregCG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10 iterations </a:t>
            </a:r>
            <a:r>
              <a:rPr lang="en-US" dirty="0">
                <a:solidFill>
                  <a:schemeClr val="tx1"/>
                </a:solidFill>
              </a:rPr>
              <a:t>(incl. compression)</a:t>
            </a:r>
            <a:r>
              <a:rPr lang="en-US" dirty="0"/>
              <a:t>, </a:t>
            </a:r>
            <a:r>
              <a:rPr lang="en-US" dirty="0" err="1"/>
              <a:t>InfiMNIST</a:t>
            </a:r>
            <a:r>
              <a:rPr lang="en-US" dirty="0"/>
              <a:t> data generator</a:t>
            </a:r>
          </a:p>
          <a:p>
            <a:pPr lvl="1"/>
            <a:r>
              <a:rPr lang="en-US" dirty="0"/>
              <a:t>1+6 node cluster (</a:t>
            </a:r>
            <a:r>
              <a:rPr lang="en-US" b="1" dirty="0">
                <a:solidFill>
                  <a:schemeClr val="accent1"/>
                </a:solidFill>
              </a:rPr>
              <a:t>216GB</a:t>
            </a:r>
            <a:r>
              <a:rPr lang="en-US" dirty="0"/>
              <a:t> aggregate memory), Spark 2.3, </a:t>
            </a:r>
            <a:r>
              <a:rPr lang="en-US" dirty="0" err="1"/>
              <a:t>SystemML</a:t>
            </a:r>
            <a:r>
              <a:rPr lang="en-US" dirty="0"/>
              <a:t> 1.1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Open Challenges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Ultra-sparse datasets</a:t>
            </a:r>
            <a:r>
              <a:rPr lang="en-US" dirty="0"/>
              <a:t>, tensors, </a:t>
            </a:r>
            <a:r>
              <a:rPr lang="en-US" b="1" dirty="0">
                <a:solidFill>
                  <a:srgbClr val="7889FB"/>
                </a:solidFill>
              </a:rPr>
              <a:t>automatic operator fusion</a:t>
            </a:r>
          </a:p>
          <a:p>
            <a:pPr lvl="1"/>
            <a:r>
              <a:rPr lang="en-US" dirty="0"/>
              <a:t>Operations beyond matrix-vector/unary, applicability to deep learning?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6720A-66CF-4607-874C-242A674E0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97036"/>
              </p:ext>
            </p:extLst>
          </p:nvPr>
        </p:nvGraphicFramePr>
        <p:xfrm>
          <a:off x="740202" y="2843962"/>
          <a:ext cx="3288874" cy="212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Gzip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Higgs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2.17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Census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17.11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6.04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35.69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Covtype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18.19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ImageNet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Mnist8m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2.60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7.32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Airline78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7.07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4.28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7.44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2374093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0A3250-0013-44D8-A960-3C5933A75744}"/>
              </a:ext>
            </a:extLst>
          </p:cNvPr>
          <p:cNvSpPr txBox="1"/>
          <p:nvPr/>
        </p:nvSpPr>
        <p:spPr>
          <a:xfrm>
            <a:off x="809625" y="2459821"/>
            <a:ext cx="311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Compression Ratios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CC2DC-4AE0-41C4-BFBB-2D5BABEA9F8E}"/>
              </a:ext>
            </a:extLst>
          </p:cNvPr>
          <p:cNvGrpSpPr/>
          <p:nvPr/>
        </p:nvGrpSpPr>
        <p:grpSpPr>
          <a:xfrm>
            <a:off x="4029076" y="2462112"/>
            <a:ext cx="4848127" cy="3061829"/>
            <a:chOff x="4029076" y="2703271"/>
            <a:chExt cx="4848127" cy="3061829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FE82E21B-440B-4C61-B551-828D322FB2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6238756"/>
                </p:ext>
              </p:extLst>
            </p:nvPr>
          </p:nvGraphicFramePr>
          <p:xfrm>
            <a:off x="4029076" y="2952620"/>
            <a:ext cx="4848127" cy="24783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ADD1AF-2726-419B-8B79-780A354DC8BB}"/>
                </a:ext>
              </a:extLst>
            </p:cNvPr>
            <p:cNvSpPr txBox="1"/>
            <p:nvPr/>
          </p:nvSpPr>
          <p:spPr>
            <a:xfrm>
              <a:off x="5090672" y="2703271"/>
              <a:ext cx="3327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End-to-End Performance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[sec]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E7D43F-3E0C-4227-A304-66D354BB61B8}"/>
                </a:ext>
              </a:extLst>
            </p:cNvPr>
            <p:cNvSpPr txBox="1"/>
            <p:nvPr/>
          </p:nvSpPr>
          <p:spPr>
            <a:xfrm>
              <a:off x="5084975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90GB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B17B57-7F24-427B-A7AD-2B1BBC56346E}"/>
                </a:ext>
              </a:extLst>
            </p:cNvPr>
            <p:cNvSpPr txBox="1"/>
            <p:nvPr/>
          </p:nvSpPr>
          <p:spPr>
            <a:xfrm>
              <a:off x="6381259" y="5426546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540GB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13EC8A-379C-4C3D-AF82-F7577E2B5170}"/>
                </a:ext>
              </a:extLst>
            </p:cNvPr>
            <p:cNvSpPr txBox="1"/>
            <p:nvPr/>
          </p:nvSpPr>
          <p:spPr>
            <a:xfrm>
              <a:off x="7657511" y="5418688"/>
              <a:ext cx="779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1.1TB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DB618F8-EA11-4F3B-8DC5-C0A4797804C0}"/>
              </a:ext>
            </a:extLst>
          </p:cNvPr>
          <p:cNvSpPr/>
          <p:nvPr/>
        </p:nvSpPr>
        <p:spPr>
          <a:xfrm>
            <a:off x="2479346" y="4375971"/>
            <a:ext cx="1549729" cy="307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Compressed Linear Algebra Extended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Lossless Matrix Compression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Improved general applicability</a:t>
            </a:r>
            <a:r>
              <a:rPr lang="en-US" dirty="0"/>
              <a:t> (compression time, new compression schemes, new kernels, intermediates, workload-aware)</a:t>
            </a:r>
          </a:p>
          <a:p>
            <a:pPr lvl="1"/>
            <a:r>
              <a:rPr lang="en-US" dirty="0"/>
              <a:t>Sparsity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Redundancy exploitation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(data redundancy, structural redundancy)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Workload-aware Compression</a:t>
            </a:r>
          </a:p>
          <a:p>
            <a:pPr lvl="1"/>
            <a:r>
              <a:rPr lang="en-US" dirty="0"/>
              <a:t>Workload summary </a:t>
            </a:r>
            <a:r>
              <a:rPr lang="en-US" dirty="0">
                <a:sym typeface="Wingdings" panose="05000000000000000000" pitchFamily="2" charset="2"/>
              </a:rPr>
              <a:t> compression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Compression  execution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09" y="715629"/>
            <a:ext cx="840730" cy="840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0564" y="1035086"/>
            <a:ext cx="197653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under submission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04" y="2047775"/>
            <a:ext cx="2899721" cy="1862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1" y="4151880"/>
            <a:ext cx="6573401" cy="26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5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Execution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803947" y="3847517"/>
            <a:ext cx="7670081" cy="55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07 Hybrid Execution and HW Accelerators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947" y="2394224"/>
            <a:ext cx="22860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5987" y="2394224"/>
            <a:ext cx="22860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  <a:r>
              <a:rPr lang="en-US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Task-Parallel Execution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6106" y="2394224"/>
            <a:ext cx="2286000" cy="10825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06 Parameter Servers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(data, model)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0213" y="1657978"/>
            <a:ext cx="20900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Mini-batch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5915" y="1659654"/>
            <a:ext cx="20900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SIMD/SPMD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6" y="1379978"/>
            <a:ext cx="209005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Batch/Mini-batch, Independent Tasks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5623" y="4793062"/>
            <a:ext cx="7668405" cy="1"/>
          </a:xfrm>
          <a:prstGeom prst="line">
            <a:avLst/>
          </a:prstGeom>
          <a:ln w="2222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05623" y="5176783"/>
            <a:ext cx="7670081" cy="552450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Caching, Partitioning, Indexing, and Compression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92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Block-level Compression w/ D-VI, CSR-VI, CSX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CSR-VI (CSR-Value Indexed) / D-VI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Create dictionary </a:t>
            </a:r>
            <a:r>
              <a:rPr lang="en-US" dirty="0"/>
              <a:t>for distinct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Encode 8 byte values as 1, 2, or 4-byte codes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(positions in the dictionary)</a:t>
            </a:r>
          </a:p>
          <a:p>
            <a:pPr lvl="1"/>
            <a:r>
              <a:rPr lang="en-US" dirty="0"/>
              <a:t>Extensions w/ delta coding of indexes</a:t>
            </a:r>
          </a:p>
          <a:p>
            <a:pPr lvl="1"/>
            <a:r>
              <a:rPr lang="en-US" dirty="0"/>
              <a:t>Example CSR-VI matrix-vector multiply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 = A %*% b</a:t>
            </a:r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6963" y="3677697"/>
            <a:ext cx="625007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=0;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a.nrow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end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A.rptr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[i+1];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k=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 k&lt;end; k++)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+=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dict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A.val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[k]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* b[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A.ix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[k]];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3248" y="5242038"/>
            <a:ext cx="259247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decoding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(MV over compressed representation)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330271" y="3692769"/>
            <a:ext cx="1371600" cy="2057400"/>
            <a:chOff x="7330271" y="3692769"/>
            <a:chExt cx="1371600" cy="2057400"/>
          </a:xfrm>
        </p:grpSpPr>
        <p:sp>
          <p:nvSpPr>
            <p:cNvPr id="8" name="Rectangle 7"/>
            <p:cNvSpPr/>
            <p:nvPr/>
          </p:nvSpPr>
          <p:spPr>
            <a:xfrm>
              <a:off x="8244671" y="42261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44671" y="45309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44671" y="48357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44671" y="51405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44671" y="5445369"/>
              <a:ext cx="304800" cy="30480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39871" y="42261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39871" y="45309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39871" y="48357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39871" y="51405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39871" y="5445369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82671" y="42261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82671" y="45309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482671" y="48357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82671" y="5140569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22" name="Straight Arrow Connector 21"/>
            <p:cNvCxnSpPr>
              <a:stCxn id="15" idx="1"/>
            </p:cNvCxnSpPr>
            <p:nvPr/>
          </p:nvCxnSpPr>
          <p:spPr>
            <a:xfrm rot="10800000">
              <a:off x="7711271" y="4683369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7711271" y="4378569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1"/>
            </p:cNvCxnSpPr>
            <p:nvPr/>
          </p:nvCxnSpPr>
          <p:spPr>
            <a:xfrm rot="10800000">
              <a:off x="7711271" y="4988169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330271" y="3692769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361" y="2426739"/>
            <a:ext cx="4720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915" y="142602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154805" y="1265763"/>
            <a:ext cx="31995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Kornilios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Kourtis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Georgios 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Goumas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Nectarios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Koziris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sparse matrix-vector multiplication using index and value compression.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CF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77801" y="2169628"/>
            <a:ext cx="257237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Vasileios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Karakasis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An Extended Compression Format for the Optimization of Sparse Matrix-Vector Multiplication.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Parallel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Distrib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35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Tuple-oriented Compression (TOC)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DNN and ML often trained</a:t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>
                <a:solidFill>
                  <a:schemeClr val="accent1"/>
                </a:solidFill>
              </a:rPr>
              <a:t>mini-batch SGD</a:t>
            </a:r>
          </a:p>
          <a:p>
            <a:pPr lvl="1"/>
            <a:r>
              <a:rPr lang="en-US" dirty="0"/>
              <a:t>Effective compression for small batches (#rows)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786" y="137154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81078" y="1225902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94" y="2858147"/>
            <a:ext cx="8781630" cy="29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53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Tuple-oriented Compression (TOC),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Compression Ratios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786" y="137154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381078" y="1225902"/>
            <a:ext cx="39088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Fengan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Lingjiao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Yijing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Zeng,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Kumar, Xi Wu,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Jignesh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Patel: Tuple-oriented Compression for Large-scale Mini-batch Stochastic Gradient Descent,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0" y="2562330"/>
            <a:ext cx="9068701" cy="2069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29011" y="4280597"/>
            <a:ext cx="2391775" cy="31944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8657" y="5084465"/>
            <a:ext cx="58280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Take-away: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specialized lossless matrix compression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reduce memory bandwidth requirements and #FLOPs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6595" y="2301074"/>
            <a:ext cx="16881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baseline?</a:t>
            </a:r>
          </a:p>
        </p:txBody>
      </p:sp>
    </p:spTree>
    <p:extLst>
      <p:ext uri="{BB962C8B-B14F-4D97-AF65-F5344CB8AC3E}">
        <p14:creationId xmlns:p14="http://schemas.microsoft.com/office/powerpoint/2010/main" val="324505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Extensively used in DNN (runtime vs accuracy)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data format + compute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Careful manual application</a:t>
            </a:r>
            <a:r>
              <a:rPr lang="en-US" dirty="0"/>
              <a:t> regarding data and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</a:t>
            </a:r>
            <a:r>
              <a:rPr lang="en-US" dirty="0"/>
              <a:t> ML algorithms approximate by nature + noise generalization effect</a:t>
            </a:r>
          </a:p>
          <a:p>
            <a:pPr lvl="1"/>
            <a:endParaRPr lang="en-US" dirty="0"/>
          </a:p>
          <a:p>
            <a:r>
              <a:rPr lang="en-US" dirty="0"/>
              <a:t>Background Floating Point Numbers (IEEE 754)</a:t>
            </a:r>
          </a:p>
          <a:p>
            <a:pPr lvl="1"/>
            <a:r>
              <a:rPr lang="en-US" dirty="0"/>
              <a:t>Sign s, Mantissa m, Exponent e: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value = s * m * 2</a:t>
            </a:r>
            <a:r>
              <a:rPr lang="en-US" baseline="30000" dirty="0">
                <a:solidFill>
                  <a:schemeClr val="accent1"/>
                </a:solidFill>
                <a:latin typeface="Consolas" panose="020B0609020204030204" pitchFamily="49" charset="0"/>
              </a:rPr>
              <a:t>e</a:t>
            </a:r>
            <a:r>
              <a:rPr lang="en-US" dirty="0"/>
              <a:t> (simplified)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62123"/>
              </p:ext>
            </p:extLst>
          </p:nvPr>
        </p:nvGraphicFramePr>
        <p:xfrm>
          <a:off x="1242646" y="3939234"/>
          <a:ext cx="641419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407">
                  <a:extLst>
                    <a:ext uri="{9D8B030D-6E8A-4147-A177-3AD203B41FA5}">
                      <a16:colId xmlns:a16="http://schemas.microsoft.com/office/drawing/2014/main" val="166399681"/>
                    </a:ext>
                  </a:extLst>
                </a:gridCol>
                <a:gridCol w="870515">
                  <a:extLst>
                    <a:ext uri="{9D8B030D-6E8A-4147-A177-3AD203B41FA5}">
                      <a16:colId xmlns:a16="http://schemas.microsoft.com/office/drawing/2014/main" val="1080380330"/>
                    </a:ext>
                  </a:extLst>
                </a:gridCol>
                <a:gridCol w="1712802">
                  <a:extLst>
                    <a:ext uri="{9D8B030D-6E8A-4147-A177-3AD203B41FA5}">
                      <a16:colId xmlns:a16="http://schemas.microsoft.com/office/drawing/2014/main" val="3882419049"/>
                    </a:ext>
                  </a:extLst>
                </a:gridCol>
                <a:gridCol w="1737473">
                  <a:extLst>
                    <a:ext uri="{9D8B030D-6E8A-4147-A177-3AD203B41FA5}">
                      <a16:colId xmlns:a16="http://schemas.microsoft.com/office/drawing/2014/main" val="3015184139"/>
                    </a:ext>
                  </a:extLst>
                </a:gridCol>
              </a:tblGrid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4950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51212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Single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(FP32)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920187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8172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103043"/>
                  </a:ext>
                </a:extLst>
              </a:tr>
              <a:tr h="29470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Half-Quarter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(FP4)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73383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56846" y="4300696"/>
            <a:ext cx="7435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[bits]</a:t>
            </a:r>
          </a:p>
        </p:txBody>
      </p:sp>
    </p:spTree>
    <p:extLst>
      <p:ext uri="{BB962C8B-B14F-4D97-AF65-F5344CB8AC3E}">
        <p14:creationId xmlns:p14="http://schemas.microsoft.com/office/powerpoint/2010/main" val="14949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and Ultra-low FP Precision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Model Training </a:t>
            </a:r>
            <a:r>
              <a:rPr lang="en-US" dirty="0"/>
              <a:t>w/ low FP Precision</a:t>
            </a:r>
          </a:p>
          <a:p>
            <a:pPr lvl="1"/>
            <a:r>
              <a:rPr lang="en-US" dirty="0"/>
              <a:t>Trend: from </a:t>
            </a:r>
            <a:r>
              <a:rPr lang="en-US" b="1" dirty="0">
                <a:solidFill>
                  <a:schemeClr val="accent1"/>
                </a:solidFill>
              </a:rPr>
              <a:t>FP32/FP16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1"/>
                </a:solidFill>
              </a:rPr>
              <a:t>FP8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chemeClr val="accent1"/>
                </a:solidFill>
              </a:rPr>
              <a:t>Precision of intermediates</a:t>
            </a:r>
            <a:r>
              <a:rPr lang="en-US" dirty="0"/>
              <a:t> (weights, act, errors, grad)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#2: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Precision of accumulation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impact on convergence (swamping </a:t>
            </a:r>
            <a:r>
              <a:rPr lang="en-US" dirty="0" err="1">
                <a:sym typeface="Wingdings" panose="05000000000000000000" pitchFamily="2" charset="2"/>
              </a:rPr>
              <a:t>s+L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Precision of weight updates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loss in accuracy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 ResNet18 over ImageNet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5046" y="1175658"/>
            <a:ext cx="34063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 Execution 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SIMD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speedup/reduced energy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94" y="3891295"/>
            <a:ext cx="8519146" cy="23511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8900" y="4436918"/>
            <a:ext cx="5299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5281" y="4423062"/>
            <a:ext cx="5299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9316" y="4419597"/>
            <a:ext cx="5299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390" y="306844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455226" y="3027905"/>
            <a:ext cx="28159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Naigang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al.: Training Deep Neural Networks with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029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and Ultra-low FP Precision,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Stable Accumulation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rgbClr val="7889FB"/>
                </a:solidFill>
              </a:rPr>
              <a:t>Sorting ASC + Summation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 </a:t>
            </a:r>
            <a:r>
              <a:rPr lang="en-US" b="1" dirty="0" err="1">
                <a:solidFill>
                  <a:srgbClr val="7889FB"/>
                </a:solidFill>
              </a:rPr>
              <a:t>Kahan</a:t>
            </a:r>
            <a:r>
              <a:rPr lang="en-US" b="1" dirty="0">
                <a:solidFill>
                  <a:srgbClr val="7889FB"/>
                </a:solidFill>
              </a:rPr>
              <a:t> Summation</a:t>
            </a:r>
            <a:br>
              <a:rPr lang="en-US" dirty="0"/>
            </a:br>
            <a:r>
              <a:rPr lang="en-US" dirty="0"/>
              <a:t>w/ error independent </a:t>
            </a:r>
            <a:br>
              <a:rPr lang="en-US" dirty="0"/>
            </a:br>
            <a:r>
              <a:rPr lang="en-US" dirty="0"/>
              <a:t>of number of values 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rgbClr val="7889FB"/>
                </a:solidFill>
              </a:rPr>
              <a:t>Pairwise Summation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(divide &amp; conquer)</a:t>
            </a:r>
          </a:p>
          <a:p>
            <a:pPr lvl="1"/>
            <a:endParaRPr lang="en-US" sz="700" dirty="0"/>
          </a:p>
          <a:p>
            <a:r>
              <a:rPr lang="en-US" dirty="0"/>
              <a:t>#4 Chunk-based Accumulation</a:t>
            </a:r>
          </a:p>
          <a:p>
            <a:pPr lvl="1"/>
            <a:r>
              <a:rPr lang="en-US" dirty="0"/>
              <a:t>Divide long dot products into smaller chunks</a:t>
            </a:r>
          </a:p>
          <a:p>
            <a:pPr lvl="1"/>
            <a:r>
              <a:rPr lang="en-US" dirty="0"/>
              <a:t>Hierarchy of partial sums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FP16 accumulators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#5 Stochastic Rounding</a:t>
            </a:r>
          </a:p>
          <a:p>
            <a:pPr lvl="1"/>
            <a:r>
              <a:rPr lang="en-US" dirty="0"/>
              <a:t>Replace nearest w/ prob. rounding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9893" y="2013612"/>
            <a:ext cx="466090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sum;</a:t>
            </a:r>
          </a:p>
          <a:p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sum +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(input +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corr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(sum 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sumOld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368" y="458404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09882" y="4443027"/>
            <a:ext cx="211411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[N. Wang et al.: Training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Neural Networks with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8-bit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Point Numbers.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73979" b="17312"/>
          <a:stretch/>
        </p:blipFill>
        <p:spPr>
          <a:xfrm>
            <a:off x="8539171" y="2264941"/>
            <a:ext cx="368735" cy="352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03B164-E2F4-43B1-964C-4B218F7140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8409054" y="3748320"/>
            <a:ext cx="589745" cy="424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683" y="136832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4079" y="1309236"/>
            <a:ext cx="3354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3451" y="5647171"/>
            <a:ext cx="4084925" cy="534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9893" y="2842811"/>
            <a:ext cx="433386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uak+: 5.000000005E17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//sum(seq(1,1e9))</a:t>
            </a:r>
            <a:endParaRPr lang="it-IT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5.0000000109721722E17</a:t>
            </a:r>
          </a:p>
          <a:p>
            <a:r>
              <a:rPr lang="it-IT" sz="1600" dirty="0">
                <a:latin typeface="Consolas" panose="020B0609020204030204" pitchFamily="49" charset="0"/>
                <a:cs typeface="Calibri" panose="020F0502020204030204" pitchFamily="34" charset="0"/>
              </a:rPr>
              <a:t>ua+:  5.0000000262154688E17 </a:t>
            </a:r>
            <a:r>
              <a:rPr lang="it-IT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//rev</a:t>
            </a:r>
          </a:p>
        </p:txBody>
      </p:sp>
    </p:spTree>
    <p:extLst>
      <p:ext uri="{BB962C8B-B14F-4D97-AF65-F5344CB8AC3E}">
        <p14:creationId xmlns:p14="http://schemas.microsoft.com/office/powerpoint/2010/main" val="2696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/>
              <a:t>Low and Ultra-low FP Precision – New Datatypes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b="0" dirty="0">
                <a:latin typeface="Consolas" panose="020B0609020204030204" pitchFamily="49" charset="0"/>
              </a:rPr>
              <a:t>bfloat16</a:t>
            </a:r>
          </a:p>
          <a:p>
            <a:pPr lvl="1"/>
            <a:r>
              <a:rPr lang="en-US" dirty="0"/>
              <a:t>“Brain” Float16 w/ range of FP32</a:t>
            </a:r>
          </a:p>
          <a:p>
            <a:pPr lvl="1"/>
            <a:r>
              <a:rPr lang="en-US" dirty="0"/>
              <a:t>Drop in replacement for FP32, </a:t>
            </a:r>
            <a:br>
              <a:rPr lang="en-US" dirty="0"/>
            </a:br>
            <a:r>
              <a:rPr lang="en-US" dirty="0"/>
              <a:t>no need for loss scaling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Intel </a:t>
            </a:r>
            <a:r>
              <a:rPr lang="en-US" b="0" dirty="0" err="1">
                <a:latin typeface="Consolas" panose="020B0609020204030204" pitchFamily="49" charset="0"/>
              </a:rPr>
              <a:t>FlexPoint</a:t>
            </a:r>
            <a:endParaRPr lang="en-US" b="0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Blocks of values w/ shared exponent </a:t>
            </a:r>
            <a:br>
              <a:rPr lang="en-US" dirty="0"/>
            </a:br>
            <a:r>
              <a:rPr lang="en-US" dirty="0"/>
              <a:t>(N=16bit w/ M=5bit exponent)</a:t>
            </a:r>
          </a:p>
          <a:p>
            <a:pPr lvl="1"/>
            <a:r>
              <a:rPr lang="en-US" dirty="0"/>
              <a:t>Example: flex16+5</a:t>
            </a:r>
          </a:p>
          <a:p>
            <a:pPr lvl="1"/>
            <a:endParaRPr lang="en-US" dirty="0"/>
          </a:p>
          <a:p>
            <a:r>
              <a:rPr lang="en-US" dirty="0"/>
              <a:t>NVIDIA </a:t>
            </a:r>
            <a:r>
              <a:rPr lang="en-US" b="0" dirty="0">
                <a:latin typeface="Consolas" panose="020B0609020204030204" pitchFamily="49" charset="0"/>
              </a:rPr>
              <a:t>TF32</a:t>
            </a:r>
          </a:p>
          <a:p>
            <a:pPr lvl="1"/>
            <a:r>
              <a:rPr lang="en-US" dirty="0"/>
              <a:t>Range of FP32 </a:t>
            </a:r>
            <a:br>
              <a:rPr lang="en-US" dirty="0"/>
            </a:br>
            <a:r>
              <a:rPr lang="en-US" dirty="0"/>
              <a:t>w/ precision of FP16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531"/>
          <a:stretch/>
        </p:blipFill>
        <p:spPr>
          <a:xfrm>
            <a:off x="4701445" y="4032929"/>
            <a:ext cx="2816245" cy="842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867" y="1901902"/>
            <a:ext cx="978563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590" y="1394385"/>
            <a:ext cx="2987231" cy="1322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0574" y="2457192"/>
            <a:ext cx="281281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[Brennan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Saeta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Performance A user’s guide to converge faster,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42EA8-2A08-46D0-9621-204C3513A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61" y="1284389"/>
            <a:ext cx="659373" cy="561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1703" y="335876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44272" y="3288424"/>
            <a:ext cx="32556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Köster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Flexpoint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Adaptive Numerical Format for Efficient Training of Deep Neural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997" y="5183503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747657" y="5051558"/>
            <a:ext cx="254366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[NVIDIA A100 Tensor Core GPU Architecture - UNPRECEDENTED ACCELERATION AT EVERY SCALE, Whitepaper,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Aug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128" y="4982409"/>
            <a:ext cx="1735483" cy="12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Forward-pass for model scoring (inference) can be done in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 and below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Static, dynamic, and learned quantization </a:t>
            </a:r>
            <a:r>
              <a:rPr lang="en-US" dirty="0">
                <a:solidFill>
                  <a:schemeClr val="tx1"/>
                </a:solidFill>
              </a:rPr>
              <a:t>schemes (</a:t>
            </a:r>
            <a:r>
              <a:rPr lang="en-US" b="1" dirty="0">
                <a:solidFill>
                  <a:schemeClr val="accent1"/>
                </a:solidFill>
              </a:rPr>
              <a:t>weights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inputs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Quantization </a:t>
            </a:r>
            <a:r>
              <a:rPr lang="en-US" b="0" dirty="0"/>
              <a:t>(reduce value domain)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Split value domain into N buckets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such that k = log</a:t>
            </a:r>
            <a:r>
              <a:rPr lang="en-US" baseline="-25000" dirty="0"/>
              <a:t>2</a:t>
            </a:r>
            <a:r>
              <a:rPr lang="en-US" dirty="0"/>
              <a:t> N can encode the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a) Static Quantization</a:t>
            </a:r>
            <a:r>
              <a:rPr lang="en-US" dirty="0"/>
              <a:t> (e.g., min/max) </a:t>
            </a:r>
            <a:br>
              <a:rPr lang="en-US" dirty="0"/>
            </a:br>
            <a:r>
              <a:rPr lang="en-US" dirty="0"/>
              <a:t>per tensor or per tensor channel</a:t>
            </a:r>
          </a:p>
          <a:p>
            <a:pPr lvl="1"/>
            <a:endParaRPr lang="en-US" sz="1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b) Learned Quantization</a:t>
            </a:r>
            <a:r>
              <a:rPr lang="en-US" dirty="0"/>
              <a:t> Schemes </a:t>
            </a:r>
          </a:p>
          <a:p>
            <a:pPr lvl="2"/>
            <a:r>
              <a:rPr lang="en-US" dirty="0"/>
              <a:t>Dynamic programming</a:t>
            </a:r>
          </a:p>
          <a:p>
            <a:pPr lvl="2"/>
            <a:r>
              <a:rPr lang="en-US" dirty="0"/>
              <a:t>Various heuristics</a:t>
            </a:r>
          </a:p>
          <a:p>
            <a:pPr lvl="2"/>
            <a:r>
              <a:rPr lang="en-US" dirty="0"/>
              <a:t>Example systems: 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ZipML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SketchML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89" y="547148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22" y="4293783"/>
            <a:ext cx="2954525" cy="1145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9244" y="5441340"/>
            <a:ext cx="42705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Hantian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Zhang, Jerry Li,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Kara, Dan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Alistarh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Ji Liu, Ce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ZipML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Training Linear Models with End-to-End Low Precision, and a Little Bit of Deep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ICML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58" y="3423348"/>
            <a:ext cx="3426488" cy="702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967" y="2682908"/>
            <a:ext cx="33091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https://blog.tensorflow.org/2020/04/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quantization-aware-training-with-tensorflow-model-optimization-toolkit.html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5918" y="671493"/>
            <a:ext cx="3573972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“Reading”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[Inside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Model Optimization Toolkit (Quantization and Pruning),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YouTube,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42EA8-2A08-46D0-9621-204C3513A8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64" y="787460"/>
            <a:ext cx="659373" cy="5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Lossy</a:t>
            </a:r>
            <a:r>
              <a:rPr lang="en-US" dirty="0"/>
              <a:t>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 err="1"/>
              <a:t>Sparsification</a:t>
            </a:r>
            <a:r>
              <a:rPr lang="en-US" dirty="0"/>
              <a:t>/Pruning </a:t>
            </a:r>
            <a:r>
              <a:rPr lang="en-US" b="0" dirty="0"/>
              <a:t>(reduce #non-zeros)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Value clipping: </a:t>
            </a:r>
            <a:r>
              <a:rPr lang="en-US" dirty="0"/>
              <a:t>zero-out very small values </a:t>
            </a:r>
            <a:br>
              <a:rPr lang="en-US" dirty="0"/>
            </a:br>
            <a:r>
              <a:rPr lang="en-US" dirty="0"/>
              <a:t>below a threshold to reduce size of weights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Training w/ target sparsity: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remove connections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#2 Mantissa Truncation</a:t>
            </a:r>
          </a:p>
          <a:p>
            <a:pPr lvl="1"/>
            <a:r>
              <a:rPr lang="en-US" dirty="0"/>
              <a:t>Truncate m of FP32 from 23bit to 16bit</a:t>
            </a:r>
          </a:p>
          <a:p>
            <a:pPr lvl="1"/>
            <a:r>
              <a:rPr lang="en-US" dirty="0"/>
              <a:t>E.g., </a:t>
            </a:r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(transfers)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PStore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#3 Aggregated Data Representations</a:t>
            </a:r>
          </a:p>
          <a:p>
            <a:pPr lvl="1"/>
            <a:r>
              <a:rPr lang="en-US" dirty="0"/>
              <a:t>a) Dim reduction (e.g., auto encoders)</a:t>
            </a:r>
          </a:p>
          <a:p>
            <a:pPr lvl="1"/>
            <a:r>
              <a:rPr lang="en-US" dirty="0"/>
              <a:t>b) No FK-PK joins in Factorized Learning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foreign key</a:t>
            </a:r>
            <a:r>
              <a:rPr lang="en-US" dirty="0"/>
              <a:t> as </a:t>
            </a:r>
            <a:r>
              <a:rPr lang="en-US" dirty="0" err="1"/>
              <a:t>lossy</a:t>
            </a:r>
            <a:r>
              <a:rPr lang="en-US" dirty="0"/>
              <a:t> compressed rep)</a:t>
            </a:r>
          </a:p>
          <a:p>
            <a:pPr lvl="1"/>
            <a:endParaRPr lang="en-US" sz="700" dirty="0"/>
          </a:p>
          <a:p>
            <a:r>
              <a:rPr lang="en-US" dirty="0"/>
              <a:t>#4 Sampling</a:t>
            </a:r>
          </a:p>
          <a:p>
            <a:pPr lvl="1"/>
            <a:r>
              <a:rPr lang="en-US" dirty="0"/>
              <a:t>User specifies </a:t>
            </a:r>
            <a:r>
              <a:rPr lang="en-US" b="1" dirty="0">
                <a:solidFill>
                  <a:srgbClr val="7889FB"/>
                </a:solidFill>
              </a:rPr>
              <a:t>approximation contract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error (regression/classification) and scale</a:t>
            </a:r>
          </a:p>
          <a:p>
            <a:pPr lvl="1"/>
            <a:r>
              <a:rPr lang="en-US" dirty="0"/>
              <a:t>Min sample size for </a:t>
            </a:r>
            <a:r>
              <a:rPr lang="en-US" b="1" dirty="0">
                <a:solidFill>
                  <a:schemeClr val="accent1"/>
                </a:solidFill>
              </a:rPr>
              <a:t>max likelihood estimators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85" y="571952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69201" y="5546691"/>
            <a:ext cx="224870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Yongjoo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Park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BlinkML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Efficient Maximum Likelihood Estimation with Probabilistic Guarantees.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9631"/>
              </p:ext>
            </p:extLst>
          </p:nvPr>
        </p:nvGraphicFramePr>
        <p:xfrm>
          <a:off x="6159640" y="1397000"/>
          <a:ext cx="2790686" cy="140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283">
                  <a:extLst>
                    <a:ext uri="{9D8B030D-6E8A-4147-A177-3AD203B41FA5}">
                      <a16:colId xmlns:a16="http://schemas.microsoft.com/office/drawing/2014/main" val="25434566"/>
                    </a:ext>
                  </a:extLst>
                </a:gridCol>
                <a:gridCol w="861403">
                  <a:extLst>
                    <a:ext uri="{9D8B030D-6E8A-4147-A177-3AD203B41FA5}">
                      <a16:colId xmlns:a16="http://schemas.microsoft.com/office/drawing/2014/main" val="1245269634"/>
                    </a:ext>
                  </a:extLst>
                </a:gridCol>
              </a:tblGrid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Sparse Accuracy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NNZ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80506649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78.1%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=1.0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27.1M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36960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78.0% @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7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=0.5</a:t>
                      </a:r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13.6M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38606938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76.1%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90438813"/>
                  </a:ext>
                </a:extLst>
              </a:tr>
              <a:tr h="2812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74.6% @ </a:t>
                      </a:r>
                      <a:r>
                        <a:rPr lang="en-US" sz="17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=0.125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3.3M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5457866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17" y="403099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7511" y="3950607"/>
            <a:ext cx="2610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[Amir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Ilkhechi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DeepSqueeze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Deep Semantic Compression for Tabular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7" y="4789733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75867" y="4732772"/>
            <a:ext cx="29420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 et al: To Join or Not to Join?: Thinking Twice about Joins before Feature Selection.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8635" y="311897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375868" y="3048638"/>
            <a:ext cx="29520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Souvik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Bhattacherjee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efficient storage framework for managing scientific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399" y="834012"/>
            <a:ext cx="345165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https://blog.tensorflow.org/2019/05/tf-model-optimization-toolkit-pruning-API.html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943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Data Acquisition, Cleaning, and Preparation</a:t>
            </a:r>
            <a:r>
              <a:rPr lang="en-US" dirty="0"/>
              <a:t> [May 20]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May 26/27: </a:t>
            </a:r>
            <a:r>
              <a:rPr lang="en-US" dirty="0"/>
              <a:t>Ascension Day (Christi </a:t>
            </a:r>
            <a:r>
              <a:rPr lang="en-US" dirty="0" err="1"/>
              <a:t>Himmelfahrt</a:t>
            </a:r>
            <a:r>
              <a:rPr lang="en-US" dirty="0"/>
              <a:t>) + “</a:t>
            </a:r>
            <a:r>
              <a:rPr lang="en-US" dirty="0" err="1"/>
              <a:t>Rektorstag</a:t>
            </a:r>
            <a:r>
              <a:rPr lang="en-US" dirty="0"/>
              <a:t>”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10 Model Selection and Management </a:t>
            </a:r>
            <a:r>
              <a:rPr lang="en-US" dirty="0"/>
              <a:t>[Jun 03]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11 Model Debugging, Fairness, </a:t>
            </a:r>
            <a:r>
              <a:rPr lang="en-US" b="1" dirty="0" err="1">
                <a:solidFill>
                  <a:srgbClr val="7889FB"/>
                </a:solidFill>
              </a:rPr>
              <a:t>Explainability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[Jun 10]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12 Model Serving Systems and Techniques</a:t>
            </a:r>
            <a:r>
              <a:rPr lang="en-US" dirty="0"/>
              <a:t> [Jun 17, Arnab]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1767" y="3488645"/>
            <a:ext cx="135022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Part B: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Lifecycle Systems)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467880" y="3221666"/>
            <a:ext cx="190918" cy="150222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06750" y="1573980"/>
            <a:ext cx="2462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High Impact on Performance/Energy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83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Background, and Overview</a:t>
            </a:r>
          </a:p>
          <a:p>
            <a:r>
              <a:rPr lang="en-US" dirty="0"/>
              <a:t>Caching, Partitioning, and Indexing</a:t>
            </a:r>
          </a:p>
          <a:p>
            <a:r>
              <a:rPr lang="en-US" dirty="0" err="1"/>
              <a:t>Lossy</a:t>
            </a:r>
            <a:r>
              <a:rPr lang="en-US" dirty="0"/>
              <a:t> and Lossless Compression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566785" y="1683044"/>
            <a:ext cx="150726" cy="77880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7705" y="1581657"/>
            <a:ext cx="28336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Iterative, I/O-bound ML algorithms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Data access crucial for performance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8842" y="3832008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(!converged) {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… q = </a:t>
            </a:r>
            <a:r>
              <a:rPr lang="en-US" b="1" dirty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X %*%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…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750938" y="2700733"/>
            <a:ext cx="609600" cy="762000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>
            <a:off x="7055738" y="3462733"/>
            <a:ext cx="0" cy="365089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tailEnd type="triangle" w="med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66186" y="4572000"/>
            <a:ext cx="115530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9212" y="4473192"/>
            <a:ext cx="997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Motivation, Background, and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6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Data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Tall and Skinny </a:t>
            </a:r>
            <a:br>
              <a:rPr lang="en-US" dirty="0"/>
            </a:br>
            <a:r>
              <a:rPr lang="en-US" sz="1600" b="0" dirty="0"/>
              <a:t>(#rows &gt;&gt; #cols)</a:t>
            </a:r>
          </a:p>
          <a:p>
            <a:r>
              <a:rPr lang="en-US" dirty="0"/>
              <a:t>Non-Uniform </a:t>
            </a:r>
            <a:br>
              <a:rPr lang="en-US" dirty="0"/>
            </a:br>
            <a:r>
              <a:rPr lang="en-US" dirty="0"/>
              <a:t>Sparsity 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Small Column </a:t>
            </a:r>
            <a:br>
              <a:rPr lang="en-US" dirty="0"/>
            </a:br>
            <a:r>
              <a:rPr lang="en-US" dirty="0"/>
              <a:t>Cardinalities</a:t>
            </a:r>
          </a:p>
          <a:p>
            <a:r>
              <a:rPr lang="en-US" dirty="0"/>
              <a:t>Small Val Range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Column </a:t>
            </a:r>
            <a:br>
              <a:rPr lang="en-US" dirty="0"/>
            </a:br>
            <a:r>
              <a:rPr lang="en-US" dirty="0"/>
              <a:t>Correlations</a:t>
            </a:r>
            <a:br>
              <a:rPr lang="en-US" dirty="0"/>
            </a:br>
            <a:r>
              <a:rPr lang="en-US" sz="1600" b="0" dirty="0"/>
              <a:t>(on census: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12.8x </a:t>
            </a:r>
            <a:r>
              <a:rPr lang="en-US" sz="1600" dirty="0">
                <a:solidFill>
                  <a:schemeClr val="accent1"/>
                </a:solidFill>
                <a:sym typeface="Wingdings" panose="05000000000000000000" pitchFamily="2" charset="2"/>
              </a:rPr>
              <a:t> 35.7x</a:t>
            </a:r>
            <a:r>
              <a:rPr lang="en-US" sz="1600" b="0" dirty="0"/>
              <a:t>)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Motivation, Background, and Overview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D9B7C4A-4763-4DB2-A957-84F106C4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476" y="1371849"/>
            <a:ext cx="1946834" cy="16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423DD37-5ED2-4A1F-95E1-375AC9AEF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8623" y="1436314"/>
            <a:ext cx="1951253" cy="15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8EC2360-D600-4786-8645-7BFF6C8E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5076" y="1379164"/>
            <a:ext cx="1962302" cy="1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62D4A-B15E-4AE8-9DE8-16C014D4AB86}"/>
              </a:ext>
            </a:extLst>
          </p:cNvPr>
          <p:cNvSpPr txBox="1"/>
          <p:nvPr/>
        </p:nvSpPr>
        <p:spPr>
          <a:xfrm>
            <a:off x="3360126" y="10860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Covtype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BE4F8-7D1E-4504-917E-3713C869D0F7}"/>
              </a:ext>
            </a:extLst>
          </p:cNvPr>
          <p:cNvSpPr txBox="1"/>
          <p:nvPr/>
        </p:nvSpPr>
        <p:spPr>
          <a:xfrm>
            <a:off x="7676323" y="10860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Mnist8m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D2F1DE-483D-4E7B-A5E8-88CDD3EAF3F3}"/>
              </a:ext>
            </a:extLst>
          </p:cNvPr>
          <p:cNvSpPr txBox="1"/>
          <p:nvPr/>
        </p:nvSpPr>
        <p:spPr>
          <a:xfrm>
            <a:off x="5522301" y="108388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ImageNet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0D99F9-88D2-4054-BDBC-527DB7A12034}"/>
              </a:ext>
            </a:extLst>
          </p:cNvPr>
          <p:cNvSpPr txBox="1"/>
          <p:nvPr/>
        </p:nvSpPr>
        <p:spPr>
          <a:xfrm>
            <a:off x="3754181" y="308345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Higgs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A6F4BD-9D6A-43F8-89BF-8F280F9FFC22}"/>
              </a:ext>
            </a:extLst>
          </p:cNvPr>
          <p:cNvSpPr txBox="1"/>
          <p:nvPr/>
        </p:nvSpPr>
        <p:spPr>
          <a:xfrm>
            <a:off x="6736091" y="308345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AB23D371-B5AF-4B76-9348-AB9119776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581" y="3426353"/>
            <a:ext cx="2607259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DE7BCDFF-D88E-4AB0-A4E2-C9393B38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0476" y="3435878"/>
            <a:ext cx="2633015" cy="14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BF63EE91-0EB6-4E77-8819-17DC0867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6656" y="4712838"/>
            <a:ext cx="2615184" cy="15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B8F239B0-CB8B-406A-B076-2E9BFAA6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0476" y="4725030"/>
            <a:ext cx="2627071" cy="15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2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Matrix Formats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Block </a:t>
            </a:r>
            <a:r>
              <a:rPr lang="en-US" b="0" dirty="0"/>
              <a:t>(m x n)</a:t>
            </a:r>
          </a:p>
          <a:p>
            <a:pPr lvl="1"/>
            <a:r>
              <a:rPr lang="en-US" dirty="0"/>
              <a:t>A.k.a. tiles/chunks, most operations defined here</a:t>
            </a:r>
          </a:p>
          <a:p>
            <a:pPr lvl="1"/>
            <a:r>
              <a:rPr lang="en-US" dirty="0"/>
              <a:t>Local matrix: single block, different representations</a:t>
            </a:r>
          </a:p>
          <a:p>
            <a:r>
              <a:rPr lang="en-US" dirty="0"/>
              <a:t>Common Block Representations</a:t>
            </a:r>
          </a:p>
          <a:p>
            <a:pPr lvl="1"/>
            <a:r>
              <a:rPr lang="en-US" dirty="0"/>
              <a:t>Dense (linearized arrays)</a:t>
            </a:r>
          </a:p>
          <a:p>
            <a:pPr lvl="1"/>
            <a:r>
              <a:rPr lang="en-US" dirty="0"/>
              <a:t>MCSR (modified CSR)</a:t>
            </a:r>
          </a:p>
          <a:p>
            <a:pPr lvl="1"/>
            <a:r>
              <a:rPr lang="en-US" dirty="0"/>
              <a:t>CSR (compressed sparse rows), CSC</a:t>
            </a:r>
          </a:p>
          <a:p>
            <a:pPr lvl="1"/>
            <a:r>
              <a:rPr lang="en-US" dirty="0"/>
              <a:t>COO (Coordinate matrix)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Motivation, Background, and Overview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2040654"/>
            <a:ext cx="914400" cy="914400"/>
            <a:chOff x="7086600" y="2040654"/>
            <a:chExt cx="914400" cy="914400"/>
          </a:xfrm>
        </p:grpSpPr>
        <p:sp>
          <p:nvSpPr>
            <p:cNvPr id="8" name="Rectangle 7"/>
            <p:cNvSpPr/>
            <p:nvPr/>
          </p:nvSpPr>
          <p:spPr>
            <a:xfrm>
              <a:off x="70866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14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96200" y="2040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866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914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96200" y="2345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66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14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96200" y="2650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48790" y="128200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3x3 Matrix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8200" y="4555254"/>
            <a:ext cx="2743200" cy="685800"/>
            <a:chOff x="838200" y="4555254"/>
            <a:chExt cx="2743200" cy="685800"/>
          </a:xfrm>
        </p:grpSpPr>
        <p:sp>
          <p:nvSpPr>
            <p:cNvPr id="19" name="Rectangle 18"/>
            <p:cNvSpPr/>
            <p:nvPr/>
          </p:nvSpPr>
          <p:spPr>
            <a:xfrm>
              <a:off x="838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43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52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74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622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67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18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766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0" y="455525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Dense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(row-major)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43600" y="3793254"/>
            <a:ext cx="1371600" cy="2057400"/>
            <a:chOff x="5943600" y="3793254"/>
            <a:chExt cx="1371600" cy="2057400"/>
          </a:xfrm>
        </p:grpSpPr>
        <p:sp>
          <p:nvSpPr>
            <p:cNvPr id="30" name="Rectangle 29"/>
            <p:cNvSpPr/>
            <p:nvPr/>
          </p:nvSpPr>
          <p:spPr>
            <a:xfrm>
              <a:off x="6858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58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58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53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3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53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53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096000" y="43266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6000" y="4631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96000" y="4936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96000" y="5241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44" name="Straight Arrow Connector 43"/>
            <p:cNvCxnSpPr>
              <a:stCxn id="37" idx="1"/>
            </p:cNvCxnSpPr>
            <p:nvPr/>
          </p:nvCxnSpPr>
          <p:spPr>
            <a:xfrm rot="10800000">
              <a:off x="6324600" y="4783854"/>
              <a:ext cx="228600" cy="3048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>
              <a:off x="6324600" y="4479054"/>
              <a:ext cx="228600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9" idx="1"/>
            </p:cNvCxnSpPr>
            <p:nvPr/>
          </p:nvCxnSpPr>
          <p:spPr>
            <a:xfrm rot="10800000">
              <a:off x="6324600" y="5088654"/>
              <a:ext cx="228600" cy="609601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9436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CSR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72400" y="3793254"/>
            <a:ext cx="914400" cy="2057400"/>
            <a:chOff x="7772400" y="3793254"/>
            <a:chExt cx="914400" cy="2057400"/>
          </a:xfrm>
        </p:grpSpPr>
        <p:sp>
          <p:nvSpPr>
            <p:cNvPr id="49" name="Rectangle 48"/>
            <p:cNvSpPr/>
            <p:nvPr/>
          </p:nvSpPr>
          <p:spPr>
            <a:xfrm>
              <a:off x="8382000" y="4326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382000" y="46314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82000" y="4936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382000" y="5241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82000" y="55458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772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772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772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0772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0772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72400" y="3793254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COO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772400" y="43266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772400" y="46314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772400" y="49362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772400" y="52410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72400" y="5545854"/>
              <a:ext cx="2286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 rot="10800000" flipV="1">
            <a:off x="6172200" y="3107454"/>
            <a:ext cx="8382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V="1">
            <a:off x="6781800" y="3107454"/>
            <a:ext cx="533400" cy="3810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7277100" y="3145554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H="1">
            <a:off x="7886700" y="3145554"/>
            <a:ext cx="381000" cy="304800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114800" y="3793254"/>
            <a:ext cx="1371600" cy="2209800"/>
            <a:chOff x="4114800" y="3793254"/>
            <a:chExt cx="1371600" cy="2209800"/>
          </a:xfrm>
        </p:grpSpPr>
        <p:sp>
          <p:nvSpPr>
            <p:cNvPr id="70" name="Rectangle 69"/>
            <p:cNvSpPr/>
            <p:nvPr/>
          </p:nvSpPr>
          <p:spPr>
            <a:xfrm>
              <a:off x="48006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.7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05400" y="44790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1054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267200" y="42504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4419600" y="4402854"/>
              <a:ext cx="381000" cy="762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114800" y="379325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MCSR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00600" y="42504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006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.2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05400" y="50886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.4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1054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0600" y="48600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800600" y="5698254"/>
              <a:ext cx="3048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.3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00600" y="5469654"/>
              <a:ext cx="304800" cy="2286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267200" y="45552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267200" y="4860054"/>
              <a:ext cx="228600" cy="30480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4419600" y="4707654"/>
              <a:ext cx="3810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6200000" flipH="1">
              <a:off x="4267200" y="5164854"/>
              <a:ext cx="685800" cy="381000"/>
            </a:xfrm>
            <a:prstGeom prst="straightConnector1">
              <a:avLst/>
            </a:prstGeom>
            <a:ln w="19050">
              <a:solidFill>
                <a:srgbClr val="7889FB"/>
              </a:solidFill>
              <a:prstDash val="solid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1724966" y="5361188"/>
            <a:ext cx="10224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53137" y="5925572"/>
            <a:ext cx="15239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O(m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76949" y="5907150"/>
            <a:ext cx="11354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O(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nnz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(X))</a:t>
            </a:r>
          </a:p>
        </p:txBody>
      </p:sp>
    </p:spTree>
    <p:extLst>
      <p:ext uri="{BB962C8B-B14F-4D97-AF65-F5344CB8AC3E}">
        <p14:creationId xmlns:p14="http://schemas.microsoft.com/office/powerpoint/2010/main" val="11909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Distributed Matrix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“Matrix Blocks” (and keys)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 semantics </a:t>
            </a:r>
            <a:r>
              <a:rPr lang="en-US" dirty="0"/>
              <a:t>(duplicates, unordered)</a:t>
            </a:r>
          </a:p>
          <a:p>
            <a:pPr lvl="1"/>
            <a:r>
              <a:rPr lang="en-US" dirty="0"/>
              <a:t>Logical (Fixed-Size) Blocking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00B050"/>
                </a:solidFill>
              </a:rPr>
              <a:t>+ join processing / independence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- (sparsity skew)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SystemDS</a:t>
            </a:r>
            <a:r>
              <a:rPr lang="en-US" dirty="0"/>
              <a:t> on Spark:</a:t>
            </a:r>
            <a:br>
              <a:rPr lang="en-US" dirty="0"/>
            </a:br>
            <a:r>
              <a:rPr lang="en-US" dirty="0" err="1">
                <a:latin typeface="Consolas" pitchFamily="49" charset="0"/>
                <a:cs typeface="Consolas" pitchFamily="49" charset="0"/>
              </a:rPr>
              <a:t>JavaPairRDD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MatrixIndexes,MatrixBlock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  <a:endParaRPr lang="en-US" dirty="0"/>
          </a:p>
          <a:p>
            <a:pPr lvl="1"/>
            <a:r>
              <a:rPr lang="en-US" dirty="0"/>
              <a:t>Blocks encoded independently (dense/sparse)</a:t>
            </a:r>
          </a:p>
          <a:p>
            <a:endParaRPr lang="en-US" dirty="0"/>
          </a:p>
          <a:p>
            <a:r>
              <a:rPr lang="en-US" dirty="0"/>
              <a:t>Partitioning</a:t>
            </a:r>
          </a:p>
          <a:p>
            <a:pPr lvl="1"/>
            <a:r>
              <a:rPr lang="en-US" dirty="0"/>
              <a:t>Logical Partitioning </a:t>
            </a:r>
            <a:br>
              <a:rPr lang="en-US" dirty="0"/>
            </a:br>
            <a:r>
              <a:rPr lang="en-US" dirty="0"/>
              <a:t>(e.g., row-/column-wise)</a:t>
            </a:r>
          </a:p>
          <a:p>
            <a:pPr lvl="1"/>
            <a:r>
              <a:rPr lang="en-US" dirty="0"/>
              <a:t>Physical Partitioning</a:t>
            </a:r>
            <a:br>
              <a:rPr lang="en-US" dirty="0"/>
            </a:br>
            <a:r>
              <a:rPr lang="en-US" dirty="0"/>
              <a:t>(e.g., hash / grid)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Motivation, Background, and Overview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803" y="2097396"/>
            <a:ext cx="1447800" cy="184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3464" y="4267200"/>
            <a:ext cx="3686861" cy="18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78803" y="117448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Logical Blocking 3,400x2,700 Matrix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=1,000)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5168" y="480780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Physical Blocking and Partitioning </a:t>
            </a:r>
          </a:p>
        </p:txBody>
      </p:sp>
    </p:spTree>
    <p:extLst>
      <p:ext uri="{BB962C8B-B14F-4D97-AF65-F5344CB8AC3E}">
        <p14:creationId xmlns:p14="http://schemas.microsoft.com/office/powerpoint/2010/main" val="9578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</a:p>
          <a:p>
            <a:pPr lvl="1"/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</a:p>
          <a:p>
            <a:pPr lvl="1"/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</a:p>
          <a:p>
            <a:pPr lvl="1"/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Motivation, Background, and Overview</a:t>
            </a:r>
          </a:p>
          <a:p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565025" y="5538908"/>
            <a:ext cx="627391" cy="534500"/>
            <a:chOff x="7766706" y="2318993"/>
            <a:chExt cx="836729" cy="7128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97920" y="3028025"/>
            <a:ext cx="1140641" cy="560715"/>
            <a:chOff x="7297920" y="3188798"/>
            <a:chExt cx="1140641" cy="560715"/>
          </a:xfrm>
        </p:grpSpPr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92653" y="1068547"/>
            <a:ext cx="1334628" cy="857838"/>
            <a:chOff x="7192653" y="1319753"/>
            <a:chExt cx="1334628" cy="857838"/>
          </a:xfrm>
        </p:grpSpPr>
        <p:sp>
          <p:nvSpPr>
            <p:cNvPr id="19" name="Rectangle 18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85263" y="3716292"/>
            <a:ext cx="1772778" cy="857838"/>
            <a:chOff x="6985263" y="4620641"/>
            <a:chExt cx="1772778" cy="857838"/>
          </a:xfrm>
        </p:grpSpPr>
        <p:grpSp>
          <p:nvGrpSpPr>
            <p:cNvPr id="26" name="Group 25"/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7" name="Straight Connector 26"/>
            <p:cNvCxnSpPr>
              <a:cxnSpLocks/>
              <a:endCxn id="33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  <a:stCxn id="32" idx="0"/>
              <a:endCxn id="34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  <a:stCxn id="35" idx="2"/>
              <a:endCxn id="34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  <a:stCxn id="36" idx="2"/>
              <a:endCxn id="33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7230647" y="2108018"/>
            <a:ext cx="1269533" cy="691425"/>
            <a:chOff x="7260791" y="5685239"/>
            <a:chExt cx="1269533" cy="691425"/>
          </a:xfrm>
        </p:grpSpPr>
        <p:sp>
          <p:nvSpPr>
            <p:cNvPr id="38" name="Rectangle 37"/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539167" y="4751209"/>
            <a:ext cx="666911" cy="527901"/>
            <a:chOff x="7539167" y="3987538"/>
            <a:chExt cx="666911" cy="527901"/>
          </a:xfrm>
        </p:grpSpPr>
        <p:sp>
          <p:nvSpPr>
            <p:cNvPr id="46" name="Isosceles Triangle 45"/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Straight Connector 46"/>
            <p:cNvCxnSpPr>
              <a:cxnSpLocks/>
              <a:stCxn id="46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  <a:stCxn id="46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70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17270</TotalTime>
  <Words>4648</Words>
  <Application>Microsoft Office PowerPoint</Application>
  <PresentationFormat>On-screen Show (4:3)</PresentationFormat>
  <Paragraphs>945</Paragraphs>
  <Slides>39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Consolas</vt:lpstr>
      <vt:lpstr>Wingdings</vt:lpstr>
      <vt:lpstr>TU Graz Standard</vt:lpstr>
      <vt:lpstr>Equation</vt:lpstr>
      <vt:lpstr>Architecture of ML Systems 08 Data Access Methods</vt:lpstr>
      <vt:lpstr>Announcements/Org</vt:lpstr>
      <vt:lpstr>Categories of Execution Strategies</vt:lpstr>
      <vt:lpstr>Agenda</vt:lpstr>
      <vt:lpstr>Motivation, Background, and  Overview</vt:lpstr>
      <vt:lpstr>Motivation: Data Characteristics</vt:lpstr>
      <vt:lpstr>Recap: Matrix Formats</vt:lpstr>
      <vt:lpstr>Recap: Distributed Matrix Representations</vt:lpstr>
      <vt:lpstr>Overview Data Access Methods</vt:lpstr>
      <vt:lpstr>Caching, Partitioning, and  Indexing</vt:lpstr>
      <vt:lpstr>Buffer Pool Management</vt:lpstr>
      <vt:lpstr>Scan Sharing</vt:lpstr>
      <vt:lpstr>In-Memory Partitioning (NUMA-aware)</vt:lpstr>
      <vt:lpstr>Distributed Partitioning</vt:lpstr>
      <vt:lpstr>Recap: B-Tree Overview</vt:lpstr>
      <vt:lpstr>Recap: B-Tree Overview, cont. </vt:lpstr>
      <vt:lpstr>Linearized Array B-Tree (LAB-Tree)</vt:lpstr>
      <vt:lpstr>Adaptive Tile (AT) Matrix</vt:lpstr>
      <vt:lpstr>TileDB Storage Manager </vt:lpstr>
      <vt:lpstr>Pipelining for Mini-batch Algorithms</vt:lpstr>
      <vt:lpstr>Lossy and Lossless Compression</vt:lpstr>
      <vt:lpstr>Recap: Database Compression Schemes</vt:lpstr>
      <vt:lpstr>Overview Lossless Compression Techniques </vt:lpstr>
      <vt:lpstr>CLA: Compressed Linear Algebra</vt:lpstr>
      <vt:lpstr>CLA: Compressed Linear Algebra, cont. (2)</vt:lpstr>
      <vt:lpstr>CLA: Compressed Linear Algebra, cont. (3)</vt:lpstr>
      <vt:lpstr>CLA: Compressed Linear Algebra, cont. (4)</vt:lpstr>
      <vt:lpstr>CLA: Compressed Linear Algebra, cont. (5)</vt:lpstr>
      <vt:lpstr>Compressed Linear Algebra Extended</vt:lpstr>
      <vt:lpstr>Block-level Compression w/ D-VI, CSR-VI, CSX</vt:lpstr>
      <vt:lpstr>Tuple-oriented Compression (TOC)</vt:lpstr>
      <vt:lpstr>Tuple-oriented Compression (TOC), cont.</vt:lpstr>
      <vt:lpstr>Lossy Compression</vt:lpstr>
      <vt:lpstr>Low and Ultra-low FP Precision</vt:lpstr>
      <vt:lpstr>Low and Ultra-low FP Precision, cont.</vt:lpstr>
      <vt:lpstr>Low and Ultra-low FP Precision – New Datatypes</vt:lpstr>
      <vt:lpstr>Fixed-Point Arithmetic</vt:lpstr>
      <vt:lpstr>Other Lossy Techniques</vt:lpstr>
      <vt:lpstr>Summary and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- 08 Data Access Methods</dc:title>
  <dc:subject/>
  <dc:creator>mboehm</dc:creator>
  <cp:keywords/>
  <dc:description/>
  <cp:lastModifiedBy>Böhm, Matthias</cp:lastModifiedBy>
  <cp:revision>931</cp:revision>
  <cp:lastPrinted>2019-04-04T10:36:36Z</cp:lastPrinted>
  <dcterms:created xsi:type="dcterms:W3CDTF">2018-07-12T06:39:10Z</dcterms:created>
  <dcterms:modified xsi:type="dcterms:W3CDTF">2022-05-09T11:28:08Z</dcterms:modified>
  <cp:category/>
</cp:coreProperties>
</file>