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88" r:id="rId2"/>
    <p:sldId id="442" r:id="rId3"/>
    <p:sldId id="381" r:id="rId4"/>
    <p:sldId id="383" r:id="rId5"/>
    <p:sldId id="289" r:id="rId6"/>
    <p:sldId id="374" r:id="rId7"/>
    <p:sldId id="427" r:id="rId8"/>
    <p:sldId id="406" r:id="rId9"/>
    <p:sldId id="407" r:id="rId10"/>
    <p:sldId id="410" r:id="rId11"/>
    <p:sldId id="413" r:id="rId12"/>
    <p:sldId id="435" r:id="rId13"/>
    <p:sldId id="417" r:id="rId14"/>
    <p:sldId id="428" r:id="rId15"/>
    <p:sldId id="438" r:id="rId16"/>
    <p:sldId id="411" r:id="rId17"/>
    <p:sldId id="429" r:id="rId18"/>
    <p:sldId id="430" r:id="rId19"/>
    <p:sldId id="440" r:id="rId20"/>
    <p:sldId id="384" r:id="rId21"/>
    <p:sldId id="424" r:id="rId22"/>
    <p:sldId id="386" r:id="rId23"/>
    <p:sldId id="387" r:id="rId24"/>
    <p:sldId id="388" r:id="rId25"/>
    <p:sldId id="389" r:id="rId26"/>
    <p:sldId id="436" r:id="rId27"/>
    <p:sldId id="422" r:id="rId28"/>
    <p:sldId id="402" r:id="rId29"/>
    <p:sldId id="441" r:id="rId30"/>
    <p:sldId id="403" r:id="rId31"/>
    <p:sldId id="390" r:id="rId32"/>
    <p:sldId id="391" r:id="rId33"/>
    <p:sldId id="392" r:id="rId34"/>
    <p:sldId id="443" r:id="rId35"/>
    <p:sldId id="385" r:id="rId36"/>
    <p:sldId id="393" r:id="rId37"/>
    <p:sldId id="425" r:id="rId38"/>
    <p:sldId id="431" r:id="rId39"/>
    <p:sldId id="437" r:id="rId40"/>
    <p:sldId id="432" r:id="rId41"/>
    <p:sldId id="396" r:id="rId42"/>
    <p:sldId id="444" r:id="rId43"/>
    <p:sldId id="344" r:id="rId44"/>
  </p:sldIdLst>
  <p:sldSz cx="9144000" cy="6858000" type="screen4x3"/>
  <p:notesSz cx="7315200" cy="96012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a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F70146"/>
    <a:srgbClr val="133051"/>
    <a:srgbClr val="183D68"/>
    <a:srgbClr val="959595"/>
    <a:srgbClr val="ABABAB"/>
    <a:srgbClr val="989898"/>
    <a:srgbClr val="838383"/>
    <a:srgbClr val="878A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11" autoAdjust="0"/>
    <p:restoredTop sz="85835" autoAdjust="0"/>
  </p:normalViewPr>
  <p:slideViewPr>
    <p:cSldViewPr snapToGrid="0" snapToObjects="1">
      <p:cViewPr varScale="1">
        <p:scale>
          <a:sx n="76" d="100"/>
          <a:sy n="76" d="100"/>
        </p:scale>
        <p:origin x="581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19" d="100"/>
        <a:sy n="219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3120" y="77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600D62BF-BC3D-5643-8C6B-023F23C60991}" type="datetime1">
              <a:rPr lang="de-DE"/>
              <a:pPr>
                <a:defRPr/>
              </a:pPr>
              <a:t>18.05.2022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893D5CDE-6566-B845-89DF-0B72645883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8235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44DB3E88-E418-044F-AA16-C508DA6016E0}" type="datetime1">
              <a:rPr lang="de-DE"/>
              <a:pPr>
                <a:defRPr/>
              </a:pPr>
              <a:t>18.05.2022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noProof="0"/>
              <a:t>Mastertextformat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792047E7-3E0C-6048-A5D9-00D46758416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273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3688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51221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Box and whisker plots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SystemDS</a:t>
            </a:r>
            <a:r>
              <a:rPr lang="en-US" dirty="0"/>
              <a:t>:</a:t>
            </a:r>
            <a:r>
              <a:rPr lang="en-US" baseline="0" dirty="0"/>
              <a:t> quantiles via </a:t>
            </a:r>
            <a:r>
              <a:rPr lang="en-US" baseline="0" dirty="0" err="1"/>
              <a:t>sort+pick</a:t>
            </a:r>
            <a:r>
              <a:rPr lang="en-US" baseline="0" dirty="0"/>
              <a:t>, </a:t>
            </a:r>
            <a:r>
              <a:rPr lang="en-US" baseline="0" dirty="0" err="1"/>
              <a:t>quickselect</a:t>
            </a:r>
            <a:r>
              <a:rPr lang="en-US" baseline="0" dirty="0"/>
              <a:t> possible</a:t>
            </a:r>
          </a:p>
          <a:p>
            <a:pPr marL="171450" marR="0" lvl="1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Iterative </a:t>
            </a:r>
            <a:r>
              <a:rPr lang="en-US" b="1" dirty="0" err="1">
                <a:solidFill>
                  <a:srgbClr val="7889FB"/>
                </a:solidFill>
              </a:rPr>
              <a:t>winsoring</a:t>
            </a:r>
            <a:r>
              <a:rPr lang="en-US" b="1" dirty="0">
                <a:solidFill>
                  <a:srgbClr val="7889FB"/>
                </a:solidFill>
              </a:rPr>
              <a:t>/trimming</a:t>
            </a:r>
            <a:r>
              <a:rPr lang="en-US" dirty="0"/>
              <a:t> to X </a:t>
            </a:r>
            <a:r>
              <a:rPr lang="en-US" dirty="0" err="1"/>
              <a:t>std-devs</a:t>
            </a:r>
            <a:r>
              <a:rPr lang="en-US" dirty="0"/>
              <a:t> of mean also possible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14548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66846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</a:t>
            </a:r>
            <a:r>
              <a:rPr lang="en-US" baseline="0" dirty="0" smtClean="0"/>
              <a:t> Andreas Mueller </a:t>
            </a:r>
            <a:r>
              <a:rPr lang="en-US" baseline="0" dirty="0" err="1" smtClean="0"/>
              <a:t>dabl</a:t>
            </a:r>
            <a:r>
              <a:rPr lang="en-US" baseline="0" dirty="0" smtClean="0"/>
              <a:t>: https://github.com/dabl/dabl</a:t>
            </a:r>
          </a:p>
          <a:p>
            <a:r>
              <a:rPr lang="en-US" dirty="0" smtClean="0"/>
              <a:t>https://www.youtube.com/watch?v=h92RMJi4mRM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825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7" charset="-128"/>
                <a:cs typeface="ＭＳ Ｐゴシック" pitchFamily="-107" charset="-128"/>
              </a:rPr>
              <a:t>Note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ＭＳ Ｐゴシック" pitchFamily="-107" charset="-128"/>
                <a:cs typeface="ＭＳ Ｐゴシック" pitchFamily="-107" charset="-128"/>
              </a:rPr>
              <a:t>: semantic schema detection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7" charset="-128"/>
                <a:cs typeface="ＭＳ Ｐゴシック" pitchFamily="-107" charset="-128"/>
              </a:rPr>
              <a:t>http://webdatacommons.org/webtables/goldstandardV2.html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9349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0167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9860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894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6477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Google paper finds that on average 53% of the</a:t>
            </a:r>
            <a:r>
              <a:rPr lang="en-US" baseline="0" dirty="0"/>
              <a:t> features are categorical (per feature, on average 10.6 million unique values)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6642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Word2vec later published</a:t>
            </a:r>
            <a:r>
              <a:rPr lang="en-US" baseline="0" dirty="0"/>
              <a:t> at NIPS 2013 (Tomas </a:t>
            </a:r>
            <a:r>
              <a:rPr lang="en-US" baseline="0" dirty="0" err="1"/>
              <a:t>Mikolov</a:t>
            </a:r>
            <a:r>
              <a:rPr lang="en-US" baseline="0" dirty="0"/>
              <a:t>, Ilya </a:t>
            </a:r>
            <a:r>
              <a:rPr lang="en-US" baseline="0" dirty="0" err="1"/>
              <a:t>Sutskever</a:t>
            </a:r>
            <a:r>
              <a:rPr lang="en-US" baseline="0" dirty="0"/>
              <a:t>, Kai Chen, Gregory S. </a:t>
            </a:r>
            <a:r>
              <a:rPr lang="en-US" baseline="0" dirty="0" err="1"/>
              <a:t>Corrado</a:t>
            </a:r>
            <a:r>
              <a:rPr lang="en-US" baseline="0" dirty="0"/>
              <a:t>, Jeffrey Dean: Distributed Representations of Words and Phrases and their Compositionality. NIPS 2013: 3111-3119)</a:t>
            </a:r>
          </a:p>
          <a:p>
            <a:endParaRPr lang="en-US" baseline="0" dirty="0"/>
          </a:p>
          <a:p>
            <a:r>
              <a:rPr lang="en-US" baseline="0" dirty="0"/>
              <a:t>Transformer: architecture like LSTM, but higher parallelism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0015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9577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0"/>
            <a:ext cx="9144000" cy="6355080"/>
          </a:xfrm>
          <a:prstGeom prst="rect">
            <a:avLst/>
          </a:prstGeom>
        </p:spPr>
      </p:pic>
      <p:sp>
        <p:nvSpPr>
          <p:cNvPr id="13" name="Titel 2"/>
          <p:cNvSpPr>
            <a:spLocks noGrp="1"/>
          </p:cNvSpPr>
          <p:nvPr>
            <p:ph type="title" hasCustomPrompt="1"/>
          </p:nvPr>
        </p:nvSpPr>
        <p:spPr>
          <a:xfrm>
            <a:off x="720726" y="1069200"/>
            <a:ext cx="7001102" cy="2489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500" b="1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 </a:t>
            </a:r>
            <a:r>
              <a:rPr lang="de-DE" dirty="0" err="1"/>
              <a:t>cover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725" y="4341600"/>
            <a:ext cx="7001102" cy="422824"/>
          </a:xfrm>
          <a:prstGeom prst="rect">
            <a:avLst/>
          </a:prstGeom>
        </p:spPr>
        <p:txBody>
          <a:bodyPr/>
          <a:lstStyle>
            <a:lvl1pPr>
              <a:defRPr sz="20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Enter date also using menu item “Header and Footer” 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0725" y="3560400"/>
            <a:ext cx="7001102" cy="652462"/>
          </a:xfrm>
          <a:prstGeom prst="rect">
            <a:avLst/>
          </a:prstGeom>
        </p:spPr>
        <p:txBody>
          <a:bodyPr anchor="b" anchorCtr="0"/>
          <a:lstStyle>
            <a:lvl1pPr algn="l">
              <a:defRPr sz="2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Enter footer text using menu item “Header and Footer” </a:t>
            </a:r>
            <a:br>
              <a:rPr lang="en-GB"/>
            </a:br>
            <a:r>
              <a:rPr lang="en-GB"/>
              <a:t>and accept for all slides.</a:t>
            </a:r>
            <a:endParaRPr lang="de-AT" dirty="0"/>
          </a:p>
        </p:txBody>
      </p:sp>
      <p:sp>
        <p:nvSpPr>
          <p:cNvPr id="21" name="Textfeld 271"/>
          <p:cNvSpPr txBox="1">
            <a:spLocks noChangeArrowheads="1"/>
          </p:cNvSpPr>
          <p:nvPr userDrawn="1"/>
        </p:nvSpPr>
        <p:spPr bwMode="auto">
          <a:xfrm>
            <a:off x="7493906" y="856995"/>
            <a:ext cx="14401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</a:p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PASSION</a:t>
            </a:r>
            <a:b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2667000"/>
            <a:ext cx="6106116" cy="3696540"/>
            <a:chOff x="0" y="2667000"/>
            <a:chExt cx="6106116" cy="3696540"/>
          </a:xfrm>
        </p:grpSpPr>
        <p:pic>
          <p:nvPicPr>
            <p:cNvPr id="10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0" y="2667000"/>
              <a:ext cx="2226733" cy="3696540"/>
            </a:xfrm>
            <a:prstGeom prst="rect">
              <a:avLst/>
            </a:prstGeom>
          </p:spPr>
        </p:pic>
        <p:pic>
          <p:nvPicPr>
            <p:cNvPr id="12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2226733" y="2667000"/>
              <a:ext cx="2226733" cy="3696540"/>
            </a:xfrm>
            <a:prstGeom prst="rect">
              <a:avLst/>
            </a:prstGeom>
          </p:spPr>
        </p:pic>
        <p:pic>
          <p:nvPicPr>
            <p:cNvPr id="14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647" r="75648"/>
            <a:stretch/>
          </p:blipFill>
          <p:spPr>
            <a:xfrm>
              <a:off x="3879383" y="3036498"/>
              <a:ext cx="2226733" cy="3327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821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726" y="577911"/>
            <a:ext cx="8197228" cy="76147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49411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F70146"/>
              </a:buClr>
              <a:buFont typeface="Wingdings" panose="05000000000000000000" pitchFamily="2" charset="2"/>
              <a:buChar char="§"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706.550 Architecture of Machine Learning Systems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09 Data Sourcing</a:t>
            </a:r>
            <a:endParaRPr lang="en-US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SS </a:t>
            </a: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2022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0589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06748" y="2097090"/>
            <a:ext cx="8721352" cy="12996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206748" y="3728980"/>
            <a:ext cx="8721352" cy="2596984"/>
          </a:xfrm>
          <a:prstGeom prst="rect">
            <a:avLst/>
          </a:prstGeom>
        </p:spPr>
        <p:txBody>
          <a:bodyPr/>
          <a:lstStyle>
            <a:lvl1pPr algn="ctr"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2536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706.550 Architecture of Machine Learning Systems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09 Data Sourcing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SS </a:t>
            </a: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2022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34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354763"/>
            <a:ext cx="91440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8" name="Gerade Verbindung 7"/>
          <p:cNvCxnSpPr/>
          <p:nvPr userDrawn="1"/>
        </p:nvCxnSpPr>
        <p:spPr bwMode="auto">
          <a:xfrm>
            <a:off x="720725" y="503238"/>
            <a:ext cx="8207375" cy="1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 userDrawn="1"/>
        </p:nvSpPr>
        <p:spPr>
          <a:xfrm>
            <a:off x="0" y="503238"/>
            <a:ext cx="503238" cy="504825"/>
          </a:xfrm>
          <a:prstGeom prst="rect">
            <a:avLst/>
          </a:prstGeom>
          <a:solidFill>
            <a:srgbClr val="F701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1" name="Foliennummernplatzhalter 5"/>
          <p:cNvSpPr txBox="1">
            <a:spLocks/>
          </p:cNvSpPr>
          <p:nvPr userDrawn="1"/>
        </p:nvSpPr>
        <p:spPr>
          <a:xfrm>
            <a:off x="0" y="582613"/>
            <a:ext cx="503238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341491D6-FCB3-AA48-877A-0FB5E714E925}" type="slidenum">
              <a:rPr lang="de-DE" sz="12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de-DE" sz="1200">
              <a:solidFill>
                <a:schemeClr val="bg1"/>
              </a:solidFill>
            </a:endParaRPr>
          </a:p>
        </p:txBody>
      </p:sp>
      <p:pic>
        <p:nvPicPr>
          <p:cNvPr id="16" name="Bildplatzhalter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1284" y="97928"/>
            <a:ext cx="87110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10" name="Grafik 10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21" y="6498439"/>
            <a:ext cx="777237" cy="2452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4" r:id="rId2"/>
    <p:sldLayoutId id="2147483707" r:id="rId3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0000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0000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2pPr>
      <a:lvl3pPr marL="808038" indent="-271463" algn="l" defTabSz="457200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3pPr>
      <a:lvl4pPr marL="1438275" indent="-185738" algn="l" defTabSz="457200" rtl="0" eaLnBrk="1" fontAlgn="base" hangingPunct="1">
        <a:spcBef>
          <a:spcPct val="20000"/>
        </a:spcBef>
        <a:spcAft>
          <a:spcPct val="0"/>
        </a:spcAft>
        <a:buClr>
          <a:srgbClr val="A6A6A6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4pPr>
      <a:lvl5pPr marL="1588" indent="0" algn="l" defTabSz="457200" rtl="0" eaLnBrk="1" fontAlgn="base" hangingPunct="1">
        <a:spcBef>
          <a:spcPts val="0"/>
        </a:spcBef>
        <a:spcAft>
          <a:spcPct val="0"/>
        </a:spcAft>
        <a:buFontTx/>
        <a:buNone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tables.github.io/" TargetMode="External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emf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odle.com/meeting/participate/id/eER4P10a" TargetMode="External"/><Relationship Id="rId2" Type="http://schemas.openxmlformats.org/officeDocument/2006/relationships/hyperlink" Target="https://tugraz.webex.com/meet/m.boeh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sisudata.com/blog/efficient-featurization-common-ngrams-via-dynamic-programming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emf"/><Relationship Id="rId4" Type="http://schemas.openxmlformats.org/officeDocument/2006/relationships/hyperlink" Target="https://github.com/dav/word2vec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https://spark.apache.org/docs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hyperlink" Target="https://www.youtube.com/watch?v=XpOBSaktb6s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" TargetMode="External"/><Relationship Id="rId4" Type="http://schemas.openxmlformats.org/officeDocument/2006/relationships/image" Target="../media/image6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g"/><Relationship Id="rId4" Type="http://schemas.openxmlformats.org/officeDocument/2006/relationships/image" Target="../media/image6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0725" y="1069200"/>
            <a:ext cx="8423275" cy="2489199"/>
          </a:xfrm>
        </p:spPr>
        <p:txBody>
          <a:bodyPr/>
          <a:lstStyle/>
          <a:p>
            <a:r>
              <a:rPr lang="de-DE" b="1" dirty="0"/>
              <a:t>Architecture of ML Systems</a:t>
            </a:r>
            <a:br>
              <a:rPr lang="de-DE" b="1" dirty="0"/>
            </a:br>
            <a:r>
              <a:rPr lang="de-DE" sz="4200" b="1" dirty="0"/>
              <a:t>09 Data Acquisition and Preparation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20725" y="3836432"/>
            <a:ext cx="7001102" cy="1632702"/>
          </a:xfrm>
        </p:spPr>
        <p:txBody>
          <a:bodyPr anchor="t"/>
          <a:lstStyle/>
          <a:p>
            <a:r>
              <a:rPr lang="en-GB" b="1" dirty="0"/>
              <a:t>Matthias Boehm</a:t>
            </a:r>
          </a:p>
          <a:p>
            <a:endParaRPr lang="en-GB" sz="1000" dirty="0"/>
          </a:p>
          <a:p>
            <a:r>
              <a:rPr lang="en-GB" dirty="0"/>
              <a:t>Graz University of Technology, Austria</a:t>
            </a:r>
            <a:br>
              <a:rPr lang="en-GB" dirty="0"/>
            </a:br>
            <a:r>
              <a:rPr lang="en-US" dirty="0"/>
              <a:t>Computer Science and Biomedical Engineering</a:t>
            </a:r>
            <a:endParaRPr lang="en-GB" dirty="0"/>
          </a:p>
          <a:p>
            <a:r>
              <a:rPr lang="en-GB" dirty="0"/>
              <a:t>Institute of Interactive Systems and Data Science</a:t>
            </a:r>
          </a:p>
          <a:p>
            <a:r>
              <a:rPr lang="de-AT"/>
              <a:t>BMK </a:t>
            </a:r>
            <a:r>
              <a:rPr lang="de-AT" dirty="0"/>
              <a:t>endowed chair for Data Management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13915" y="6420899"/>
            <a:ext cx="262262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May </a:t>
            </a: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2022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65" y="5785289"/>
            <a:ext cx="853163" cy="30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9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Identification of Data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Catalogs</a:t>
            </a:r>
          </a:p>
          <a:p>
            <a:pPr lvl="1"/>
            <a:r>
              <a:rPr lang="en-US" dirty="0"/>
              <a:t>Data curation in repositories for finding relevant datasets in </a:t>
            </a:r>
            <a:r>
              <a:rPr lang="en-US" b="1" dirty="0">
                <a:solidFill>
                  <a:schemeClr val="accent1"/>
                </a:solidFill>
              </a:rPr>
              <a:t>data lakes</a:t>
            </a:r>
          </a:p>
          <a:p>
            <a:pPr lvl="1"/>
            <a:r>
              <a:rPr lang="en-US" b="1" dirty="0" smtClean="0">
                <a:solidFill>
                  <a:srgbClr val="7889FB"/>
                </a:solidFill>
              </a:rPr>
              <a:t>Metadata and provenance</a:t>
            </a:r>
          </a:p>
          <a:p>
            <a:pPr lvl="1"/>
            <a:r>
              <a:rPr lang="en-US" dirty="0" smtClean="0"/>
              <a:t>Augment </a:t>
            </a:r>
            <a:r>
              <a:rPr lang="en-US" dirty="0"/>
              <a:t>data with open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linked data sources </a:t>
            </a:r>
          </a:p>
          <a:p>
            <a:pPr lvl="1"/>
            <a:endParaRPr lang="en-US" sz="700" dirty="0"/>
          </a:p>
          <a:p>
            <a:r>
              <a:rPr lang="en-US" dirty="0"/>
              <a:t>Examples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Acquisition, Integration, and Data Validation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91" y="3930802"/>
            <a:ext cx="2763296" cy="20715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4691" y="3506869"/>
            <a:ext cx="276329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SAP Data Hub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65568" y="3578884"/>
            <a:ext cx="276329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Google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Dataset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0983" y="3906348"/>
            <a:ext cx="4471293" cy="23950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8367" y="1996402"/>
            <a:ext cx="4975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843305" y="2046646"/>
            <a:ext cx="3406391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Y. Halevy et al: Goods: Organizing Google's Datasets.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4691" y="6002339"/>
            <a:ext cx="2763296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[SAP Sapphire Now 2019]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11128" y="2676674"/>
            <a:ext cx="392354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[Dan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Brickley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Matthew Burgess, Natasha F.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Noy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Google Dataset Search: Building a search engine for datasets in an open Web ecosystem.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WWW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en-US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8367" y="2749844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267910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Schema Detection and Integration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Syntactic Schema Detection</a:t>
            </a:r>
          </a:p>
          <a:p>
            <a:pPr lvl="1"/>
            <a:r>
              <a:rPr lang="en-US" dirty="0"/>
              <a:t>Sample of the input dataset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Extract basic data types via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rules, and regular expressions</a:t>
            </a:r>
            <a:br>
              <a:rPr lang="en-US" dirty="0">
                <a:sym typeface="Wingdings" panose="05000000000000000000" pitchFamily="2" charset="2"/>
              </a:rPr>
            </a:br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sz="1000" dirty="0">
              <a:sym typeface="Wingdings" panose="05000000000000000000" pitchFamily="2" charset="2"/>
            </a:endParaRPr>
          </a:p>
          <a:p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Feature Type Detection</a:t>
            </a:r>
          </a:p>
          <a:p>
            <a:pPr lvl="1"/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Numerical vs Categorical vs Ordinal</a:t>
            </a:r>
          </a:p>
          <a:p>
            <a:pPr lvl="1"/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Rules and trained ML 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models</a:t>
            </a:r>
          </a:p>
          <a:p>
            <a:pPr marL="457200" lvl="1" indent="0">
              <a:buNone/>
            </a:pPr>
            <a:endParaRPr lang="en-US" sz="12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Semantic 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Type Detection</a:t>
            </a:r>
          </a:p>
          <a:p>
            <a:pPr lvl="1"/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Extract common feature types</a:t>
            </a:r>
            <a:b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(e.g., location, date, rank, name)</a:t>
            </a:r>
          </a:p>
          <a:p>
            <a:pPr lvl="1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Acquisition, Integration, and Data Validation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36448" y="1256252"/>
            <a:ext cx="3781506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./data/players.csv:</a:t>
            </a:r>
          </a:p>
          <a:p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pid,name,pos,jnum,ncid,tid</a:t>
            </a:r>
            <a:endParaRPr lang="en-US" sz="14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5435,Miroslav Klose,FW,11,789,144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6909,Manuel Neuer,GK,1,163,308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28627" y="2519002"/>
            <a:ext cx="3781506" cy="15696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Dataset&lt;Row&gt; ds = </a:t>
            </a:r>
            <a:r>
              <a:rPr lang="en-US" sz="1600" dirty="0" err="1">
                <a:latin typeface="Consolas" panose="020B0609020204030204" pitchFamily="49" charset="0"/>
              </a:rPr>
              <a:t>sc.</a:t>
            </a:r>
            <a:r>
              <a:rPr lang="en-US" sz="1600" b="1" dirty="0" err="1">
                <a:latin typeface="Consolas" panose="020B0609020204030204" pitchFamily="49" charset="0"/>
              </a:rPr>
              <a:t>read</a:t>
            </a:r>
            <a:r>
              <a:rPr lang="en-US" sz="1600" dirty="0">
                <a:latin typeface="Consolas" panose="020B0609020204030204" pitchFamily="49" charset="0"/>
              </a:rPr>
              <a:t>()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.</a:t>
            </a:r>
            <a:r>
              <a:rPr lang="en-US" sz="1600" b="1" dirty="0">
                <a:latin typeface="Consolas" panose="020B0609020204030204" pitchFamily="49" charset="0"/>
              </a:rPr>
              <a:t>format</a:t>
            </a:r>
            <a:r>
              <a:rPr lang="en-US" sz="1600" dirty="0">
                <a:latin typeface="Consolas" panose="020B0609020204030204" pitchFamily="49" charset="0"/>
              </a:rPr>
              <a:t>("csv")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.</a:t>
            </a:r>
            <a:r>
              <a:rPr lang="en-US" sz="1600" b="1" dirty="0">
                <a:latin typeface="Consolas" panose="020B0609020204030204" pitchFamily="49" charset="0"/>
              </a:rPr>
              <a:t>option</a:t>
            </a:r>
            <a:r>
              <a:rPr lang="en-US" sz="1600" dirty="0">
                <a:latin typeface="Consolas" panose="020B0609020204030204" pitchFamily="49" charset="0"/>
              </a:rPr>
              <a:t>("header", </a:t>
            </a:r>
            <a:r>
              <a:rPr lang="en-US" sz="1600" b="1" dirty="0">
                <a:latin typeface="Consolas" panose="020B0609020204030204" pitchFamily="49" charset="0"/>
              </a:rPr>
              <a:t>true</a:t>
            </a:r>
            <a:r>
              <a:rPr lang="en-US" sz="1600" dirty="0">
                <a:latin typeface="Consolas" panose="020B0609020204030204" pitchFamily="49" charset="0"/>
              </a:rPr>
              <a:t>)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</a:rPr>
              <a:t>.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</a:rPr>
              <a:t>option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</a:rPr>
              <a:t>("</a:t>
            </a:r>
            <a:r>
              <a:rPr lang="en-US" sz="1600" dirty="0" err="1">
                <a:solidFill>
                  <a:schemeClr val="accent1"/>
                </a:solidFill>
                <a:latin typeface="Consolas" panose="020B0609020204030204" pitchFamily="49" charset="0"/>
              </a:rPr>
              <a:t>inferSchema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</a:rPr>
              <a:t>",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</a:rPr>
              <a:t>true)</a:t>
            </a:r>
          </a:p>
          <a:p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</a:rPr>
              <a:t>  .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</a:rPr>
              <a:t>option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</a:rPr>
              <a:t>("</a:t>
            </a:r>
            <a:r>
              <a:rPr lang="en-US" sz="1600" dirty="0" err="1">
                <a:solidFill>
                  <a:schemeClr val="accent1"/>
                </a:solidFill>
                <a:latin typeface="Consolas" panose="020B0609020204030204" pitchFamily="49" charset="0"/>
              </a:rPr>
              <a:t>samplingRatio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</a:rPr>
              <a:t>", 0.001)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.</a:t>
            </a:r>
            <a:r>
              <a:rPr lang="en-US" sz="1600" b="1" dirty="0">
                <a:latin typeface="Consolas" panose="020B0609020204030204" pitchFamily="49" charset="0"/>
              </a:rPr>
              <a:t>load</a:t>
            </a:r>
            <a:r>
              <a:rPr lang="en-US" sz="1600" dirty="0">
                <a:latin typeface="Consolas" panose="020B0609020204030204" pitchFamily="49" charset="0"/>
              </a:rPr>
              <a:t>("./data/players.csv");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 rot="5400000">
            <a:off x="6422394" y="2210554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79095" y="2683920"/>
            <a:ext cx="394171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StructType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StructField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pid,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IntegerType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,true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StructField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name,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StringType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,true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),    </a:t>
            </a:r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StructField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pos,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StringType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,true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),   </a:t>
            </a:r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StructField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jnum,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IntegerType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,true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StructField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ncid,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IntegerType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,true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StructField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tid,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IntegerType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,true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))</a:t>
            </a:r>
          </a:p>
        </p:txBody>
      </p:sp>
      <p:sp>
        <p:nvSpPr>
          <p:cNvPr id="11" name="Right Arrow 10"/>
          <p:cNvSpPr/>
          <p:nvPr/>
        </p:nvSpPr>
        <p:spPr>
          <a:xfrm rot="9238129">
            <a:off x="4873200" y="3229547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3155" y="4624314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4875799" y="4451930"/>
            <a:ext cx="3470622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Vraj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Shah, Jonathan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Lacanlale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Premanand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Kumar, Kevin Yang,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Arun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Kumar: Towards Benchmarking Feature Type Inference for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AutoML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Platforms,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2021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0245" y="5724286"/>
            <a:ext cx="49790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5120807" y="5663823"/>
            <a:ext cx="322256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Madelon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Hulsebos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et al: Sherlock: A Deep Learning Approach to Semantic Data Type Detection.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KDD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5" name="Rectangle 4"/>
          <p:cNvSpPr/>
          <p:nvPr/>
        </p:nvSpPr>
        <p:spPr>
          <a:xfrm>
            <a:off x="4875799" y="6424309"/>
            <a:ext cx="4200873" cy="316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GitTables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Uni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Amsterdam)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://gittables.github.io/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569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/>
      <p:bldP spid="11" grpId="0" animBg="1"/>
      <p:bldP spid="13" grpId="0"/>
      <p:bldP spid="16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Schema Detection and Integration,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Schema </a:t>
            </a:r>
            <a:r>
              <a:rPr lang="en-US" dirty="0"/>
              <a:t>Matching</a:t>
            </a:r>
          </a:p>
          <a:p>
            <a:pPr lvl="1"/>
            <a:r>
              <a:rPr lang="en-US" dirty="0"/>
              <a:t>Semi-automatic mapping of schema S1 to schema S2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ym typeface="Wingdings" panose="05000000000000000000" pitchFamily="2" charset="2"/>
              </a:rPr>
              <a:t>output:</a:t>
            </a:r>
            <a:r>
              <a:rPr lang="en-US" dirty="0">
                <a:sym typeface="Wingdings" panose="05000000000000000000" pitchFamily="2" charset="2"/>
              </a:rPr>
              <a:t> schema correspondences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Approaches:</a:t>
            </a:r>
            <a:r>
              <a:rPr lang="en-US" dirty="0"/>
              <a:t> Schema- vs instance-based; </a:t>
            </a:r>
            <a:br>
              <a:rPr lang="en-US" dirty="0"/>
            </a:br>
            <a:r>
              <a:rPr lang="en-US" dirty="0"/>
              <a:t>element- vs structure-based; linguistic vs rules</a:t>
            </a:r>
          </a:p>
          <a:p>
            <a:pPr lvl="1"/>
            <a:r>
              <a:rPr lang="en-US" dirty="0" smtClean="0"/>
              <a:t>Global </a:t>
            </a:r>
            <a:r>
              <a:rPr lang="en-US" dirty="0"/>
              <a:t>schema matching</a:t>
            </a:r>
          </a:p>
          <a:p>
            <a:pPr lvl="2"/>
            <a:r>
              <a:rPr lang="en-US" dirty="0"/>
              <a:t>One-to-one: stable marriage problem</a:t>
            </a:r>
          </a:p>
          <a:p>
            <a:pPr lvl="2"/>
            <a:r>
              <a:rPr lang="en-US" dirty="0"/>
              <a:t>Many-to-one: hospitals-residents / college-admission problems</a:t>
            </a:r>
          </a:p>
          <a:p>
            <a:pPr lvl="1"/>
            <a:endParaRPr lang="en-US" sz="1000" dirty="0"/>
          </a:p>
          <a:p>
            <a:r>
              <a:rPr lang="en-US" dirty="0"/>
              <a:t>Schema Mapping</a:t>
            </a:r>
          </a:p>
          <a:p>
            <a:pPr lvl="1"/>
            <a:r>
              <a:rPr lang="en-US" dirty="0"/>
              <a:t>Given two schemas and correspondences, generate transformation program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ym typeface="Wingdings" panose="05000000000000000000" pitchFamily="2" charset="2"/>
              </a:rPr>
              <a:t>output:</a:t>
            </a:r>
            <a:r>
              <a:rPr lang="en-US" dirty="0">
                <a:sym typeface="Wingdings" panose="05000000000000000000" pitchFamily="2" charset="2"/>
              </a:rPr>
              <a:t> executable data transformation</a:t>
            </a:r>
            <a:endParaRPr lang="en-US" dirty="0"/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Challenges:</a:t>
            </a:r>
            <a:r>
              <a:rPr lang="en-US" dirty="0"/>
              <a:t> complex mappings (1:N cardinality), new values, PK-FK relations and nesting, creation of duplicates, different data types, sematic preserving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Acquisition, Integration, and Data Validation</a:t>
            </a:r>
          </a:p>
          <a:p>
            <a:endParaRPr 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 l="6285" t="16016" r="2142" b="17969"/>
          <a:stretch>
            <a:fillRect/>
          </a:stretch>
        </p:blipFill>
        <p:spPr bwMode="auto">
          <a:xfrm>
            <a:off x="6717201" y="3242635"/>
            <a:ext cx="2223076" cy="11722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717201" y="2955994"/>
            <a:ext cx="219070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Erhard Rahm]</a:t>
            </a:r>
          </a:p>
        </p:txBody>
      </p:sp>
      <p:sp>
        <p:nvSpPr>
          <p:cNvPr id="8" name="Chevron 7"/>
          <p:cNvSpPr/>
          <p:nvPr/>
        </p:nvSpPr>
        <p:spPr>
          <a:xfrm>
            <a:off x="934495" y="1306278"/>
            <a:ext cx="1738364" cy="984738"/>
          </a:xfrm>
          <a:prstGeom prst="chevron">
            <a:avLst>
              <a:gd name="adj" fmla="val 3673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Schema Detection</a:t>
            </a:r>
          </a:p>
        </p:txBody>
      </p:sp>
      <p:sp>
        <p:nvSpPr>
          <p:cNvPr id="9" name="Chevron 8"/>
          <p:cNvSpPr/>
          <p:nvPr/>
        </p:nvSpPr>
        <p:spPr>
          <a:xfrm>
            <a:off x="3339241" y="1306278"/>
            <a:ext cx="1738364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Schema Matching</a:t>
            </a:r>
          </a:p>
        </p:txBody>
      </p:sp>
      <p:sp>
        <p:nvSpPr>
          <p:cNvPr id="10" name="Chevron 9"/>
          <p:cNvSpPr/>
          <p:nvPr/>
        </p:nvSpPr>
        <p:spPr>
          <a:xfrm>
            <a:off x="5733737" y="1306278"/>
            <a:ext cx="1738364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Schema Mapping</a:t>
            </a:r>
          </a:p>
        </p:txBody>
      </p:sp>
      <p:sp>
        <p:nvSpPr>
          <p:cNvPr id="11" name="Textfeld 4"/>
          <p:cNvSpPr txBox="1"/>
          <p:nvPr/>
        </p:nvSpPr>
        <p:spPr>
          <a:xfrm>
            <a:off x="7388398" y="1444704"/>
            <a:ext cx="1557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>
                <a:latin typeface="Consolas" panose="020B0609020204030204" pitchFamily="49" charset="0"/>
              </a:rPr>
              <a:t>INSERT INTO </a:t>
            </a:r>
            <a:r>
              <a:rPr lang="de-DE" sz="1000" dirty="0">
                <a:latin typeface="Consolas" panose="020B0609020204030204" pitchFamily="49" charset="0"/>
              </a:rPr>
              <a:t>Orders</a:t>
            </a:r>
            <a:r>
              <a:rPr lang="de-DE" sz="1000" b="1" dirty="0">
                <a:latin typeface="Consolas" panose="020B0609020204030204" pitchFamily="49" charset="0"/>
              </a:rPr>
              <a:t> </a:t>
            </a:r>
            <a:br>
              <a:rPr lang="de-DE" sz="1000" b="1" dirty="0">
                <a:latin typeface="Consolas" panose="020B0609020204030204" pitchFamily="49" charset="0"/>
              </a:rPr>
            </a:br>
            <a:r>
              <a:rPr lang="de-DE" sz="1000" b="1" dirty="0">
                <a:latin typeface="Consolas" panose="020B0609020204030204" pitchFamily="49" charset="0"/>
              </a:rPr>
              <a:t>  SELECT </a:t>
            </a:r>
            <a:r>
              <a:rPr lang="de-DE" sz="1000" dirty="0">
                <a:latin typeface="Consolas" panose="020B0609020204030204" pitchFamily="49" charset="0"/>
              </a:rPr>
              <a:t>BELNR,</a:t>
            </a:r>
            <a:br>
              <a:rPr lang="de-DE" sz="1000" dirty="0">
                <a:latin typeface="Consolas" panose="020B0609020204030204" pitchFamily="49" charset="0"/>
              </a:rPr>
            </a:br>
            <a:r>
              <a:rPr lang="de-DE" sz="1000" dirty="0">
                <a:latin typeface="Consolas" panose="020B0609020204030204" pitchFamily="49" charset="0"/>
              </a:rPr>
              <a:t>    SUMME, DATUM</a:t>
            </a:r>
            <a:r>
              <a:rPr lang="de-DE" sz="1000" b="1" dirty="0">
                <a:latin typeface="Consolas" panose="020B0609020204030204" pitchFamily="49" charset="0"/>
              </a:rPr>
              <a:t/>
            </a:r>
            <a:br>
              <a:rPr lang="de-DE" sz="1000" b="1" dirty="0">
                <a:latin typeface="Consolas" panose="020B0609020204030204" pitchFamily="49" charset="0"/>
              </a:rPr>
            </a:br>
            <a:r>
              <a:rPr lang="de-DE" sz="1000" b="1" dirty="0">
                <a:latin typeface="Consolas" panose="020B0609020204030204" pitchFamily="49" charset="0"/>
              </a:rPr>
              <a:t>  FROM </a:t>
            </a:r>
            <a:r>
              <a:rPr lang="de-DE" sz="1000" dirty="0">
                <a:latin typeface="Consolas" panose="020B0609020204030204" pitchFamily="49" charset="0"/>
              </a:rPr>
              <a:t>Bestellungen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71787" y="1477101"/>
            <a:ext cx="545963" cy="678839"/>
            <a:chOff x="180871" y="5004080"/>
            <a:chExt cx="545963" cy="678839"/>
          </a:xfrm>
        </p:grpSpPr>
        <p:sp>
          <p:nvSpPr>
            <p:cNvPr id="13" name="Folded Corner 12"/>
            <p:cNvSpPr/>
            <p:nvPr/>
          </p:nvSpPr>
          <p:spPr>
            <a:xfrm>
              <a:off x="180871" y="5004080"/>
              <a:ext cx="401934" cy="554909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olded Corner 13"/>
            <p:cNvSpPr/>
            <p:nvPr/>
          </p:nvSpPr>
          <p:spPr>
            <a:xfrm>
              <a:off x="252884" y="5066046"/>
              <a:ext cx="401934" cy="554909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olded Corner 14"/>
            <p:cNvSpPr/>
            <p:nvPr/>
          </p:nvSpPr>
          <p:spPr>
            <a:xfrm>
              <a:off x="324900" y="5128010"/>
              <a:ext cx="401934" cy="554909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 rot="10800000">
            <a:off x="2858838" y="1578497"/>
            <a:ext cx="388442" cy="125540"/>
            <a:chOff x="5581337" y="3056661"/>
            <a:chExt cx="293277" cy="236705"/>
          </a:xfrm>
        </p:grpSpPr>
        <p:sp>
          <p:nvSpPr>
            <p:cNvPr id="17" name="Rectangle 16"/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813620" y="1891670"/>
            <a:ext cx="490370" cy="125540"/>
            <a:chOff x="2739093" y="5422831"/>
            <a:chExt cx="490370" cy="125540"/>
          </a:xfrm>
        </p:grpSpPr>
        <p:sp>
          <p:nvSpPr>
            <p:cNvPr id="22" name="Rectangle 21"/>
            <p:cNvSpPr/>
            <p:nvPr/>
          </p:nvSpPr>
          <p:spPr>
            <a:xfrm rot="16200000">
              <a:off x="2724698" y="5437226"/>
              <a:ext cx="125540" cy="9675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 rot="16200000">
              <a:off x="2821448" y="5437226"/>
              <a:ext cx="125540" cy="9675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 rot="16200000">
              <a:off x="2919026" y="5437226"/>
              <a:ext cx="125540" cy="9675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 rot="16200000">
              <a:off x="3016390" y="5437226"/>
              <a:ext cx="125540" cy="9675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 rot="16200000">
              <a:off x="3118318" y="5437226"/>
              <a:ext cx="125540" cy="9675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 rot="10800000">
            <a:off x="5262074" y="1580173"/>
            <a:ext cx="388442" cy="125540"/>
            <a:chOff x="5581337" y="3056661"/>
            <a:chExt cx="293277" cy="236705"/>
          </a:xfrm>
        </p:grpSpPr>
        <p:sp>
          <p:nvSpPr>
            <p:cNvPr id="28" name="Rectangle 27"/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216856" y="1893346"/>
            <a:ext cx="490370" cy="125540"/>
            <a:chOff x="2739093" y="5422831"/>
            <a:chExt cx="490370" cy="125540"/>
          </a:xfrm>
        </p:grpSpPr>
        <p:sp>
          <p:nvSpPr>
            <p:cNvPr id="33" name="Rectangle 32"/>
            <p:cNvSpPr/>
            <p:nvPr/>
          </p:nvSpPr>
          <p:spPr>
            <a:xfrm rot="16200000">
              <a:off x="2724698" y="5437226"/>
              <a:ext cx="125540" cy="9675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 rot="16200000">
              <a:off x="2821448" y="5437226"/>
              <a:ext cx="125540" cy="9675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 rot="16200000">
              <a:off x="2919026" y="5437226"/>
              <a:ext cx="125540" cy="9675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 rot="16200000">
              <a:off x="3016390" y="5437226"/>
              <a:ext cx="125540" cy="9675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 rot="16200000">
              <a:off x="3118318" y="5437226"/>
              <a:ext cx="125540" cy="9675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38" name="Straight Arrow Connector 37"/>
          <p:cNvCxnSpPr>
            <a:stCxn id="28" idx="1"/>
            <a:endCxn id="33" idx="3"/>
          </p:cNvCxnSpPr>
          <p:nvPr/>
        </p:nvCxnSpPr>
        <p:spPr>
          <a:xfrm flipH="1">
            <a:off x="5265231" y="1705713"/>
            <a:ext cx="45218" cy="187633"/>
          </a:xfrm>
          <a:prstGeom prst="straightConnector1">
            <a:avLst/>
          </a:prstGeom>
          <a:ln w="19050">
            <a:solidFill>
              <a:schemeClr val="tx1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1" idx="1"/>
            <a:endCxn id="35" idx="3"/>
          </p:cNvCxnSpPr>
          <p:nvPr/>
        </p:nvCxnSpPr>
        <p:spPr>
          <a:xfrm flipH="1">
            <a:off x="5459559" y="1705713"/>
            <a:ext cx="142582" cy="187633"/>
          </a:xfrm>
          <a:prstGeom prst="straightConnector1">
            <a:avLst/>
          </a:prstGeom>
          <a:ln w="19050">
            <a:solidFill>
              <a:schemeClr val="tx1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0" idx="1"/>
            <a:endCxn id="34" idx="3"/>
          </p:cNvCxnSpPr>
          <p:nvPr/>
        </p:nvCxnSpPr>
        <p:spPr>
          <a:xfrm flipH="1">
            <a:off x="5361981" y="1705713"/>
            <a:ext cx="142796" cy="187633"/>
          </a:xfrm>
          <a:prstGeom prst="straightConnector1">
            <a:avLst/>
          </a:prstGeom>
          <a:ln w="19050">
            <a:solidFill>
              <a:schemeClr val="tx1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7" idx="3"/>
            <a:endCxn id="29" idx="1"/>
          </p:cNvCxnSpPr>
          <p:nvPr/>
        </p:nvCxnSpPr>
        <p:spPr>
          <a:xfrm flipH="1" flipV="1">
            <a:off x="5407199" y="1705713"/>
            <a:ext cx="251652" cy="187633"/>
          </a:xfrm>
          <a:prstGeom prst="straightConnector1">
            <a:avLst/>
          </a:prstGeom>
          <a:ln w="19050">
            <a:solidFill>
              <a:schemeClr val="tx1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169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Corrupted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Heterogeneity of Data Sources</a:t>
            </a:r>
          </a:p>
          <a:p>
            <a:pPr lvl="1"/>
            <a:r>
              <a:rPr lang="en-US" dirty="0"/>
              <a:t>Update anomalies on </a:t>
            </a:r>
            <a:r>
              <a:rPr lang="en-US" dirty="0" err="1"/>
              <a:t>denormalized</a:t>
            </a:r>
            <a:r>
              <a:rPr lang="en-US" dirty="0"/>
              <a:t> data / eventual consistency</a:t>
            </a:r>
          </a:p>
          <a:p>
            <a:pPr lvl="1"/>
            <a:r>
              <a:rPr lang="en-US" dirty="0"/>
              <a:t>Changes of app/preprocessing over time (US vs us)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inconsistencies</a:t>
            </a:r>
            <a:endParaRPr lang="en-US" sz="700" dirty="0"/>
          </a:p>
          <a:p>
            <a:r>
              <a:rPr lang="en-US" dirty="0"/>
              <a:t>Human Error</a:t>
            </a:r>
          </a:p>
          <a:p>
            <a:pPr lvl="1"/>
            <a:r>
              <a:rPr lang="en-US" dirty="0"/>
              <a:t>Errors in semi-manual data collection, laziness (see default values), bias</a:t>
            </a:r>
          </a:p>
          <a:p>
            <a:pPr lvl="1"/>
            <a:r>
              <a:rPr lang="en-US" dirty="0"/>
              <a:t>Errors in data labeling (especially if large-scale: crowd workers / users)</a:t>
            </a:r>
            <a:endParaRPr lang="en-US" sz="700" dirty="0"/>
          </a:p>
          <a:p>
            <a:r>
              <a:rPr lang="en-US" dirty="0"/>
              <a:t>Measurement/Processing Errors</a:t>
            </a:r>
          </a:p>
          <a:p>
            <a:pPr lvl="1"/>
            <a:r>
              <a:rPr lang="en-US" dirty="0"/>
              <a:t>Unreliable HW/SW and measurement equipment (e.g., batteries)</a:t>
            </a:r>
          </a:p>
          <a:p>
            <a:pPr lvl="1"/>
            <a:r>
              <a:rPr lang="en-US" dirty="0"/>
              <a:t>Harsh environments (temperature, movement)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aging</a:t>
            </a:r>
          </a:p>
          <a:p>
            <a:pPr marL="457200" lvl="1" indent="0"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Acquisition, Integration, and Data Validation</a:t>
            </a: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968815"/>
              </p:ext>
            </p:extLst>
          </p:nvPr>
        </p:nvGraphicFramePr>
        <p:xfrm>
          <a:off x="509120" y="5142155"/>
          <a:ext cx="609599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618">
                  <a:extLst>
                    <a:ext uri="{9D8B030D-6E8A-4147-A177-3AD203B41FA5}">
                      <a16:colId xmlns:a16="http://schemas.microsoft.com/office/drawing/2014/main" val="304761642"/>
                    </a:ext>
                  </a:extLst>
                </a:gridCol>
                <a:gridCol w="1266096">
                  <a:extLst>
                    <a:ext uri="{9D8B030D-6E8A-4147-A177-3AD203B41FA5}">
                      <a16:colId xmlns:a16="http://schemas.microsoft.com/office/drawing/2014/main" val="1475791521"/>
                    </a:ext>
                  </a:extLst>
                </a:gridCol>
                <a:gridCol w="1165606">
                  <a:extLst>
                    <a:ext uri="{9D8B030D-6E8A-4147-A177-3AD203B41FA5}">
                      <a16:colId xmlns:a16="http://schemas.microsoft.com/office/drawing/2014/main" val="346971481"/>
                    </a:ext>
                  </a:extLst>
                </a:gridCol>
                <a:gridCol w="576108">
                  <a:extLst>
                    <a:ext uri="{9D8B030D-6E8A-4147-A177-3AD203B41FA5}">
                      <a16:colId xmlns:a16="http://schemas.microsoft.com/office/drawing/2014/main" val="412465630"/>
                    </a:ext>
                  </a:extLst>
                </a:gridCol>
                <a:gridCol w="639742">
                  <a:extLst>
                    <a:ext uri="{9D8B030D-6E8A-4147-A177-3AD203B41FA5}">
                      <a16:colId xmlns:a16="http://schemas.microsoft.com/office/drawing/2014/main" val="382474718"/>
                    </a:ext>
                  </a:extLst>
                </a:gridCol>
                <a:gridCol w="1101972">
                  <a:extLst>
                    <a:ext uri="{9D8B030D-6E8A-4147-A177-3AD203B41FA5}">
                      <a16:colId xmlns:a16="http://schemas.microsoft.com/office/drawing/2014/main" val="181972918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2292173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BDay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838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Smith, Jane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05/06/1975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999-9999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638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John 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38/12/1963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867-4511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020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Jane 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05/06/1975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567-3211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19651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486022" y="4441369"/>
            <a:ext cx="1306286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Felix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Naumann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325289"/>
              </p:ext>
            </p:extLst>
          </p:nvPr>
        </p:nvGraphicFramePr>
        <p:xfrm>
          <a:off x="6973556" y="5352222"/>
          <a:ext cx="194439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433">
                  <a:extLst>
                    <a:ext uri="{9D8B030D-6E8A-4147-A177-3AD203B41FA5}">
                      <a16:colId xmlns:a16="http://schemas.microsoft.com/office/drawing/2014/main" val="1039641114"/>
                    </a:ext>
                  </a:extLst>
                </a:gridCol>
                <a:gridCol w="1230965">
                  <a:extLst>
                    <a:ext uri="{9D8B030D-6E8A-4147-A177-3AD203B41FA5}">
                      <a16:colId xmlns:a16="http://schemas.microsoft.com/office/drawing/2014/main" val="4147825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379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 Jose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668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Lost Angeles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144821"/>
                  </a:ext>
                </a:extLst>
              </a:tr>
            </a:tbl>
          </a:graphicData>
        </a:graphic>
      </p:graphicFrame>
      <p:cxnSp>
        <p:nvCxnSpPr>
          <p:cNvPr id="9" name="Gerade Verbindung mit Pfeil 10"/>
          <p:cNvCxnSpPr/>
          <p:nvPr/>
        </p:nvCxnSpPr>
        <p:spPr bwMode="auto">
          <a:xfrm>
            <a:off x="6471138" y="5352222"/>
            <a:ext cx="502418" cy="194466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536266" y="6434598"/>
            <a:ext cx="126609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Typos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13384" y="4446701"/>
            <a:ext cx="1304611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Missing Values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12621" y="4718118"/>
            <a:ext cx="130461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Ref. Integrity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61363" y="4446701"/>
            <a:ext cx="180870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Contradictions &amp; wrong values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3128" y="4448377"/>
            <a:ext cx="180870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Uniqueness &amp; duplicates</a:t>
            </a:r>
          </a:p>
        </p:txBody>
      </p:sp>
    </p:spTree>
    <p:extLst>
      <p:ext uri="{BB962C8B-B14F-4D97-AF65-F5344CB8AC3E}">
        <p14:creationId xmlns:p14="http://schemas.microsoft.com/office/powerpoint/2010/main" val="269391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(aka errors are everywhere)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DM SS’19</a:t>
            </a:r>
            <a:br>
              <a:rPr lang="en-US" dirty="0"/>
            </a:br>
            <a:r>
              <a:rPr lang="en-US" b="0" dirty="0"/>
              <a:t>(</a:t>
            </a:r>
            <a:r>
              <a:rPr lang="en-US" dirty="0">
                <a:solidFill>
                  <a:srgbClr val="7889FB"/>
                </a:solidFill>
              </a:rPr>
              <a:t>Soccer </a:t>
            </a:r>
            <a:br>
              <a:rPr lang="en-US" dirty="0">
                <a:solidFill>
                  <a:srgbClr val="7889FB"/>
                </a:solidFill>
              </a:rPr>
            </a:br>
            <a:r>
              <a:rPr lang="en-US" dirty="0">
                <a:solidFill>
                  <a:srgbClr val="7889FB"/>
                </a:solidFill>
              </a:rPr>
              <a:t>World Cups</a:t>
            </a:r>
            <a:r>
              <a:rPr lang="en-US" b="0" dirty="0"/>
              <a:t>)</a:t>
            </a:r>
          </a:p>
          <a:p>
            <a:pPr lvl="1"/>
            <a:endParaRPr lang="en-US" b="0" dirty="0"/>
          </a:p>
          <a:p>
            <a:pPr lvl="1"/>
            <a:endParaRPr lang="en-US" sz="700" dirty="0"/>
          </a:p>
          <a:p>
            <a:r>
              <a:rPr lang="en-US" dirty="0"/>
              <a:t>DM WS’19/20</a:t>
            </a:r>
            <a:br>
              <a:rPr lang="en-US" dirty="0"/>
            </a:br>
            <a:r>
              <a:rPr lang="en-US" b="0" dirty="0"/>
              <a:t>(</a:t>
            </a:r>
            <a:r>
              <a:rPr lang="en-US" dirty="0">
                <a:solidFill>
                  <a:srgbClr val="7889FB"/>
                </a:solidFill>
              </a:rPr>
              <a:t>Airports and Airlines</a:t>
            </a:r>
            <a:r>
              <a:rPr lang="en-US" b="0" dirty="0"/>
              <a:t>)</a:t>
            </a:r>
          </a:p>
          <a:p>
            <a:pPr lvl="1"/>
            <a:endParaRPr lang="en-US" b="0" dirty="0"/>
          </a:p>
          <a:p>
            <a:pPr lvl="1"/>
            <a:endParaRPr lang="en-US" b="0" dirty="0"/>
          </a:p>
          <a:p>
            <a:pPr lvl="1"/>
            <a:endParaRPr lang="en-US" b="0" dirty="0"/>
          </a:p>
          <a:p>
            <a:pPr lvl="1"/>
            <a:endParaRPr lang="en-US" sz="200" b="0" dirty="0"/>
          </a:p>
          <a:p>
            <a:r>
              <a:rPr lang="en-US" dirty="0"/>
              <a:t>DM SS’20</a:t>
            </a:r>
            <a:br>
              <a:rPr lang="en-US" dirty="0"/>
            </a:br>
            <a:r>
              <a:rPr lang="en-US" b="0" dirty="0"/>
              <a:t>(</a:t>
            </a:r>
            <a:r>
              <a:rPr lang="en-US" dirty="0">
                <a:solidFill>
                  <a:srgbClr val="7889FB"/>
                </a:solidFill>
              </a:rPr>
              <a:t>DBLP Publications</a:t>
            </a:r>
            <a:r>
              <a:rPr lang="en-US" b="0" dirty="0"/>
              <a:t>)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Acquisition, Integration, and Data Validation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43352"/>
          <a:stretch/>
        </p:blipFill>
        <p:spPr>
          <a:xfrm>
            <a:off x="2570330" y="1196833"/>
            <a:ext cx="3337254" cy="1381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46571"/>
          <a:stretch/>
        </p:blipFill>
        <p:spPr>
          <a:xfrm>
            <a:off x="4704484" y="1127025"/>
            <a:ext cx="3139983" cy="16573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r="49513"/>
          <a:stretch/>
        </p:blipFill>
        <p:spPr>
          <a:xfrm>
            <a:off x="1026319" y="3552415"/>
            <a:ext cx="3557614" cy="7886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r="50944"/>
          <a:stretch/>
        </p:blipFill>
        <p:spPr>
          <a:xfrm>
            <a:off x="3682278" y="2771739"/>
            <a:ext cx="3456778" cy="168021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190875" y="3347990"/>
            <a:ext cx="418790" cy="4308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</a:t>
            </a:r>
            <a:endParaRPr lang="en-US" sz="22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/>
          <a:srcRect b="29934"/>
          <a:stretch/>
        </p:blipFill>
        <p:spPr>
          <a:xfrm>
            <a:off x="6894238" y="4085614"/>
            <a:ext cx="1890713" cy="2469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1210" y="3475597"/>
            <a:ext cx="1847850" cy="29051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36772" y="3643495"/>
            <a:ext cx="2033588" cy="2952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49687" y="3064536"/>
            <a:ext cx="1042988" cy="2619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3650" y="5195887"/>
            <a:ext cx="3205163" cy="166211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16280" y="4504802"/>
            <a:ext cx="3148013" cy="234315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96894" y="4523459"/>
            <a:ext cx="3529013" cy="232886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26218" y="4505977"/>
            <a:ext cx="3067050" cy="200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43993" y="6105622"/>
            <a:ext cx="2705100" cy="65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90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(aka errors are everywhere),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DM SS’20, cont.</a:t>
            </a:r>
            <a:br>
              <a:rPr lang="en-US" dirty="0"/>
            </a:br>
            <a:r>
              <a:rPr lang="en-US" b="0" dirty="0"/>
              <a:t>(</a:t>
            </a:r>
            <a:r>
              <a:rPr lang="en-US" dirty="0">
                <a:solidFill>
                  <a:srgbClr val="7889FB"/>
                </a:solidFill>
              </a:rPr>
              <a:t>DBLP Publications</a:t>
            </a:r>
            <a:r>
              <a:rPr lang="en-US" b="0" dirty="0"/>
              <a:t>) </a:t>
            </a:r>
            <a:r>
              <a:rPr lang="en-US" b="0" dirty="0">
                <a:sym typeface="Wingdings" panose="05000000000000000000" pitchFamily="2" charset="2"/>
              </a:rPr>
              <a:t> as a great, curated dataset</a:t>
            </a:r>
            <a:endParaRPr lang="en-US" b="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Acquisition, Integration, and Data Validation</a:t>
            </a:r>
          </a:p>
          <a:p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555" y="1970523"/>
            <a:ext cx="7017327" cy="9361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91445" y="2438590"/>
            <a:ext cx="544080" cy="294219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04509" y="2067790"/>
            <a:ext cx="330430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Wrong meta data from UC Berkeley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37824"/>
          <a:stretch/>
        </p:blipFill>
        <p:spPr>
          <a:xfrm>
            <a:off x="1568118" y="2909449"/>
            <a:ext cx="6985337" cy="9158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8540" y="3834324"/>
            <a:ext cx="6965341" cy="81984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07428" y="3830168"/>
            <a:ext cx="403513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Misplaced data (wrong affiliation, MIT)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81858" y="4894360"/>
            <a:ext cx="4882609" cy="123651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arenR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Best-effort automated cleaning</a:t>
            </a:r>
          </a:p>
          <a:p>
            <a:pPr marL="342900" indent="-342900" algn="ctr">
              <a:buAutoNum type="arabicParenR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Reference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impl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data ingestion into relational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schema + expected results of query processing</a:t>
            </a:r>
          </a:p>
          <a:p>
            <a:pPr marL="342900" indent="-342900" algn="ctr">
              <a:buAutoNum type="arabicParenR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Decentralized validation (~600 students)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6215" y="4763389"/>
            <a:ext cx="3140291" cy="147732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DM WS’20/21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Movies and Actors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DM SS’21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Summer Olympics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DM WS’21/22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Elections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DM SS’22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Graz Districts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51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Integration for ML and ML for DI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Data Extraction</a:t>
            </a:r>
          </a:p>
          <a:p>
            <a:pPr lvl="1"/>
            <a:r>
              <a:rPr lang="en-US" dirty="0"/>
              <a:t>Extracting structured data </a:t>
            </a:r>
            <a:br>
              <a:rPr lang="en-US" dirty="0"/>
            </a:br>
            <a:r>
              <a:rPr lang="en-US" dirty="0"/>
              <a:t>from un/semi-structured data</a:t>
            </a:r>
          </a:p>
          <a:p>
            <a:pPr lvl="1"/>
            <a:r>
              <a:rPr lang="en-US" dirty="0"/>
              <a:t>Rule- and ML-based extractors, combination w/ CNN</a:t>
            </a:r>
          </a:p>
          <a:p>
            <a:pPr lvl="1"/>
            <a:endParaRPr lang="en-US" sz="700" dirty="0"/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Schema Alignment</a:t>
            </a:r>
          </a:p>
          <a:p>
            <a:pPr lvl="1"/>
            <a:r>
              <a:rPr lang="en-US" dirty="0"/>
              <a:t>Schema matching for consolidating data from heterogeneous systems</a:t>
            </a:r>
          </a:p>
          <a:p>
            <a:pPr lvl="1"/>
            <a:r>
              <a:rPr lang="en-US" dirty="0"/>
              <a:t>Spatial and Temporal alignment via provenance and query processing</a:t>
            </a:r>
            <a:br>
              <a:rPr lang="en-US" dirty="0"/>
            </a:br>
            <a:r>
              <a:rPr lang="en-US" dirty="0"/>
              <a:t>(e.g., sensor readings for object along a production pipeline)</a:t>
            </a:r>
          </a:p>
          <a:p>
            <a:pPr lvl="1"/>
            <a:endParaRPr lang="en-US" sz="700" dirty="0"/>
          </a:p>
          <a:p>
            <a:r>
              <a:rPr lang="en-US" dirty="0"/>
              <a:t>#3 </a:t>
            </a:r>
            <a:r>
              <a:rPr lang="en-US" dirty="0">
                <a:solidFill>
                  <a:schemeClr val="accent1"/>
                </a:solidFill>
              </a:rPr>
              <a:t>Entity Linking</a:t>
            </a:r>
          </a:p>
          <a:p>
            <a:pPr lvl="1"/>
            <a:r>
              <a:rPr lang="en-US" dirty="0"/>
              <a:t>Linking records to entities (deduplication)</a:t>
            </a:r>
          </a:p>
          <a:p>
            <a:pPr lvl="1"/>
            <a:r>
              <a:rPr lang="en-US" dirty="0"/>
              <a:t>Blocking, pairwise matching, clustering, ML, Deep ML (via entity embedding)</a:t>
            </a:r>
          </a:p>
          <a:p>
            <a:pPr lvl="1"/>
            <a:endParaRPr lang="en-US" sz="700" dirty="0"/>
          </a:p>
          <a:p>
            <a:r>
              <a:rPr lang="en-US" dirty="0"/>
              <a:t>#4 </a:t>
            </a:r>
            <a:r>
              <a:rPr lang="en-US" dirty="0">
                <a:solidFill>
                  <a:schemeClr val="accent1"/>
                </a:solidFill>
              </a:rPr>
              <a:t>Data Fusion</a:t>
            </a:r>
          </a:p>
          <a:p>
            <a:pPr lvl="1"/>
            <a:r>
              <a:rPr lang="en-US" dirty="0"/>
              <a:t>Resolve conflicts, necessary in presence of erroneous data</a:t>
            </a:r>
          </a:p>
          <a:p>
            <a:pPr lvl="1"/>
            <a:r>
              <a:rPr lang="en-US" dirty="0"/>
              <a:t>Rule- and ML-based, probabilistic GM, Deep ML (RBMs, graph </a:t>
            </a:r>
            <a:r>
              <a:rPr lang="en-US" dirty="0" err="1"/>
              <a:t>embeddings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Acquisition, Integration, and Data Validation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40775" y="1361511"/>
            <a:ext cx="300667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[Xin Luna Dong,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Theodoros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Rekatsinas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Data Integration and Machine Learning: A Natural Synergy.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6902" y="2132250"/>
            <a:ext cx="963423" cy="54000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394196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Validation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Sanity checks on </a:t>
            </a:r>
            <a:r>
              <a:rPr lang="en-US" dirty="0">
                <a:solidFill>
                  <a:schemeClr val="accent1"/>
                </a:solidFill>
              </a:rPr>
              <a:t>expected</a:t>
            </a:r>
            <a:r>
              <a:rPr lang="en-US" dirty="0"/>
              <a:t> shape </a:t>
            </a:r>
            <a:br>
              <a:rPr lang="en-US" dirty="0"/>
            </a:br>
            <a:r>
              <a:rPr lang="en-US" dirty="0">
                <a:solidFill>
                  <a:srgbClr val="7889FB"/>
                </a:solidFill>
              </a:rPr>
              <a:t>before training first model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r>
              <a:rPr lang="en-US" dirty="0"/>
              <a:t>Check a feature’s min, max, and most common value</a:t>
            </a:r>
          </a:p>
          <a:p>
            <a:pPr lvl="1"/>
            <a:r>
              <a:rPr lang="en-US" b="0" dirty="0"/>
              <a:t>Ex: Latitude values must be within the range [-90, 90] or [-π/2, π/2]</a:t>
            </a:r>
          </a:p>
          <a:p>
            <a:pPr lvl="1"/>
            <a:endParaRPr lang="en-US" sz="1200" b="0" dirty="0"/>
          </a:p>
          <a:p>
            <a:r>
              <a:rPr lang="en-US" dirty="0"/>
              <a:t>The histograms of continuous or categorical values are as expected</a:t>
            </a:r>
          </a:p>
          <a:p>
            <a:pPr lvl="1"/>
            <a:r>
              <a:rPr lang="en-US" b="0" dirty="0"/>
              <a:t>Ex: There are similar numbers of positive and negative labels</a:t>
            </a:r>
          </a:p>
          <a:p>
            <a:pPr lvl="1"/>
            <a:endParaRPr lang="en-US" sz="1200" b="0" dirty="0"/>
          </a:p>
          <a:p>
            <a:r>
              <a:rPr lang="en-US" dirty="0"/>
              <a:t>Whether a feature is present in enough examples</a:t>
            </a:r>
          </a:p>
          <a:p>
            <a:pPr lvl="1"/>
            <a:r>
              <a:rPr lang="en-US" b="0" dirty="0"/>
              <a:t>Ex: Country code must be in at least 70% of the examples</a:t>
            </a:r>
          </a:p>
          <a:p>
            <a:pPr lvl="1"/>
            <a:endParaRPr lang="en-US" sz="1200" b="0" dirty="0"/>
          </a:p>
          <a:p>
            <a:r>
              <a:rPr lang="en-US" dirty="0"/>
              <a:t>Whether a feature has the right number of values (i.e., cardinality)</a:t>
            </a:r>
          </a:p>
          <a:p>
            <a:pPr lvl="1"/>
            <a:r>
              <a:rPr lang="en-US" b="0" dirty="0"/>
              <a:t>Ex: There cannot be more than one age of a person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Acquisition, Integration, and Data Validation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280" y="1473145"/>
            <a:ext cx="964674" cy="54000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714875" y="1383338"/>
            <a:ext cx="3126087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Neoklis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Polyzotis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Sudip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Roy, Steven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Euijong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Whang, Martin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Zinkevich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Data Management Challenges in Production Machine Learning. Tutorial,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16492" y="2022670"/>
            <a:ext cx="123825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Google Research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8134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Validation,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Constraints </a:t>
            </a:r>
            <a:br>
              <a:rPr lang="en-US" dirty="0"/>
            </a:br>
            <a:r>
              <a:rPr lang="en-US" dirty="0"/>
              <a:t>and Metrics</a:t>
            </a:r>
            <a:br>
              <a:rPr lang="en-US" dirty="0"/>
            </a:br>
            <a:r>
              <a:rPr lang="en-US" dirty="0"/>
              <a:t>for quality </a:t>
            </a:r>
            <a:br>
              <a:rPr lang="en-US" dirty="0"/>
            </a:br>
            <a:r>
              <a:rPr lang="en-US" dirty="0"/>
              <a:t>check UDFs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Approach</a:t>
            </a:r>
          </a:p>
          <a:p>
            <a:pPr lvl="1"/>
            <a:r>
              <a:rPr lang="en-US" b="1" dirty="0"/>
              <a:t>#1</a:t>
            </a:r>
            <a:r>
              <a:rPr lang="en-US" dirty="0"/>
              <a:t> Quality checks on basic metrics, computed in </a:t>
            </a:r>
            <a:r>
              <a:rPr lang="en-US" b="1" dirty="0">
                <a:solidFill>
                  <a:schemeClr val="accent1"/>
                </a:solidFill>
              </a:rPr>
              <a:t>Apache Spark</a:t>
            </a:r>
          </a:p>
          <a:p>
            <a:pPr lvl="1"/>
            <a:r>
              <a:rPr lang="en-US" b="1" dirty="0"/>
              <a:t>#2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Incremental maintenance</a:t>
            </a:r>
            <a:r>
              <a:rPr lang="en-US" dirty="0"/>
              <a:t> of metrics and quality checks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Acquisition, Integration, and Data Validation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96384" y="1640443"/>
            <a:ext cx="99315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Amazon Research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025" y="1375335"/>
            <a:ext cx="2601017" cy="38592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5841" y="1762125"/>
            <a:ext cx="1277508" cy="34629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3585" y="814581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768436" y="3095426"/>
            <a:ext cx="2219731" cy="218521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Organizational Lesson: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benefit of shared vocabulary/procedures</a:t>
            </a:r>
          </a:p>
          <a:p>
            <a:pPr algn="ctr"/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Technical Lesson: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fast/scalable; reduce manual and ad-hoc analysis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87829" y="657996"/>
            <a:ext cx="3486284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[Sebastian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Schelter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Dustin Lange, Philipp Schmidt,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Meltem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Celikel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Felix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Bießmann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Andreas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Grafberger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Automating Large-Scale Data Quality Verification.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48591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Validation,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TensorFlow</a:t>
            </a:r>
            <a:r>
              <a:rPr lang="en-US" dirty="0"/>
              <a:t> Data Validation (TFDV)</a:t>
            </a:r>
          </a:p>
          <a:p>
            <a:pPr lvl="1"/>
            <a:r>
              <a:rPr lang="en-US" dirty="0"/>
              <a:t>Library or TFX components</a:t>
            </a:r>
          </a:p>
          <a:p>
            <a:pPr lvl="1"/>
            <a:r>
              <a:rPr lang="en-US" dirty="0"/>
              <a:t>Stats computation, schema extraction,</a:t>
            </a:r>
            <a:br>
              <a:rPr lang="en-US" dirty="0"/>
            </a:br>
            <a:r>
              <a:rPr lang="en-US" dirty="0"/>
              <a:t>validation checks, anomaly detection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Acquisition, Integration, and Data Validation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89352" y="2950400"/>
            <a:ext cx="99393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Google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17976" y="597708"/>
            <a:ext cx="348628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[Mike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Dreves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; Gene Huang;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Zhuo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Peng;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Neoklis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Polyzotis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; Evan Rosen; Paul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Suganthan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From Data to Models and Back.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DEEM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148" t="9582" r="1164"/>
          <a:stretch/>
        </p:blipFill>
        <p:spPr>
          <a:xfrm>
            <a:off x="1031407" y="2864560"/>
            <a:ext cx="6973457" cy="34380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7851" y="659109"/>
            <a:ext cx="49010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7A42EA8-2A08-46D0-9621-204C3513A8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116" y="3359838"/>
            <a:ext cx="659373" cy="5619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7851" y="1384309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933740" y="1324021"/>
            <a:ext cx="338057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[Eric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Breck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Neoklis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Polyzotis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Sudip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Roy, Steven Whang, Martin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Zinkevich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Data Validation for Machine Learning.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MLSys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4654" y="2110303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5124659" y="2052637"/>
            <a:ext cx="3199699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[Emily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Caveness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TensorFlow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Data Validation: Data Analysis and Validation in Continuous ML Pipelines.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27534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Announcements/Org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3" y="1311256"/>
            <a:ext cx="8422217" cy="4941101"/>
          </a:xfrm>
        </p:spPr>
        <p:txBody>
          <a:bodyPr/>
          <a:lstStyle/>
          <a:p>
            <a:r>
              <a:rPr lang="en-US" dirty="0"/>
              <a:t>#1 Video Recording </a:t>
            </a:r>
          </a:p>
          <a:p>
            <a:pPr lvl="1"/>
            <a:r>
              <a:rPr lang="en-US" dirty="0"/>
              <a:t>Link in </a:t>
            </a:r>
            <a:r>
              <a:rPr lang="en-US" b="1" dirty="0" err="1">
                <a:solidFill>
                  <a:srgbClr val="7889FB"/>
                </a:solidFill>
              </a:rPr>
              <a:t>TeachCenter</a:t>
            </a:r>
            <a:r>
              <a:rPr lang="en-US" dirty="0"/>
              <a:t> &amp; </a:t>
            </a:r>
            <a:r>
              <a:rPr lang="en-US" b="1" dirty="0" err="1">
                <a:solidFill>
                  <a:srgbClr val="7889FB"/>
                </a:solidFill>
              </a:rPr>
              <a:t>TUbe</a:t>
            </a:r>
            <a:r>
              <a:rPr lang="en-US" dirty="0">
                <a:solidFill>
                  <a:schemeClr val="tx1"/>
                </a:solidFill>
              </a:rPr>
              <a:t> (lectures will be public)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Hybrid: HSi13 / </a:t>
            </a:r>
            <a:r>
              <a:rPr lang="en-US" dirty="0">
                <a:hlinkClick r:id="rId2"/>
              </a:rPr>
              <a:t>https://tugraz.webex.com/meet/m.boehm</a:t>
            </a:r>
            <a:endParaRPr lang="en-US" sz="1200" dirty="0">
              <a:solidFill>
                <a:schemeClr val="tx1"/>
              </a:solidFill>
            </a:endParaRP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Apr 25:</a:t>
            </a:r>
            <a:r>
              <a:rPr lang="en-US" dirty="0">
                <a:solidFill>
                  <a:schemeClr val="tx1"/>
                </a:solidFill>
              </a:rPr>
              <a:t> no more COVID restrictions at TU Graz</a:t>
            </a:r>
            <a:endParaRPr lang="en-US" sz="1000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#2 Projects and Oral Exams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Precondition: completed exercise/project by </a:t>
            </a:r>
            <a:r>
              <a:rPr lang="en-US" b="1" dirty="0" smtClean="0">
                <a:solidFill>
                  <a:schemeClr val="accent1"/>
                </a:solidFill>
              </a:rPr>
              <a:t>Jun 17 EOD</a:t>
            </a:r>
            <a:endParaRPr lang="en-US" b="1" dirty="0" smtClean="0">
              <a:solidFill>
                <a:schemeClr val="accent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Created doodle for exam slot selection (~35):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  <a:hlinkClick r:id="rId3"/>
              </a:rPr>
              <a:t>https</a:t>
            </a:r>
            <a:r>
              <a:rPr lang="en-US" dirty="0">
                <a:solidFill>
                  <a:schemeClr val="tx1"/>
                </a:solidFill>
                <a:hlinkClick r:id="rId3"/>
              </a:rPr>
              <a:t>://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doodle.com/meeting/participate/id/eER4P10a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0554" y="1396720"/>
            <a:ext cx="1727400" cy="5051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6110" y="1892759"/>
            <a:ext cx="1096284" cy="3869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76160" y="3440114"/>
            <a:ext cx="107517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10955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Feature Transformations and </a:t>
            </a:r>
            <a:br>
              <a:rPr lang="en-US" dirty="0"/>
            </a:br>
            <a:r>
              <a:rPr lang="en-US" dirty="0"/>
              <a:t>Feature Engineering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88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Feature Engineering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  <a:p>
            <a:pPr lvl="1"/>
            <a:r>
              <a:rPr lang="en-US" dirty="0"/>
              <a:t>Matrix X of m observations (rows) and n features (columns)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Continuous features:</a:t>
            </a:r>
            <a:r>
              <a:rPr lang="en-US" dirty="0">
                <a:solidFill>
                  <a:srgbClr val="7889FB"/>
                </a:solidFill>
              </a:rPr>
              <a:t> </a:t>
            </a:r>
            <a:r>
              <a:rPr lang="en-US" dirty="0"/>
              <a:t>numerical values (aka scale features)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Categorical features:</a:t>
            </a:r>
            <a:r>
              <a:rPr lang="en-US" dirty="0"/>
              <a:t> non-numerical values, represent groups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Ordinal features:</a:t>
            </a:r>
            <a:r>
              <a:rPr lang="en-US" dirty="0"/>
              <a:t> non-numerical values, associated ranking</a:t>
            </a:r>
          </a:p>
          <a:p>
            <a:pPr lvl="1"/>
            <a:r>
              <a:rPr lang="en-US" dirty="0"/>
              <a:t>Feature space:</a:t>
            </a:r>
            <a:r>
              <a:rPr lang="en-US" dirty="0">
                <a:sym typeface="Wingdings" panose="05000000000000000000" pitchFamily="2" charset="2"/>
              </a:rPr>
              <a:t> multi-dimensional space of features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curse of dimensionality</a:t>
            </a:r>
            <a:endParaRPr lang="en-US" dirty="0"/>
          </a:p>
          <a:p>
            <a:pPr lvl="1"/>
            <a:endParaRPr lang="en-US" sz="700" dirty="0"/>
          </a:p>
          <a:p>
            <a:r>
              <a:rPr lang="en-US" dirty="0"/>
              <a:t>Feature Engineering</a:t>
            </a:r>
          </a:p>
          <a:p>
            <a:pPr lvl="1"/>
            <a:r>
              <a:rPr lang="en-US" dirty="0"/>
              <a:t>Bring multi-modal data and features into numeric representation</a:t>
            </a:r>
          </a:p>
          <a:p>
            <a:pPr lvl="1"/>
            <a:r>
              <a:rPr lang="en-US" dirty="0"/>
              <a:t>Use domain expertise to expose predictive features to ML model training</a:t>
            </a:r>
          </a:p>
          <a:p>
            <a:pPr lvl="1"/>
            <a:endParaRPr lang="en-US" sz="700" dirty="0"/>
          </a:p>
          <a:p>
            <a:r>
              <a:rPr lang="en-US" dirty="0"/>
              <a:t>Excursus: Representation Learning</a:t>
            </a:r>
          </a:p>
          <a:p>
            <a:pPr lvl="1"/>
            <a:r>
              <a:rPr lang="en-US" dirty="0"/>
              <a:t>Neural networks can be viewed as combined representation learning and model training (pros and cons: learned, repeatable)</a:t>
            </a:r>
          </a:p>
          <a:p>
            <a:pPr lvl="1"/>
            <a:r>
              <a:rPr lang="en-US" dirty="0"/>
              <a:t>Mostly homogeneous inputs (e.g., image), research on multi-modal learning</a:t>
            </a:r>
          </a:p>
          <a:p>
            <a:pPr lvl="1"/>
            <a:endParaRPr lang="en-US" sz="700" dirty="0"/>
          </a:p>
          <a:p>
            <a:pPr marL="0" indent="0">
              <a:buNone/>
            </a:pPr>
            <a:r>
              <a:rPr lang="en-AT" dirty="0">
                <a:solidFill>
                  <a:schemeClr val="accent1"/>
                </a:solidFill>
                <a:sym typeface="Wingdings" panose="05000000000000000000" pitchFamily="2" charset="2"/>
              </a:rPr>
              <a:t></a:t>
            </a: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Principle:</a:t>
            </a:r>
            <a:r>
              <a:rPr lang="en-US" dirty="0"/>
              <a:t> </a:t>
            </a:r>
            <a:r>
              <a:rPr lang="en-US" dirty="0">
                <a:solidFill>
                  <a:srgbClr val="7889FB"/>
                </a:solidFill>
              </a:rPr>
              <a:t>If same accuracy, prefer simple model</a:t>
            </a:r>
            <a:r>
              <a:rPr lang="en-US" dirty="0"/>
              <a:t> </a:t>
            </a:r>
            <a:r>
              <a:rPr lang="en-US" sz="1800" b="0" dirty="0"/>
              <a:t>(cheap, robust, explainable)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Feature Transformations and Feature Engineering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720725" y="5988819"/>
            <a:ext cx="8197229" cy="572756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49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Recoding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  <a:p>
            <a:pPr lvl="1"/>
            <a:r>
              <a:rPr lang="en-US" dirty="0"/>
              <a:t>Numerical encoding of categorical features (arbitrary strings)</a:t>
            </a:r>
          </a:p>
          <a:p>
            <a:pPr lvl="1"/>
            <a:r>
              <a:rPr lang="en-US" dirty="0"/>
              <a:t>Map distinct values to integer domain (potentially combined w/ one-hot)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Feature Transformations and Feature Engineering</a:t>
            </a:r>
          </a:p>
          <a:p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55766"/>
              </p:ext>
            </p:extLst>
          </p:nvPr>
        </p:nvGraphicFramePr>
        <p:xfrm>
          <a:off x="1003135" y="2477831"/>
          <a:ext cx="2425004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0111">
                  <a:extLst>
                    <a:ext uri="{9D8B030D-6E8A-4147-A177-3AD203B41FA5}">
                      <a16:colId xmlns:a16="http://schemas.microsoft.com/office/drawing/2014/main" val="1390748397"/>
                    </a:ext>
                  </a:extLst>
                </a:gridCol>
                <a:gridCol w="674893">
                  <a:extLst>
                    <a:ext uri="{9D8B030D-6E8A-4147-A177-3AD203B41FA5}">
                      <a16:colId xmlns:a16="http://schemas.microsoft.com/office/drawing/2014/main" val="18713124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924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 Jose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661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New York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420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 Francisco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69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Seattle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507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New York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254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Boston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843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 Francisco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804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Los Angeles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886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Seattle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637439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26470"/>
              </p:ext>
            </p:extLst>
          </p:nvPr>
        </p:nvGraphicFramePr>
        <p:xfrm>
          <a:off x="7174513" y="2479508"/>
          <a:ext cx="1547464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3789">
                  <a:extLst>
                    <a:ext uri="{9D8B030D-6E8A-4147-A177-3AD203B41FA5}">
                      <a16:colId xmlns:a16="http://schemas.microsoft.com/office/drawing/2014/main" val="1390748397"/>
                    </a:ext>
                  </a:extLst>
                </a:gridCol>
                <a:gridCol w="763675">
                  <a:extLst>
                    <a:ext uri="{9D8B030D-6E8A-4147-A177-3AD203B41FA5}">
                      <a16:colId xmlns:a16="http://schemas.microsoft.com/office/drawing/2014/main" val="18713124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924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661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420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69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507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254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843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804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886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637439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735041" y="2996976"/>
            <a:ext cx="2200588" cy="15696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{San Jose : 1,</a:t>
            </a:r>
          </a:p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New York : 2,</a:t>
            </a:r>
          </a:p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San Francisco : 3,</a:t>
            </a:r>
          </a:p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Seattle : 4,</a:t>
            </a:r>
          </a:p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Boston : 5, </a:t>
            </a:r>
          </a:p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Los Angeles : 6}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23209" y="2562330"/>
            <a:ext cx="184889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Dictionaries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28598" y="4696819"/>
            <a:ext cx="1282247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{CA : 1,</a:t>
            </a:r>
          </a:p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NY : 2,</a:t>
            </a:r>
          </a:p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WA : 3,</a:t>
            </a:r>
          </a:p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MA : 4}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4026978" y="4171598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4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Hashing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422216" cy="4941101"/>
          </a:xfrm>
        </p:spPr>
        <p:txBody>
          <a:bodyPr/>
          <a:lstStyle/>
          <a:p>
            <a:r>
              <a:rPr lang="en-US" dirty="0"/>
              <a:t>Summary</a:t>
            </a:r>
          </a:p>
          <a:p>
            <a:pPr lvl="1"/>
            <a:r>
              <a:rPr lang="en-US" dirty="0"/>
              <a:t>Numerical encoding of categorical features (arbitrary strings)</a:t>
            </a:r>
          </a:p>
          <a:p>
            <a:pPr lvl="1"/>
            <a:r>
              <a:rPr lang="en-US" dirty="0"/>
              <a:t>Hash input to k buckets via hash(value) % k (often combined w/ one-hot)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Feature Transformations and Feature Engineering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575792"/>
              </p:ext>
            </p:extLst>
          </p:nvPr>
        </p:nvGraphicFramePr>
        <p:xfrm>
          <a:off x="1003135" y="2477831"/>
          <a:ext cx="1750111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0111">
                  <a:extLst>
                    <a:ext uri="{9D8B030D-6E8A-4147-A177-3AD203B41FA5}">
                      <a16:colId xmlns:a16="http://schemas.microsoft.com/office/drawing/2014/main" val="13907483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924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 Jose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661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New York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420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 Francisco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69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Seattle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507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New York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254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Boston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843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 Francisco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804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Los Angeles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886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Seattle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63743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340886" y="2823589"/>
            <a:ext cx="2592475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AT" sz="1600" dirty="0">
                <a:latin typeface="Consolas" panose="020B0609020204030204" pitchFamily="49" charset="0"/>
              </a:rPr>
              <a:t>1993955031</a:t>
            </a:r>
            <a:r>
              <a:rPr lang="en-US" sz="1600" dirty="0">
                <a:latin typeface="Consolas" panose="020B0609020204030204" pitchFamily="49" charset="0"/>
              </a:rPr>
              <a:t> % 5 </a:t>
            </a:r>
            <a:r>
              <a:rPr lang="en-AT" sz="1600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sz="1600" dirty="0">
                <a:latin typeface="Consolas" panose="020B0609020204030204" pitchFamily="49" charset="0"/>
                <a:sym typeface="Wingdings" panose="05000000000000000000" pitchFamily="2" charset="2"/>
              </a:rPr>
              <a:t> 1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99839" y="2843314"/>
            <a:ext cx="94201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 = 5: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32513" y="3197051"/>
            <a:ext cx="2592475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AT" sz="1600" dirty="0">
                <a:latin typeface="Consolas" panose="020B0609020204030204" pitchFamily="49" charset="0"/>
              </a:rPr>
              <a:t>1382994575</a:t>
            </a:r>
            <a:r>
              <a:rPr lang="en-US" sz="1600" dirty="0">
                <a:latin typeface="Consolas" panose="020B0609020204030204" pitchFamily="49" charset="0"/>
              </a:rPr>
              <a:t> % 5</a:t>
            </a:r>
            <a:r>
              <a:rPr lang="en-AT" sz="1600" dirty="0">
                <a:latin typeface="Consolas" panose="020B0609020204030204" pitchFamily="49" charset="0"/>
              </a:rPr>
              <a:t> </a:t>
            </a:r>
            <a:r>
              <a:rPr lang="en-AT" sz="1600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AT" sz="1600" dirty="0">
                <a:latin typeface="Consolas" panose="020B0609020204030204" pitchFamily="49" charset="0"/>
              </a:rPr>
              <a:t> 0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24140" y="3580562"/>
            <a:ext cx="2592475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AT" sz="1600" dirty="0">
                <a:latin typeface="Consolas" panose="020B0609020204030204" pitchFamily="49" charset="0"/>
              </a:rPr>
              <a:t>1540367136</a:t>
            </a:r>
            <a:r>
              <a:rPr lang="en-US" sz="1600" dirty="0">
                <a:latin typeface="Consolas" panose="020B0609020204030204" pitchFamily="49" charset="0"/>
              </a:rPr>
              <a:t> % 5 </a:t>
            </a:r>
            <a:r>
              <a:rPr lang="en-AT" sz="1600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sz="1600" dirty="0">
                <a:latin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1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25816" y="3933927"/>
            <a:ext cx="2592475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AT" sz="1600" dirty="0">
                <a:latin typeface="Consolas" panose="020B0609020204030204" pitchFamily="49" charset="0"/>
              </a:rPr>
              <a:t>-661909336</a:t>
            </a:r>
            <a:r>
              <a:rPr lang="en-US" sz="1600" dirty="0">
                <a:latin typeface="Consolas" panose="020B0609020204030204" pitchFamily="49" charset="0"/>
              </a:rPr>
              <a:t> % 5 </a:t>
            </a:r>
            <a:r>
              <a:rPr lang="en-AT" sz="1600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sz="1600" dirty="0">
                <a:latin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1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27492" y="4307388"/>
            <a:ext cx="2592475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AT" sz="1600" dirty="0">
                <a:latin typeface="Consolas" panose="020B0609020204030204" pitchFamily="49" charset="0"/>
              </a:rPr>
              <a:t>1993955031</a:t>
            </a:r>
            <a:r>
              <a:rPr lang="en-US" sz="1600" dirty="0">
                <a:latin typeface="Consolas" panose="020B0609020204030204" pitchFamily="49" charset="0"/>
              </a:rPr>
              <a:t> % 5 </a:t>
            </a:r>
            <a:r>
              <a:rPr lang="en-AT" sz="1600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sz="1600" dirty="0">
                <a:latin typeface="Consolas" panose="020B0609020204030204" pitchFamily="49" charset="0"/>
                <a:sym typeface="Wingdings" panose="05000000000000000000" pitchFamily="2" charset="2"/>
              </a:rPr>
              <a:t> 1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29166" y="4670803"/>
            <a:ext cx="2592475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AT" sz="1600" dirty="0">
                <a:latin typeface="Consolas" panose="020B0609020204030204" pitchFamily="49" charset="0"/>
              </a:rPr>
              <a:t>1995575789</a:t>
            </a:r>
            <a:r>
              <a:rPr lang="en-US" sz="1600" dirty="0">
                <a:latin typeface="Consolas" panose="020B0609020204030204" pitchFamily="49" charset="0"/>
              </a:rPr>
              <a:t> % 5 </a:t>
            </a:r>
            <a:r>
              <a:rPr lang="en-AT" sz="1600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sz="1600" dirty="0">
                <a:latin typeface="Consolas" panose="020B0609020204030204" pitchFamily="49" charset="0"/>
                <a:sym typeface="Wingdings" panose="05000000000000000000" pitchFamily="2" charset="2"/>
              </a:rPr>
              <a:t> 4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30842" y="5024168"/>
            <a:ext cx="2592475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AT" sz="1600" dirty="0">
                <a:latin typeface="Consolas" panose="020B0609020204030204" pitchFamily="49" charset="0"/>
              </a:rPr>
              <a:t>1540367136</a:t>
            </a:r>
            <a:r>
              <a:rPr lang="en-US" sz="1600" dirty="0">
                <a:latin typeface="Consolas" panose="020B0609020204030204" pitchFamily="49" charset="0"/>
              </a:rPr>
              <a:t> % 5 </a:t>
            </a:r>
            <a:r>
              <a:rPr lang="en-AT" sz="1600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sz="1600" dirty="0">
                <a:latin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1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22469" y="5417728"/>
            <a:ext cx="2592475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AT" sz="1600" dirty="0">
                <a:latin typeface="Consolas" panose="020B0609020204030204" pitchFamily="49" charset="0"/>
              </a:rPr>
              <a:t>-425347233</a:t>
            </a:r>
            <a:r>
              <a:rPr lang="en-US" sz="1600" dirty="0">
                <a:latin typeface="Consolas" panose="020B0609020204030204" pitchFamily="49" charset="0"/>
              </a:rPr>
              <a:t> % 5 </a:t>
            </a:r>
            <a:r>
              <a:rPr lang="en-AT" sz="1600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sz="1600" dirty="0">
                <a:latin typeface="Consolas" panose="020B0609020204030204" pitchFamily="49" charset="0"/>
                <a:sym typeface="Wingdings" panose="05000000000000000000" pitchFamily="2" charset="2"/>
              </a:rPr>
              <a:t> 3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24143" y="5801239"/>
            <a:ext cx="2592475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AT" sz="1600" dirty="0">
                <a:latin typeface="Consolas" panose="020B0609020204030204" pitchFamily="49" charset="0"/>
              </a:rPr>
              <a:t>-661909336</a:t>
            </a:r>
            <a:r>
              <a:rPr lang="en-US" sz="1600" dirty="0">
                <a:latin typeface="Consolas" panose="020B0609020204030204" pitchFamily="49" charset="0"/>
              </a:rPr>
              <a:t> % 5 </a:t>
            </a:r>
            <a:r>
              <a:rPr lang="en-AT" sz="1600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sz="1600" dirty="0">
                <a:latin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1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958591"/>
              </p:ext>
            </p:extLst>
          </p:nvPr>
        </p:nvGraphicFramePr>
        <p:xfrm>
          <a:off x="7697026" y="2479508"/>
          <a:ext cx="783789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3789">
                  <a:extLst>
                    <a:ext uri="{9D8B030D-6E8A-4147-A177-3AD203B41FA5}">
                      <a16:colId xmlns:a16="http://schemas.microsoft.com/office/drawing/2014/main" val="13907483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924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661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420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69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507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254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843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804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886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637439"/>
                  </a:ext>
                </a:extLst>
              </a:tr>
            </a:tbl>
          </a:graphicData>
        </a:graphic>
      </p:graphicFrame>
      <p:sp>
        <p:nvSpPr>
          <p:cNvPr id="19" name="Right Arrow 18"/>
          <p:cNvSpPr/>
          <p:nvPr/>
        </p:nvSpPr>
        <p:spPr>
          <a:xfrm>
            <a:off x="3474321" y="4171598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7113505" y="4163226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974312" y="5024168"/>
            <a:ext cx="126609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Efficient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but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collisions</a:t>
            </a:r>
          </a:p>
        </p:txBody>
      </p:sp>
    </p:spTree>
    <p:extLst>
      <p:ext uri="{BB962C8B-B14F-4D97-AF65-F5344CB8AC3E}">
        <p14:creationId xmlns:p14="http://schemas.microsoft.com/office/powerpoint/2010/main" val="217477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 animBg="1"/>
      <p:bldP spid="20" grpId="0" animBg="1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Binning </a:t>
            </a:r>
            <a:r>
              <a:rPr lang="en-US" sz="2400" dirty="0"/>
              <a:t>(see also Quantization, </a:t>
            </a:r>
            <a:r>
              <a:rPr lang="en-US" sz="2400" dirty="0" err="1"/>
              <a:t>Binarization</a:t>
            </a:r>
            <a:r>
              <a:rPr lang="en-US" sz="24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  <a:p>
            <a:pPr lvl="1"/>
            <a:r>
              <a:rPr lang="en-US" dirty="0"/>
              <a:t>Encode of numerical features to integer domain (often combined w/ one-hot)</a:t>
            </a:r>
          </a:p>
          <a:p>
            <a:pPr lvl="1"/>
            <a:r>
              <a:rPr lang="en-US" b="1" dirty="0" err="1">
                <a:solidFill>
                  <a:schemeClr val="accent1"/>
                </a:solidFill>
              </a:rPr>
              <a:t>Equi</a:t>
            </a:r>
            <a:r>
              <a:rPr lang="en-US" b="1" dirty="0">
                <a:solidFill>
                  <a:schemeClr val="accent1"/>
                </a:solidFill>
              </a:rPr>
              <a:t>-width:</a:t>
            </a:r>
            <a:r>
              <a:rPr lang="en-US" dirty="0"/>
              <a:t> split (max-min)-range into k equal-sized buckets</a:t>
            </a:r>
          </a:p>
          <a:p>
            <a:pPr lvl="1"/>
            <a:r>
              <a:rPr lang="en-US" b="1" dirty="0" err="1">
                <a:solidFill>
                  <a:schemeClr val="accent1"/>
                </a:solidFill>
              </a:rPr>
              <a:t>Equi</a:t>
            </a:r>
            <a:r>
              <a:rPr lang="en-US" b="1" dirty="0">
                <a:solidFill>
                  <a:schemeClr val="accent1"/>
                </a:solidFill>
              </a:rPr>
              <a:t>-height:</a:t>
            </a:r>
            <a:r>
              <a:rPr lang="en-US" dirty="0"/>
              <a:t> compute data-driven ranges for k balanced buckets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Feature Transformations and Feature Engineering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867816"/>
              </p:ext>
            </p:extLst>
          </p:nvPr>
        </p:nvGraphicFramePr>
        <p:xfrm>
          <a:off x="1043330" y="2889812"/>
          <a:ext cx="1207502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7502">
                  <a:extLst>
                    <a:ext uri="{9D8B030D-6E8A-4147-A177-3AD203B41FA5}">
                      <a16:colId xmlns:a16="http://schemas.microsoft.com/office/drawing/2014/main" val="13907483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Sqft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924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928.5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661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420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570.3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69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1,273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507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1,239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254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711.3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843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1,114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804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718959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73344" y="3938955"/>
            <a:ext cx="1678073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</a:rPr>
              <a:t>min = 451</a:t>
            </a:r>
          </a:p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max = 1,273</a:t>
            </a:r>
          </a:p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range = 822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05265" y="3938954"/>
            <a:ext cx="2158723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</a:rPr>
              <a:t>[451, 725) </a:t>
            </a:r>
            <a:r>
              <a:rPr lang="en-AT" sz="1600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sz="1600" dirty="0">
                <a:latin typeface="Consolas" panose="020B0609020204030204" pitchFamily="49" charset="0"/>
                <a:sym typeface="Wingdings" panose="05000000000000000000" pitchFamily="2" charset="2"/>
              </a:rPr>
              <a:t> 1</a:t>
            </a:r>
          </a:p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[725, 999) </a:t>
            </a:r>
            <a:r>
              <a:rPr lang="en-AT" sz="1600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 2</a:t>
            </a:r>
          </a:p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[999, 1,273] </a:t>
            </a:r>
            <a:r>
              <a:rPr lang="en-AT" sz="1600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 3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208" y="2988764"/>
            <a:ext cx="1882911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Equal-sized numerical buckets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(with k=3)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44271" y="4933743"/>
            <a:ext cx="1838847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Allows modelling small, medium, large apartments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752388"/>
              </p:ext>
            </p:extLst>
          </p:nvPr>
        </p:nvGraphicFramePr>
        <p:xfrm>
          <a:off x="7710452" y="2891487"/>
          <a:ext cx="1207502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7502">
                  <a:extLst>
                    <a:ext uri="{9D8B030D-6E8A-4147-A177-3AD203B41FA5}">
                      <a16:colId xmlns:a16="http://schemas.microsoft.com/office/drawing/2014/main" val="13907483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Sqft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-Bins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924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661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420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69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507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254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843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804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7189599"/>
                  </a:ext>
                </a:extLst>
              </a:tr>
            </a:tbl>
          </a:graphicData>
        </a:graphic>
      </p:graphicFrame>
      <p:sp>
        <p:nvSpPr>
          <p:cNvPr id="11" name="Right Arrow 10"/>
          <p:cNvSpPr/>
          <p:nvPr/>
        </p:nvSpPr>
        <p:spPr>
          <a:xfrm>
            <a:off x="2469488" y="4171598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571269" y="4173274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7125225" y="4174949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53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One-hot Encoding </a:t>
            </a:r>
            <a:r>
              <a:rPr lang="en-US" sz="2400" dirty="0"/>
              <a:t>(see also Dummy Coding)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  <a:p>
            <a:pPr lvl="1"/>
            <a:r>
              <a:rPr lang="en-US" dirty="0"/>
              <a:t>Encode integer feature of cardinality d into sparse 0/1 vector of length d</a:t>
            </a:r>
          </a:p>
          <a:p>
            <a:pPr lvl="1"/>
            <a:r>
              <a:rPr lang="en-US" dirty="0"/>
              <a:t>Feature vectors of input features concatenated in sequence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Feature Transformations and Feature Engineering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773917"/>
              </p:ext>
            </p:extLst>
          </p:nvPr>
        </p:nvGraphicFramePr>
        <p:xfrm>
          <a:off x="693309" y="2549847"/>
          <a:ext cx="1547464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3789">
                  <a:extLst>
                    <a:ext uri="{9D8B030D-6E8A-4147-A177-3AD203B41FA5}">
                      <a16:colId xmlns:a16="http://schemas.microsoft.com/office/drawing/2014/main" val="1390748397"/>
                    </a:ext>
                  </a:extLst>
                </a:gridCol>
                <a:gridCol w="763675">
                  <a:extLst>
                    <a:ext uri="{9D8B030D-6E8A-4147-A177-3AD203B41FA5}">
                      <a16:colId xmlns:a16="http://schemas.microsoft.com/office/drawing/2014/main" val="18713124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924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661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420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69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507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254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843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804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886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637439"/>
                  </a:ext>
                </a:extLst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>
            <a:off x="2389103" y="4171598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202660"/>
              </p:ext>
            </p:extLst>
          </p:nvPr>
        </p:nvGraphicFramePr>
        <p:xfrm>
          <a:off x="2854325" y="2549847"/>
          <a:ext cx="60960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408185549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922223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91745751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11513455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88168895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712149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53015631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8416856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93152374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5070682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394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529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83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8902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147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197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481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316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426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472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789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Feature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422216" cy="4941101"/>
          </a:xfrm>
        </p:spPr>
        <p:txBody>
          <a:bodyPr/>
          <a:lstStyle/>
          <a:p>
            <a:r>
              <a:rPr lang="en-US" dirty="0"/>
              <a:t>Combinations</a:t>
            </a:r>
          </a:p>
          <a:p>
            <a:pPr lvl="1"/>
            <a:r>
              <a:rPr lang="en-US" dirty="0"/>
              <a:t>Different encoders for different columns</a:t>
            </a:r>
          </a:p>
          <a:p>
            <a:pPr lvl="1"/>
            <a:r>
              <a:rPr lang="en-US" dirty="0"/>
              <a:t>Binning + one-hot encoding</a:t>
            </a:r>
          </a:p>
          <a:p>
            <a:pPr lvl="1"/>
            <a:r>
              <a:rPr lang="en-US" dirty="0"/>
              <a:t>Recoding + one-hot encoding</a:t>
            </a:r>
          </a:p>
          <a:p>
            <a:pPr lvl="1"/>
            <a:r>
              <a:rPr lang="en-US" dirty="0"/>
              <a:t>Feature hashing + one-hot encoding</a:t>
            </a:r>
          </a:p>
          <a:p>
            <a:pPr lvl="1"/>
            <a:endParaRPr lang="en-US" sz="1200" dirty="0"/>
          </a:p>
          <a:p>
            <a:r>
              <a:rPr lang="en-US" dirty="0"/>
              <a:t>Top-K Recoding/Feature Hashing</a:t>
            </a:r>
          </a:p>
          <a:p>
            <a:pPr lvl="1"/>
            <a:r>
              <a:rPr lang="en-US" dirty="0"/>
              <a:t>Recoding top-k most frequent values</a:t>
            </a:r>
            <a:br>
              <a:rPr lang="en-US" dirty="0"/>
            </a:br>
            <a:r>
              <a:rPr lang="en-US" dirty="0"/>
              <a:t>(no collisions in frequent values)</a:t>
            </a:r>
          </a:p>
          <a:p>
            <a:pPr lvl="1"/>
            <a:r>
              <a:rPr lang="en-US" dirty="0"/>
              <a:t>Feature Hashing for others</a:t>
            </a:r>
            <a:br>
              <a:rPr lang="en-US" dirty="0"/>
            </a:br>
            <a:r>
              <a:rPr lang="en-US" dirty="0"/>
              <a:t>(collisions, but bounded #)</a:t>
            </a:r>
          </a:p>
          <a:p>
            <a:pPr lvl="1"/>
            <a:r>
              <a:rPr lang="en-US" dirty="0"/>
              <a:t>“Vocabulary encoding</a:t>
            </a:r>
            <a:r>
              <a:rPr lang="en-US" dirty="0" smtClean="0"/>
              <a:t>”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sz="1200" dirty="0"/>
          </a:p>
          <a:p>
            <a:r>
              <a:rPr lang="en-US" dirty="0" smtClean="0"/>
              <a:t>Infrequent / Unknown Values</a:t>
            </a:r>
          </a:p>
          <a:p>
            <a:pPr lvl="1"/>
            <a:r>
              <a:rPr lang="en-US" dirty="0" smtClean="0"/>
              <a:t>E.g., </a:t>
            </a:r>
            <a:r>
              <a:rPr lang="en-US" b="1" dirty="0" err="1" smtClean="0">
                <a:solidFill>
                  <a:schemeClr val="accent1"/>
                </a:solidFill>
              </a:rPr>
              <a:t>sk</a:t>
            </a:r>
            <a:r>
              <a:rPr lang="en-US" b="1" dirty="0" smtClean="0">
                <a:solidFill>
                  <a:schemeClr val="accent1"/>
                </a:solidFill>
              </a:rPr>
              <a:t>-learn</a:t>
            </a:r>
            <a:r>
              <a:rPr lang="en-US" dirty="0" smtClean="0"/>
              <a:t> </a:t>
            </a:r>
            <a:r>
              <a:rPr lang="en-US" dirty="0" err="1" smtClean="0"/>
              <a:t>OneHotEncoder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values below </a:t>
            </a:r>
            <a:r>
              <a:rPr lang="en-US" dirty="0" err="1" smtClean="0">
                <a:sym typeface="Wingdings" panose="05000000000000000000" pitchFamily="2" charset="2"/>
              </a:rPr>
              <a:t>min_frequency</a:t>
            </a:r>
            <a:r>
              <a:rPr lang="en-US" dirty="0" smtClean="0">
                <a:sym typeface="Wingdings" panose="05000000000000000000" pitchFamily="2" charset="2"/>
              </a:rPr>
              <a:t> in single category</a:t>
            </a: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Feature Transformations and Feature Engineering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430719"/>
              </p:ext>
            </p:extLst>
          </p:nvPr>
        </p:nvGraphicFramePr>
        <p:xfrm>
          <a:off x="5747658" y="3318910"/>
          <a:ext cx="2976014" cy="2633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8007">
                  <a:extLst>
                    <a:ext uri="{9D8B030D-6E8A-4147-A177-3AD203B41FA5}">
                      <a16:colId xmlns:a16="http://schemas.microsoft.com/office/drawing/2014/main" val="1390748397"/>
                    </a:ext>
                  </a:extLst>
                </a:gridCol>
                <a:gridCol w="1488007">
                  <a:extLst>
                    <a:ext uri="{9D8B030D-6E8A-4147-A177-3AD203B41FA5}">
                      <a16:colId xmlns:a16="http://schemas.microsoft.com/office/drawing/2014/main" val="910320268"/>
                    </a:ext>
                  </a:extLst>
                </a:gridCol>
              </a:tblGrid>
              <a:tr h="26553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City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647924788"/>
                  </a:ext>
                </a:extLst>
              </a:tr>
              <a:tr h="26553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New York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8,336,817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2257661182"/>
                  </a:ext>
                </a:extLst>
              </a:tr>
              <a:tr h="26553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 Jose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1,026,350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433420884"/>
                  </a:ext>
                </a:extLst>
              </a:tr>
              <a:tr h="26553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 Francisco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883,305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55969579"/>
                  </a:ext>
                </a:extLst>
              </a:tr>
              <a:tr h="26553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Seattle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704,352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812507092"/>
                  </a:ext>
                </a:extLst>
              </a:tr>
              <a:tr h="26553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Boston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684,379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026843003"/>
                  </a:ext>
                </a:extLst>
              </a:tr>
              <a:tr h="26553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429886862"/>
                  </a:ext>
                </a:extLst>
              </a:tr>
              <a:tr h="26553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Graz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291,072 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16637439"/>
                  </a:ext>
                </a:extLst>
              </a:tr>
            </a:tbl>
          </a:graphicData>
        </a:graphic>
      </p:graphicFrame>
      <p:sp>
        <p:nvSpPr>
          <p:cNvPr id="6" name="Right Brace 5"/>
          <p:cNvSpPr/>
          <p:nvPr/>
        </p:nvSpPr>
        <p:spPr>
          <a:xfrm>
            <a:off x="5566787" y="1457011"/>
            <a:ext cx="261257" cy="1436915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859" y="1685835"/>
            <a:ext cx="2230734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Pipelines of Encoders and Data Preparation</a:t>
            </a:r>
          </a:p>
          <a:p>
            <a:pPr algn="ctr"/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Primitives</a:t>
            </a:r>
            <a:endParaRPr lang="en-US" b="1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933741" y="4635646"/>
            <a:ext cx="3984213" cy="0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411227" y="4953839"/>
            <a:ext cx="123594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Feature Hashing k=2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94951" y="3638724"/>
            <a:ext cx="452178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  <a:sym typeface="Wingdings" panose="05000000000000000000" pitchFamily="2" charset="2"/>
              </a:rPr>
              <a:t>1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96627" y="3951898"/>
            <a:ext cx="452178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  <a:sym typeface="Wingdings" panose="05000000000000000000" pitchFamily="2" charset="2"/>
              </a:rPr>
              <a:t>2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98302" y="4295215"/>
            <a:ext cx="452178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  <a:sym typeface="Wingdings" panose="05000000000000000000" pitchFamily="2" charset="2"/>
              </a:rPr>
              <a:t>3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95" y="5196798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1099971" y="5140269"/>
            <a:ext cx="321077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[Doris Xin et al: Production Machine Learning Pipelines: Empirical Analysis and Optimization Opportunities,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2021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1163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Derived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Intercept Computation</a:t>
            </a:r>
          </a:p>
          <a:p>
            <a:pPr lvl="1"/>
            <a:r>
              <a:rPr lang="en-US" dirty="0"/>
              <a:t>Add a column of ones to X for </a:t>
            </a:r>
            <a:br>
              <a:rPr lang="en-US" dirty="0"/>
            </a:br>
            <a:r>
              <a:rPr lang="en-US" dirty="0"/>
              <a:t>computing the intercept as a weight</a:t>
            </a:r>
          </a:p>
          <a:p>
            <a:pPr lvl="1"/>
            <a:r>
              <a:rPr lang="en-US" dirty="0"/>
              <a:t>Applies to regression and classification </a:t>
            </a:r>
          </a:p>
          <a:p>
            <a:pPr lvl="1"/>
            <a:endParaRPr lang="en-US" dirty="0"/>
          </a:p>
          <a:p>
            <a:r>
              <a:rPr lang="en-US" dirty="0"/>
              <a:t>#2 Non-Linear Relationships</a:t>
            </a:r>
          </a:p>
          <a:p>
            <a:pPr lvl="1"/>
            <a:r>
              <a:rPr lang="en-US" dirty="0"/>
              <a:t>Can be explicitly materialized </a:t>
            </a:r>
            <a:br>
              <a:rPr lang="en-US" dirty="0"/>
            </a:br>
            <a:r>
              <a:rPr lang="en-US" dirty="0"/>
              <a:t>as feature combinations</a:t>
            </a:r>
          </a:p>
          <a:p>
            <a:pPr lvl="1"/>
            <a:r>
              <a:rPr lang="en-US" dirty="0"/>
              <a:t>Example: Assumptions of underlying physical system</a:t>
            </a:r>
          </a:p>
          <a:p>
            <a:pPr lvl="1"/>
            <a:r>
              <a:rPr lang="en-US" dirty="0"/>
              <a:t>Arbitrary complex feature interactions:  e.g., X</a:t>
            </a:r>
            <a:r>
              <a:rPr lang="en-US" baseline="-25000" dirty="0"/>
              <a:t>1</a:t>
            </a:r>
            <a:r>
              <a:rPr lang="en-US" dirty="0"/>
              <a:t>^2 * X</a:t>
            </a:r>
            <a:r>
              <a:rPr lang="en-US" baseline="-25000" dirty="0"/>
              <a:t>2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r>
              <a:rPr lang="en-US" dirty="0"/>
              <a:t>#3 Windowing</a:t>
            </a:r>
          </a:p>
          <a:p>
            <a:pPr lvl="1"/>
            <a:r>
              <a:rPr lang="en-US" dirty="0"/>
              <a:t>Tumbling or sliding window over time series</a:t>
            </a:r>
          </a:p>
          <a:p>
            <a:pPr lvl="1"/>
            <a:r>
              <a:rPr lang="en-US" dirty="0"/>
              <a:t>Compute aggregates or existence of events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Feature Transformations and Feature Engineering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26592" y="1597217"/>
            <a:ext cx="342373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X = </a:t>
            </a:r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cbind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(X,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matrix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nrow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(X), 1));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26592" y="2985574"/>
            <a:ext cx="342540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y ~ b1*X1 + b2*X1^2 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X = </a:t>
            </a:r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cbind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(X,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X^2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86939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NLP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4941101"/>
          </a:xfrm>
        </p:spPr>
        <p:txBody>
          <a:bodyPr/>
          <a:lstStyle/>
          <a:p>
            <a:r>
              <a:rPr lang="en-US" dirty="0"/>
              <a:t>Basic NLP Feature Extraction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Sentence/word tokenization: </a:t>
            </a:r>
            <a:r>
              <a:rPr lang="en-US" dirty="0"/>
              <a:t>split into sentences/words (e.g., via stop words)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Part of Speech (</a:t>
            </a:r>
            <a:r>
              <a:rPr lang="en-US" b="1" dirty="0" err="1">
                <a:solidFill>
                  <a:srgbClr val="7889FB"/>
                </a:solidFill>
              </a:rPr>
              <a:t>PoS</a:t>
            </a:r>
            <a:r>
              <a:rPr lang="en-US" b="1" dirty="0">
                <a:solidFill>
                  <a:srgbClr val="7889FB"/>
                </a:solidFill>
              </a:rPr>
              <a:t>) tagging:</a:t>
            </a:r>
            <a:r>
              <a:rPr lang="en-US" dirty="0"/>
              <a:t> label words</a:t>
            </a:r>
            <a:r>
              <a:rPr lang="en-US" dirty="0">
                <a:sym typeface="Wingdings" panose="05000000000000000000" pitchFamily="2" charset="2"/>
              </a:rPr>
              <a:t> verb, noun, adjectives (syntactic)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Semantic role labeling:</a:t>
            </a:r>
            <a:r>
              <a:rPr lang="en-US" dirty="0">
                <a:sym typeface="Wingdings" panose="05000000000000000000" pitchFamily="2" charset="2"/>
              </a:rPr>
              <a:t> label entities with their roles in actions (semantic)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sz="1200" dirty="0"/>
          </a:p>
          <a:p>
            <a:r>
              <a:rPr lang="en-US" dirty="0"/>
              <a:t>Bag of Words (BOW) and N-Grams</a:t>
            </a:r>
          </a:p>
          <a:p>
            <a:pPr lvl="1"/>
            <a:r>
              <a:rPr lang="en-US" dirty="0"/>
              <a:t>Represent sentences</a:t>
            </a:r>
            <a:br>
              <a:rPr lang="en-US" dirty="0"/>
            </a:br>
            <a:r>
              <a:rPr lang="en-US" dirty="0"/>
              <a:t>as </a:t>
            </a:r>
            <a:r>
              <a:rPr lang="en-US" b="1" dirty="0">
                <a:solidFill>
                  <a:schemeClr val="accent1"/>
                </a:solidFill>
              </a:rPr>
              <a:t>bag</a:t>
            </a:r>
            <a:r>
              <a:rPr lang="en-US" dirty="0"/>
              <a:t> (multisets)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Bi-grams:</a:t>
            </a:r>
            <a:r>
              <a:rPr lang="en-US" dirty="0"/>
              <a:t> bag-of-words for 2-sequences of words (order preserving)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N-grams:</a:t>
            </a:r>
            <a:r>
              <a:rPr lang="en-US" dirty="0"/>
              <a:t> generalization of bi-grams to arbitrary-length sequences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Feature Transformations and Feature Engineering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99138" y="4360986"/>
            <a:ext cx="191923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A B C A B E.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A D E D E D.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522659"/>
              </p:ext>
            </p:extLst>
          </p:nvPr>
        </p:nvGraphicFramePr>
        <p:xfrm>
          <a:off x="4709327" y="4127891"/>
          <a:ext cx="4241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8200">
                  <a:extLst>
                    <a:ext uri="{9D8B030D-6E8A-4147-A177-3AD203B41FA5}">
                      <a16:colId xmlns:a16="http://schemas.microsoft.com/office/drawing/2014/main" val="3155708166"/>
                    </a:ext>
                  </a:extLst>
                </a:gridCol>
                <a:gridCol w="848200">
                  <a:extLst>
                    <a:ext uri="{9D8B030D-6E8A-4147-A177-3AD203B41FA5}">
                      <a16:colId xmlns:a16="http://schemas.microsoft.com/office/drawing/2014/main" val="1288458140"/>
                    </a:ext>
                  </a:extLst>
                </a:gridCol>
                <a:gridCol w="848200">
                  <a:extLst>
                    <a:ext uri="{9D8B030D-6E8A-4147-A177-3AD203B41FA5}">
                      <a16:colId xmlns:a16="http://schemas.microsoft.com/office/drawing/2014/main" val="3571988088"/>
                    </a:ext>
                  </a:extLst>
                </a:gridCol>
                <a:gridCol w="848200">
                  <a:extLst>
                    <a:ext uri="{9D8B030D-6E8A-4147-A177-3AD203B41FA5}">
                      <a16:colId xmlns:a16="http://schemas.microsoft.com/office/drawing/2014/main" val="3230297701"/>
                    </a:ext>
                  </a:extLst>
                </a:gridCol>
                <a:gridCol w="848200">
                  <a:extLst>
                    <a:ext uri="{9D8B030D-6E8A-4147-A177-3AD203B41FA5}">
                      <a16:colId xmlns:a16="http://schemas.microsoft.com/office/drawing/2014/main" val="13609874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679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5857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1771739"/>
                  </a:ext>
                </a:extLst>
              </a:tr>
            </a:tbl>
          </a:graphicData>
        </a:graphic>
      </p:graphicFrame>
      <p:sp>
        <p:nvSpPr>
          <p:cNvPr id="7" name="Right Arrow 6"/>
          <p:cNvSpPr/>
          <p:nvPr/>
        </p:nvSpPr>
        <p:spPr>
          <a:xfrm>
            <a:off x="4006884" y="4523291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8375" y="2665517"/>
            <a:ext cx="423276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did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at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8440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NLP Features,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N-Grams</a:t>
            </a:r>
          </a:p>
          <a:p>
            <a:pPr lvl="1"/>
            <a:r>
              <a:rPr lang="en-US" dirty="0"/>
              <a:t>Prune n-grams that appear &lt;5 times, </a:t>
            </a:r>
            <a:r>
              <a:rPr lang="en-US" dirty="0">
                <a:sym typeface="Wingdings" panose="05000000000000000000" pitchFamily="2" charset="2"/>
              </a:rPr>
              <a:t> 99.3% reduction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Lattice-based pruning </a:t>
            </a:r>
            <a:r>
              <a:rPr lang="en-US" dirty="0"/>
              <a:t>(</a:t>
            </a:r>
            <a:r>
              <a:rPr lang="en-US" dirty="0" err="1"/>
              <a:t>Apriori</a:t>
            </a:r>
            <a:r>
              <a:rPr lang="en-US" dirty="0"/>
              <a:t> monotonicity property)</a:t>
            </a:r>
          </a:p>
          <a:p>
            <a:pPr lvl="1"/>
            <a:endParaRPr lang="en-US" dirty="0"/>
          </a:p>
          <a:p>
            <a:r>
              <a:rPr lang="en-US" dirty="0"/>
              <a:t>Example</a:t>
            </a:r>
          </a:p>
          <a:p>
            <a:pPr lvl="1"/>
            <a:r>
              <a:rPr lang="en-US" dirty="0"/>
              <a:t>Amazon Reviews</a:t>
            </a:r>
            <a:br>
              <a:rPr lang="en-US" dirty="0"/>
            </a:br>
            <a:r>
              <a:rPr lang="en-US" dirty="0"/>
              <a:t>Dataset</a:t>
            </a:r>
          </a:p>
          <a:p>
            <a:pPr lvl="1"/>
            <a:r>
              <a:rPr lang="en-US" dirty="0"/>
              <a:t>67% of words</a:t>
            </a:r>
            <a:br>
              <a:rPr lang="en-US" dirty="0"/>
            </a:br>
            <a:r>
              <a:rPr lang="en-US" dirty="0"/>
              <a:t>appear just once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Feature Transformations and Feature Engineering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647" t="5783" r="8697" b="4725"/>
          <a:stretch/>
        </p:blipFill>
        <p:spPr>
          <a:xfrm>
            <a:off x="3436533" y="2501359"/>
            <a:ext cx="5506497" cy="37911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10259" y="697389"/>
            <a:ext cx="470769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[John Hallman: Efficient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Featurization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of Common N-grams via Dynamic Programming.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https://sisudata.com/blog/efficient-featurization-common-ngrams-via-dynamic-programming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2021]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2625" y="1421270"/>
            <a:ext cx="64770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26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The Data Science Lifecycle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Science Lifecycle</a:t>
            </a:r>
          </a:p>
        </p:txBody>
      </p:sp>
      <p:pic>
        <p:nvPicPr>
          <p:cNvPr id="6" name="Picture 10" descr="https://upload.wikimedia.org/wikipedia/commons/thumb/d/d8/Emblem-person-blue.svg/1024px-Emblem-person-blu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258" y="1497412"/>
            <a:ext cx="900732" cy="90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794997" y="4421874"/>
            <a:ext cx="1391352" cy="1407754"/>
            <a:chOff x="3930084" y="4978403"/>
            <a:chExt cx="1729952" cy="1750352"/>
          </a:xfrm>
        </p:grpSpPr>
        <p:pic>
          <p:nvPicPr>
            <p:cNvPr id="9" name="Picture 8" descr="https://upload.wikimedia.org/wikipedia/commons/thumb/1/1b/Emblem-person-red.svg/2000px-Emblem-person-red.sv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033" y="4978403"/>
              <a:ext cx="1118656" cy="1118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3930084" y="5925130"/>
              <a:ext cx="1729952" cy="803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Data/SW Engineer</a:t>
              </a:r>
            </a:p>
          </p:txBody>
        </p:sp>
      </p:grp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62" y="2637991"/>
            <a:ext cx="726111" cy="744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7478845" y="4421874"/>
            <a:ext cx="1391352" cy="1407754"/>
            <a:chOff x="3930084" y="4978403"/>
            <a:chExt cx="1729952" cy="1750352"/>
          </a:xfrm>
        </p:grpSpPr>
        <p:pic>
          <p:nvPicPr>
            <p:cNvPr id="13" name="Picture 12" descr="https://upload.wikimedia.org/wikipedia/commons/thumb/1/1b/Emblem-person-red.svg/2000px-Emblem-person-red.sv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033" y="4978403"/>
              <a:ext cx="1118656" cy="1118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3930084" y="5925130"/>
              <a:ext cx="1729952" cy="803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DevOps Engineer</a:t>
              </a:r>
            </a:p>
          </p:txBody>
        </p:sp>
      </p:grpSp>
      <p:sp>
        <p:nvSpPr>
          <p:cNvPr id="24" name="Chevron 23"/>
          <p:cNvSpPr/>
          <p:nvPr/>
        </p:nvSpPr>
        <p:spPr>
          <a:xfrm>
            <a:off x="1149073" y="2888977"/>
            <a:ext cx="2670084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Integration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Cleaning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Preparation</a:t>
            </a:r>
          </a:p>
        </p:txBody>
      </p:sp>
      <p:cxnSp>
        <p:nvCxnSpPr>
          <p:cNvPr id="27" name="Straight Arrow Connector 26"/>
          <p:cNvCxnSpPr>
            <a:stCxn id="9" idx="0"/>
          </p:cNvCxnSpPr>
          <p:nvPr/>
        </p:nvCxnSpPr>
        <p:spPr>
          <a:xfrm flipH="1" flipV="1">
            <a:off x="1469232" y="3873715"/>
            <a:ext cx="1576" cy="54815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6" idx="2"/>
            <a:endCxn id="31" idx="0"/>
          </p:cNvCxnSpPr>
          <p:nvPr/>
        </p:nvCxnSpPr>
        <p:spPr>
          <a:xfrm>
            <a:off x="4642624" y="2398151"/>
            <a:ext cx="169546" cy="49194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3" idx="0"/>
          </p:cNvCxnSpPr>
          <p:nvPr/>
        </p:nvCxnSpPr>
        <p:spPr>
          <a:xfrm flipH="1" flipV="1">
            <a:off x="8150663" y="3874830"/>
            <a:ext cx="3993" cy="54704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B00B4DCB-D90E-4ACA-AE9A-9750B816235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5" t="9698" r="6904" b="11693"/>
          <a:stretch/>
        </p:blipFill>
        <p:spPr>
          <a:xfrm>
            <a:off x="106167" y="3323544"/>
            <a:ext cx="967752" cy="896761"/>
          </a:xfrm>
          <a:prstGeom prst="rect">
            <a:avLst/>
          </a:prstGeom>
        </p:spPr>
      </p:pic>
      <p:sp>
        <p:nvSpPr>
          <p:cNvPr id="31" name="Chevron 30"/>
          <p:cNvSpPr/>
          <p:nvPr/>
        </p:nvSpPr>
        <p:spPr>
          <a:xfrm>
            <a:off x="3658000" y="2890092"/>
            <a:ext cx="2670084" cy="984738"/>
          </a:xfrm>
          <a:prstGeom prst="chevron">
            <a:avLst>
              <a:gd name="adj" fmla="val 3673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Model Selection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Training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Hyper-parameters</a:t>
            </a:r>
          </a:p>
        </p:txBody>
      </p:sp>
      <p:sp>
        <p:nvSpPr>
          <p:cNvPr id="32" name="Chevron 31"/>
          <p:cNvSpPr/>
          <p:nvPr/>
        </p:nvSpPr>
        <p:spPr>
          <a:xfrm>
            <a:off x="6122289" y="2890092"/>
            <a:ext cx="2670084" cy="984738"/>
          </a:xfrm>
          <a:prstGeom prst="chevron">
            <a:avLst>
              <a:gd name="adj" fmla="val 3673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Validate &amp; Debug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Deployment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Scoring &amp; Feedback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66618" y="1577982"/>
            <a:ext cx="1039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Scientist</a:t>
            </a:r>
          </a:p>
        </p:txBody>
      </p:sp>
      <p:cxnSp>
        <p:nvCxnSpPr>
          <p:cNvPr id="36" name="Straight Arrow Connector 35"/>
          <p:cNvCxnSpPr>
            <a:stCxn id="6" idx="2"/>
            <a:endCxn id="24" idx="0"/>
          </p:cNvCxnSpPr>
          <p:nvPr/>
        </p:nvCxnSpPr>
        <p:spPr>
          <a:xfrm flipH="1">
            <a:off x="2303243" y="2398151"/>
            <a:ext cx="2339381" cy="49082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6" idx="2"/>
            <a:endCxn id="32" idx="0"/>
          </p:cNvCxnSpPr>
          <p:nvPr/>
        </p:nvCxnSpPr>
        <p:spPr>
          <a:xfrm>
            <a:off x="4642624" y="2398151"/>
            <a:ext cx="2633835" cy="49194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762539" y="693338"/>
            <a:ext cx="2190606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Data-centric View: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Application perspective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Workload perspective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System perspective</a:t>
            </a:r>
          </a:p>
        </p:txBody>
      </p:sp>
      <p:cxnSp>
        <p:nvCxnSpPr>
          <p:cNvPr id="50" name="Straight Arrow Connector 49"/>
          <p:cNvCxnSpPr>
            <a:endCxn id="24" idx="2"/>
          </p:cNvCxnSpPr>
          <p:nvPr/>
        </p:nvCxnSpPr>
        <p:spPr>
          <a:xfrm flipH="1" flipV="1">
            <a:off x="2303243" y="3873715"/>
            <a:ext cx="1576" cy="54815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31" idx="2"/>
          </p:cNvCxnSpPr>
          <p:nvPr/>
        </p:nvCxnSpPr>
        <p:spPr>
          <a:xfrm flipV="1">
            <a:off x="4812170" y="3874830"/>
            <a:ext cx="0" cy="54704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32" idx="2"/>
          </p:cNvCxnSpPr>
          <p:nvPr/>
        </p:nvCxnSpPr>
        <p:spPr>
          <a:xfrm flipV="1">
            <a:off x="7276459" y="3874830"/>
            <a:ext cx="0" cy="54704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2304819" y="4421874"/>
            <a:ext cx="4971640" cy="0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407874" y="4511708"/>
            <a:ext cx="478674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Exploratory Process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(experimentation, refinements, ML pipelines)</a:t>
            </a:r>
          </a:p>
        </p:txBody>
      </p:sp>
    </p:spTree>
    <p:extLst>
      <p:ext uri="{BB962C8B-B14F-4D97-AF65-F5344CB8AC3E}">
        <p14:creationId xmlns:p14="http://schemas.microsoft.com/office/powerpoint/2010/main" val="125273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NLP Features,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Word </a:t>
            </a:r>
            <a:r>
              <a:rPr lang="en-US" dirty="0" err="1"/>
              <a:t>Embeddings</a:t>
            </a:r>
            <a:endParaRPr lang="en-US" dirty="0"/>
          </a:p>
          <a:p>
            <a:pPr lvl="1"/>
            <a:r>
              <a:rPr lang="en-US" dirty="0"/>
              <a:t>Trained (word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vector)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mappings (~ 50-300 dims)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Word2vec:</a:t>
            </a:r>
            <a:r>
              <a:rPr lang="en-US" dirty="0">
                <a:sym typeface="Wingdings" panose="05000000000000000000" pitchFamily="2" charset="2"/>
              </a:rPr>
              <a:t> continuous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bag-of-words (CBOW) or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continuous skip-gram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Subsampling frequent words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Semantic preserving</a:t>
            </a:r>
            <a:b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arithmetic operations</a:t>
            </a:r>
            <a:r>
              <a:rPr lang="en-US" dirty="0">
                <a:sym typeface="Wingdings" panose="05000000000000000000" pitchFamily="2" charset="2"/>
              </a:rPr>
              <a:t/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(+ ~ * of context distributions)</a:t>
            </a:r>
          </a:p>
          <a:p>
            <a:pPr lvl="1"/>
            <a:endParaRPr lang="en-US" sz="7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Follow-up Work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Often pre-trained word </a:t>
            </a:r>
            <a:r>
              <a:rPr lang="en-US" dirty="0" err="1">
                <a:sym typeface="Wingdings" panose="05000000000000000000" pitchFamily="2" charset="2"/>
              </a:rPr>
              <a:t>embeddings</a:t>
            </a:r>
            <a:r>
              <a:rPr lang="en-US" dirty="0">
                <a:sym typeface="Wingdings" panose="05000000000000000000" pitchFamily="2" charset="2"/>
              </a:rPr>
              <a:t>; fine-tuning if necessary for task/domain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Various extensions/advancements: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Sentence2Vec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Doc2Vec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Node2Vec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BERT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,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rgbClr val="7889FB"/>
                </a:solidFill>
                <a:sym typeface="Wingdings" panose="05000000000000000000" pitchFamily="2" charset="2"/>
              </a:rPr>
              <a:t>RoBERTa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,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ALBERT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,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rgbClr val="7889FB"/>
                </a:solidFill>
                <a:sym typeface="Wingdings" panose="05000000000000000000" pitchFamily="2" charset="2"/>
              </a:rPr>
              <a:t>StructBERT</a:t>
            </a:r>
            <a:endParaRPr lang="en-US" b="1" dirty="0">
              <a:solidFill>
                <a:srgbClr val="7889FB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Feature Transformations and Feature Engineering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63887" y="3898531"/>
            <a:ext cx="379827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 err="1">
                <a:latin typeface="Consolas" panose="020B0609020204030204" pitchFamily="49" charset="0"/>
              </a:rPr>
              <a:t>vec</a:t>
            </a:r>
            <a:r>
              <a:rPr lang="en-US" dirty="0">
                <a:latin typeface="Consolas" panose="020B0609020204030204" pitchFamily="49" charset="0"/>
              </a:rPr>
              <a:t>(Paris) </a:t>
            </a:r>
            <a:r>
              <a:rPr lang="en-AT" dirty="0">
                <a:latin typeface="Consolas" panose="020B0609020204030204" pitchFamily="49" charset="0"/>
              </a:rPr>
              <a:t>≈ </a:t>
            </a:r>
            <a:r>
              <a:rPr lang="en-US" b="1" dirty="0" err="1">
                <a:latin typeface="Consolas" panose="020B0609020204030204" pitchFamily="49" charset="0"/>
              </a:rPr>
              <a:t>vec</a:t>
            </a:r>
            <a:r>
              <a:rPr lang="en-US" dirty="0">
                <a:latin typeface="Consolas" panose="020B0609020204030204" pitchFamily="49" charset="0"/>
              </a:rPr>
              <a:t>(Berlin)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AT" dirty="0">
                <a:latin typeface="Consolas" panose="020B0609020204030204" pitchFamily="49" charset="0"/>
              </a:rPr>
              <a:t>–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</a:rPr>
              <a:t>vec</a:t>
            </a:r>
            <a:r>
              <a:rPr lang="en-US" dirty="0">
                <a:latin typeface="Consolas" panose="020B0609020204030204" pitchFamily="49" charset="0"/>
              </a:rPr>
              <a:t>(Germany) + </a:t>
            </a:r>
            <a:r>
              <a:rPr lang="en-US" b="1" dirty="0" err="1">
                <a:latin typeface="Consolas" panose="020B0609020204030204" pitchFamily="49" charset="0"/>
              </a:rPr>
              <a:t>vec</a:t>
            </a:r>
            <a:r>
              <a:rPr lang="en-US" dirty="0">
                <a:latin typeface="Consolas" panose="020B0609020204030204" pitchFamily="49" charset="0"/>
              </a:rPr>
              <a:t>(France)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5077" y="840814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330839" y="790419"/>
            <a:ext cx="398252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[Tomas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Mikolov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Kai Chen, Greg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Corrado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Jeffrey Dean: Efficient Estimation of Word Representations in Vector Space.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ICLR (Workshop) 2013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63403" y="1768510"/>
            <a:ext cx="422029" cy="301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t-2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65077" y="2182165"/>
            <a:ext cx="422029" cy="301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t-1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3041" y="2585771"/>
            <a:ext cx="422029" cy="301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66754" y="2977659"/>
            <a:ext cx="422029" cy="301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t+1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68433" y="3371217"/>
            <a:ext cx="422029" cy="301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t+2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98123" y="2584099"/>
            <a:ext cx="422029" cy="301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∑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" name="Gerade Verbindung mit Pfeil 27"/>
          <p:cNvCxnSpPr>
            <a:stCxn id="10" idx="3"/>
            <a:endCxn id="15" idx="0"/>
          </p:cNvCxnSpPr>
          <p:nvPr/>
        </p:nvCxnSpPr>
        <p:spPr bwMode="auto">
          <a:xfrm>
            <a:off x="5285432" y="1919235"/>
            <a:ext cx="423706" cy="664864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9" name="Gerade Verbindung mit Pfeil 27"/>
          <p:cNvCxnSpPr>
            <a:stCxn id="14" idx="3"/>
            <a:endCxn id="15" idx="2"/>
          </p:cNvCxnSpPr>
          <p:nvPr/>
        </p:nvCxnSpPr>
        <p:spPr bwMode="auto">
          <a:xfrm flipV="1">
            <a:off x="5290462" y="2885549"/>
            <a:ext cx="418676" cy="636393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3" name="Gerade Verbindung mit Pfeil 27"/>
          <p:cNvCxnSpPr>
            <a:stCxn id="13" idx="3"/>
            <a:endCxn id="15" idx="2"/>
          </p:cNvCxnSpPr>
          <p:nvPr/>
        </p:nvCxnSpPr>
        <p:spPr bwMode="auto">
          <a:xfrm flipV="1">
            <a:off x="5288783" y="2885549"/>
            <a:ext cx="420355" cy="242835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6" name="Gerade Verbindung mit Pfeil 27"/>
          <p:cNvCxnSpPr>
            <a:stCxn id="11" idx="3"/>
            <a:endCxn id="15" idx="0"/>
          </p:cNvCxnSpPr>
          <p:nvPr/>
        </p:nvCxnSpPr>
        <p:spPr bwMode="auto">
          <a:xfrm>
            <a:off x="5287106" y="2332890"/>
            <a:ext cx="422032" cy="251209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32" name="Gerade Verbindung mit Pfeil 27"/>
          <p:cNvCxnSpPr>
            <a:endCxn id="12" idx="1"/>
          </p:cNvCxnSpPr>
          <p:nvPr/>
        </p:nvCxnSpPr>
        <p:spPr bwMode="auto">
          <a:xfrm>
            <a:off x="5920152" y="2736496"/>
            <a:ext cx="252889" cy="0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5657222" y="1919235"/>
            <a:ext cx="93784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CBOW</a:t>
            </a:r>
          </a:p>
        </p:txBody>
      </p:sp>
      <p:sp>
        <p:nvSpPr>
          <p:cNvPr id="36" name="Rectangle 35"/>
          <p:cNvSpPr/>
          <p:nvPr/>
        </p:nvSpPr>
        <p:spPr>
          <a:xfrm>
            <a:off x="8522673" y="1780233"/>
            <a:ext cx="422029" cy="301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t-2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8524347" y="2193888"/>
            <a:ext cx="422029" cy="301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t-1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169494" y="2597494"/>
            <a:ext cx="422029" cy="301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526024" y="2989382"/>
            <a:ext cx="422029" cy="301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t+1</a:t>
            </a:r>
          </a:p>
        </p:txBody>
      </p:sp>
      <p:sp>
        <p:nvSpPr>
          <p:cNvPr id="40" name="Rectangle 39"/>
          <p:cNvSpPr/>
          <p:nvPr/>
        </p:nvSpPr>
        <p:spPr>
          <a:xfrm>
            <a:off x="8527703" y="3382940"/>
            <a:ext cx="422029" cy="301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t+2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871207" y="2595822"/>
            <a:ext cx="422029" cy="301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∑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2" name="Gerade Verbindung mit Pfeil 27"/>
          <p:cNvCxnSpPr>
            <a:stCxn id="41" idx="0"/>
            <a:endCxn id="36" idx="1"/>
          </p:cNvCxnSpPr>
          <p:nvPr/>
        </p:nvCxnSpPr>
        <p:spPr bwMode="auto">
          <a:xfrm flipV="1">
            <a:off x="8082222" y="1930958"/>
            <a:ext cx="440451" cy="664864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43" name="Gerade Verbindung mit Pfeil 27"/>
          <p:cNvCxnSpPr>
            <a:stCxn id="41" idx="2"/>
            <a:endCxn id="40" idx="1"/>
          </p:cNvCxnSpPr>
          <p:nvPr/>
        </p:nvCxnSpPr>
        <p:spPr bwMode="auto">
          <a:xfrm>
            <a:off x="8082222" y="2897272"/>
            <a:ext cx="445481" cy="636393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44" name="Gerade Verbindung mit Pfeil 27"/>
          <p:cNvCxnSpPr>
            <a:stCxn id="41" idx="2"/>
            <a:endCxn id="39" idx="1"/>
          </p:cNvCxnSpPr>
          <p:nvPr/>
        </p:nvCxnSpPr>
        <p:spPr bwMode="auto">
          <a:xfrm>
            <a:off x="8082222" y="2897272"/>
            <a:ext cx="443802" cy="242835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45" name="Gerade Verbindung mit Pfeil 27"/>
          <p:cNvCxnSpPr>
            <a:stCxn id="41" idx="0"/>
            <a:endCxn id="37" idx="1"/>
          </p:cNvCxnSpPr>
          <p:nvPr/>
        </p:nvCxnSpPr>
        <p:spPr bwMode="auto">
          <a:xfrm flipV="1">
            <a:off x="8082222" y="2344613"/>
            <a:ext cx="442125" cy="251209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46" name="Gerade Verbindung mit Pfeil 27"/>
          <p:cNvCxnSpPr>
            <a:stCxn id="38" idx="3"/>
            <a:endCxn id="41" idx="1"/>
          </p:cNvCxnSpPr>
          <p:nvPr/>
        </p:nvCxnSpPr>
        <p:spPr bwMode="auto">
          <a:xfrm flipV="1">
            <a:off x="7591523" y="2746547"/>
            <a:ext cx="279684" cy="1672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7246531" y="1770185"/>
            <a:ext cx="93784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Skip-gram</a:t>
            </a:r>
          </a:p>
        </p:txBody>
      </p:sp>
      <p:sp>
        <p:nvSpPr>
          <p:cNvPr id="6" name="Rectangle 5"/>
          <p:cNvSpPr/>
          <p:nvPr/>
        </p:nvSpPr>
        <p:spPr>
          <a:xfrm>
            <a:off x="4014138" y="1213428"/>
            <a:ext cx="21220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  <a:hlinkClick r:id="rId4"/>
              </a:rPr>
              <a:t>github.com/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  <a:hlinkClick r:id="rId4"/>
              </a:rPr>
              <a:t>dav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  <a:hlinkClick r:id="rId4"/>
              </a:rPr>
              <a:t>/word2vec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4626" y="5584023"/>
            <a:ext cx="455154" cy="640080"/>
          </a:xfrm>
          <a:prstGeom prst="rect">
            <a:avLst/>
          </a:prstGeom>
          <a:noFill/>
          <a:ln w="25400">
            <a:solidFill>
              <a:srgbClr val="7889FB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5074416" y="5529650"/>
            <a:ext cx="329586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[Jacob Devlin et al. :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BERT: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Pre-training of Deep Bidirectional Transformers for Language Understanding. NAACL-HLT (1) 2019]</a:t>
            </a:r>
          </a:p>
        </p:txBody>
      </p:sp>
    </p:spTree>
    <p:extLst>
      <p:ext uri="{BB962C8B-B14F-4D97-AF65-F5344CB8AC3E}">
        <p14:creationId xmlns:p14="http://schemas.microsoft.com/office/powerpoint/2010/main" val="247788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Spark 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API Design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Transformers:</a:t>
            </a:r>
            <a:r>
              <a:rPr lang="en-US" dirty="0"/>
              <a:t> Feature transformations and learned models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Estimators:</a:t>
            </a:r>
            <a:r>
              <a:rPr lang="en-US" dirty="0"/>
              <a:t> Algorithm that can be fit to produce a transformer </a:t>
            </a:r>
          </a:p>
          <a:p>
            <a:pPr lvl="1"/>
            <a:r>
              <a:rPr lang="en-US" dirty="0"/>
              <a:t>Compose ML pipelines from chains of transformers and estimators</a:t>
            </a:r>
          </a:p>
          <a:p>
            <a:pPr lvl="1"/>
            <a:endParaRPr lang="en-US" sz="700" dirty="0"/>
          </a:p>
          <a:p>
            <a:r>
              <a:rPr lang="en-US" dirty="0"/>
              <a:t>Example Pipeline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Feature Transformations and Feature Engineering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98044" y="5693913"/>
            <a:ext cx="2552281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https://spark.apache.org/docs/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2.4.3/ml-pipeline.html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34980" y="3185331"/>
            <a:ext cx="6943411" cy="304698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define pipeline stages 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tokenizer =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Tokenizer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inputCol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="text",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outputCol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="words")</a:t>
            </a: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hashingTF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HashingTF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inputCol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=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tokenizer.getOutputCol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(), 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                 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outputCol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="features")</a:t>
            </a: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lr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LogisticRegression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maxIter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=10,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regParam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=0.001)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create pipeline transformer via fit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pipeline =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Pipeline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(stages=[tokenizer,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hashingTF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lr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])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model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pipeline.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fit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(training)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use of resulting ML pipeline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prediction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model.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transform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(test)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3AD177-5F3B-4753-883E-7A5CF09126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879" y="685278"/>
            <a:ext cx="741075" cy="38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err="1"/>
              <a:t>SystemML</a:t>
            </a:r>
            <a:r>
              <a:rPr lang="en-US" dirty="0"/>
              <a:t>/</a:t>
            </a:r>
            <a:r>
              <a:rPr lang="en-US" dirty="0" err="1"/>
              <a:t>SystemDS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Feature Transformation </a:t>
            </a:r>
            <a:br>
              <a:rPr lang="en-US" dirty="0"/>
            </a:br>
            <a:r>
              <a:rPr lang="en-US" dirty="0"/>
              <a:t>during Training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Feature Transformations and Feature Engineering</a:t>
            </a:r>
          </a:p>
          <a:p>
            <a:endParaRPr lang="en-US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E40C810-FE07-49F6-A821-188005C5E004}"/>
              </a:ext>
            </a:extLst>
          </p:cNvPr>
          <p:cNvGrpSpPr/>
          <p:nvPr/>
        </p:nvGrpSpPr>
        <p:grpSpPr>
          <a:xfrm>
            <a:off x="4729108" y="1482647"/>
            <a:ext cx="4185756" cy="1074677"/>
            <a:chOff x="4713767" y="4004406"/>
            <a:chExt cx="4185756" cy="1074677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3F8E03F-65C9-4121-975A-8B287841CCB4}"/>
                </a:ext>
              </a:extLst>
            </p:cNvPr>
            <p:cNvSpPr/>
            <p:nvPr/>
          </p:nvSpPr>
          <p:spPr>
            <a:xfrm>
              <a:off x="4756151" y="4004406"/>
              <a:ext cx="4143372" cy="104012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2F79D2A-0542-4430-9B50-A5BF7ED04692}"/>
                </a:ext>
              </a:extLst>
            </p:cNvPr>
            <p:cNvSpPr txBox="1"/>
            <p:nvPr/>
          </p:nvSpPr>
          <p:spPr>
            <a:xfrm>
              <a:off x="4713767" y="4709751"/>
              <a:ext cx="1009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Training</a:t>
              </a: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CD8E95C9-AFB2-4D3F-B0EA-7E8FACFE2DB7}"/>
              </a:ext>
            </a:extLst>
          </p:cNvPr>
          <p:cNvSpPr/>
          <p:nvPr/>
        </p:nvSpPr>
        <p:spPr>
          <a:xfrm>
            <a:off x="4650840" y="1774016"/>
            <a:ext cx="412751" cy="39867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FY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8600977-B793-4C51-AACD-D14FA85A8C42}"/>
              </a:ext>
            </a:extLst>
          </p:cNvPr>
          <p:cNvSpPr/>
          <p:nvPr/>
        </p:nvSpPr>
        <p:spPr>
          <a:xfrm>
            <a:off x="8127143" y="2259066"/>
            <a:ext cx="405136" cy="519135"/>
          </a:xfrm>
          <a:prstGeom prst="rect">
            <a:avLst/>
          </a:prstGeom>
          <a:solidFill>
            <a:srgbClr val="788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6CF3672-5229-4156-8A17-3C3559610382}"/>
              </a:ext>
            </a:extLst>
          </p:cNvPr>
          <p:cNvSpPr/>
          <p:nvPr/>
        </p:nvSpPr>
        <p:spPr>
          <a:xfrm>
            <a:off x="7062255" y="2339871"/>
            <a:ext cx="412751" cy="39867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MY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9EC8FC4-0755-41F6-B730-BCC58D8C952E}"/>
              </a:ext>
            </a:extLst>
          </p:cNvPr>
          <p:cNvSpPr/>
          <p:nvPr/>
        </p:nvSpPr>
        <p:spPr>
          <a:xfrm>
            <a:off x="8367178" y="1546788"/>
            <a:ext cx="412751" cy="398679"/>
          </a:xfrm>
          <a:prstGeom prst="rect">
            <a:avLst/>
          </a:prstGeom>
          <a:solidFill>
            <a:srgbClr val="788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CF16476-E8D4-4C51-8290-4A8B4709CAFB}"/>
              </a:ext>
            </a:extLst>
          </p:cNvPr>
          <p:cNvSpPr/>
          <p:nvPr/>
        </p:nvSpPr>
        <p:spPr>
          <a:xfrm>
            <a:off x="4231740" y="1478741"/>
            <a:ext cx="539752" cy="39867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FX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476B614-B9DC-4B92-B51D-CA49BCC295E4}"/>
              </a:ext>
            </a:extLst>
          </p:cNvPr>
          <p:cNvSpPr txBox="1"/>
          <p:nvPr/>
        </p:nvSpPr>
        <p:spPr>
          <a:xfrm>
            <a:off x="5101692" y="1478741"/>
            <a:ext cx="2314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transformencode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CC546ED-2956-47F7-A7D2-32AB1CF20948}"/>
              </a:ext>
            </a:extLst>
          </p:cNvPr>
          <p:cNvSpPr/>
          <p:nvPr/>
        </p:nvSpPr>
        <p:spPr>
          <a:xfrm>
            <a:off x="7787742" y="1550135"/>
            <a:ext cx="528637" cy="395332"/>
          </a:xfrm>
          <a:prstGeom prst="rect">
            <a:avLst/>
          </a:prstGeom>
          <a:solidFill>
            <a:srgbClr val="788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206F4D1-2FB3-457E-A3E8-C3E6FFB562EE}"/>
              </a:ext>
            </a:extLst>
          </p:cNvPr>
          <p:cNvSpPr/>
          <p:nvPr/>
        </p:nvSpPr>
        <p:spPr>
          <a:xfrm>
            <a:off x="6401854" y="2330076"/>
            <a:ext cx="539752" cy="39867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MX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2FA3E5BF-1B82-48E2-BFDE-80F615904B25}"/>
              </a:ext>
            </a:extLst>
          </p:cNvPr>
          <p:cNvCxnSpPr>
            <a:cxnSpLocks/>
          </p:cNvCxnSpPr>
          <p:nvPr/>
        </p:nvCxnSpPr>
        <p:spPr>
          <a:xfrm>
            <a:off x="3847567" y="1669241"/>
            <a:ext cx="390525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56A8D36-8DAD-4E1D-9922-5B55A519F004}"/>
              </a:ext>
            </a:extLst>
          </p:cNvPr>
          <p:cNvCxnSpPr>
            <a:cxnSpLocks/>
          </p:cNvCxnSpPr>
          <p:nvPr/>
        </p:nvCxnSpPr>
        <p:spPr>
          <a:xfrm>
            <a:off x="4809592" y="1678766"/>
            <a:ext cx="390525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7D902647-71FE-4956-BAE7-D559322F1B19}"/>
              </a:ext>
            </a:extLst>
          </p:cNvPr>
          <p:cNvCxnSpPr>
            <a:cxnSpLocks/>
          </p:cNvCxnSpPr>
          <p:nvPr/>
        </p:nvCxnSpPr>
        <p:spPr>
          <a:xfrm>
            <a:off x="7314667" y="1678766"/>
            <a:ext cx="390525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8BE12C4-5605-4D38-BB6E-DFE9BC91A458}"/>
              </a:ext>
            </a:extLst>
          </p:cNvPr>
          <p:cNvCxnSpPr>
            <a:cxnSpLocks/>
          </p:cNvCxnSpPr>
          <p:nvPr/>
        </p:nvCxnSpPr>
        <p:spPr>
          <a:xfrm>
            <a:off x="6673316" y="1848074"/>
            <a:ext cx="0" cy="420517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7EFD284A-2009-40EF-810E-FD5A4D4FD033}"/>
              </a:ext>
            </a:extLst>
          </p:cNvPr>
          <p:cNvCxnSpPr>
            <a:cxnSpLocks/>
          </p:cNvCxnSpPr>
          <p:nvPr/>
        </p:nvCxnSpPr>
        <p:spPr>
          <a:xfrm>
            <a:off x="8329711" y="2012141"/>
            <a:ext cx="0" cy="23740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999519" y="2948998"/>
            <a:ext cx="7915345" cy="304698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read tokenized words</a:t>
            </a:r>
          </a:p>
          <a:p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FX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read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(“./input/FX”,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data_type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=FRAME);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sentence id, word, count</a:t>
            </a:r>
          </a:p>
          <a:p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FY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read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(“./input/FY”,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data_type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=FRAME);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sentence id, labels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encode and one-hot encoding 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[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X0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MX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] = 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transformencode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(target=FX, spec=“{recode:[2]}”);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[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Y0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MY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] = 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transformencode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(target=FY, spec=“{recode:[2]}”);</a:t>
            </a:r>
          </a:p>
          <a:p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table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(X0[,1], X0[,2], X0[,3]);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bag of words</a:t>
            </a:r>
          </a:p>
          <a:p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Y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table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(Y0[,1], Y0[,2]);        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bag of words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model training via multi-label, multi-nominal logical regression</a:t>
            </a:r>
          </a:p>
          <a:p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B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mlogreg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(X, Y);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1656" y="701371"/>
            <a:ext cx="1388669" cy="40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12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err="1"/>
              <a:t>SystemML</a:t>
            </a:r>
            <a:r>
              <a:rPr lang="en-US" dirty="0"/>
              <a:t>/</a:t>
            </a:r>
            <a:r>
              <a:rPr lang="en-US" dirty="0" err="1"/>
              <a:t>SystemDS</a:t>
            </a:r>
            <a:r>
              <a:rPr lang="en-US" dirty="0"/>
              <a:t>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Feature Transformation </a:t>
            </a:r>
            <a:br>
              <a:rPr lang="en-US" dirty="0"/>
            </a:br>
            <a:r>
              <a:rPr lang="en-US" dirty="0"/>
              <a:t>during Scoring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Feature Transformations and Feature Engineering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D21302-48D9-4663-81EB-B39E6DE7DC5F}"/>
              </a:ext>
            </a:extLst>
          </p:cNvPr>
          <p:cNvSpPr/>
          <p:nvPr/>
        </p:nvSpPr>
        <p:spPr>
          <a:xfrm>
            <a:off x="4941888" y="1813171"/>
            <a:ext cx="4008437" cy="1107182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93E1FA-0BFD-4513-858C-725D067DE02E}"/>
              </a:ext>
            </a:extLst>
          </p:cNvPr>
          <p:cNvSpPr txBox="1"/>
          <p:nvPr/>
        </p:nvSpPr>
        <p:spPr>
          <a:xfrm>
            <a:off x="4929186" y="2221136"/>
            <a:ext cx="1009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Scoring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600977-B793-4C51-AACD-D14FA85A8C42}"/>
              </a:ext>
            </a:extLst>
          </p:cNvPr>
          <p:cNvSpPr/>
          <p:nvPr/>
        </p:nvSpPr>
        <p:spPr>
          <a:xfrm>
            <a:off x="8297539" y="1123123"/>
            <a:ext cx="405136" cy="519135"/>
          </a:xfrm>
          <a:prstGeom prst="rect">
            <a:avLst/>
          </a:prstGeom>
          <a:solidFill>
            <a:srgbClr val="788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CF3672-5229-4156-8A17-3C3559610382}"/>
              </a:ext>
            </a:extLst>
          </p:cNvPr>
          <p:cNvSpPr/>
          <p:nvPr/>
        </p:nvSpPr>
        <p:spPr>
          <a:xfrm>
            <a:off x="7232651" y="1203928"/>
            <a:ext cx="412751" cy="39867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FD06CE-70CF-41EE-A649-C05CE9A5A1CE}"/>
              </a:ext>
            </a:extLst>
          </p:cNvPr>
          <p:cNvSpPr/>
          <p:nvPr/>
        </p:nvSpPr>
        <p:spPr>
          <a:xfrm>
            <a:off x="8299449" y="2468245"/>
            <a:ext cx="412751" cy="398679"/>
          </a:xfrm>
          <a:prstGeom prst="rect">
            <a:avLst/>
          </a:prstGeom>
          <a:solidFill>
            <a:srgbClr val="788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Ŷ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206F4D1-2FB3-457E-A3E8-C3E6FFB562EE}"/>
              </a:ext>
            </a:extLst>
          </p:cNvPr>
          <p:cNvSpPr/>
          <p:nvPr/>
        </p:nvSpPr>
        <p:spPr>
          <a:xfrm>
            <a:off x="6572250" y="1194133"/>
            <a:ext cx="539752" cy="39867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MX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6B092AF-9226-465A-96C5-596E3496152A}"/>
              </a:ext>
            </a:extLst>
          </p:cNvPr>
          <p:cNvSpPr txBox="1"/>
          <p:nvPr/>
        </p:nvSpPr>
        <p:spPr>
          <a:xfrm>
            <a:off x="5176837" y="1889510"/>
            <a:ext cx="2314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transformapply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D8DC6C1-D795-497A-9F70-352544EE67D1}"/>
              </a:ext>
            </a:extLst>
          </p:cNvPr>
          <p:cNvSpPr/>
          <p:nvPr/>
        </p:nvSpPr>
        <p:spPr>
          <a:xfrm>
            <a:off x="4402136" y="1876323"/>
            <a:ext cx="539752" cy="39867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FX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989FEE0-07F2-4FB5-B83E-46E6B8D3747A}"/>
              </a:ext>
            </a:extLst>
          </p:cNvPr>
          <p:cNvSpPr/>
          <p:nvPr/>
        </p:nvSpPr>
        <p:spPr>
          <a:xfrm>
            <a:off x="7758113" y="1947717"/>
            <a:ext cx="528637" cy="395332"/>
          </a:xfrm>
          <a:prstGeom prst="rect">
            <a:avLst/>
          </a:prstGeom>
          <a:solidFill>
            <a:srgbClr val="788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D8520D7-5B7F-40C5-A0E9-222B44EA4410}"/>
              </a:ext>
            </a:extLst>
          </p:cNvPr>
          <p:cNvCxnSpPr>
            <a:cxnSpLocks/>
          </p:cNvCxnSpPr>
          <p:nvPr/>
        </p:nvCxnSpPr>
        <p:spPr>
          <a:xfrm>
            <a:off x="4999038" y="2085873"/>
            <a:ext cx="390525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3914998-8F26-4DE2-8ADA-B0BCEDC67982}"/>
              </a:ext>
            </a:extLst>
          </p:cNvPr>
          <p:cNvCxnSpPr>
            <a:cxnSpLocks/>
          </p:cNvCxnSpPr>
          <p:nvPr/>
        </p:nvCxnSpPr>
        <p:spPr>
          <a:xfrm>
            <a:off x="7313613" y="2095398"/>
            <a:ext cx="390525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ECCFABC-C101-4B27-BBFA-AF3EBDEAB60E}"/>
              </a:ext>
            </a:extLst>
          </p:cNvPr>
          <p:cNvCxnSpPr>
            <a:cxnSpLocks/>
          </p:cNvCxnSpPr>
          <p:nvPr/>
        </p:nvCxnSpPr>
        <p:spPr>
          <a:xfrm>
            <a:off x="6842757" y="1657248"/>
            <a:ext cx="0" cy="33106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D8E573E-791A-4F07-933C-238F40797E2E}"/>
              </a:ext>
            </a:extLst>
          </p:cNvPr>
          <p:cNvCxnSpPr>
            <a:cxnSpLocks/>
          </p:cNvCxnSpPr>
          <p:nvPr/>
        </p:nvCxnSpPr>
        <p:spPr>
          <a:xfrm>
            <a:off x="8508999" y="1712117"/>
            <a:ext cx="0" cy="707132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5D5B8AFC-90BB-4A6A-B463-D579FE391186}"/>
              </a:ext>
            </a:extLst>
          </p:cNvPr>
          <p:cNvSpPr txBox="1"/>
          <p:nvPr/>
        </p:nvSpPr>
        <p:spPr>
          <a:xfrm>
            <a:off x="5624511" y="2514588"/>
            <a:ext cx="2314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transformdecode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2DC3275-8E2B-4C8E-8F6E-E68E68081998}"/>
              </a:ext>
            </a:extLst>
          </p:cNvPr>
          <p:cNvSpPr/>
          <p:nvPr/>
        </p:nvSpPr>
        <p:spPr>
          <a:xfrm>
            <a:off x="4500562" y="2514498"/>
            <a:ext cx="441326" cy="39867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FŶ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FD5A77F-E9CA-4BDC-85DB-605B9816081D}"/>
              </a:ext>
            </a:extLst>
          </p:cNvPr>
          <p:cNvCxnSpPr>
            <a:cxnSpLocks/>
          </p:cNvCxnSpPr>
          <p:nvPr/>
        </p:nvCxnSpPr>
        <p:spPr>
          <a:xfrm flipH="1">
            <a:off x="7804149" y="2713837"/>
            <a:ext cx="436564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A1B3787-366E-4459-BFB3-142A7138FCC4}"/>
              </a:ext>
            </a:extLst>
          </p:cNvPr>
          <p:cNvCxnSpPr>
            <a:cxnSpLocks/>
          </p:cNvCxnSpPr>
          <p:nvPr/>
        </p:nvCxnSpPr>
        <p:spPr>
          <a:xfrm>
            <a:off x="7439026" y="1674017"/>
            <a:ext cx="0" cy="916681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B74A892-C2C3-46CF-9E6C-4825352BA250}"/>
              </a:ext>
            </a:extLst>
          </p:cNvPr>
          <p:cNvCxnSpPr>
            <a:cxnSpLocks/>
          </p:cNvCxnSpPr>
          <p:nvPr/>
        </p:nvCxnSpPr>
        <p:spPr>
          <a:xfrm flipH="1">
            <a:off x="5027611" y="2713837"/>
            <a:ext cx="679452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B29B114-B4FF-41F1-B46E-917F6D22ED86}"/>
              </a:ext>
            </a:extLst>
          </p:cNvPr>
          <p:cNvCxnSpPr>
            <a:cxnSpLocks/>
          </p:cNvCxnSpPr>
          <p:nvPr/>
        </p:nvCxnSpPr>
        <p:spPr>
          <a:xfrm flipH="1">
            <a:off x="4017963" y="2713837"/>
            <a:ext cx="393700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999519" y="3079626"/>
            <a:ext cx="7915345" cy="304698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read tokenized words of test sentences</a:t>
            </a:r>
          </a:p>
          <a:p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dFX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read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(“./input/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dFX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”,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data_type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=FRAME);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sentence id, word, count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encode and one-hot encoding </a:t>
            </a:r>
          </a:p>
          <a:p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dX0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transformapply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(target=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dFX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spec=“{recode:[2]}”, meta=MX);</a:t>
            </a:r>
          </a:p>
          <a:p>
            <a:r>
              <a:rPr lang="en-US" sz="16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dX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table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(dX0[,1], dX0[,2], dX0[,3]);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bag of words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model scoring and 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postprocessing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(reshape, attach sentence ID, 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etc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  <a:p>
            <a:r>
              <a:rPr lang="en-US" sz="16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dYhat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(X %*% B) &gt;= theta; ...;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decode output labels: sentence id, label word</a:t>
            </a:r>
          </a:p>
          <a:p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dFYhat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transformdecode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(target=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dYhat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spec=“{recode:[2]}”, meta=MY);</a:t>
            </a:r>
          </a:p>
        </p:txBody>
      </p:sp>
    </p:spTree>
    <p:extLst>
      <p:ext uri="{BB962C8B-B14F-4D97-AF65-F5344CB8AC3E}">
        <p14:creationId xmlns:p14="http://schemas.microsoft.com/office/powerpoint/2010/main" val="354453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Parallelizing Feature Transformations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Feature Transformations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Numeric: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pass-through, H/W binning + one-hot; </a:t>
            </a:r>
            <a:endParaRPr lang="en-US" b="1" dirty="0" smtClean="0"/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Categorical:</a:t>
            </a:r>
            <a:r>
              <a:rPr lang="en-US" dirty="0" smtClean="0"/>
              <a:t> recoding, feature hashing + one-hot</a:t>
            </a:r>
            <a:endParaRPr lang="en-US" dirty="0"/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Text/Graph </a:t>
            </a:r>
            <a:r>
              <a:rPr lang="en-US" b="1" dirty="0" err="1" smtClean="0">
                <a:solidFill>
                  <a:schemeClr val="accent1"/>
                </a:solidFill>
              </a:rPr>
              <a:t>embeddings</a:t>
            </a:r>
            <a:endParaRPr lang="en-US" b="1" dirty="0" smtClean="0">
              <a:solidFill>
                <a:schemeClr val="accent1"/>
              </a:solidFill>
            </a:endParaRPr>
          </a:p>
          <a:p>
            <a:pPr lvl="1"/>
            <a:endParaRPr lang="en-US" dirty="0" smtClean="0"/>
          </a:p>
          <a:p>
            <a:r>
              <a:rPr lang="en-US" dirty="0" smtClean="0"/>
              <a:t>Parallelization</a:t>
            </a:r>
          </a:p>
          <a:p>
            <a:pPr lvl="1"/>
            <a:r>
              <a:rPr lang="en-US" dirty="0" smtClean="0"/>
              <a:t>Fine-grained, </a:t>
            </a:r>
            <a:br>
              <a:rPr lang="en-US" dirty="0" smtClean="0"/>
            </a:br>
            <a:r>
              <a:rPr lang="en-US" b="1" dirty="0" smtClean="0">
                <a:solidFill>
                  <a:srgbClr val="7889FB"/>
                </a:solidFill>
              </a:rPr>
              <a:t>future-based </a:t>
            </a:r>
            <a:br>
              <a:rPr lang="en-US" b="1" dirty="0" smtClean="0">
                <a:solidFill>
                  <a:srgbClr val="7889FB"/>
                </a:solidFill>
              </a:rPr>
            </a:br>
            <a:r>
              <a:rPr lang="en-US" b="1" dirty="0" smtClean="0">
                <a:solidFill>
                  <a:srgbClr val="7889FB"/>
                </a:solidFill>
              </a:rPr>
              <a:t>task graph</a:t>
            </a:r>
          </a:p>
          <a:p>
            <a:pPr lvl="1"/>
            <a:r>
              <a:rPr lang="en-US" dirty="0" smtClean="0"/>
              <a:t>Optimization via </a:t>
            </a:r>
            <a:br>
              <a:rPr lang="en-US" dirty="0" smtClean="0"/>
            </a:br>
            <a:r>
              <a:rPr lang="en-US" dirty="0" smtClean="0"/>
              <a:t>task graph rewrites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s.t.</a:t>
            </a:r>
            <a:r>
              <a:rPr lang="en-US" dirty="0" smtClean="0"/>
              <a:t> mem budget)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Different operations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and</a:t>
            </a:r>
            <a:r>
              <a:rPr lang="en-US" dirty="0">
                <a:solidFill>
                  <a:srgbClr val="7889FB"/>
                </a:solidFill>
              </a:rPr>
              <a:t> </a:t>
            </a:r>
            <a:r>
              <a:rPr lang="en-US" b="1" dirty="0" smtClean="0">
                <a:solidFill>
                  <a:srgbClr val="7889FB"/>
                </a:solidFill>
              </a:rPr>
              <a:t>parallelization </a:t>
            </a:r>
            <a:br>
              <a:rPr lang="en-US" b="1" dirty="0" smtClean="0">
                <a:solidFill>
                  <a:srgbClr val="7889FB"/>
                </a:solidFill>
              </a:rPr>
            </a:br>
            <a:r>
              <a:rPr lang="en-US" b="1" dirty="0" smtClean="0">
                <a:solidFill>
                  <a:srgbClr val="7889FB"/>
                </a:solidFill>
              </a:rPr>
              <a:t>strategies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Feature Transformations and Feature Engineering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17509" y="1033963"/>
            <a:ext cx="1976532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under submission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248" y="712720"/>
            <a:ext cx="630822" cy="8412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7326" y="712721"/>
            <a:ext cx="635609" cy="8412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990" y="3149732"/>
            <a:ext cx="5295063" cy="29293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39711" y="1700154"/>
            <a:ext cx="2693829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 dictionaries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 </a:t>
            </a: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groupby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sort) and </a:t>
            </a: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apply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(FK-PK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join)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ops</a:t>
            </a:r>
          </a:p>
        </p:txBody>
      </p:sp>
      <p:sp>
        <p:nvSpPr>
          <p:cNvPr id="11" name="Right Brace 10"/>
          <p:cNvSpPr/>
          <p:nvPr/>
        </p:nvSpPr>
        <p:spPr>
          <a:xfrm>
            <a:off x="6138154" y="1719610"/>
            <a:ext cx="184095" cy="923330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838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Preparation and Cleaning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97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Standardization/Normalization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Standardization</a:t>
            </a:r>
          </a:p>
          <a:p>
            <a:pPr lvl="1"/>
            <a:r>
              <a:rPr lang="en-US" dirty="0"/>
              <a:t>Centering and scaling to </a:t>
            </a:r>
            <a:br>
              <a:rPr lang="en-US" dirty="0"/>
            </a:br>
            <a:r>
              <a:rPr lang="en-US" dirty="0"/>
              <a:t>mean 0 and variance 1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Ensures well-behaved training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(and distance computation)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Densifying operation 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NaNs</a:t>
            </a:r>
            <a:endParaRPr lang="en-US" b="1" dirty="0">
              <a:solidFill>
                <a:schemeClr val="accent1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Batch normalization </a:t>
            </a:r>
            <a:r>
              <a:rPr lang="en-US" dirty="0"/>
              <a:t>in DNN: standardization of activations</a:t>
            </a:r>
          </a:p>
          <a:p>
            <a:pPr lvl="1"/>
            <a:endParaRPr lang="en-US" sz="1000" dirty="0"/>
          </a:p>
          <a:p>
            <a:r>
              <a:rPr lang="en-US" dirty="0"/>
              <a:t>#2 (Min-Max) Normalization</a:t>
            </a:r>
          </a:p>
          <a:p>
            <a:pPr lvl="1"/>
            <a:r>
              <a:rPr lang="en-US" dirty="0"/>
              <a:t>Rescale values into </a:t>
            </a:r>
            <a:br>
              <a:rPr lang="en-US" dirty="0"/>
            </a:br>
            <a:r>
              <a:rPr lang="en-US" dirty="0"/>
              <a:t>common range [0,1]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Avoid bias to large-scale features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Does not handle outliers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Preparation and Cleaning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63885" y="1484196"/>
            <a:ext cx="388871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X = X </a:t>
            </a:r>
            <a:r>
              <a:rPr lang="en-AT" dirty="0">
                <a:latin typeface="Consolas" panose="020B0609020204030204" pitchFamily="49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colMeans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(X);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X = X / </a:t>
            </a:r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sqrt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colVars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(X));</a:t>
            </a:r>
          </a:p>
        </p:txBody>
      </p:sp>
      <p:sp>
        <p:nvSpPr>
          <p:cNvPr id="3" name="Rectangle 2"/>
          <p:cNvSpPr/>
          <p:nvPr/>
        </p:nvSpPr>
        <p:spPr>
          <a:xfrm>
            <a:off x="4889678" y="2300444"/>
            <a:ext cx="4158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X = </a:t>
            </a:r>
            <a:r>
              <a:rPr lang="en-US" b="1" dirty="0">
                <a:latin typeface="Consolas" panose="020B0609020204030204" pitchFamily="49" charset="0"/>
              </a:rPr>
              <a:t>replace</a:t>
            </a:r>
            <a:r>
              <a:rPr lang="en-US" dirty="0">
                <a:latin typeface="Consolas" panose="020B0609020204030204" pitchFamily="49" charset="0"/>
              </a:rPr>
              <a:t>(X, pattern=</a:t>
            </a:r>
            <a:r>
              <a:rPr lang="en-US" dirty="0" err="1">
                <a:latin typeface="Consolas" panose="020B0609020204030204" pitchFamily="49" charset="0"/>
              </a:rPr>
              <a:t>NaN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replacement=0); 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</a:rPr>
              <a:t>#robustness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65559" y="3827145"/>
            <a:ext cx="388871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X = (X </a:t>
            </a:r>
            <a:r>
              <a:rPr lang="en-AT" dirty="0">
                <a:latin typeface="Consolas" panose="020B0609020204030204" pitchFamily="49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colMins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(X)) 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/ (</a:t>
            </a:r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colMaxs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(X) </a:t>
            </a:r>
            <a:r>
              <a:rPr lang="en-AT" dirty="0">
                <a:latin typeface="Consolas" panose="020B0609020204030204" pitchFamily="49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colMins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(X));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4424" y="5612084"/>
            <a:ext cx="973530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039439" y="5254457"/>
            <a:ext cx="3798277" cy="10156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Recommended Reading </a:t>
            </a:r>
          </a:p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[Andreas C. Mueller: Preprocessing and Feature Transformations,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Applied ML Lecture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https://www.youtube.com/watch?v=XpOBSaktb6s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E957CD-C6DC-44A4-97FD-C06A4CC3D7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520" y="5162006"/>
            <a:ext cx="914434" cy="33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77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Standardization/Normalization,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#3 Deferred Standardization</a:t>
            </a:r>
          </a:p>
          <a:p>
            <a:pPr lvl="1"/>
            <a:r>
              <a:rPr lang="en-US" dirty="0"/>
              <a:t>Avoid densifying dataset upfront by pushing </a:t>
            </a:r>
            <a:br>
              <a:rPr lang="en-US" dirty="0"/>
            </a:br>
            <a:r>
              <a:rPr lang="en-US" dirty="0"/>
              <a:t>standardization into inner loop iterations</a:t>
            </a:r>
          </a:p>
          <a:p>
            <a:pPr lvl="1"/>
            <a:r>
              <a:rPr lang="en-US" dirty="0"/>
              <a:t>Let </a:t>
            </a:r>
            <a:r>
              <a:rPr lang="en-US" b="1" dirty="0">
                <a:solidFill>
                  <a:srgbClr val="7889FB"/>
                </a:solidFill>
              </a:rPr>
              <a:t>matrix-multiplication chain optimization </a:t>
            </a:r>
            <a:r>
              <a:rPr lang="en-US" dirty="0"/>
              <a:t>+ rewrites do the rest</a:t>
            </a:r>
          </a:p>
          <a:p>
            <a:pPr lvl="1"/>
            <a:endParaRPr lang="en-US" sz="700" dirty="0"/>
          </a:p>
          <a:p>
            <a:r>
              <a:rPr lang="en-US" dirty="0"/>
              <a:t>Example</a:t>
            </a:r>
            <a:br>
              <a:rPr lang="en-US" dirty="0"/>
            </a:br>
            <a:r>
              <a:rPr lang="en-US" dirty="0"/>
              <a:t>GLM/</a:t>
            </a:r>
            <a:r>
              <a:rPr lang="en-US" dirty="0" err="1"/>
              <a:t>lmCG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Preparation and Cleaning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3432156" y="2797845"/>
            <a:ext cx="5229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</a:rPr>
              <a:t># operation w/ early standardized X</a:t>
            </a:r>
          </a:p>
          <a:p>
            <a:r>
              <a:rPr lang="en-US" dirty="0">
                <a:latin typeface="Consolas" panose="020B0609020204030204" pitchFamily="49" charset="0"/>
              </a:rPr>
              <a:t>q = t(X) %*% </a:t>
            </a:r>
            <a:r>
              <a:rPr lang="en-US" b="1" dirty="0" err="1">
                <a:latin typeface="Consolas" panose="020B0609020204030204" pitchFamily="49" charset="0"/>
              </a:rPr>
              <a:t>diag</a:t>
            </a:r>
            <a:r>
              <a:rPr lang="en-US" dirty="0">
                <a:latin typeface="Consolas" panose="020B0609020204030204" pitchFamily="49" charset="0"/>
              </a:rPr>
              <a:t>(w) %*% X %*% B;</a:t>
            </a:r>
          </a:p>
        </p:txBody>
      </p:sp>
      <p:sp>
        <p:nvSpPr>
          <p:cNvPr id="6" name="Right Arrow 5"/>
          <p:cNvSpPr/>
          <p:nvPr/>
        </p:nvSpPr>
        <p:spPr>
          <a:xfrm rot="5400000">
            <a:off x="5279562" y="3704695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33830" y="4206292"/>
            <a:ext cx="52298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</a:rPr>
              <a:t># operation w/ deferred standardization</a:t>
            </a:r>
          </a:p>
          <a:p>
            <a:r>
              <a:rPr lang="en-US" dirty="0">
                <a:latin typeface="Consolas" panose="020B0609020204030204" pitchFamily="49" charset="0"/>
              </a:rPr>
              <a:t>q =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t(S) %*% t(X)</a:t>
            </a:r>
            <a:r>
              <a:rPr lang="en-US" dirty="0">
                <a:latin typeface="Consolas" panose="020B0609020204030204" pitchFamily="49" charset="0"/>
              </a:rPr>
              <a:t> %*% </a:t>
            </a:r>
            <a:r>
              <a:rPr lang="en-US" b="1" dirty="0" err="1">
                <a:latin typeface="Consolas" panose="020B0609020204030204" pitchFamily="49" charset="0"/>
              </a:rPr>
              <a:t>diag</a:t>
            </a:r>
            <a:r>
              <a:rPr lang="en-US" dirty="0">
                <a:latin typeface="Consolas" panose="020B0609020204030204" pitchFamily="49" charset="0"/>
              </a:rPr>
              <a:t>(w)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%*%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X %*% S</a:t>
            </a:r>
            <a:r>
              <a:rPr lang="en-US" dirty="0">
                <a:latin typeface="Consolas" panose="020B0609020204030204" pitchFamily="49" charset="0"/>
              </a:rPr>
              <a:t> %*% B;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036179" y="4149516"/>
            <a:ext cx="943224" cy="1547898"/>
            <a:chOff x="985939" y="3596860"/>
            <a:chExt cx="943224" cy="1547898"/>
          </a:xfrm>
        </p:grpSpPr>
        <p:sp>
          <p:nvSpPr>
            <p:cNvPr id="9" name="Rectangle 8"/>
            <p:cNvSpPr/>
            <p:nvPr/>
          </p:nvSpPr>
          <p:spPr>
            <a:xfrm>
              <a:off x="985939" y="3596908"/>
              <a:ext cx="838200" cy="1547848"/>
            </a:xfrm>
            <a:prstGeom prst="rect">
              <a:avLst/>
            </a:prstGeom>
            <a:noFill/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1137678" y="3751742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1501093" y="3904142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1563059" y="4699635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5400000">
              <a:off x="990306" y="4518765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 rot="5400000">
              <a:off x="1261608" y="4850359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 rot="5400000">
              <a:off x="1106545" y="4322139"/>
              <a:ext cx="1547898" cy="97339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72756" y="3496823"/>
            <a:ext cx="187904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Input w/ column of ones (intercept)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2188774" y="5326848"/>
            <a:ext cx="1060580" cy="775858"/>
            <a:chOff x="2010718" y="5144299"/>
            <a:chExt cx="1060580" cy="775858"/>
          </a:xfrm>
        </p:grpSpPr>
        <p:sp>
          <p:nvSpPr>
            <p:cNvPr id="21" name="Rectangle 20"/>
            <p:cNvSpPr/>
            <p:nvPr/>
          </p:nvSpPr>
          <p:spPr>
            <a:xfrm>
              <a:off x="2123073" y="5144299"/>
              <a:ext cx="838200" cy="765427"/>
            </a:xfrm>
            <a:prstGeom prst="rect">
              <a:avLst/>
            </a:prstGeom>
            <a:noFill/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kern="0" dirty="0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       S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 rot="7915418" flipV="1">
              <a:off x="2494513" y="5000583"/>
              <a:ext cx="92990" cy="106058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 rot="5400000" flipV="1">
              <a:off x="2494938" y="5446136"/>
              <a:ext cx="102156" cy="845886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679360" y="5846408"/>
            <a:ext cx="62171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Shift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103064" y="4973879"/>
            <a:ext cx="62171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Scale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546692" y="3526972"/>
            <a:ext cx="271305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Substitute X with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 %*% 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02734" y="1235367"/>
            <a:ext cx="130937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Alexandre (Sasha) V.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Evfimievski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1656" y="701371"/>
            <a:ext cx="1388669" cy="40387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308" y="1235776"/>
            <a:ext cx="735646" cy="735646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3435505" y="5604684"/>
            <a:ext cx="5229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q =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t(S) %*%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</a:rPr>
              <a:t>(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t(X)</a:t>
            </a:r>
            <a:r>
              <a:rPr lang="en-US" dirty="0">
                <a:latin typeface="Consolas" panose="020B0609020204030204" pitchFamily="49" charset="0"/>
              </a:rPr>
              <a:t> %*%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diag</a:t>
            </a:r>
            <a:r>
              <a:rPr lang="en-US" dirty="0">
                <a:latin typeface="Consolas" panose="020B0609020204030204" pitchFamily="49" charset="0"/>
              </a:rPr>
              <a:t>(w)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%*%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</a:rPr>
              <a:t>(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X %*%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</a:rPr>
              <a:t>(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S</a:t>
            </a:r>
            <a:r>
              <a:rPr lang="en-US" dirty="0">
                <a:latin typeface="Consolas" panose="020B0609020204030204" pitchFamily="49" charset="0"/>
              </a:rPr>
              <a:t> %*% B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</a:rPr>
              <a:t>))))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35" name="Right Arrow 34"/>
          <p:cNvSpPr/>
          <p:nvPr/>
        </p:nvSpPr>
        <p:spPr>
          <a:xfrm rot="5400000">
            <a:off x="5271191" y="5213620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19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  <p:bldP spid="17" grpId="0"/>
      <p:bldP spid="31" grpId="0"/>
      <p:bldP spid="32" grpId="0"/>
      <p:bldP spid="33" grpId="0"/>
      <p:bldP spid="34" grpId="0"/>
      <p:bldP spid="3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Winsorizing</a:t>
            </a:r>
            <a:r>
              <a:rPr lang="en-US" dirty="0"/>
              <a:t> and Trimming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32799" y="1311256"/>
                <a:ext cx="8196170" cy="4941101"/>
              </a:xfrm>
            </p:spPr>
            <p:txBody>
              <a:bodyPr/>
              <a:lstStyle/>
              <a:p>
                <a:r>
                  <a:rPr lang="en-US" dirty="0"/>
                  <a:t>Recap: Quantiles</a:t>
                </a:r>
              </a:p>
              <a:p>
                <a:pPr lvl="1"/>
                <a:r>
                  <a:rPr lang="en-US" dirty="0"/>
                  <a:t>Quantile </a:t>
                </a:r>
                <a:r>
                  <a:rPr lang="en-US" dirty="0" err="1"/>
                  <a:t>Q</a:t>
                </a:r>
                <a:r>
                  <a:rPr lang="en-US" baseline="-25000" dirty="0" err="1"/>
                  <a:t>p</a:t>
                </a:r>
                <a:r>
                  <a:rPr lang="en-US" dirty="0"/>
                  <a:t> w/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∈(0,1)</m:t>
                    </m:r>
                  </m:oMath>
                </a14:m>
                <a:r>
                  <a:rPr lang="en-US" dirty="0"/>
                  <a:t> defined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 err="1"/>
                  <a:t>Winsorizing</a:t>
                </a:r>
                <a:endParaRPr lang="en-US" dirty="0"/>
              </a:p>
              <a:p>
                <a:pPr lvl="1"/>
                <a:r>
                  <a:rPr lang="en-US" b="1" dirty="0">
                    <a:solidFill>
                      <a:schemeClr val="accent1"/>
                    </a:solidFill>
                  </a:rPr>
                  <a:t>Replace</a:t>
                </a:r>
                <a:r>
                  <a:rPr lang="en-US" dirty="0"/>
                  <a:t> tails of data </a:t>
                </a:r>
                <a:br>
                  <a:rPr lang="en-US" dirty="0"/>
                </a:br>
                <a:r>
                  <a:rPr lang="en-US" dirty="0"/>
                  <a:t>distribution at user-</a:t>
                </a:r>
                <a:br>
                  <a:rPr lang="en-US" dirty="0"/>
                </a:br>
                <a:r>
                  <a:rPr lang="en-US" dirty="0"/>
                  <a:t>specified threshold</a:t>
                </a:r>
              </a:p>
              <a:p>
                <a:pPr lvl="1"/>
                <a:r>
                  <a:rPr lang="en-US" dirty="0"/>
                  <a:t>Quantiles / </a:t>
                </a:r>
                <a:r>
                  <a:rPr lang="en-US" dirty="0" err="1"/>
                  <a:t>std</a:t>
                </a:r>
                <a:r>
                  <a:rPr lang="en-US" dirty="0"/>
                  <a:t>-dev</a:t>
                </a:r>
              </a:p>
              <a:p>
                <a:pPr marL="457200" lvl="1" indent="0">
                  <a:buNone/>
                </a:pPr>
                <a:r>
                  <a:rPr lang="en-AT" dirty="0">
                    <a:sym typeface="Wingdings" panose="05000000000000000000" pitchFamily="2" charset="2"/>
                  </a:rPr>
                  <a:t></a:t>
                </a:r>
                <a:r>
                  <a:rPr lang="en-US" dirty="0">
                    <a:sym typeface="Wingdings" panose="05000000000000000000" pitchFamily="2" charset="2"/>
                  </a:rPr>
                  <a:t> Reduce skew</a:t>
                </a:r>
                <a:endParaRPr lang="en-US" dirty="0"/>
              </a:p>
              <a:p>
                <a:pPr lvl="1"/>
                <a:endParaRPr lang="en-US" sz="1000" dirty="0"/>
              </a:p>
              <a:p>
                <a:r>
                  <a:rPr lang="en-US" dirty="0"/>
                  <a:t>Truncation/Trimming</a:t>
                </a:r>
              </a:p>
              <a:p>
                <a:pPr lvl="1"/>
                <a:r>
                  <a:rPr lang="en-US" b="1" dirty="0">
                    <a:solidFill>
                      <a:schemeClr val="accent1"/>
                    </a:solidFill>
                  </a:rPr>
                  <a:t>Remove</a:t>
                </a:r>
                <a:r>
                  <a:rPr lang="en-US" dirty="0"/>
                  <a:t> tails of data </a:t>
                </a:r>
                <a:br>
                  <a:rPr lang="en-US" dirty="0"/>
                </a:br>
                <a:r>
                  <a:rPr lang="en-US" dirty="0"/>
                  <a:t>distribution at user-</a:t>
                </a:r>
                <a:br>
                  <a:rPr lang="en-US" dirty="0"/>
                </a:br>
                <a:r>
                  <a:rPr lang="en-US" dirty="0"/>
                  <a:t>specified threshold</a:t>
                </a:r>
              </a:p>
              <a:p>
                <a:pPr lvl="1"/>
                <a:endParaRPr lang="en-US" sz="1000" dirty="0"/>
              </a:p>
              <a:p>
                <a:r>
                  <a:rPr lang="en-US" dirty="0"/>
                  <a:t>Largest Difference </a:t>
                </a:r>
                <a:br>
                  <a:rPr lang="en-US" dirty="0"/>
                </a:br>
                <a:r>
                  <a:rPr lang="en-US" dirty="0"/>
                  <a:t>from Mean</a:t>
                </a:r>
              </a:p>
              <a:p>
                <a:endParaRPr lang="en-US" dirty="0"/>
              </a:p>
              <a:p>
                <a:pPr lvl="1"/>
                <a:endParaRPr lang="en-US" sz="700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2799" y="1311256"/>
                <a:ext cx="8196170" cy="4941101"/>
              </a:xfrm>
              <a:blipFill>
                <a:blip r:embed="rId3"/>
                <a:stretch>
                  <a:fillRect l="-669" t="-617" b="-8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Preparation and Cleaning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88714" y="2357855"/>
            <a:ext cx="5144754" cy="181588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compute quantiles for lower and upper</a:t>
            </a: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ql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quantile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(X, 0.05); </a:t>
            </a:r>
            <a:endParaRPr lang="en-US" sz="1600" b="1" dirty="0">
              <a:solidFill>
                <a:srgbClr val="00B05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qu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quantile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(X, 0.95); </a:t>
            </a:r>
            <a:endParaRPr lang="en-US" sz="1600" b="1" dirty="0">
              <a:solidFill>
                <a:srgbClr val="00B05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replace values outside [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ql,qu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] w/ 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ql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and 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qu</a:t>
            </a:r>
            <a:endParaRPr lang="en-US" sz="1600" b="1" dirty="0">
              <a:solidFill>
                <a:srgbClr val="00B05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Y =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ifelse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 &lt;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ql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ql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X);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Y =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ifelse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(Y &gt;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qu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qu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Y);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90389" y="4578750"/>
            <a:ext cx="5144754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remove values outside [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ql,qu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]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I = X &lt;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qu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| X &gt;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ql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Y =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removeEmpty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(X, “rows”, select = I);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0" b="32778"/>
          <a:stretch/>
        </p:blipFill>
        <p:spPr>
          <a:xfrm>
            <a:off x="6620736" y="591668"/>
            <a:ext cx="2297218" cy="14954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77049" y="2082862"/>
            <a:ext cx="2069479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https://en.wikipedia.org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73599" y="5716906"/>
            <a:ext cx="5255369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determine largest diff from mean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I = (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colMaxs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(X)-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colMeans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(X)) 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&gt; (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colMeans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(X)-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colMins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(X));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Y =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ifelse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xor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I,op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),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colMaxs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(X),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colMins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(X));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75974" y="3704363"/>
            <a:ext cx="1652994" cy="135421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SystemDS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winsorize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 outlier()</a:t>
            </a:r>
          </a:p>
          <a:p>
            <a:pPr algn="ctr"/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outlierByIQR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</a:p>
          <a:p>
            <a:pPr algn="ctr"/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outlierBySd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4465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/>
      <p:bldP spid="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Constraints and Outliers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(Semi-)Automatic Approach: </a:t>
            </a:r>
            <a:r>
              <a:rPr lang="en-US" dirty="0">
                <a:solidFill>
                  <a:schemeClr val="accent1"/>
                </a:solidFill>
              </a:rPr>
              <a:t>Expectations!</a:t>
            </a:r>
          </a:p>
          <a:p>
            <a:pPr lvl="1"/>
            <a:r>
              <a:rPr lang="en-US" dirty="0"/>
              <a:t>PK </a:t>
            </a:r>
            <a:r>
              <a:rPr lang="en-US" dirty="0">
                <a:sym typeface="Wingdings" panose="05000000000000000000" pitchFamily="2" charset="2"/>
              </a:rPr>
              <a:t> Values must be unique and defined (not null)</a:t>
            </a:r>
            <a:endParaRPr lang="en-US" dirty="0"/>
          </a:p>
          <a:p>
            <a:pPr lvl="1"/>
            <a:r>
              <a:rPr lang="en-US" dirty="0"/>
              <a:t>Exact PK-FK </a:t>
            </a:r>
            <a:r>
              <a:rPr lang="en-US" dirty="0">
                <a:sym typeface="Wingdings" panose="05000000000000000000" pitchFamily="2" charset="2"/>
              </a:rPr>
              <a:t> Inclusion dependencies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Noisy PK-FK  Robust inclusion dependencies </a:t>
            </a:r>
            <a:r>
              <a:rPr lang="en-US" dirty="0"/>
              <a:t>|R[X]</a:t>
            </a:r>
            <a:r>
              <a:rPr lang="de-DE" b="1" dirty="0">
                <a:solidFill>
                  <a:schemeClr val="tx1"/>
                </a:solidFill>
                <a:sym typeface="Symbol"/>
              </a:rPr>
              <a:t></a:t>
            </a:r>
            <a:r>
              <a:rPr lang="en-US" dirty="0"/>
              <a:t>S[Y]| / |R[X]| &gt; </a:t>
            </a:r>
            <a:r>
              <a:rPr lang="el-GR" dirty="0"/>
              <a:t>δ</a:t>
            </a:r>
            <a:endParaRPr lang="en-US" dirty="0"/>
          </a:p>
          <a:p>
            <a:pPr lvl="1"/>
            <a:r>
              <a:rPr lang="en-US" dirty="0"/>
              <a:t>Semantics of attributes </a:t>
            </a:r>
            <a:r>
              <a:rPr lang="en-US" dirty="0">
                <a:sym typeface="Wingdings" panose="05000000000000000000" pitchFamily="2" charset="2"/>
              </a:rPr>
              <a:t> Value ranges / # distinct values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Invariant to capitalization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Patterns  regular expressions </a:t>
            </a:r>
          </a:p>
          <a:p>
            <a:pPr lvl="1"/>
            <a:endParaRPr lang="en-US" sz="700" dirty="0"/>
          </a:p>
          <a:p>
            <a:r>
              <a:rPr lang="en-US" dirty="0"/>
              <a:t>Formal Constraints</a:t>
            </a:r>
          </a:p>
          <a:p>
            <a:pPr lvl="1"/>
            <a:r>
              <a:rPr lang="en-US" dirty="0"/>
              <a:t>Functional dependencies (FD), conditional FDs (CFD), metric dependencies</a:t>
            </a:r>
          </a:p>
          <a:p>
            <a:pPr lvl="1"/>
            <a:r>
              <a:rPr lang="en-US" dirty="0"/>
              <a:t>Inclusion dependencies, matching dependencies</a:t>
            </a:r>
          </a:p>
          <a:p>
            <a:pPr lvl="1"/>
            <a:r>
              <a:rPr lang="en-US" dirty="0"/>
              <a:t>Denial constraints </a:t>
            </a:r>
          </a:p>
          <a:p>
            <a:pPr lvl="1"/>
            <a:endParaRPr lang="en-US" sz="700" dirty="0"/>
          </a:p>
          <a:p>
            <a:r>
              <a:rPr lang="en-US" dirty="0"/>
              <a:t>Outlier Terminology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Outlier Detection:</a:t>
            </a:r>
            <a:r>
              <a:rPr lang="en-US" dirty="0"/>
              <a:t> detect and remove unwanted data points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Anomaly Detection:</a:t>
            </a:r>
            <a:r>
              <a:rPr lang="en-US" dirty="0"/>
              <a:t> detect and extract rare/unusual/interesting events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Preparation and Cleaning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6575" y="1641252"/>
            <a:ext cx="1771650" cy="4449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96025" y="990915"/>
            <a:ext cx="186690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Route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(Airline, From, To)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91796" y="990915"/>
            <a:ext cx="63755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Planes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29934"/>
          <a:stretch/>
        </p:blipFill>
        <p:spPr>
          <a:xfrm>
            <a:off x="5444014" y="3131429"/>
            <a:ext cx="3214211" cy="4197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34275" y="2679289"/>
            <a:ext cx="12573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Age=9999?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649380" y="4788355"/>
                <a:ext cx="5199345" cy="603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∀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𝛽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∈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𝑅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:¬(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𝛼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𝑅𝑜𝑙𝑒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𝛽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𝑅𝑜𝑙𝑒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∧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𝛼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𝐶𝑖𝑡𝑦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=′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𝑁𝑌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𝐶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r>
                  <a:rPr lang="en-US" b="0" i="1" dirty="0">
                    <a:solidFill>
                      <a:schemeClr val="accent1"/>
                    </a:solidFill>
                    <a:latin typeface="Cambria Math" panose="02040503050406030204" pitchFamily="18" charset="0"/>
                    <a:cs typeface="Calibri" panose="020F0502020204030204" pitchFamily="34" charset="0"/>
                  </a:rPr>
                  <a:t/>
                </a:r>
                <a:br>
                  <a:rPr lang="en-US" b="0" i="1" dirty="0">
                    <a:solidFill>
                      <a:schemeClr val="accent1"/>
                    </a:solidFill>
                    <a:latin typeface="Cambria Math" panose="02040503050406030204" pitchFamily="18" charset="0"/>
                    <a:cs typeface="Calibri" panose="020F0502020204030204" pitchFamily="34" charset="0"/>
                  </a:rPr>
                </a:br>
                <a:r>
                  <a:rPr lang="en-US" b="0" i="1" dirty="0">
                    <a:solidFill>
                      <a:schemeClr val="accent1"/>
                    </a:solidFill>
                    <a:latin typeface="Cambria Math" panose="02040503050406030204" pitchFamily="18" charset="0"/>
                    <a:cs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∧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𝛽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𝐶𝑖𝑡𝑦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≠′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𝑁𝑌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∧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𝛼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𝑆𝑎𝑙𝑎𝑟𝑦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𝛽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𝑆𝑎𝑙𝑎𝑟𝑦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endPara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9380" y="4788355"/>
                <a:ext cx="5199345" cy="603499"/>
              </a:xfrm>
              <a:prstGeom prst="rect">
                <a:avLst/>
              </a:prstGeom>
              <a:blipFill>
                <a:blip r:embed="rId4"/>
                <a:stretch>
                  <a:fillRect b="-141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6038850" y="3660364"/>
            <a:ext cx="27051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2019-11-15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vs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Nov 15, 2019</a:t>
            </a:r>
          </a:p>
        </p:txBody>
      </p:sp>
    </p:spTree>
    <p:extLst>
      <p:ext uri="{BB962C8B-B14F-4D97-AF65-F5344CB8AC3E}">
        <p14:creationId xmlns:p14="http://schemas.microsoft.com/office/powerpoint/2010/main" val="366839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544" y="2721532"/>
            <a:ext cx="6402175" cy="21203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80% Argument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Sourcing Effort</a:t>
            </a:r>
          </a:p>
          <a:p>
            <a:pPr lvl="1"/>
            <a:r>
              <a:rPr lang="en-US" dirty="0"/>
              <a:t>Data scientists spend </a:t>
            </a:r>
            <a:r>
              <a:rPr lang="en-US" b="1" dirty="0">
                <a:solidFill>
                  <a:schemeClr val="accent1"/>
                </a:solidFill>
              </a:rPr>
              <a:t>80-90% time</a:t>
            </a:r>
            <a:r>
              <a:rPr lang="en-US" dirty="0"/>
              <a:t> on </a:t>
            </a:r>
            <a:br>
              <a:rPr lang="en-US" dirty="0"/>
            </a:br>
            <a:r>
              <a:rPr lang="en-US" dirty="0"/>
              <a:t>finding, integrating, cleaning datasets</a:t>
            </a:r>
          </a:p>
          <a:p>
            <a:pPr lvl="1"/>
            <a:endParaRPr lang="en-US" sz="700" dirty="0"/>
          </a:p>
          <a:p>
            <a:r>
              <a:rPr lang="en-US" dirty="0"/>
              <a:t>Technical Debts in ML Systems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Glue code, pipeline jungles, dead code paths</a:t>
            </a:r>
          </a:p>
          <a:p>
            <a:pPr lvl="1"/>
            <a:r>
              <a:rPr lang="en-US" dirty="0"/>
              <a:t>Plain-old-data types (arrays), multiple languages, prototypes</a:t>
            </a:r>
          </a:p>
          <a:p>
            <a:pPr lvl="1"/>
            <a:r>
              <a:rPr lang="en-US" dirty="0"/>
              <a:t>Abstraction and configuration debts</a:t>
            </a:r>
          </a:p>
          <a:p>
            <a:pPr lvl="1"/>
            <a:r>
              <a:rPr lang="en-US" dirty="0"/>
              <a:t>Data testing, reproducibility, process management, and cultural debts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Science Lifecycle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77946" y="1401346"/>
            <a:ext cx="2549526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[Michael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Stonebraker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Ihab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F.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Ilyas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Data Integration: The Current Status and the Way Forward.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IEEE Data Eng. Bull. 41(2) (2018)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31437" y="3888713"/>
            <a:ext cx="1675317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[D.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Sculley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al.: Hidden Technical Debt in Machine Learning Systems.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NIPS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8" name="Rectangle 7"/>
          <p:cNvSpPr/>
          <p:nvPr/>
        </p:nvSpPr>
        <p:spPr>
          <a:xfrm>
            <a:off x="3265448" y="3826987"/>
            <a:ext cx="341393" cy="2525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/>
              <a:t>ML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3747" y="4066081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9359" y="1567451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16472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Outliers and Outlier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Types of Outliers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Point outliers:</a:t>
            </a:r>
            <a:r>
              <a:rPr lang="en-US" dirty="0"/>
              <a:t> single data points </a:t>
            </a:r>
            <a:br>
              <a:rPr lang="en-US" dirty="0"/>
            </a:br>
            <a:r>
              <a:rPr lang="en-US" dirty="0"/>
              <a:t>far from the data distribution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Contextual outliers:</a:t>
            </a:r>
            <a:r>
              <a:rPr lang="en-US" dirty="0"/>
              <a:t> noise or other systematic anomalies in data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Sequence (contextual) outliers:</a:t>
            </a:r>
            <a:r>
              <a:rPr lang="en-US" dirty="0"/>
              <a:t> sequence of values w/ abnormal shape/</a:t>
            </a:r>
            <a:r>
              <a:rPr lang="en-US" dirty="0" err="1"/>
              <a:t>agg</a:t>
            </a:r>
            <a:endParaRPr lang="en-US" dirty="0"/>
          </a:p>
          <a:p>
            <a:pPr lvl="1"/>
            <a:r>
              <a:rPr lang="en-US" dirty="0"/>
              <a:t>Univariate vs multivariate analysis</a:t>
            </a:r>
          </a:p>
          <a:p>
            <a:pPr lvl="1"/>
            <a:r>
              <a:rPr lang="en-US" dirty="0"/>
              <a:t>Beware of underlying assumptions (distributions)</a:t>
            </a:r>
          </a:p>
          <a:p>
            <a:pPr lvl="1"/>
            <a:endParaRPr lang="en-US" sz="1000" dirty="0"/>
          </a:p>
          <a:p>
            <a:r>
              <a:rPr lang="en-US" dirty="0"/>
              <a:t>Types of Outlier Detection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Type 1 Unsupervised:</a:t>
            </a:r>
            <a:r>
              <a:rPr lang="en-US" dirty="0"/>
              <a:t> No prior knowledge </a:t>
            </a:r>
            <a:br>
              <a:rPr lang="en-US" dirty="0"/>
            </a:br>
            <a:r>
              <a:rPr lang="en-US" dirty="0"/>
              <a:t>of data, similar to unsupervised </a:t>
            </a:r>
            <a:r>
              <a:rPr lang="en-US" b="1" dirty="0">
                <a:solidFill>
                  <a:schemeClr val="accent1"/>
                </a:solidFill>
              </a:rPr>
              <a:t>clustering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tx1"/>
                </a:solidFill>
                <a:sym typeface="Wingdings" panose="05000000000000000000" pitchFamily="2" charset="2"/>
              </a:rPr>
              <a:t> expectations: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distance, # errors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Type 2 Supervised:</a:t>
            </a:r>
            <a:r>
              <a:rPr lang="en-US" dirty="0"/>
              <a:t> Labeled normal and abnormal </a:t>
            </a:r>
            <a:br>
              <a:rPr lang="en-US" dirty="0"/>
            </a:br>
            <a:r>
              <a:rPr lang="en-US" dirty="0"/>
              <a:t>data, similar to supervised </a:t>
            </a:r>
            <a:r>
              <a:rPr lang="en-US" b="1" dirty="0">
                <a:solidFill>
                  <a:schemeClr val="accent1"/>
                </a:solidFill>
              </a:rPr>
              <a:t>classification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Type 3 Normal Model:</a:t>
            </a:r>
            <a:r>
              <a:rPr lang="en-US" dirty="0"/>
              <a:t> Represent normal behavior,</a:t>
            </a:r>
            <a:br>
              <a:rPr lang="en-US" dirty="0"/>
            </a:br>
            <a:r>
              <a:rPr lang="en-US" dirty="0"/>
              <a:t>similar to </a:t>
            </a:r>
            <a:r>
              <a:rPr lang="en-US" b="1" dirty="0">
                <a:solidFill>
                  <a:schemeClr val="accent1"/>
                </a:solidFill>
              </a:rPr>
              <a:t>pattern recognition </a:t>
            </a:r>
            <a:r>
              <a:rPr lang="en-US" b="1" dirty="0">
                <a:solidFill>
                  <a:schemeClr val="tx1"/>
                </a:solidFill>
                <a:sym typeface="Wingdings" panose="05000000000000000000" pitchFamily="2" charset="2"/>
              </a:rPr>
              <a:t> expectations: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rules/constraints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Preparation and Cleaning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2673" y="4006637"/>
            <a:ext cx="455256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162675" y="3838956"/>
            <a:ext cx="2057400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[Victoria J. Hodge, Jim Austin: A Survey of Outlier Detection Methodologies.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Artif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Intell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Rev. 2004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8373" y="1467317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191125" y="1410081"/>
            <a:ext cx="295275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[Varun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Chandola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Arindam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Banerjee,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Vipin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Kumar: Anomaly detection: A survey.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ACM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Comput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Surv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2009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10745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Missing Value Imputation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Missing Value</a:t>
            </a:r>
          </a:p>
          <a:p>
            <a:pPr lvl="1"/>
            <a:r>
              <a:rPr lang="en-US" dirty="0"/>
              <a:t>Application context defines if 0 is missing value or not</a:t>
            </a:r>
          </a:p>
          <a:p>
            <a:pPr lvl="1"/>
            <a:r>
              <a:rPr lang="en-US" dirty="0"/>
              <a:t>If differences between 0 and missing values, use NA or </a:t>
            </a:r>
            <a:r>
              <a:rPr lang="en-US" dirty="0" err="1"/>
              <a:t>NaN</a:t>
            </a:r>
            <a:endParaRPr lang="en-US" dirty="0"/>
          </a:p>
          <a:p>
            <a:pPr lvl="1"/>
            <a:endParaRPr lang="en-US" sz="700" dirty="0"/>
          </a:p>
          <a:p>
            <a:r>
              <a:rPr lang="en-US" dirty="0"/>
              <a:t>Basic Value Imputation</a:t>
            </a:r>
          </a:p>
          <a:p>
            <a:pPr lvl="1"/>
            <a:r>
              <a:rPr lang="en-US" dirty="0"/>
              <a:t>General-purpose: replace by user-specified </a:t>
            </a:r>
            <a:r>
              <a:rPr lang="en-US" b="1" dirty="0">
                <a:solidFill>
                  <a:srgbClr val="7889FB"/>
                </a:solidFill>
              </a:rPr>
              <a:t>constant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Continuous variables:</a:t>
            </a:r>
            <a:r>
              <a:rPr lang="en-US" dirty="0"/>
              <a:t> replace by </a:t>
            </a:r>
            <a:r>
              <a:rPr lang="en-US" b="1" dirty="0">
                <a:solidFill>
                  <a:srgbClr val="7889FB"/>
                </a:solidFill>
              </a:rPr>
              <a:t>mean</a:t>
            </a:r>
            <a:r>
              <a:rPr lang="en-US" dirty="0"/>
              <a:t>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Categorical variables:</a:t>
            </a:r>
            <a:r>
              <a:rPr lang="en-US" dirty="0"/>
              <a:t> replace by </a:t>
            </a:r>
            <a:r>
              <a:rPr lang="en-US" b="1" dirty="0">
                <a:solidFill>
                  <a:srgbClr val="7889FB"/>
                </a:solidFill>
              </a:rPr>
              <a:t>median</a:t>
            </a:r>
            <a:r>
              <a:rPr lang="en-US" dirty="0"/>
              <a:t> or </a:t>
            </a:r>
            <a:r>
              <a:rPr lang="en-US" b="1" dirty="0">
                <a:solidFill>
                  <a:srgbClr val="7889FB"/>
                </a:solidFill>
              </a:rPr>
              <a:t>mode</a:t>
            </a:r>
            <a:endParaRPr lang="en-US" dirty="0"/>
          </a:p>
          <a:p>
            <a:pPr lvl="1"/>
            <a:endParaRPr lang="en-US" sz="700" dirty="0"/>
          </a:p>
          <a:p>
            <a:r>
              <a:rPr lang="en-US" dirty="0"/>
              <a:t>Iterative Algorithms </a:t>
            </a:r>
            <a:r>
              <a:rPr lang="en-US" b="0" dirty="0"/>
              <a:t>(</a:t>
            </a:r>
            <a:r>
              <a:rPr lang="en-US" dirty="0">
                <a:solidFill>
                  <a:srgbClr val="7889FB"/>
                </a:solidFill>
              </a:rPr>
              <a:t>chained-equation imputation</a:t>
            </a:r>
            <a:r>
              <a:rPr lang="en-US" b="0" dirty="0"/>
              <a:t>)</a:t>
            </a:r>
          </a:p>
          <a:p>
            <a:pPr lvl="1"/>
            <a:r>
              <a:rPr lang="en-US" dirty="0"/>
              <a:t>Train ML model to predict missing information</a:t>
            </a:r>
            <a:br>
              <a:rPr lang="en-US" dirty="0"/>
            </a:br>
            <a:r>
              <a:rPr lang="en-US" dirty="0"/>
              <a:t>(feature k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label, split data into observed/missing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Noise reduction: feature subsets + averaging </a:t>
            </a:r>
          </a:p>
          <a:p>
            <a:pPr lvl="1"/>
            <a:endParaRPr lang="en-US" sz="700" dirty="0"/>
          </a:p>
          <a:p>
            <a:r>
              <a:rPr lang="en-US" dirty="0"/>
              <a:t>Dynamic Imputation</a:t>
            </a:r>
          </a:p>
          <a:p>
            <a:pPr lvl="1"/>
            <a:r>
              <a:rPr lang="en-US" dirty="0"/>
              <a:t>Data exploration w/ on-the-fly imputation</a:t>
            </a:r>
          </a:p>
          <a:p>
            <a:pPr lvl="1"/>
            <a:r>
              <a:rPr lang="en-US" dirty="0"/>
              <a:t>Optimal placement of imputation operations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Preparation and Cleaning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0616" y="5633071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817994" y="5492394"/>
            <a:ext cx="2441750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[Jose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Cambronero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John K.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Feser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Micah Smith, Samuel Madden:</a:t>
            </a:r>
          </a:p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Query Optimization for Dynamic Imputation.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6772591" y="4085725"/>
            <a:ext cx="437107" cy="1146837"/>
            <a:chOff x="6772591" y="4085725"/>
            <a:chExt cx="437107" cy="1146837"/>
          </a:xfrm>
        </p:grpSpPr>
        <p:sp>
          <p:nvSpPr>
            <p:cNvPr id="8" name="Rectangle 7"/>
            <p:cNvSpPr/>
            <p:nvPr/>
          </p:nvSpPr>
          <p:spPr>
            <a:xfrm>
              <a:off x="6772591" y="4087050"/>
              <a:ext cx="110531" cy="1145512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884799" y="4086098"/>
              <a:ext cx="110531" cy="1145512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997007" y="4086679"/>
              <a:ext cx="110531" cy="1145512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099167" y="4085725"/>
              <a:ext cx="110531" cy="1145512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997007" y="4241590"/>
              <a:ext cx="102160" cy="155399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997007" y="4489240"/>
              <a:ext cx="102160" cy="155399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997007" y="4965490"/>
              <a:ext cx="102160" cy="155399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323583" y="4038901"/>
            <a:ext cx="1706088" cy="1196289"/>
            <a:chOff x="7323583" y="4038901"/>
            <a:chExt cx="1706088" cy="1196289"/>
          </a:xfrm>
        </p:grpSpPr>
        <p:sp>
          <p:nvSpPr>
            <p:cNvPr id="12" name="Rectangle 11"/>
            <p:cNvSpPr/>
            <p:nvPr/>
          </p:nvSpPr>
          <p:spPr>
            <a:xfrm>
              <a:off x="7731441" y="4089678"/>
              <a:ext cx="110531" cy="1145512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843649" y="4088726"/>
              <a:ext cx="110531" cy="1145512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955857" y="4089307"/>
              <a:ext cx="110531" cy="1145512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204067" y="4088353"/>
              <a:ext cx="110531" cy="659695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208333" y="4769736"/>
              <a:ext cx="102160" cy="155399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208333" y="4922799"/>
              <a:ext cx="102160" cy="155399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208333" y="5078476"/>
              <a:ext cx="102160" cy="155399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7667297" y="4755932"/>
              <a:ext cx="1182413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8402826" y="4038901"/>
              <a:ext cx="615121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Train X, y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414550" y="4804246"/>
              <a:ext cx="61512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Score</a:t>
              </a:r>
            </a:p>
          </p:txBody>
        </p:sp>
        <p:sp>
          <p:nvSpPr>
            <p:cNvPr id="27" name="Right Arrow 26"/>
            <p:cNvSpPr/>
            <p:nvPr/>
          </p:nvSpPr>
          <p:spPr>
            <a:xfrm>
              <a:off x="7323583" y="4285256"/>
              <a:ext cx="326229" cy="320865"/>
            </a:xfrm>
            <a:prstGeom prst="rightArrow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nsolas" panose="020B0609020204030204" pitchFamily="49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7668860" y="3412962"/>
            <a:ext cx="1264123" cy="61555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SystemDS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mice()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0966" y="3135084"/>
            <a:ext cx="85411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MCAR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2690" y="4513380"/>
            <a:ext cx="85411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MAR</a:t>
            </a:r>
          </a:p>
        </p:txBody>
      </p:sp>
    </p:spTree>
    <p:extLst>
      <p:ext uri="{BB962C8B-B14F-4D97-AF65-F5344CB8AC3E}">
        <p14:creationId xmlns:p14="http://schemas.microsoft.com/office/powerpoint/2010/main" val="385660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0" grpId="0"/>
      <p:bldP spid="22" grpId="0"/>
      <p:bldP spid="3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Cleaning Pipelines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Automatic Generation of Cleaning Pipelines</a:t>
            </a:r>
          </a:p>
          <a:p>
            <a:pPr lvl="1"/>
            <a:r>
              <a:rPr lang="en-US" dirty="0"/>
              <a:t>Library of robust, parameterized </a:t>
            </a:r>
            <a:r>
              <a:rPr lang="en-US" b="1" dirty="0">
                <a:solidFill>
                  <a:srgbClr val="7889FB"/>
                </a:solidFill>
              </a:rPr>
              <a:t>data cleaning primitives</a:t>
            </a:r>
            <a:r>
              <a:rPr lang="en-US" dirty="0"/>
              <a:t>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Enumeration of DAGs </a:t>
            </a:r>
            <a:r>
              <a:rPr lang="en-US" dirty="0"/>
              <a:t>of primitives &amp; </a:t>
            </a:r>
            <a:r>
              <a:rPr lang="en-US" b="1" dirty="0">
                <a:solidFill>
                  <a:srgbClr val="7889FB"/>
                </a:solidFill>
              </a:rPr>
              <a:t>hyper-parameter optimization </a:t>
            </a:r>
            <a:r>
              <a:rPr lang="en-US" dirty="0" smtClean="0">
                <a:solidFill>
                  <a:schemeClr val="tx1"/>
                </a:solidFill>
              </a:rPr>
              <a:t>(GA, HB)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Preparation and Cleaning</a:t>
            </a:r>
          </a:p>
          <a:p>
            <a:endParaRPr lang="en-US" dirty="0"/>
          </a:p>
        </p:txBody>
      </p:sp>
      <p:cxnSp>
        <p:nvCxnSpPr>
          <p:cNvPr id="9" name="Straight Connector 8"/>
          <p:cNvCxnSpPr>
            <a:stCxn id="29" idx="3"/>
            <a:endCxn id="34" idx="0"/>
          </p:cNvCxnSpPr>
          <p:nvPr/>
        </p:nvCxnSpPr>
        <p:spPr>
          <a:xfrm flipH="1">
            <a:off x="3121618" y="3545029"/>
            <a:ext cx="1181976" cy="734149"/>
          </a:xfrm>
          <a:prstGeom prst="line">
            <a:avLst/>
          </a:prstGeom>
          <a:ln>
            <a:prstDash val="lgDashDotDot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1569174" y="4279178"/>
          <a:ext cx="3104889" cy="274320"/>
        </p:xfrm>
        <a:graphic>
          <a:graphicData uri="http://schemas.openxmlformats.org/drawingml/2006/table">
            <a:tbl>
              <a:tblPr firstRow="1" bandRow="1"/>
              <a:tblGrid>
                <a:gridCol w="3104889">
                  <a:extLst>
                    <a:ext uri="{9D8B030D-6E8A-4147-A177-3AD203B41FA5}">
                      <a16:colId xmlns:a16="http://schemas.microsoft.com/office/drawing/2014/main" val="2926837652"/>
                    </a:ext>
                  </a:extLst>
                </a:gridCol>
              </a:tblGrid>
              <a:tr h="2462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sz="12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1:  </a:t>
                      </a:r>
                      <a:r>
                        <a:rPr lang="en-US" sz="1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gmm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en-AT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imputeFD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AT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mergeDup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AT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delML</a:t>
                      </a:r>
                      <a:endParaRPr lang="en-US" sz="12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70146"/>
                      </a:solidFill>
                    </a:lnT>
                    <a:lnB w="12700" cmpd="sng">
                      <a:solidFill>
                        <a:srgbClr val="F701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9079756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4773339" y="4283254"/>
          <a:ext cx="2907417" cy="274320"/>
        </p:xfrm>
        <a:graphic>
          <a:graphicData uri="http://schemas.openxmlformats.org/drawingml/2006/table">
            <a:tbl>
              <a:tblPr firstRow="1" bandRow="1"/>
              <a:tblGrid>
                <a:gridCol w="2907417">
                  <a:extLst>
                    <a:ext uri="{9D8B030D-6E8A-4147-A177-3AD203B41FA5}">
                      <a16:colId xmlns:a16="http://schemas.microsoft.com/office/drawing/2014/main" val="2926837652"/>
                    </a:ext>
                  </a:extLst>
                </a:gridCol>
              </a:tblGrid>
              <a:tr h="2027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sz="1200" baseline="-25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n-US" sz="12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 </a:t>
                      </a:r>
                      <a:r>
                        <a:rPr lang="en-US" sz="1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outlierBySd</a:t>
                      </a:r>
                      <a:r>
                        <a:rPr lang="en-AT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mice </a:t>
                      </a:r>
                      <a:r>
                        <a:rPr lang="en-AT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200" dirty="0" err="1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d</a:t>
                      </a:r>
                      <a:r>
                        <a:rPr lang="en-US" sz="1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elDup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AT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 v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oting</a:t>
                      </a:r>
                      <a:endParaRPr lang="en-US" sz="12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70146"/>
                      </a:solidFill>
                    </a:lnT>
                    <a:lnB w="12700" cmpd="sng">
                      <a:solidFill>
                        <a:srgbClr val="F701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9079756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984216" y="2631471"/>
            <a:ext cx="3494363" cy="946227"/>
            <a:chOff x="2984216" y="2631471"/>
            <a:chExt cx="3494363" cy="946227"/>
          </a:xfrm>
        </p:grpSpPr>
        <p:grpSp>
          <p:nvGrpSpPr>
            <p:cNvPr id="10" name="Group 9"/>
            <p:cNvGrpSpPr/>
            <p:nvPr/>
          </p:nvGrpSpPr>
          <p:grpSpPr>
            <a:xfrm>
              <a:off x="2984216" y="2631471"/>
              <a:ext cx="3494363" cy="946227"/>
              <a:chOff x="5549057" y="13313957"/>
              <a:chExt cx="6753938" cy="3175506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6307142" y="13313957"/>
                <a:ext cx="5995853" cy="3175506"/>
                <a:chOff x="5798852" y="12952646"/>
                <a:chExt cx="5995853" cy="3175506"/>
              </a:xfrm>
            </p:grpSpPr>
            <p:cxnSp>
              <p:nvCxnSpPr>
                <p:cNvPr id="13" name="Straight Connector 12"/>
                <p:cNvCxnSpPr/>
                <p:nvPr/>
              </p:nvCxnSpPr>
              <p:spPr>
                <a:xfrm flipH="1">
                  <a:off x="5798852" y="14860135"/>
                  <a:ext cx="834823" cy="609716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flipH="1">
                  <a:off x="8405988" y="13706774"/>
                  <a:ext cx="22676" cy="384482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>
                  <a:endCxn id="26" idx="0"/>
                </p:cNvCxnSpPr>
                <p:nvPr/>
              </p:nvCxnSpPr>
              <p:spPr>
                <a:xfrm>
                  <a:off x="6584088" y="14845385"/>
                  <a:ext cx="203444" cy="527606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>
                  <a:endCxn id="29" idx="0"/>
                </p:cNvCxnSpPr>
                <p:nvPr/>
              </p:nvCxnSpPr>
              <p:spPr>
                <a:xfrm flipH="1">
                  <a:off x="7925410" y="14839908"/>
                  <a:ext cx="472957" cy="539589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>
                  <a:endCxn id="28" idx="1"/>
                </p:cNvCxnSpPr>
                <p:nvPr/>
              </p:nvCxnSpPr>
              <p:spPr>
                <a:xfrm>
                  <a:off x="8398368" y="14839908"/>
                  <a:ext cx="330383" cy="643131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flipH="1">
                  <a:off x="10116997" y="14781396"/>
                  <a:ext cx="151622" cy="574519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>
                  <a:endCxn id="27" idx="0"/>
                </p:cNvCxnSpPr>
                <p:nvPr/>
              </p:nvCxnSpPr>
              <p:spPr>
                <a:xfrm>
                  <a:off x="10268619" y="14781396"/>
                  <a:ext cx="1052979" cy="578817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0" name="Oval 19"/>
                <p:cNvSpPr/>
                <p:nvPr/>
              </p:nvSpPr>
              <p:spPr>
                <a:xfrm>
                  <a:off x="9579659" y="14066401"/>
                  <a:ext cx="946214" cy="748652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0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LP</a:t>
                  </a:r>
                  <a:r>
                    <a:rPr lang="en-US" sz="1000" b="1" baseline="-25000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n</a:t>
                  </a:r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9732909" y="15366241"/>
                  <a:ext cx="946214" cy="748652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0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PP</a:t>
                  </a:r>
                  <a:r>
                    <a:rPr lang="en-US" sz="1000" b="1" baseline="-25000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cxnSp>
              <p:nvCxnSpPr>
                <p:cNvPr id="22" name="Straight Connector 21"/>
                <p:cNvCxnSpPr>
                  <a:endCxn id="20" idx="1"/>
                </p:cNvCxnSpPr>
                <p:nvPr/>
              </p:nvCxnSpPr>
              <p:spPr>
                <a:xfrm>
                  <a:off x="8874265" y="13521154"/>
                  <a:ext cx="843964" cy="65488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3" name="Oval 22"/>
                <p:cNvSpPr/>
                <p:nvPr/>
              </p:nvSpPr>
              <p:spPr>
                <a:xfrm>
                  <a:off x="7947937" y="14096733"/>
                  <a:ext cx="946214" cy="748652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0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LP</a:t>
                  </a:r>
                  <a:r>
                    <a:rPr lang="en-US" sz="1000" b="1" baseline="-25000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2</a:t>
                  </a:r>
                </a:p>
              </p:txBody>
            </p:sp>
            <p:cxnSp>
              <p:nvCxnSpPr>
                <p:cNvPr id="24" name="Straight Connector 23"/>
                <p:cNvCxnSpPr>
                  <a:stCxn id="30" idx="3"/>
                  <a:endCxn id="25" idx="7"/>
                </p:cNvCxnSpPr>
                <p:nvPr/>
              </p:nvCxnSpPr>
              <p:spPr>
                <a:xfrm flipH="1">
                  <a:off x="7017770" y="13591660"/>
                  <a:ext cx="1119180" cy="629461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5" name="Oval 24"/>
                <p:cNvSpPr/>
                <p:nvPr/>
              </p:nvSpPr>
              <p:spPr>
                <a:xfrm>
                  <a:off x="6210126" y="14111483"/>
                  <a:ext cx="946214" cy="748652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0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LP</a:t>
                  </a:r>
                  <a:r>
                    <a:rPr lang="en-US" sz="1000" b="1" baseline="-25000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6314425" y="15372991"/>
                  <a:ext cx="946214" cy="748652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000" b="1" dirty="0" err="1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PP</a:t>
                  </a:r>
                  <a:r>
                    <a:rPr lang="en-US" sz="1000" b="1" baseline="-25000" dirty="0" err="1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n</a:t>
                  </a:r>
                  <a:endParaRPr lang="en-US" sz="1000" b="1" baseline="-250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10848491" y="15360213"/>
                  <a:ext cx="946214" cy="748652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000" b="1" dirty="0" err="1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PP</a:t>
                  </a:r>
                  <a:r>
                    <a:rPr lang="en-US" sz="1000" b="1" baseline="-25000" dirty="0" err="1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n</a:t>
                  </a:r>
                  <a:endParaRPr lang="en-US" sz="1000" b="1" baseline="-250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8590181" y="15373401"/>
                  <a:ext cx="946214" cy="748652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000" b="1" dirty="0" err="1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PP</a:t>
                  </a:r>
                  <a:r>
                    <a:rPr lang="en-US" sz="1000" b="1" baseline="-25000" dirty="0" err="1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n</a:t>
                  </a:r>
                  <a:endParaRPr lang="en-US" sz="1000" b="1" baseline="-250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7452303" y="15379500"/>
                  <a:ext cx="946214" cy="748652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0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PP</a:t>
                  </a:r>
                  <a:r>
                    <a:rPr lang="en-US" sz="1000" b="1" baseline="-25000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7998380" y="12952646"/>
                  <a:ext cx="946214" cy="748652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0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O</a:t>
                  </a:r>
                </a:p>
              </p:txBody>
            </p:sp>
          </p:grpSp>
          <p:sp>
            <p:nvSpPr>
              <p:cNvPr id="12" name="Oval 11"/>
              <p:cNvSpPr/>
              <p:nvPr/>
            </p:nvSpPr>
            <p:spPr>
              <a:xfrm>
                <a:off x="5549057" y="15721524"/>
                <a:ext cx="946214" cy="748652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0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PP</a:t>
                </a:r>
                <a:r>
                  <a:rPr lang="en-US" sz="1000" b="1" baseline="-250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3399845" y="3224478"/>
              <a:ext cx="31876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2138314"/>
              <a:r>
                <a:rPr lang="en-AT" sz="10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…</a:t>
              </a:r>
              <a:endParaRPr lang="en-US" sz="1000" b="1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983154" y="2888778"/>
              <a:ext cx="31876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2138314"/>
              <a:r>
                <a:rPr lang="en-AT" sz="10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…</a:t>
              </a:r>
              <a:endParaRPr lang="en-US" sz="1000" b="1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767456" y="3186425"/>
              <a:ext cx="31876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2138314"/>
              <a:r>
                <a:rPr lang="en-AT" sz="10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…</a:t>
              </a:r>
              <a:endParaRPr lang="en-US" sz="1000" b="1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596359" y="3208618"/>
              <a:ext cx="31876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2138314"/>
              <a:r>
                <a:rPr lang="en-AT" sz="10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…</a:t>
              </a:r>
              <a:endParaRPr lang="en-US" sz="1000" b="1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41" name="Straight Connector 40"/>
          <p:cNvCxnSpPr>
            <a:stCxn id="28" idx="5"/>
            <a:endCxn id="35" idx="0"/>
          </p:cNvCxnSpPr>
          <p:nvPr/>
        </p:nvCxnSpPr>
        <p:spPr>
          <a:xfrm>
            <a:off x="5238477" y="3543212"/>
            <a:ext cx="988570" cy="740042"/>
          </a:xfrm>
          <a:prstGeom prst="line">
            <a:avLst/>
          </a:prstGeom>
          <a:ln>
            <a:prstDash val="lgDashDotDot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729281" y="3200520"/>
            <a:ext cx="1521" cy="682477"/>
          </a:xfrm>
          <a:prstGeom prst="line">
            <a:avLst/>
          </a:prstGeom>
          <a:ln>
            <a:prstDash val="lgDashDotDot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aphicFrame>
        <p:nvGraphicFramePr>
          <p:cNvPr id="43" name="Table 42"/>
          <p:cNvGraphicFramePr>
            <a:graphicFrameLocks noGrp="1"/>
          </p:cNvGraphicFramePr>
          <p:nvPr/>
        </p:nvGraphicFramePr>
        <p:xfrm>
          <a:off x="2584550" y="3888722"/>
          <a:ext cx="4307861" cy="274320"/>
        </p:xfrm>
        <a:graphic>
          <a:graphicData uri="http://schemas.openxmlformats.org/drawingml/2006/table">
            <a:tbl>
              <a:tblPr firstRow="1" bandRow="1"/>
              <a:tblGrid>
                <a:gridCol w="4307861">
                  <a:extLst>
                    <a:ext uri="{9D8B030D-6E8A-4147-A177-3AD203B41FA5}">
                      <a16:colId xmlns:a16="http://schemas.microsoft.com/office/drawing/2014/main" val="2926837652"/>
                    </a:ext>
                  </a:extLst>
                </a:gridCol>
              </a:tblGrid>
              <a:tr h="2455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Outlier</a:t>
                      </a:r>
                      <a:r>
                        <a:rPr lang="en-US" sz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Detection </a:t>
                      </a:r>
                      <a:r>
                        <a:rPr lang="en-AT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MVI </a:t>
                      </a:r>
                      <a:r>
                        <a:rPr lang="en-AT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Deduplication </a:t>
                      </a:r>
                      <a:r>
                        <a:rPr lang="en-AT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Resolve Mislabels</a:t>
                      </a:r>
                      <a:endParaRPr lang="en-US" sz="12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70146"/>
                      </a:solidFill>
                    </a:lnT>
                    <a:lnB w="12700" cmpd="sng">
                      <a:solidFill>
                        <a:srgbClr val="F701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9079756"/>
                  </a:ext>
                </a:extLst>
              </a:tr>
            </a:tbl>
          </a:graphicData>
        </a:graphic>
      </p:graphicFrame>
      <p:grpSp>
        <p:nvGrpSpPr>
          <p:cNvPr id="50" name="Group 49"/>
          <p:cNvGrpSpPr>
            <a:grpSpLocks noChangeAspect="1"/>
          </p:cNvGrpSpPr>
          <p:nvPr/>
        </p:nvGrpSpPr>
        <p:grpSpPr>
          <a:xfrm>
            <a:off x="8157211" y="3704520"/>
            <a:ext cx="554984" cy="560947"/>
            <a:chOff x="18811446" y="17861516"/>
            <a:chExt cx="2407848" cy="1301318"/>
          </a:xfrm>
          <a:effectLst/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811446" y="17861516"/>
              <a:ext cx="2407848" cy="1301318"/>
            </a:xfrm>
            <a:prstGeom prst="rect">
              <a:avLst/>
            </a:prstGeom>
            <a:ln w="25400">
              <a:solidFill>
                <a:srgbClr val="7889FB"/>
              </a:solidFill>
            </a:ln>
            <a:effectLst/>
          </p:spPr>
        </p:pic>
        <p:sp>
          <p:nvSpPr>
            <p:cNvPr id="52" name="Freeform 51"/>
            <p:cNvSpPr/>
            <p:nvPr/>
          </p:nvSpPr>
          <p:spPr>
            <a:xfrm rot="2708034">
              <a:off x="20196167" y="18539341"/>
              <a:ext cx="743864" cy="452884"/>
            </a:xfrm>
            <a:custGeom>
              <a:avLst/>
              <a:gdLst>
                <a:gd name="connsiteX0" fmla="*/ 531323 w 2907375"/>
                <a:gd name="connsiteY0" fmla="*/ 532632 h 1741171"/>
                <a:gd name="connsiteX1" fmla="*/ 574242 w 2907375"/>
                <a:gd name="connsiteY1" fmla="*/ 1168592 h 1741171"/>
                <a:gd name="connsiteX2" fmla="*/ 1210396 w 2907375"/>
                <a:gd name="connsiteY2" fmla="*/ 1208538 h 1741171"/>
                <a:gd name="connsiteX3" fmla="*/ 1318252 w 2907375"/>
                <a:gd name="connsiteY3" fmla="*/ 984201 h 1741171"/>
                <a:gd name="connsiteX4" fmla="*/ 1319740 w 2907375"/>
                <a:gd name="connsiteY4" fmla="*/ 932117 h 1741171"/>
                <a:gd name="connsiteX5" fmla="*/ 1311303 w 2907375"/>
                <a:gd name="connsiteY5" fmla="*/ 923681 h 1741171"/>
                <a:gd name="connsiteX6" fmla="*/ 1320236 w 2907375"/>
                <a:gd name="connsiteY6" fmla="*/ 914749 h 1741171"/>
                <a:gd name="connsiteX7" fmla="*/ 1320691 w 2907375"/>
                <a:gd name="connsiteY7" fmla="*/ 898829 h 1741171"/>
                <a:gd name="connsiteX8" fmla="*/ 1167480 w 2907375"/>
                <a:gd name="connsiteY8" fmla="*/ 572575 h 1741171"/>
                <a:gd name="connsiteX9" fmla="*/ 531323 w 2907375"/>
                <a:gd name="connsiteY9" fmla="*/ 532632 h 1741171"/>
                <a:gd name="connsiteX10" fmla="*/ 233315 w 2907375"/>
                <a:gd name="connsiteY10" fmla="*/ 236014 h 1741171"/>
                <a:gd name="connsiteX11" fmla="*/ 1464097 w 2907375"/>
                <a:gd name="connsiteY11" fmla="*/ 274568 h 1741171"/>
                <a:gd name="connsiteX12" fmla="*/ 1665639 w 2907375"/>
                <a:gd name="connsiteY12" fmla="*/ 568409 h 1741171"/>
                <a:gd name="connsiteX13" fmla="*/ 1665870 w 2907375"/>
                <a:gd name="connsiteY13" fmla="*/ 569114 h 1741171"/>
                <a:gd name="connsiteX14" fmla="*/ 1725267 w 2907375"/>
                <a:gd name="connsiteY14" fmla="*/ 509716 h 1741171"/>
                <a:gd name="connsiteX15" fmla="*/ 1725267 w 2907375"/>
                <a:gd name="connsiteY15" fmla="*/ 716699 h 1741171"/>
                <a:gd name="connsiteX16" fmla="*/ 2907375 w 2907375"/>
                <a:gd name="connsiteY16" fmla="*/ 716699 h 1741171"/>
                <a:gd name="connsiteX17" fmla="*/ 2907375 w 2907375"/>
                <a:gd name="connsiteY17" fmla="*/ 1130663 h 1741171"/>
                <a:gd name="connsiteX18" fmla="*/ 1725267 w 2907375"/>
                <a:gd name="connsiteY18" fmla="*/ 1130663 h 1741171"/>
                <a:gd name="connsiteX19" fmla="*/ 1725267 w 2907375"/>
                <a:gd name="connsiteY19" fmla="*/ 1337645 h 1741171"/>
                <a:gd name="connsiteX20" fmla="*/ 1665500 w 2907375"/>
                <a:gd name="connsiteY20" fmla="*/ 1277877 h 1741171"/>
                <a:gd name="connsiteX21" fmla="*/ 1656151 w 2907375"/>
                <a:gd name="connsiteY21" fmla="*/ 1299391 h 1741171"/>
                <a:gd name="connsiteX22" fmla="*/ 1508404 w 2907375"/>
                <a:gd name="connsiteY22" fmla="*/ 1505156 h 1741171"/>
                <a:gd name="connsiteX23" fmla="*/ 277622 w 2907375"/>
                <a:gd name="connsiteY23" fmla="*/ 1466602 h 1741171"/>
                <a:gd name="connsiteX24" fmla="*/ 233315 w 2907375"/>
                <a:gd name="connsiteY24" fmla="*/ 236014 h 1741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907375" h="1741171">
                  <a:moveTo>
                    <a:pt x="531323" y="532632"/>
                  </a:moveTo>
                  <a:cubicBezTo>
                    <a:pt x="367506" y="697217"/>
                    <a:pt x="386721" y="981946"/>
                    <a:pt x="574242" y="1168592"/>
                  </a:cubicBezTo>
                  <a:cubicBezTo>
                    <a:pt x="761763" y="1355238"/>
                    <a:pt x="1046579" y="1373123"/>
                    <a:pt x="1210396" y="1208538"/>
                  </a:cubicBezTo>
                  <a:cubicBezTo>
                    <a:pt x="1271828" y="1146818"/>
                    <a:pt x="1307521" y="1068203"/>
                    <a:pt x="1318252" y="984201"/>
                  </a:cubicBezTo>
                  <a:lnTo>
                    <a:pt x="1319740" y="932117"/>
                  </a:lnTo>
                  <a:lnTo>
                    <a:pt x="1311303" y="923681"/>
                  </a:lnTo>
                  <a:lnTo>
                    <a:pt x="1320236" y="914749"/>
                  </a:lnTo>
                  <a:lnTo>
                    <a:pt x="1320691" y="898829"/>
                  </a:lnTo>
                  <a:cubicBezTo>
                    <a:pt x="1312924" y="783742"/>
                    <a:pt x="1261241" y="665899"/>
                    <a:pt x="1167480" y="572575"/>
                  </a:cubicBezTo>
                  <a:cubicBezTo>
                    <a:pt x="979959" y="385929"/>
                    <a:pt x="695142" y="368046"/>
                    <a:pt x="531323" y="532632"/>
                  </a:cubicBezTo>
                  <a:close/>
                  <a:moveTo>
                    <a:pt x="233315" y="236014"/>
                  </a:moveTo>
                  <a:cubicBezTo>
                    <a:pt x="560950" y="-93156"/>
                    <a:pt x="1111991" y="-75895"/>
                    <a:pt x="1464097" y="274568"/>
                  </a:cubicBezTo>
                  <a:cubicBezTo>
                    <a:pt x="1552123" y="362184"/>
                    <a:pt x="1619383" y="462332"/>
                    <a:pt x="1665639" y="568409"/>
                  </a:cubicBezTo>
                  <a:lnTo>
                    <a:pt x="1665870" y="569114"/>
                  </a:lnTo>
                  <a:lnTo>
                    <a:pt x="1725267" y="509716"/>
                  </a:lnTo>
                  <a:lnTo>
                    <a:pt x="1725267" y="716699"/>
                  </a:lnTo>
                  <a:lnTo>
                    <a:pt x="2907375" y="716699"/>
                  </a:lnTo>
                  <a:lnTo>
                    <a:pt x="2907375" y="1130663"/>
                  </a:lnTo>
                  <a:lnTo>
                    <a:pt x="1725267" y="1130663"/>
                  </a:lnTo>
                  <a:lnTo>
                    <a:pt x="1725267" y="1337645"/>
                  </a:lnTo>
                  <a:lnTo>
                    <a:pt x="1665500" y="1277877"/>
                  </a:lnTo>
                  <a:lnTo>
                    <a:pt x="1656151" y="1299391"/>
                  </a:lnTo>
                  <a:cubicBezTo>
                    <a:pt x="1619050" y="1373921"/>
                    <a:pt x="1569836" y="1443436"/>
                    <a:pt x="1508404" y="1505156"/>
                  </a:cubicBezTo>
                  <a:cubicBezTo>
                    <a:pt x="1180769" y="1834326"/>
                    <a:pt x="629728" y="1817066"/>
                    <a:pt x="277622" y="1466602"/>
                  </a:cubicBezTo>
                  <a:cubicBezTo>
                    <a:pt x="-74483" y="1116138"/>
                    <a:pt x="-94319" y="565183"/>
                    <a:pt x="233315" y="236014"/>
                  </a:cubicBezTo>
                  <a:close/>
                </a:path>
              </a:pathLst>
            </a:custGeom>
            <a:gradFill flip="none" rotWithShape="1">
              <a:gsLst>
                <a:gs pos="70150">
                  <a:srgbClr val="969696"/>
                </a:gs>
                <a:gs pos="27000">
                  <a:schemeClr val="bg1">
                    <a:lumMod val="6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93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25400">
              <a:solidFill>
                <a:srgbClr val="7889FB"/>
              </a:solidFill>
            </a:ln>
            <a:scene3d>
              <a:camera prst="perspectiveRelaxedModerately"/>
              <a:lightRig rig="freezing" dir="t"/>
            </a:scene3d>
            <a:sp3d extrusionH="127000" prstMaterial="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 flipH="1">
            <a:off x="7793873" y="4275898"/>
            <a:ext cx="1279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Debugging</a:t>
            </a:r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784491" y="4833184"/>
          <a:ext cx="1431908" cy="1578951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715954">
                  <a:extLst>
                    <a:ext uri="{9D8B030D-6E8A-4147-A177-3AD203B41FA5}">
                      <a16:colId xmlns:a16="http://schemas.microsoft.com/office/drawing/2014/main" val="537367528"/>
                    </a:ext>
                  </a:extLst>
                </a:gridCol>
                <a:gridCol w="715954">
                  <a:extLst>
                    <a:ext uri="{9D8B030D-6E8A-4147-A177-3AD203B41FA5}">
                      <a16:colId xmlns:a16="http://schemas.microsoft.com/office/drawing/2014/main" val="1617153590"/>
                    </a:ext>
                  </a:extLst>
                </a:gridCol>
              </a:tblGrid>
              <a:tr h="14354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  <a:latin typeface="Consolas" panose="020B0609020204030204" pitchFamily="49" charset="0"/>
                        </a:rPr>
                        <a:t>University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  <a:latin typeface="Consolas" panose="020B0609020204030204" pitchFamily="49" charset="0"/>
                        </a:rPr>
                        <a:t>Country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7070191"/>
                  </a:ext>
                </a:extLst>
              </a:tr>
              <a:tr h="14354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TU Graz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Austria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91873474"/>
                  </a:ext>
                </a:extLst>
              </a:tr>
              <a:tr h="14354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Consolas" panose="020B0609020204030204" pitchFamily="49" charset="0"/>
                        </a:rPr>
                        <a:t>TU Graz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Austria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05147490"/>
                  </a:ext>
                </a:extLst>
              </a:tr>
              <a:tr h="14354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Consolas" panose="020B0609020204030204" pitchFamily="49" charset="0"/>
                        </a:rPr>
                        <a:t>TU Graz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solidFill>
                            <a:srgbClr val="F70146"/>
                          </a:solidFill>
                          <a:effectLst/>
                          <a:latin typeface="Consolas" panose="020B0609020204030204" pitchFamily="49" charset="0"/>
                        </a:rPr>
                        <a:t>Germany</a:t>
                      </a:r>
                      <a:endParaRPr lang="en-US" sz="800" b="0" i="0" u="none" strike="noStrike" dirty="0">
                        <a:solidFill>
                          <a:srgbClr val="F70146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67519442"/>
                  </a:ext>
                </a:extLst>
              </a:tr>
              <a:tr h="14354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Consolas" panose="020B0609020204030204" pitchFamily="49" charset="0"/>
                        </a:rPr>
                        <a:t>IIT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India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80300994"/>
                  </a:ext>
                </a:extLst>
              </a:tr>
              <a:tr h="14354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Consolas" panose="020B0609020204030204" pitchFamily="49" charset="0"/>
                        </a:rPr>
                        <a:t>IIT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solidFill>
                            <a:srgbClr val="F70146"/>
                          </a:solidFill>
                          <a:effectLst/>
                          <a:latin typeface="Consolas" panose="020B0609020204030204" pitchFamily="49" charset="0"/>
                        </a:rPr>
                        <a:t>IIT</a:t>
                      </a:r>
                      <a:endParaRPr lang="en-US" sz="800" b="0" i="0" u="none" strike="noStrike" dirty="0">
                        <a:solidFill>
                          <a:srgbClr val="F70146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73095971"/>
                  </a:ext>
                </a:extLst>
              </a:tr>
              <a:tr h="14354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Consolas" panose="020B0609020204030204" pitchFamily="49" charset="0"/>
                        </a:rPr>
                        <a:t>IIT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800" u="none" strike="noStrike" kern="1200" dirty="0">
                          <a:solidFill>
                            <a:srgbClr val="F70146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Pakistan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50745196"/>
                  </a:ext>
                </a:extLst>
              </a:tr>
              <a:tr h="14354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Consolas" panose="020B0609020204030204" pitchFamily="49" charset="0"/>
                        </a:rPr>
                        <a:t>IIT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Consolas" panose="020B0609020204030204" pitchFamily="49" charset="0"/>
                        </a:rPr>
                        <a:t>India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52017303"/>
                  </a:ext>
                </a:extLst>
              </a:tr>
              <a:tr h="14354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Consolas" panose="020B0609020204030204" pitchFamily="49" charset="0"/>
                        </a:rPr>
                        <a:t>SIBA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Consolas" panose="020B0609020204030204" pitchFamily="49" charset="0"/>
                        </a:rPr>
                        <a:t>Pakistan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65730098"/>
                  </a:ext>
                </a:extLst>
              </a:tr>
              <a:tr h="14354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SIBA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kern="1200" dirty="0">
                          <a:solidFill>
                            <a:srgbClr val="F70146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null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15938106"/>
                  </a:ext>
                </a:extLst>
              </a:tr>
              <a:tr h="14354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Consolas" panose="020B0609020204030204" pitchFamily="49" charset="0"/>
                        </a:rPr>
                        <a:t>SIBA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kern="1200" dirty="0">
                          <a:solidFill>
                            <a:srgbClr val="F70146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null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26280455"/>
                  </a:ext>
                </a:extLst>
              </a:tr>
            </a:tbl>
          </a:graphicData>
        </a:graphic>
      </p:graphicFrame>
      <p:graphicFrame>
        <p:nvGraphicFramePr>
          <p:cNvPr id="58" name="Table 57"/>
          <p:cNvGraphicFramePr>
            <a:graphicFrameLocks noGrp="1"/>
          </p:cNvGraphicFramePr>
          <p:nvPr/>
        </p:nvGraphicFramePr>
        <p:xfrm>
          <a:off x="2703003" y="4817943"/>
          <a:ext cx="1433022" cy="1587322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716511">
                  <a:extLst>
                    <a:ext uri="{9D8B030D-6E8A-4147-A177-3AD203B41FA5}">
                      <a16:colId xmlns:a16="http://schemas.microsoft.com/office/drawing/2014/main" val="3160497493"/>
                    </a:ext>
                  </a:extLst>
                </a:gridCol>
                <a:gridCol w="716511">
                  <a:extLst>
                    <a:ext uri="{9D8B030D-6E8A-4147-A177-3AD203B41FA5}">
                      <a16:colId xmlns:a16="http://schemas.microsoft.com/office/drawing/2014/main" val="929781119"/>
                    </a:ext>
                  </a:extLst>
                </a:gridCol>
              </a:tblGrid>
              <a:tr h="14430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  <a:latin typeface="Consolas" panose="020B0609020204030204" pitchFamily="49" charset="0"/>
                        </a:rPr>
                        <a:t>University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  <a:latin typeface="Consolas" panose="020B0609020204030204" pitchFamily="49" charset="0"/>
                        </a:rPr>
                        <a:t>Country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45056456"/>
                  </a:ext>
                </a:extLst>
              </a:tr>
              <a:tr h="14430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Consolas" panose="020B0609020204030204" pitchFamily="49" charset="0"/>
                        </a:rPr>
                        <a:t>TU Graz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Consolas" panose="020B0609020204030204" pitchFamily="49" charset="0"/>
                        </a:rPr>
                        <a:t>Austria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32101248"/>
                  </a:ext>
                </a:extLst>
              </a:tr>
              <a:tr h="14430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Consolas" panose="020B0609020204030204" pitchFamily="49" charset="0"/>
                        </a:rPr>
                        <a:t>TU Graz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Austria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49354620"/>
                  </a:ext>
                </a:extLst>
              </a:tr>
              <a:tr h="14430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TU Graz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solidFill>
                            <a:srgbClr val="7889FB"/>
                          </a:solidFill>
                          <a:effectLst/>
                          <a:latin typeface="Consolas" panose="020B0609020204030204" pitchFamily="49" charset="0"/>
                        </a:rPr>
                        <a:t>Austria</a:t>
                      </a:r>
                      <a:endParaRPr lang="en-US" sz="800" b="1" i="0" u="none" strike="noStrike" dirty="0">
                        <a:solidFill>
                          <a:srgbClr val="7889FB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04643187"/>
                  </a:ext>
                </a:extLst>
              </a:tr>
              <a:tr h="14430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IIT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India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50221168"/>
                  </a:ext>
                </a:extLst>
              </a:tr>
              <a:tr h="14430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Consolas" panose="020B0609020204030204" pitchFamily="49" charset="0"/>
                        </a:rPr>
                        <a:t>IIT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800" b="1" u="none" strike="noStrike" kern="1200" dirty="0">
                          <a:solidFill>
                            <a:srgbClr val="7889FB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India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15035098"/>
                  </a:ext>
                </a:extLst>
              </a:tr>
              <a:tr h="14430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Consolas" panose="020B0609020204030204" pitchFamily="49" charset="0"/>
                        </a:rPr>
                        <a:t>IIT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800" b="1" u="none" strike="noStrike" kern="1200" dirty="0">
                          <a:solidFill>
                            <a:srgbClr val="7889FB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India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60203709"/>
                  </a:ext>
                </a:extLst>
              </a:tr>
              <a:tr h="14430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IIT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India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00695054"/>
                  </a:ext>
                </a:extLst>
              </a:tr>
              <a:tr h="14430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Consolas" panose="020B0609020204030204" pitchFamily="49" charset="0"/>
                        </a:rPr>
                        <a:t>SIBA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Pakistan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32151542"/>
                  </a:ext>
                </a:extLst>
              </a:tr>
              <a:tr h="14430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Consolas" panose="020B0609020204030204" pitchFamily="49" charset="0"/>
                        </a:rPr>
                        <a:t>SIBA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kern="1200" dirty="0">
                          <a:solidFill>
                            <a:srgbClr val="7889FB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Pakistan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73709896"/>
                  </a:ext>
                </a:extLst>
              </a:tr>
              <a:tr h="14430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SIBA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kern="1200" dirty="0">
                          <a:solidFill>
                            <a:srgbClr val="7889FB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Pakistan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93574037"/>
                  </a:ext>
                </a:extLst>
              </a:tr>
            </a:tbl>
          </a:graphicData>
        </a:graphic>
      </p:graphicFrame>
      <p:graphicFrame>
        <p:nvGraphicFramePr>
          <p:cNvPr id="59" name="Table 58"/>
          <p:cNvGraphicFramePr>
            <a:graphicFrameLocks noGrp="1"/>
          </p:cNvGraphicFramePr>
          <p:nvPr/>
        </p:nvGraphicFramePr>
        <p:xfrm>
          <a:off x="4750206" y="4824810"/>
          <a:ext cx="1755282" cy="158310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520966">
                  <a:extLst>
                    <a:ext uri="{9D8B030D-6E8A-4147-A177-3AD203B41FA5}">
                      <a16:colId xmlns:a16="http://schemas.microsoft.com/office/drawing/2014/main" val="2296566761"/>
                    </a:ext>
                  </a:extLst>
                </a:gridCol>
                <a:gridCol w="474727">
                  <a:extLst>
                    <a:ext uri="{9D8B030D-6E8A-4147-A177-3AD203B41FA5}">
                      <a16:colId xmlns:a16="http://schemas.microsoft.com/office/drawing/2014/main" val="3910534228"/>
                    </a:ext>
                  </a:extLst>
                </a:gridCol>
                <a:gridCol w="399046">
                  <a:extLst>
                    <a:ext uri="{9D8B030D-6E8A-4147-A177-3AD203B41FA5}">
                      <a16:colId xmlns:a16="http://schemas.microsoft.com/office/drawing/2014/main" val="2707703731"/>
                    </a:ext>
                  </a:extLst>
                </a:gridCol>
                <a:gridCol w="360543">
                  <a:extLst>
                    <a:ext uri="{9D8B030D-6E8A-4147-A177-3AD203B41FA5}">
                      <a16:colId xmlns:a16="http://schemas.microsoft.com/office/drawing/2014/main" val="3876436657"/>
                    </a:ext>
                  </a:extLst>
                </a:gridCol>
              </a:tblGrid>
              <a:tr h="13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  <a:latin typeface="Consolas" panose="020B0609020204030204" pitchFamily="49" charset="0"/>
                        </a:rPr>
                        <a:t>A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>
                          <a:effectLst/>
                          <a:latin typeface="Consolas" panose="020B0609020204030204" pitchFamily="49" charset="0"/>
                        </a:rPr>
                        <a:t>B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>
                          <a:effectLst/>
                          <a:latin typeface="Consolas" panose="020B0609020204030204" pitchFamily="49" charset="0"/>
                        </a:rPr>
                        <a:t>C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  <a:latin typeface="Consolas" panose="020B0609020204030204" pitchFamily="49" charset="0"/>
                        </a:rPr>
                        <a:t>D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79616466"/>
                  </a:ext>
                </a:extLst>
              </a:tr>
              <a:tr h="131925"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0.77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0.80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07933514"/>
                  </a:ext>
                </a:extLst>
              </a:tr>
              <a:tr h="131925"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0.96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0.12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08544204"/>
                  </a:ext>
                </a:extLst>
              </a:tr>
              <a:tr h="131925"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0.66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0.09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kern="1200" dirty="0">
                          <a:solidFill>
                            <a:srgbClr val="F70146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null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78110414"/>
                  </a:ext>
                </a:extLst>
              </a:tr>
              <a:tr h="131925"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0.23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0.04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17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01756617"/>
                  </a:ext>
                </a:extLst>
              </a:tr>
              <a:tr h="131925"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0.91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0.02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17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kern="1200" dirty="0">
                          <a:solidFill>
                            <a:srgbClr val="F70146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null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88906360"/>
                  </a:ext>
                </a:extLst>
              </a:tr>
              <a:tr h="131925"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0.21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0.38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17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3555587"/>
                  </a:ext>
                </a:extLst>
              </a:tr>
              <a:tr h="131925"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0.31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kern="1200" dirty="0">
                          <a:solidFill>
                            <a:srgbClr val="F70146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null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17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23974498"/>
                  </a:ext>
                </a:extLst>
              </a:tr>
              <a:tr h="131925"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0.75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0.21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20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89277481"/>
                  </a:ext>
                </a:extLst>
              </a:tr>
              <a:tr h="13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kern="1200" dirty="0">
                          <a:solidFill>
                            <a:srgbClr val="F70146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null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kern="1200" dirty="0">
                          <a:solidFill>
                            <a:srgbClr val="F70146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null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20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15428896"/>
                  </a:ext>
                </a:extLst>
              </a:tr>
              <a:tr h="131925"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0.19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0.61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20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04731371"/>
                  </a:ext>
                </a:extLst>
              </a:tr>
              <a:tr h="131925"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0.64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0.31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20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83260210"/>
                  </a:ext>
                </a:extLst>
              </a:tr>
            </a:tbl>
          </a:graphicData>
        </a:graphic>
      </p:graphicFrame>
      <p:graphicFrame>
        <p:nvGraphicFramePr>
          <p:cNvPr id="60" name="Table 59"/>
          <p:cNvGraphicFramePr>
            <a:graphicFrameLocks noGrp="1"/>
          </p:cNvGraphicFramePr>
          <p:nvPr/>
        </p:nvGraphicFramePr>
        <p:xfrm>
          <a:off x="6970318" y="4824810"/>
          <a:ext cx="1771074" cy="1572168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540780">
                  <a:extLst>
                    <a:ext uri="{9D8B030D-6E8A-4147-A177-3AD203B41FA5}">
                      <a16:colId xmlns:a16="http://schemas.microsoft.com/office/drawing/2014/main" val="2296566761"/>
                    </a:ext>
                  </a:extLst>
                </a:gridCol>
                <a:gridCol w="432068">
                  <a:extLst>
                    <a:ext uri="{9D8B030D-6E8A-4147-A177-3AD203B41FA5}">
                      <a16:colId xmlns:a16="http://schemas.microsoft.com/office/drawing/2014/main" val="3910534228"/>
                    </a:ext>
                  </a:extLst>
                </a:gridCol>
                <a:gridCol w="432068">
                  <a:extLst>
                    <a:ext uri="{9D8B030D-6E8A-4147-A177-3AD203B41FA5}">
                      <a16:colId xmlns:a16="http://schemas.microsoft.com/office/drawing/2014/main" val="2707703731"/>
                    </a:ext>
                  </a:extLst>
                </a:gridCol>
                <a:gridCol w="366158">
                  <a:extLst>
                    <a:ext uri="{9D8B030D-6E8A-4147-A177-3AD203B41FA5}">
                      <a16:colId xmlns:a16="http://schemas.microsoft.com/office/drawing/2014/main" val="3876436657"/>
                    </a:ext>
                  </a:extLst>
                </a:gridCol>
              </a:tblGrid>
              <a:tr h="13101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>
                          <a:effectLst/>
                          <a:latin typeface="Consolas" panose="020B0609020204030204" pitchFamily="49" charset="0"/>
                        </a:rPr>
                        <a:t>A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  <a:latin typeface="Consolas" panose="020B0609020204030204" pitchFamily="49" charset="0"/>
                        </a:rPr>
                        <a:t>B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  <a:latin typeface="Consolas" panose="020B0609020204030204" pitchFamily="49" charset="0"/>
                        </a:rPr>
                        <a:t>C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  <a:latin typeface="Consolas" panose="020B0609020204030204" pitchFamily="49" charset="0"/>
                        </a:rPr>
                        <a:t>D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79616466"/>
                  </a:ext>
                </a:extLst>
              </a:tr>
              <a:tr h="131014"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0.77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0.80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07933514"/>
                  </a:ext>
                </a:extLst>
              </a:tr>
              <a:tr h="131014"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0.96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0.12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08544204"/>
                  </a:ext>
                </a:extLst>
              </a:tr>
              <a:tr h="131014"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0.66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0.09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kern="1200" dirty="0">
                          <a:solidFill>
                            <a:srgbClr val="7889FB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78110414"/>
                  </a:ext>
                </a:extLst>
              </a:tr>
              <a:tr h="131014"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0.23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0.04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17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01756617"/>
                  </a:ext>
                </a:extLst>
              </a:tr>
              <a:tr h="131014"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0.91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0.02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17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kern="1200" dirty="0">
                          <a:solidFill>
                            <a:srgbClr val="7889FB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88906360"/>
                  </a:ext>
                </a:extLst>
              </a:tr>
              <a:tr h="131014"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0.21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0.38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17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3555587"/>
                  </a:ext>
                </a:extLst>
              </a:tr>
              <a:tr h="131014"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0.31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kern="1200" dirty="0">
                          <a:solidFill>
                            <a:srgbClr val="7889FB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0.29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17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23974498"/>
                  </a:ext>
                </a:extLst>
              </a:tr>
              <a:tr h="131014"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0.75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0.21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20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89277481"/>
                  </a:ext>
                </a:extLst>
              </a:tr>
              <a:tr h="13101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kern="1200" dirty="0">
                          <a:solidFill>
                            <a:srgbClr val="7889FB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0.41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kern="1200" dirty="0">
                          <a:solidFill>
                            <a:srgbClr val="7889FB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0.24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20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15428896"/>
                  </a:ext>
                </a:extLst>
              </a:tr>
              <a:tr h="131014"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0.19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0.61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20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04731371"/>
                  </a:ext>
                </a:extLst>
              </a:tr>
              <a:tr h="131014"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0.64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0.31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20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83260210"/>
                  </a:ext>
                </a:extLst>
              </a:tr>
            </a:tbl>
          </a:graphicData>
        </a:graphic>
      </p:graphicFrame>
      <p:sp>
        <p:nvSpPr>
          <p:cNvPr id="61" name="TextBox 60"/>
          <p:cNvSpPr txBox="1"/>
          <p:nvPr/>
        </p:nvSpPr>
        <p:spPr>
          <a:xfrm>
            <a:off x="936059" y="6391161"/>
            <a:ext cx="112302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Dirty Data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494097" y="6389881"/>
            <a:ext cx="192358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de-DE"/>
            </a:defPPr>
            <a:lvl1pPr>
              <a:defRPr sz="12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1800" b="0" dirty="0"/>
              <a:t>After </a:t>
            </a:r>
            <a:r>
              <a:rPr lang="en-US" sz="1800" dirty="0" err="1">
                <a:solidFill>
                  <a:srgbClr val="7889FB"/>
                </a:solidFill>
              </a:rPr>
              <a:t>imputeFD</a:t>
            </a:r>
            <a:r>
              <a:rPr lang="en-US" sz="1800" dirty="0">
                <a:solidFill>
                  <a:srgbClr val="7889FB"/>
                </a:solidFill>
              </a:rPr>
              <a:t>(0.5)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118249" y="6386920"/>
            <a:ext cx="149461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After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MICE</a:t>
            </a:r>
          </a:p>
        </p:txBody>
      </p:sp>
      <p:grpSp>
        <p:nvGrpSpPr>
          <p:cNvPr id="68" name="Group 67"/>
          <p:cNvGrpSpPr>
            <a:grpSpLocks noChangeAspect="1"/>
          </p:cNvGrpSpPr>
          <p:nvPr/>
        </p:nvGrpSpPr>
        <p:grpSpPr>
          <a:xfrm>
            <a:off x="1176642" y="2603213"/>
            <a:ext cx="496527" cy="480535"/>
            <a:chOff x="6358929" y="3848272"/>
            <a:chExt cx="2418304" cy="2340419"/>
          </a:xfrm>
        </p:grpSpPr>
        <p:grpSp>
          <p:nvGrpSpPr>
            <p:cNvPr id="69" name="Group 68"/>
            <p:cNvGrpSpPr/>
            <p:nvPr/>
          </p:nvGrpSpPr>
          <p:grpSpPr>
            <a:xfrm>
              <a:off x="6857057" y="3848272"/>
              <a:ext cx="1920176" cy="1860868"/>
              <a:chOff x="5257697" y="1796729"/>
              <a:chExt cx="1920176" cy="1860868"/>
            </a:xfrm>
          </p:grpSpPr>
          <p:grpSp>
            <p:nvGrpSpPr>
              <p:cNvPr id="96" name="Group 95"/>
              <p:cNvGrpSpPr/>
              <p:nvPr/>
            </p:nvGrpSpPr>
            <p:grpSpPr>
              <a:xfrm>
                <a:off x="5266067" y="2960861"/>
                <a:ext cx="1911806" cy="696736"/>
                <a:chOff x="5266067" y="2167044"/>
                <a:chExt cx="1911806" cy="696736"/>
              </a:xfrm>
            </p:grpSpPr>
            <p:sp>
              <p:nvSpPr>
                <p:cNvPr id="105" name="Cube 104"/>
                <p:cNvSpPr/>
                <p:nvPr/>
              </p:nvSpPr>
              <p:spPr>
                <a:xfrm>
                  <a:off x="5266067" y="2167044"/>
                  <a:ext cx="702654" cy="696736"/>
                </a:xfrm>
                <a:prstGeom prst="cub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6" name="Cube 105"/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7" name="Cube 106"/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97" name="Group 96"/>
              <p:cNvGrpSpPr/>
              <p:nvPr/>
            </p:nvGrpSpPr>
            <p:grpSpPr>
              <a:xfrm>
                <a:off x="5257697" y="2379734"/>
                <a:ext cx="1911806" cy="696736"/>
                <a:chOff x="5266067" y="2167044"/>
                <a:chExt cx="1911806" cy="696736"/>
              </a:xfrm>
            </p:grpSpPr>
            <p:sp>
              <p:nvSpPr>
                <p:cNvPr id="102" name="Cube 101"/>
                <p:cNvSpPr/>
                <p:nvPr/>
              </p:nvSpPr>
              <p:spPr>
                <a:xfrm>
                  <a:off x="5266067" y="2167044"/>
                  <a:ext cx="702654" cy="696736"/>
                </a:xfrm>
                <a:prstGeom prst="cub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3" name="Cube 102"/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4" name="Cube 103"/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98" name="Group 97"/>
              <p:cNvGrpSpPr/>
              <p:nvPr/>
            </p:nvGrpSpPr>
            <p:grpSpPr>
              <a:xfrm>
                <a:off x="5258424" y="1796729"/>
                <a:ext cx="1911806" cy="696736"/>
                <a:chOff x="5266067" y="2167044"/>
                <a:chExt cx="1911806" cy="696736"/>
              </a:xfrm>
            </p:grpSpPr>
            <p:sp>
              <p:nvSpPr>
                <p:cNvPr id="99" name="Cube 98"/>
                <p:cNvSpPr/>
                <p:nvPr/>
              </p:nvSpPr>
              <p:spPr>
                <a:xfrm>
                  <a:off x="5266067" y="2167044"/>
                  <a:ext cx="702654" cy="696736"/>
                </a:xfrm>
                <a:prstGeom prst="cub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0" name="Cube 99"/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1" name="Cube 100"/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70" name="Group 69"/>
            <p:cNvGrpSpPr/>
            <p:nvPr/>
          </p:nvGrpSpPr>
          <p:grpSpPr>
            <a:xfrm>
              <a:off x="6607993" y="4081970"/>
              <a:ext cx="1920176" cy="1860868"/>
              <a:chOff x="5257697" y="1796729"/>
              <a:chExt cx="1920176" cy="1860868"/>
            </a:xfrm>
          </p:grpSpPr>
          <p:grpSp>
            <p:nvGrpSpPr>
              <p:cNvPr id="84" name="Group 83"/>
              <p:cNvGrpSpPr/>
              <p:nvPr/>
            </p:nvGrpSpPr>
            <p:grpSpPr>
              <a:xfrm>
                <a:off x="5266067" y="2960861"/>
                <a:ext cx="1911806" cy="696736"/>
                <a:chOff x="5266067" y="2167044"/>
                <a:chExt cx="1911806" cy="696736"/>
              </a:xfrm>
            </p:grpSpPr>
            <p:sp>
              <p:nvSpPr>
                <p:cNvPr id="93" name="Cube 92"/>
                <p:cNvSpPr/>
                <p:nvPr/>
              </p:nvSpPr>
              <p:spPr>
                <a:xfrm>
                  <a:off x="5266067" y="2167044"/>
                  <a:ext cx="702654" cy="696736"/>
                </a:xfrm>
                <a:prstGeom prst="cub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4" name="Cube 93"/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5" name="Cube 94"/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85" name="Group 84"/>
              <p:cNvGrpSpPr/>
              <p:nvPr/>
            </p:nvGrpSpPr>
            <p:grpSpPr>
              <a:xfrm>
                <a:off x="5257697" y="2379734"/>
                <a:ext cx="1911806" cy="696736"/>
                <a:chOff x="5266067" y="2167044"/>
                <a:chExt cx="1911806" cy="696736"/>
              </a:xfrm>
            </p:grpSpPr>
            <p:sp>
              <p:nvSpPr>
                <p:cNvPr id="90" name="Cube 89"/>
                <p:cNvSpPr/>
                <p:nvPr/>
              </p:nvSpPr>
              <p:spPr>
                <a:xfrm>
                  <a:off x="5266067" y="2167044"/>
                  <a:ext cx="702654" cy="696736"/>
                </a:xfrm>
                <a:prstGeom prst="cub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1" name="Cube 90"/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2" name="Cube 91"/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solidFill>
                  <a:srgbClr val="7889FB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86" name="Group 85"/>
              <p:cNvGrpSpPr/>
              <p:nvPr/>
            </p:nvGrpSpPr>
            <p:grpSpPr>
              <a:xfrm>
                <a:off x="5258424" y="1796729"/>
                <a:ext cx="1911806" cy="696736"/>
                <a:chOff x="5266067" y="2167044"/>
                <a:chExt cx="1911806" cy="696736"/>
              </a:xfrm>
            </p:grpSpPr>
            <p:sp>
              <p:nvSpPr>
                <p:cNvPr id="87" name="Cube 86"/>
                <p:cNvSpPr/>
                <p:nvPr/>
              </p:nvSpPr>
              <p:spPr>
                <a:xfrm>
                  <a:off x="5266067" y="2167044"/>
                  <a:ext cx="702654" cy="696736"/>
                </a:xfrm>
                <a:prstGeom prst="cub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8" name="Cube 87"/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solidFill>
                  <a:srgbClr val="7889FB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9" name="Cube 88"/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solidFill>
                  <a:srgbClr val="7889FB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71" name="Group 70"/>
            <p:cNvGrpSpPr/>
            <p:nvPr/>
          </p:nvGrpSpPr>
          <p:grpSpPr>
            <a:xfrm>
              <a:off x="6358929" y="4327823"/>
              <a:ext cx="1920176" cy="1860868"/>
              <a:chOff x="5257697" y="1796729"/>
              <a:chExt cx="1920176" cy="1860868"/>
            </a:xfrm>
            <a:solidFill>
              <a:schemeClr val="accent1"/>
            </a:solidFill>
          </p:grpSpPr>
          <p:grpSp>
            <p:nvGrpSpPr>
              <p:cNvPr id="72" name="Group 71"/>
              <p:cNvGrpSpPr/>
              <p:nvPr/>
            </p:nvGrpSpPr>
            <p:grpSpPr>
              <a:xfrm>
                <a:off x="5266067" y="2960861"/>
                <a:ext cx="1911806" cy="696736"/>
                <a:chOff x="5266067" y="2167044"/>
                <a:chExt cx="1911806" cy="696736"/>
              </a:xfrm>
              <a:grpFill/>
            </p:grpSpPr>
            <p:sp>
              <p:nvSpPr>
                <p:cNvPr id="81" name="Cube 80"/>
                <p:cNvSpPr/>
                <p:nvPr/>
              </p:nvSpPr>
              <p:spPr>
                <a:xfrm>
                  <a:off x="5266067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2" name="Cube 81"/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3" name="Cube 82"/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73" name="Group 72"/>
              <p:cNvGrpSpPr/>
              <p:nvPr/>
            </p:nvGrpSpPr>
            <p:grpSpPr>
              <a:xfrm>
                <a:off x="5257697" y="2379734"/>
                <a:ext cx="1911806" cy="696736"/>
                <a:chOff x="5266067" y="2167044"/>
                <a:chExt cx="1911806" cy="696736"/>
              </a:xfrm>
              <a:grpFill/>
            </p:grpSpPr>
            <p:sp>
              <p:nvSpPr>
                <p:cNvPr id="78" name="Cube 77"/>
                <p:cNvSpPr/>
                <p:nvPr/>
              </p:nvSpPr>
              <p:spPr>
                <a:xfrm>
                  <a:off x="5266067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" name="Cube 78"/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solidFill>
                  <a:srgbClr val="7889FB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" name="Cube 79"/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solidFill>
                  <a:srgbClr val="7889FB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74" name="Group 73"/>
              <p:cNvGrpSpPr/>
              <p:nvPr/>
            </p:nvGrpSpPr>
            <p:grpSpPr>
              <a:xfrm>
                <a:off x="5258424" y="1796729"/>
                <a:ext cx="1911806" cy="696736"/>
                <a:chOff x="5266067" y="2167044"/>
                <a:chExt cx="1911806" cy="696736"/>
              </a:xfrm>
              <a:grpFill/>
            </p:grpSpPr>
            <p:sp>
              <p:nvSpPr>
                <p:cNvPr id="75" name="Cube 74"/>
                <p:cNvSpPr/>
                <p:nvPr/>
              </p:nvSpPr>
              <p:spPr>
                <a:xfrm>
                  <a:off x="5266067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6" name="Cube 75"/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solidFill>
                  <a:srgbClr val="7889FB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7" name="Cube 76"/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solidFill>
                  <a:srgbClr val="7889FB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108" name="Right Arrow 107"/>
          <p:cNvSpPr/>
          <p:nvPr/>
        </p:nvSpPr>
        <p:spPr>
          <a:xfrm>
            <a:off x="2017083" y="3086771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9" name="Picture 1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976" y="3291104"/>
            <a:ext cx="523989" cy="396784"/>
          </a:xfrm>
          <a:prstGeom prst="rect">
            <a:avLst/>
          </a:prstGeom>
          <a:ln w="25400">
            <a:solidFill>
              <a:srgbClr val="7889FB"/>
            </a:solidFill>
          </a:ln>
          <a:effectLst/>
        </p:spPr>
      </p:pic>
      <p:sp>
        <p:nvSpPr>
          <p:cNvPr id="110" name="TextBox 109"/>
          <p:cNvSpPr txBox="1"/>
          <p:nvPr/>
        </p:nvSpPr>
        <p:spPr>
          <a:xfrm>
            <a:off x="313679" y="2519576"/>
            <a:ext cx="78130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 Samples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278265" y="3155293"/>
            <a:ext cx="82569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Target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5119701" y="6386245"/>
            <a:ext cx="112302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Dirty Data</a:t>
            </a:r>
          </a:p>
        </p:txBody>
      </p:sp>
      <p:sp>
        <p:nvSpPr>
          <p:cNvPr id="113" name="Right Arrow 112"/>
          <p:cNvSpPr/>
          <p:nvPr/>
        </p:nvSpPr>
        <p:spPr>
          <a:xfrm>
            <a:off x="2297303" y="5431771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  <p:sp>
        <p:nvSpPr>
          <p:cNvPr id="114" name="Right Arrow 113"/>
          <p:cNvSpPr/>
          <p:nvPr/>
        </p:nvSpPr>
        <p:spPr>
          <a:xfrm>
            <a:off x="6589097" y="5426854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210130" y="3795140"/>
            <a:ext cx="166998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Rules/Objectives</a:t>
            </a:r>
          </a:p>
        </p:txBody>
      </p:sp>
      <p:sp>
        <p:nvSpPr>
          <p:cNvPr id="120" name="Right Arrow 119"/>
          <p:cNvSpPr/>
          <p:nvPr/>
        </p:nvSpPr>
        <p:spPr>
          <a:xfrm>
            <a:off x="7026339" y="3091688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1" name="Group 120"/>
          <p:cNvGrpSpPr/>
          <p:nvPr/>
        </p:nvGrpSpPr>
        <p:grpSpPr>
          <a:xfrm rot="5400000">
            <a:off x="7587762" y="3084883"/>
            <a:ext cx="388442" cy="325885"/>
            <a:chOff x="5581337" y="3056661"/>
            <a:chExt cx="293277" cy="236705"/>
          </a:xfrm>
        </p:grpSpPr>
        <p:sp>
          <p:nvSpPr>
            <p:cNvPr id="122" name="Rectangle 121"/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26" name="TextBox 125"/>
          <p:cNvSpPr txBox="1"/>
          <p:nvPr/>
        </p:nvSpPr>
        <p:spPr>
          <a:xfrm flipH="1">
            <a:off x="7811521" y="2924553"/>
            <a:ext cx="1279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Top-k Pipelines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5675255" y="2488851"/>
            <a:ext cx="232181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Data- and Task-parallel Computation</a:t>
            </a:r>
          </a:p>
        </p:txBody>
      </p:sp>
      <p:sp>
        <p:nvSpPr>
          <p:cNvPr id="128" name="TextBox 127"/>
          <p:cNvSpPr txBox="1"/>
          <p:nvPr/>
        </p:nvSpPr>
        <p:spPr>
          <a:xfrm flipH="1">
            <a:off x="2939437" y="2607215"/>
            <a:ext cx="1101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Logical</a:t>
            </a:r>
          </a:p>
        </p:txBody>
      </p:sp>
      <p:sp>
        <p:nvSpPr>
          <p:cNvPr id="129" name="TextBox 128"/>
          <p:cNvSpPr txBox="1"/>
          <p:nvPr/>
        </p:nvSpPr>
        <p:spPr>
          <a:xfrm flipH="1">
            <a:off x="2334751" y="3015252"/>
            <a:ext cx="1101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Physical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209" y="710206"/>
            <a:ext cx="704545" cy="841248"/>
          </a:xfrm>
          <a:prstGeom prst="rect">
            <a:avLst/>
          </a:prstGeom>
        </p:spPr>
      </p:pic>
      <p:sp>
        <p:nvSpPr>
          <p:cNvPr id="116" name="TextBox 115"/>
          <p:cNvSpPr txBox="1"/>
          <p:nvPr/>
        </p:nvSpPr>
        <p:spPr>
          <a:xfrm>
            <a:off x="4207384" y="762765"/>
            <a:ext cx="1976532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under submission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19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61" grpId="0"/>
      <p:bldP spid="62" grpId="0"/>
      <p:bldP spid="64" grpId="0"/>
      <p:bldP spid="108" grpId="0" animBg="1"/>
      <p:bldP spid="110" grpId="0"/>
      <p:bldP spid="111" grpId="0"/>
      <p:bldP spid="112" grpId="0"/>
      <p:bldP spid="113" grpId="0" animBg="1"/>
      <p:bldP spid="114" grpId="0" animBg="1"/>
      <p:bldP spid="115" grpId="0"/>
      <p:bldP spid="120" grpId="0" animBg="1"/>
      <p:bldP spid="126" grpId="0"/>
      <p:bldP spid="127" grpId="0"/>
      <p:bldP spid="128" grpId="0"/>
      <p:bldP spid="12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</a:t>
            </a:r>
            <a:r>
              <a:rPr lang="en-US" dirty="0">
                <a:solidFill>
                  <a:schemeClr val="accent1"/>
                </a:solidFill>
              </a:rPr>
              <a:t>Q&amp;A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Acquisition, Integration, </a:t>
            </a:r>
            <a:br>
              <a:rPr lang="en-US" dirty="0"/>
            </a:br>
            <a:r>
              <a:rPr lang="en-US" dirty="0"/>
              <a:t>and Validation</a:t>
            </a:r>
          </a:p>
          <a:p>
            <a:r>
              <a:rPr lang="en-US" dirty="0"/>
              <a:t>Feature Transformations </a:t>
            </a:r>
            <a:br>
              <a:rPr lang="en-US" dirty="0"/>
            </a:br>
            <a:r>
              <a:rPr lang="en-US" dirty="0"/>
              <a:t>and Feature Engineering</a:t>
            </a:r>
          </a:p>
          <a:p>
            <a:r>
              <a:rPr lang="en-US" dirty="0"/>
              <a:t>Data Preparation and Cleaning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Next Lectures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May 26/27: </a:t>
            </a:r>
            <a:r>
              <a:rPr lang="en-US" dirty="0"/>
              <a:t>Ascension Day (Christi </a:t>
            </a:r>
            <a:r>
              <a:rPr lang="en-US" dirty="0" err="1"/>
              <a:t>Himmelfahrt</a:t>
            </a:r>
            <a:r>
              <a:rPr lang="en-US" dirty="0"/>
              <a:t>) + “</a:t>
            </a:r>
            <a:r>
              <a:rPr lang="en-US" dirty="0" err="1"/>
              <a:t>Rektorstag</a:t>
            </a:r>
            <a:r>
              <a:rPr lang="en-US" dirty="0"/>
              <a:t>”</a:t>
            </a:r>
          </a:p>
          <a:p>
            <a:pPr lvl="1"/>
            <a:r>
              <a:rPr lang="en-US" b="1" dirty="0" smtClean="0">
                <a:solidFill>
                  <a:srgbClr val="7889FB"/>
                </a:solidFill>
              </a:rPr>
              <a:t>10 </a:t>
            </a:r>
            <a:r>
              <a:rPr lang="en-US" b="1" dirty="0">
                <a:solidFill>
                  <a:srgbClr val="7889FB"/>
                </a:solidFill>
              </a:rPr>
              <a:t>Model Selection and Management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[Jun 03]</a:t>
            </a:r>
            <a:endParaRPr lang="en-US" dirty="0">
              <a:solidFill>
                <a:schemeClr val="tx1"/>
              </a:solidFill>
            </a:endParaRPr>
          </a:p>
          <a:p>
            <a:pPr lvl="2"/>
            <a:r>
              <a:rPr lang="en-US" dirty="0" err="1">
                <a:solidFill>
                  <a:schemeClr val="tx1"/>
                </a:solidFill>
              </a:rPr>
              <a:t>Incl</a:t>
            </a:r>
            <a:r>
              <a:rPr lang="en-US" dirty="0">
                <a:solidFill>
                  <a:schemeClr val="tx1"/>
                </a:solidFill>
              </a:rPr>
              <a:t> Data Augmentation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11 Model Debugging Techniques</a:t>
            </a:r>
            <a:r>
              <a:rPr lang="en-US" dirty="0">
                <a:solidFill>
                  <a:schemeClr val="tx1"/>
                </a:solidFill>
              </a:rPr>
              <a:t> [Jun </a:t>
            </a:r>
            <a:r>
              <a:rPr lang="en-US" dirty="0" smtClean="0">
                <a:solidFill>
                  <a:schemeClr val="tx1"/>
                </a:solidFill>
              </a:rPr>
              <a:t>10</a:t>
            </a:r>
            <a:r>
              <a:rPr lang="en-US" dirty="0" smtClean="0">
                <a:solidFill>
                  <a:schemeClr val="tx1"/>
                </a:solidFill>
              </a:rPr>
              <a:t>]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12 Model Serving Systems and Techniques</a:t>
            </a:r>
            <a:r>
              <a:rPr lang="en-US" dirty="0">
                <a:solidFill>
                  <a:schemeClr val="tx1"/>
                </a:solidFill>
              </a:rPr>
              <a:t> [Jun </a:t>
            </a:r>
            <a:r>
              <a:rPr lang="en-US" dirty="0" smtClean="0">
                <a:solidFill>
                  <a:schemeClr val="tx1"/>
                </a:solidFill>
              </a:rPr>
              <a:t>17]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328" y="800788"/>
            <a:ext cx="973530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164853" y="677562"/>
            <a:ext cx="265276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[Andreas C. Mueller: Preprocessing and Feature Transformations,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Applied ML Lecture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64853" y="1477109"/>
            <a:ext cx="3808328" cy="147732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“Coming up with features is difficult, time-consuming, requires expert knowledge. "Applied machine learning" is basically feature engineering” </a:t>
            </a:r>
            <a:b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– Andrew 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64853" y="3094894"/>
            <a:ext cx="3753101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Trend towards “Data-centric AI”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/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(since 2021/2022)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83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Acquisition, Integration, and Validation</a:t>
            </a:r>
          </a:p>
          <a:p>
            <a:r>
              <a:rPr lang="en-US" dirty="0"/>
              <a:t>Feature Transformations and Engineering</a:t>
            </a:r>
          </a:p>
          <a:p>
            <a:r>
              <a:rPr lang="en-US" dirty="0"/>
              <a:t>Data Preparation and Cleaning</a:t>
            </a:r>
          </a:p>
          <a:p>
            <a:r>
              <a:rPr lang="en-US" dirty="0"/>
              <a:t>Data Augmentation </a:t>
            </a:r>
            <a:r>
              <a:rPr lang="en-US" b="0" dirty="0"/>
              <a:t>(next week)</a:t>
            </a:r>
          </a:p>
        </p:txBody>
      </p:sp>
      <p:sp>
        <p:nvSpPr>
          <p:cNvPr id="3" name="Right Brace 2"/>
          <p:cNvSpPr/>
          <p:nvPr/>
        </p:nvSpPr>
        <p:spPr>
          <a:xfrm>
            <a:off x="6290268" y="1426866"/>
            <a:ext cx="150725" cy="934497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78140" y="1396722"/>
            <a:ext cx="1808703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“least enjoyable tasks in data science lifecycle”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41145" y="3619040"/>
            <a:ext cx="2480553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Integration and Large-Scale Analysis (DIA)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(bachelor/master)</a:t>
            </a:r>
          </a:p>
        </p:txBody>
      </p:sp>
      <p:sp>
        <p:nvSpPr>
          <p:cNvPr id="8" name="Right Arrow 7"/>
          <p:cNvSpPr/>
          <p:nvPr/>
        </p:nvSpPr>
        <p:spPr>
          <a:xfrm rot="5400000">
            <a:off x="4618306" y="3289436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29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Acquisition, Integration, </a:t>
            </a:r>
            <a:br>
              <a:rPr lang="en-US" dirty="0"/>
            </a:br>
            <a:r>
              <a:rPr lang="en-US" dirty="0"/>
              <a:t>and Data Validation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Integration for ML and </a:t>
            </a:r>
            <a:br>
              <a:rPr lang="en-US" dirty="0"/>
            </a:br>
            <a:r>
              <a:rPr lang="en-US" dirty="0"/>
              <a:t>ML for Data Integration</a:t>
            </a:r>
          </a:p>
        </p:txBody>
      </p:sp>
    </p:spTree>
    <p:extLst>
      <p:ext uri="{BB962C8B-B14F-4D97-AF65-F5344CB8AC3E}">
        <p14:creationId xmlns:p14="http://schemas.microsoft.com/office/powerpoint/2010/main" val="245316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Sources and Heterogeneity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Integration</a:t>
            </a:r>
            <a:r>
              <a:rPr lang="en-US" dirty="0"/>
              <a:t> (Latin integer = whole): consolidation of data objects / sources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Homogeneity</a:t>
            </a:r>
            <a:r>
              <a:rPr lang="en-US" dirty="0"/>
              <a:t> (Greek homo/</a:t>
            </a:r>
            <a:r>
              <a:rPr lang="en-US" dirty="0" err="1"/>
              <a:t>homoios</a:t>
            </a:r>
            <a:r>
              <a:rPr lang="en-US" dirty="0"/>
              <a:t> = same): similarity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Heterogeneity</a:t>
            </a:r>
            <a:r>
              <a:rPr lang="en-US" dirty="0"/>
              <a:t>: dissimilarity, different representation / meaning</a:t>
            </a:r>
          </a:p>
          <a:p>
            <a:pPr lvl="1"/>
            <a:endParaRPr lang="en-US" sz="700" dirty="0"/>
          </a:p>
          <a:p>
            <a:r>
              <a:rPr lang="en-US" dirty="0"/>
              <a:t>Heterogeneous IT Infrastructure</a:t>
            </a:r>
          </a:p>
          <a:p>
            <a:pPr lvl="1"/>
            <a:r>
              <a:rPr lang="en-US" dirty="0"/>
              <a:t>Common enterprise IT infrastructure contains &gt;100s of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heterogeneous and distributed systems and applications</a:t>
            </a:r>
          </a:p>
          <a:p>
            <a:pPr lvl="1"/>
            <a:r>
              <a:rPr lang="en-US" dirty="0"/>
              <a:t>E.g., health care data management: 20 - 120 systems</a:t>
            </a:r>
          </a:p>
          <a:p>
            <a:pPr lvl="1"/>
            <a:endParaRPr lang="en-US" sz="700" dirty="0"/>
          </a:p>
          <a:p>
            <a:r>
              <a:rPr lang="en-US" dirty="0"/>
              <a:t>Multi-Modal Data (example health care)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Structured patient data</a:t>
            </a:r>
            <a:r>
              <a:rPr lang="en-US" dirty="0"/>
              <a:t>, patient records incl. prescribed drugs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Knowledge base</a:t>
            </a:r>
            <a:r>
              <a:rPr lang="en-US" dirty="0"/>
              <a:t> drug APIs (active pharmaceutical ingredients) + interactions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Doctor notes</a:t>
            </a:r>
            <a:r>
              <a:rPr lang="en-US" dirty="0"/>
              <a:t> (text), diagnostic codes, outcomes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Radiology images</a:t>
            </a:r>
            <a:r>
              <a:rPr lang="en-US" dirty="0"/>
              <a:t> (e.g., MRI scans), </a:t>
            </a:r>
            <a:r>
              <a:rPr lang="en-US" b="1" dirty="0">
                <a:solidFill>
                  <a:srgbClr val="7889FB"/>
                </a:solidFill>
              </a:rPr>
              <a:t>patient videos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Time series</a:t>
            </a:r>
            <a:r>
              <a:rPr lang="en-US" dirty="0"/>
              <a:t> (e.g., EEG, </a:t>
            </a:r>
            <a:r>
              <a:rPr lang="en-US" dirty="0" err="1"/>
              <a:t>ECoG</a:t>
            </a:r>
            <a:r>
              <a:rPr lang="en-US" dirty="0"/>
              <a:t>, heart rate, blood pressure) 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Acquisition, Integration, and Data Validation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503893" y="2552281"/>
            <a:ext cx="1414061" cy="1693009"/>
            <a:chOff x="7503893" y="2552281"/>
            <a:chExt cx="1414061" cy="1693009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7762" t="4412" b="20577"/>
            <a:stretch>
              <a:fillRect/>
            </a:stretch>
          </p:blipFill>
          <p:spPr bwMode="auto">
            <a:xfrm>
              <a:off x="7503893" y="3072519"/>
              <a:ext cx="1414061" cy="1172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7767376" y="2552281"/>
              <a:ext cx="1150578" cy="52322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Credit: 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/>
              </a:r>
              <a:b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Albert Maier]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168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Data Formats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422216" cy="4941101"/>
          </a:xfrm>
        </p:spPr>
        <p:txBody>
          <a:bodyPr/>
          <a:lstStyle/>
          <a:p>
            <a:r>
              <a:rPr lang="en-US" dirty="0"/>
              <a:t>General-Purpose Formats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CSV</a:t>
            </a:r>
            <a:r>
              <a:rPr lang="en-US" dirty="0"/>
              <a:t> </a:t>
            </a:r>
            <a:r>
              <a:rPr lang="en-US" sz="1700" dirty="0"/>
              <a:t>(comma separated values)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JSON</a:t>
            </a:r>
            <a:r>
              <a:rPr lang="en-US" dirty="0"/>
              <a:t> </a:t>
            </a:r>
            <a:r>
              <a:rPr lang="en-US" sz="1700" dirty="0"/>
              <a:t>(</a:t>
            </a:r>
            <a:r>
              <a:rPr lang="en-US" sz="1700" dirty="0" err="1"/>
              <a:t>javascript</a:t>
            </a:r>
            <a:r>
              <a:rPr lang="en-US" sz="1700" dirty="0"/>
              <a:t> object notation)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XML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Protobuf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r>
              <a:rPr lang="en-US" dirty="0"/>
              <a:t>CLI/API access to DBs, KV-stores, doc-stores, time series DBs, </a:t>
            </a:r>
            <a:r>
              <a:rPr lang="en-US" dirty="0" err="1"/>
              <a:t>etc</a:t>
            </a:r>
            <a:endParaRPr lang="en-US" dirty="0"/>
          </a:p>
          <a:p>
            <a:pPr lvl="1"/>
            <a:endParaRPr lang="en-US" sz="700" dirty="0"/>
          </a:p>
          <a:p>
            <a:r>
              <a:rPr lang="en-US" dirty="0"/>
              <a:t>Sparse Matrix Formats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Matrix market:</a:t>
            </a:r>
            <a:r>
              <a:rPr lang="en-US" dirty="0"/>
              <a:t> text IJV (row, col, value)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Libsvm</a:t>
            </a:r>
            <a:r>
              <a:rPr lang="en-US" b="1" dirty="0">
                <a:solidFill>
                  <a:srgbClr val="7889FB"/>
                </a:solidFill>
              </a:rPr>
              <a:t>:</a:t>
            </a:r>
            <a:r>
              <a:rPr lang="en-US" dirty="0"/>
              <a:t> text compressed sparse rows</a:t>
            </a:r>
          </a:p>
          <a:p>
            <a:pPr lvl="1"/>
            <a:r>
              <a:rPr lang="en-US" dirty="0"/>
              <a:t>Scientific formats: </a:t>
            </a:r>
            <a:r>
              <a:rPr lang="en-US" b="1" dirty="0" err="1">
                <a:solidFill>
                  <a:srgbClr val="7889FB"/>
                </a:solidFill>
              </a:rPr>
              <a:t>NetCDF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HDF5</a:t>
            </a:r>
          </a:p>
          <a:p>
            <a:pPr lvl="1"/>
            <a:endParaRPr lang="en-US" sz="700" dirty="0"/>
          </a:p>
          <a:p>
            <a:r>
              <a:rPr lang="en-US" dirty="0"/>
              <a:t>Large-Scale Data Formats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Parquet</a:t>
            </a:r>
            <a:r>
              <a:rPr lang="en-US" dirty="0"/>
              <a:t> (columnar file format)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Arrow</a:t>
            </a:r>
            <a:r>
              <a:rPr lang="en-US" dirty="0"/>
              <a:t> (cross-platform columnar in-memory data)</a:t>
            </a:r>
          </a:p>
          <a:p>
            <a:pPr lvl="1"/>
            <a:endParaRPr lang="en-US" sz="700" dirty="0"/>
          </a:p>
          <a:p>
            <a:r>
              <a:rPr lang="en-US" dirty="0"/>
              <a:t>Domain-Specific Formats</a:t>
            </a:r>
          </a:p>
          <a:p>
            <a:pPr lvl="1"/>
            <a:r>
              <a:rPr lang="en-US" dirty="0"/>
              <a:t>Health care: </a:t>
            </a:r>
            <a:r>
              <a:rPr lang="en-US" b="1" dirty="0">
                <a:solidFill>
                  <a:srgbClr val="7889FB"/>
                </a:solidFill>
              </a:rPr>
              <a:t>DICOM</a:t>
            </a:r>
            <a:r>
              <a:rPr lang="en-US" dirty="0"/>
              <a:t> images, </a:t>
            </a:r>
            <a:r>
              <a:rPr lang="en-US" b="1" dirty="0">
                <a:solidFill>
                  <a:srgbClr val="7889FB"/>
                </a:solidFill>
              </a:rPr>
              <a:t>HL7</a:t>
            </a:r>
            <a:r>
              <a:rPr lang="en-US" dirty="0"/>
              <a:t> messages (health-level seven, XML)</a:t>
            </a:r>
          </a:p>
          <a:p>
            <a:pPr lvl="1"/>
            <a:r>
              <a:rPr lang="en-US" dirty="0"/>
              <a:t>Automotive: </a:t>
            </a:r>
            <a:r>
              <a:rPr lang="en-US" b="1" dirty="0">
                <a:solidFill>
                  <a:srgbClr val="7889FB"/>
                </a:solidFill>
              </a:rPr>
              <a:t>MDF</a:t>
            </a:r>
            <a:r>
              <a:rPr lang="en-US" dirty="0"/>
              <a:t> (measurements), </a:t>
            </a:r>
            <a:r>
              <a:rPr lang="en-US" b="1" dirty="0">
                <a:solidFill>
                  <a:srgbClr val="7889FB"/>
                </a:solidFill>
              </a:rPr>
              <a:t>CDF</a:t>
            </a:r>
            <a:r>
              <a:rPr lang="en-US" dirty="0"/>
              <a:t> (calibrations), </a:t>
            </a:r>
            <a:r>
              <a:rPr lang="en-US" b="1" dirty="0">
                <a:solidFill>
                  <a:srgbClr val="7889FB"/>
                </a:solidFill>
              </a:rPr>
              <a:t>ADF</a:t>
            </a:r>
            <a:r>
              <a:rPr lang="en-US" dirty="0"/>
              <a:t> (auto-lead XML)</a:t>
            </a:r>
          </a:p>
          <a:p>
            <a:pPr lvl="1"/>
            <a:r>
              <a:rPr lang="en-US" dirty="0"/>
              <a:t>Smart production: </a:t>
            </a:r>
            <a:r>
              <a:rPr lang="en-US" b="1" dirty="0">
                <a:solidFill>
                  <a:srgbClr val="7889FB"/>
                </a:solidFill>
              </a:rPr>
              <a:t>OPC</a:t>
            </a:r>
            <a:r>
              <a:rPr lang="en-US" dirty="0"/>
              <a:t> (open platform communications)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Acquisition, Integration, and Data Validation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4119" y="2505167"/>
            <a:ext cx="3011721" cy="205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3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Heterogeneity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Acquisition, Integration, and Data Validation</a:t>
            </a:r>
          </a:p>
          <a:p>
            <a:endParaRPr lang="en-US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0816" y="794235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31" name="TextBox 30"/>
          <p:cNvSpPr txBox="1"/>
          <p:nvPr/>
        </p:nvSpPr>
        <p:spPr>
          <a:xfrm>
            <a:off x="4662435" y="643510"/>
            <a:ext cx="3625441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[J. Hammer,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Stonebraker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and O.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Topsakal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THALIA: Test Harness for the Assessment of Legacy Information Integration Approaches. U Florida, TR05-001,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2005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33" name="Textfeld 4"/>
          <p:cNvSpPr txBox="1"/>
          <p:nvPr/>
        </p:nvSpPr>
        <p:spPr>
          <a:xfrm>
            <a:off x="3929058" y="1624203"/>
            <a:ext cx="2071702" cy="369332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Heterogeneity</a:t>
            </a:r>
          </a:p>
        </p:txBody>
      </p:sp>
      <p:sp>
        <p:nvSpPr>
          <p:cNvPr id="34" name="Textfeld 5"/>
          <p:cNvSpPr txBox="1"/>
          <p:nvPr/>
        </p:nvSpPr>
        <p:spPr>
          <a:xfrm>
            <a:off x="6072198" y="2297367"/>
            <a:ext cx="2071702" cy="646331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Structural Heterogeneity</a:t>
            </a:r>
          </a:p>
        </p:txBody>
      </p:sp>
      <p:sp>
        <p:nvSpPr>
          <p:cNvPr id="35" name="Textfeld 6"/>
          <p:cNvSpPr txBox="1"/>
          <p:nvPr/>
        </p:nvSpPr>
        <p:spPr>
          <a:xfrm>
            <a:off x="1857356" y="2310638"/>
            <a:ext cx="2071702" cy="646331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Semantic Heterogeneity</a:t>
            </a:r>
          </a:p>
        </p:txBody>
      </p:sp>
      <p:sp>
        <p:nvSpPr>
          <p:cNvPr id="36" name="Textfeld 7"/>
          <p:cNvSpPr txBox="1"/>
          <p:nvPr/>
        </p:nvSpPr>
        <p:spPr>
          <a:xfrm>
            <a:off x="785786" y="3267277"/>
            <a:ext cx="2071702" cy="646331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Attribute Heterogeneity</a:t>
            </a:r>
          </a:p>
        </p:txBody>
      </p:sp>
      <p:sp>
        <p:nvSpPr>
          <p:cNvPr id="37" name="Textfeld 8"/>
          <p:cNvSpPr txBox="1"/>
          <p:nvPr/>
        </p:nvSpPr>
        <p:spPr>
          <a:xfrm>
            <a:off x="3143240" y="3254006"/>
            <a:ext cx="2071702" cy="646331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Missing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cxnSp>
        <p:nvCxnSpPr>
          <p:cNvPr id="38" name="Gerade Verbindung mit Pfeil 9"/>
          <p:cNvCxnSpPr>
            <a:stCxn id="33" idx="2"/>
            <a:endCxn id="35" idx="0"/>
          </p:cNvCxnSpPr>
          <p:nvPr/>
        </p:nvCxnSpPr>
        <p:spPr bwMode="auto">
          <a:xfrm flipH="1">
            <a:off x="2893207" y="1993535"/>
            <a:ext cx="2071702" cy="317103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39" name="Gerade Verbindung mit Pfeil 10"/>
          <p:cNvCxnSpPr>
            <a:stCxn id="33" idx="2"/>
            <a:endCxn id="34" idx="0"/>
          </p:cNvCxnSpPr>
          <p:nvPr/>
        </p:nvCxnSpPr>
        <p:spPr bwMode="auto">
          <a:xfrm>
            <a:off x="4964909" y="1993535"/>
            <a:ext cx="2143140" cy="303832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40" name="Gerade Verbindung mit Pfeil 11"/>
          <p:cNvCxnSpPr>
            <a:stCxn id="35" idx="2"/>
            <a:endCxn id="37" idx="0"/>
          </p:cNvCxnSpPr>
          <p:nvPr/>
        </p:nvCxnSpPr>
        <p:spPr bwMode="auto">
          <a:xfrm>
            <a:off x="2893207" y="2956969"/>
            <a:ext cx="1285884" cy="297037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41" name="Gerade Verbindung mit Pfeil 12"/>
          <p:cNvCxnSpPr>
            <a:stCxn id="35" idx="2"/>
            <a:endCxn id="36" idx="0"/>
          </p:cNvCxnSpPr>
          <p:nvPr/>
        </p:nvCxnSpPr>
        <p:spPr bwMode="auto">
          <a:xfrm flipH="1">
            <a:off x="1821637" y="2956969"/>
            <a:ext cx="1071570" cy="310308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grpSp>
        <p:nvGrpSpPr>
          <p:cNvPr id="42" name="Group 41"/>
          <p:cNvGrpSpPr/>
          <p:nvPr/>
        </p:nvGrpSpPr>
        <p:grpSpPr>
          <a:xfrm>
            <a:off x="642910" y="3914401"/>
            <a:ext cx="2357454" cy="2098297"/>
            <a:chOff x="642910" y="3914401"/>
            <a:chExt cx="2357454" cy="2098297"/>
          </a:xfrm>
        </p:grpSpPr>
        <p:sp>
          <p:nvSpPr>
            <p:cNvPr id="43" name="Textfeld 13"/>
            <p:cNvSpPr txBox="1"/>
            <p:nvPr/>
          </p:nvSpPr>
          <p:spPr>
            <a:xfrm>
              <a:off x="642910" y="4338847"/>
              <a:ext cx="23574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1. Synonyms/homonyms</a:t>
              </a:r>
            </a:p>
          </p:txBody>
        </p:sp>
        <p:sp>
          <p:nvSpPr>
            <p:cNvPr id="44" name="Textfeld 14"/>
            <p:cNvSpPr txBox="1"/>
            <p:nvPr/>
          </p:nvSpPr>
          <p:spPr>
            <a:xfrm>
              <a:off x="642910" y="4602574"/>
              <a:ext cx="23574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2. Simple mapping 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(mathematical)</a:t>
              </a:r>
            </a:p>
          </p:txBody>
        </p:sp>
        <p:sp>
          <p:nvSpPr>
            <p:cNvPr id="45" name="Textfeld 15"/>
            <p:cNvSpPr txBox="1"/>
            <p:nvPr/>
          </p:nvSpPr>
          <p:spPr>
            <a:xfrm>
              <a:off x="642910" y="5101511"/>
              <a:ext cx="23574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3. Different data types</a:t>
              </a:r>
            </a:p>
          </p:txBody>
        </p:sp>
        <p:sp>
          <p:nvSpPr>
            <p:cNvPr id="46" name="Textfeld 16"/>
            <p:cNvSpPr txBox="1"/>
            <p:nvPr/>
          </p:nvSpPr>
          <p:spPr>
            <a:xfrm>
              <a:off x="642910" y="5388392"/>
              <a:ext cx="23574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4. Complex mappings</a:t>
              </a:r>
            </a:p>
          </p:txBody>
        </p:sp>
        <p:sp>
          <p:nvSpPr>
            <p:cNvPr id="47" name="Textfeld 17"/>
            <p:cNvSpPr txBox="1"/>
            <p:nvPr/>
          </p:nvSpPr>
          <p:spPr>
            <a:xfrm>
              <a:off x="642910" y="5674144"/>
              <a:ext cx="23574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5. Language expressions</a:t>
              </a:r>
            </a:p>
          </p:txBody>
        </p:sp>
        <p:cxnSp>
          <p:nvCxnSpPr>
            <p:cNvPr id="48" name="Gerade Verbindung mit Pfeil 25"/>
            <p:cNvCxnSpPr>
              <a:stCxn id="36" idx="2"/>
              <a:endCxn id="43" idx="0"/>
            </p:cNvCxnSpPr>
            <p:nvPr/>
          </p:nvCxnSpPr>
          <p:spPr bwMode="auto">
            <a:xfrm rot="5400000">
              <a:off x="1609018" y="4126227"/>
              <a:ext cx="425239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</p:grpSp>
      <p:grpSp>
        <p:nvGrpSpPr>
          <p:cNvPr id="49" name="Group 48"/>
          <p:cNvGrpSpPr/>
          <p:nvPr/>
        </p:nvGrpSpPr>
        <p:grpSpPr>
          <a:xfrm>
            <a:off x="3000364" y="3901131"/>
            <a:ext cx="2357454" cy="1593995"/>
            <a:chOff x="3000364" y="3901131"/>
            <a:chExt cx="2357454" cy="1593995"/>
          </a:xfrm>
        </p:grpSpPr>
        <p:sp>
          <p:nvSpPr>
            <p:cNvPr id="50" name="Textfeld 18"/>
            <p:cNvSpPr txBox="1"/>
            <p:nvPr/>
          </p:nvSpPr>
          <p:spPr>
            <a:xfrm>
              <a:off x="3000364" y="4338847"/>
              <a:ext cx="23574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6. Nulls 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(Missing Values)</a:t>
              </a:r>
            </a:p>
          </p:txBody>
        </p:sp>
        <p:sp>
          <p:nvSpPr>
            <p:cNvPr id="51" name="Textfeld 19"/>
            <p:cNvSpPr txBox="1"/>
            <p:nvPr/>
          </p:nvSpPr>
          <p:spPr>
            <a:xfrm>
              <a:off x="3000364" y="4643235"/>
              <a:ext cx="23574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7. Virtual columns</a:t>
              </a:r>
            </a:p>
          </p:txBody>
        </p:sp>
        <p:sp>
          <p:nvSpPr>
            <p:cNvPr id="52" name="Textfeld 20"/>
            <p:cNvSpPr txBox="1"/>
            <p:nvPr/>
          </p:nvSpPr>
          <p:spPr>
            <a:xfrm>
              <a:off x="3000364" y="4910351"/>
              <a:ext cx="23574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8. Semantic incompatibility</a:t>
              </a:r>
            </a:p>
          </p:txBody>
        </p:sp>
        <p:cxnSp>
          <p:nvCxnSpPr>
            <p:cNvPr id="53" name="Gerade Verbindung mit Pfeil 26"/>
            <p:cNvCxnSpPr>
              <a:stCxn id="37" idx="2"/>
              <a:endCxn id="50" idx="0"/>
            </p:cNvCxnSpPr>
            <p:nvPr/>
          </p:nvCxnSpPr>
          <p:spPr bwMode="auto">
            <a:xfrm rot="5400000">
              <a:off x="3959836" y="4119592"/>
              <a:ext cx="43851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</p:grpSp>
      <p:grpSp>
        <p:nvGrpSpPr>
          <p:cNvPr id="54" name="Group 53"/>
          <p:cNvGrpSpPr/>
          <p:nvPr/>
        </p:nvGrpSpPr>
        <p:grpSpPr>
          <a:xfrm>
            <a:off x="5857884" y="2943698"/>
            <a:ext cx="2500330" cy="3109661"/>
            <a:chOff x="5857884" y="2943698"/>
            <a:chExt cx="2500330" cy="3109661"/>
          </a:xfrm>
        </p:grpSpPr>
        <p:sp>
          <p:nvSpPr>
            <p:cNvPr id="55" name="Textfeld 21"/>
            <p:cNvSpPr txBox="1"/>
            <p:nvPr/>
          </p:nvSpPr>
          <p:spPr>
            <a:xfrm>
              <a:off x="5857884" y="4338847"/>
              <a:ext cx="25003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9. Same attribute in different structure</a:t>
              </a:r>
            </a:p>
          </p:txBody>
        </p:sp>
        <p:sp>
          <p:nvSpPr>
            <p:cNvPr id="56" name="Textfeld 22"/>
            <p:cNvSpPr txBox="1"/>
            <p:nvPr/>
          </p:nvSpPr>
          <p:spPr>
            <a:xfrm>
              <a:off x="5929322" y="4857549"/>
              <a:ext cx="23574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10. Handling Sets</a:t>
              </a:r>
            </a:p>
          </p:txBody>
        </p:sp>
        <p:sp>
          <p:nvSpPr>
            <p:cNvPr id="57" name="Textfeld 23"/>
            <p:cNvSpPr txBox="1"/>
            <p:nvPr/>
          </p:nvSpPr>
          <p:spPr>
            <a:xfrm>
              <a:off x="5929322" y="5182832"/>
              <a:ext cx="23574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11. Attribute name </a:t>
              </a:r>
              <a:br>
                <a:rPr lang="en-US" sz="16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6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w/o semantics</a:t>
              </a:r>
            </a:p>
          </p:txBody>
        </p:sp>
        <p:sp>
          <p:nvSpPr>
            <p:cNvPr id="58" name="Textfeld 24"/>
            <p:cNvSpPr txBox="1"/>
            <p:nvPr/>
          </p:nvSpPr>
          <p:spPr>
            <a:xfrm>
              <a:off x="5929322" y="5714805"/>
              <a:ext cx="23574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12. Attribute composition</a:t>
              </a:r>
            </a:p>
          </p:txBody>
        </p:sp>
        <p:cxnSp>
          <p:nvCxnSpPr>
            <p:cNvPr id="59" name="Gerade Verbindung mit Pfeil 27"/>
            <p:cNvCxnSpPr>
              <a:stCxn id="34" idx="2"/>
              <a:endCxn id="55" idx="0"/>
            </p:cNvCxnSpPr>
            <p:nvPr/>
          </p:nvCxnSpPr>
          <p:spPr bwMode="auto">
            <a:xfrm>
              <a:off x="7108049" y="2943698"/>
              <a:ext cx="0" cy="1395149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88749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U Graz Standard">
  <a:themeElements>
    <a:clrScheme name="Benutzerdefiniert 3">
      <a:dk1>
        <a:srgbClr val="0F0F0F"/>
      </a:dk1>
      <a:lt1>
        <a:srgbClr val="FFFFFF"/>
      </a:lt1>
      <a:dk2>
        <a:srgbClr val="3B5A70"/>
      </a:dk2>
      <a:lt2>
        <a:srgbClr val="EEECE1"/>
      </a:lt2>
      <a:accent1>
        <a:srgbClr val="F70146"/>
      </a:accent1>
      <a:accent2>
        <a:srgbClr val="5191C1"/>
      </a:accent2>
      <a:accent3>
        <a:srgbClr val="A5A5A5"/>
      </a:accent3>
      <a:accent4>
        <a:srgbClr val="285F82"/>
      </a:accent4>
      <a:accent5>
        <a:srgbClr val="78BE73"/>
      </a:accent5>
      <a:accent6>
        <a:srgbClr val="E59352"/>
      </a:accent6>
      <a:hlink>
        <a:srgbClr val="0066D8"/>
      </a:hlink>
      <a:folHlink>
        <a:srgbClr val="6C2F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 algn="ctr"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U-Graz-Powerpoint-Standard-Juli2018-v4.potx" id="{4AC053B4-8322-43F5-A727-5B659888AAC6}" vid="{588F3A19-2155-4FC5-B6D9-DEED5DC3003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TU-Graz-Powerpoint-Standard-Juli2018-v4</Template>
  <TotalTime>20585</TotalTime>
  <Words>3620</Words>
  <Application>Microsoft Office PowerPoint</Application>
  <PresentationFormat>On-screen Show (4:3)</PresentationFormat>
  <Paragraphs>1153</Paragraphs>
  <Slides>43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ＭＳ Ｐゴシック</vt:lpstr>
      <vt:lpstr>Arial</vt:lpstr>
      <vt:lpstr>Calibri</vt:lpstr>
      <vt:lpstr>Cambria Math</vt:lpstr>
      <vt:lpstr>Consolas</vt:lpstr>
      <vt:lpstr>Symbol</vt:lpstr>
      <vt:lpstr>Wingdings</vt:lpstr>
      <vt:lpstr>TU Graz Standard</vt:lpstr>
      <vt:lpstr>Architecture of ML Systems 09 Data Acquisition and Preparation</vt:lpstr>
      <vt:lpstr>Announcements/Org</vt:lpstr>
      <vt:lpstr>Recap: The Data Science Lifecycle</vt:lpstr>
      <vt:lpstr>The 80% Argument</vt:lpstr>
      <vt:lpstr>Agenda</vt:lpstr>
      <vt:lpstr>Data Acquisition, Integration,  and Data Validation</vt:lpstr>
      <vt:lpstr>Data Sources and Heterogeneity</vt:lpstr>
      <vt:lpstr>Types of Data Formats</vt:lpstr>
      <vt:lpstr>Types of Heterogeneity</vt:lpstr>
      <vt:lpstr>Identification of Data Sources</vt:lpstr>
      <vt:lpstr>Schema Detection and Integration</vt:lpstr>
      <vt:lpstr>Schema Detection and Integration, cont.</vt:lpstr>
      <vt:lpstr>Corrupted Data</vt:lpstr>
      <vt:lpstr>Examples (aka errors are everywhere)</vt:lpstr>
      <vt:lpstr>Examples (aka errors are everywhere), cont.</vt:lpstr>
      <vt:lpstr>Data Integration for ML and ML for DI</vt:lpstr>
      <vt:lpstr>Data Validation</vt:lpstr>
      <vt:lpstr>Data Validation, cont.</vt:lpstr>
      <vt:lpstr>Data Validation, cont.</vt:lpstr>
      <vt:lpstr>Feature Transformations and  Feature Engineering</vt:lpstr>
      <vt:lpstr>Overview Feature Engineering </vt:lpstr>
      <vt:lpstr>Recoding </vt:lpstr>
      <vt:lpstr>Feature Hashing</vt:lpstr>
      <vt:lpstr>Binning (see also Quantization, Binarization)</vt:lpstr>
      <vt:lpstr>One-hot Encoding (see also Dummy Coding)</vt:lpstr>
      <vt:lpstr>Hybrid Feature Transformations</vt:lpstr>
      <vt:lpstr>Derived Features</vt:lpstr>
      <vt:lpstr>NLP Features</vt:lpstr>
      <vt:lpstr>NLP Features, cont.</vt:lpstr>
      <vt:lpstr>NLP Features, cont.</vt:lpstr>
      <vt:lpstr>Example Spark ML</vt:lpstr>
      <vt:lpstr>Example SystemML/SystemDS</vt:lpstr>
      <vt:lpstr>Example SystemML/SystemDS, cont.</vt:lpstr>
      <vt:lpstr>Parallelizing Feature Transformations</vt:lpstr>
      <vt:lpstr>Data Preparation and Cleaning</vt:lpstr>
      <vt:lpstr>Standardization/Normalization</vt:lpstr>
      <vt:lpstr>Standardization/Normalization, cont.</vt:lpstr>
      <vt:lpstr>Winsorizing and Trimming</vt:lpstr>
      <vt:lpstr>Constraints and Outliers</vt:lpstr>
      <vt:lpstr>Outliers and Outlier Detection</vt:lpstr>
      <vt:lpstr>Missing Value Imputation</vt:lpstr>
      <vt:lpstr>Data Cleaning Pipelines</vt:lpstr>
      <vt:lpstr>Summary and Q&amp;A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Architecture of ML Systems - 09 Data Acquisition and Preparation</dc:title>
  <dc:subject/>
  <dc:creator>mboehm</dc:creator>
  <cp:keywords/>
  <dc:description/>
  <cp:lastModifiedBy>mboehm</cp:lastModifiedBy>
  <cp:revision>1066</cp:revision>
  <cp:lastPrinted>2019-04-04T10:36:36Z</cp:lastPrinted>
  <dcterms:created xsi:type="dcterms:W3CDTF">2018-07-12T06:39:10Z</dcterms:created>
  <dcterms:modified xsi:type="dcterms:W3CDTF">2022-05-18T17:58:59Z</dcterms:modified>
  <cp:category/>
</cp:coreProperties>
</file>