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8" r:id="rId2"/>
    <p:sldId id="472" r:id="rId3"/>
    <p:sldId id="381" r:id="rId4"/>
    <p:sldId id="289" r:id="rId5"/>
    <p:sldId id="374" r:id="rId6"/>
    <p:sldId id="452" r:id="rId7"/>
    <p:sldId id="453" r:id="rId8"/>
    <p:sldId id="454" r:id="rId9"/>
    <p:sldId id="459" r:id="rId10"/>
    <p:sldId id="455" r:id="rId11"/>
    <p:sldId id="457" r:id="rId12"/>
    <p:sldId id="456" r:id="rId13"/>
    <p:sldId id="460" r:id="rId14"/>
    <p:sldId id="427" r:id="rId15"/>
    <p:sldId id="435" r:id="rId16"/>
    <p:sldId id="437" r:id="rId17"/>
    <p:sldId id="468" r:id="rId18"/>
    <p:sldId id="438" r:id="rId19"/>
    <p:sldId id="439" r:id="rId20"/>
    <p:sldId id="440" r:id="rId21"/>
    <p:sldId id="447" r:id="rId22"/>
    <p:sldId id="448" r:id="rId23"/>
    <p:sldId id="466" r:id="rId24"/>
    <p:sldId id="444" r:id="rId25"/>
    <p:sldId id="445" r:id="rId26"/>
    <p:sldId id="467" r:id="rId27"/>
    <p:sldId id="428" r:id="rId28"/>
    <p:sldId id="429" r:id="rId29"/>
    <p:sldId id="430" r:id="rId30"/>
    <p:sldId id="450" r:id="rId31"/>
    <p:sldId id="449" r:id="rId32"/>
    <p:sldId id="470" r:id="rId33"/>
    <p:sldId id="473" r:id="rId34"/>
    <p:sldId id="461" r:id="rId35"/>
    <p:sldId id="462" r:id="rId36"/>
    <p:sldId id="463" r:id="rId37"/>
    <p:sldId id="464" r:id="rId38"/>
    <p:sldId id="471" r:id="rId39"/>
    <p:sldId id="344" r:id="rId40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1" autoAdjust="0"/>
    <p:restoredTop sz="85835" autoAdjust="0"/>
  </p:normalViewPr>
  <p:slideViewPr>
    <p:cSldViewPr snapToGrid="0" snapToObjects="1">
      <p:cViewPr varScale="1">
        <p:scale>
          <a:sx n="72" d="100"/>
          <a:sy n="72" d="100"/>
        </p:scale>
        <p:origin x="195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01.06.2022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01.06.2022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733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posterior P(M|E) encodes updated beliefs</a:t>
            </a:r>
            <a:r>
              <a:rPr lang="en-US" baseline="0" dirty="0"/>
              <a:t>, from prior P(M) and observed samples P(E|M)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79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494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644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BOHB:</a:t>
            </a:r>
            <a:r>
              <a:rPr lang="en-US" baseline="0" dirty="0"/>
              <a:t> combine BO and HB to get fast convergence and strong anytime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181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614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NASNet</a:t>
            </a:r>
            <a:r>
              <a:rPr lang="en-US" dirty="0"/>
              <a:t> (1800GPU days,</a:t>
            </a:r>
            <a:r>
              <a:rPr lang="en-US" baseline="0" dirty="0"/>
              <a:t> 5 years GPU utilization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229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689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89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81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112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multi-scale learning:</a:t>
            </a:r>
            <a:r>
              <a:rPr 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model is trained to recognize objects over a wide range of scales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934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reuse poly, but materialization opt</a:t>
            </a:r>
            <a:r>
              <a:rPr lang="en-US" baseline="0" dirty="0"/>
              <a:t> NP-hard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9684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inspired by earlier work on COLUMBUS, </a:t>
            </a:r>
            <a:r>
              <a:rPr lang="en-US" dirty="0" err="1"/>
              <a:t>KeystoneML</a:t>
            </a:r>
            <a:r>
              <a:rPr lang="en-US" dirty="0"/>
              <a:t>, Helix, PRETZEL, MISTIQUE, Alpine</a:t>
            </a:r>
            <a:r>
              <a:rPr lang="en-US" baseline="0" dirty="0"/>
              <a:t> Meadow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41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Others: </a:t>
            </a:r>
            <a:r>
              <a:rPr lang="en-US" b="1" dirty="0" err="1" smtClean="0"/>
              <a:t>Mixup</a:t>
            </a:r>
            <a:r>
              <a:rPr lang="en-US" dirty="0" smtClean="0"/>
              <a:t> (combine images and one-hot labels with weights):</a:t>
            </a:r>
            <a:r>
              <a:rPr lang="en-US" baseline="0" dirty="0" smtClean="0"/>
              <a:t> https://keras.io/examples/vision/mixup/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76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657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</a:t>
            </a:r>
            <a:r>
              <a:rPr lang="en-US" dirty="0" err="1"/>
              <a:t>AutoAugment</a:t>
            </a:r>
            <a:r>
              <a:rPr lang="en-US" dirty="0"/>
              <a:t>: sample policies</a:t>
            </a:r>
            <a:r>
              <a:rPr lang="en-US" baseline="0" dirty="0"/>
              <a:t> (of 5 sub policies of 2 image operations each, probability and magnitude): </a:t>
            </a:r>
            <a:r>
              <a:rPr lang="en-US" baseline="0" dirty="0" err="1"/>
              <a:t>shearX</a:t>
            </a:r>
            <a:r>
              <a:rPr lang="en-US" baseline="0" dirty="0"/>
              <a:t>, Invert, Solarize, </a:t>
            </a:r>
            <a:r>
              <a:rPr lang="en-US" baseline="0" dirty="0" err="1"/>
              <a:t>AutoContrast</a:t>
            </a:r>
            <a:r>
              <a:rPr lang="en-US" baseline="0" dirty="0"/>
              <a:t>, Equalize + hyper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65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701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988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912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shown training loss, but</a:t>
            </a:r>
            <a:r>
              <a:rPr lang="en-US" baseline="0" dirty="0"/>
              <a:t> </a:t>
            </a:r>
            <a:r>
              <a:rPr lang="en-US" dirty="0"/>
              <a:t>w/ grid</a:t>
            </a:r>
            <a:r>
              <a:rPr lang="en-US" baseline="0" dirty="0"/>
              <a:t> search on train/</a:t>
            </a:r>
            <a:r>
              <a:rPr lang="en-US" baseline="0" dirty="0" err="1"/>
              <a:t>val</a:t>
            </a:r>
            <a:r>
              <a:rPr lang="en-US" baseline="0" dirty="0"/>
              <a:t> up to ~87%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0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10 Model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Selection and Management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</a:t>
            </a: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10 Model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Selection and Management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</a:t>
            </a: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i.stanford.edu/blog/weak-supervision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snorkel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ics.uci.edu/ml/datasets/adul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odle.com/meeting/participate/id/eER4P10a" TargetMode="External"/><Relationship Id="rId2" Type="http://schemas.openxmlformats.org/officeDocument/2006/relationships/hyperlink" Target="https://tugraz.webex.com/meet/m.boeh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hyperlink" Target="https://blogs.mathworks.com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2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hyperlink" Target="https://amueller.github.io/dabl/dev/user_guide.html" TargetMode="External"/><Relationship Id="rId4" Type="http://schemas.openxmlformats.org/officeDocument/2006/relationships/hyperlink" Target="https://www.automl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erta.ai/platform/" TargetMode="Externa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guide/summaries_and_tensorboard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github.com/google/ml_collec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google/fiddl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cs.berkeley.edu/projects/jarvis/" TargetMode="External"/><Relationship Id="rId2" Type="http://schemas.openxmlformats.org/officeDocument/2006/relationships/hyperlink" Target="https://databricks.com/blog/2018/06/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Architecture of ML Systems</a:t>
            </a:r>
            <a:br>
              <a:rPr lang="de-DE" b="1" dirty="0"/>
            </a:br>
            <a:r>
              <a:rPr lang="de-DE" sz="4200" dirty="0"/>
              <a:t>10</a:t>
            </a:r>
            <a:r>
              <a:rPr lang="de-DE" sz="4200" b="1" dirty="0"/>
              <a:t> Model Selection &amp; Management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</a:t>
            </a: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 01, 2022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Data Augmentation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AutoAugment</a:t>
            </a:r>
            <a:endParaRPr lang="en-US" dirty="0"/>
          </a:p>
          <a:p>
            <a:pPr lvl="1"/>
            <a:r>
              <a:rPr lang="en-US" dirty="0"/>
              <a:t>Search space of DA policies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Goal: </a:t>
            </a:r>
            <a:r>
              <a:rPr lang="en-US" b="1" dirty="0">
                <a:solidFill>
                  <a:schemeClr val="accent1"/>
                </a:solidFill>
              </a:rPr>
              <a:t>Find best augmentation policy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(e.g., via reinforcement learning)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Image processing functions</a:t>
            </a:r>
            <a:r>
              <a:rPr lang="en-US" b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(translation, rotation, color normalization)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Probabilities of applying these functions</a:t>
            </a:r>
          </a:p>
          <a:p>
            <a:pPr lvl="1"/>
            <a:endParaRPr lang="en-US" sz="1200" dirty="0"/>
          </a:p>
          <a:p>
            <a:r>
              <a:rPr lang="en-US" dirty="0"/>
              <a:t>Data Augmentation GAN (DAGAN)</a:t>
            </a:r>
          </a:p>
          <a:p>
            <a:pPr lvl="1"/>
            <a:r>
              <a:rPr lang="en-US" dirty="0"/>
              <a:t>Image-conditional generative model for </a:t>
            </a:r>
            <a:br>
              <a:rPr lang="en-US" dirty="0"/>
            </a:br>
            <a:r>
              <a:rPr lang="en-US" dirty="0"/>
              <a:t>creating within-class images from inputs</a:t>
            </a:r>
          </a:p>
          <a:p>
            <a:pPr lvl="1"/>
            <a:r>
              <a:rPr lang="en-US" dirty="0"/>
              <a:t>No need for known invariants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93" y="5337049"/>
            <a:ext cx="424223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701" y="3949001"/>
            <a:ext cx="2075323" cy="2069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11557" y="3938953"/>
            <a:ext cx="202192" cy="20096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49106" y="3848516"/>
            <a:ext cx="8528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 input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6147" y="2631545"/>
            <a:ext cx="222068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state-of-the art top-1 error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ImageNet and CIFAR10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751" y="157166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205046" y="1426867"/>
            <a:ext cx="310494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Dogus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Cubuk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Dandelion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Vijay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Vasudevan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AutoAugment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Learning Augmentation Policies from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6275" y="5277755"/>
            <a:ext cx="43509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Antreas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Antoniou, Amos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Storkey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Harrison Edwards: Augmenting Image Classifiers Using Data Augmentation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Adversarial Networks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ICANN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4282" y="693337"/>
            <a:ext cx="184614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Bachelor Thesis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Woergoetter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92" y="2544219"/>
            <a:ext cx="7715250" cy="3638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Heuristically Generated Training Data</a:t>
            </a:r>
          </a:p>
          <a:p>
            <a:pPr lvl="1"/>
            <a:r>
              <a:rPr lang="en-US" dirty="0"/>
              <a:t>Hand labeling expensive and time consuming, but abundant unlabeled data</a:t>
            </a:r>
          </a:p>
          <a:p>
            <a:pPr lvl="1"/>
            <a:r>
              <a:rPr lang="en-US" dirty="0"/>
              <a:t>Changing labeling guidelines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labeling heuristics</a:t>
            </a:r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1670" y="5848140"/>
            <a:ext cx="733529" cy="26125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20526" y="5849813"/>
            <a:ext cx="733529" cy="2612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5102" y="5655605"/>
            <a:ext cx="15574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basic data augmentation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4418" y="628806"/>
            <a:ext cx="38759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Ratner,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Braden Hancock,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others:  Weak Supervision: A New Programming Paradigm for Machine Learning,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ai.stanford.edu/blog/weak-supervision/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2019]</a:t>
            </a:r>
          </a:p>
        </p:txBody>
      </p:sp>
    </p:spTree>
    <p:extLst>
      <p:ext uri="{BB962C8B-B14F-4D97-AF65-F5344CB8AC3E}">
        <p14:creationId xmlns:p14="http://schemas.microsoft.com/office/powerpoint/2010/main" val="14101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</a:t>
            </a:r>
            <a:br>
              <a:rPr lang="en-US" dirty="0"/>
            </a:br>
            <a:r>
              <a:rPr lang="en-US" dirty="0"/>
              <a:t>Programming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06" y="1377935"/>
            <a:ext cx="6052352" cy="1797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5525" y="1025055"/>
            <a:ext cx="30245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(coverage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accuracy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699" y="3525979"/>
            <a:ext cx="4962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699" y="4328134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699" y="5120631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601" y="5968989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99622" y="3566172"/>
            <a:ext cx="603906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Ratner, Christopher De Sa, Sen Wu,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Selsam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Programming: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Creating Large Training Sets, Quickly.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1344" y="4291329"/>
            <a:ext cx="602733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Ratner, Stephen H. Bach, Henry R. Ehrenberg, Jason Alan Fries, Sen Wu,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Rapid Training Data Creation with Weak Supervision.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02971" y="5177256"/>
            <a:ext cx="602733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Snuba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Automating Weak Supervision to Label Training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24743" y="5811976"/>
            <a:ext cx="601393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[Stephen H. Bach, Daniel Rodriguez,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Yintao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Chong Luo,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Haidong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Shao, Cassandra Xia,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Souvik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Sen, Alexander Ratner, Braden Hancock,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Houman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Alborzi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Rahul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Kuchhal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Malkin: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DryBell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Case Study in Deploying Weak Supervision at Industrial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4010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228541" cy="4941101"/>
          </a:xfrm>
        </p:spPr>
        <p:txBody>
          <a:bodyPr/>
          <a:lstStyle/>
          <a:p>
            <a:r>
              <a:rPr lang="en-US" dirty="0"/>
              <a:t>Excursus: </a:t>
            </a:r>
            <a:r>
              <a:rPr lang="en-US" dirty="0">
                <a:solidFill>
                  <a:schemeClr val="accent1"/>
                </a:solidFill>
              </a:rPr>
              <a:t>Snorkel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/>
              <a:t>[</a:t>
            </a:r>
            <a:r>
              <a:rPr lang="en-US" b="0" dirty="0">
                <a:hlinkClick r:id="rId2"/>
              </a:rPr>
              <a:t>https://www.snorkel.org/</a:t>
            </a:r>
            <a:r>
              <a:rPr lang="en-US" b="0" dirty="0"/>
              <a:t>]</a:t>
            </a:r>
          </a:p>
          <a:p>
            <a:pPr lvl="1"/>
            <a:r>
              <a:rPr lang="en-US" dirty="0"/>
              <a:t>Programmatically </a:t>
            </a:r>
            <a:br>
              <a:rPr lang="en-US" dirty="0"/>
            </a:br>
            <a:r>
              <a:rPr lang="en-US" dirty="0"/>
              <a:t>Building and Managing </a:t>
            </a:r>
            <a:br>
              <a:rPr lang="en-US" dirty="0"/>
            </a:br>
            <a:r>
              <a:rPr lang="en-US" dirty="0"/>
              <a:t>Training Data</a:t>
            </a:r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r>
              <a:rPr lang="en-US" dirty="0"/>
              <a:t>Effects of Augmentation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Regularization </a:t>
            </a:r>
            <a:r>
              <a:rPr lang="en-US" dirty="0"/>
              <a:t>for reduced generalization error, not always training error</a:t>
            </a:r>
            <a:br>
              <a:rPr lang="en-US" dirty="0"/>
            </a:br>
            <a:r>
              <a:rPr lang="en-US" dirty="0"/>
              <a:t>(penalization of model complexity)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Invariance</a:t>
            </a:r>
            <a:r>
              <a:rPr lang="en-US" dirty="0">
                <a:solidFill>
                  <a:schemeClr val="tx1"/>
                </a:solidFill>
              </a:rPr>
              <a:t> increase by averaging features of augmented data points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Data Augmentation as a Kernel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Kernel metric for augmentation selection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Affine transforms on approx. kernel features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77" y="1374288"/>
            <a:ext cx="2818166" cy="25287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0798" y="1639028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Selection &amp; Management</a:t>
            </a:r>
          </a:p>
        </p:txBody>
      </p:sp>
      <p:sp>
        <p:nvSpPr>
          <p:cNvPr id="7" name="Right Brace 6"/>
          <p:cNvSpPr/>
          <p:nvPr/>
        </p:nvSpPr>
        <p:spPr>
          <a:xfrm>
            <a:off x="7184571" y="1414481"/>
            <a:ext cx="170821" cy="1399057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22426" y="2886696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Debugging Techniques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56" y="2886696"/>
            <a:ext cx="1298942" cy="538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495" y="5417630"/>
            <a:ext cx="49683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310368" y="5357342"/>
            <a:ext cx="19996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[Tri Dao et al: A Kernel Theory of Modern Data Augmentation.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308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Model Selection</a:t>
            </a:r>
          </a:p>
          <a:p>
            <a:pPr lvl="1"/>
            <a:r>
              <a:rPr lang="en-US" dirty="0"/>
              <a:t>Given a dataset and ML task </a:t>
            </a:r>
            <a:br>
              <a:rPr lang="en-US" dirty="0"/>
            </a:br>
            <a:r>
              <a:rPr lang="en-US" dirty="0"/>
              <a:t>(e.g., classification or regression) </a:t>
            </a:r>
          </a:p>
          <a:p>
            <a:pPr lvl="1"/>
            <a:r>
              <a:rPr lang="en-US" dirty="0"/>
              <a:t>Select the model (type) that performs best </a:t>
            </a:r>
            <a:br>
              <a:rPr lang="en-US" dirty="0"/>
            </a:br>
            <a:r>
              <a:rPr lang="en-US" dirty="0"/>
              <a:t>(e.g.: </a:t>
            </a:r>
            <a:r>
              <a:rPr lang="en-US" dirty="0" err="1"/>
              <a:t>LogReg</a:t>
            </a:r>
            <a:r>
              <a:rPr lang="en-US" dirty="0"/>
              <a:t>, Naïve Bayes, SVM, Decision Tree, Random Forest, DNN)</a:t>
            </a:r>
          </a:p>
          <a:p>
            <a:pPr lvl="1"/>
            <a:endParaRPr lang="en-US" sz="10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Hyper Parameter Tuning</a:t>
            </a:r>
          </a:p>
          <a:p>
            <a:pPr lvl="1"/>
            <a:r>
              <a:rPr lang="en-US" dirty="0"/>
              <a:t>Given a model and dataset, </a:t>
            </a:r>
            <a:br>
              <a:rPr lang="en-US" dirty="0"/>
            </a:br>
            <a:r>
              <a:rPr lang="en-US" dirty="0"/>
              <a:t>find best hyper parameter values </a:t>
            </a:r>
            <a:br>
              <a:rPr lang="en-US" dirty="0"/>
            </a:br>
            <a:r>
              <a:rPr lang="en-US" dirty="0"/>
              <a:t>(e.g., learning rate, regularization, kernels, kernel parameters, tree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  <a:p>
            <a:pPr lvl="1"/>
            <a:endParaRPr lang="en-US" sz="1000" dirty="0"/>
          </a:p>
          <a:p>
            <a:r>
              <a:rPr lang="en-US" dirty="0"/>
              <a:t>Validation: Generalization Error</a:t>
            </a:r>
          </a:p>
          <a:p>
            <a:pPr lvl="1"/>
            <a:r>
              <a:rPr lang="en-US" dirty="0"/>
              <a:t>Goodness of fit to held-out data (e.g., 80-20 train/test)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Cross validation</a:t>
            </a:r>
            <a:r>
              <a:rPr lang="en-US" dirty="0"/>
              <a:t> (e.g., leave one out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k=5 runs w/ 80-20 train/test</a:t>
            </a:r>
            <a:r>
              <a:rPr lang="en-US" dirty="0"/>
              <a:t>)</a:t>
            </a:r>
          </a:p>
          <a:p>
            <a:pPr lvl="1"/>
            <a:endParaRPr lang="en-US" sz="1000" dirty="0"/>
          </a:p>
          <a:p>
            <a:pPr>
              <a:buFont typeface="Wingdings" panose="05000000000000000000" pitchFamily="2" charset="2"/>
              <a:buChar char="è"/>
            </a:pPr>
            <a:r>
              <a:rPr lang="en-US" dirty="0" err="1"/>
              <a:t>AutoML</a:t>
            </a:r>
            <a:r>
              <a:rPr lang="en-US" dirty="0"/>
              <a:t> Systems/Services</a:t>
            </a:r>
          </a:p>
          <a:p>
            <a:pPr lvl="1"/>
            <a:r>
              <a:rPr lang="en-US" dirty="0"/>
              <a:t>Often providing both </a:t>
            </a:r>
            <a:r>
              <a:rPr lang="en-US" b="1" dirty="0">
                <a:solidFill>
                  <a:srgbClr val="7889FB"/>
                </a:solidFill>
              </a:rPr>
              <a:t>model selection and hyper parameter search</a:t>
            </a:r>
          </a:p>
          <a:p>
            <a:pPr lvl="1"/>
            <a:r>
              <a:rPr lang="en-US" dirty="0"/>
              <a:t>Integrated ML system, often in distributed/cloud environments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5" y="1684435"/>
            <a:ext cx="3090670" cy="578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011" y="3127304"/>
            <a:ext cx="3898639" cy="605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472" y="760824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876011" y="616381"/>
            <a:ext cx="336363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880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Grid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Basic Approach</a:t>
                </a:r>
              </a:p>
              <a:p>
                <a:pPr lvl="1"/>
                <a:r>
                  <a:rPr lang="en-US" dirty="0"/>
                  <a:t>Given n hyper parameters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 with domains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</a:t>
                </a:r>
              </a:p>
              <a:p>
                <a:pPr lvl="1"/>
                <a:r>
                  <a:rPr lang="en-US" dirty="0"/>
                  <a:t>Enumerate and evaluate parameter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… </m:t>
                    </m:r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(often strict subset due to dependency structure of parameters)</a:t>
                </a:r>
              </a:p>
              <a:p>
                <a:pPr lvl="1"/>
                <a:r>
                  <a:rPr lang="en-US" dirty="0"/>
                  <a:t>Continuous hyper parameters </a:t>
                </a:r>
                <a:r>
                  <a:rPr lang="en-AT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discretization</a:t>
                </a:r>
                <a:endParaRPr lang="en-US" dirty="0"/>
              </a:p>
              <a:p>
                <a:pPr lvl="2"/>
                <a:r>
                  <a:rPr lang="en-US" dirty="0" err="1">
                    <a:sym typeface="Wingdings" panose="05000000000000000000" pitchFamily="2" charset="2"/>
                  </a:rPr>
                  <a:t>Equi</a:t>
                </a:r>
                <a:r>
                  <a:rPr lang="en-US" dirty="0">
                    <a:sym typeface="Wingdings" panose="05000000000000000000" pitchFamily="2" charset="2"/>
                  </a:rPr>
                  <a:t>-width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Exponential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(e.g., regularization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0.1, 0.01, 0.001, </a:t>
                </a:r>
                <a:r>
                  <a:rPr lang="en-US" dirty="0" err="1">
                    <a:sym typeface="Wingdings" panose="05000000000000000000" pitchFamily="2" charset="2"/>
                  </a:rPr>
                  <a:t>etc</a:t>
                </a:r>
                <a:r>
                  <a:rPr lang="en-US" dirty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Problem:</a:t>
                </a:r>
                <a:r>
                  <a:rPr lang="en-US" dirty="0">
                    <a:sym typeface="Wingdings" panose="05000000000000000000" pitchFamily="2" charset="2"/>
                  </a:rPr>
                  <a:t> Only applicable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with small domains </a:t>
                </a: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Heuristic: Monte-Carlo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(random search, anytime)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843310" y="3318912"/>
            <a:ext cx="3062790" cy="2438652"/>
            <a:chOff x="3999251" y="3308864"/>
            <a:chExt cx="3062790" cy="2438652"/>
          </a:xfrm>
        </p:grpSpPr>
        <p:cxnSp>
          <p:nvCxnSpPr>
            <p:cNvPr id="5" name="Gerade Verbindung mit Pfeil 4"/>
            <p:cNvCxnSpPr/>
            <p:nvPr/>
          </p:nvCxnSpPr>
          <p:spPr>
            <a:xfrm>
              <a:off x="4704595" y="5165458"/>
              <a:ext cx="235744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/>
            <p:cNvCxnSpPr/>
            <p:nvPr/>
          </p:nvCxnSpPr>
          <p:spPr>
            <a:xfrm rot="5400000" flipH="1" flipV="1">
              <a:off x="3775500" y="4237165"/>
              <a:ext cx="1857388" cy="786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4704587" y="480906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4704587" y="445187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4704587" y="409468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4704587" y="3735904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 flipV="1">
              <a:off x="5026058" y="4986863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 flipH="1" flipV="1">
              <a:off x="4527580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 rot="5400000" flipH="1" flipV="1">
              <a:off x="552612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5400000" flipH="1" flipV="1">
              <a:off x="6027778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 flipV="1">
              <a:off x="652784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rot="5400000" flipH="1" flipV="1">
              <a:off x="5027646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 flipH="1" flipV="1">
              <a:off x="5027646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 flipH="1" flipV="1">
              <a:off x="5027646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 flipV="1">
              <a:off x="5526124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 rot="5400000" flipH="1" flipV="1">
              <a:off x="5526124" y="427168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 flipH="1" flipV="1">
              <a:off x="5527712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rot="5400000" flipH="1" flipV="1">
              <a:off x="6026190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 rot="5400000" flipH="1" flipV="1">
              <a:off x="6026190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 rot="5400000" flipH="1" flipV="1">
              <a:off x="6027778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 rot="5400000" flipH="1" flipV="1">
              <a:off x="6526256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 rot="5400000" flipH="1" flipV="1">
              <a:off x="6527844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 flipH="1" flipV="1">
              <a:off x="6527844" y="463046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>
              <a:off x="4133083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133083" y="3523178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490537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3" name="Rechteck 32"/>
            <p:cNvSpPr/>
            <p:nvPr/>
          </p:nvSpPr>
          <p:spPr>
            <a:xfrm>
              <a:off x="6061909" y="4666186"/>
              <a:ext cx="285752" cy="28575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20412" y="5378184"/>
              <a:ext cx="3717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99251" y="4262435"/>
              <a:ext cx="51246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379545" y="2955051"/>
            <a:ext cx="259363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Non-convex or unknown parameter space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E957CD-C6DC-44A4-97FD-C06A4CC3D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69" y="1001365"/>
            <a:ext cx="914434" cy="3314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9844" y="984745"/>
            <a:ext cx="147140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61475" y="1277822"/>
            <a:ext cx="178039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GridSearchCV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r="73979" b="17312"/>
          <a:stretch/>
        </p:blipFill>
        <p:spPr>
          <a:xfrm>
            <a:off x="7003553" y="640983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Grid Search,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3" y="1311256"/>
            <a:ext cx="8331781" cy="4941101"/>
          </a:xfrm>
        </p:spPr>
        <p:txBody>
          <a:bodyPr/>
          <a:lstStyle/>
          <a:p>
            <a:r>
              <a:rPr lang="en-US" dirty="0"/>
              <a:t>Example Adult Dataset </a:t>
            </a:r>
            <a:r>
              <a:rPr lang="en-US" b="0" dirty="0"/>
              <a:t>(train 32,561 x 14)</a:t>
            </a:r>
          </a:p>
          <a:p>
            <a:pPr lvl="1"/>
            <a:r>
              <a:rPr lang="en-US" dirty="0"/>
              <a:t>Binary classification (</a:t>
            </a:r>
            <a:r>
              <a:rPr lang="en-US" dirty="0">
                <a:sym typeface="Wingdings" panose="05000000000000000000" pitchFamily="2" charset="2"/>
              </a:rPr>
              <a:t>&gt;50K</a:t>
            </a:r>
            <a:r>
              <a:rPr lang="en-US" dirty="0"/>
              <a:t>), </a:t>
            </a:r>
            <a:r>
              <a:rPr lang="en-US" dirty="0">
                <a:hlinkClick r:id="rId3"/>
              </a:rPr>
              <a:t>https://archive.ics.uci.edu/ml/datasets/adult</a:t>
            </a:r>
            <a:r>
              <a:rPr lang="en-US" dirty="0"/>
              <a:t>  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</a:t>
            </a:r>
            <a:r>
              <a:rPr lang="en-US" dirty="0" err="1"/>
              <a:t>categoricals</a:t>
            </a:r>
            <a:r>
              <a:rPr lang="en-US" dirty="0"/>
              <a:t>			</a:t>
            </a:r>
            <a:r>
              <a:rPr lang="en-US" b="1" dirty="0">
                <a:solidFill>
                  <a:schemeClr val="accent1"/>
                </a:solidFill>
              </a:rPr>
              <a:t>Accuracy (%): 82.35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+ binning			</a:t>
            </a:r>
            <a:r>
              <a:rPr lang="en-US" b="1" dirty="0">
                <a:solidFill>
                  <a:schemeClr val="accent1"/>
                </a:solidFill>
              </a:rPr>
              <a:t>Accuracy (%): 84.73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dirty="0" err="1"/>
              <a:t>GridSearch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:							</a:t>
            </a:r>
            <a:r>
              <a:rPr lang="en-US" b="1" dirty="0">
                <a:solidFill>
                  <a:schemeClr val="accent1"/>
                </a:solidFill>
              </a:rPr>
              <a:t>Accuracy (%): 90.07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 err="1"/>
              <a:t>SystemDS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 err="1">
                <a:latin typeface="Consolas" panose="020B0609020204030204" pitchFamily="49" charset="0"/>
              </a:rPr>
              <a:t>gridSearch</a:t>
            </a:r>
            <a:endParaRPr lang="en-US" b="0" dirty="0">
              <a:latin typeface="Consolas" panose="020B0609020204030204" pitchFamily="4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43384" y="3033450"/>
            <a:ext cx="7281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600" dirty="0">
                <a:latin typeface="Consolas" panose="020B0609020204030204" pitchFamily="49" charset="0"/>
              </a:rPr>
              <a:t>params = </a:t>
            </a:r>
            <a:r>
              <a:rPr lang="nn-NO" sz="1600" b="1" dirty="0">
                <a:latin typeface="Consolas" panose="020B0609020204030204" pitchFamily="49" charset="0"/>
              </a:rPr>
              <a:t>list</a:t>
            </a:r>
            <a:r>
              <a:rPr lang="nn-NO" sz="1600" dirty="0">
                <a:latin typeface="Consolas" panose="020B0609020204030204" pitchFamily="49" charset="0"/>
              </a:rPr>
              <a:t>(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"icpt"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"reg"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"numBins"</a:t>
            </a:r>
            <a:r>
              <a:rPr lang="nn-NO" sz="160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paramRanges</a:t>
            </a:r>
            <a:r>
              <a:rPr lang="en-US" sz="1600" dirty="0">
                <a:latin typeface="Consolas" panose="020B0609020204030204" pitchFamily="49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</a:rPr>
              <a:t>list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(0,2),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(3,-6),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(1,4));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075" y="4963214"/>
            <a:ext cx="4425630" cy="1744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075" y="3914378"/>
            <a:ext cx="6088299" cy="8802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0968" y="5491185"/>
            <a:ext cx="2287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Data- and Task-Parallel Execution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6147" y="4067118"/>
            <a:ext cx="26452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# Materialize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Configs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r="73979" b="17312"/>
          <a:stretch/>
        </p:blipFill>
        <p:spPr>
          <a:xfrm>
            <a:off x="8348156" y="3914378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5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Iterative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Simulated Annealing</a:t>
            </a:r>
          </a:p>
          <a:p>
            <a:pPr lvl="1"/>
            <a:r>
              <a:rPr lang="en-US" dirty="0"/>
              <a:t>Decaying temperature schedules: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k+1</a:t>
            </a:r>
            <a:r>
              <a:rPr lang="en-US" b="1" dirty="0">
                <a:solidFill>
                  <a:schemeClr val="accent1"/>
                </a:solidFill>
              </a:rPr>
              <a:t> = </a:t>
            </a:r>
            <a:r>
              <a:rPr lang="el-GR" b="1" dirty="0">
                <a:solidFill>
                  <a:schemeClr val="accent1"/>
                </a:solidFill>
              </a:rPr>
              <a:t>α ∙ </a:t>
            </a:r>
            <a:r>
              <a:rPr lang="en-US" b="1" dirty="0" err="1">
                <a:solidFill>
                  <a:schemeClr val="accent1"/>
                </a:solidFill>
              </a:rPr>
              <a:t>T</a:t>
            </a:r>
            <a:r>
              <a:rPr lang="en-US" b="1" baseline="-25000" dirty="0" err="1">
                <a:solidFill>
                  <a:schemeClr val="accent1"/>
                </a:solidFill>
              </a:rPr>
              <a:t>k</a:t>
            </a:r>
            <a:endParaRPr lang="en-US" b="1" baseline="-25000" dirty="0">
              <a:solidFill>
                <a:schemeClr val="accent1"/>
              </a:solidFill>
            </a:endParaRPr>
          </a:p>
          <a:p>
            <a:pPr lvl="1"/>
            <a:r>
              <a:rPr lang="en-US" b="1" dirty="0"/>
              <a:t>#1</a:t>
            </a:r>
            <a:r>
              <a:rPr lang="en-US" dirty="0"/>
              <a:t> Generate neighbor in </a:t>
            </a:r>
            <a:r>
              <a:rPr lang="el-GR" b="1" dirty="0">
                <a:solidFill>
                  <a:schemeClr val="accent1"/>
                </a:solidFill>
              </a:rPr>
              <a:t>ε</a:t>
            </a:r>
            <a:r>
              <a:rPr lang="en-US" b="1" dirty="0">
                <a:solidFill>
                  <a:schemeClr val="accent1"/>
                </a:solidFill>
              </a:rPr>
              <a:t>-</a:t>
            </a:r>
            <a:r>
              <a:rPr lang="en-US" b="1" dirty="0" err="1">
                <a:solidFill>
                  <a:schemeClr val="accent1"/>
                </a:solidFill>
              </a:rPr>
              <a:t>env</a:t>
            </a:r>
            <a:r>
              <a:rPr lang="en-US" dirty="0"/>
              <a:t> of old point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Accept better points and worse points w/</a:t>
            </a:r>
          </a:p>
          <a:p>
            <a:pPr lvl="1"/>
            <a:endParaRPr lang="en-US" dirty="0"/>
          </a:p>
          <a:p>
            <a:r>
              <a:rPr lang="en-US" dirty="0"/>
              <a:t>Recursive Random Search</a:t>
            </a:r>
          </a:p>
          <a:p>
            <a:pPr lvl="1"/>
            <a:r>
              <a:rPr lang="en-US" dirty="0"/>
              <a:t>Repeated restart</a:t>
            </a:r>
          </a:p>
          <a:p>
            <a:pPr lvl="1"/>
            <a:r>
              <a:rPr lang="en-US" dirty="0"/>
              <a:t>Sample and evaluate points</a:t>
            </a:r>
          </a:p>
          <a:p>
            <a:pPr lvl="1"/>
            <a:r>
              <a:rPr lang="en-US" dirty="0"/>
              <a:t>Determine best and shrink </a:t>
            </a:r>
            <a:br>
              <a:rPr lang="en-US" dirty="0"/>
            </a:br>
            <a:r>
              <a:rPr lang="en-US" dirty="0"/>
              <a:t>area if optimum unchanged</a:t>
            </a:r>
          </a:p>
          <a:p>
            <a:pPr lvl="1"/>
            <a:r>
              <a:rPr lang="en-US" dirty="0"/>
              <a:t>Realign area if new </a:t>
            </a:r>
            <a:br>
              <a:rPr lang="en-US" dirty="0"/>
            </a:br>
            <a:r>
              <a:rPr lang="en-US" dirty="0"/>
              <a:t>optimum found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94707" y="1375211"/>
            <a:ext cx="1856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 vs exploitation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57706" y="2160397"/>
                <a:ext cx="3205424" cy="66191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exp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⁡((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706" y="2160397"/>
                <a:ext cx="3205424" cy="6619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991367" y="3412175"/>
            <a:ext cx="1607127" cy="133003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8503" y="3651166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Sun 13"/>
          <p:cNvSpPr/>
          <p:nvPr/>
        </p:nvSpPr>
        <p:spPr>
          <a:xfrm>
            <a:off x="5711803" y="4018658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37185" y="3135084"/>
            <a:ext cx="4267200" cy="3048000"/>
            <a:chOff x="4437185" y="3135084"/>
            <a:chExt cx="4267200" cy="3048000"/>
          </a:xfrm>
        </p:grpSpPr>
        <p:sp>
          <p:nvSpPr>
            <p:cNvPr id="7" name="Rectangle 6"/>
            <p:cNvSpPr/>
            <p:nvPr/>
          </p:nvSpPr>
          <p:spPr>
            <a:xfrm>
              <a:off x="4437185" y="3135084"/>
              <a:ext cx="4267200" cy="30480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38577" y="5696603"/>
              <a:ext cx="2685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Parameter Space</a:t>
              </a:r>
            </a:p>
          </p:txBody>
        </p:sp>
        <p:sp>
          <p:nvSpPr>
            <p:cNvPr id="15" name="Sun 14"/>
            <p:cNvSpPr/>
            <p:nvPr/>
          </p:nvSpPr>
          <p:spPr>
            <a:xfrm>
              <a:off x="7983949" y="3689266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Sun 15"/>
            <p:cNvSpPr/>
            <p:nvPr/>
          </p:nvSpPr>
          <p:spPr>
            <a:xfrm>
              <a:off x="6986421" y="41880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Sun 16"/>
            <p:cNvSpPr/>
            <p:nvPr/>
          </p:nvSpPr>
          <p:spPr>
            <a:xfrm>
              <a:off x="5046785" y="5477368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Sun 17"/>
            <p:cNvSpPr/>
            <p:nvPr/>
          </p:nvSpPr>
          <p:spPr>
            <a:xfrm>
              <a:off x="6543076" y="520633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Sun 18"/>
            <p:cNvSpPr/>
            <p:nvPr/>
          </p:nvSpPr>
          <p:spPr>
            <a:xfrm>
              <a:off x="8371876" y="47976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Sun 19"/>
          <p:cNvSpPr/>
          <p:nvPr/>
        </p:nvSpPr>
        <p:spPr>
          <a:xfrm>
            <a:off x="5144633" y="352907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Sun 20"/>
          <p:cNvSpPr/>
          <p:nvPr/>
        </p:nvSpPr>
        <p:spPr>
          <a:xfrm>
            <a:off x="6075485" y="417244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Sun 23"/>
          <p:cNvSpPr/>
          <p:nvPr/>
        </p:nvSpPr>
        <p:spPr>
          <a:xfrm>
            <a:off x="5714315" y="4019496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Sun 26"/>
          <p:cNvSpPr/>
          <p:nvPr/>
        </p:nvSpPr>
        <p:spPr>
          <a:xfrm>
            <a:off x="5544332" y="4244118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35628" y="3851191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96" y="5462585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1419748" y="5305572"/>
            <a:ext cx="290884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[Tao Ye,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Shivkumar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Kalyanaraman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recursive random search algorithm for large-scale network parameter configuration.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SIGMETRICS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429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4" grpId="0" animBg="1"/>
      <p:bldP spid="20" grpId="0" animBg="1"/>
      <p:bldP spid="21" grpId="0" animBg="1"/>
      <p:bldP spid="24" grpId="0" animBg="1"/>
      <p:bldP spid="24" grpId="1" animBg="1"/>
      <p:bldP spid="27" grpId="0" animBg="1"/>
      <p:bldP spid="28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BO</a:t>
            </a:r>
          </a:p>
          <a:p>
            <a:pPr lvl="1"/>
            <a:r>
              <a:rPr lang="en-US" dirty="0"/>
              <a:t>Sequential Model-Based Optimization</a:t>
            </a:r>
          </a:p>
          <a:p>
            <a:pPr lvl="1"/>
            <a:r>
              <a:rPr lang="en-US" dirty="0"/>
              <a:t>Fit a probabilistic model based on the </a:t>
            </a:r>
            <a:br>
              <a:rPr lang="en-US" dirty="0"/>
            </a:br>
            <a:r>
              <a:rPr lang="en-US" dirty="0"/>
              <a:t>first n-1 evaluated hyper parameters</a:t>
            </a:r>
          </a:p>
          <a:p>
            <a:pPr lvl="1"/>
            <a:r>
              <a:rPr lang="en-US" dirty="0"/>
              <a:t>Use model to select next candidate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Gaussian process (GP)</a:t>
            </a:r>
            <a:r>
              <a:rPr lang="en-US" dirty="0"/>
              <a:t> models, or</a:t>
            </a:r>
            <a:br>
              <a:rPr lang="en-US" dirty="0"/>
            </a:br>
            <a:r>
              <a:rPr lang="en-US" dirty="0"/>
              <a:t>tree-based Bayesian Optimization</a:t>
            </a:r>
          </a:p>
          <a:p>
            <a:pPr lvl="1"/>
            <a:endParaRPr lang="en-US" dirty="0"/>
          </a:p>
          <a:p>
            <a:r>
              <a:rPr lang="en-US" dirty="0"/>
              <a:t>Underlying Foundations</a:t>
            </a:r>
          </a:p>
          <a:p>
            <a:pPr lvl="1"/>
            <a:r>
              <a:rPr lang="en-US" dirty="0"/>
              <a:t>The posterior probability of a model M given </a:t>
            </a:r>
            <a:br>
              <a:rPr lang="en-US" dirty="0"/>
            </a:br>
            <a:r>
              <a:rPr lang="en-US" dirty="0"/>
              <a:t>evidence E is proportional to the likelihood of </a:t>
            </a:r>
            <a:br>
              <a:rPr lang="en-US" dirty="0"/>
            </a:br>
            <a:r>
              <a:rPr lang="en-US" dirty="0"/>
              <a:t>E given M multiplied by prior probability of 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Prior knowledge:</a:t>
            </a:r>
            <a:r>
              <a:rPr lang="en-US" dirty="0"/>
              <a:t> e.g., smoothness, noise-free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Maximize acquisition function: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GP high objective (exploitation) and high prediction uncertainty (exploration)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48" y="1876825"/>
            <a:ext cx="3823377" cy="1630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160" y="87780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12677" y="715168"/>
            <a:ext cx="354706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58673" y="4260502"/>
                <a:ext cx="3074796" cy="92333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AT" b="0" i="1" dirty="0">
                    <a:latin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endParaRPr lang="en-US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673" y="4260502"/>
                <a:ext cx="3074796" cy="923330"/>
              </a:xfrm>
              <a:prstGeom prst="rect">
                <a:avLst/>
              </a:prstGeom>
              <a:blipFill>
                <a:blip r:embed="rId5"/>
                <a:stretch>
                  <a:fillRect l="-792" r="-1584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078878" y="5163736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7120" y="5155362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3964" y="5157039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</a:p>
        </p:txBody>
      </p:sp>
    </p:spTree>
    <p:extLst>
      <p:ext uri="{BB962C8B-B14F-4D97-AF65-F5344CB8AC3E}">
        <p14:creationId xmlns:p14="http://schemas.microsoft.com/office/powerpoint/2010/main" val="36146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3" y="1311256"/>
            <a:ext cx="8422217" cy="4941101"/>
          </a:xfrm>
        </p:spPr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&amp;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(lectures will be public)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Hybrid: </a:t>
            </a:r>
            <a:r>
              <a:rPr lang="en-US" dirty="0" smtClean="0">
                <a:solidFill>
                  <a:schemeClr val="tx1"/>
                </a:solidFill>
              </a:rPr>
              <a:t>HS i5 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>
                <a:hlinkClick r:id="rId2"/>
              </a:rPr>
              <a:t>https://tugraz.webex.com/meet/m.boehm</a:t>
            </a:r>
            <a:endParaRPr lang="en-US" sz="1200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Apr 25:</a:t>
            </a:r>
            <a:r>
              <a:rPr lang="en-US" dirty="0">
                <a:solidFill>
                  <a:schemeClr val="tx1"/>
                </a:solidFill>
              </a:rPr>
              <a:t> no more COVID restrictions at TU Graz</a:t>
            </a:r>
            <a:endParaRPr lang="en-US" sz="1000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#2 Projects and Oral Exams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Precondition: completed exercise/project by </a:t>
            </a:r>
            <a:r>
              <a:rPr lang="en-US" b="1" dirty="0" smtClean="0">
                <a:solidFill>
                  <a:schemeClr val="accent1"/>
                </a:solidFill>
              </a:rPr>
              <a:t>Jun 17 EOD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Created doodle for exam slot selection (~ 14/35):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doodle.com/meeting/participate/id/eER4P10a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Course Evaluation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Please participate; open period: </a:t>
            </a:r>
            <a:r>
              <a:rPr lang="en-US" b="1" dirty="0">
                <a:solidFill>
                  <a:schemeClr val="accent1"/>
                </a:solidFill>
              </a:rPr>
              <a:t>June 1 – July 15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54" y="1396720"/>
            <a:ext cx="1727400" cy="505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110" y="1892759"/>
            <a:ext cx="1096284" cy="386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6160" y="3440114"/>
            <a:ext cx="107517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166" y="4888801"/>
            <a:ext cx="663161" cy="3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Optimization,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1D Problem</a:t>
            </a:r>
          </a:p>
          <a:p>
            <a:pPr lvl="1"/>
            <a:r>
              <a:rPr lang="en-US" dirty="0"/>
              <a:t>Gaussian Process</a:t>
            </a:r>
          </a:p>
          <a:p>
            <a:pPr lvl="1"/>
            <a:r>
              <a:rPr lang="en-US" dirty="0"/>
              <a:t>4 iterations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183" y="1256252"/>
            <a:ext cx="4700198" cy="4741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84" y="391479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20725" y="4601511"/>
            <a:ext cx="2756005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Brochu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Vlad M. Cora,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Nando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 Freitas: A Tutorial on Bayesian Optimization of Expensive Cost Functions, with Application to Active User Modeling and Hierarchical Reinforcement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568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 and Hyperband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Multi-armed Bandits</a:t>
            </a:r>
          </a:p>
          <a:p>
            <a:pPr lvl="1"/>
            <a:r>
              <a:rPr lang="en-US" dirty="0"/>
              <a:t>Motivation: model types have different quality</a:t>
            </a:r>
          </a:p>
          <a:p>
            <a:pPr lvl="1"/>
            <a:r>
              <a:rPr lang="en-US" dirty="0"/>
              <a:t>Select among k model types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k-armed bandit problem</a:t>
            </a:r>
          </a:p>
          <a:p>
            <a:pPr lvl="1"/>
            <a:r>
              <a:rPr lang="en-US" dirty="0"/>
              <a:t>Running score for each arm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scheduling policy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Hyperband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Non-stochastic setting, without parametric assumptions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Pure exploration algorithm for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infinite-armed bandits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Based on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Successive Halving</a:t>
            </a:r>
          </a:p>
          <a:p>
            <a:pPr lvl="2"/>
            <a:r>
              <a:rPr lang="en-US" dirty="0"/>
              <a:t>Successively discarding the </a:t>
            </a:r>
            <a:br>
              <a:rPr lang="en-US" dirty="0"/>
            </a:br>
            <a:r>
              <a:rPr lang="en-US" dirty="0"/>
              <a:t>worst-performing half of arms</a:t>
            </a:r>
          </a:p>
          <a:p>
            <a:pPr lvl="2"/>
            <a:r>
              <a:rPr lang="en-US" dirty="0"/>
              <a:t>Extended by doubling budget of arms </a:t>
            </a:r>
            <a:br>
              <a:rPr lang="en-US" dirty="0"/>
            </a:br>
            <a:r>
              <a:rPr lang="en-US" dirty="0"/>
              <a:t>in each iteration (no need to configure k, random search included)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67" y="1424529"/>
            <a:ext cx="1429273" cy="1184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24763" y="898355"/>
            <a:ext cx="188909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blogs.mathworks.com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335" y="2943212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617405" y="2883156"/>
            <a:ext cx="46322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Sébastien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Bubeck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Nicolò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Cesa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-Bianchi: Regret Analysis of Stochastic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Nonstochastic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Multi-armed Bandit Problems.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Foundations and Trends in Machine Learning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271" y="4919328"/>
            <a:ext cx="497489" cy="640080"/>
          </a:xfrm>
          <a:prstGeom prst="rect">
            <a:avLst/>
          </a:prstGeom>
          <a:solidFill>
            <a:srgbClr val="7889FB"/>
          </a:solidFill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34708" y="4712677"/>
            <a:ext cx="311224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Lisha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Kevin G. Jamieson, Giulia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DeSalvo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Afshin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Rostamizadeh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Talwalkar: Hyperband: A Novel Bandit-Based Approach to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585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 Weka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28 learners, 11 ensemble/meta methods</a:t>
            </a:r>
          </a:p>
          <a:p>
            <a:pPr lvl="1"/>
            <a:endParaRPr lang="en-US" sz="700" dirty="0"/>
          </a:p>
          <a:p>
            <a:r>
              <a:rPr lang="en-US" dirty="0"/>
              <a:t>Auto </a:t>
            </a:r>
            <a:r>
              <a:rPr lang="en-US" dirty="0" err="1"/>
              <a:t>Sklearn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15 classifiers, 14 feature prep, 4 data prep </a:t>
            </a:r>
          </a:p>
          <a:p>
            <a:pPr lvl="1"/>
            <a:endParaRPr lang="en-US" sz="700" dirty="0"/>
          </a:p>
          <a:p>
            <a:r>
              <a:rPr lang="en-US" dirty="0" err="1"/>
              <a:t>TuPaQ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</a:t>
            </a:r>
            <a:r>
              <a:rPr lang="en-US" dirty="0"/>
              <a:t> and large-scale</a:t>
            </a:r>
          </a:p>
          <a:p>
            <a:pPr lvl="1"/>
            <a:endParaRPr lang="en-US" sz="700" dirty="0"/>
          </a:p>
          <a:p>
            <a:r>
              <a:rPr lang="en-US" dirty="0"/>
              <a:t>TPOT </a:t>
            </a:r>
          </a:p>
          <a:p>
            <a:pPr lvl="1"/>
            <a:r>
              <a:rPr lang="en-US" dirty="0"/>
              <a:t>Genetic programming</a:t>
            </a:r>
          </a:p>
          <a:p>
            <a:pPr lvl="1"/>
            <a:endParaRPr lang="en-US" sz="700" dirty="0"/>
          </a:p>
          <a:p>
            <a:r>
              <a:rPr lang="en-US" dirty="0"/>
              <a:t>Other Services</a:t>
            </a:r>
          </a:p>
          <a:p>
            <a:pPr lvl="1"/>
            <a:r>
              <a:rPr lang="en-US" dirty="0"/>
              <a:t>Azure ML, Amazon ML</a:t>
            </a:r>
          </a:p>
          <a:p>
            <a:pPr lvl="1"/>
            <a:r>
              <a:rPr lang="en-US" dirty="0"/>
              <a:t>Google </a:t>
            </a:r>
            <a:r>
              <a:rPr lang="en-US" dirty="0" err="1"/>
              <a:t>AutoML</a:t>
            </a:r>
            <a:r>
              <a:rPr lang="en-US" dirty="0"/>
              <a:t>, H20 </a:t>
            </a:r>
            <a:r>
              <a:rPr lang="en-US" dirty="0" err="1"/>
              <a:t>AutoML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539" y="557298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35189" y="5422257"/>
            <a:ext cx="305469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Hantian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Luyuan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Zeng,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How Good Are Machine Learning Clouds for Binary Classification with Good Features?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208" y="114724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12677" y="1107053"/>
            <a:ext cx="354706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208" y="197077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248" y="2794294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23209" y="1900389"/>
            <a:ext cx="34365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[Lars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Kotthoffet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 2.0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Automatic model selection and hyper-parameter optimization in WEKA.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2643573"/>
            <a:ext cx="279344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[Matthias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Feurer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sklearn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Efficient and Robust Automated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208" y="3707910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004080" y="3567536"/>
            <a:ext cx="327576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[Evan R. Sparks,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Talwalkar, Daniel Haas, Michael J. Franklin, Michael I. Jordan,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Automating model search for large scale machine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SoCC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2248" y="4629224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280597" y="4571883"/>
            <a:ext cx="399924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[Randal S. Olson, Jason H. Moore: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TPOT: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Tree-Based Pipeline Optimization Tool for Automating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238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217" y="5188559"/>
            <a:ext cx="3682198" cy="1086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Alpine Meadow</a:t>
            </a:r>
          </a:p>
          <a:p>
            <a:pPr lvl="1"/>
            <a:r>
              <a:rPr lang="en-US" dirty="0"/>
              <a:t>Logical and physical ML pipelines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 </a:t>
            </a:r>
            <a:r>
              <a:rPr lang="en-US" dirty="0"/>
              <a:t>for pipeline selection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for hyper-parameters</a:t>
            </a:r>
          </a:p>
          <a:p>
            <a:pPr lvl="1"/>
            <a:endParaRPr lang="en-US" sz="700" dirty="0"/>
          </a:p>
          <a:p>
            <a:r>
              <a:rPr lang="en-US" dirty="0" err="1"/>
              <a:t>Dabl</a:t>
            </a:r>
            <a:r>
              <a:rPr lang="en-US" dirty="0"/>
              <a:t> </a:t>
            </a:r>
            <a:r>
              <a:rPr lang="en-US" b="0" dirty="0"/>
              <a:t>(Data Analysis Baseline Library)</a:t>
            </a:r>
          </a:p>
          <a:p>
            <a:pPr lvl="1"/>
            <a:r>
              <a:rPr lang="en-US" dirty="0"/>
              <a:t>Tools for simple data preparation and ML training</a:t>
            </a:r>
            <a:endParaRPr lang="en-US" b="0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Hyperband</a:t>
            </a:r>
            <a:r>
              <a:rPr lang="en-US" dirty="0"/>
              <a:t> (successive halving) for optimization</a:t>
            </a:r>
            <a:endParaRPr lang="en-US" b="0" dirty="0"/>
          </a:p>
          <a:p>
            <a:pPr lvl="1"/>
            <a:endParaRPr lang="en-US" sz="700" b="0" dirty="0"/>
          </a:p>
          <a:p>
            <a:r>
              <a:rPr lang="en-US" dirty="0"/>
              <a:t>BOHB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&amp; </a:t>
            </a:r>
            <a:r>
              <a:rPr lang="en-US" b="1" dirty="0">
                <a:solidFill>
                  <a:schemeClr val="accent1"/>
                </a:solidFill>
              </a:rPr>
              <a:t>hyperband</a:t>
            </a:r>
          </a:p>
          <a:p>
            <a:pPr lvl="1"/>
            <a:r>
              <a:rPr lang="en-US" dirty="0"/>
              <a:t>Queue-based </a:t>
            </a:r>
            <a:r>
              <a:rPr lang="en-US" b="1" dirty="0">
                <a:solidFill>
                  <a:srgbClr val="7889FB"/>
                </a:solidFill>
              </a:rPr>
              <a:t>parallelization</a:t>
            </a:r>
            <a:r>
              <a:rPr lang="en-US" dirty="0"/>
              <a:t> of successive halving</a:t>
            </a:r>
          </a:p>
          <a:p>
            <a:pPr lvl="1"/>
            <a:endParaRPr lang="en-US" sz="1000" dirty="0"/>
          </a:p>
          <a:p>
            <a:r>
              <a:rPr lang="en-US" dirty="0" err="1"/>
              <a:t>AutoML</a:t>
            </a:r>
            <a:r>
              <a:rPr lang="en-US" dirty="0"/>
              <a:t> </a:t>
            </a:r>
            <a:r>
              <a:rPr lang="en-US" b="0" dirty="0"/>
              <a:t>(</a:t>
            </a:r>
            <a:r>
              <a:rPr lang="en-US" b="0" dirty="0">
                <a:hlinkClick r:id="rId4"/>
              </a:rPr>
              <a:t>https://www.automl.org/</a:t>
            </a:r>
            <a:r>
              <a:rPr lang="en-US" b="0" dirty="0"/>
              <a:t>)</a:t>
            </a:r>
            <a:br>
              <a:rPr lang="en-US" b="0" dirty="0"/>
            </a:br>
            <a:r>
              <a:rPr lang="en-US" dirty="0"/>
              <a:t>Paper Collections/Benchmarks</a:t>
            </a:r>
          </a:p>
          <a:p>
            <a:pPr lvl="1"/>
            <a:r>
              <a:rPr lang="en-US" dirty="0" err="1"/>
              <a:t>HPOBench</a:t>
            </a:r>
            <a:r>
              <a:rPr lang="en-US" dirty="0"/>
              <a:t>/</a:t>
            </a:r>
            <a:r>
              <a:rPr lang="en-US" dirty="0" err="1"/>
              <a:t>NASBench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9976" y="3087771"/>
            <a:ext cx="220058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https://amueller.github.io/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/dev/user_guide.html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574" y="409062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77802" y="3908811"/>
            <a:ext cx="258242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Falkner, Aaron Klein,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BOHB: Robust and Efficient Hyper-parameter Optimization at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360" y="1730088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878287" y="1567542"/>
            <a:ext cx="24718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Shang et al: Democratizing Data Science through Interactive Curation of ML Pipelines.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2970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Architecture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Design neural networks (type of layers / network) is often trial &amp; error process</a:t>
            </a:r>
          </a:p>
          <a:p>
            <a:pPr lvl="1"/>
            <a:r>
              <a:rPr lang="en-US" dirty="0"/>
              <a:t>Accuracy vs necessary computation characterizes an architecture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Automatic neural architecture search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Search Space</a:t>
            </a:r>
            <a:r>
              <a:rPr lang="en-US" dirty="0"/>
              <a:t> of Building Blocks</a:t>
            </a:r>
          </a:p>
          <a:p>
            <a:pPr lvl="1"/>
            <a:r>
              <a:rPr lang="en-US" dirty="0"/>
              <a:t>Define possible operations</a:t>
            </a:r>
            <a:br>
              <a:rPr lang="en-US" dirty="0"/>
            </a:br>
            <a:r>
              <a:rPr lang="en-US" dirty="0"/>
              <a:t>(e.g., identity, 3x3/5x5 separable </a:t>
            </a:r>
            <a:br>
              <a:rPr lang="en-US" dirty="0"/>
            </a:br>
            <a:r>
              <a:rPr lang="en-US" dirty="0"/>
              <a:t>convolution, </a:t>
            </a:r>
            <a:r>
              <a:rPr lang="en-US" dirty="0" err="1"/>
              <a:t>avg</a:t>
            </a:r>
            <a:r>
              <a:rPr lang="en-US" dirty="0"/>
              <a:t>/max pooling)</a:t>
            </a:r>
          </a:p>
          <a:p>
            <a:pPr lvl="1"/>
            <a:r>
              <a:rPr lang="en-US" dirty="0"/>
              <a:t>Define approach for connecting</a:t>
            </a:r>
            <a:br>
              <a:rPr lang="en-US" dirty="0"/>
            </a:br>
            <a:r>
              <a:rPr lang="en-US" dirty="0"/>
              <a:t>operations (pick 2 inputs, apply op, </a:t>
            </a:r>
            <a:br>
              <a:rPr lang="en-US" dirty="0"/>
            </a:br>
            <a:r>
              <a:rPr lang="en-US" dirty="0"/>
              <a:t>and add results)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612" y="2622619"/>
            <a:ext cx="3286234" cy="3913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89" y="539415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58461" y="5333869"/>
            <a:ext cx="367313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Hieu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Pham, Melody Y. Guan,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Le, Jeff Dean: Efficient Neural Architecture Search via Parameter Sharing.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8092" y="3908809"/>
            <a:ext cx="18488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Exploration of cell designs</a:t>
            </a:r>
          </a:p>
        </p:txBody>
      </p:sp>
    </p:spTree>
    <p:extLst>
      <p:ext uri="{BB962C8B-B14F-4D97-AF65-F5344CB8AC3E}">
        <p14:creationId xmlns:p14="http://schemas.microsoft.com/office/powerpoint/2010/main" val="276936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Search Strategy</a:t>
            </a:r>
            <a:endParaRPr lang="en-US" b="0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Classical evolutionary algorithms</a:t>
            </a:r>
          </a:p>
          <a:p>
            <a:pPr lvl="1"/>
            <a:r>
              <a:rPr lang="en-US" dirty="0"/>
              <a:t>Recurrent neural networks (e.g., LSTM)</a:t>
            </a:r>
          </a:p>
          <a:p>
            <a:pPr lvl="1"/>
            <a:r>
              <a:rPr lang="en-US" dirty="0"/>
              <a:t>Bayesian optimization (with </a:t>
            </a:r>
            <a:br>
              <a:rPr lang="en-US" dirty="0"/>
            </a:br>
            <a:r>
              <a:rPr lang="en-US" dirty="0"/>
              <a:t>special distance metric)</a:t>
            </a:r>
          </a:p>
          <a:p>
            <a:pPr lvl="1"/>
            <a:endParaRPr lang="en-US" sz="10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Optimization Objective</a:t>
            </a:r>
          </a:p>
          <a:p>
            <a:pPr lvl="1"/>
            <a:r>
              <a:rPr lang="en-US" dirty="0"/>
              <a:t>Max accuracy (min error)</a:t>
            </a:r>
          </a:p>
          <a:p>
            <a:pPr lvl="1"/>
            <a:r>
              <a:rPr lang="en-US" dirty="0"/>
              <a:t>Multi-objective (accuracy and runtime)</a:t>
            </a:r>
          </a:p>
          <a:p>
            <a:pPr lvl="1"/>
            <a:endParaRPr lang="en-US" sz="1000" dirty="0"/>
          </a:p>
          <a:p>
            <a:r>
              <a:rPr lang="en-US" dirty="0"/>
              <a:t>Excursus: Model Scaling</a:t>
            </a:r>
          </a:p>
          <a:p>
            <a:pPr lvl="1"/>
            <a:r>
              <a:rPr lang="en-US" dirty="0"/>
              <a:t>Automatically scale-up small</a:t>
            </a:r>
            <a:br>
              <a:rPr lang="en-US" dirty="0"/>
            </a:br>
            <a:r>
              <a:rPr lang="en-US" dirty="0"/>
              <a:t>model for better accuracy</a:t>
            </a:r>
          </a:p>
          <a:p>
            <a:pPr lvl="1"/>
            <a:r>
              <a:rPr lang="en-US" dirty="0" err="1"/>
              <a:t>EfficientNet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703" y="151642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96928" y="1476476"/>
            <a:ext cx="270300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Neural Architecture Search with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2432" y="2342187"/>
            <a:ext cx="36375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Kirthevasan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Kandasamy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Willie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Neiswanger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Jeff Schneider,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Barnabás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Póczos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P. Xing: Neural Architecture Search with Bayesian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Optimisation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Optimal Transport.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703" y="250150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120201" y="5727561"/>
            <a:ext cx="337624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Mingxing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EfficientNet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Rethinking Model Scaling for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225" y="5791330"/>
            <a:ext cx="49748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166" y="3734942"/>
            <a:ext cx="3681096" cy="29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Computational Resources</a:t>
            </a:r>
          </a:p>
          <a:p>
            <a:pPr lvl="1"/>
            <a:r>
              <a:rPr lang="en-US" dirty="0"/>
              <a:t>Huge computational requirements for NAS (even on small datasets)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#1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Difficult to reproduce</a:t>
            </a:r>
            <a:r>
              <a:rPr lang="en-US" dirty="0"/>
              <a:t>, and </a:t>
            </a:r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barrier-to-entry</a:t>
            </a:r>
          </a:p>
          <a:p>
            <a:pPr lvl="1"/>
            <a:endParaRPr lang="en-US" dirty="0"/>
          </a:p>
          <a:p>
            <a:r>
              <a:rPr lang="en-US" dirty="0"/>
              <a:t> Excursus: NAS-Bench-101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423K</a:t>
            </a:r>
            <a:r>
              <a:rPr lang="en-US" dirty="0"/>
              <a:t> unique convolutional architectures</a:t>
            </a:r>
          </a:p>
          <a:p>
            <a:pPr lvl="1"/>
            <a:r>
              <a:rPr lang="en-US" dirty="0"/>
              <a:t>Training and evaluated </a:t>
            </a:r>
            <a:r>
              <a:rPr lang="en-US" b="1" dirty="0">
                <a:solidFill>
                  <a:srgbClr val="7889FB"/>
                </a:solidFill>
              </a:rPr>
              <a:t>ALL</a:t>
            </a:r>
            <a:r>
              <a:rPr lang="en-US" dirty="0"/>
              <a:t> architectures,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multiple times</a:t>
            </a:r>
            <a:r>
              <a:rPr lang="en-US" dirty="0"/>
              <a:t> on </a:t>
            </a:r>
            <a:r>
              <a:rPr lang="en-US" b="1" dirty="0">
                <a:solidFill>
                  <a:schemeClr val="accent1"/>
                </a:solidFill>
              </a:rPr>
              <a:t>CIFAR-10</a:t>
            </a:r>
          </a:p>
          <a:p>
            <a:pPr lvl="1"/>
            <a:r>
              <a:rPr lang="en-US" dirty="0"/>
              <a:t>Shared dataset: </a:t>
            </a:r>
            <a:r>
              <a:rPr lang="en-US" b="1" dirty="0">
                <a:solidFill>
                  <a:srgbClr val="7889FB"/>
                </a:solidFill>
              </a:rPr>
              <a:t>5M trained models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39" y="4583857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08220" y="4533616"/>
            <a:ext cx="40293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Ying, Aaron Klein, Eric Christiansen, Esteban Real, Kevin Murphy,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NAS-Bench-101: Towards Reproducible Neural Architecture Search.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67" y="2682908"/>
            <a:ext cx="2166497" cy="2524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4090" y="2682908"/>
            <a:ext cx="177855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Outer Skeleton</a:t>
            </a:r>
          </a:p>
        </p:txBody>
      </p:sp>
    </p:spTree>
    <p:extLst>
      <p:ext uri="{BB962C8B-B14F-4D97-AF65-F5344CB8AC3E}">
        <p14:creationId xmlns:p14="http://schemas.microsoft.com/office/powerpoint/2010/main" val="33706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Management &amp; Provenance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Model 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 process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trial and error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(preparation, feature engineering, model selection)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personas</a:t>
            </a:r>
            <a:r>
              <a:rPr lang="en-US" dirty="0"/>
              <a:t> (data engineer, ML expert, </a:t>
            </a:r>
            <a:r>
              <a:rPr lang="en-US" dirty="0" err="1"/>
              <a:t>devops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No record of experiments, insights lost along the way</a:t>
            </a:r>
          </a:p>
          <a:p>
            <a:pPr lvl="1"/>
            <a:r>
              <a:rPr lang="en-US" dirty="0"/>
              <a:t>Difficult to reproduce results</a:t>
            </a:r>
          </a:p>
          <a:p>
            <a:pPr lvl="1"/>
            <a:r>
              <a:rPr lang="en-US" dirty="0"/>
              <a:t>Cannot search for or query models </a:t>
            </a:r>
          </a:p>
          <a:p>
            <a:pPr lvl="1"/>
            <a:r>
              <a:rPr lang="en-US" dirty="0"/>
              <a:t>Difficult to collaborate</a:t>
            </a:r>
          </a:p>
          <a:p>
            <a:pPr lvl="1"/>
            <a:endParaRPr lang="en-US" sz="1200" dirty="0"/>
          </a:p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Experiment tracking and visualization</a:t>
            </a:r>
          </a:p>
          <a:p>
            <a:pPr lvl="1"/>
            <a:r>
              <a:rPr lang="en-US" dirty="0"/>
              <a:t>Coarse-grained ML pipeline provenance and versioning</a:t>
            </a:r>
          </a:p>
          <a:p>
            <a:pPr lvl="1"/>
            <a:r>
              <a:rPr lang="en-US" dirty="0"/>
              <a:t>Fine-grained data provenance (data-/ops-oriented)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14" name="Picture 8" descr="https://upload.wikimedia.org/wikipedia/commons/thumb/1/1b/Emblem-person-red.svg/2000px-Emblem-person-re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56" y="1991610"/>
            <a:ext cx="642759" cy="6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34" y="2191990"/>
            <a:ext cx="643493" cy="6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62673" y="1047980"/>
            <a:ext cx="201050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you create that model?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you consider X?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425" y="3346235"/>
            <a:ext cx="85652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260123" y="4009294"/>
            <a:ext cx="26922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ModelDB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manage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Spark Summit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282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ModelHub</a:t>
            </a:r>
            <a:endParaRPr lang="en-US" dirty="0"/>
          </a:p>
          <a:p>
            <a:pPr lvl="1"/>
            <a:r>
              <a:rPr lang="en-US" dirty="0"/>
              <a:t>Versioning system for DNN models, </a:t>
            </a:r>
            <a:br>
              <a:rPr lang="en-US" dirty="0"/>
            </a:br>
            <a:r>
              <a:rPr lang="en-US" dirty="0"/>
              <a:t>including provenance tracking</a:t>
            </a:r>
          </a:p>
          <a:p>
            <a:pPr lvl="1"/>
            <a:r>
              <a:rPr lang="en-US" dirty="0"/>
              <a:t>DSL for model exploration and enumeration </a:t>
            </a:r>
            <a:br>
              <a:rPr lang="en-US" dirty="0"/>
            </a:br>
            <a:r>
              <a:rPr lang="en-US" dirty="0"/>
              <a:t>queries (model selection + hyper parameters)</a:t>
            </a:r>
          </a:p>
          <a:p>
            <a:pPr lvl="1"/>
            <a:r>
              <a:rPr lang="en-US" dirty="0"/>
              <a:t>Model versions stored as deltas</a:t>
            </a:r>
          </a:p>
          <a:p>
            <a:pPr lvl="1"/>
            <a:endParaRPr lang="en-US" dirty="0"/>
          </a:p>
          <a:p>
            <a:r>
              <a:rPr lang="en-US" dirty="0" err="1"/>
              <a:t>ModelDB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7889FB"/>
                </a:solidFill>
                <a:sym typeface="Wingdings" panose="05000000000000000000" pitchFamily="2" charset="2"/>
              </a:rPr>
              <a:t>Verta.ai</a:t>
            </a:r>
            <a:endParaRPr lang="en-US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Model and provenance logging for ML </a:t>
            </a:r>
            <a:br>
              <a:rPr lang="en-US" dirty="0"/>
            </a:br>
            <a:r>
              <a:rPr lang="en-US" dirty="0"/>
              <a:t>pipelines via programmatic APIs</a:t>
            </a:r>
          </a:p>
          <a:p>
            <a:pPr lvl="1"/>
            <a:r>
              <a:rPr lang="en-US" dirty="0"/>
              <a:t>Support for different ML systems </a:t>
            </a:r>
            <a:br>
              <a:rPr lang="en-US" dirty="0"/>
            </a:br>
            <a:r>
              <a:rPr lang="en-US" dirty="0"/>
              <a:t>(e.g., spark.ml, </a:t>
            </a:r>
            <a:r>
              <a:rPr lang="en-US" dirty="0" err="1"/>
              <a:t>scikit</a:t>
            </a:r>
            <a:r>
              <a:rPr lang="en-US" dirty="0"/>
              <a:t>-learn, others)</a:t>
            </a:r>
          </a:p>
          <a:p>
            <a:pPr lvl="1"/>
            <a:r>
              <a:rPr lang="en-US" dirty="0"/>
              <a:t>GUIs for capturing meta data and </a:t>
            </a:r>
            <a:br>
              <a:rPr lang="en-US" dirty="0"/>
            </a:br>
            <a:r>
              <a:rPr lang="en-US" dirty="0"/>
              <a:t>metric visualization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8189" y="1350268"/>
            <a:ext cx="240884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[Hui Miao,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Larry S. Davis,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ModelHub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Deep Learning Lifecycle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836" y="149746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836" y="362259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55288" y="3502011"/>
            <a:ext cx="303460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Samuel Madden: MODELDB: Opportunities and Challenges in Managing Machine Learning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862" y="4496310"/>
            <a:ext cx="2099090" cy="16656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47966" y="5237958"/>
            <a:ext cx="18488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Verta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Enterprise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MLOps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Platform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https://www.verta.ai/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platform/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35487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  <p:pic>
        <p:nvPicPr>
          <p:cNvPr id="6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58" y="1497412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94997" y="4421874"/>
            <a:ext cx="1391352" cy="1407754"/>
            <a:chOff x="3930084" y="4978403"/>
            <a:chExt cx="1729952" cy="1750352"/>
          </a:xfrm>
        </p:grpSpPr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637991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478845" y="4421874"/>
            <a:ext cx="1391352" cy="1407754"/>
            <a:chOff x="3930084" y="4978403"/>
            <a:chExt cx="1729952" cy="1750352"/>
          </a:xfrm>
        </p:grpSpPr>
        <p:pic>
          <p:nvPicPr>
            <p:cNvPr id="13" name="Picture 12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24" name="Chevron 23"/>
          <p:cNvSpPr/>
          <p:nvPr/>
        </p:nvSpPr>
        <p:spPr>
          <a:xfrm>
            <a:off x="1149073" y="2888977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27" name="Straight Arrow Connector 26"/>
          <p:cNvCxnSpPr>
            <a:stCxn id="9" idx="0"/>
          </p:cNvCxnSpPr>
          <p:nvPr/>
        </p:nvCxnSpPr>
        <p:spPr>
          <a:xfrm flipH="1" flipV="1">
            <a:off x="1469232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  <a:endCxn id="31" idx="0"/>
          </p:cNvCxnSpPr>
          <p:nvPr/>
        </p:nvCxnSpPr>
        <p:spPr>
          <a:xfrm>
            <a:off x="4642624" y="2398151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H="1" flipV="1">
            <a:off x="8150663" y="3874830"/>
            <a:ext cx="3993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B4DCB-D90E-4ACA-AE9A-9750B8162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06167" y="3323544"/>
            <a:ext cx="967752" cy="896761"/>
          </a:xfrm>
          <a:prstGeom prst="rect">
            <a:avLst/>
          </a:prstGeom>
        </p:spPr>
      </p:pic>
      <p:sp>
        <p:nvSpPr>
          <p:cNvPr id="31" name="Chevron 30"/>
          <p:cNvSpPr/>
          <p:nvPr/>
        </p:nvSpPr>
        <p:spPr>
          <a:xfrm>
            <a:off x="3658000" y="2890092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32" name="Chevron 31"/>
          <p:cNvSpPr/>
          <p:nvPr/>
        </p:nvSpPr>
        <p:spPr>
          <a:xfrm>
            <a:off x="6122289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6618" y="1577982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36" name="Straight Arrow Connector 35"/>
          <p:cNvCxnSpPr>
            <a:stCxn id="6" idx="2"/>
            <a:endCxn id="24" idx="0"/>
          </p:cNvCxnSpPr>
          <p:nvPr/>
        </p:nvCxnSpPr>
        <p:spPr>
          <a:xfrm flipH="1">
            <a:off x="2303243" y="2398151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2"/>
            <a:endCxn id="32" idx="0"/>
          </p:cNvCxnSpPr>
          <p:nvPr/>
        </p:nvCxnSpPr>
        <p:spPr>
          <a:xfrm>
            <a:off x="4642624" y="2398151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62539" y="693338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  <p:cxnSp>
        <p:nvCxnSpPr>
          <p:cNvPr id="50" name="Straight Arrow Connector 49"/>
          <p:cNvCxnSpPr>
            <a:endCxn id="24" idx="2"/>
          </p:cNvCxnSpPr>
          <p:nvPr/>
        </p:nvCxnSpPr>
        <p:spPr>
          <a:xfrm flipH="1" flipV="1">
            <a:off x="2303243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31" idx="2"/>
          </p:cNvCxnSpPr>
          <p:nvPr/>
        </p:nvCxnSpPr>
        <p:spPr>
          <a:xfrm flipV="1">
            <a:off x="4812170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2" idx="2"/>
          </p:cNvCxnSpPr>
          <p:nvPr/>
        </p:nvCxnSpPr>
        <p:spPr>
          <a:xfrm flipV="1">
            <a:off x="7276459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04819" y="4421874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07874" y="4511708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12527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An open source platform for </a:t>
            </a:r>
            <a:br>
              <a:rPr lang="en-US" dirty="0"/>
            </a:br>
            <a:r>
              <a:rPr lang="en-US" dirty="0"/>
              <a:t>the machine learning lifecycle</a:t>
            </a:r>
          </a:p>
          <a:p>
            <a:pPr lvl="1"/>
            <a:r>
              <a:rPr lang="en-US" dirty="0"/>
              <a:t>Use of existing ML systems </a:t>
            </a:r>
            <a:br>
              <a:rPr lang="en-US" dirty="0"/>
            </a:br>
            <a:r>
              <a:rPr lang="en-US" dirty="0"/>
              <a:t>and various language bindings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Tracking:</a:t>
            </a:r>
            <a:r>
              <a:rPr lang="en-US" dirty="0"/>
              <a:t> logging and querying experiments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Projects:</a:t>
            </a:r>
            <a:r>
              <a:rPr lang="en-US" dirty="0"/>
              <a:t> packaging/reproduction of ML pipeline results 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Models:</a:t>
            </a:r>
            <a:r>
              <a:rPr lang="en-US" dirty="0"/>
              <a:t> deployment of models in various services/tools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MLflow</a:t>
            </a:r>
            <a:r>
              <a:rPr lang="en-US" b="1" dirty="0">
                <a:solidFill>
                  <a:schemeClr val="accent1"/>
                </a:solidFill>
              </a:rPr>
              <a:t> Model Registry:</a:t>
            </a:r>
            <a:r>
              <a:rPr lang="en-US" dirty="0"/>
              <a:t> cataloging models and managing deployment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902" y="1253005"/>
            <a:ext cx="977491" cy="400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454" y="2071076"/>
            <a:ext cx="2997711" cy="621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408" y="1500980"/>
            <a:ext cx="3114968" cy="637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8171" y="4501663"/>
            <a:ext cx="676665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Chen, Aaron Davidson,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the Machine Learning Lifecycle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41(4)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672" y="454090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672" y="5461945"/>
            <a:ext cx="49454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98172" y="5294753"/>
            <a:ext cx="725215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[Andrew Chen, Andy Chow, Aaron Davidson, Arjun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DCunha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Singh,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Juntai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Zheng,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Developments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Accelerate the Machine Learning Lifecycle.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652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TensorFlow</a:t>
            </a:r>
            <a:r>
              <a:rPr lang="en-US" dirty="0"/>
              <a:t>: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Suite of visualization tools</a:t>
            </a:r>
          </a:p>
          <a:p>
            <a:pPr lvl="1"/>
            <a:r>
              <a:rPr lang="en-US" dirty="0"/>
              <a:t>Explicitly track and write </a:t>
            </a:r>
            <a:br>
              <a:rPr lang="en-US" dirty="0"/>
            </a:br>
            <a:r>
              <a:rPr lang="en-US" dirty="0"/>
              <a:t>summary statistics </a:t>
            </a:r>
          </a:p>
          <a:p>
            <a:pPr lvl="1"/>
            <a:r>
              <a:rPr lang="en-US" dirty="0"/>
              <a:t>Visualize behavior over</a:t>
            </a:r>
            <a:br>
              <a:rPr lang="en-US" dirty="0"/>
            </a:br>
            <a:r>
              <a:rPr lang="en-US" dirty="0"/>
              <a:t>time and across experiments</a:t>
            </a:r>
          </a:p>
          <a:p>
            <a:pPr lvl="1"/>
            <a:r>
              <a:rPr lang="en-US" dirty="0"/>
              <a:t>Different folders for </a:t>
            </a:r>
            <a:br>
              <a:rPr lang="en-US" dirty="0"/>
            </a:br>
            <a:r>
              <a:rPr lang="en-US" dirty="0"/>
              <a:t>model versioning? </a:t>
            </a:r>
          </a:p>
          <a:p>
            <a:pPr lvl="1"/>
            <a:endParaRPr lang="en-US" dirty="0"/>
          </a:p>
          <a:p>
            <a:r>
              <a:rPr lang="en-US" dirty="0"/>
              <a:t>Other Tools:</a:t>
            </a:r>
          </a:p>
          <a:p>
            <a:pPr lvl="1"/>
            <a:r>
              <a:rPr lang="en-US" dirty="0"/>
              <a:t>Integration w/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Lots of custom logging</a:t>
            </a:r>
            <a:br>
              <a:rPr lang="en-US" dirty="0"/>
            </a:br>
            <a:r>
              <a:rPr lang="en-US" dirty="0"/>
              <a:t>and plotting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25" y="1426867"/>
            <a:ext cx="4559529" cy="3697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1472" y="5124608"/>
            <a:ext cx="356972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https://www.tensorflow.org/guide/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summaries_and_tensorboard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14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Lifecycle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Databricks</a:t>
            </a:r>
            <a:r>
              <a:rPr lang="en-US" dirty="0"/>
              <a:t> Machine Learning</a:t>
            </a:r>
          </a:p>
          <a:p>
            <a:pPr lvl="1"/>
            <a:r>
              <a:rPr lang="en-US" dirty="0" err="1"/>
              <a:t>MLOps</a:t>
            </a:r>
            <a:r>
              <a:rPr lang="en-US" dirty="0"/>
              <a:t>, Feature Store, </a:t>
            </a:r>
            <a:r>
              <a:rPr lang="en-US" dirty="0" err="1"/>
              <a:t>AutoML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19" y="2847646"/>
            <a:ext cx="8350468" cy="3375857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200" y="765186"/>
            <a:ext cx="97718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73700" y="1351926"/>
            <a:ext cx="34416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Announcing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Databricks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Machine Learning, Feature Store,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Keynote Data+ AI Summit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2100" y="2312351"/>
            <a:ext cx="63361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MLOps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DataOps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+ DevOps +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ModelOps</a:t>
            </a:r>
            <a:endParaRPr lang="en-US" sz="24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 ML Collections</a:t>
            </a:r>
          </a:p>
          <a:p>
            <a:pPr lvl="1"/>
            <a:r>
              <a:rPr lang="en-US" dirty="0" smtClean="0"/>
              <a:t>Dictionary-like data structures for </a:t>
            </a:r>
            <a:br>
              <a:rPr lang="en-US" dirty="0" smtClean="0"/>
            </a:br>
            <a:r>
              <a:rPr lang="en-US" dirty="0" smtClean="0"/>
              <a:t>configurations of experiments and models</a:t>
            </a:r>
            <a:br>
              <a:rPr lang="en-US" dirty="0" smtClean="0"/>
            </a:br>
            <a:r>
              <a:rPr lang="en-US" dirty="0" smtClean="0"/>
              <a:t>(hyper-parameters, loss, optimizer)</a:t>
            </a:r>
            <a:endParaRPr lang="en-US" dirty="0"/>
          </a:p>
          <a:p>
            <a:pPr lvl="1"/>
            <a:r>
              <a:rPr lang="en-US" dirty="0" err="1" smtClean="0">
                <a:latin typeface="Consolas" panose="020B0609020204030204" pitchFamily="49" charset="0"/>
              </a:rPr>
              <a:t>ConfigDict</a:t>
            </a:r>
            <a:r>
              <a:rPr lang="en-US" dirty="0" smtClean="0"/>
              <a:t> and </a:t>
            </a:r>
            <a:r>
              <a:rPr lang="en-US" dirty="0" err="1" smtClean="0">
                <a:latin typeface="Consolas" panose="020B0609020204030204" pitchFamily="49" charset="0"/>
              </a:rPr>
              <a:t>FrozenConfigDict</a:t>
            </a:r>
            <a:endParaRPr lang="en-US" dirty="0" smtClean="0">
              <a:latin typeface="Consolas" panose="020B0609020204030204" pitchFamily="49" charset="0"/>
            </a:endParaRPr>
          </a:p>
          <a:p>
            <a:pPr lvl="1"/>
            <a:endParaRPr lang="en-US" dirty="0" smtClean="0"/>
          </a:p>
          <a:p>
            <a:r>
              <a:rPr lang="en-US" dirty="0" smtClean="0"/>
              <a:t>#2 Fiddle</a:t>
            </a:r>
          </a:p>
          <a:p>
            <a:pPr lvl="1"/>
            <a:r>
              <a:rPr lang="en-US" b="1" dirty="0" smtClean="0">
                <a:solidFill>
                  <a:srgbClr val="7889FB"/>
                </a:solidFill>
              </a:rPr>
              <a:t>Configurations for model training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smtClean="0">
                <a:latin typeface="Consolas" panose="020B0609020204030204" pitchFamily="49" charset="0"/>
              </a:rPr>
              <a:t>build()</a:t>
            </a:r>
            <a:r>
              <a:rPr lang="en-US" dirty="0" smtClean="0"/>
              <a:t> for creating training instances</a:t>
            </a:r>
          </a:p>
          <a:p>
            <a:pPr lvl="1"/>
            <a:r>
              <a:rPr lang="en-US" b="1" dirty="0" smtClean="0">
                <a:solidFill>
                  <a:srgbClr val="7889FB"/>
                </a:solidFill>
              </a:rPr>
              <a:t>Auto-</a:t>
            </a:r>
            <a:r>
              <a:rPr lang="en-US" b="1" dirty="0" err="1" smtClean="0">
                <a:solidFill>
                  <a:srgbClr val="7889FB"/>
                </a:solidFill>
              </a:rPr>
              <a:t>config</a:t>
            </a:r>
            <a:r>
              <a:rPr lang="en-US" dirty="0" smtClean="0"/>
              <a:t> for creating a </a:t>
            </a:r>
            <a:r>
              <a:rPr lang="en-US" dirty="0" err="1" smtClean="0"/>
              <a:t>config</a:t>
            </a:r>
            <a:r>
              <a:rPr lang="en-US" dirty="0" smtClean="0"/>
              <a:t> object</a:t>
            </a:r>
            <a:br>
              <a:rPr lang="en-US" dirty="0" smtClean="0"/>
            </a:br>
            <a:r>
              <a:rPr lang="en-US" dirty="0" smtClean="0"/>
              <a:t>from a (control-flow-free) function</a:t>
            </a:r>
          </a:p>
          <a:p>
            <a:pPr lvl="1"/>
            <a:r>
              <a:rPr lang="en-US" dirty="0" smtClean="0"/>
              <a:t>Explain and visualization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&amp; Provenance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9786" y="1446491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github.com/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google/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ml_collections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186" y="2670802"/>
            <a:ext cx="3272059" cy="3624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5799" y="5346659"/>
            <a:ext cx="24454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github.com/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google/fiddle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73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for ML Pipelines </a:t>
            </a:r>
            <a:r>
              <a:rPr lang="en-US" sz="2400" dirty="0"/>
              <a:t>(</a:t>
            </a:r>
            <a:r>
              <a:rPr lang="en-US" sz="2400" dirty="0">
                <a:solidFill>
                  <a:schemeClr val="accent1"/>
                </a:solidFill>
              </a:rPr>
              <a:t>fine-grained</a:t>
            </a:r>
            <a:r>
              <a:rPr lang="en-US" sz="2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DEX: Dataset Versioning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Versioning of datasets, stored with delta encoding</a:t>
            </a:r>
          </a:p>
          <a:p>
            <a:pPr lvl="1"/>
            <a:r>
              <a:rPr lang="en-US" dirty="0"/>
              <a:t>Checkout, intersection, union queries over deltas</a:t>
            </a:r>
          </a:p>
          <a:p>
            <a:pPr lvl="1"/>
            <a:r>
              <a:rPr lang="en-US" dirty="0"/>
              <a:t>Query optimization for finding efficient plans</a:t>
            </a:r>
          </a:p>
          <a:p>
            <a:pPr lvl="1"/>
            <a:endParaRPr lang="en-US" sz="300" dirty="0"/>
          </a:p>
          <a:p>
            <a:r>
              <a:rPr lang="en-US" dirty="0"/>
              <a:t>MISTIQUE: Intermediates of ML Pipelines</a:t>
            </a:r>
          </a:p>
          <a:p>
            <a:pPr lvl="1"/>
            <a:r>
              <a:rPr lang="en-US" dirty="0"/>
              <a:t>Capturing, storage, querying of intermediates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Lossy</a:t>
            </a:r>
            <a:r>
              <a:rPr lang="en-US" b="1" dirty="0">
                <a:solidFill>
                  <a:srgbClr val="7889FB"/>
                </a:solidFill>
              </a:rPr>
              <a:t> deduplication and compression</a:t>
            </a:r>
          </a:p>
          <a:p>
            <a:pPr lvl="1"/>
            <a:r>
              <a:rPr lang="en-US" dirty="0"/>
              <a:t>Adaptive querying/materialization for finding efficient plans</a:t>
            </a:r>
          </a:p>
          <a:p>
            <a:pPr lvl="1"/>
            <a:endParaRPr lang="en-US" sz="300" dirty="0"/>
          </a:p>
          <a:p>
            <a:r>
              <a:rPr lang="en-US" dirty="0"/>
              <a:t>Linear Algebra Provenance</a:t>
            </a:r>
          </a:p>
          <a:p>
            <a:pPr lvl="1"/>
            <a:r>
              <a:rPr lang="en-US" dirty="0"/>
              <a:t>Provenance propagation by decomposition</a:t>
            </a:r>
          </a:p>
          <a:p>
            <a:pPr lvl="1"/>
            <a:r>
              <a:rPr lang="en-US" dirty="0"/>
              <a:t>Annotate parts w/ provenance polynomials</a:t>
            </a:r>
            <a:br>
              <a:rPr lang="en-US" dirty="0"/>
            </a:br>
            <a:r>
              <a:rPr lang="en-US" dirty="0"/>
              <a:t>(identifiers of contributing inputs + impact)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57011" y="5446209"/>
                <a:ext cx="4079631" cy="39126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11" y="5446209"/>
                <a:ext cx="4079631" cy="391261"/>
              </a:xfrm>
              <a:prstGeom prst="rect">
                <a:avLst/>
              </a:prstGeom>
              <a:blipFill>
                <a:blip r:embed="rId3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5596930" y="4340888"/>
            <a:ext cx="2972864" cy="2470535"/>
            <a:chOff x="5596930" y="4340888"/>
            <a:chExt cx="2972864" cy="2470535"/>
          </a:xfrm>
        </p:grpSpPr>
        <p:sp>
          <p:nvSpPr>
            <p:cNvPr id="6" name="Rectangle 5"/>
            <p:cNvSpPr/>
            <p:nvPr/>
          </p:nvSpPr>
          <p:spPr>
            <a:xfrm>
              <a:off x="6129494" y="4401178"/>
              <a:ext cx="813916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39285" y="4401177"/>
              <a:ext cx="556785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31169" y="4875127"/>
              <a:ext cx="813916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39285" y="4875126"/>
              <a:ext cx="556785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96930" y="4340888"/>
              <a:ext cx="4119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14198" y="4402852"/>
              <a:ext cx="4716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14198" y="4876801"/>
              <a:ext cx="4716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614198" y="4401177"/>
              <a:ext cx="471600" cy="472273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228819" y="4404528"/>
              <a:ext cx="3204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28819" y="4868429"/>
              <a:ext cx="3204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8228819" y="4873451"/>
              <a:ext cx="320400" cy="283027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131169" y="5337346"/>
              <a:ext cx="813916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40960" y="5337345"/>
              <a:ext cx="556785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32844" y="6253423"/>
              <a:ext cx="813916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940960" y="6253422"/>
              <a:ext cx="556785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6132844" y="5337346"/>
              <a:ext cx="806441" cy="8135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46760" y="6253423"/>
              <a:ext cx="549310" cy="5579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86991" y="520671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221227" y="5208393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27893" y="5720858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529569" y="629528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66" y="603742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768510" y="5988128"/>
            <a:ext cx="29424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Zhepeng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Yan, Val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Tannen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Zachary G. Ives: Fine-grained Provenance for Linear Algebra Operators.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TaPP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211" y="164238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702" y="290542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6561571" y="1396538"/>
            <a:ext cx="172999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[Amit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DEX: Query Execution in a Delta-based Storage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88334" y="2754702"/>
            <a:ext cx="241327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MISTIQUE: A System to Store and Query Model Intermediates for Model Diagnosis.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3838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9" grpId="0"/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for ML Pipelines </a:t>
            </a:r>
            <a:r>
              <a:rPr lang="en-US" sz="2400" dirty="0"/>
              <a:t>(</a:t>
            </a:r>
            <a:r>
              <a:rPr lang="en-US" sz="2400" dirty="0">
                <a:solidFill>
                  <a:schemeClr val="accent1"/>
                </a:solidFill>
              </a:rPr>
              <a:t>coarse-grained</a:t>
            </a:r>
            <a:r>
              <a:rPr lang="en-US" sz="2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Programmatic API for</a:t>
            </a:r>
            <a:br>
              <a:rPr lang="en-US" dirty="0"/>
            </a:br>
            <a:r>
              <a:rPr lang="en-US" dirty="0"/>
              <a:t>tracking parameters, </a:t>
            </a:r>
            <a:br>
              <a:rPr lang="en-US" dirty="0"/>
            </a:br>
            <a:r>
              <a:rPr lang="en-US" dirty="0"/>
              <a:t>experiments, and results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autolog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for specific </a:t>
            </a:r>
            <a:r>
              <a:rPr lang="en-US" dirty="0" err="1"/>
              <a:t>params</a:t>
            </a:r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Flor (on Ground)</a:t>
            </a:r>
          </a:p>
          <a:p>
            <a:pPr lvl="1"/>
            <a:r>
              <a:rPr lang="en-US" dirty="0"/>
              <a:t>DSL embedded in python for managing the </a:t>
            </a:r>
            <a:br>
              <a:rPr lang="en-US" dirty="0"/>
            </a:br>
            <a:r>
              <a:rPr lang="en-US" dirty="0"/>
              <a:t>workflow development phase of the ML lifecycle</a:t>
            </a:r>
          </a:p>
          <a:p>
            <a:pPr lvl="1"/>
            <a:r>
              <a:rPr lang="en-US" dirty="0"/>
              <a:t>DAGs of actions, artifacts, and literals</a:t>
            </a:r>
          </a:p>
          <a:p>
            <a:pPr lvl="1"/>
            <a:r>
              <a:rPr lang="en-US" dirty="0"/>
              <a:t>Data context generated by activities in Ground </a:t>
            </a:r>
          </a:p>
          <a:p>
            <a:pPr lvl="1"/>
            <a:endParaRPr lang="en-US" sz="700" dirty="0"/>
          </a:p>
          <a:p>
            <a:r>
              <a:rPr lang="en-US" dirty="0"/>
              <a:t>Dataset Relationship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Reuse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reveal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revise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retarget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Code-to-data relationships (data provenance)</a:t>
            </a:r>
          </a:p>
          <a:p>
            <a:pPr lvl="1"/>
            <a:r>
              <a:rPr lang="en-US" dirty="0"/>
              <a:t>Data-to-code relationships (potential transforms)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05375" y="1509451"/>
            <a:ext cx="4229726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</a:t>
            </a:r>
            <a:endParaRPr lang="en-US" sz="15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num_dimensions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", 8)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("regularization",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mlflow.log_metric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("accuracy",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mlflow.log_artifact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("roc.png")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3055" y="1215432"/>
            <a:ext cx="24718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https://databricks.com/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blog/2018/06/05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85086" y="3029762"/>
            <a:ext cx="2858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https://rise.cs.berkeley.edu/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projects/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jarvis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703" y="3704646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703" y="525612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099347" y="3644358"/>
            <a:ext cx="217044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Ground: A Data Context Service.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9346" y="5095349"/>
            <a:ext cx="218049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Ives, Yi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Soonbo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Han, Nan Zheng,: Dataset Relationship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848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514" y="2847998"/>
            <a:ext cx="5019799" cy="27931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95487" y="3620345"/>
            <a:ext cx="561974" cy="93345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61137" y="3161395"/>
            <a:ext cx="12573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recompute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99494" y="2717567"/>
            <a:ext cx="819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for ML Pipelines </a:t>
            </a:r>
            <a:r>
              <a:rPr lang="en-US" sz="2400" dirty="0"/>
              <a:t>(</a:t>
            </a:r>
            <a:r>
              <a:rPr lang="en-US" sz="2400" dirty="0">
                <a:solidFill>
                  <a:schemeClr val="accent1"/>
                </a:solidFill>
              </a:rPr>
              <a:t>coarse-grained</a:t>
            </a:r>
            <a:r>
              <a:rPr lang="en-US" sz="2400" dirty="0"/>
              <a:t>),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HELIX</a:t>
            </a:r>
          </a:p>
          <a:p>
            <a:pPr lvl="1"/>
            <a:r>
              <a:rPr lang="en-US" dirty="0"/>
              <a:t>Goal: focus on iterative development </a:t>
            </a:r>
            <a:br>
              <a:rPr lang="en-US" dirty="0"/>
            </a:br>
            <a:r>
              <a:rPr lang="en-US" dirty="0"/>
              <a:t>w/ small modifications (trial &amp; error)</a:t>
            </a:r>
          </a:p>
          <a:p>
            <a:pPr lvl="1"/>
            <a:r>
              <a:rPr lang="en-US" dirty="0"/>
              <a:t>Caching, reuse, and </a:t>
            </a:r>
            <a:r>
              <a:rPr lang="en-US" dirty="0" err="1"/>
              <a:t>recomputation</a:t>
            </a:r>
            <a:endParaRPr lang="en-US" dirty="0"/>
          </a:p>
          <a:p>
            <a:pPr lvl="1"/>
            <a:r>
              <a:rPr lang="en-US" dirty="0"/>
              <a:t>Reuse as </a:t>
            </a:r>
            <a:r>
              <a:rPr lang="en-US" b="1" dirty="0">
                <a:solidFill>
                  <a:srgbClr val="7889FB"/>
                </a:solidFill>
              </a:rPr>
              <a:t>Max-Flow problem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NP-hard</a:t>
            </a:r>
            <a:r>
              <a:rPr lang="en-US" dirty="0">
                <a:sym typeface="Wingdings" panose="05000000000000000000" pitchFamily="2" charset="2"/>
              </a:rPr>
              <a:t>  heuristics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Materialization to disk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for future reuse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sz="10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Collaborative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Optimizer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16" y="161448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41326" y="1349750"/>
            <a:ext cx="2971800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[Doris Xin, Stephen Macke,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Jialin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Shuchen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Song, Aditya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Parameswaran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Helix: Holistic Optimization for Accelerating Iterative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6962" y="5466303"/>
            <a:ext cx="481755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[Behrouz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Derakhshan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Alireza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Rezaei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Mahdiraji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Optimizing Machine Learning Workloads in Collaborative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12" y="5536641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91307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</a:t>
            </a:r>
            <a:r>
              <a:rPr lang="en-US" dirty="0"/>
              <a:t> (data preprocessing, model configurations)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Reproducibility</a:t>
            </a:r>
            <a:r>
              <a:rPr lang="en-US" dirty="0"/>
              <a:t> and </a:t>
            </a:r>
            <a:r>
              <a:rPr lang="en-US" b="1" dirty="0" err="1">
                <a:solidFill>
                  <a:schemeClr val="accent1"/>
                </a:solidFill>
              </a:rPr>
              <a:t>explainability</a:t>
            </a:r>
            <a:r>
              <a:rPr lang="en-US" dirty="0"/>
              <a:t> of trained models (data, parameters, prep)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Lineage/Provenance as Key Enabling Technique: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</a:t>
            </a:r>
            <a:r>
              <a:rPr lang="en-US" b="0" dirty="0"/>
              <a:t>odel versioning, reuse of intermediates, incremental maintenance,</a:t>
            </a:r>
            <a:br>
              <a:rPr lang="en-US" b="0" dirty="0"/>
            </a:br>
            <a:r>
              <a:rPr lang="en-US" b="0" dirty="0"/>
              <a:t>auto differentiation, and debugging (query processing over lineage)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Efficient Lineage Tracing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Tracing of inputs, literals,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non-determinism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logical operations</a:t>
            </a:r>
            <a:r>
              <a:rPr lang="en-US" dirty="0">
                <a:solidFill>
                  <a:srgbClr val="7889FB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Deduplication</a:t>
            </a:r>
            <a:r>
              <a:rPr lang="en-US" dirty="0">
                <a:solidFill>
                  <a:schemeClr val="tx1"/>
                </a:solidFill>
              </a:rPr>
              <a:t> for loops/functions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Program/output reconstruction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445" y="707056"/>
            <a:ext cx="66675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225" y="707056"/>
            <a:ext cx="805167" cy="843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536" y="3624865"/>
            <a:ext cx="4740987" cy="1372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331" y="5204245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06497" y="5046788"/>
            <a:ext cx="27785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[Arnab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LIMA: Fine-grained Lineage Tracing and Reuse in Machine Learning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211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0400"/>
            <a:ext cx="8343560" cy="4975848"/>
          </a:xfrm>
        </p:spPr>
        <p:txBody>
          <a:bodyPr/>
          <a:lstStyle/>
          <a:p>
            <a:r>
              <a:rPr lang="en-US" dirty="0"/>
              <a:t>Multi-level, Lineage-based Reuse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Lineage trace uniquely identifies intermediates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Reuse intermediates at function / block / operation level</a:t>
            </a:r>
          </a:p>
          <a:p>
            <a:pPr lvl="1"/>
            <a:endParaRPr lang="en-US" sz="1000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rgbClr val="7889FB"/>
                </a:solidFill>
              </a:rPr>
              <a:t>Full Reuse </a:t>
            </a:r>
            <a:r>
              <a:rPr lang="en-US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dirty="0"/>
              <a:t>Before executing instruction, </a:t>
            </a:r>
            <a:br>
              <a:rPr lang="en-US" dirty="0"/>
            </a:br>
            <a:r>
              <a:rPr lang="en-US" dirty="0"/>
              <a:t>probe output lineage in cache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Map&lt;Lineage,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MatrixBlock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&gt;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Cost-based/heuristic caching </a:t>
            </a:r>
            <a:br>
              <a:rPr lang="en-US" dirty="0"/>
            </a:br>
            <a:r>
              <a:rPr lang="en-US" dirty="0"/>
              <a:t>and eviction decisions (compiler-assisted)</a:t>
            </a:r>
          </a:p>
          <a:p>
            <a:pPr lvl="1"/>
            <a:endParaRPr lang="en-US" sz="1000" dirty="0"/>
          </a:p>
          <a:p>
            <a:r>
              <a:rPr lang="en-US" dirty="0">
                <a:solidFill>
                  <a:srgbClr val="7889FB"/>
                </a:solidFill>
              </a:rPr>
              <a:t>Partial Reuse </a:t>
            </a:r>
            <a:r>
              <a:rPr lang="en-US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Often partial result overlap</a:t>
            </a:r>
          </a:p>
          <a:p>
            <a:pPr lvl="1"/>
            <a:r>
              <a:rPr lang="en-US" dirty="0"/>
              <a:t>Reuse partial results via dedicated </a:t>
            </a:r>
            <a:br>
              <a:rPr lang="en-US" dirty="0"/>
            </a:br>
            <a:r>
              <a:rPr lang="en-US" dirty="0"/>
              <a:t>rewrites (compensation plans)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steplm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083278" y="2510402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</a:rPr>
              <a:t>for</a:t>
            </a:r>
            <a:r>
              <a:rPr lang="en-US" sz="1500" dirty="0">
                <a:latin typeface="Consolas" panose="020B0609020204030204" pitchFamily="49" charset="0"/>
              </a:rPr>
              <a:t>( 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6" name="Folded Corner 5"/>
          <p:cNvSpPr/>
          <p:nvPr/>
        </p:nvSpPr>
        <p:spPr>
          <a:xfrm>
            <a:off x="6248399" y="3175627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+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6150180" y="4672504"/>
            <a:ext cx="2748110" cy="2003603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}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(AIC)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>
            <a:off x="6420465" y="3034904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183122" y="4986173"/>
            <a:ext cx="1660983" cy="1691424"/>
            <a:chOff x="4183122" y="4130761"/>
            <a:chExt cx="1660983" cy="1691424"/>
          </a:xfrm>
        </p:grpSpPr>
        <p:grpSp>
          <p:nvGrpSpPr>
            <p:cNvPr id="22" name="Group 21"/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0" name="Rectangle 19"/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/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8750711" y="4259913"/>
            <a:ext cx="0" cy="136498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r="73979" b="17312"/>
          <a:stretch/>
        </p:blipFill>
        <p:spPr>
          <a:xfrm>
            <a:off x="8349342" y="722733"/>
            <a:ext cx="589534" cy="5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5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  <a:p>
            <a:pPr lvl="1"/>
            <a:endParaRPr lang="en-US" dirty="0"/>
          </a:p>
          <a:p>
            <a:r>
              <a:rPr lang="en-US" dirty="0"/>
              <a:t>Next Lectures</a:t>
            </a:r>
          </a:p>
          <a:p>
            <a:pPr lvl="1"/>
            <a:r>
              <a:rPr lang="en-US" b="1" smtClean="0">
                <a:solidFill>
                  <a:srgbClr val="7889FB"/>
                </a:solidFill>
              </a:rPr>
              <a:t>11 </a:t>
            </a:r>
            <a:r>
              <a:rPr lang="en-US" b="1" dirty="0">
                <a:solidFill>
                  <a:srgbClr val="7889FB"/>
                </a:solidFill>
              </a:rPr>
              <a:t>Model Debugging Techniques</a:t>
            </a:r>
            <a:r>
              <a:rPr lang="en-US" dirty="0">
                <a:solidFill>
                  <a:schemeClr val="tx1"/>
                </a:solidFill>
              </a:rPr>
              <a:t> [Jun </a:t>
            </a:r>
            <a:r>
              <a:rPr lang="en-US" dirty="0" smtClean="0">
                <a:solidFill>
                  <a:schemeClr val="tx1"/>
                </a:solidFill>
              </a:rPr>
              <a:t>10]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Serving Systems and Techniques</a:t>
            </a:r>
            <a:r>
              <a:rPr lang="en-US" dirty="0">
                <a:solidFill>
                  <a:schemeClr val="tx1"/>
                </a:solidFill>
              </a:rPr>
              <a:t> [Jun </a:t>
            </a:r>
            <a:r>
              <a:rPr lang="en-US" dirty="0" smtClean="0">
                <a:solidFill>
                  <a:schemeClr val="tx1"/>
                </a:solidFill>
              </a:rPr>
              <a:t>17, Arnab]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Augmentation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6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Basic Data Augmentation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Data Augmentation</a:t>
            </a:r>
          </a:p>
          <a:p>
            <a:pPr lvl="1"/>
            <a:r>
              <a:rPr lang="en-US" dirty="0"/>
              <a:t>Complex ML models / deep NNs need lots of </a:t>
            </a:r>
            <a:br>
              <a:rPr lang="en-US" dirty="0"/>
            </a:br>
            <a:r>
              <a:rPr lang="en-US" dirty="0"/>
              <a:t>labeled data to avoid overfitting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expensive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Augment training data by synthetic labeled data</a:t>
            </a:r>
          </a:p>
          <a:p>
            <a:pPr lvl="1"/>
            <a:endParaRPr lang="en-US" sz="700" dirty="0"/>
          </a:p>
          <a:p>
            <a:r>
              <a:rPr lang="en-US" dirty="0"/>
              <a:t>Translations &amp; Reflections</a:t>
            </a:r>
          </a:p>
          <a:p>
            <a:pPr lvl="1"/>
            <a:r>
              <a:rPr lang="en-US" dirty="0"/>
              <a:t>Random 224x224 patches </a:t>
            </a:r>
            <a:br>
              <a:rPr lang="en-US" dirty="0"/>
            </a:br>
            <a:r>
              <a:rPr lang="en-US" dirty="0"/>
              <a:t>and their reflections</a:t>
            </a:r>
            <a:br>
              <a:rPr lang="en-US" dirty="0"/>
            </a:br>
            <a:r>
              <a:rPr lang="en-US" dirty="0"/>
              <a:t>(from 256x256 images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>
                <a:solidFill>
                  <a:srgbClr val="7889FB"/>
                </a:solidFill>
              </a:rPr>
              <a:t>known labels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Increased data by </a:t>
            </a:r>
            <a:r>
              <a:rPr lang="en-US" b="1" dirty="0">
                <a:solidFill>
                  <a:schemeClr val="accent1"/>
                </a:solidFill>
              </a:rPr>
              <a:t>2048x</a:t>
            </a:r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Test: corner/center patches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+ reflections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prediction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sz="7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Alternating Intensities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Intuition: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object identity is invariant to illumination and color intensity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PCA on dataset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add eigenvalues times a random variable N(0,0.1)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472" y="167660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69203" y="1401593"/>
            <a:ext cx="2190543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Krizhevsky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Ilya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Sutskever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Geoffrey E. Hinton: ImageNet Classification with Deep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99454" y="1185705"/>
            <a:ext cx="90159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093" y="3079559"/>
            <a:ext cx="1815402" cy="1868588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4478234" y="3294770"/>
            <a:ext cx="1587600" cy="1587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778" t="11038" r="4428" b="4535"/>
          <a:stretch/>
        </p:blipFill>
        <p:spPr>
          <a:xfrm>
            <a:off x="6794910" y="3094893"/>
            <a:ext cx="1557494" cy="1577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225" y="3376607"/>
            <a:ext cx="1562100" cy="158115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6318006" y="378976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Data Augmentation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and Normalization</a:t>
            </a:r>
          </a:p>
          <a:p>
            <a:pPr lvl="1"/>
            <a:r>
              <a:rPr lang="en-US" dirty="0"/>
              <a:t>Standardization: subtract per-channel global pixel means</a:t>
            </a:r>
          </a:p>
          <a:p>
            <a:pPr lvl="1"/>
            <a:r>
              <a:rPr lang="en-US" dirty="0"/>
              <a:t>Normalization: normalized to range [-1,1] (see min-max)</a:t>
            </a:r>
          </a:p>
          <a:p>
            <a:pPr lvl="1"/>
            <a:endParaRPr lang="en-US" sz="700" dirty="0"/>
          </a:p>
          <a:p>
            <a:r>
              <a:rPr lang="en-US" dirty="0"/>
              <a:t>General Principles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Movement/selection</a:t>
            </a:r>
            <a:r>
              <a:rPr lang="en-US" dirty="0"/>
              <a:t> (translation, rotation, reflection, cropping)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Distortions</a:t>
            </a:r>
            <a:r>
              <a:rPr lang="en-US" dirty="0"/>
              <a:t> (stretching, shearing, lens distortions, color)</a:t>
            </a:r>
          </a:p>
          <a:p>
            <a:pPr lvl="1"/>
            <a:r>
              <a:rPr lang="en-US" dirty="0"/>
              <a:t>In many different combinations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often trial &amp; error / domain expertise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Excursus: Reducing Training Time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Transfer learning:</a:t>
            </a:r>
            <a:r>
              <a:rPr lang="en-US" dirty="0"/>
              <a:t> Use pre-trained model on ImageNet; </a:t>
            </a:r>
            <a:br>
              <a:rPr lang="en-US" dirty="0"/>
            </a:br>
            <a:r>
              <a:rPr lang="en-US" dirty="0"/>
              <a:t>freeze lower NN layers, fine-tune last layers w/ domain-specific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Multi-scale learning:</a:t>
            </a:r>
            <a:r>
              <a:rPr lang="en-US" dirty="0"/>
              <a:t> Use cropping and scaling </a:t>
            </a:r>
            <a:br>
              <a:rPr lang="en-US" dirty="0"/>
            </a:br>
            <a:r>
              <a:rPr lang="en-US" dirty="0"/>
              <a:t>to train 256 x 256 model as starting point for a </a:t>
            </a:r>
            <a:br>
              <a:rPr lang="en-US" dirty="0"/>
            </a:br>
            <a:r>
              <a:rPr lang="en-US" dirty="0"/>
              <a:t>more compute-intensive 384x384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616" y="528744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77802" y="5116627"/>
            <a:ext cx="251208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Very Deep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Convolu-tional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Networks for Large-Scale Image Recognition.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200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Data Augmentation,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Distortions</a:t>
            </a:r>
          </a:p>
          <a:p>
            <a:pPr lvl="1"/>
            <a:r>
              <a:rPr lang="en-US" dirty="0"/>
              <a:t>Translations, rotations, skewing</a:t>
            </a:r>
          </a:p>
          <a:p>
            <a:pPr lvl="1"/>
            <a:r>
              <a:rPr lang="en-US" dirty="0"/>
              <a:t>Compute for every pixel a new target</a:t>
            </a:r>
            <a:br>
              <a:rPr lang="en-US" dirty="0"/>
            </a:br>
            <a:r>
              <a:rPr lang="en-US" dirty="0"/>
              <a:t>location via rand displacement fields)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Cutout</a:t>
            </a:r>
          </a:p>
          <a:p>
            <a:pPr lvl="1"/>
            <a:r>
              <a:rPr lang="en-US" dirty="0"/>
              <a:t>Randomly masking out square </a:t>
            </a:r>
            <a:br>
              <a:rPr lang="en-US" dirty="0"/>
            </a:br>
            <a:r>
              <a:rPr lang="en-US" dirty="0"/>
              <a:t>regions of input images</a:t>
            </a:r>
          </a:p>
          <a:p>
            <a:pPr lvl="1"/>
            <a:r>
              <a:rPr lang="en-US" dirty="0"/>
              <a:t>Size more important than shape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024" y="1369525"/>
            <a:ext cx="3621301" cy="2499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078" y="2909503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56092" y="2772353"/>
            <a:ext cx="306474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[Patrice Y. Simard, David Steinkraus, John C. Platt: Best Practices for Convolutional Neural Networks Applied to Visual Document Analysis.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ICDAR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024" y="4029239"/>
            <a:ext cx="3588930" cy="2251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981" y="538528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915899" y="5324992"/>
            <a:ext cx="319871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[Terrance Devries, Graham W. Taylor: Improved Regularization of Convolutional Neural Networks with Cutout.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481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68" y="4314160"/>
            <a:ext cx="4437101" cy="1915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Randomization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on Simulated Images</a:t>
            </a:r>
          </a:p>
          <a:p>
            <a:pPr lvl="1"/>
            <a:r>
              <a:rPr lang="en-US" dirty="0"/>
              <a:t>Random rendering of objects</a:t>
            </a:r>
            <a:br>
              <a:rPr lang="en-US" dirty="0"/>
            </a:br>
            <a:r>
              <a:rPr lang="en-US" dirty="0"/>
              <a:t>with non-realistic textures</a:t>
            </a:r>
          </a:p>
          <a:p>
            <a:pPr lvl="1"/>
            <a:r>
              <a:rPr lang="en-US" dirty="0"/>
              <a:t>Large variability for generalization</a:t>
            </a:r>
            <a:br>
              <a:rPr lang="en-US" dirty="0"/>
            </a:br>
            <a:r>
              <a:rPr lang="en-US" dirty="0"/>
              <a:t>to real world objects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Pre-Training on Simulated Images</a:t>
            </a:r>
          </a:p>
          <a:p>
            <a:pPr lvl="1"/>
            <a:r>
              <a:rPr lang="en-US" dirty="0"/>
              <a:t>Random 3D objects and flying</a:t>
            </a:r>
            <a:br>
              <a:rPr lang="en-US" dirty="0"/>
            </a:br>
            <a:r>
              <a:rPr lang="en-US" dirty="0"/>
              <a:t>distractors w/ random textures</a:t>
            </a:r>
          </a:p>
          <a:p>
            <a:pPr lvl="1"/>
            <a:r>
              <a:rPr lang="en-US" dirty="0"/>
              <a:t>Random lights and rendered</a:t>
            </a:r>
            <a:br>
              <a:rPr lang="en-US" dirty="0"/>
            </a:br>
            <a:r>
              <a:rPr lang="en-US" dirty="0"/>
              <a:t>onto random background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192" y="841728"/>
            <a:ext cx="3521989" cy="3057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8223" y="2974312"/>
            <a:ext cx="279344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[Josh Tobin et al.: Domain randomization for transferring deep neural networks from simulation to the real world.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IROS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01" y="3118992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97" y="593428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88127" y="5803663"/>
            <a:ext cx="294416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[Jonathan Tremblay et al.: Training Deep Networks With Synthetic Data: Bridging the Reality Gap by Domain Randomization.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Workshops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472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24659</TotalTime>
  <Words>2811</Words>
  <Application>Microsoft Office PowerPoint</Application>
  <PresentationFormat>On-screen Show (4:3)</PresentationFormat>
  <Paragraphs>568</Paragraphs>
  <Slides>39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ＭＳ Ｐゴシック</vt:lpstr>
      <vt:lpstr>Arial</vt:lpstr>
      <vt:lpstr>Calibri</vt:lpstr>
      <vt:lpstr>Cambria Math</vt:lpstr>
      <vt:lpstr>Consolas</vt:lpstr>
      <vt:lpstr>Wingdings</vt:lpstr>
      <vt:lpstr>TU Graz Standard</vt:lpstr>
      <vt:lpstr>Architecture of ML Systems 10 Model Selection &amp; Management</vt:lpstr>
      <vt:lpstr>Announcements/Org</vt:lpstr>
      <vt:lpstr>Recap: The Data Science Lifecycle</vt:lpstr>
      <vt:lpstr>Agenda</vt:lpstr>
      <vt:lpstr>Data Augmentation</vt:lpstr>
      <vt:lpstr>Motivation and Basic Data Augmentation</vt:lpstr>
      <vt:lpstr>Basic Data Augmentation</vt:lpstr>
      <vt:lpstr>Basic Data Augmentation, cont.</vt:lpstr>
      <vt:lpstr>Domain Randomization</vt:lpstr>
      <vt:lpstr>Learning Data Augmentation Policies</vt:lpstr>
      <vt:lpstr>Weak Supervision</vt:lpstr>
      <vt:lpstr>Weak Supervision, cont.</vt:lpstr>
      <vt:lpstr>Weak Supervision, cont.</vt:lpstr>
      <vt:lpstr>Model Selection Techniques</vt:lpstr>
      <vt:lpstr>AutoML Overview</vt:lpstr>
      <vt:lpstr>Basic Grid Search</vt:lpstr>
      <vt:lpstr>Basic Grid Search, cont.</vt:lpstr>
      <vt:lpstr>Basic Iterative Algorithms</vt:lpstr>
      <vt:lpstr>Bayesian Optimization</vt:lpstr>
      <vt:lpstr>Bayesian Optimization, cont</vt:lpstr>
      <vt:lpstr>Multi-armed Bandits and Hyperband</vt:lpstr>
      <vt:lpstr>Selected AutoML Systems</vt:lpstr>
      <vt:lpstr>Selected AutoML Systems, cont.</vt:lpstr>
      <vt:lpstr>Neural Architecture Search</vt:lpstr>
      <vt:lpstr>Neural Architecture Search, cont.</vt:lpstr>
      <vt:lpstr>Neural Architecture Search, cont.</vt:lpstr>
      <vt:lpstr>Model Management &amp; Provenance</vt:lpstr>
      <vt:lpstr>Overview Model Management</vt:lpstr>
      <vt:lpstr>Model Management Systems (MLOps)</vt:lpstr>
      <vt:lpstr>Model Management Systems (MLOps), cont.</vt:lpstr>
      <vt:lpstr>Experiment Tracking</vt:lpstr>
      <vt:lpstr>ML Lifecycle Management</vt:lpstr>
      <vt:lpstr>Configuration Management</vt:lpstr>
      <vt:lpstr>Provenance for ML Pipelines (fine-grained)</vt:lpstr>
      <vt:lpstr>Provenance for ML Pipelines (coarse-grained)</vt:lpstr>
      <vt:lpstr>Provenance for ML Pipelines (coarse-grained), cont.</vt:lpstr>
      <vt:lpstr>Lineage Tracing &amp; Reuse in SystemDS</vt:lpstr>
      <vt:lpstr>Lineage Tracing &amp; Reuse in SystemDS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– 10 Model Selection and Management</dc:title>
  <dc:subject/>
  <dc:creator>mboehm</dc:creator>
  <cp:keywords/>
  <dc:description/>
  <cp:lastModifiedBy>mboehm</cp:lastModifiedBy>
  <cp:revision>1174</cp:revision>
  <cp:lastPrinted>2019-04-04T10:36:36Z</cp:lastPrinted>
  <dcterms:created xsi:type="dcterms:W3CDTF">2018-07-12T06:39:10Z</dcterms:created>
  <dcterms:modified xsi:type="dcterms:W3CDTF">2022-06-01T20:52:48Z</dcterms:modified>
  <cp:category/>
</cp:coreProperties>
</file>