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88" r:id="rId2"/>
    <p:sldId id="433" r:id="rId3"/>
    <p:sldId id="381" r:id="rId4"/>
    <p:sldId id="289" r:id="rId5"/>
    <p:sldId id="374" r:id="rId6"/>
    <p:sldId id="409" r:id="rId7"/>
    <p:sldId id="392" r:id="rId8"/>
    <p:sldId id="401" r:id="rId9"/>
    <p:sldId id="425" r:id="rId10"/>
    <p:sldId id="432" r:id="rId11"/>
    <p:sldId id="434" r:id="rId12"/>
    <p:sldId id="396" r:id="rId13"/>
    <p:sldId id="393" r:id="rId14"/>
    <p:sldId id="394" r:id="rId15"/>
    <p:sldId id="407" r:id="rId16"/>
    <p:sldId id="398" r:id="rId17"/>
    <p:sldId id="415" r:id="rId18"/>
    <p:sldId id="416" r:id="rId19"/>
    <p:sldId id="417" r:id="rId20"/>
    <p:sldId id="427" r:id="rId21"/>
    <p:sldId id="395" r:id="rId22"/>
    <p:sldId id="403" r:id="rId23"/>
    <p:sldId id="418" r:id="rId24"/>
    <p:sldId id="428" r:id="rId25"/>
    <p:sldId id="419" r:id="rId26"/>
    <p:sldId id="429" r:id="rId27"/>
    <p:sldId id="413" r:id="rId28"/>
    <p:sldId id="423" r:id="rId29"/>
    <p:sldId id="426" r:id="rId30"/>
    <p:sldId id="412" r:id="rId31"/>
    <p:sldId id="420" r:id="rId32"/>
    <p:sldId id="422" r:id="rId33"/>
    <p:sldId id="421" r:id="rId34"/>
    <p:sldId id="430" r:id="rId35"/>
    <p:sldId id="414" r:id="rId36"/>
  </p:sldIdLst>
  <p:sldSz cx="9144000" cy="6858000" type="screen4x3"/>
  <p:notesSz cx="7315200" cy="9601200"/>
  <p:defaultTextStyle>
    <a:defPPr>
      <a:defRPr lang="de-DE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hristina" initials="C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89FB"/>
    <a:srgbClr val="F70146"/>
    <a:srgbClr val="133051"/>
    <a:srgbClr val="183D68"/>
    <a:srgbClr val="959595"/>
    <a:srgbClr val="ABABAB"/>
    <a:srgbClr val="989898"/>
    <a:srgbClr val="838383"/>
    <a:srgbClr val="878A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083E6E3-FA7D-4D7B-A595-EF9225AFEA82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Helle Formatvorlage 1 - Akz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E25E649-3F16-4E02-A733-19D2CDBF48F0}" styleName="Mittlere Formatvorlage 3 - Akz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Helle Formatvorlage 2 - Akz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D27102A9-8310-4765-A935-A1911B00CA55}" styleName="Helle Formatvorlage 1 - Akz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711" autoAdjust="0"/>
    <p:restoredTop sz="85835" autoAdjust="0"/>
  </p:normalViewPr>
  <p:slideViewPr>
    <p:cSldViewPr snapToGrid="0" snapToObjects="1">
      <p:cViewPr varScale="1">
        <p:scale>
          <a:sx n="75" d="100"/>
          <a:sy n="75" d="100"/>
        </p:scale>
        <p:origin x="1382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219" d="100"/>
        <a:sy n="219" d="100"/>
      </p:scale>
      <p:origin x="0" y="0"/>
    </p:cViewPr>
  </p:sorterViewPr>
  <p:notesViewPr>
    <p:cSldViewPr snapToGrid="0" snapToObjects="1">
      <p:cViewPr varScale="1">
        <p:scale>
          <a:sx n="67" d="100"/>
          <a:sy n="67" d="100"/>
        </p:scale>
        <p:origin x="3120" y="77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charset="0"/>
              </a:defRPr>
            </a:lvl1pPr>
          </a:lstStyle>
          <a:p>
            <a:pPr>
              <a:defRPr/>
            </a:pPr>
            <a:fld id="{600D62BF-BC3D-5643-8C6B-023F23C60991}" type="datetime1">
              <a:rPr lang="de-DE"/>
              <a:pPr>
                <a:defRPr/>
              </a:pPr>
              <a:t>08.06.2022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charset="0"/>
              </a:defRPr>
            </a:lvl1pPr>
          </a:lstStyle>
          <a:p>
            <a:pPr>
              <a:defRPr/>
            </a:pPr>
            <a:fld id="{893D5CDE-6566-B845-89DF-0B7264588353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582350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charset="0"/>
              </a:defRPr>
            </a:lvl1pPr>
          </a:lstStyle>
          <a:p>
            <a:pPr>
              <a:defRPr/>
            </a:pPr>
            <a:fld id="{44DB3E88-E418-044F-AA16-C508DA6016E0}" type="datetime1">
              <a:rPr lang="de-DE"/>
              <a:pPr>
                <a:defRPr/>
              </a:pPr>
              <a:t>08.06.2022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de-AT" noProof="0"/>
              <a:t>Mastertextformat bearbeiten</a:t>
            </a:r>
          </a:p>
          <a:p>
            <a:pPr lvl="1"/>
            <a:r>
              <a:rPr lang="de-AT" noProof="0"/>
              <a:t>Zweite Ebene</a:t>
            </a:r>
          </a:p>
          <a:p>
            <a:pPr lvl="2"/>
            <a:r>
              <a:rPr lang="de-AT" noProof="0"/>
              <a:t>Dritte Ebene</a:t>
            </a:r>
          </a:p>
          <a:p>
            <a:pPr lvl="3"/>
            <a:r>
              <a:rPr lang="de-AT" noProof="0"/>
              <a:t>Vierte Ebene</a:t>
            </a:r>
          </a:p>
          <a:p>
            <a:pPr lvl="4"/>
            <a:r>
              <a:rPr lang="de-AT" noProof="0"/>
              <a:t>Fünfte Ebene</a:t>
            </a:r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charset="0"/>
              </a:defRPr>
            </a:lvl1pPr>
          </a:lstStyle>
          <a:p>
            <a:pPr>
              <a:defRPr/>
            </a:pPr>
            <a:fld id="{792047E7-3E0C-6048-A5D9-00D46758416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727387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ＭＳ Ｐゴシック" pitchFamily="-107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responsibly.github.io/courses/spring20/" TargetMode="External"/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25540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Compelling</a:t>
            </a:r>
            <a:r>
              <a:rPr lang="en-US" baseline="0" dirty="0"/>
              <a:t> properties: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rPr>
              <a:t>The components are balanced under α = 0.5.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rPr>
              <a:t>The score of the original X is always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rPr>
              <a:t>sc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rPr>
              <a:t> = 0.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rPr>
              <a:t>For α = 0 (all weight on size), the maximum feasible score is 0, and no slice smaller than X can reach it.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rPr>
              <a:t>All components of Equation (1) are either constants, or slice errors and sizes, which makes this function amenable to pruning.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47946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 experiments with Fashion-MNIST,</a:t>
            </a:r>
            <a:r>
              <a:rPr lang="en-US" baseline="0" dirty="0"/>
              <a:t> </a:t>
            </a:r>
            <a:r>
              <a:rPr lang="en-US" baseline="0" dirty="0" err="1"/>
              <a:t>UTKFace</a:t>
            </a:r>
            <a:r>
              <a:rPr lang="en-US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</a:t>
            </a:r>
            <a:r>
              <a:rPr lang="en-US" baseline="0" dirty="0"/>
              <a:t> Mechanical Turk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14481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 core contribution: new weighting kernel to estimate shapely values using dense/sparse linear regression (LIME parameters</a:t>
            </a:r>
            <a:r>
              <a:rPr lang="en-US" baseline="0" dirty="0"/>
              <a:t> forced to one valid solution by Shapley axioms local accuracy / consistency</a:t>
            </a:r>
            <a:r>
              <a:rPr lang="en-US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3312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89001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Resources on Responsible</a:t>
            </a:r>
            <a:r>
              <a:rPr lang="en-US" baseline="0" dirty="0"/>
              <a:t> Data Science: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hlinkClick r:id="rId3"/>
              </a:rPr>
              <a:t>https://dataresponsibly.github.io/courses/spring20/</a:t>
            </a:r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08106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Amazon:</a:t>
            </a:r>
            <a:r>
              <a:rPr lang="en-US" baseline="0" dirty="0"/>
              <a:t> validation on Spark</a:t>
            </a:r>
            <a:endParaRPr lang="en-US" dirty="0"/>
          </a:p>
          <a:p>
            <a:r>
              <a:rPr lang="en-US" dirty="0"/>
              <a:t>TFDV: descriptive</a:t>
            </a:r>
            <a:r>
              <a:rPr lang="en-US" baseline="0" dirty="0"/>
              <a:t> statistics on BEAM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07223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Notes</a:t>
            </a:r>
            <a:r>
              <a:rPr lang="en-US" baseline="0" dirty="0"/>
              <a:t>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Confusion matrices (values in %) of the original labels the final labels (refined by majority voting) vs. the votes cast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bythe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 label validation crew for the polygons of the evaluation cities selected in Tables II and III: (a) original labels polygon-wise assessment, (b) original labels pixel-wise, (c) final labels polygon-wise, and (d) final labels pixel-wise</a:t>
            </a:r>
            <a:r>
              <a:rPr lang="en-US" baseline="0" dirty="0"/>
              <a:t> </a:t>
            </a:r>
          </a:p>
          <a:p>
            <a:endParaRPr lang="en-US" baseline="0" dirty="0"/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rPr>
              <a:t>Unfortunately, not many European cities contain LCZ class 7 (light-weight low-rise), which mostly describes informal settlements (e.g., slums). Therefore, we included the polygons of class 7 for an additional 9 cities that are representative of the 9 major non-European geographical regions of the world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78495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Neo by Apple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60917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Deconvolutional</a:t>
            </a:r>
            <a:r>
              <a:rPr lang="en-US" dirty="0"/>
              <a:t> network (</a:t>
            </a:r>
            <a:r>
              <a:rPr lang="en-US" dirty="0" err="1"/>
              <a:t>deconvnet</a:t>
            </a:r>
            <a:r>
              <a:rPr lang="en-US" dirty="0"/>
              <a:t>):</a:t>
            </a:r>
            <a:r>
              <a:rPr lang="en-US" baseline="0" dirty="0"/>
              <a:t> map feature activity in intermediate layers back to the input pixel space;</a:t>
            </a:r>
          </a:p>
          <a:p>
            <a:r>
              <a:rPr lang="en-US" baseline="0" dirty="0"/>
              <a:t>Reveals: that text in care more important, owner faces dominate dog bread classification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43158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Saliency map: each pixels unique quality -&gt; impact on score</a:t>
            </a:r>
            <a:r>
              <a:rPr lang="en-US" baseline="0" dirty="0"/>
              <a:t> for this class and input image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98271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Husky</a:t>
            </a:r>
            <a:r>
              <a:rPr lang="en-US" baseline="0" dirty="0"/>
              <a:t> classification: # persons believing ‘snow as a potential feature’</a:t>
            </a:r>
            <a:endParaRPr lang="en-US" dirty="0"/>
          </a:p>
          <a:p>
            <a:r>
              <a:rPr lang="en-US" dirty="0"/>
              <a:t>FV: fisher vectors, user study with and without explanation by occlusion</a:t>
            </a:r>
          </a:p>
          <a:p>
            <a:r>
              <a:rPr lang="en-US" dirty="0"/>
              <a:t>Racial bias</a:t>
            </a:r>
            <a:r>
              <a:rPr lang="en-US" baseline="0" dirty="0"/>
              <a:t>; white 86$ Home Depot before armed robbery and attempted armed robbery (low risk) vs similar price range, but black </a:t>
            </a:r>
            <a:r>
              <a:rPr lang="en-US" baseline="0" dirty="0">
                <a:sym typeface="Wingdings" panose="05000000000000000000" pitchFamily="2" charset="2"/>
              </a:rPr>
              <a:t>(high risk); example person 3x arrests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76458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KL Divergence .. </a:t>
            </a:r>
            <a:r>
              <a:rPr lang="en-US" dirty="0" err="1"/>
              <a:t>Kullback</a:t>
            </a:r>
            <a:r>
              <a:rPr lang="en-US" dirty="0"/>
              <a:t> </a:t>
            </a:r>
            <a:r>
              <a:rPr lang="en-US" dirty="0" err="1"/>
              <a:t>Leibler</a:t>
            </a:r>
            <a:r>
              <a:rPr lang="en-US" dirty="0"/>
              <a:t> Divergence (relative</a:t>
            </a:r>
            <a:r>
              <a:rPr lang="en-US" baseline="0" dirty="0"/>
              <a:t> entropy</a:t>
            </a:r>
            <a:r>
              <a:rPr lang="en-US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90248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As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SliceFinder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 searches through a large number of slices, some slices might appear problematic by chance (i.e., multiple comparisons problem [20]).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SliceFinder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 controls such a risk by applying a marginal false discovery rate 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mFDR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) controlling procedure called \alpha-investing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4455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2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60"/>
            <a:ext cx="9144000" cy="6355080"/>
          </a:xfrm>
          <a:prstGeom prst="rect">
            <a:avLst/>
          </a:prstGeom>
        </p:spPr>
      </p:pic>
      <p:sp>
        <p:nvSpPr>
          <p:cNvPr id="13" name="Titel 2"/>
          <p:cNvSpPr>
            <a:spLocks noGrp="1"/>
          </p:cNvSpPr>
          <p:nvPr>
            <p:ph type="title" hasCustomPrompt="1"/>
          </p:nvPr>
        </p:nvSpPr>
        <p:spPr>
          <a:xfrm>
            <a:off x="720726" y="1069200"/>
            <a:ext cx="7001102" cy="248919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marR="0" indent="0" algn="l" defTabSz="4572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4500" b="1" baseline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a </a:t>
            </a:r>
            <a:r>
              <a:rPr lang="de-DE" dirty="0" err="1"/>
              <a:t>cover</a:t>
            </a:r>
            <a:r>
              <a:rPr lang="de-DE" dirty="0"/>
              <a:t> </a:t>
            </a:r>
            <a:r>
              <a:rPr lang="de-DE" dirty="0" err="1"/>
              <a:t>slide</a:t>
            </a:r>
            <a:r>
              <a:rPr lang="de-DE" dirty="0"/>
              <a:t> </a:t>
            </a:r>
            <a:r>
              <a:rPr lang="de-DE" dirty="0" err="1"/>
              <a:t>headline</a:t>
            </a:r>
            <a:endParaRPr lang="de-DE" dirty="0"/>
          </a:p>
        </p:txBody>
      </p:sp>
      <p:sp>
        <p:nvSpPr>
          <p:cNvPr id="8" name="Datumsplatzhalter 3"/>
          <p:cNvSpPr>
            <a:spLocks noGrp="1"/>
          </p:cNvSpPr>
          <p:nvPr>
            <p:ph type="dt" sz="half" idx="10"/>
          </p:nvPr>
        </p:nvSpPr>
        <p:spPr>
          <a:xfrm>
            <a:off x="720725" y="4341600"/>
            <a:ext cx="7001102" cy="422824"/>
          </a:xfrm>
          <a:prstGeom prst="rect">
            <a:avLst/>
          </a:prstGeom>
        </p:spPr>
        <p:txBody>
          <a:bodyPr/>
          <a:lstStyle>
            <a:lvl1pPr>
              <a:defRPr sz="2000" smtClean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/>
              <a:t>Enter date also using menu item “Header and Footer” </a:t>
            </a:r>
            <a:endParaRPr lang="de-AT" dirty="0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720725" y="3560400"/>
            <a:ext cx="7001102" cy="652462"/>
          </a:xfrm>
          <a:prstGeom prst="rect">
            <a:avLst/>
          </a:prstGeom>
        </p:spPr>
        <p:txBody>
          <a:bodyPr anchor="b" anchorCtr="0"/>
          <a:lstStyle>
            <a:lvl1pPr algn="l">
              <a:defRPr sz="20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GB"/>
              <a:t>Enter footer text using menu item “Header and Footer” </a:t>
            </a:r>
            <a:br>
              <a:rPr lang="en-GB"/>
            </a:br>
            <a:r>
              <a:rPr lang="en-GB"/>
              <a:t>and accept for all slides.</a:t>
            </a:r>
            <a:endParaRPr lang="de-AT" dirty="0"/>
          </a:p>
        </p:txBody>
      </p:sp>
      <p:sp>
        <p:nvSpPr>
          <p:cNvPr id="21" name="Textfeld 271"/>
          <p:cNvSpPr txBox="1">
            <a:spLocks noChangeArrowheads="1"/>
          </p:cNvSpPr>
          <p:nvPr userDrawn="1"/>
        </p:nvSpPr>
        <p:spPr bwMode="auto">
          <a:xfrm>
            <a:off x="7493906" y="856995"/>
            <a:ext cx="144013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de-DE" sz="1200" spc="90" baseline="0" dirty="0">
                <a:latin typeface="Calibri" panose="020F0502020204030204" pitchFamily="34" charset="0"/>
                <a:cs typeface="Calibri" panose="020F0502020204030204" pitchFamily="34" charset="0"/>
              </a:rPr>
              <a:t>SCIENCE</a:t>
            </a:r>
          </a:p>
          <a:p>
            <a:pPr algn="r" eaLnBrk="1" hangingPunct="1"/>
            <a:r>
              <a:rPr lang="de-DE" sz="1200" spc="90" baseline="0" dirty="0">
                <a:latin typeface="Calibri" panose="020F0502020204030204" pitchFamily="34" charset="0"/>
                <a:cs typeface="Calibri" panose="020F0502020204030204" pitchFamily="34" charset="0"/>
              </a:rPr>
              <a:t>PASSION</a:t>
            </a:r>
            <a:br>
              <a:rPr lang="de-DE" sz="1200" spc="90" baseline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200" spc="90" baseline="0" dirty="0">
                <a:latin typeface="Calibri" panose="020F0502020204030204" pitchFamily="34" charset="0"/>
                <a:cs typeface="Calibri" panose="020F0502020204030204" pitchFamily="34" charset="0"/>
              </a:rPr>
              <a:t>TECHNOLOGY</a:t>
            </a:r>
          </a:p>
        </p:txBody>
      </p:sp>
    </p:spTree>
    <p:extLst>
      <p:ext uri="{BB962C8B-B14F-4D97-AF65-F5344CB8AC3E}">
        <p14:creationId xmlns:p14="http://schemas.microsoft.com/office/powerpoint/2010/main" val="3378218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0726" y="577911"/>
            <a:ext cx="8197228" cy="76147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721784" y="1311256"/>
            <a:ext cx="8196170" cy="494110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buClr>
                <a:srgbClr val="F70146"/>
              </a:buClr>
              <a:buFont typeface="Wingdings" panose="05000000000000000000" pitchFamily="2" charset="2"/>
              <a:buChar char="§"/>
              <a:defRPr sz="20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4"/>
          <p:cNvSpPr txBox="1">
            <a:spLocks/>
          </p:cNvSpPr>
          <p:nvPr userDrawn="1"/>
        </p:nvSpPr>
        <p:spPr>
          <a:xfrm>
            <a:off x="0" y="6358467"/>
            <a:ext cx="9144000" cy="498481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de-DE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706.550 Architecture of Machine Learning Systems </a:t>
            </a:r>
            <a:r>
              <a:rPr lang="en-AT" dirty="0"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11 Model</a:t>
            </a:r>
            <a:r>
              <a:rPr lang="en-US" baseline="0" dirty="0">
                <a:latin typeface="Calibri" panose="020F0502020204030204" pitchFamily="34" charset="0"/>
                <a:cs typeface="Calibri" panose="020F0502020204030204" pitchFamily="34" charset="0"/>
              </a:rPr>
              <a:t> Debugging and Serving</a:t>
            </a:r>
          </a:p>
          <a:p>
            <a:pPr algn="ctr"/>
            <a:r>
              <a:rPr lang="en-US" baseline="0" dirty="0">
                <a:latin typeface="Calibri" panose="020F0502020204030204" pitchFamily="34" charset="0"/>
                <a:cs typeface="Calibri" panose="020F0502020204030204" pitchFamily="34" charset="0"/>
              </a:rPr>
              <a:t>Matthias Boehm, Graz University of Technology, SS 2022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1" name="Textplatzhalter 15"/>
          <p:cNvSpPr>
            <a:spLocks noGrp="1"/>
          </p:cNvSpPr>
          <p:nvPr>
            <p:ph type="body" sz="quarter" idx="14"/>
          </p:nvPr>
        </p:nvSpPr>
        <p:spPr>
          <a:xfrm>
            <a:off x="720725" y="190801"/>
            <a:ext cx="8229600" cy="33210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80589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206748" y="2097090"/>
            <a:ext cx="8721352" cy="1299604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4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12" name="Inhaltsplatzhalter 2"/>
          <p:cNvSpPr>
            <a:spLocks noGrp="1"/>
          </p:cNvSpPr>
          <p:nvPr>
            <p:ph idx="1"/>
          </p:nvPr>
        </p:nvSpPr>
        <p:spPr>
          <a:xfrm>
            <a:off x="206748" y="3728980"/>
            <a:ext cx="8721352" cy="2596984"/>
          </a:xfrm>
          <a:prstGeom prst="rect">
            <a:avLst/>
          </a:prstGeom>
        </p:spPr>
        <p:txBody>
          <a:bodyPr/>
          <a:lstStyle>
            <a:lvl1pPr algn="ctr">
              <a:defRPr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7" name="Textplatzhalter 15"/>
          <p:cNvSpPr>
            <a:spLocks noGrp="1"/>
          </p:cNvSpPr>
          <p:nvPr>
            <p:ph type="body" sz="quarter" idx="14"/>
          </p:nvPr>
        </p:nvSpPr>
        <p:spPr>
          <a:xfrm>
            <a:off x="720725" y="190801"/>
            <a:ext cx="8229600" cy="25369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de-DE" dirty="0"/>
          </a:p>
        </p:txBody>
      </p:sp>
      <p:sp>
        <p:nvSpPr>
          <p:cNvPr id="5" name="Footer Placeholder 4"/>
          <p:cNvSpPr txBox="1">
            <a:spLocks/>
          </p:cNvSpPr>
          <p:nvPr userDrawn="1"/>
        </p:nvSpPr>
        <p:spPr>
          <a:xfrm>
            <a:off x="0" y="6358467"/>
            <a:ext cx="9144000" cy="498481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de-DE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706.550 Architecture of Machine Learning Systems </a:t>
            </a:r>
            <a:r>
              <a:rPr lang="en-AT" dirty="0"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11 Model</a:t>
            </a:r>
            <a:r>
              <a:rPr lang="en-US" baseline="0" dirty="0">
                <a:latin typeface="Calibri" panose="020F0502020204030204" pitchFamily="34" charset="0"/>
                <a:cs typeface="Calibri" panose="020F0502020204030204" pitchFamily="34" charset="0"/>
              </a:rPr>
              <a:t> Debugging and Serving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aseline="0" dirty="0">
                <a:latin typeface="Calibri" panose="020F0502020204030204" pitchFamily="34" charset="0"/>
                <a:cs typeface="Calibri" panose="020F0502020204030204" pitchFamily="34" charset="0"/>
              </a:rPr>
              <a:t>Matthias Boehm, Graz University of Technology, SS 2022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8034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6354763"/>
            <a:ext cx="9144000" cy="5032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FFFFFF"/>
              </a:solidFill>
              <a:ea typeface="ＭＳ Ｐゴシック" pitchFamily="-105" charset="-128"/>
              <a:cs typeface="ＭＳ Ｐゴシック" pitchFamily="-105" charset="-128"/>
            </a:endParaRPr>
          </a:p>
        </p:txBody>
      </p:sp>
      <p:cxnSp>
        <p:nvCxnSpPr>
          <p:cNvPr id="8" name="Gerade Verbindung 7"/>
          <p:cNvCxnSpPr/>
          <p:nvPr userDrawn="1"/>
        </p:nvCxnSpPr>
        <p:spPr bwMode="auto">
          <a:xfrm>
            <a:off x="720725" y="503238"/>
            <a:ext cx="8207375" cy="1587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hteck 8"/>
          <p:cNvSpPr/>
          <p:nvPr userDrawn="1"/>
        </p:nvSpPr>
        <p:spPr>
          <a:xfrm>
            <a:off x="0" y="503238"/>
            <a:ext cx="503238" cy="504825"/>
          </a:xfrm>
          <a:prstGeom prst="rect">
            <a:avLst/>
          </a:prstGeom>
          <a:solidFill>
            <a:srgbClr val="F701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FFFFFF"/>
              </a:solidFill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1" name="Foliennummernplatzhalter 5"/>
          <p:cNvSpPr txBox="1">
            <a:spLocks/>
          </p:cNvSpPr>
          <p:nvPr userDrawn="1"/>
        </p:nvSpPr>
        <p:spPr>
          <a:xfrm>
            <a:off x="0" y="582613"/>
            <a:ext cx="503238" cy="365125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fld id="{341491D6-FCB3-AA48-877A-0FB5E714E925}" type="slidenum">
              <a:rPr lang="de-DE" sz="1200" smtClean="0">
                <a:solidFill>
                  <a:schemeClr val="bg1"/>
                </a:solidFill>
              </a:rPr>
              <a:pPr algn="ctr" eaLnBrk="1" hangingPunct="1">
                <a:defRPr/>
              </a:pPr>
              <a:t>‹#›</a:t>
            </a:fld>
            <a:endParaRPr lang="de-DE" sz="1200">
              <a:solidFill>
                <a:schemeClr val="bg1"/>
              </a:solidFill>
            </a:endParaRPr>
          </a:p>
        </p:txBody>
      </p:sp>
      <p:pic>
        <p:nvPicPr>
          <p:cNvPr id="16" name="Bildplatzhalter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51284" y="97928"/>
            <a:ext cx="871105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pic>
        <p:nvPicPr>
          <p:cNvPr id="10" name="Grafik 10"/>
          <p:cNvPicPr>
            <a:picLocks noChangeAspect="1"/>
          </p:cNvPicPr>
          <p:nvPr userDrawn="1"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321" y="6498439"/>
            <a:ext cx="777237" cy="24526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04" r:id="rId2"/>
    <p:sldLayoutId id="2147483707" r:id="rId3"/>
  </p:sldLayoutIdLst>
  <p:hf sldNum="0"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200" kern="1200">
          <a:solidFill>
            <a:srgbClr val="000000"/>
          </a:solidFill>
          <a:latin typeface="+mj-lt"/>
          <a:ea typeface="ＭＳ Ｐゴシック" pitchFamily="-107" charset="-128"/>
          <a:cs typeface="ＭＳ Ｐゴシック" pitchFamily="-107" charset="-128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9pPr>
    </p:titleStyle>
    <p:bodyStyle>
      <a:lvl1pPr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defRPr sz="2600" kern="1200">
          <a:solidFill>
            <a:srgbClr val="000000"/>
          </a:solidFill>
          <a:latin typeface="+mn-lt"/>
          <a:ea typeface="ＭＳ Ｐゴシック" pitchFamily="-107" charset="-128"/>
          <a:cs typeface="ＭＳ Ｐゴシック" pitchFamily="-107" charset="-128"/>
        </a:defRPr>
      </a:lvl1pPr>
      <a:lvl2pPr marL="342900" indent="-342900" algn="l" defTabSz="457200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2400" kern="1200">
          <a:solidFill>
            <a:srgbClr val="000000"/>
          </a:solidFill>
          <a:latin typeface="+mn-lt"/>
          <a:ea typeface="ＭＳ Ｐゴシック" pitchFamily="-107" charset="-128"/>
          <a:cs typeface="+mn-cs"/>
        </a:defRPr>
      </a:lvl2pPr>
      <a:lvl3pPr marL="808038" indent="-271463" algn="l" defTabSz="457200" rtl="0" eaLnBrk="1" fontAlgn="base" hangingPunct="1">
        <a:spcBef>
          <a:spcPct val="20000"/>
        </a:spcBef>
        <a:spcAft>
          <a:spcPct val="0"/>
        </a:spcAft>
        <a:buFont typeface="Wingdings" charset="0"/>
        <a:buChar char="§"/>
        <a:defRPr sz="2000" kern="1200">
          <a:solidFill>
            <a:srgbClr val="000000"/>
          </a:solidFill>
          <a:latin typeface="+mn-lt"/>
          <a:ea typeface="ＭＳ Ｐゴシック" pitchFamily="-107" charset="-128"/>
          <a:cs typeface="+mn-cs"/>
        </a:defRPr>
      </a:lvl3pPr>
      <a:lvl4pPr marL="1438275" indent="-185738" algn="l" defTabSz="457200" rtl="0" eaLnBrk="1" fontAlgn="base" hangingPunct="1">
        <a:spcBef>
          <a:spcPct val="20000"/>
        </a:spcBef>
        <a:spcAft>
          <a:spcPct val="0"/>
        </a:spcAft>
        <a:buClr>
          <a:srgbClr val="A6A6A6"/>
        </a:buClr>
        <a:buFont typeface="Wingdings" charset="0"/>
        <a:buChar char="§"/>
        <a:defRPr sz="2000" kern="1200">
          <a:solidFill>
            <a:srgbClr val="000000"/>
          </a:solidFill>
          <a:latin typeface="+mn-lt"/>
          <a:ea typeface="ＭＳ Ｐゴシック" pitchFamily="-107" charset="-128"/>
          <a:cs typeface="+mn-cs"/>
        </a:defRPr>
      </a:lvl4pPr>
      <a:lvl5pPr marL="1588" indent="0" algn="l" defTabSz="457200" rtl="0" eaLnBrk="1" fontAlgn="base" hangingPunct="1">
        <a:spcBef>
          <a:spcPts val="0"/>
        </a:spcBef>
        <a:spcAft>
          <a:spcPct val="0"/>
        </a:spcAft>
        <a:buFontTx/>
        <a:buNone/>
        <a:defRPr sz="2000" kern="1200">
          <a:solidFill>
            <a:srgbClr val="000000"/>
          </a:solidFill>
          <a:latin typeface="+mn-lt"/>
          <a:ea typeface="ＭＳ Ｐゴシック" pitchFamily="-107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h92RMJi4mRM" TargetMode="External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mueller.github.io/dabl/dev/auto_examples/plot/plot_adult.html" TargetMode="Externa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openxmlformats.org/officeDocument/2006/relationships/image" Target="../media/image36.emf"/><Relationship Id="rId7" Type="http://schemas.openxmlformats.org/officeDocument/2006/relationships/image" Target="../media/image3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ropublica.org/article/machine-bias-risk-assessments-in-criminal-sentencing" TargetMode="External"/><Relationship Id="rId5" Type="http://schemas.openxmlformats.org/officeDocument/2006/relationships/image" Target="../media/image38.png"/><Relationship Id="rId10" Type="http://schemas.openxmlformats.org/officeDocument/2006/relationships/image" Target="../media/image42.png"/><Relationship Id="rId4" Type="http://schemas.openxmlformats.org/officeDocument/2006/relationships/image" Target="../media/image37.emf"/><Relationship Id="rId9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5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0.png"/><Relationship Id="rId5" Type="http://schemas.openxmlformats.org/officeDocument/2006/relationships/image" Target="../media/image49.png"/><Relationship Id="rId4" Type="http://schemas.openxmlformats.org/officeDocument/2006/relationships/image" Target="../media/image4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emf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oodle.com/meeting/participate/id/eER4P10a" TargetMode="External"/><Relationship Id="rId7" Type="http://schemas.openxmlformats.org/officeDocument/2006/relationships/image" Target="../media/image8.png"/><Relationship Id="rId2" Type="http://schemas.openxmlformats.org/officeDocument/2006/relationships/hyperlink" Target="https://tugraz.webex.com/meet/m.boehm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emf"/><Relationship Id="rId4" Type="http://schemas.openxmlformats.org/officeDocument/2006/relationships/image" Target="../media/image57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explainml-tutorial.github.io/neurips20" TargetMode="Externa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aptum.ai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hap.readthedocs.io/en/latest/index.html" TargetMode="External"/><Relationship Id="rId5" Type="http://schemas.openxmlformats.org/officeDocument/2006/relationships/hyperlink" Target="https://www.youtube.com/watch?v=B-c8tIgchu0" TargetMode="External"/><Relationship Id="rId4" Type="http://schemas.openxmlformats.org/officeDocument/2006/relationships/image" Target="../media/image66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0.png"/><Relationship Id="rId5" Type="http://schemas.openxmlformats.org/officeDocument/2006/relationships/image" Target="../media/image70.emf"/><Relationship Id="rId4" Type="http://schemas.openxmlformats.org/officeDocument/2006/relationships/image" Target="../media/image6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deem-workshop.org/videos/2020/8_dreves.mp4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tim_kraska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hyperlink" Target="https://nlml.github.io/in-raw-numpy/in-raw-numpy-t-sne/" TargetMode="External"/><Relationship Id="rId4" Type="http://schemas.openxmlformats.org/officeDocument/2006/relationships/image" Target="../media/image17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atum.ub.tum.de/1454690" TargetMode="External"/><Relationship Id="rId7" Type="http://schemas.openxmlformats.org/officeDocument/2006/relationships/image" Target="../media/image2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720725" y="1069200"/>
            <a:ext cx="8121349" cy="2489199"/>
          </a:xfrm>
        </p:spPr>
        <p:txBody>
          <a:bodyPr/>
          <a:lstStyle/>
          <a:p>
            <a:r>
              <a:rPr lang="de-DE" b="1" dirty="0"/>
              <a:t>Architecture of ML Systems</a:t>
            </a:r>
            <a:br>
              <a:rPr lang="de-DE" b="1" dirty="0"/>
            </a:br>
            <a:r>
              <a:rPr lang="de-DE" dirty="0"/>
              <a:t>11</a:t>
            </a:r>
            <a:r>
              <a:rPr lang="de-DE" b="1" dirty="0"/>
              <a:t> Model Debugging</a:t>
            </a:r>
            <a:r>
              <a:rPr lang="de-DE" dirty="0"/>
              <a:t> &amp;</a:t>
            </a:r>
            <a:r>
              <a:rPr lang="de-DE" b="1" dirty="0"/>
              <a:t> Fairness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720725" y="3836432"/>
            <a:ext cx="7001102" cy="1632702"/>
          </a:xfrm>
        </p:spPr>
        <p:txBody>
          <a:bodyPr anchor="t"/>
          <a:lstStyle/>
          <a:p>
            <a:r>
              <a:rPr lang="en-GB" b="1" dirty="0"/>
              <a:t>Matthias Boehm</a:t>
            </a:r>
          </a:p>
          <a:p>
            <a:endParaRPr lang="en-GB" sz="1000" dirty="0"/>
          </a:p>
          <a:p>
            <a:r>
              <a:rPr lang="en-GB" dirty="0"/>
              <a:t>Graz University of Technology, Austria</a:t>
            </a:r>
            <a:br>
              <a:rPr lang="en-GB" dirty="0"/>
            </a:br>
            <a:r>
              <a:rPr lang="en-US" dirty="0"/>
              <a:t>Computer Science and Biomedical Engineering</a:t>
            </a:r>
            <a:endParaRPr lang="en-GB" dirty="0"/>
          </a:p>
          <a:p>
            <a:r>
              <a:rPr lang="en-GB" dirty="0"/>
              <a:t>Institute of Interactive Systems and Data Science</a:t>
            </a:r>
          </a:p>
          <a:p>
            <a:r>
              <a:rPr lang="de-AT" dirty="0"/>
              <a:t>BMK endowed chair for Data Management</a:t>
            </a:r>
            <a:endParaRPr lang="en-GB" dirty="0"/>
          </a:p>
        </p:txBody>
      </p:sp>
      <p:sp>
        <p:nvSpPr>
          <p:cNvPr id="2" name="TextBox 1"/>
          <p:cNvSpPr txBox="1"/>
          <p:nvPr/>
        </p:nvSpPr>
        <p:spPr>
          <a:xfrm>
            <a:off x="813915" y="6420899"/>
            <a:ext cx="2622621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Last update: June 06, 2022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65" y="5785289"/>
            <a:ext cx="853163" cy="30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0934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Confusion Matrices, cont.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Model Debugging and </a:t>
            </a:r>
            <a:r>
              <a:rPr lang="en-US" dirty="0" err="1"/>
              <a:t>Explainability</a:t>
            </a:r>
            <a:endParaRPr lang="en-US" dirty="0"/>
          </a:p>
          <a:p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721784" y="1311256"/>
            <a:ext cx="8196170" cy="4941101"/>
          </a:xfrm>
        </p:spPr>
        <p:txBody>
          <a:bodyPr/>
          <a:lstStyle/>
          <a:p>
            <a:r>
              <a:rPr lang="en-US" dirty="0"/>
              <a:t>Generalized Confusion Matrices</a:t>
            </a:r>
          </a:p>
          <a:p>
            <a:pPr lvl="1"/>
            <a:r>
              <a:rPr lang="en-US" dirty="0"/>
              <a:t>Hierarchical, Multi-label Data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Transform multi-label data:</a:t>
            </a:r>
            <a:br>
              <a:rPr lang="en-US" dirty="0"/>
            </a:br>
            <a:r>
              <a:rPr lang="en-US" b="1" dirty="0">
                <a:solidFill>
                  <a:srgbClr val="7889FB"/>
                </a:solidFill>
              </a:rPr>
              <a:t>conditioning</a:t>
            </a:r>
            <a:r>
              <a:rPr lang="en-US" dirty="0"/>
              <a:t>, </a:t>
            </a:r>
            <a:r>
              <a:rPr lang="en-US" b="1" dirty="0">
                <a:solidFill>
                  <a:srgbClr val="7889FB"/>
                </a:solidFill>
              </a:rPr>
              <a:t>marginalization</a:t>
            </a:r>
            <a:r>
              <a:rPr lang="en-US" dirty="0"/>
              <a:t> (aggregation), and </a:t>
            </a:r>
            <a:r>
              <a:rPr lang="en-US" b="1" dirty="0">
                <a:solidFill>
                  <a:srgbClr val="7889FB"/>
                </a:solidFill>
              </a:rPr>
              <a:t>nesting</a:t>
            </a:r>
          </a:p>
          <a:p>
            <a:pPr lvl="1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403" y="2289382"/>
            <a:ext cx="8866992" cy="30286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19794" y="1334062"/>
            <a:ext cx="3788230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Jochen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Görtler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al: </a:t>
            </a:r>
            <a:r>
              <a:rPr lang="en-US" sz="1400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Neo: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Generalizing Confusion Matrix Visualization to Hierarchical and Multi-Output Labels.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CHI 2022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1/25 best papers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)]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0465" y="1385220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</p:spTree>
    <p:extLst>
      <p:ext uri="{BB962C8B-B14F-4D97-AF65-F5344CB8AC3E}">
        <p14:creationId xmlns:p14="http://schemas.microsoft.com/office/powerpoint/2010/main" val="24926103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Excursus: </a:t>
            </a:r>
            <a:r>
              <a:rPr lang="en-US" dirty="0" err="1"/>
              <a:t>dabl.plot</a:t>
            </a:r>
            <a:r>
              <a:rPr lang="en-US" dirty="0"/>
              <a:t>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Model Debugging and </a:t>
            </a:r>
            <a:r>
              <a:rPr lang="en-US" dirty="0" err="1"/>
              <a:t>Explainability</a:t>
            </a:r>
            <a:endParaRPr lang="en-US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03868" y="1490103"/>
            <a:ext cx="5557664" cy="101566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rgbClr val="00B050"/>
                </a:solidFill>
                <a:latin typeface="Consolas" panose="020B0609020204030204" pitchFamily="49" charset="0"/>
              </a:rPr>
              <a:t># adult dataset (&gt;50K vs &lt;=50K income)</a:t>
            </a:r>
            <a:br>
              <a:rPr lang="en-US" sz="2000" dirty="0">
                <a:latin typeface="Consolas" panose="020B0609020204030204" pitchFamily="49" charset="0"/>
              </a:rPr>
            </a:br>
            <a:r>
              <a:rPr lang="en-US" sz="2000" dirty="0">
                <a:latin typeface="Consolas" panose="020B0609020204030204" pitchFamily="49" charset="0"/>
              </a:rPr>
              <a:t>data = </a:t>
            </a:r>
            <a:r>
              <a:rPr lang="en-US" sz="2000" dirty="0" err="1">
                <a:latin typeface="Consolas" panose="020B0609020204030204" pitchFamily="49" charset="0"/>
              </a:rPr>
              <a:t>pd.read_csv</a:t>
            </a:r>
            <a:r>
              <a:rPr lang="en-US" sz="2000" dirty="0">
                <a:latin typeface="Consolas" panose="020B0609020204030204" pitchFamily="49" charset="0"/>
              </a:rPr>
              <a:t>("adult.csv")</a:t>
            </a:r>
          </a:p>
          <a:p>
            <a:pPr marL="0" indent="0">
              <a:buNone/>
            </a:pPr>
            <a:r>
              <a:rPr lang="en-US" sz="2000" dirty="0">
                <a:latin typeface="Consolas" panose="020B0609020204030204" pitchFamily="49" charset="0"/>
              </a:rPr>
              <a:t>plot(data, "income")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242" y="2792517"/>
            <a:ext cx="2353831" cy="23538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264" y="5176492"/>
            <a:ext cx="2145328" cy="10726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494" y="1433558"/>
            <a:ext cx="2118869" cy="15891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36" y="2806002"/>
            <a:ext cx="5817996" cy="290899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943788" y="5807947"/>
            <a:ext cx="1376621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(mosaic plots)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54444" y="5787851"/>
            <a:ext cx="42984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https://amueller.github.io/dabl/dev/auto_examples/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plot/plot_adult.html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30664" y="771171"/>
            <a:ext cx="977242" cy="54864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3858568" y="680739"/>
            <a:ext cx="3959050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[Andreas Mueller: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dabl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– Taking the edge off 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of data science with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dabl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Data Umbrella 2022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8"/>
              </a:rPr>
              <a:t>https://www.youtube.com/watch?v=h92RMJi4mRM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430386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Other Basic 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Overfitting / Imbalance</a:t>
            </a:r>
          </a:p>
          <a:p>
            <a:pPr lvl="1"/>
            <a:r>
              <a:rPr lang="en-US" dirty="0"/>
              <a:t>Compare train and test performance</a:t>
            </a:r>
          </a:p>
          <a:p>
            <a:pPr marL="457200" lvl="1" indent="0">
              <a:buNone/>
            </a:pPr>
            <a:r>
              <a:rPr lang="en-AT" b="1" dirty="0">
                <a:solidFill>
                  <a:srgbClr val="7889FB"/>
                </a:solidFill>
                <a:sym typeface="Wingdings" panose="05000000000000000000" pitchFamily="2" charset="2"/>
              </a:rPr>
              <a:t>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 </a:t>
            </a:r>
            <a:r>
              <a:rPr lang="en-US" b="1" dirty="0">
                <a:solidFill>
                  <a:srgbClr val="7889FB"/>
                </a:solidFill>
              </a:rPr>
              <a:t>Algorithm-specific techniques:</a:t>
            </a:r>
            <a:r>
              <a:rPr lang="en-US" dirty="0"/>
              <a:t> regularization, pruning, loss, </a:t>
            </a:r>
            <a:r>
              <a:rPr lang="en-US" dirty="0" err="1"/>
              <a:t>etc</a:t>
            </a:r>
            <a:r>
              <a:rPr lang="en-US" dirty="0"/>
              <a:t> </a:t>
            </a:r>
          </a:p>
          <a:p>
            <a:pPr lvl="1"/>
            <a:endParaRPr lang="en-US" sz="700" dirty="0"/>
          </a:p>
          <a:p>
            <a:r>
              <a:rPr lang="en-US" dirty="0"/>
              <a:t>Data Leakage</a:t>
            </a:r>
          </a:p>
          <a:p>
            <a:pPr lvl="1"/>
            <a:r>
              <a:rPr lang="en-US" dirty="0"/>
              <a:t>Example: time-shifted external time series data (e.g., weather)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Compare performance train/test vs production setting</a:t>
            </a:r>
          </a:p>
          <a:p>
            <a:pPr lvl="1"/>
            <a:endParaRPr lang="en-US" sz="700" dirty="0"/>
          </a:p>
          <a:p>
            <a:r>
              <a:rPr lang="en-US" dirty="0"/>
              <a:t>Covariance Shift </a:t>
            </a:r>
            <a:r>
              <a:rPr lang="en-US" b="0" dirty="0"/>
              <a:t>(features)</a:t>
            </a:r>
          </a:p>
          <a:p>
            <a:pPr lvl="1"/>
            <a:r>
              <a:rPr lang="en-US" dirty="0"/>
              <a:t>Distribution of features in training/test data different from production data</a:t>
            </a:r>
          </a:p>
          <a:p>
            <a:pPr lvl="1"/>
            <a:r>
              <a:rPr lang="en-US" dirty="0"/>
              <a:t>Reasons: </a:t>
            </a:r>
            <a:r>
              <a:rPr lang="en-US" b="1" dirty="0">
                <a:solidFill>
                  <a:schemeClr val="accent1"/>
                </a:solidFill>
              </a:rPr>
              <a:t>out-of-domain prediction, sample selection bias</a:t>
            </a:r>
          </a:p>
          <a:p>
            <a:pPr lvl="1"/>
            <a:r>
              <a:rPr lang="en-US" dirty="0"/>
              <a:t>Examples: NLP, speech recognition, face/age recognition</a:t>
            </a:r>
          </a:p>
          <a:p>
            <a:pPr lvl="1"/>
            <a:endParaRPr lang="en-US" sz="700" dirty="0"/>
          </a:p>
          <a:p>
            <a:r>
              <a:rPr lang="en-US" dirty="0"/>
              <a:t>Concept Drift </a:t>
            </a:r>
            <a:r>
              <a:rPr lang="en-US" b="0" dirty="0"/>
              <a:t>(features </a:t>
            </a:r>
            <a:r>
              <a:rPr lang="en-US" b="0" dirty="0">
                <a:sym typeface="Wingdings" panose="05000000000000000000" pitchFamily="2" charset="2"/>
              </a:rPr>
              <a:t> labels</a:t>
            </a:r>
            <a:r>
              <a:rPr lang="en-US" b="0" dirty="0"/>
              <a:t>)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Gradual change of statistical properties</a:t>
            </a:r>
            <a:r>
              <a:rPr lang="en-US" dirty="0">
                <a:solidFill>
                  <a:schemeClr val="tx1"/>
                </a:solidFill>
              </a:rPr>
              <a:t> / dependencies (features-labels)</a:t>
            </a:r>
          </a:p>
          <a:p>
            <a:pPr lvl="1"/>
            <a:r>
              <a:rPr lang="en-US" dirty="0"/>
              <a:t>Requires re-training, parametric approaches for deciding when to retrain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Model Debugging and </a:t>
            </a:r>
            <a:r>
              <a:rPr lang="en-US" dirty="0" err="1"/>
              <a:t>Explainability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015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Occlusion-Based Explanations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Occlusion Explanations</a:t>
            </a:r>
          </a:p>
          <a:p>
            <a:pPr lvl="1"/>
            <a:r>
              <a:rPr lang="en-US" dirty="0"/>
              <a:t>Slide gray square over inputs</a:t>
            </a:r>
          </a:p>
          <a:p>
            <a:pPr lvl="1"/>
            <a:r>
              <a:rPr lang="en-US" dirty="0"/>
              <a:t>Measure how feature maps</a:t>
            </a:r>
            <a:br>
              <a:rPr lang="en-US" dirty="0"/>
            </a:br>
            <a:r>
              <a:rPr lang="en-US" dirty="0"/>
              <a:t>and classifier output changes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Incremental Computation</a:t>
            </a:r>
            <a:br>
              <a:rPr lang="en-US" dirty="0"/>
            </a:br>
            <a:r>
              <a:rPr lang="en-US" dirty="0"/>
              <a:t>of Occlusion Explanations</a:t>
            </a:r>
          </a:p>
          <a:p>
            <a:pPr lvl="1"/>
            <a:r>
              <a:rPr lang="en-US" dirty="0"/>
              <a:t>View CNN as white-box operator </a:t>
            </a:r>
            <a:br>
              <a:rPr lang="en-US" dirty="0"/>
            </a:br>
            <a:r>
              <a:rPr lang="en-US" dirty="0"/>
              <a:t>graph and operators as views</a:t>
            </a:r>
          </a:p>
          <a:p>
            <a:pPr lvl="1"/>
            <a:r>
              <a:rPr lang="en-US" dirty="0"/>
              <a:t>Materialize intermediate tensors </a:t>
            </a:r>
            <a:br>
              <a:rPr lang="en-US" dirty="0"/>
            </a:br>
            <a:r>
              <a:rPr lang="en-US" dirty="0"/>
              <a:t>and apply </a:t>
            </a:r>
            <a:r>
              <a:rPr lang="en-US" b="1" dirty="0">
                <a:solidFill>
                  <a:srgbClr val="7889FB"/>
                </a:solidFill>
              </a:rPr>
              <a:t>incremental view maintenance</a:t>
            </a:r>
          </a:p>
          <a:p>
            <a:pPr lvl="1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Model Debugging and </a:t>
            </a:r>
            <a:r>
              <a:rPr lang="en-US" dirty="0" err="1"/>
              <a:t>Explainability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4372" y="1271641"/>
            <a:ext cx="4515953" cy="33812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718" y="2913874"/>
            <a:ext cx="425798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527351" y="2849862"/>
            <a:ext cx="2836684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[Matthew D.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Zeiler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Rob Fergus: Visualizing and Understanding Convolutional Networks.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ECCV 2014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1703" y="5073784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4632287" y="4943158"/>
            <a:ext cx="3657600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Supun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Nakandala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Arun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Kumar, and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Yannis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Papakonstantinou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Incremental and Approximate Inference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forFaster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Occlusion-based Deep CNN Explanations,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 2019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15095" y="5836976"/>
            <a:ext cx="3092136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SIGMOD 2020 Research Highlight</a:t>
            </a:r>
          </a:p>
        </p:txBody>
      </p:sp>
    </p:spTree>
    <p:extLst>
      <p:ext uri="{BB962C8B-B14F-4D97-AF65-F5344CB8AC3E}">
        <p14:creationId xmlns:p14="http://schemas.microsoft.com/office/powerpoint/2010/main" val="2071643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Saliency Maps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Saliency Map</a:t>
            </a:r>
          </a:p>
          <a:p>
            <a:pPr lvl="1"/>
            <a:r>
              <a:rPr lang="en-US" dirty="0"/>
              <a:t>Given input image</a:t>
            </a:r>
            <a:br>
              <a:rPr lang="en-US" dirty="0"/>
            </a:br>
            <a:r>
              <a:rPr lang="en-US" dirty="0"/>
              <a:t>and specific class</a:t>
            </a:r>
          </a:p>
          <a:p>
            <a:pPr lvl="1"/>
            <a:r>
              <a:rPr lang="en-US" dirty="0"/>
              <a:t>Compute saliency</a:t>
            </a:r>
            <a:br>
              <a:rPr lang="en-US" dirty="0"/>
            </a:br>
            <a:r>
              <a:rPr lang="en-US" dirty="0"/>
              <a:t>map of </a:t>
            </a:r>
            <a:r>
              <a:rPr lang="en-US" b="1" dirty="0">
                <a:solidFill>
                  <a:srgbClr val="7889FB"/>
                </a:solidFill>
              </a:rPr>
              <a:t>class </a:t>
            </a:r>
            <a:br>
              <a:rPr lang="en-US" b="1" dirty="0">
                <a:solidFill>
                  <a:srgbClr val="7889FB"/>
                </a:solidFill>
              </a:rPr>
            </a:br>
            <a:r>
              <a:rPr lang="en-US" b="1" dirty="0">
                <a:solidFill>
                  <a:srgbClr val="7889FB"/>
                </a:solidFill>
              </a:rPr>
              <a:t>derivatives </a:t>
            </a:r>
            <a:r>
              <a:rPr lang="en-US" b="1" dirty="0" err="1">
                <a:solidFill>
                  <a:srgbClr val="7889FB"/>
                </a:solidFill>
              </a:rPr>
              <a:t>wrt</a:t>
            </a:r>
            <a:r>
              <a:rPr lang="en-US" b="1" dirty="0">
                <a:solidFill>
                  <a:srgbClr val="7889FB"/>
                </a:solidFill>
              </a:rPr>
              <a:t> </a:t>
            </a:r>
            <a:br>
              <a:rPr lang="en-US" b="1" dirty="0">
                <a:solidFill>
                  <a:srgbClr val="7889FB"/>
                </a:solidFill>
              </a:rPr>
            </a:br>
            <a:r>
              <a:rPr lang="en-US" b="1" dirty="0">
                <a:solidFill>
                  <a:srgbClr val="7889FB"/>
                </a:solidFill>
              </a:rPr>
              <a:t>input image </a:t>
            </a:r>
          </a:p>
          <a:p>
            <a:pPr lvl="1"/>
            <a:r>
              <a:rPr lang="en-US" dirty="0"/>
              <a:t>Approximated w/</a:t>
            </a:r>
            <a:br>
              <a:rPr lang="en-US" dirty="0"/>
            </a:br>
            <a:r>
              <a:rPr lang="en-US" dirty="0"/>
              <a:t>a linear function</a:t>
            </a:r>
            <a:br>
              <a:rPr lang="en-US" dirty="0"/>
            </a:br>
            <a:r>
              <a:rPr lang="en-US" dirty="0"/>
              <a:t>(Taylor expansion)</a:t>
            </a:r>
          </a:p>
          <a:p>
            <a:pPr lvl="1"/>
            <a:endParaRPr lang="en-US" dirty="0"/>
          </a:p>
          <a:p>
            <a:r>
              <a:rPr lang="en-US" dirty="0"/>
              <a:t>Unsupervised </a:t>
            </a:r>
            <a:br>
              <a:rPr lang="en-US" dirty="0"/>
            </a:br>
            <a:r>
              <a:rPr lang="en-US" dirty="0"/>
              <a:t>Image </a:t>
            </a:r>
            <a:br>
              <a:rPr lang="en-US" dirty="0"/>
            </a:br>
            <a:r>
              <a:rPr lang="en-US" dirty="0"/>
              <a:t>Segmentation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Model Debugging and </a:t>
            </a:r>
            <a:r>
              <a:rPr lang="en-US" dirty="0" err="1"/>
              <a:t>Explainability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7842" y="1883730"/>
            <a:ext cx="5302771" cy="23526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0212" y="4696939"/>
            <a:ext cx="6140401" cy="11451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2616" y="833365"/>
            <a:ext cx="49770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3758083" y="787010"/>
            <a:ext cx="4561951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[Karen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Simonyan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Andrea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Vedaldi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Andrew Zisserman: Deep Inside Convolutional Networks: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Visualising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Image Classification Models and Saliency Maps.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ICLR Workshop 2014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36142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Model Anomalies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#1 Wolf Detection based on </a:t>
            </a:r>
            <a:r>
              <a:rPr lang="en-US" dirty="0">
                <a:solidFill>
                  <a:schemeClr val="accent1"/>
                </a:solidFill>
              </a:rPr>
              <a:t>snow cover</a:t>
            </a:r>
            <a:r>
              <a:rPr lang="en-US" dirty="0"/>
              <a:t>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#2 Horse Detection </a:t>
            </a:r>
            <a:br>
              <a:rPr lang="en-US" dirty="0"/>
            </a:br>
            <a:r>
              <a:rPr lang="en-US" dirty="0"/>
              <a:t>based on </a:t>
            </a:r>
            <a:r>
              <a:rPr lang="en-US" dirty="0">
                <a:solidFill>
                  <a:schemeClr val="accent1"/>
                </a:solidFill>
              </a:rPr>
              <a:t>image watermarks</a:t>
            </a:r>
          </a:p>
          <a:p>
            <a:pPr lvl="1"/>
            <a:r>
              <a:rPr lang="en-US" dirty="0"/>
              <a:t>Layer-wise relevance propagation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#3 </a:t>
            </a:r>
            <a:r>
              <a:rPr lang="en-US" dirty="0">
                <a:solidFill>
                  <a:schemeClr val="accent1"/>
                </a:solidFill>
              </a:rPr>
              <a:t>Race-biased</a:t>
            </a:r>
            <a:r>
              <a:rPr lang="en-US" dirty="0"/>
              <a:t> Jail </a:t>
            </a:r>
            <a:br>
              <a:rPr lang="en-US" dirty="0"/>
            </a:br>
            <a:r>
              <a:rPr lang="en-US" dirty="0"/>
              <a:t>Risk Assessment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Model Debugging and </a:t>
            </a:r>
            <a:r>
              <a:rPr lang="en-US" dirty="0" err="1"/>
              <a:t>Explainability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506497" y="713433"/>
            <a:ext cx="3443828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“silent but severe problems”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275" y="3731567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3554" y="2753193"/>
            <a:ext cx="3906915" cy="194467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88123" y="3672227"/>
            <a:ext cx="2863781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[Sebastian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Lapuschkin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al.: Analyzing Classifiers: Fisher Vectors and Deep Neural Networks,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CVPR 2016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7082" y="4887091"/>
            <a:ext cx="2346332" cy="120607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34979" y="5291685"/>
            <a:ext cx="4471518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[Julia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Angwin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al: Machine Bias – There’s software used across the country to predict future criminals. And it’s biased against blacks,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2016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https://www.propublica.org/article/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machine-bias-risk-assessments-in-criminal-sentencing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7612" y="1256591"/>
            <a:ext cx="2676363" cy="14018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1272" y="1759072"/>
            <a:ext cx="496005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1688123" y="1698784"/>
            <a:ext cx="3818374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[Marco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Túlio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Ribeiro, Sameer Singh, and Carlos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Guestrin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Why Should I Trust You?: Explaining the Predictions of Any Classifier,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KDD 2016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294958" y="1224610"/>
            <a:ext cx="869138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12/27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en-US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25/27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20013" y="4895744"/>
            <a:ext cx="2002569" cy="28498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76860" y="5141592"/>
            <a:ext cx="1273465" cy="1081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199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Explanation Tables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  <a:p>
            <a:pPr lvl="1"/>
            <a:r>
              <a:rPr lang="en-US" dirty="0"/>
              <a:t>Generate </a:t>
            </a:r>
            <a:r>
              <a:rPr lang="en-US" b="1" dirty="0">
                <a:solidFill>
                  <a:srgbClr val="7889FB"/>
                </a:solidFill>
              </a:rPr>
              <a:t>succinct</a:t>
            </a:r>
            <a:br>
              <a:rPr lang="en-US" b="1" dirty="0">
                <a:solidFill>
                  <a:srgbClr val="7889FB"/>
                </a:solidFill>
              </a:rPr>
            </a:br>
            <a:r>
              <a:rPr lang="en-US" b="1" dirty="0">
                <a:solidFill>
                  <a:srgbClr val="7889FB"/>
                </a:solidFill>
              </a:rPr>
              <a:t>decision rules</a:t>
            </a:r>
            <a:r>
              <a:rPr lang="en-US" dirty="0"/>
              <a:t> from data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Problem:</a:t>
            </a:r>
            <a:r>
              <a:rPr lang="en-US" dirty="0"/>
              <a:t> Decision tree</a:t>
            </a:r>
            <a:br>
              <a:rPr lang="en-US" dirty="0"/>
            </a:br>
            <a:r>
              <a:rPr lang="en-US" dirty="0"/>
              <a:t>rules do not overlap by </a:t>
            </a:r>
            <a:r>
              <a:rPr lang="en-US" dirty="0" err="1"/>
              <a:t>def</a:t>
            </a:r>
            <a:endParaRPr lang="en-US" dirty="0"/>
          </a:p>
          <a:p>
            <a:pPr lvl="1"/>
            <a:r>
              <a:rPr lang="en-US" dirty="0"/>
              <a:t>Example athlete’s exercise log:</a:t>
            </a:r>
            <a:br>
              <a:rPr lang="en-US" dirty="0"/>
            </a:br>
            <a:r>
              <a:rPr lang="en-US" dirty="0"/>
              <a:t>“Goal met” </a:t>
            </a:r>
            <a:r>
              <a:rPr lang="en-AT" dirty="0">
                <a:sym typeface="Wingdings" panose="05000000000000000000" pitchFamily="2" charset="2"/>
              </a:rPr>
              <a:t></a:t>
            </a:r>
            <a:r>
              <a:rPr lang="en-US" dirty="0"/>
              <a:t> 7 vs 7</a:t>
            </a:r>
          </a:p>
          <a:p>
            <a:pPr lvl="1"/>
            <a:endParaRPr lang="en-US" sz="700" dirty="0"/>
          </a:p>
          <a:p>
            <a:r>
              <a:rPr lang="en-US" dirty="0"/>
              <a:t>Explanation Tables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Find smallest explanation </a:t>
            </a:r>
            <a:br>
              <a:rPr lang="en-US" b="1" dirty="0">
                <a:solidFill>
                  <a:srgbClr val="7889FB"/>
                </a:solidFill>
              </a:rPr>
            </a:br>
            <a:r>
              <a:rPr lang="en-US" dirty="0"/>
              <a:t>table subject to max KL </a:t>
            </a:r>
            <a:br>
              <a:rPr lang="en-US" dirty="0"/>
            </a:br>
            <a:r>
              <a:rPr lang="en-US" dirty="0"/>
              <a:t>divergence threshold</a:t>
            </a:r>
          </a:p>
          <a:p>
            <a:pPr lvl="1"/>
            <a:r>
              <a:rPr lang="en-US" dirty="0"/>
              <a:t>Greedy and sampling algorithms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Model Debugging and </a:t>
            </a:r>
            <a:r>
              <a:rPr lang="en-US" dirty="0" err="1"/>
              <a:t>Explainability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3304" y="974692"/>
            <a:ext cx="4334400" cy="34082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3352" y="4851612"/>
            <a:ext cx="4334400" cy="1254500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 rot="5400000">
            <a:off x="6617293" y="4414851"/>
            <a:ext cx="326229" cy="320865"/>
          </a:xfrm>
          <a:prstGeom prst="rightArrow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650" y="5431432"/>
            <a:ext cx="497900" cy="640080"/>
          </a:xfrm>
          <a:prstGeom prst="rect">
            <a:avLst/>
          </a:prstGeom>
          <a:noFill/>
          <a:ln w="25400">
            <a:solidFill>
              <a:srgbClr val="7889FB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1535415" y="5274419"/>
            <a:ext cx="3046156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[Kareem El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Gebaly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Parag Agrawal, Lukasz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Golab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Flip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Korn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Divesh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Srivastava: Interpretable and Informative Explanations of Outcomes.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PVLDB 2014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10" name="Rectangle 9"/>
          <p:cNvSpPr/>
          <p:nvPr/>
        </p:nvSpPr>
        <p:spPr>
          <a:xfrm>
            <a:off x="6755452" y="5354803"/>
            <a:ext cx="1454051" cy="716709"/>
          </a:xfrm>
          <a:prstGeom prst="rect">
            <a:avLst/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251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0245" y="4624986"/>
            <a:ext cx="4380620" cy="14502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SliceFinder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Problem Formulation</a:t>
            </a:r>
          </a:p>
          <a:p>
            <a:pPr lvl="1"/>
            <a:r>
              <a:rPr lang="en-US" dirty="0"/>
              <a:t>Data slice: S</a:t>
            </a:r>
            <a:r>
              <a:rPr lang="en-US" baseline="30000" dirty="0"/>
              <a:t>DG</a:t>
            </a:r>
            <a:r>
              <a:rPr lang="en-US" dirty="0"/>
              <a:t> :=  D=PhD AND G=female (subsets of features)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Find top-k data slices where model performs worse </a:t>
            </a:r>
            <a:r>
              <a:rPr lang="en-US" dirty="0"/>
              <a:t>than average</a:t>
            </a:r>
          </a:p>
          <a:p>
            <a:pPr lvl="1"/>
            <a:r>
              <a:rPr lang="en-US" b="1" dirty="0"/>
              <a:t>Ordering by</a:t>
            </a:r>
          </a:p>
          <a:p>
            <a:pPr lvl="2"/>
            <a:r>
              <a:rPr lang="en-US" dirty="0"/>
              <a:t>I</a:t>
            </a:r>
            <a:r>
              <a:rPr lang="en-US" b="0" dirty="0"/>
              <a:t>ncreasing number of literals, </a:t>
            </a:r>
          </a:p>
          <a:p>
            <a:pPr lvl="2"/>
            <a:r>
              <a:rPr lang="en-US" dirty="0"/>
              <a:t>D</a:t>
            </a:r>
            <a:r>
              <a:rPr lang="en-US" b="0" dirty="0"/>
              <a:t>ecreasing slice size, and decreasing effect size (</a:t>
            </a:r>
            <a:r>
              <a:rPr lang="en-US" dirty="0"/>
              <a:t>difference 𝑆 vs ¬𝑆</a:t>
            </a:r>
            <a:r>
              <a:rPr lang="en-US" b="0" dirty="0"/>
              <a:t>)</a:t>
            </a:r>
          </a:p>
          <a:p>
            <a:pPr lvl="1"/>
            <a:r>
              <a:rPr lang="en-US" b="1" dirty="0"/>
              <a:t>Subject to:</a:t>
            </a:r>
            <a:r>
              <a:rPr lang="en-US" b="0" dirty="0"/>
              <a:t> minimum effect size threshold 𝑇, statistical significance (</a:t>
            </a:r>
            <a:r>
              <a:rPr lang="en-US" dirty="0"/>
              <a:t>Welch’s t-test</a:t>
            </a:r>
            <a:r>
              <a:rPr lang="en-US" b="0" dirty="0"/>
              <a:t>),</a:t>
            </a:r>
            <a:r>
              <a:rPr lang="en-US" dirty="0"/>
              <a:t> </a:t>
            </a:r>
            <a:r>
              <a:rPr lang="en-US" b="0" dirty="0"/>
              <a:t>a dominance constraint (no coarser slice satisfies 1 and 2) via</a:t>
            </a:r>
          </a:p>
          <a:p>
            <a:pPr lvl="1"/>
            <a:endParaRPr lang="en-US" sz="1200" dirty="0"/>
          </a:p>
          <a:p>
            <a:r>
              <a:rPr lang="en-US" dirty="0"/>
              <a:t>Existing Algorithms</a:t>
            </a:r>
          </a:p>
          <a:p>
            <a:pPr lvl="1"/>
            <a:r>
              <a:rPr lang="en-US" dirty="0"/>
              <a:t>Preparation: Binning + One-Hot Encoding</a:t>
            </a:r>
          </a:p>
          <a:p>
            <a:pPr lvl="1"/>
            <a:r>
              <a:rPr lang="en-US" b="1" dirty="0"/>
              <a:t>#1</a:t>
            </a:r>
            <a:r>
              <a:rPr lang="en-US" dirty="0"/>
              <a:t> Clustering </a:t>
            </a:r>
            <a:r>
              <a:rPr lang="en-US" dirty="0">
                <a:sym typeface="Wingdings" panose="05000000000000000000" pitchFamily="2" charset="2"/>
              </a:rPr>
              <a:t> slices</a:t>
            </a:r>
          </a:p>
          <a:p>
            <a:pPr lvl="1"/>
            <a:r>
              <a:rPr lang="en-US" b="1" dirty="0">
                <a:sym typeface="Wingdings" panose="05000000000000000000" pitchFamily="2" charset="2"/>
              </a:rPr>
              <a:t>#2</a:t>
            </a:r>
            <a:r>
              <a:rPr lang="en-US" dirty="0">
                <a:sym typeface="Wingdings" panose="05000000000000000000" pitchFamily="2" charset="2"/>
              </a:rPr>
              <a:t> Decision tree training</a:t>
            </a:r>
            <a:endParaRPr lang="en-US" dirty="0"/>
          </a:p>
          <a:p>
            <a:pPr lvl="1"/>
            <a:r>
              <a:rPr lang="en-US" b="1" dirty="0"/>
              <a:t>#3</a:t>
            </a:r>
            <a:r>
              <a:rPr lang="en-US" dirty="0"/>
              <a:t> </a:t>
            </a:r>
            <a:r>
              <a:rPr lang="en-US" b="1" dirty="0">
                <a:solidFill>
                  <a:srgbClr val="7889FB"/>
                </a:solidFill>
              </a:rPr>
              <a:t>Lattice search</a:t>
            </a:r>
            <a:r>
              <a:rPr lang="en-US" dirty="0"/>
              <a:t> with </a:t>
            </a:r>
            <a:br>
              <a:rPr lang="en-US" dirty="0"/>
            </a:br>
            <a:r>
              <a:rPr lang="en-US" dirty="0"/>
              <a:t>heuristic, level-wise termination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Model Debugging and </a:t>
            </a:r>
            <a:r>
              <a:rPr lang="en-US" dirty="0" err="1"/>
              <a:t>Explainability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024175" y="2459263"/>
            <a:ext cx="3838797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“find largest error vs find large slices”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4074" y="771809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4129873" y="631134"/>
            <a:ext cx="4190162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Yeounoh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Chung, Tim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Kraska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Neoklis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Polyzotis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Ki Hyun Tae, Steven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Euijong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Whang: Automated Data Slicing for Model Validation: A Big Data - AI Integration Approach.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ICDE2019/TKDE2020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008422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6229978"/>
            <a:ext cx="9144000" cy="628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SliceLine</a:t>
            </a:r>
            <a:r>
              <a:rPr lang="en-US" dirty="0"/>
              <a:t> for Model Debugging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Problem Formulation</a:t>
                </a:r>
              </a:p>
              <a:p>
                <a:pPr lvl="1"/>
                <a:r>
                  <a:rPr lang="en-US" b="1" dirty="0">
                    <a:solidFill>
                      <a:srgbClr val="7889FB"/>
                    </a:solidFill>
                  </a:rPr>
                  <a:t>Intuitive slice</a:t>
                </a:r>
                <a:br>
                  <a:rPr lang="en-US" b="1" dirty="0">
                    <a:solidFill>
                      <a:srgbClr val="7889FB"/>
                    </a:solidFill>
                  </a:rPr>
                </a:br>
                <a:r>
                  <a:rPr lang="en-US" b="1" dirty="0">
                    <a:solidFill>
                      <a:srgbClr val="7889FB"/>
                    </a:solidFill>
                  </a:rPr>
                  <a:t>scoring function</a:t>
                </a:r>
              </a:p>
              <a:p>
                <a:pPr lvl="1"/>
                <a:r>
                  <a:rPr lang="en-US" dirty="0"/>
                  <a:t>Exact top-k slice finding</a:t>
                </a: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∧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𝑠𝑐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∈(0,1]</m:t>
                    </m:r>
                  </m:oMath>
                </a14:m>
                <a:endParaRPr lang="en-US" dirty="0"/>
              </a:p>
              <a:p>
                <a:pPr lvl="1"/>
                <a:endParaRPr lang="en-US" sz="1200" dirty="0"/>
              </a:p>
              <a:p>
                <a:r>
                  <a:rPr lang="en-US" dirty="0"/>
                  <a:t>Properties &amp; Pruning</a:t>
                </a:r>
              </a:p>
              <a:p>
                <a:pPr lvl="1"/>
                <a:r>
                  <a:rPr lang="en-US" dirty="0"/>
                  <a:t>Monotonicity of slice sizes, errors </a:t>
                </a:r>
              </a:p>
              <a:p>
                <a:pPr lvl="1"/>
                <a:r>
                  <a:rPr lang="en-US" b="1" dirty="0">
                    <a:solidFill>
                      <a:srgbClr val="7889FB"/>
                    </a:solidFill>
                  </a:rPr>
                  <a:t>Upper bound sizes/errors/scores </a:t>
                </a:r>
                <a:br>
                  <a:rPr lang="en-US" dirty="0"/>
                </a:br>
                <a:r>
                  <a:rPr lang="en-US" dirty="0">
                    <a:sym typeface="Wingdings" panose="05000000000000000000" pitchFamily="2" charset="2"/>
                  </a:rPr>
                  <a:t></a:t>
                </a:r>
                <a:r>
                  <a:rPr lang="en-US" dirty="0"/>
                  <a:t> pruning &amp; termination</a:t>
                </a:r>
              </a:p>
              <a:p>
                <a:pPr lvl="1"/>
                <a:endParaRPr lang="en-US" sz="1200" dirty="0"/>
              </a:p>
              <a:p>
                <a:r>
                  <a:rPr lang="en-US" dirty="0"/>
                  <a:t>Linear-Algebra-based Slice Finding</a:t>
                </a:r>
              </a:p>
              <a:p>
                <a:pPr lvl="1"/>
                <a:r>
                  <a:rPr lang="en-US" dirty="0"/>
                  <a:t>Recoded matrix </a:t>
                </a:r>
                <a:r>
                  <a:rPr lang="en-US" b="1" dirty="0"/>
                  <a:t>X</a:t>
                </a:r>
                <a:r>
                  <a:rPr lang="en-US" dirty="0"/>
                  <a:t>, error vector e</a:t>
                </a:r>
              </a:p>
              <a:p>
                <a:pPr lvl="1"/>
                <a:r>
                  <a:rPr lang="en-US" b="1" dirty="0" err="1">
                    <a:solidFill>
                      <a:srgbClr val="7889FB"/>
                    </a:solidFill>
                  </a:rPr>
                  <a:t>Vectorized</a:t>
                </a:r>
                <a:r>
                  <a:rPr lang="en-US" b="1" dirty="0">
                    <a:solidFill>
                      <a:srgbClr val="7889FB"/>
                    </a:solidFill>
                  </a:rPr>
                  <a:t> implementation in linear algebra</a:t>
                </a:r>
                <a:br>
                  <a:rPr lang="en-US" dirty="0"/>
                </a:br>
                <a:r>
                  <a:rPr lang="en-US" dirty="0"/>
                  <a:t>(join &amp; </a:t>
                </a:r>
                <a:r>
                  <a:rPr lang="en-US" dirty="0" err="1"/>
                  <a:t>eval</a:t>
                </a:r>
                <a:r>
                  <a:rPr lang="en-US" dirty="0"/>
                  <a:t> via sparse-sparse matrix multiply)</a:t>
                </a:r>
              </a:p>
              <a:p>
                <a:pPr lvl="1"/>
                <a:r>
                  <a:rPr lang="en-US" dirty="0"/>
                  <a:t>Local and distributed task/data-parallel execution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669" t="-735" b="-95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Model Debugging and </a:t>
            </a:r>
            <a:r>
              <a:rPr lang="en-US" dirty="0" err="1"/>
              <a:t>Explainability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329295" y="1110811"/>
            <a:ext cx="1634247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Credit: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sliceline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Silicon Valley, HBO]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2" t="38340" r="18851" b="44978"/>
          <a:stretch/>
        </p:blipFill>
        <p:spPr>
          <a:xfrm>
            <a:off x="7099324" y="641330"/>
            <a:ext cx="1841273" cy="49576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8916" y="636224"/>
            <a:ext cx="695325" cy="8763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4182906" y="1663425"/>
                <a:ext cx="4756826" cy="1342996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3"/>
                                <m:mcJc m:val="center"/>
                              </m:mcPr>
                            </m:mc>
                          </m:mcs>
                          <m:ctrlPr>
                            <a:rPr lang="en-US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mPr>
                        <m:mr>
                          <m:e>
                            <m:r>
                              <m:rPr>
                                <m:brk m:alnAt="7"/>
                              </m:r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𝑠</m:t>
                            </m:r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𝑐</m:t>
                            </m:r>
                          </m:e>
                          <m:e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=</m:t>
                            </m:r>
                          </m:e>
                          <m:e>
                            <m:r>
                              <a:rPr lang="en-US" sz="16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  <m:d>
                              <m:dPr>
                                <m:ctrlPr>
                                  <a:rPr lang="en-US" sz="16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160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acc>
                                      <m:accPr>
                                        <m:chr m:val="̅"/>
                                        <m:ctrlP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600" b="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e>
                                    </m:acc>
                                    <m:r>
                                      <a:rPr lang="en-US" sz="1600" b="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1600" b="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  <m:r>
                                      <a:rPr lang="en-US" sz="1600" b="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num>
                                  <m:den>
                                    <m:acc>
                                      <m:accPr>
                                        <m:chr m:val="̅"/>
                                        <m:ctrlP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600" b="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e>
                                    </m:acc>
                                    <m:r>
                                      <a:rPr lang="en-US" sz="1600" b="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1600" b="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  <m:r>
                                      <a:rPr lang="en-US" sz="1600" b="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den>
                                </m:f>
                                <m:r>
                                  <a:rPr lang="en-US" sz="16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  <m:r>
                              <a:rPr lang="en-US" sz="16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d>
                              <m:dPr>
                                <m:ctrlPr>
                                  <a:rPr lang="en-US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6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r>
                                  <a:rPr lang="en-US" sz="16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d>
                            <m:d>
                              <m:dPr>
                                <m:ctrlPr>
                                  <a:rPr lang="en-US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1600" i="1" smtClean="0">
                                        <a:solidFill>
                                          <a:srgbClr val="7889FB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1600" i="1">
                                            <a:solidFill>
                                              <a:srgbClr val="7889FB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b="0" i="1">
                                            <a:solidFill>
                                              <a:srgbClr val="7889FB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</m:d>
                                  </m:num>
                                  <m:den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1600" i="1">
                                            <a:solidFill>
                                              <a:srgbClr val="7889FB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b="0" i="1">
                                            <a:solidFill>
                                              <a:srgbClr val="7889FB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</m:e>
                                    </m:d>
                                  </m:den>
                                </m:f>
                                <m:r>
                                  <a:rPr lang="en-US" sz="16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e>
                        </m:mr>
                        <m:mr>
                          <m:e/>
                          <m:e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=</m:t>
                            </m:r>
                          </m:e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  <m:d>
                              <m:d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160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</m:d>
                                  </m:num>
                                  <m:den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</m:e>
                                    </m:d>
                                  </m:den>
                                </m:f>
                                <m:r>
                                  <a:rPr lang="en-US" sz="16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⋅</m:t>
                                </m:r>
                                <m:f>
                                  <m:fPr>
                                    <m:ctrlPr>
                                      <a:rPr lang="en-US" sz="16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nary>
                                      <m:naryPr>
                                        <m:chr m:val="∑"/>
                                        <m:limLoc m:val="subSup"/>
                                        <m:ctrlPr>
                                          <a:rPr lang="en-US" sz="160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naryPr>
                                      <m:sub>
                                        <m:r>
                                          <m:rPr>
                                            <m:brk m:alnAt="25"/>
                                          </m:rPr>
                                          <a:rPr lang="en-US" sz="16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en-US" sz="16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=1</m:t>
                                        </m:r>
                                      </m:sub>
                                      <m:sup>
                                        <m:r>
                                          <a:rPr lang="en-US" sz="16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|</m:t>
                                        </m:r>
                                        <m:r>
                                          <a:rPr lang="en-US" sz="16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  <m:r>
                                          <a:rPr lang="en-US" sz="16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|</m:t>
                                        </m:r>
                                      </m:sup>
                                      <m:e>
                                        <m:r>
                                          <a:rPr lang="en-US" sz="16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1600" b="0" i="1" smtClean="0">
                                                <a:solidFill>
                                                  <a:schemeClr val="accent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600" b="0" i="1" smtClean="0">
                                                <a:solidFill>
                                                  <a:schemeClr val="accent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𝑠</m:t>
                                            </m:r>
                                          </m:e>
                                          <m:sub>
                                            <m:r>
                                              <a:rPr lang="en-US" sz="1600" b="0" i="1" smtClean="0">
                                                <a:solidFill>
                                                  <a:schemeClr val="accent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</m:e>
                                    </m:nary>
                                  </m:num>
                                  <m:den>
                                    <m:nary>
                                      <m:naryPr>
                                        <m:chr m:val="∑"/>
                                        <m:limLoc m:val="subSup"/>
                                        <m:ctrlP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naryPr>
                                      <m:sub>
                                        <m:r>
                                          <m:rPr>
                                            <m:brk m:alnAt="25"/>
                                          </m:rP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=1</m:t>
                                        </m:r>
                                      </m:sub>
                                      <m:sup>
                                        <m: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|</m:t>
                                        </m:r>
                                        <m:r>
                                          <a:rPr lang="en-US" sz="16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  <m: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|</m:t>
                                        </m:r>
                                      </m:sup>
                                      <m:e>
                                        <m:sSub>
                                          <m:sSubPr>
                                            <m:ctrlPr>
                                              <a:rPr lang="en-US" sz="1600" i="1">
                                                <a:solidFill>
                                                  <a:schemeClr val="accent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600" b="0" i="1" smtClean="0">
                                                <a:solidFill>
                                                  <a:schemeClr val="accent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𝑒</m:t>
                                            </m:r>
                                          </m:e>
                                          <m:sub>
                                            <m:r>
                                              <a:rPr lang="en-US" sz="1600" i="1">
                                                <a:solidFill>
                                                  <a:schemeClr val="accent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</m:e>
                                    </m:nary>
                                  </m:den>
                                </m:f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d>
                              <m:d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d>
                            <m:d>
                              <m:d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1600" i="1" smtClean="0">
                                        <a:solidFill>
                                          <a:srgbClr val="7889FB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1600" i="1">
                                            <a:solidFill>
                                              <a:srgbClr val="7889FB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i="1">
                                            <a:solidFill>
                                              <a:srgbClr val="7889FB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</m:d>
                                  </m:num>
                                  <m:den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1600" i="1">
                                            <a:solidFill>
                                              <a:srgbClr val="7889FB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i="1">
                                            <a:solidFill>
                                              <a:srgbClr val="7889FB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</m:e>
                                    </m:d>
                                  </m:den>
                                </m:f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e>
                        </m:mr>
                      </m:m>
                    </m:oMath>
                  </m:oMathPara>
                </a14:m>
                <a:endParaRPr 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2906" y="1663425"/>
                <a:ext cx="4756826" cy="134299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5369676" y="2976659"/>
            <a:ext cx="1138136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slice error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389786" y="2983143"/>
            <a:ext cx="1138136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slice size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23454" y="5116753"/>
            <a:ext cx="1971862" cy="154376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236" y="3497509"/>
            <a:ext cx="3440058" cy="1416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093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229978"/>
            <a:ext cx="9144000" cy="628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SliceLine</a:t>
            </a:r>
            <a:r>
              <a:rPr lang="en-US" dirty="0"/>
              <a:t> – Experiments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Salaries 2x2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Adult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Model Debugging and </a:t>
            </a:r>
            <a:r>
              <a:rPr lang="en-US" dirty="0" err="1"/>
              <a:t>Explainability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0756" y="1793243"/>
            <a:ext cx="3850114" cy="22529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4740" y="1793243"/>
            <a:ext cx="2713059" cy="225290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230" y="4426085"/>
            <a:ext cx="3762718" cy="219456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274337" y="4338534"/>
            <a:ext cx="2526882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Effective Pruning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(#evaluated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close to #valid)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484005" y="5368870"/>
            <a:ext cx="2122660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Practical Performance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39s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until termination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at level 12)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1703" y="776443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461014" y="615529"/>
            <a:ext cx="2837309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[Svetlana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Sagadeeva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Matthias Boehm: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SliceLine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Fast, Linear-Algebra-based Slice Finding for ML Model Debugging,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 2021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468558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Announcements/Org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1783" y="1311256"/>
            <a:ext cx="8422217" cy="4941101"/>
          </a:xfrm>
        </p:spPr>
        <p:txBody>
          <a:bodyPr/>
          <a:lstStyle/>
          <a:p>
            <a:r>
              <a:rPr lang="en-US" dirty="0"/>
              <a:t>#1 Video Recording </a:t>
            </a:r>
          </a:p>
          <a:p>
            <a:pPr lvl="1"/>
            <a:r>
              <a:rPr lang="en-US" dirty="0"/>
              <a:t>Link in </a:t>
            </a:r>
            <a:r>
              <a:rPr lang="en-US" b="1" dirty="0" err="1">
                <a:solidFill>
                  <a:srgbClr val="7889FB"/>
                </a:solidFill>
              </a:rPr>
              <a:t>TeachCenter</a:t>
            </a:r>
            <a:r>
              <a:rPr lang="en-US" dirty="0"/>
              <a:t> &amp; </a:t>
            </a:r>
            <a:r>
              <a:rPr lang="en-US" b="1" dirty="0" err="1">
                <a:solidFill>
                  <a:srgbClr val="7889FB"/>
                </a:solidFill>
              </a:rPr>
              <a:t>TUbe</a:t>
            </a:r>
            <a:r>
              <a:rPr lang="en-US" dirty="0">
                <a:solidFill>
                  <a:schemeClr val="tx1"/>
                </a:solidFill>
              </a:rPr>
              <a:t> (lectures will be public)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Hybrid: HS i5 / </a:t>
            </a:r>
            <a:r>
              <a:rPr lang="en-US" dirty="0">
                <a:hlinkClick r:id="rId2"/>
              </a:rPr>
              <a:t>https://tugraz.webex.com/meet/m.boehm</a:t>
            </a:r>
            <a:endParaRPr lang="en-US" sz="1200" dirty="0">
              <a:solidFill>
                <a:schemeClr val="tx1"/>
              </a:solidFill>
            </a:endParaRPr>
          </a:p>
          <a:p>
            <a:pPr lvl="1"/>
            <a:endParaRPr lang="en-US" sz="1200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#2 Projects and Oral Exams</a:t>
            </a:r>
          </a:p>
          <a:p>
            <a:pPr lvl="1"/>
            <a:r>
              <a:rPr lang="en-US" b="1" dirty="0">
                <a:solidFill>
                  <a:schemeClr val="tx1"/>
                </a:solidFill>
              </a:rPr>
              <a:t>Precondition: </a:t>
            </a:r>
            <a:r>
              <a:rPr lang="en-US" dirty="0">
                <a:solidFill>
                  <a:schemeClr val="tx1"/>
                </a:solidFill>
              </a:rPr>
              <a:t>completed exercise/project by </a:t>
            </a:r>
            <a:r>
              <a:rPr lang="en-US" b="1" dirty="0">
                <a:solidFill>
                  <a:schemeClr val="accent1"/>
                </a:solidFill>
              </a:rPr>
              <a:t>Jun 17 EOD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(so far: 3x SIGMOD, 2x </a:t>
            </a:r>
            <a:r>
              <a:rPr lang="en-US" dirty="0" err="1">
                <a:solidFill>
                  <a:schemeClr val="tx1"/>
                </a:solidFill>
              </a:rPr>
              <a:t>SystemDS</a:t>
            </a:r>
            <a:r>
              <a:rPr lang="en-US" dirty="0">
                <a:solidFill>
                  <a:schemeClr val="tx1"/>
                </a:solidFill>
              </a:rPr>
              <a:t>, 1x Exercise completed)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Doodle for exam slot selection (~ 29/35) by </a:t>
            </a:r>
            <a:r>
              <a:rPr lang="en-US" b="1" dirty="0">
                <a:solidFill>
                  <a:schemeClr val="accent1"/>
                </a:solidFill>
              </a:rPr>
              <a:t>Jun 17 EOD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  <a:hlinkClick r:id="rId3"/>
              </a:rPr>
              <a:t>https://doodle.com/meeting/participate/id/eER4P10a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 lvl="1"/>
            <a:endParaRPr lang="en-US" sz="1200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#3 Course Evaluation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Please participate; open period: </a:t>
            </a:r>
            <a:r>
              <a:rPr lang="en-US" b="1" dirty="0">
                <a:solidFill>
                  <a:schemeClr val="accent1"/>
                </a:solidFill>
              </a:rPr>
              <a:t>June 1 – July 15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 lvl="1"/>
            <a:endParaRPr lang="en-US" sz="1200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#4 Open Position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Exploratory data analysis on vehicle video/time series data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4 months for </a:t>
            </a:r>
            <a:r>
              <a:rPr lang="en-US" b="1" dirty="0" err="1">
                <a:solidFill>
                  <a:srgbClr val="7889FB"/>
                </a:solidFill>
              </a:rPr>
              <a:t>20h</a:t>
            </a:r>
            <a:r>
              <a:rPr lang="en-US" b="1" dirty="0">
                <a:solidFill>
                  <a:srgbClr val="7889FB"/>
                </a:solidFill>
              </a:rPr>
              <a:t>/week</a:t>
            </a:r>
            <a:r>
              <a:rPr lang="en-US" dirty="0">
                <a:solidFill>
                  <a:schemeClr val="tx1"/>
                </a:solidFill>
              </a:rPr>
              <a:t>, preferred start </a:t>
            </a:r>
            <a:r>
              <a:rPr lang="en-US" b="1" dirty="0">
                <a:solidFill>
                  <a:schemeClr val="accent1"/>
                </a:solidFill>
              </a:rPr>
              <a:t>July 1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0554" y="1396720"/>
            <a:ext cx="1727400" cy="5051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6110" y="1892759"/>
            <a:ext cx="1096284" cy="38692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576160" y="3076589"/>
            <a:ext cx="1075174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&amp;</a:t>
            </a:r>
            <a: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2166" y="4492561"/>
            <a:ext cx="663161" cy="3978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7EDC3E-5778-FE9C-68A5-65A1D506774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72333"/>
          <a:stretch/>
        </p:blipFill>
        <p:spPr>
          <a:xfrm>
            <a:off x="7635676" y="5601224"/>
            <a:ext cx="956140" cy="40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067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7953" y="4457006"/>
            <a:ext cx="5856601" cy="1582600"/>
          </a:xfrm>
          <a:prstGeom prst="rect">
            <a:avLst/>
          </a:prstGeom>
        </p:spPr>
      </p:pic>
      <p:sp>
        <p:nvSpPr>
          <p:cNvPr id="10" name="Right Brace 9"/>
          <p:cNvSpPr/>
          <p:nvPr/>
        </p:nvSpPr>
        <p:spPr>
          <a:xfrm rot="16200000">
            <a:off x="3709606" y="3416224"/>
            <a:ext cx="226031" cy="2081561"/>
          </a:xfrm>
          <a:prstGeom prst="rightBrace">
            <a:avLst/>
          </a:prstGeom>
          <a:ln w="19050">
            <a:solidFill>
              <a:srgbClr val="7889FB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Brace 10"/>
          <p:cNvSpPr/>
          <p:nvPr/>
        </p:nvSpPr>
        <p:spPr>
          <a:xfrm rot="16200000">
            <a:off x="6519795" y="2990846"/>
            <a:ext cx="234405" cy="2923945"/>
          </a:xfrm>
          <a:prstGeom prst="rightBrace">
            <a:avLst/>
          </a:prstGeom>
          <a:ln w="19050">
            <a:solidFill>
              <a:srgbClr val="7889FB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160396" y="3868610"/>
            <a:ext cx="2612571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Minimize total loss of slices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98609" y="3870286"/>
            <a:ext cx="3073240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Penalize underperforming slices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387603" y="5869911"/>
            <a:ext cx="2612571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Budget of acquisition costs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Slice Tuner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  <a:p>
            <a:pPr lvl="1"/>
            <a:r>
              <a:rPr lang="en-US" dirty="0"/>
              <a:t>Root cause of unfairness: </a:t>
            </a:r>
            <a:r>
              <a:rPr lang="en-US" b="1" dirty="0">
                <a:solidFill>
                  <a:schemeClr val="accent1"/>
                </a:solidFill>
              </a:rPr>
              <a:t>bias in training data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Selective Data Acquisition</a:t>
            </a:r>
            <a:r>
              <a:rPr lang="en-US" dirty="0"/>
              <a:t> for </a:t>
            </a:r>
            <a:br>
              <a:rPr lang="en-US" dirty="0"/>
            </a:br>
            <a:r>
              <a:rPr lang="en-US" dirty="0"/>
              <a:t>model accuracy and fairness</a:t>
            </a:r>
          </a:p>
          <a:p>
            <a:pPr lvl="1"/>
            <a:r>
              <a:rPr lang="en-US" dirty="0"/>
              <a:t>Different slices w/ different learning curves</a:t>
            </a:r>
            <a:br>
              <a:rPr lang="en-US" dirty="0"/>
            </a:b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Learning curve fitting</a:t>
            </a:r>
            <a:endParaRPr lang="en-US" b="1" dirty="0">
              <a:solidFill>
                <a:srgbClr val="7889FB"/>
              </a:solidFill>
            </a:endParaRPr>
          </a:p>
          <a:p>
            <a:pPr lvl="1"/>
            <a:endParaRPr lang="en-US" sz="1200" dirty="0"/>
          </a:p>
          <a:p>
            <a:r>
              <a:rPr lang="en-US" dirty="0"/>
              <a:t>Problem Formulation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Model Debugging and </a:t>
            </a:r>
            <a:r>
              <a:rPr lang="en-US" dirty="0" err="1"/>
              <a:t>Explainability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0054" y="774021"/>
            <a:ext cx="497900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4391130" y="703685"/>
            <a:ext cx="3918857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[Ki Hyun Tae, Steven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Euijong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Whang: Slice Tuner: A Selective Data Acquisition Framework for Accurate and Fair Machine Learning Models,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 2021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9010" y="1614999"/>
            <a:ext cx="2770589" cy="202553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64317" y="4894016"/>
            <a:ext cx="1521104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Convex optimization problem</a:t>
            </a:r>
          </a:p>
        </p:txBody>
      </p:sp>
    </p:spTree>
    <p:extLst>
      <p:ext uri="{BB962C8B-B14F-4D97-AF65-F5344CB8AC3E}">
        <p14:creationId xmlns:p14="http://schemas.microsoft.com/office/powerpoint/2010/main" val="18048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/>
      <p:bldP spid="13" grpId="0"/>
      <p:bldP spid="14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Assertions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1784" y="1311256"/>
            <a:ext cx="8422216" cy="4941101"/>
          </a:xfrm>
        </p:spPr>
        <p:txBody>
          <a:bodyPr/>
          <a:lstStyle/>
          <a:p>
            <a:r>
              <a:rPr lang="en-US" dirty="0"/>
              <a:t>Motivation</a:t>
            </a:r>
          </a:p>
          <a:p>
            <a:pPr lvl="1"/>
            <a:r>
              <a:rPr lang="en-US" dirty="0"/>
              <a:t>ML models might fail in complex ways that are not captured in loss function</a:t>
            </a:r>
          </a:p>
          <a:p>
            <a:pPr lvl="1"/>
            <a:r>
              <a:rPr lang="en-US" dirty="0"/>
              <a:t>Inspired by assertions in SW dev </a:t>
            </a:r>
            <a:r>
              <a:rPr lang="en-AT" dirty="0">
                <a:sym typeface="Wingdings" panose="05000000000000000000" pitchFamily="2" charset="2"/>
              </a:rPr>
              <a:t></a:t>
            </a:r>
            <a:r>
              <a:rPr lang="en-US" dirty="0">
                <a:sym typeface="Wingdings" panose="05000000000000000000" pitchFamily="2" charset="2"/>
              </a:rPr>
              <a:t> Model assertions via Python rules</a:t>
            </a: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Assertion Use Cases</a:t>
            </a:r>
          </a:p>
          <a:p>
            <a:pPr lvl="1"/>
            <a:r>
              <a:rPr lang="en-US" b="1" dirty="0">
                <a:sym typeface="Wingdings" panose="05000000000000000000" pitchFamily="2" charset="2"/>
              </a:rPr>
              <a:t>#1 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Runtime monitoring</a:t>
            </a:r>
            <a:r>
              <a:rPr lang="en-US" dirty="0">
                <a:sym typeface="Wingdings" panose="05000000000000000000" pitchFamily="2" charset="2"/>
              </a:rPr>
              <a:t> (collect statistics on incorrect behavior)</a:t>
            </a:r>
          </a:p>
          <a:p>
            <a:pPr lvl="1"/>
            <a:r>
              <a:rPr lang="en-US" b="1" dirty="0">
                <a:sym typeface="Wingdings" panose="05000000000000000000" pitchFamily="2" charset="2"/>
              </a:rPr>
              <a:t>#2 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Corrective Action</a:t>
            </a:r>
            <a:r>
              <a:rPr lang="en-US" dirty="0">
                <a:sym typeface="Wingdings" panose="05000000000000000000" pitchFamily="2" charset="2"/>
              </a:rPr>
              <a:t> (trigger corrections at runtime) </a:t>
            </a:r>
            <a:r>
              <a:rPr lang="en-AT" b="1" dirty="0">
                <a:solidFill>
                  <a:schemeClr val="accent1"/>
                </a:solidFill>
                <a:sym typeface="Wingdings" panose="05000000000000000000" pitchFamily="2" charset="2"/>
              </a:rPr>
              <a:t>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 but how in retrospect?</a:t>
            </a:r>
          </a:p>
          <a:p>
            <a:pPr lvl="1"/>
            <a:r>
              <a:rPr lang="en-US" b="1" dirty="0">
                <a:sym typeface="Wingdings" panose="05000000000000000000" pitchFamily="2" charset="2"/>
              </a:rPr>
              <a:t>#3 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Active Learning</a:t>
            </a:r>
            <a:r>
              <a:rPr lang="en-US" dirty="0">
                <a:sym typeface="Wingdings" panose="05000000000000000000" pitchFamily="2" charset="2"/>
              </a:rPr>
              <a:t> (decide which difficult data points to give to user)</a:t>
            </a:r>
          </a:p>
          <a:p>
            <a:pPr lvl="1"/>
            <a:r>
              <a:rPr lang="en-US" b="1" dirty="0">
                <a:sym typeface="Wingdings" panose="05000000000000000000" pitchFamily="2" charset="2"/>
              </a:rPr>
              <a:t>#4 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Weak supervision</a:t>
            </a:r>
            <a:r>
              <a:rPr lang="en-US" dirty="0">
                <a:sym typeface="Wingdings" panose="05000000000000000000" pitchFamily="2" charset="2"/>
              </a:rPr>
              <a:t> (propose alternative labels and use for retraining)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Model Debugging and </a:t>
            </a:r>
            <a:r>
              <a:rPr lang="en-US" dirty="0" err="1"/>
              <a:t>Explainability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85867" y="2721067"/>
            <a:ext cx="1708567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Example: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Flickering of object detection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1023" y="2561304"/>
            <a:ext cx="6673760" cy="150702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110410" y="2879290"/>
            <a:ext cx="1059276" cy="765107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1318" y="785877"/>
            <a:ext cx="506636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4260501" y="733676"/>
            <a:ext cx="3969099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[Daniel Kang,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Deepti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Raghavan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Peter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Bailis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Matei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Zaharia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Model Assertions for Debugging Machine Learning,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NIPS Workshop ML Systems,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714841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Continuous Integration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System Architecture</a:t>
            </a:r>
            <a:br>
              <a:rPr lang="en-US" dirty="0"/>
            </a:br>
            <a:r>
              <a:rPr lang="en-US" dirty="0">
                <a:solidFill>
                  <a:schemeClr val="accent1"/>
                </a:solidFill>
              </a:rPr>
              <a:t>ease.ml/ci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Model Debugging and </a:t>
            </a:r>
            <a:r>
              <a:rPr lang="en-US" dirty="0" err="1"/>
              <a:t>Explainability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831" y="2464539"/>
            <a:ext cx="8125765" cy="36953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0245" y="1341395"/>
            <a:ext cx="49770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4039438" y="1190669"/>
            <a:ext cx="4260501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[Cedric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Renggli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Bojan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Karlaš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Bolin Ding, Feng Liu, Kevin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Schawinski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Wentao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Wu, Ce Zhang: Continuous Integration of Machine Learning Models with ease.ml/ci: Towards a Rigorous Yet Practical Treatment,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SysML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2019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42788719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Explainability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  <a:p>
            <a:pPr lvl="1"/>
            <a:r>
              <a:rPr lang="en-US" dirty="0"/>
              <a:t>Explain predictions via inputs for </a:t>
            </a:r>
            <a:r>
              <a:rPr lang="en-US" b="1" dirty="0">
                <a:solidFill>
                  <a:srgbClr val="7889FB"/>
                </a:solidFill>
              </a:rPr>
              <a:t>model understanding</a:t>
            </a:r>
            <a:r>
              <a:rPr lang="en-US" dirty="0"/>
              <a:t> &amp; </a:t>
            </a:r>
            <a:r>
              <a:rPr lang="en-US" b="1" dirty="0">
                <a:solidFill>
                  <a:srgbClr val="7889FB"/>
                </a:solidFill>
              </a:rPr>
              <a:t>transparency</a:t>
            </a:r>
          </a:p>
          <a:p>
            <a:pPr lvl="1"/>
            <a:r>
              <a:rPr lang="en-US" dirty="0"/>
              <a:t>Utilize model debugging and other tools</a:t>
            </a:r>
          </a:p>
          <a:p>
            <a:pPr lvl="1"/>
            <a:endParaRPr lang="en-US" sz="1200" dirty="0"/>
          </a:p>
          <a:p>
            <a:r>
              <a:rPr lang="en-US" dirty="0"/>
              <a:t>#1 </a:t>
            </a:r>
            <a:r>
              <a:rPr lang="en-US" dirty="0">
                <a:solidFill>
                  <a:srgbClr val="7889FB"/>
                </a:solidFill>
              </a:rPr>
              <a:t>Interpretable Models</a:t>
            </a:r>
          </a:p>
          <a:p>
            <a:pPr lvl="1"/>
            <a:r>
              <a:rPr lang="en-US" dirty="0"/>
              <a:t>Linear models, tree-based models, </a:t>
            </a:r>
            <a:br>
              <a:rPr lang="en-US" dirty="0"/>
            </a:br>
            <a:r>
              <a:rPr lang="en-US" dirty="0"/>
              <a:t>rule-based models</a:t>
            </a:r>
          </a:p>
          <a:p>
            <a:pPr lvl="1"/>
            <a:r>
              <a:rPr lang="en-US" dirty="0"/>
              <a:t>Weights and decision rules</a:t>
            </a:r>
          </a:p>
          <a:p>
            <a:pPr lvl="1"/>
            <a:endParaRPr lang="en-US" sz="700" dirty="0"/>
          </a:p>
          <a:p>
            <a:r>
              <a:rPr lang="en-US" dirty="0"/>
              <a:t>#2 </a:t>
            </a:r>
            <a:r>
              <a:rPr lang="en-US" dirty="0">
                <a:solidFill>
                  <a:srgbClr val="7889FB"/>
                </a:solidFill>
              </a:rPr>
              <a:t>Post-hoc Explanations</a:t>
            </a:r>
          </a:p>
          <a:p>
            <a:pPr lvl="1"/>
            <a:r>
              <a:rPr lang="en-US" dirty="0"/>
              <a:t>Complex deep neural networks or very large models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>
                <a:solidFill>
                  <a:schemeClr val="accent1"/>
                </a:solidFill>
                <a:sym typeface="Wingdings" panose="05000000000000000000" pitchFamily="2" charset="2"/>
              </a:rPr>
              <a:t>black box models</a:t>
            </a:r>
            <a:endParaRPr lang="en-US" dirty="0">
              <a:solidFill>
                <a:schemeClr val="accent1"/>
              </a:solidFill>
            </a:endParaRPr>
          </a:p>
          <a:p>
            <a:pPr lvl="1"/>
            <a:r>
              <a:rPr lang="en-US" dirty="0"/>
              <a:t>Build simple models for explaining </a:t>
            </a:r>
            <a:r>
              <a:rPr lang="en-US" b="1" dirty="0">
                <a:solidFill>
                  <a:srgbClr val="7889FB"/>
                </a:solidFill>
              </a:rPr>
              <a:t>any</a:t>
            </a:r>
            <a:r>
              <a:rPr lang="en-US" dirty="0"/>
              <a:t> complex models</a:t>
            </a:r>
          </a:p>
          <a:p>
            <a:pPr lvl="1"/>
            <a:endParaRPr lang="en-US" sz="1200" dirty="0"/>
          </a:p>
          <a:p>
            <a:r>
              <a:rPr lang="en-US" dirty="0"/>
              <a:t>Types of Explanations</a:t>
            </a:r>
          </a:p>
          <a:p>
            <a:pPr lvl="1"/>
            <a:r>
              <a:rPr lang="en-US" dirty="0"/>
              <a:t>Model parameters, example predictions, summarization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Most important features</a:t>
            </a:r>
            <a:r>
              <a:rPr lang="en-US" dirty="0"/>
              <a:t>/data, how to flip model predictions 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Model Debugging and </a:t>
            </a:r>
            <a:r>
              <a:rPr lang="en-US" dirty="0" err="1"/>
              <a:t>Explainability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3838" y="742520"/>
            <a:ext cx="974116" cy="54864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627455" y="622665"/>
            <a:ext cx="4200211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Hima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Lakkaraju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Julius Adebayo, Sameer Singh: Explaining Machine Learning Predictions: State-of-the-art, Challenges, and Opportunities,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NeurIPS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2020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Tutorial,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https://explainml-tutorial.github.io/neurips20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7" name="Rectangle 6"/>
          <p:cNvSpPr/>
          <p:nvPr/>
        </p:nvSpPr>
        <p:spPr>
          <a:xfrm>
            <a:off x="5848141" y="2963740"/>
            <a:ext cx="2512088" cy="71343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Prefer simpler models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if accuracy sufficient!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96929" y="2524079"/>
            <a:ext cx="2934119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Interpretability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  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Accuracy</a:t>
            </a:r>
            <a:endParaRPr lang="en-US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04185" y="4922623"/>
            <a:ext cx="2039815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Multi-modal Interpretability: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https://captum.ai/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19641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LIME: Sparse, Linear Explanations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LIME Overview</a:t>
            </a:r>
          </a:p>
          <a:p>
            <a:pPr lvl="1"/>
            <a:r>
              <a:rPr lang="en-US" dirty="0"/>
              <a:t>Model agnostic explanations</a:t>
            </a:r>
          </a:p>
          <a:p>
            <a:pPr lvl="1"/>
            <a:r>
              <a:rPr lang="en-US" dirty="0"/>
              <a:t>Identify important dimension and </a:t>
            </a:r>
            <a:br>
              <a:rPr lang="en-US" dirty="0"/>
            </a:br>
            <a:r>
              <a:rPr lang="en-US" dirty="0"/>
              <a:t>present their relative importance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Sample perturbations</a:t>
            </a:r>
            <a:r>
              <a:rPr lang="en-US" dirty="0"/>
              <a:t> of prediction input</a:t>
            </a:r>
            <a:br>
              <a:rPr lang="en-US" dirty="0"/>
            </a:br>
            <a:r>
              <a:rPr lang="en-US" dirty="0"/>
              <a:t>(e.g., hide parts of image, attribute values)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Locally weighted regression</a:t>
            </a:r>
          </a:p>
          <a:p>
            <a:pPr lvl="1"/>
            <a:endParaRPr lang="en-US" dirty="0"/>
          </a:p>
          <a:p>
            <a:r>
              <a:rPr lang="en-US" dirty="0"/>
              <a:t>LIME Objective</a:t>
            </a:r>
          </a:p>
          <a:p>
            <a:pPr lvl="1"/>
            <a:r>
              <a:rPr lang="en-US" dirty="0"/>
              <a:t>Various hyper-parameters</a:t>
            </a:r>
          </a:p>
          <a:p>
            <a:pPr lvl="1"/>
            <a:r>
              <a:rPr lang="en-US" dirty="0"/>
              <a:t>Heuristics / </a:t>
            </a:r>
            <a:br>
              <a:rPr lang="en-US" dirty="0"/>
            </a:br>
            <a:r>
              <a:rPr lang="en-US" dirty="0"/>
              <a:t>HP optimization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Model Debugging and </a:t>
            </a:r>
            <a:r>
              <a:rPr lang="en-US" dirty="0" err="1"/>
              <a:t>Explainability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3962" y="2211186"/>
            <a:ext cx="2676363" cy="14018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1949" y="1339381"/>
            <a:ext cx="496005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4483844" y="1276961"/>
            <a:ext cx="3818374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[Marco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Túlio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Ribeiro, Sameer Singh, and Carlos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Guestrin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Why Should I Trust You?: Explaining the Predictions of Any Classifier,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KDD 2016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5043" y="4708621"/>
            <a:ext cx="5134201" cy="733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73105" y="4270549"/>
            <a:ext cx="1678075" cy="38312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Loss Function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49953" y="5443325"/>
            <a:ext cx="1678075" cy="38312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Local Kernel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92205" y="5445000"/>
            <a:ext cx="1678075" cy="38312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Linear Models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6219926" y="4571999"/>
            <a:ext cx="0" cy="251209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414599" y="4272225"/>
            <a:ext cx="1678075" cy="38312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Regularizer</a:t>
            </a:r>
            <a:endParaRPr lang="en-US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8261420" y="4573675"/>
            <a:ext cx="0" cy="251209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7206337" y="5166526"/>
            <a:ext cx="0" cy="299776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8642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SHAP: Shapley Additive Explanations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SHAP Overview</a:t>
            </a:r>
          </a:p>
          <a:p>
            <a:pPr lvl="1"/>
            <a:r>
              <a:rPr lang="en-US" dirty="0"/>
              <a:t>Additive feature importance (local accuracy)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Unification</a:t>
            </a:r>
            <a:r>
              <a:rPr lang="en-US" dirty="0"/>
              <a:t> of </a:t>
            </a:r>
            <a:r>
              <a:rPr lang="en-US" dirty="0">
                <a:solidFill>
                  <a:schemeClr val="accent1"/>
                </a:solidFill>
              </a:rPr>
              <a:t>LIME</a:t>
            </a:r>
            <a:r>
              <a:rPr lang="en-US" dirty="0"/>
              <a:t>, </a:t>
            </a:r>
            <a:r>
              <a:rPr lang="en-US" dirty="0">
                <a:solidFill>
                  <a:schemeClr val="accent1"/>
                </a:solidFill>
              </a:rPr>
              <a:t>Shapley </a:t>
            </a:r>
            <a:r>
              <a:rPr lang="en-US" dirty="0">
                <a:solidFill>
                  <a:schemeClr val="tx1"/>
                </a:solidFill>
              </a:rPr>
              <a:t>sampling/regression values</a:t>
            </a:r>
            <a:r>
              <a:rPr lang="en-US" dirty="0"/>
              <a:t>, QII, </a:t>
            </a:r>
            <a:br>
              <a:rPr lang="en-US" dirty="0"/>
            </a:br>
            <a:r>
              <a:rPr lang="en-US" dirty="0" err="1"/>
              <a:t>DeepLIFT</a:t>
            </a:r>
            <a:r>
              <a:rPr lang="en-US" dirty="0"/>
              <a:t>, layer-wise relevance propagation, tree interpreter</a:t>
            </a:r>
          </a:p>
          <a:p>
            <a:pPr lvl="1"/>
            <a:r>
              <a:rPr lang="en-US" dirty="0"/>
              <a:t>Estimate Shapley values using </a:t>
            </a:r>
            <a:r>
              <a:rPr lang="en-US" b="1" dirty="0">
                <a:solidFill>
                  <a:srgbClr val="7889FB"/>
                </a:solidFill>
              </a:rPr>
              <a:t>linear regression </a:t>
            </a:r>
            <a:r>
              <a:rPr lang="en-US" dirty="0"/>
              <a:t> </a:t>
            </a:r>
          </a:p>
          <a:p>
            <a:pPr lvl="1"/>
            <a:endParaRPr lang="en-US" dirty="0"/>
          </a:p>
          <a:p>
            <a:r>
              <a:rPr lang="en-US" dirty="0"/>
              <a:t>SHAP Tooling </a:t>
            </a:r>
          </a:p>
          <a:p>
            <a:pPr lvl="1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Model Debugging and </a:t>
            </a:r>
            <a:r>
              <a:rPr lang="en-US" dirty="0" err="1"/>
              <a:t>Explainability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17"/>
          <a:stretch/>
        </p:blipFill>
        <p:spPr>
          <a:xfrm>
            <a:off x="1234995" y="3718264"/>
            <a:ext cx="7381413" cy="20667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2616" y="1276304"/>
            <a:ext cx="49770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39" r="41623" b="70000"/>
          <a:stretch/>
        </p:blipFill>
        <p:spPr>
          <a:xfrm>
            <a:off x="4632421" y="3710855"/>
            <a:ext cx="586560" cy="65003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757703" y="1210478"/>
            <a:ext cx="2550026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[Scott M. Lundberg, Su-In Lee: A Unified Approach to Interpreting Model Predictions.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NIPS 2017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49658" y="2620817"/>
            <a:ext cx="2445488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[Scott M. Lundberg: Explainable AI for Science and Medicine,</a:t>
            </a:r>
          </a:p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https://www.youtube.com/watch?v=B-c8tIgchu0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41990" y="5890434"/>
            <a:ext cx="3987210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https://shap.readthedocs.io/en/latest/index.html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309551" y="5465659"/>
            <a:ext cx="1531088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Avg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Output)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88316" y="5841938"/>
            <a:ext cx="2830879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Marginal contributions</a:t>
            </a:r>
          </a:p>
        </p:txBody>
      </p:sp>
    </p:spTree>
    <p:extLst>
      <p:ext uri="{BB962C8B-B14F-4D97-AF65-F5344CB8AC3E}">
        <p14:creationId xmlns:p14="http://schemas.microsoft.com/office/powerpoint/2010/main" val="648271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SHAP: Shapley Additive Explanations, cont.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Model Debugging and </a:t>
            </a:r>
            <a:r>
              <a:rPr lang="en-US" dirty="0" err="1"/>
              <a:t>Explainability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2616" y="1276304"/>
            <a:ext cx="49770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757703" y="1210478"/>
            <a:ext cx="2550026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[Scott M. Lundberg, Su-In Lee: A Unified Approach to Interpreting Model Predictions.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NIPS 2017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197" y="2388539"/>
            <a:ext cx="8596686" cy="274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0779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Model Bias &amp; Fairness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Focus on Applications, Fairness, Ethics, Responsibility </a:t>
            </a:r>
            <a:br>
              <a:rPr lang="en-US" dirty="0"/>
            </a:br>
            <a:r>
              <a:rPr lang="en-US" dirty="0"/>
              <a:t>Fairness Metrics and Constraints</a:t>
            </a:r>
          </a:p>
          <a:p>
            <a:r>
              <a:rPr lang="en-US" dirty="0"/>
              <a:t>Employs Model Debugging &amp; </a:t>
            </a:r>
            <a:r>
              <a:rPr lang="en-US" dirty="0" err="1"/>
              <a:t>Explainability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Techniques</a:t>
            </a:r>
          </a:p>
        </p:txBody>
      </p:sp>
    </p:spTree>
    <p:extLst>
      <p:ext uri="{BB962C8B-B14F-4D97-AF65-F5344CB8AC3E}">
        <p14:creationId xmlns:p14="http://schemas.microsoft.com/office/powerpoint/2010/main" val="20222435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Sources of Bias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Environment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Selection Bias:</a:t>
            </a:r>
            <a:r>
              <a:rPr lang="en-US" dirty="0"/>
              <a:t> Differences in study participation, data availability, and measurement effort</a:t>
            </a:r>
          </a:p>
          <a:p>
            <a:pPr lvl="1"/>
            <a:r>
              <a:rPr lang="en-US" dirty="0"/>
              <a:t>Test environment, project team, cultural context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different context</a:t>
            </a:r>
            <a:endParaRPr lang="en-US" b="1" dirty="0">
              <a:solidFill>
                <a:schemeClr val="accent1"/>
              </a:solidFill>
            </a:endParaRPr>
          </a:p>
          <a:p>
            <a:pPr lvl="1"/>
            <a:endParaRPr lang="en-US" sz="1200" dirty="0"/>
          </a:p>
          <a:p>
            <a:r>
              <a:rPr lang="en-US" dirty="0"/>
              <a:t>Data Collection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Sample Bias:</a:t>
            </a:r>
            <a:r>
              <a:rPr lang="en-US" dirty="0"/>
              <a:t> collected data not representative of application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Observer Bias</a:t>
            </a:r>
            <a:r>
              <a:rPr lang="en-US" dirty="0"/>
              <a:t> / </a:t>
            </a:r>
            <a:r>
              <a:rPr lang="en-US" b="1" dirty="0">
                <a:solidFill>
                  <a:schemeClr val="accent1"/>
                </a:solidFill>
              </a:rPr>
              <a:t>Confirmation Bias:</a:t>
            </a:r>
            <a:r>
              <a:rPr lang="en-US" dirty="0"/>
              <a:t> subjective judgment leaks </a:t>
            </a:r>
            <a:br>
              <a:rPr lang="en-US" dirty="0"/>
            </a:br>
            <a:r>
              <a:rPr lang="en-US" dirty="0"/>
              <a:t>into measurement and analysis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transparency and critical feedback</a:t>
            </a:r>
            <a:endParaRPr lang="en-US" b="1" dirty="0">
              <a:solidFill>
                <a:srgbClr val="7889FB"/>
              </a:solidFill>
            </a:endParaRPr>
          </a:p>
          <a:p>
            <a:pPr lvl="1"/>
            <a:endParaRPr lang="en-US" sz="1200" dirty="0"/>
          </a:p>
          <a:p>
            <a:r>
              <a:rPr lang="en-US" dirty="0"/>
              <a:t>Training Dataset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Data Bias:</a:t>
            </a:r>
            <a:r>
              <a:rPr lang="en-US" dirty="0"/>
              <a:t> e.g., not missing at random (NMAR) values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Feature Selection Bias:</a:t>
            </a:r>
            <a:r>
              <a:rPr lang="en-US" dirty="0"/>
              <a:t> manual or automatic during data preparation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Model Bias &amp; Fairness</a:t>
            </a:r>
          </a:p>
        </p:txBody>
      </p:sp>
      <p:sp>
        <p:nvSpPr>
          <p:cNvPr id="8" name="Rectangle 7"/>
          <p:cNvSpPr/>
          <p:nvPr/>
        </p:nvSpPr>
        <p:spPr>
          <a:xfrm>
            <a:off x="803868" y="5737608"/>
            <a:ext cx="7686989" cy="432079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 Design ML Systems &amp; applications w/ </a:t>
            </a: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awareness of potential bias</a:t>
            </a:r>
            <a:endParaRPr lang="en-US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6462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Excursus: DLR Earth Observation Use Case, cont.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Model Bias &amp; Fairness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7018" y="1313712"/>
            <a:ext cx="470840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888335" y="1167075"/>
            <a:ext cx="2430095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[Xiao Xiang Zhu et al: So2Sat LCZ42: A Benchmark Dataset for the Classification of Global Local Climate Zones.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GRSM 2020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b="31371"/>
          <a:stretch/>
        </p:blipFill>
        <p:spPr>
          <a:xfrm>
            <a:off x="917528" y="1423272"/>
            <a:ext cx="4729649" cy="312863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44065" y="2161374"/>
            <a:ext cx="4803112" cy="2440771"/>
          </a:xfrm>
          <a:prstGeom prst="rect">
            <a:avLst/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t="69474"/>
          <a:stretch/>
        </p:blipFill>
        <p:spPr>
          <a:xfrm>
            <a:off x="919203" y="4742822"/>
            <a:ext cx="4729649" cy="139162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45740" y="4702631"/>
            <a:ext cx="4803112" cy="1421764"/>
          </a:xfrm>
          <a:prstGeom prst="rect">
            <a:avLst/>
          </a:prstGeom>
          <a:noFill/>
          <a:ln w="25400">
            <a:solidFill>
              <a:srgbClr val="7889F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109399" y="3004459"/>
            <a:ext cx="2471895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Environment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Context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Biased Data Collection</a:t>
            </a:r>
            <a:endParaRPr lang="en-US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11074" y="4935421"/>
            <a:ext cx="2471895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Awareness and </a:t>
            </a:r>
            <a:b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Conscious Bias Mitigation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Remaining Bias?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580378" y="1439867"/>
            <a:ext cx="1068474" cy="310510"/>
          </a:xfrm>
          <a:prstGeom prst="rect">
            <a:avLst/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974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/>
      <p:bldP spid="13" grpId="0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Recap: The Data Science Lifecycle</a:t>
            </a:r>
            <a:br>
              <a:rPr lang="en-US" dirty="0"/>
            </a:br>
            <a:br>
              <a:rPr lang="en-US" sz="800" dirty="0"/>
            </a:br>
            <a:r>
              <a:rPr lang="en-US" sz="2400" dirty="0"/>
              <a:t>aka KDD Process</a:t>
            </a:r>
            <a:br>
              <a:rPr lang="en-US" sz="2400" dirty="0"/>
            </a:br>
            <a:r>
              <a:rPr lang="en-US" sz="2400" dirty="0"/>
              <a:t>aka CRISP-DM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 Science Lifecycle</a:t>
            </a:r>
          </a:p>
        </p:txBody>
      </p:sp>
      <p:pic>
        <p:nvPicPr>
          <p:cNvPr id="6" name="Picture 10" descr="https://upload.wikimedia.org/wikipedia/commons/thumb/d/d8/Emblem-person-blue.svg/1024px-Emblem-person-blue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258" y="1497412"/>
            <a:ext cx="900732" cy="900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794997" y="4421874"/>
            <a:ext cx="1391352" cy="1407754"/>
            <a:chOff x="3930084" y="4978403"/>
            <a:chExt cx="1729952" cy="1750352"/>
          </a:xfrm>
        </p:grpSpPr>
        <p:pic>
          <p:nvPicPr>
            <p:cNvPr id="9" name="Picture 8" descr="https://upload.wikimedia.org/wikipedia/commons/thumb/1/1b/Emblem-person-red.svg/2000px-Emblem-person-red.svg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033" y="4978403"/>
              <a:ext cx="1118656" cy="11186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3930084" y="5925130"/>
              <a:ext cx="1729952" cy="803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Data/SW Engineer</a:t>
              </a:r>
            </a:p>
          </p:txBody>
        </p:sp>
      </p:grp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62" y="2637991"/>
            <a:ext cx="726111" cy="744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7478845" y="4421874"/>
            <a:ext cx="1391352" cy="1407754"/>
            <a:chOff x="3930084" y="4978403"/>
            <a:chExt cx="1729952" cy="1750352"/>
          </a:xfrm>
        </p:grpSpPr>
        <p:pic>
          <p:nvPicPr>
            <p:cNvPr id="13" name="Picture 12" descr="https://upload.wikimedia.org/wikipedia/commons/thumb/1/1b/Emblem-person-red.svg/2000px-Emblem-person-red.svg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033" y="4978403"/>
              <a:ext cx="1118656" cy="11186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3930084" y="5925130"/>
              <a:ext cx="1729952" cy="803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DevOps Engineer</a:t>
              </a:r>
            </a:p>
          </p:txBody>
        </p:sp>
      </p:grpSp>
      <p:sp>
        <p:nvSpPr>
          <p:cNvPr id="24" name="Chevron 23"/>
          <p:cNvSpPr/>
          <p:nvPr/>
        </p:nvSpPr>
        <p:spPr>
          <a:xfrm>
            <a:off x="1149073" y="2888977"/>
            <a:ext cx="2670084" cy="984738"/>
          </a:xfrm>
          <a:prstGeom prst="chevron">
            <a:avLst>
              <a:gd name="adj" fmla="val 36735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Integration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Cleaning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Preparation</a:t>
            </a:r>
          </a:p>
        </p:txBody>
      </p:sp>
      <p:cxnSp>
        <p:nvCxnSpPr>
          <p:cNvPr id="27" name="Straight Arrow Connector 26"/>
          <p:cNvCxnSpPr>
            <a:stCxn id="9" idx="0"/>
          </p:cNvCxnSpPr>
          <p:nvPr/>
        </p:nvCxnSpPr>
        <p:spPr>
          <a:xfrm flipH="1" flipV="1">
            <a:off x="1469232" y="3873715"/>
            <a:ext cx="1576" cy="548159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6" idx="2"/>
            <a:endCxn id="31" idx="0"/>
          </p:cNvCxnSpPr>
          <p:nvPr/>
        </p:nvCxnSpPr>
        <p:spPr>
          <a:xfrm>
            <a:off x="4642624" y="2398151"/>
            <a:ext cx="169546" cy="491941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3" idx="0"/>
          </p:cNvCxnSpPr>
          <p:nvPr/>
        </p:nvCxnSpPr>
        <p:spPr>
          <a:xfrm flipH="1" flipV="1">
            <a:off x="8150663" y="3874830"/>
            <a:ext cx="3993" cy="547044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B00B4DCB-D90E-4ACA-AE9A-9750B816235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5" t="9698" r="6904" b="11693"/>
          <a:stretch/>
        </p:blipFill>
        <p:spPr>
          <a:xfrm>
            <a:off x="106167" y="3323544"/>
            <a:ext cx="967752" cy="896761"/>
          </a:xfrm>
          <a:prstGeom prst="rect">
            <a:avLst/>
          </a:prstGeom>
        </p:spPr>
      </p:pic>
      <p:sp>
        <p:nvSpPr>
          <p:cNvPr id="31" name="Chevron 30"/>
          <p:cNvSpPr/>
          <p:nvPr/>
        </p:nvSpPr>
        <p:spPr>
          <a:xfrm>
            <a:off x="3658000" y="2890092"/>
            <a:ext cx="2670084" cy="984738"/>
          </a:xfrm>
          <a:prstGeom prst="chevron">
            <a:avLst>
              <a:gd name="adj" fmla="val 36735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Model Selection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Training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Hyper-parameters</a:t>
            </a:r>
          </a:p>
        </p:txBody>
      </p:sp>
      <p:sp>
        <p:nvSpPr>
          <p:cNvPr id="32" name="Chevron 31"/>
          <p:cNvSpPr/>
          <p:nvPr/>
        </p:nvSpPr>
        <p:spPr>
          <a:xfrm>
            <a:off x="6122289" y="2890092"/>
            <a:ext cx="2670084" cy="984738"/>
          </a:xfrm>
          <a:prstGeom prst="chevron">
            <a:avLst>
              <a:gd name="adj" fmla="val 36735"/>
            </a:avLst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Validate &amp; Debug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Deployment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Scoring &amp; Feedback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966618" y="1577982"/>
            <a:ext cx="1039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Scientist</a:t>
            </a:r>
          </a:p>
        </p:txBody>
      </p:sp>
      <p:cxnSp>
        <p:nvCxnSpPr>
          <p:cNvPr id="36" name="Straight Arrow Connector 35"/>
          <p:cNvCxnSpPr>
            <a:stCxn id="6" idx="2"/>
            <a:endCxn id="24" idx="0"/>
          </p:cNvCxnSpPr>
          <p:nvPr/>
        </p:nvCxnSpPr>
        <p:spPr>
          <a:xfrm flipH="1">
            <a:off x="2303243" y="2398151"/>
            <a:ext cx="2339381" cy="490826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6" idx="2"/>
            <a:endCxn id="32" idx="0"/>
          </p:cNvCxnSpPr>
          <p:nvPr/>
        </p:nvCxnSpPr>
        <p:spPr>
          <a:xfrm>
            <a:off x="4642624" y="2398151"/>
            <a:ext cx="2633835" cy="491941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6762539" y="693338"/>
            <a:ext cx="2190606" cy="120032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Data-centric View: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Application perspective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Workload perspective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System perspective</a:t>
            </a:r>
          </a:p>
        </p:txBody>
      </p:sp>
      <p:cxnSp>
        <p:nvCxnSpPr>
          <p:cNvPr id="50" name="Straight Arrow Connector 49"/>
          <p:cNvCxnSpPr>
            <a:endCxn id="24" idx="2"/>
          </p:cNvCxnSpPr>
          <p:nvPr/>
        </p:nvCxnSpPr>
        <p:spPr>
          <a:xfrm flipH="1" flipV="1">
            <a:off x="2303243" y="3873715"/>
            <a:ext cx="1576" cy="548159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endCxn id="31" idx="2"/>
          </p:cNvCxnSpPr>
          <p:nvPr/>
        </p:nvCxnSpPr>
        <p:spPr>
          <a:xfrm flipV="1">
            <a:off x="4812170" y="3874830"/>
            <a:ext cx="0" cy="547044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endCxn id="32" idx="2"/>
          </p:cNvCxnSpPr>
          <p:nvPr/>
        </p:nvCxnSpPr>
        <p:spPr>
          <a:xfrm flipV="1">
            <a:off x="7276459" y="3874830"/>
            <a:ext cx="0" cy="547044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flipH="1">
            <a:off x="2304819" y="4421874"/>
            <a:ext cx="4971640" cy="0"/>
          </a:xfrm>
          <a:prstGeom prst="straightConnector1">
            <a:avLst/>
          </a:prstGeom>
          <a:ln w="19050">
            <a:solidFill>
              <a:srgbClr val="7889FB"/>
            </a:solidFill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2407874" y="4511708"/>
            <a:ext cx="4786744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Exploratory Process </a:t>
            </a:r>
            <a:b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(experimentation, refinements, ML pipelines)</a:t>
            </a:r>
          </a:p>
        </p:txBody>
      </p:sp>
    </p:spTree>
    <p:extLst>
      <p:ext uri="{BB962C8B-B14F-4D97-AF65-F5344CB8AC3E}">
        <p14:creationId xmlns:p14="http://schemas.microsoft.com/office/powerpoint/2010/main" val="12527329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Debugging Bias and Fairness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Fairness</a:t>
            </a:r>
          </a:p>
          <a:p>
            <a:pPr lvl="1"/>
            <a:r>
              <a:rPr lang="en-US" dirty="0"/>
              <a:t>Validate and ensure fairness with regard to sensitive features (unbiased)</a:t>
            </a:r>
          </a:p>
          <a:p>
            <a:pPr lvl="1"/>
            <a:r>
              <a:rPr lang="en-US" dirty="0"/>
              <a:t>Use </a:t>
            </a:r>
            <a:r>
              <a:rPr lang="en-US" b="1" dirty="0">
                <a:solidFill>
                  <a:srgbClr val="7889FB"/>
                </a:solidFill>
              </a:rPr>
              <a:t>occlusion and saliency maps </a:t>
            </a:r>
            <a:r>
              <a:rPr lang="en-US" dirty="0"/>
              <a:t>to characterize and compare groups</a:t>
            </a:r>
          </a:p>
          <a:p>
            <a:pPr lvl="1"/>
            <a:endParaRPr lang="en-US" dirty="0"/>
          </a:p>
          <a:p>
            <a:r>
              <a:rPr lang="en-US" dirty="0"/>
              <a:t>Enforcing Fairness</a:t>
            </a:r>
          </a:p>
          <a:p>
            <a:pPr lvl="1"/>
            <a:r>
              <a:rPr lang="en-US" dirty="0"/>
              <a:t>Use </a:t>
            </a:r>
            <a:r>
              <a:rPr lang="en-US" b="1" dirty="0">
                <a:solidFill>
                  <a:srgbClr val="F70146"/>
                </a:solidFill>
              </a:rPr>
              <a:t>constraints</a:t>
            </a:r>
            <a:r>
              <a:rPr lang="en-US" dirty="0"/>
              <a:t> to enforce certain properties (e.g., monotonicity, smoothness)</a:t>
            </a:r>
          </a:p>
          <a:p>
            <a:pPr lvl="1"/>
            <a:r>
              <a:rPr lang="en-US" dirty="0"/>
              <a:t>Example: late payment </a:t>
            </a:r>
            <a:r>
              <a:rPr lang="en-AT" dirty="0">
                <a:sym typeface="Wingdings" panose="05000000000000000000" pitchFamily="2" charset="2"/>
              </a:rPr>
              <a:t></a:t>
            </a:r>
            <a:r>
              <a:rPr lang="en-US" dirty="0">
                <a:sym typeface="Wingdings" panose="05000000000000000000" pitchFamily="2" charset="2"/>
              </a:rPr>
              <a:t> credit score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Model Bias &amp; Fairness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1243"/>
          <a:stretch/>
        </p:blipFill>
        <p:spPr>
          <a:xfrm>
            <a:off x="2783394" y="3780519"/>
            <a:ext cx="5996111" cy="22930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45995" y="5334920"/>
            <a:ext cx="1426866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[Maya Gupta: How Do We Make AI Fair?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SysML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2019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409354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Group Fairness Constraints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#1 Statistical Parity</a:t>
            </a:r>
          </a:p>
          <a:p>
            <a:pPr lvl="1"/>
            <a:r>
              <a:rPr lang="en-US" dirty="0"/>
              <a:t>Independence of model from groups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Equal probability outcome</a:t>
            </a:r>
            <a:r>
              <a:rPr lang="en-US" dirty="0"/>
              <a:t> across groups </a:t>
            </a:r>
          </a:p>
          <a:p>
            <a:pPr lvl="1"/>
            <a:endParaRPr lang="en-US" sz="1200" dirty="0"/>
          </a:p>
          <a:p>
            <a:r>
              <a:rPr lang="en-US" dirty="0"/>
              <a:t>#2 False Positive Rate Parity</a:t>
            </a:r>
          </a:p>
          <a:p>
            <a:pPr lvl="1"/>
            <a:r>
              <a:rPr lang="en-US" dirty="0"/>
              <a:t>Independence of model from groups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Conditioned on true label y=0</a:t>
            </a:r>
          </a:p>
          <a:p>
            <a:pPr lvl="1"/>
            <a:endParaRPr lang="en-US" sz="1200" dirty="0"/>
          </a:p>
          <a:p>
            <a:r>
              <a:rPr lang="en-US" dirty="0"/>
              <a:t>#3 False Negative Rate Parity</a:t>
            </a:r>
          </a:p>
          <a:p>
            <a:pPr lvl="1"/>
            <a:r>
              <a:rPr lang="en-US" dirty="0"/>
              <a:t>Independence of model from groups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Conditioned on true label y=1</a:t>
            </a:r>
          </a:p>
          <a:p>
            <a:pPr lvl="1"/>
            <a:endParaRPr lang="en-US" sz="1200" dirty="0"/>
          </a:p>
          <a:p>
            <a:r>
              <a:rPr lang="en-US" dirty="0"/>
              <a:t>#4 False Omission Rate Parity</a:t>
            </a:r>
          </a:p>
          <a:p>
            <a:pPr lvl="1"/>
            <a:r>
              <a:rPr lang="en-US" dirty="0"/>
              <a:t>Independence of true labels from groups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Conditioned on negative prediction h=0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Model Bias &amp; Fairness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176979" y="1650876"/>
                <a:ext cx="2776101" cy="690958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∀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𝑗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∈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𝐺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:</m:t>
                      </m:r>
                    </m:oMath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h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=1</m:t>
                          </m:r>
                        </m:e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≈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𝑃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h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=1|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𝑗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)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6979" y="1650876"/>
                <a:ext cx="2776101" cy="690958"/>
              </a:xfrm>
              <a:prstGeom prst="rect">
                <a:avLst/>
              </a:prstGeom>
              <a:blipFill>
                <a:blip r:embed="rId3"/>
                <a:stretch>
                  <a:fillRect l="-658" r="-1974" b="-35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189785" y="2587049"/>
                <a:ext cx="2219605" cy="961610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∀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𝑗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∈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𝐺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:</m:t>
                      </m:r>
                    </m:oMath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h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=1</m:t>
                          </m:r>
                        </m:e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𝑦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=0</m:t>
                          </m:r>
                        </m:e>
                      </m:d>
                    </m:oMath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≈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𝑃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h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=1|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𝑗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=0)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9785" y="2587049"/>
                <a:ext cx="2219605" cy="961610"/>
              </a:xfrm>
              <a:prstGeom prst="rect">
                <a:avLst/>
              </a:prstGeom>
              <a:blipFill>
                <a:blip r:embed="rId4"/>
                <a:stretch>
                  <a:fillRect l="-275" r="-1648" b="-31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9461" y="778454"/>
            <a:ext cx="498493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5416062" y="733920"/>
            <a:ext cx="2912942" cy="69249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[H. Zhang et al: </a:t>
            </a:r>
            <a:r>
              <a:rPr lang="en-US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OmniFair</a:t>
            </a: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: A Declarative System for Model-Agnostic Group Fairness in Machine Learning, </a:t>
            </a:r>
            <a:r>
              <a:rPr lang="en-US" sz="1300" b="1" dirty="0">
                <a:latin typeface="Calibri" panose="020F0502020204030204" pitchFamily="34" charset="0"/>
                <a:cs typeface="Calibri" panose="020F0502020204030204" pitchFamily="34" charset="0"/>
              </a:rPr>
              <a:t>SIGMOD 2021</a:t>
            </a: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191460" y="5100816"/>
                <a:ext cx="2219605" cy="961610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∀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𝑗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∈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𝐺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:</m:t>
                      </m:r>
                    </m:oMath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𝑦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=1</m:t>
                          </m:r>
                        </m:e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h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=0</m:t>
                          </m:r>
                        </m:e>
                      </m:d>
                    </m:oMath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≈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𝑃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=1|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𝑗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h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=0)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1460" y="5100816"/>
                <a:ext cx="2219605" cy="961610"/>
              </a:xfrm>
              <a:prstGeom prst="rect">
                <a:avLst/>
              </a:prstGeom>
              <a:blipFill>
                <a:blip r:embed="rId6"/>
                <a:stretch>
                  <a:fillRect l="-549" r="-1648" b="-31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6191460" y="3844766"/>
                <a:ext cx="2219605" cy="961610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∀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𝑗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∈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𝐺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:</m:t>
                      </m:r>
                    </m:oMath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h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=0</m:t>
                          </m:r>
                        </m:e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𝑦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=1</m:t>
                          </m:r>
                        </m:e>
                      </m:d>
                    </m:oMath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≈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𝑃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h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=0|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𝑗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=1)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1460" y="3844766"/>
                <a:ext cx="2219605" cy="961610"/>
              </a:xfrm>
              <a:prstGeom prst="rect">
                <a:avLst/>
              </a:prstGeom>
              <a:blipFill>
                <a:blip r:embed="rId7"/>
                <a:stretch>
                  <a:fillRect l="-549" r="-1648" b="-31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4878520" y="3290686"/>
            <a:ext cx="1215850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#2+#3 Equalized Odds</a:t>
            </a:r>
          </a:p>
        </p:txBody>
      </p:sp>
    </p:spTree>
    <p:extLst>
      <p:ext uri="{BB962C8B-B14F-4D97-AF65-F5344CB8AC3E}">
        <p14:creationId xmlns:p14="http://schemas.microsoft.com/office/powerpoint/2010/main" val="693693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Group Fairness Constraints, cont.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#5 False Discovery Rate Parity</a:t>
            </a:r>
          </a:p>
          <a:p>
            <a:pPr lvl="1"/>
            <a:r>
              <a:rPr lang="en-US" dirty="0"/>
              <a:t>Independence of true labels from groups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Conditioned on negative prediction h=1</a:t>
            </a:r>
          </a:p>
          <a:p>
            <a:pPr lvl="1"/>
            <a:r>
              <a:rPr lang="en-US" b="1" dirty="0"/>
              <a:t>#4+#5 Predictive Parity</a:t>
            </a:r>
          </a:p>
          <a:p>
            <a:pPr lvl="1"/>
            <a:endParaRPr lang="en-US" dirty="0"/>
          </a:p>
          <a:p>
            <a:r>
              <a:rPr lang="en-US" dirty="0"/>
              <a:t>#6 Misclassification Rate Parity</a:t>
            </a:r>
          </a:p>
          <a:p>
            <a:pPr lvl="1"/>
            <a:r>
              <a:rPr lang="en-US" dirty="0"/>
              <a:t>Equal misclassification rate across groups</a:t>
            </a:r>
          </a:p>
          <a:p>
            <a:pPr lvl="1"/>
            <a:endParaRPr lang="en-US" dirty="0"/>
          </a:p>
          <a:p>
            <a:r>
              <a:rPr lang="en-US" dirty="0"/>
              <a:t>Others</a:t>
            </a:r>
          </a:p>
          <a:p>
            <a:pPr lvl="1"/>
            <a:r>
              <a:rPr lang="en-US" dirty="0"/>
              <a:t>Individual fairness </a:t>
            </a:r>
            <a:br>
              <a:rPr lang="en-US" dirty="0"/>
            </a:br>
            <a:r>
              <a:rPr lang="en-US" dirty="0">
                <a:sym typeface="Wingdings" panose="05000000000000000000" pitchFamily="2" charset="2"/>
              </a:rPr>
              <a:t> relationship to 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differential privacy</a:t>
            </a:r>
            <a:endParaRPr lang="en-US" b="1" dirty="0">
              <a:solidFill>
                <a:schemeClr val="accent1"/>
              </a:solidFill>
            </a:endParaRPr>
          </a:p>
          <a:p>
            <a:pPr lvl="1"/>
            <a:r>
              <a:rPr lang="en-US" dirty="0"/>
              <a:t>Causal fairness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Model Bias &amp; Fairness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010591" y="1392966"/>
                <a:ext cx="2219605" cy="961610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∀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𝑗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∈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𝐺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:</m:t>
                      </m:r>
                    </m:oMath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𝑦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=1</m:t>
                          </m:r>
                        </m:e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h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=1</m:t>
                          </m:r>
                        </m:e>
                      </m:d>
                    </m:oMath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≈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𝑃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=1|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𝑗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h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=1)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0591" y="1392966"/>
                <a:ext cx="2219605" cy="961610"/>
              </a:xfrm>
              <a:prstGeom prst="rect">
                <a:avLst/>
              </a:prstGeom>
              <a:blipFill>
                <a:blip r:embed="rId2"/>
                <a:stretch>
                  <a:fillRect l="-549" r="-1648" b="-31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992171" y="2992332"/>
                <a:ext cx="2857671" cy="690958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∀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𝑗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∈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𝐺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:</m:t>
                      </m:r>
                    </m:oMath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h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=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𝑦</m:t>
                          </m:r>
                        </m:e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≈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𝑃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h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|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𝑗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)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2171" y="2992332"/>
                <a:ext cx="2857671" cy="690958"/>
              </a:xfrm>
              <a:prstGeom prst="rect">
                <a:avLst/>
              </a:prstGeom>
              <a:blipFill>
                <a:blip r:embed="rId3"/>
                <a:stretch>
                  <a:fillRect r="-640" b="-35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2281" y="4404446"/>
            <a:ext cx="497900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5962027" y="4240408"/>
            <a:ext cx="2328461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[Cynthia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Dwork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Moritz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Hardt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Toniann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Pitassi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Omer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Reingold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Richard S.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Zemel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Fairness through awareness.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ITCS 2012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052476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Ensuring Fairness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Problem Formulation</a:t>
            </a:r>
          </a:p>
          <a:p>
            <a:pPr lvl="1"/>
            <a:r>
              <a:rPr lang="en-US" b="0" dirty="0"/>
              <a:t>A </a:t>
            </a:r>
            <a:r>
              <a:rPr lang="en-US" b="1" dirty="0">
                <a:solidFill>
                  <a:schemeClr val="accent1"/>
                </a:solidFill>
              </a:rPr>
              <a:t>fairness specification</a:t>
            </a:r>
            <a:r>
              <a:rPr lang="en-US" b="0" dirty="0"/>
              <a:t> is given by a triplet (g, f, 𝜀) and induces </a:t>
            </a:r>
            <a:br>
              <a:rPr lang="en-US" b="0" dirty="0"/>
            </a:br>
            <a:r>
              <a:rPr lang="en-US" b="0" dirty="0"/>
              <a:t>(|g(D)|choose 2)</a:t>
            </a:r>
            <a:r>
              <a:rPr lang="en-US" dirty="0"/>
              <a:t> </a:t>
            </a:r>
            <a:r>
              <a:rPr lang="en-US" b="1" dirty="0">
                <a:solidFill>
                  <a:schemeClr val="accent1"/>
                </a:solidFill>
              </a:rPr>
              <a:t>fairness constraints</a:t>
            </a:r>
            <a:r>
              <a:rPr lang="en-US" b="0" dirty="0"/>
              <a:t> on pairs of groups</a:t>
            </a:r>
          </a:p>
          <a:p>
            <a:pPr lvl="1"/>
            <a:r>
              <a:rPr lang="en-US" b="0" dirty="0"/>
              <a:t>A fairness specification is satisfied by a classifier ℎ on 𝐷 </a:t>
            </a:r>
            <a:r>
              <a:rPr lang="en-US" b="0" dirty="0" err="1"/>
              <a:t>iff</a:t>
            </a:r>
            <a:r>
              <a:rPr lang="en-US" b="0" dirty="0"/>
              <a:t> all </a:t>
            </a:r>
            <a:br>
              <a:rPr lang="en-US" b="0" dirty="0"/>
            </a:br>
            <a:r>
              <a:rPr lang="en-US" b="0" dirty="0"/>
              <a:t>induced fairness constraints are satisfied, i.e., ∀</a:t>
            </a:r>
            <a:r>
              <a:rPr lang="en-US" b="0" dirty="0" err="1"/>
              <a:t>gi</a:t>
            </a:r>
            <a:r>
              <a:rPr lang="en-US" dirty="0" err="1"/>
              <a:t>,</a:t>
            </a:r>
            <a:r>
              <a:rPr lang="en-US" b="0" dirty="0" err="1"/>
              <a:t>gj</a:t>
            </a:r>
            <a:r>
              <a:rPr lang="en-US" b="0" dirty="0"/>
              <a:t> ∈ g(D), |f(</a:t>
            </a:r>
            <a:r>
              <a:rPr lang="en-US" b="0" dirty="0" err="1"/>
              <a:t>h,gi</a:t>
            </a:r>
            <a:r>
              <a:rPr lang="en-US" b="0" dirty="0"/>
              <a:t>)−f(</a:t>
            </a:r>
            <a:r>
              <a:rPr lang="en-US" b="0" dirty="0" err="1"/>
              <a:t>h,gj</a:t>
            </a:r>
            <a:r>
              <a:rPr lang="en-US" b="0" dirty="0"/>
              <a:t>)| ≤ 𝜀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Unconstrained </a:t>
            </a:r>
            <a:br>
              <a:rPr lang="en-US" b="1" dirty="0">
                <a:solidFill>
                  <a:srgbClr val="7889FB"/>
                </a:solidFill>
              </a:rPr>
            </a:br>
            <a:r>
              <a:rPr lang="en-US" b="1" dirty="0">
                <a:solidFill>
                  <a:srgbClr val="7889FB"/>
                </a:solidFill>
              </a:rPr>
              <a:t>optimization problem</a:t>
            </a:r>
          </a:p>
          <a:p>
            <a:pPr lvl="1"/>
            <a:endParaRPr lang="en-US" b="1" dirty="0">
              <a:solidFill>
                <a:srgbClr val="7889FB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Results 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Adult dataset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Model-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agnostic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Similar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Accuracy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Model Bias &amp; Fairness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9461" y="778454"/>
            <a:ext cx="498493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416062" y="733920"/>
            <a:ext cx="2912942" cy="69249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[H. Zhang et al: </a:t>
            </a:r>
            <a:r>
              <a:rPr lang="en-US" sz="13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OmniFair</a:t>
            </a:r>
            <a:r>
              <a:rPr lang="en-US" sz="13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A Declarative System for Model-Agnostic Group Fairness in Machine Learning, </a:t>
            </a:r>
            <a:r>
              <a:rPr lang="en-US" sz="1300" b="1" dirty="0">
                <a:latin typeface="Calibri" panose="020F0502020204030204" pitchFamily="34" charset="0"/>
                <a:cs typeface="Calibri" panose="020F0502020204030204" pitchFamily="34" charset="0"/>
              </a:rPr>
              <a:t>SIGMOD 2021</a:t>
            </a: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97308" y="2970371"/>
            <a:ext cx="1668026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max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accuracy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s.t.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fairness</a:t>
            </a:r>
          </a:p>
        </p:txBody>
      </p:sp>
      <p:sp>
        <p:nvSpPr>
          <p:cNvPr id="8" name="Right Arrow 7"/>
          <p:cNvSpPr/>
          <p:nvPr/>
        </p:nvSpPr>
        <p:spPr>
          <a:xfrm>
            <a:off x="6175166" y="3133103"/>
            <a:ext cx="326229" cy="320865"/>
          </a:xfrm>
          <a:prstGeom prst="rightArrow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619668" y="2972045"/>
            <a:ext cx="1668026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max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accuracy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fairness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7935" y="3897064"/>
            <a:ext cx="5770983" cy="229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454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Excursus: EU Policy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Model Bias &amp; Fairness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726" y="1653147"/>
            <a:ext cx="8187164" cy="373276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66576" y="4170066"/>
            <a:ext cx="7583749" cy="592853"/>
          </a:xfrm>
          <a:prstGeom prst="rect">
            <a:avLst/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13917" y="5546691"/>
            <a:ext cx="8056022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 “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preferred option is option 3+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a regulatory framework for high-risk AI systems only, with the possibility for […] non-high-risk AI systems to follow a code of conduct.”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2635" y="767987"/>
            <a:ext cx="455255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4491613" y="610973"/>
            <a:ext cx="3818374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[European Commission: LAYING DOWN HARMONISED RULES ON ARTIFICIAL INTELLIGENCE</a:t>
            </a:r>
          </a:p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(ARTIFICIAL INTELLIGENCE ACT) AND AMENDING CERTAIN UNION LEGISLATIVE ACTS, </a:t>
            </a:r>
            <a: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04/2021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4220729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and </a:t>
            </a:r>
            <a:r>
              <a:rPr lang="en-US" dirty="0">
                <a:solidFill>
                  <a:schemeClr val="accent1"/>
                </a:solidFill>
              </a:rPr>
              <a:t>Q&amp;A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Model Debugging and </a:t>
            </a:r>
            <a:r>
              <a:rPr lang="en-US" dirty="0" err="1"/>
              <a:t>Explainability</a:t>
            </a:r>
            <a:endParaRPr lang="en-US" dirty="0"/>
          </a:p>
          <a:p>
            <a:r>
              <a:rPr lang="en-US" dirty="0"/>
              <a:t>Model Bias &amp; Fairness Constraints</a:t>
            </a:r>
          </a:p>
          <a:p>
            <a:pPr lvl="1"/>
            <a:endParaRPr lang="en-US" dirty="0"/>
          </a:p>
          <a:p>
            <a:r>
              <a:rPr lang="en-US" dirty="0"/>
              <a:t>Next Lectures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12 Model Serving Systems and Techniques</a:t>
            </a:r>
            <a:r>
              <a:rPr lang="en-US" dirty="0">
                <a:solidFill>
                  <a:schemeClr val="tx1"/>
                </a:solidFill>
              </a:rPr>
              <a:t> [Jun 17, Arnab]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Doodle for oral exam slots until </a:t>
            </a:r>
            <a:r>
              <a:rPr lang="en-US" b="1" dirty="0">
                <a:solidFill>
                  <a:schemeClr val="accent1"/>
                </a:solidFill>
              </a:rPr>
              <a:t>Jun 17 EOD</a:t>
            </a:r>
          </a:p>
        </p:txBody>
      </p:sp>
    </p:spTree>
    <p:extLst>
      <p:ext uri="{BB962C8B-B14F-4D97-AF65-F5344CB8AC3E}">
        <p14:creationId xmlns:p14="http://schemas.microsoft.com/office/powerpoint/2010/main" val="364024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Model Debugging and </a:t>
            </a:r>
            <a:r>
              <a:rPr lang="en-US" dirty="0" err="1"/>
              <a:t>Explainability</a:t>
            </a:r>
            <a:endParaRPr lang="en-US" dirty="0"/>
          </a:p>
          <a:p>
            <a:r>
              <a:rPr lang="en-US" dirty="0"/>
              <a:t>Model Bias &amp; Fairness Constraints</a:t>
            </a:r>
          </a:p>
        </p:txBody>
      </p:sp>
    </p:spTree>
    <p:extLst>
      <p:ext uri="{BB962C8B-B14F-4D97-AF65-F5344CB8AC3E}">
        <p14:creationId xmlns:p14="http://schemas.microsoft.com/office/powerpoint/2010/main" val="42762906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Model Debugging and </a:t>
            </a:r>
            <a:r>
              <a:rPr lang="en-US" dirty="0" err="1"/>
              <a:t>Explainability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Similar to Software Testing </a:t>
            </a:r>
          </a:p>
          <a:p>
            <a:r>
              <a:rPr lang="en-US" dirty="0"/>
              <a:t>Focus on Benchmarks, Assessment, Monitoring, </a:t>
            </a:r>
            <a:br>
              <a:rPr lang="en-US" dirty="0"/>
            </a:br>
            <a:r>
              <a:rPr lang="en-US" dirty="0"/>
              <a:t>Model Improvements, Model Understanding</a:t>
            </a:r>
          </a:p>
        </p:txBody>
      </p:sp>
    </p:spTree>
    <p:extLst>
      <p:ext uri="{BB962C8B-B14F-4D97-AF65-F5344CB8AC3E}">
        <p14:creationId xmlns:p14="http://schemas.microsoft.com/office/powerpoint/2010/main" val="24531670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Recap: Data Validation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Sanity checks on </a:t>
            </a:r>
            <a:r>
              <a:rPr lang="en-US" dirty="0">
                <a:solidFill>
                  <a:schemeClr val="accent1"/>
                </a:solidFill>
              </a:rPr>
              <a:t>expected</a:t>
            </a:r>
            <a:r>
              <a:rPr lang="en-US" dirty="0"/>
              <a:t> shape </a:t>
            </a:r>
            <a:br>
              <a:rPr lang="en-US" dirty="0"/>
            </a:br>
            <a:r>
              <a:rPr lang="en-US" dirty="0">
                <a:solidFill>
                  <a:srgbClr val="7889FB"/>
                </a:solidFill>
              </a:rPr>
              <a:t>before training first model</a:t>
            </a:r>
          </a:p>
          <a:p>
            <a:r>
              <a:rPr lang="en-US" dirty="0"/>
              <a:t>Check a feature’s min, max, and most common value</a:t>
            </a:r>
          </a:p>
          <a:p>
            <a:pPr lvl="1"/>
            <a:r>
              <a:rPr lang="en-US" b="0" dirty="0"/>
              <a:t>Ex: Latitude values must be within the range [-90, 90] or [-π/2, π/2]</a:t>
            </a:r>
          </a:p>
          <a:p>
            <a:r>
              <a:rPr lang="en-US" dirty="0"/>
              <a:t>The histograms of continuous or categorical values are as expected</a:t>
            </a:r>
          </a:p>
          <a:p>
            <a:pPr lvl="1"/>
            <a:r>
              <a:rPr lang="en-US" b="0" dirty="0"/>
              <a:t>Ex: There are similar numbers of positive and negative labels</a:t>
            </a:r>
          </a:p>
          <a:p>
            <a:r>
              <a:rPr lang="en-US" dirty="0"/>
              <a:t>Whether a feature is present in enough examples</a:t>
            </a:r>
          </a:p>
          <a:p>
            <a:pPr lvl="1"/>
            <a:r>
              <a:rPr lang="en-US" b="0" dirty="0"/>
              <a:t>Ex: Country code must be in at least 70% of the examples</a:t>
            </a:r>
          </a:p>
          <a:p>
            <a:r>
              <a:rPr lang="en-US" dirty="0"/>
              <a:t>Whether a feature has the right number of values (i.e., cardinality)</a:t>
            </a:r>
          </a:p>
          <a:p>
            <a:pPr lvl="1"/>
            <a:r>
              <a:rPr lang="en-US" b="0" dirty="0"/>
              <a:t>Ex: There cannot be more than one age of a person</a:t>
            </a:r>
          </a:p>
          <a:p>
            <a:pPr lvl="1"/>
            <a:endParaRPr lang="en-US" dirty="0"/>
          </a:p>
          <a:p>
            <a:r>
              <a:rPr lang="en-US" dirty="0"/>
              <a:t>Others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Model Debugging and </a:t>
            </a:r>
            <a:r>
              <a:rPr lang="en-US" dirty="0" err="1"/>
              <a:t>Explainability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3280" y="1181742"/>
            <a:ext cx="964674" cy="54000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5124659" y="1091935"/>
            <a:ext cx="2716303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Neoklis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Polyzotis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et al: Data Management Challenges in Production Machine Learning. Tutorial,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 2017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816492" y="1731267"/>
            <a:ext cx="1238250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Google Research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43207" y="5810512"/>
            <a:ext cx="2005450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Amazon Research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3622" y="5175993"/>
            <a:ext cx="49770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1597692" y="5099366"/>
            <a:ext cx="2526457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[Sebastian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Schelter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al: Automating Large-Scale Data Quality Verification.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PVLDB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8690" y="5175993"/>
            <a:ext cx="969264" cy="546688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4923692" y="5104032"/>
            <a:ext cx="2926765" cy="116955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[Mike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Dreves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al: From Data to Models and Back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DEEM@SIGMOD 2020, </a:t>
            </a:r>
            <a:b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http://deem-workshop.org/videos/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2020/8_dreves.mp4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25003" y="5812188"/>
            <a:ext cx="2005450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Google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67790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Model Debugging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#1 </a:t>
            </a:r>
            <a:r>
              <a:rPr lang="en-US" dirty="0">
                <a:solidFill>
                  <a:schemeClr val="accent1"/>
                </a:solidFill>
              </a:rPr>
              <a:t>Understanding via Visualization</a:t>
            </a:r>
          </a:p>
          <a:p>
            <a:pPr lvl="1"/>
            <a:r>
              <a:rPr lang="en-US" dirty="0"/>
              <a:t>Plotting of predictions / interactions</a:t>
            </a:r>
          </a:p>
          <a:p>
            <a:pPr lvl="1"/>
            <a:r>
              <a:rPr lang="en-US" dirty="0"/>
              <a:t>Combination with dimensionality </a:t>
            </a:r>
            <a:br>
              <a:rPr lang="en-US" dirty="0"/>
            </a:br>
            <a:r>
              <a:rPr lang="en-US" dirty="0"/>
              <a:t>reduction into 2D:</a:t>
            </a:r>
          </a:p>
          <a:p>
            <a:pPr lvl="2"/>
            <a:r>
              <a:rPr lang="en-US" b="1" dirty="0" err="1">
                <a:solidFill>
                  <a:srgbClr val="7889FB"/>
                </a:solidFill>
              </a:rPr>
              <a:t>Autoencoder</a:t>
            </a:r>
            <a:r>
              <a:rPr lang="en-US" b="1" dirty="0">
                <a:solidFill>
                  <a:srgbClr val="7889FB"/>
                </a:solidFill>
              </a:rPr>
              <a:t> </a:t>
            </a:r>
          </a:p>
          <a:p>
            <a:pPr lvl="2"/>
            <a:r>
              <a:rPr lang="en-US" b="1" dirty="0">
                <a:solidFill>
                  <a:srgbClr val="7889FB"/>
                </a:solidFill>
              </a:rPr>
              <a:t>PCA</a:t>
            </a:r>
            <a:r>
              <a:rPr lang="en-US" dirty="0"/>
              <a:t> (principal component analysis)</a:t>
            </a:r>
          </a:p>
          <a:p>
            <a:pPr lvl="2"/>
            <a:r>
              <a:rPr lang="en-US" b="1" dirty="0">
                <a:solidFill>
                  <a:srgbClr val="7889FB"/>
                </a:solidFill>
              </a:rPr>
              <a:t>t-SNE</a:t>
            </a:r>
            <a:r>
              <a:rPr lang="en-US" dirty="0"/>
              <a:t> (T-distributed Stochastic Neighbor Embedding)</a:t>
            </a:r>
          </a:p>
          <a:p>
            <a:pPr lvl="1"/>
            <a:r>
              <a:rPr lang="en-US" dirty="0"/>
              <a:t>Input, intermediate, and output layers of DNNs</a:t>
            </a:r>
          </a:p>
          <a:p>
            <a:pPr lvl="1"/>
            <a:endParaRPr lang="en-US" dirty="0"/>
          </a:p>
          <a:p>
            <a:pPr lvl="1"/>
            <a:endParaRPr lang="en-US" sz="700" dirty="0"/>
          </a:p>
          <a:p>
            <a:r>
              <a:rPr lang="en-US" dirty="0"/>
              <a:t>#2 </a:t>
            </a:r>
            <a:r>
              <a:rPr lang="en-US" dirty="0">
                <a:solidFill>
                  <a:schemeClr val="accent1"/>
                </a:solidFill>
              </a:rPr>
              <a:t>Validation, </a:t>
            </a:r>
            <a:r>
              <a:rPr lang="en-US" dirty="0" err="1">
                <a:solidFill>
                  <a:schemeClr val="accent1"/>
                </a:solidFill>
              </a:rPr>
              <a:t>Explainability</a:t>
            </a:r>
            <a:r>
              <a:rPr lang="en-US" dirty="0">
                <a:solidFill>
                  <a:schemeClr val="accent1"/>
                </a:solidFill>
              </a:rPr>
              <a:t>, Fairness </a:t>
            </a:r>
            <a:r>
              <a:rPr lang="en-US" dirty="0"/>
              <a:t>via Constraints</a:t>
            </a:r>
          </a:p>
          <a:p>
            <a:pPr lvl="1"/>
            <a:r>
              <a:rPr lang="en-US" dirty="0"/>
              <a:t>Establish assertions and thresholds for automatic validation and alerts </a:t>
            </a:r>
            <a:br>
              <a:rPr lang="en-US" dirty="0"/>
            </a:br>
            <a:r>
              <a:rPr lang="en-US" dirty="0"/>
              <a:t>w.r.t. </a:t>
            </a:r>
            <a:r>
              <a:rPr lang="en-US" b="1" dirty="0">
                <a:solidFill>
                  <a:srgbClr val="7889FB"/>
                </a:solidFill>
              </a:rPr>
              <a:t>accuracy</a:t>
            </a:r>
            <a:r>
              <a:rPr lang="en-US" dirty="0"/>
              <a:t>, </a:t>
            </a:r>
            <a:r>
              <a:rPr lang="en-US" b="1" dirty="0">
                <a:solidFill>
                  <a:srgbClr val="7889FB"/>
                </a:solidFill>
              </a:rPr>
              <a:t>bias</a:t>
            </a:r>
            <a:r>
              <a:rPr lang="en-US" dirty="0"/>
              <a:t>, and other metrics  </a:t>
            </a:r>
          </a:p>
          <a:p>
            <a:pPr lvl="1"/>
            <a:r>
              <a:rPr lang="en-US" dirty="0"/>
              <a:t>Generate succinct representations (e.g., rules) as </a:t>
            </a:r>
            <a:r>
              <a:rPr lang="en-US" b="1" dirty="0">
                <a:solidFill>
                  <a:srgbClr val="7889FB"/>
                </a:solidFill>
              </a:rPr>
              <a:t>explanation</a:t>
            </a:r>
          </a:p>
          <a:p>
            <a:pPr lvl="1"/>
            <a:r>
              <a:rPr lang="en-US" dirty="0"/>
              <a:t>Impose constraints like monotonicity for ensuring </a:t>
            </a:r>
            <a:r>
              <a:rPr lang="en-US" b="1" dirty="0">
                <a:solidFill>
                  <a:srgbClr val="7889FB"/>
                </a:solidFill>
              </a:rPr>
              <a:t>fairness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Model Debugging and </a:t>
            </a:r>
            <a:r>
              <a:rPr lang="en-US" dirty="0" err="1"/>
              <a:t>Explainability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2997" y="1311256"/>
            <a:ext cx="1960946" cy="15120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17512" y="914399"/>
            <a:ext cx="2703006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Credit: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twitter.com/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tim_kraska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2304" y="1896452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7144377" y="1235116"/>
            <a:ext cx="1836094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[Andrew Crotty et al: 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Vizdom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: Interactive Analytics through Pen and Touch. 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PVLDB 2015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52009" y="3577217"/>
            <a:ext cx="2451798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Credit: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nlml.github.io/in-raw-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numpy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/in-raw-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numpy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-t-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sne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/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83" y="2371265"/>
            <a:ext cx="1410591" cy="1276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340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Model-Specific Statistics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Regression Statistics</a:t>
            </a:r>
          </a:p>
          <a:p>
            <a:pPr lvl="1"/>
            <a:r>
              <a:rPr lang="en-US" dirty="0"/>
              <a:t>Average response and </a:t>
            </a:r>
            <a:r>
              <a:rPr lang="en-US" dirty="0" err="1"/>
              <a:t>stddev</a:t>
            </a:r>
            <a:r>
              <a:rPr lang="en-US" dirty="0"/>
              <a:t>, average residuals </a:t>
            </a:r>
            <a:r>
              <a:rPr lang="en-US" dirty="0" err="1"/>
              <a:t>stddev</a:t>
            </a:r>
            <a:r>
              <a:rPr lang="en-US" dirty="0"/>
              <a:t> residuals</a:t>
            </a:r>
          </a:p>
          <a:p>
            <a:pPr lvl="1"/>
            <a:r>
              <a:rPr lang="en-US" dirty="0"/>
              <a:t>R2 (</a:t>
            </a:r>
            <a:r>
              <a:rPr lang="en-US" dirty="0" err="1"/>
              <a:t>coeff</a:t>
            </a:r>
            <a:r>
              <a:rPr lang="en-US" dirty="0"/>
              <a:t> of determination) with and without bias, </a:t>
            </a:r>
            <a:r>
              <a:rPr lang="en-US" dirty="0" err="1"/>
              <a:t>etc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Classification Statistics</a:t>
            </a:r>
          </a:p>
          <a:p>
            <a:pPr lvl="1"/>
            <a:r>
              <a:rPr lang="en-US" dirty="0"/>
              <a:t>Classical: recall, precision, F1-score</a:t>
            </a:r>
          </a:p>
          <a:p>
            <a:pPr lvl="1"/>
            <a:r>
              <a:rPr lang="en-US" dirty="0"/>
              <a:t>Visual: </a:t>
            </a:r>
            <a:r>
              <a:rPr lang="en-US" b="1" dirty="0">
                <a:solidFill>
                  <a:srgbClr val="7889FB"/>
                </a:solidFill>
              </a:rPr>
              <a:t>confusion matrix</a:t>
            </a:r>
            <a:br>
              <a:rPr lang="en-US" dirty="0"/>
            </a:br>
            <a:r>
              <a:rPr lang="en-US" dirty="0"/>
              <a:t>(correct vs predicated classes)</a:t>
            </a:r>
            <a:br>
              <a:rPr lang="en-US" dirty="0"/>
            </a:br>
            <a:r>
              <a:rPr lang="en-AT" dirty="0">
                <a:sym typeface="Wingdings" panose="05000000000000000000" pitchFamily="2" charset="2"/>
              </a:rPr>
              <a:t></a:t>
            </a:r>
            <a:r>
              <a:rPr lang="en-US" dirty="0">
                <a:sym typeface="Wingdings" panose="05000000000000000000" pitchFamily="2" charset="2"/>
              </a:rPr>
              <a:t> understand performance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 err="1">
                <a:sym typeface="Wingdings" panose="05000000000000000000" pitchFamily="2" charset="2"/>
              </a:rPr>
              <a:t>wrt</a:t>
            </a:r>
            <a:r>
              <a:rPr lang="en-US" dirty="0">
                <a:sym typeface="Wingdings" panose="05000000000000000000" pitchFamily="2" charset="2"/>
              </a:rPr>
              <a:t> individual classes</a:t>
            </a:r>
            <a:endParaRPr lang="en-US" dirty="0"/>
          </a:p>
          <a:p>
            <a:pPr lvl="1"/>
            <a:r>
              <a:rPr lang="en-US" dirty="0"/>
              <a:t>Example </a:t>
            </a:r>
            <a:r>
              <a:rPr lang="en-US" dirty="0" err="1"/>
              <a:t>Mnist</a:t>
            </a:r>
            <a:endParaRPr lang="en-US" dirty="0"/>
          </a:p>
          <a:p>
            <a:pPr lvl="1"/>
            <a:r>
              <a:rPr lang="en-US" dirty="0" err="1"/>
              <a:t>Mispredictions</a:t>
            </a:r>
            <a:r>
              <a:rPr lang="en-US" dirty="0"/>
              <a:t> might</a:t>
            </a:r>
            <a:br>
              <a:rPr lang="en-US" dirty="0"/>
            </a:br>
            <a:r>
              <a:rPr lang="en-US" dirty="0"/>
              <a:t>also be visualized via</a:t>
            </a:r>
            <a:br>
              <a:rPr lang="en-US" dirty="0"/>
            </a:br>
            <a:r>
              <a:rPr lang="en-US" dirty="0"/>
              <a:t>dimensionality reduction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Model Debugging and </a:t>
            </a:r>
            <a:r>
              <a:rPr lang="en-US" dirty="0" err="1"/>
              <a:t>Explainability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930256"/>
              </p:ext>
            </p:extLst>
          </p:nvPr>
        </p:nvGraphicFramePr>
        <p:xfrm>
          <a:off x="5285431" y="2994686"/>
          <a:ext cx="3745280" cy="301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528">
                  <a:extLst>
                    <a:ext uri="{9D8B030D-6E8A-4147-A177-3AD203B41FA5}">
                      <a16:colId xmlns:a16="http://schemas.microsoft.com/office/drawing/2014/main" val="2611727202"/>
                    </a:ext>
                  </a:extLst>
                </a:gridCol>
                <a:gridCol w="374528">
                  <a:extLst>
                    <a:ext uri="{9D8B030D-6E8A-4147-A177-3AD203B41FA5}">
                      <a16:colId xmlns:a16="http://schemas.microsoft.com/office/drawing/2014/main" val="2620802884"/>
                    </a:ext>
                  </a:extLst>
                </a:gridCol>
                <a:gridCol w="374528">
                  <a:extLst>
                    <a:ext uri="{9D8B030D-6E8A-4147-A177-3AD203B41FA5}">
                      <a16:colId xmlns:a16="http://schemas.microsoft.com/office/drawing/2014/main" val="1531053324"/>
                    </a:ext>
                  </a:extLst>
                </a:gridCol>
                <a:gridCol w="374528">
                  <a:extLst>
                    <a:ext uri="{9D8B030D-6E8A-4147-A177-3AD203B41FA5}">
                      <a16:colId xmlns:a16="http://schemas.microsoft.com/office/drawing/2014/main" val="2904379389"/>
                    </a:ext>
                  </a:extLst>
                </a:gridCol>
                <a:gridCol w="374528">
                  <a:extLst>
                    <a:ext uri="{9D8B030D-6E8A-4147-A177-3AD203B41FA5}">
                      <a16:colId xmlns:a16="http://schemas.microsoft.com/office/drawing/2014/main" val="2140184301"/>
                    </a:ext>
                  </a:extLst>
                </a:gridCol>
                <a:gridCol w="374528">
                  <a:extLst>
                    <a:ext uri="{9D8B030D-6E8A-4147-A177-3AD203B41FA5}">
                      <a16:colId xmlns:a16="http://schemas.microsoft.com/office/drawing/2014/main" val="1564652753"/>
                    </a:ext>
                  </a:extLst>
                </a:gridCol>
                <a:gridCol w="374528">
                  <a:extLst>
                    <a:ext uri="{9D8B030D-6E8A-4147-A177-3AD203B41FA5}">
                      <a16:colId xmlns:a16="http://schemas.microsoft.com/office/drawing/2014/main" val="1692067848"/>
                    </a:ext>
                  </a:extLst>
                </a:gridCol>
                <a:gridCol w="374528">
                  <a:extLst>
                    <a:ext uri="{9D8B030D-6E8A-4147-A177-3AD203B41FA5}">
                      <a16:colId xmlns:a16="http://schemas.microsoft.com/office/drawing/2014/main" val="1892250465"/>
                    </a:ext>
                  </a:extLst>
                </a:gridCol>
                <a:gridCol w="374528">
                  <a:extLst>
                    <a:ext uri="{9D8B030D-6E8A-4147-A177-3AD203B41FA5}">
                      <a16:colId xmlns:a16="http://schemas.microsoft.com/office/drawing/2014/main" val="3452921915"/>
                    </a:ext>
                  </a:extLst>
                </a:gridCol>
                <a:gridCol w="374528">
                  <a:extLst>
                    <a:ext uri="{9D8B030D-6E8A-4147-A177-3AD203B41FA5}">
                      <a16:colId xmlns:a16="http://schemas.microsoft.com/office/drawing/2014/main" val="583881607"/>
                    </a:ext>
                  </a:extLst>
                </a:gridCol>
              </a:tblGrid>
              <a:tr h="245702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58249596"/>
                  </a:ext>
                </a:extLst>
              </a:tr>
              <a:tr h="245702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555857739"/>
                  </a:ext>
                </a:extLst>
              </a:tr>
              <a:tr h="245702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111602330"/>
                  </a:ext>
                </a:extLst>
              </a:tr>
              <a:tr h="245702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726997630"/>
                  </a:ext>
                </a:extLst>
              </a:tr>
              <a:tr h="245702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76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898882948"/>
                  </a:ext>
                </a:extLst>
              </a:tr>
              <a:tr h="245702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915001636"/>
                  </a:ext>
                </a:extLst>
              </a:tr>
              <a:tr h="245702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36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979276600"/>
                  </a:ext>
                </a:extLst>
              </a:tr>
              <a:tr h="245702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094706793"/>
                  </a:ext>
                </a:extLst>
              </a:tr>
              <a:tr h="245702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31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37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082103850"/>
                  </a:ext>
                </a:extLst>
              </a:tr>
              <a:tr h="245702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42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651118889"/>
                  </a:ext>
                </a:extLst>
              </a:tr>
              <a:tr h="245702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53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810531600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6028256"/>
              </p:ext>
            </p:extLst>
          </p:nvPr>
        </p:nvGraphicFramePr>
        <p:xfrm>
          <a:off x="4910374" y="3269008"/>
          <a:ext cx="374528" cy="27432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74528">
                  <a:extLst>
                    <a:ext uri="{9D8B030D-6E8A-4147-A177-3AD203B41FA5}">
                      <a16:colId xmlns:a16="http://schemas.microsoft.com/office/drawing/2014/main" val="3291118758"/>
                    </a:ext>
                  </a:extLst>
                </a:gridCol>
              </a:tblGrid>
              <a:tr h="269983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4255601"/>
                  </a:ext>
                </a:extLst>
              </a:tr>
              <a:tr h="269983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1746632"/>
                  </a:ext>
                </a:extLst>
              </a:tr>
              <a:tr h="269983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518602"/>
                  </a:ext>
                </a:extLst>
              </a:tr>
              <a:tr h="269983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8703595"/>
                  </a:ext>
                </a:extLst>
              </a:tr>
              <a:tr h="269983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7206160"/>
                  </a:ext>
                </a:extLst>
              </a:tr>
              <a:tr h="269983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6322796"/>
                  </a:ext>
                </a:extLst>
              </a:tr>
              <a:tr h="269983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4134960"/>
                  </a:ext>
                </a:extLst>
              </a:tr>
              <a:tr h="269983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0" marR="0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4669042"/>
                  </a:ext>
                </a:extLst>
              </a:tr>
              <a:tr h="269983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marL="0" marR="0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1009664"/>
                  </a:ext>
                </a:extLst>
              </a:tr>
              <a:tr h="269983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</a:p>
                  </a:txBody>
                  <a:tcPr marL="0" marR="0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6787144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963604" y="4401179"/>
            <a:ext cx="834013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correct label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76885" y="2657643"/>
            <a:ext cx="1561315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predicted label</a:t>
            </a:r>
          </a:p>
        </p:txBody>
      </p:sp>
    </p:spTree>
    <p:extLst>
      <p:ext uri="{BB962C8B-B14F-4D97-AF65-F5344CB8AC3E}">
        <p14:creationId xmlns:p14="http://schemas.microsoft.com/office/powerpoint/2010/main" val="3312848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229978"/>
            <a:ext cx="9144000" cy="628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Excursus: DLR Earth Observation Use Case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Data and ML Pipelines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ESA Sentinel-1/2</a:t>
            </a:r>
            <a:r>
              <a:rPr lang="en-US" dirty="0"/>
              <a:t> datasets </a:t>
            </a:r>
            <a:r>
              <a:rPr lang="en-US" dirty="0">
                <a:sym typeface="Wingdings" panose="05000000000000000000" pitchFamily="2" charset="2"/>
              </a:rPr>
              <a:t> 4PB/year</a:t>
            </a:r>
            <a:endParaRPr lang="en-US" dirty="0"/>
          </a:p>
          <a:p>
            <a:pPr lvl="1"/>
            <a:r>
              <a:rPr lang="en-US" dirty="0"/>
              <a:t>Training of local climate zone classifiers on </a:t>
            </a:r>
            <a:br>
              <a:rPr lang="en-US" dirty="0"/>
            </a:br>
            <a:r>
              <a:rPr lang="en-US" b="1" dirty="0">
                <a:solidFill>
                  <a:srgbClr val="7889FB"/>
                </a:solidFill>
              </a:rPr>
              <a:t>So2Sat LCZ42</a:t>
            </a:r>
            <a:r>
              <a:rPr lang="en-US" dirty="0"/>
              <a:t> (15 experts, 400K instances,</a:t>
            </a:r>
            <a:br>
              <a:rPr lang="en-US" dirty="0"/>
            </a:br>
            <a:r>
              <a:rPr lang="en-US" dirty="0"/>
              <a:t>10 labels each, 85% confidence, ~55GB H5)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ML pipeline:</a:t>
            </a:r>
            <a:r>
              <a:rPr lang="en-US" dirty="0"/>
              <a:t> preprocessing, </a:t>
            </a:r>
            <a:r>
              <a:rPr lang="en-US" dirty="0">
                <a:sym typeface="Wingdings" panose="05000000000000000000" pitchFamily="2" charset="2"/>
              </a:rPr>
              <a:t>ResNet18,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climate models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Label Creation/ Validation</a:t>
            </a:r>
          </a:p>
          <a:p>
            <a:pPr lvl="1"/>
            <a:r>
              <a:rPr lang="en-US" dirty="0"/>
              <a:t>Team learning</a:t>
            </a:r>
          </a:p>
          <a:p>
            <a:pPr lvl="1"/>
            <a:r>
              <a:rPr lang="en-US" dirty="0"/>
              <a:t>Labeling w/ checks</a:t>
            </a:r>
          </a:p>
          <a:p>
            <a:pPr lvl="1"/>
            <a:r>
              <a:rPr lang="en-US" dirty="0"/>
              <a:t>Label validation</a:t>
            </a:r>
          </a:p>
          <a:p>
            <a:pPr lvl="1"/>
            <a:r>
              <a:rPr lang="en-US" dirty="0"/>
              <a:t>Quantitative </a:t>
            </a:r>
            <a:br>
              <a:rPr lang="en-US" dirty="0"/>
            </a:br>
            <a:r>
              <a:rPr lang="en-US" dirty="0"/>
              <a:t>validation w/ 10 </a:t>
            </a:r>
            <a:br>
              <a:rPr lang="en-US" dirty="0"/>
            </a:br>
            <a:r>
              <a:rPr lang="en-US" dirty="0"/>
              <a:t>expert votes on correctness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Model Debugging and </a:t>
            </a:r>
            <a:r>
              <a:rPr lang="en-US" dirty="0" err="1"/>
              <a:t>Explainability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993249" y="1870969"/>
            <a:ext cx="31043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[So2Sat LC42 Dataset 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https://mediatum.ub.tum.de/1454690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7114" y="1243373"/>
            <a:ext cx="470840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5215095" y="1167074"/>
            <a:ext cx="3143527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[Xiao Xiang Zhu et al: So2Sat LCZ42: A Benchmark Dataset for the Classification of Global Local Climate Zones.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GRSM 2020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2921" y="2467253"/>
            <a:ext cx="2823622" cy="249226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0478" y="3258192"/>
            <a:ext cx="2855679" cy="12461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75324" y="5093064"/>
            <a:ext cx="5585049" cy="132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766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U Graz Standard">
  <a:themeElements>
    <a:clrScheme name="Benutzerdefiniert 3">
      <a:dk1>
        <a:srgbClr val="0F0F0F"/>
      </a:dk1>
      <a:lt1>
        <a:srgbClr val="FFFFFF"/>
      </a:lt1>
      <a:dk2>
        <a:srgbClr val="3B5A70"/>
      </a:dk2>
      <a:lt2>
        <a:srgbClr val="EEECE1"/>
      </a:lt2>
      <a:accent1>
        <a:srgbClr val="F70146"/>
      </a:accent1>
      <a:accent2>
        <a:srgbClr val="5191C1"/>
      </a:accent2>
      <a:accent3>
        <a:srgbClr val="A5A5A5"/>
      </a:accent3>
      <a:accent4>
        <a:srgbClr val="285F82"/>
      </a:accent4>
      <a:accent5>
        <a:srgbClr val="78BE73"/>
      </a:accent5>
      <a:accent6>
        <a:srgbClr val="E59352"/>
      </a:accent6>
      <a:hlink>
        <a:srgbClr val="0066D8"/>
      </a:hlink>
      <a:folHlink>
        <a:srgbClr val="6C2F91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  <a:tailEnd type="none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rIns="0" rtlCol="0">
        <a:spAutoFit/>
      </a:bodyPr>
      <a:lstStyle>
        <a:defPPr algn="ctr">
          <a:defRPr dirty="0" smtClean="0">
            <a:latin typeface="Calibri" panose="020F0502020204030204" pitchFamily="34" charset="0"/>
            <a:cs typeface="Calibri" panose="020F050202020403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U-Graz-Powerpoint-Standard-Juli2018-v4.potx" id="{4AC053B4-8322-43F5-A727-5B659888AAC6}" vid="{588F3A19-2155-4FC5-B6D9-DEED5DC30034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TU-Graz-Powerpoint-Standard-Juli2018-v4</Template>
  <TotalTime>26568</TotalTime>
  <Words>3747</Words>
  <Application>Microsoft Office PowerPoint</Application>
  <PresentationFormat>On-screen Show (4:3)</PresentationFormat>
  <Paragraphs>519</Paragraphs>
  <Slides>35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Arial</vt:lpstr>
      <vt:lpstr>Calibri</vt:lpstr>
      <vt:lpstr>Cambria Math</vt:lpstr>
      <vt:lpstr>Consolas</vt:lpstr>
      <vt:lpstr>Wingdings</vt:lpstr>
      <vt:lpstr>TU Graz Standard</vt:lpstr>
      <vt:lpstr>Architecture of ML Systems 11 Model Debugging &amp; Fairness</vt:lpstr>
      <vt:lpstr>Announcements/Org</vt:lpstr>
      <vt:lpstr>Recap: The Data Science Lifecycle  aka KDD Process aka CRISP-DM</vt:lpstr>
      <vt:lpstr>Agenda</vt:lpstr>
      <vt:lpstr>Model Debugging and Explainability</vt:lpstr>
      <vt:lpstr>Recap: Data Validation</vt:lpstr>
      <vt:lpstr>Overview Model Debugging</vt:lpstr>
      <vt:lpstr>Basic Model-Specific Statistics</vt:lpstr>
      <vt:lpstr>Excursus: DLR Earth Observation Use Case</vt:lpstr>
      <vt:lpstr>Confusion Matrices, cont. </vt:lpstr>
      <vt:lpstr>Excursus: dabl.plot </vt:lpstr>
      <vt:lpstr>Understanding Other Basic Issues</vt:lpstr>
      <vt:lpstr>Occlusion-Based Explanations </vt:lpstr>
      <vt:lpstr>Saliency Maps</vt:lpstr>
      <vt:lpstr>Example Model Anomalies</vt:lpstr>
      <vt:lpstr>Explanation Tables</vt:lpstr>
      <vt:lpstr>SliceFinder</vt:lpstr>
      <vt:lpstr>SliceLine for Model Debugging</vt:lpstr>
      <vt:lpstr>SliceLine – Experiments </vt:lpstr>
      <vt:lpstr>Slice Tuner</vt:lpstr>
      <vt:lpstr>Model Assertions</vt:lpstr>
      <vt:lpstr>Continuous Integration</vt:lpstr>
      <vt:lpstr>Explainability </vt:lpstr>
      <vt:lpstr>LIME: Sparse, Linear Explanations</vt:lpstr>
      <vt:lpstr>SHAP: Shapley Additive Explanations</vt:lpstr>
      <vt:lpstr>SHAP: Shapley Additive Explanations, cont.</vt:lpstr>
      <vt:lpstr>Model Bias &amp; Fairness</vt:lpstr>
      <vt:lpstr>Sources of Bias</vt:lpstr>
      <vt:lpstr>Excursus: DLR Earth Observation Use Case, cont. </vt:lpstr>
      <vt:lpstr>Debugging Bias and Fairness</vt:lpstr>
      <vt:lpstr>Group Fairness Constraints</vt:lpstr>
      <vt:lpstr>Group Fairness Constraints, cont.</vt:lpstr>
      <vt:lpstr>Ensuring Fairness</vt:lpstr>
      <vt:lpstr>Excursus: EU Policy</vt:lpstr>
      <vt:lpstr>Summary and Q&amp;A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AMLS - 11 Model Debugging &amp; Fairness</dc:title>
  <dc:subject/>
  <dc:creator>mboehm</dc:creator>
  <cp:keywords/>
  <dc:description/>
  <cp:lastModifiedBy>Böhm, Matthias</cp:lastModifiedBy>
  <cp:revision>1270</cp:revision>
  <cp:lastPrinted>2020-06-18T21:01:57Z</cp:lastPrinted>
  <dcterms:created xsi:type="dcterms:W3CDTF">2018-07-12T06:39:10Z</dcterms:created>
  <dcterms:modified xsi:type="dcterms:W3CDTF">2022-06-08T13:02:09Z</dcterms:modified>
  <cp:category/>
</cp:coreProperties>
</file>