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8" r:id="rId2"/>
    <p:sldId id="332" r:id="rId3"/>
    <p:sldId id="324" r:id="rId4"/>
    <p:sldId id="289" r:id="rId5"/>
    <p:sldId id="295" r:id="rId6"/>
    <p:sldId id="325" r:id="rId7"/>
    <p:sldId id="331" r:id="rId8"/>
    <p:sldId id="327" r:id="rId9"/>
    <p:sldId id="293" r:id="rId10"/>
    <p:sldId id="314" r:id="rId11"/>
    <p:sldId id="294" r:id="rId12"/>
    <p:sldId id="328" r:id="rId13"/>
    <p:sldId id="329" r:id="rId14"/>
    <p:sldId id="292" r:id="rId15"/>
    <p:sldId id="321" r:id="rId16"/>
    <p:sldId id="302" r:id="rId17"/>
    <p:sldId id="304" r:id="rId18"/>
    <p:sldId id="317" r:id="rId19"/>
    <p:sldId id="319" r:id="rId20"/>
    <p:sldId id="297" r:id="rId21"/>
    <p:sldId id="305" r:id="rId22"/>
    <p:sldId id="307" r:id="rId23"/>
    <p:sldId id="308" r:id="rId24"/>
    <p:sldId id="316" r:id="rId25"/>
    <p:sldId id="309" r:id="rId26"/>
    <p:sldId id="311" r:id="rId27"/>
    <p:sldId id="312" r:id="rId28"/>
    <p:sldId id="322" r:id="rId29"/>
    <p:sldId id="318" r:id="rId30"/>
    <p:sldId id="323" r:id="rId31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897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04.03.2022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04.03.2022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2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37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CODASYL: Conference on Data Systems Languages</a:t>
            </a:r>
          </a:p>
          <a:p>
            <a:r>
              <a:rPr lang="en-US" dirty="0"/>
              <a:t>COBOL: Common Business Oriented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49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</a:t>
            </a:r>
            <a:r>
              <a:rPr lang="en-US" baseline="0" dirty="0"/>
              <a:t> model: </a:t>
            </a:r>
            <a:r>
              <a:rPr lang="en-US" baseline="0" dirty="0" err="1"/>
              <a:t>cout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9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17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97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72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50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/>
            <a:r>
              <a:rPr lang="en-US" dirty="0"/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(different ECTS if taken as 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Freifach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”), work on consolidating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this mess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82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77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09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20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52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7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news://news.tugraz.at/tu-graz.lv.dba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mboehm7.github.io/teaching/ss22_dbs/index.htm" TargetMode="External"/><Relationship Id="rId4" Type="http://schemas.openxmlformats.org/officeDocument/2006/relationships/hyperlink" Target="https://tugraz.webex.com/meet/m.boeh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ugraz-isds/datasets.g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data.gv.at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graz.webex.com/meet/m.boehm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gruendungsgarage.a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EPTZVGk3WY" TargetMode="External"/><Relationship Id="rId2" Type="http://schemas.openxmlformats.org/officeDocument/2006/relationships/hyperlink" Target="https://dl.acm.org/citation.cfm?doid=2886013.28699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ldb.org/2015/wp-content/uploads/2015/09/stonebraker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jfif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c.tugraz.at/main/course/view.php?id=43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mslab.github.io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hyperlink" Target="https://github.com/apache/systemd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01 Introduction and Overview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04, 2022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Database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development and maintenance costs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Declarative queries</a:t>
            </a:r>
            <a:r>
              <a:rPr lang="en-US" dirty="0"/>
              <a:t> (what not how) and </a:t>
            </a:r>
            <a:r>
              <a:rPr lang="en-US" b="1" dirty="0">
                <a:solidFill>
                  <a:srgbClr val="7889FB"/>
                </a:solidFill>
              </a:rPr>
              <a:t>data independence</a:t>
            </a:r>
          </a:p>
          <a:p>
            <a:pPr lvl="1"/>
            <a:r>
              <a:rPr lang="en-US" dirty="0"/>
              <a:t>Efficient, correct, and independent data organization, size, access</a:t>
            </a:r>
          </a:p>
          <a:p>
            <a:r>
              <a:rPr lang="en-US" dirty="0"/>
              <a:t>Multi-user operations and access control</a:t>
            </a:r>
          </a:p>
          <a:p>
            <a:pPr lvl="1"/>
            <a:r>
              <a:rPr lang="en-US" dirty="0"/>
              <a:t>Synchronization of </a:t>
            </a:r>
            <a:r>
              <a:rPr lang="en-US" b="1" dirty="0">
                <a:solidFill>
                  <a:schemeClr val="accent1"/>
                </a:solidFill>
              </a:rPr>
              <a:t>concurrent user queries and updates</a:t>
            </a:r>
          </a:p>
          <a:p>
            <a:pPr lvl="1"/>
            <a:r>
              <a:rPr lang="en-US" dirty="0"/>
              <a:t>Enforce access control (e.g., permissions on tables, views)</a:t>
            </a:r>
          </a:p>
          <a:p>
            <a:r>
              <a:rPr lang="en-US" dirty="0"/>
              <a:t>Consistency and data integrity</a:t>
            </a:r>
          </a:p>
          <a:p>
            <a:pPr lvl="1"/>
            <a:r>
              <a:rPr lang="en-US" dirty="0"/>
              <a:t>Eliminates </a:t>
            </a:r>
            <a:r>
              <a:rPr lang="en-US" b="1" dirty="0">
                <a:solidFill>
                  <a:schemeClr val="accent1"/>
                </a:solidFill>
              </a:rPr>
              <a:t>redundancy</a:t>
            </a:r>
            <a:r>
              <a:rPr lang="en-US" dirty="0"/>
              <a:t> and thus, enforces consistency</a:t>
            </a:r>
          </a:p>
          <a:p>
            <a:pPr lvl="1"/>
            <a:r>
              <a:rPr lang="en-US" dirty="0"/>
              <a:t>Enforces </a:t>
            </a:r>
            <a:r>
              <a:rPr lang="en-US" b="1" dirty="0">
                <a:solidFill>
                  <a:srgbClr val="7889FB"/>
                </a:solidFill>
              </a:rPr>
              <a:t>integrity constraints</a:t>
            </a:r>
            <a:r>
              <a:rPr lang="en-US" dirty="0"/>
              <a:t> (e.g., semantic rules)</a:t>
            </a:r>
          </a:p>
          <a:p>
            <a:r>
              <a:rPr lang="en-US" dirty="0"/>
              <a:t>Logging and Recovery</a:t>
            </a:r>
          </a:p>
          <a:p>
            <a:pPr lvl="1"/>
            <a:r>
              <a:rPr lang="en-US" dirty="0"/>
              <a:t>Recovery of consistent state after HW or SW failure</a:t>
            </a:r>
          </a:p>
          <a:p>
            <a:r>
              <a:rPr lang="en-US" dirty="0"/>
              <a:t>Performance and Scalability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High performance </a:t>
            </a:r>
            <a:r>
              <a:rPr lang="en-US" dirty="0"/>
              <a:t>for large datasets or high transaction throughput</a:t>
            </a:r>
          </a:p>
          <a:p>
            <a:pPr lvl="1"/>
            <a:r>
              <a:rPr lang="en-US" dirty="0"/>
              <a:t>Scale to large datasets with low memory requirements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  <a:p>
            <a:pPr lvl="1"/>
            <a:r>
              <a:rPr lang="en-US" b="1" dirty="0"/>
              <a:t>A:</a:t>
            </a:r>
            <a:r>
              <a:rPr lang="en-US" dirty="0"/>
              <a:t> Understanding of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database systems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(from user perspective)</a:t>
            </a:r>
          </a:p>
          <a:p>
            <a:pPr lvl="1"/>
            <a:r>
              <a:rPr lang="en-US" b="1" dirty="0"/>
              <a:t>B:</a:t>
            </a:r>
            <a:r>
              <a:rPr lang="en-US" dirty="0"/>
              <a:t> Understanding of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modern data management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(from user perspective)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Meta Goals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use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debug</a:t>
            </a:r>
            <a:r>
              <a:rPr lang="en-US" dirty="0"/>
              <a:t>, and </a:t>
            </a:r>
            <a:r>
              <a:rPr lang="en-US" b="1" dirty="0">
                <a:solidFill>
                  <a:srgbClr val="7889FB"/>
                </a:solidFill>
              </a:rPr>
              <a:t>evaluate</a:t>
            </a:r>
            <a:r>
              <a:rPr lang="en-US" dirty="0"/>
              <a:t> data management systems</a:t>
            </a:r>
          </a:p>
          <a:p>
            <a:pPr lvl="1"/>
            <a:r>
              <a:rPr lang="en-US" dirty="0"/>
              <a:t>Awareness of </a:t>
            </a:r>
            <a:r>
              <a:rPr lang="en-US" b="1" dirty="0">
                <a:solidFill>
                  <a:schemeClr val="accent1"/>
                </a:solidFill>
              </a:rPr>
              <a:t>system alternatives</a:t>
            </a:r>
            <a:r>
              <a:rPr lang="en-US" dirty="0"/>
              <a:t> and their </a:t>
            </a:r>
            <a:r>
              <a:rPr lang="en-US" b="1" dirty="0">
                <a:solidFill>
                  <a:schemeClr val="accent1"/>
                </a:solidFill>
              </a:rPr>
              <a:t>tradeoffs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Fundamental concepts as basis </a:t>
            </a:r>
            <a:r>
              <a:rPr lang="en-US" dirty="0"/>
              <a:t>for advanced courses and other areas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Goals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8820" y="1801108"/>
            <a:ext cx="116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Lectures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0489" y="2707134"/>
            <a:ext cx="116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Lectures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7795" y="1802782"/>
            <a:ext cx="116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Exercises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9464" y="2708808"/>
            <a:ext cx="116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Exercise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2194" y="1640830"/>
            <a:ext cx="4338131" cy="100433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706.010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(VU)</a:t>
            </a: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9814" y="754753"/>
            <a:ext cx="1465386" cy="269082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INF.01017UF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(VO)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Mgmt.</a:t>
            </a: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29082" y="756430"/>
            <a:ext cx="1465386" cy="269082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INF.02018UF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(KU)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Mgmt.</a:t>
            </a: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2242" y="2638470"/>
            <a:ext cx="1008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3(2) 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1502" y="3454060"/>
            <a:ext cx="834013" cy="365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3 ECTS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0476" y="3455736"/>
            <a:ext cx="834013" cy="365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ECTS</a:t>
            </a:r>
          </a:p>
        </p:txBody>
      </p:sp>
    </p:spTree>
    <p:extLst>
      <p:ext uri="{BB962C8B-B14F-4D97-AF65-F5344CB8AC3E}">
        <p14:creationId xmlns:p14="http://schemas.microsoft.com/office/powerpoint/2010/main" val="20988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A: Database System Fundamentals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01 Introduction and Overview </a:t>
            </a:r>
            <a:r>
              <a:rPr lang="en-US" sz="1600" b="0" dirty="0" smtClean="0"/>
              <a:t>[Mar 07]</a:t>
            </a:r>
            <a:endParaRPr lang="en-US" sz="1600" b="0" dirty="0"/>
          </a:p>
          <a:p>
            <a:r>
              <a:rPr lang="en-US" dirty="0"/>
              <a:t>02 Conceptual Architecture and Design </a:t>
            </a:r>
            <a:r>
              <a:rPr lang="en-US" sz="1600" b="0" dirty="0" smtClean="0"/>
              <a:t>[Mar 14]</a:t>
            </a:r>
            <a:endParaRPr lang="en-US" sz="1600" b="0" dirty="0"/>
          </a:p>
          <a:p>
            <a:r>
              <a:rPr lang="en-US" dirty="0"/>
              <a:t>03 Data Models and Normalization </a:t>
            </a:r>
            <a:r>
              <a:rPr lang="en-US" sz="1600" b="0" dirty="0" smtClean="0"/>
              <a:t>[Mar 21]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04 Relational Algebra and Tuple Calculus </a:t>
            </a:r>
            <a:r>
              <a:rPr lang="en-US" sz="1600" b="0" dirty="0" smtClean="0"/>
              <a:t>[Mar 28]</a:t>
            </a:r>
            <a:endParaRPr lang="en-US" sz="1600" b="0" dirty="0"/>
          </a:p>
          <a:p>
            <a:r>
              <a:rPr lang="en-US" dirty="0"/>
              <a:t>05 Query Languages (SQL, XML, JSON) </a:t>
            </a:r>
            <a:r>
              <a:rPr lang="en-US" sz="1600" b="0" dirty="0" smtClean="0"/>
              <a:t>[Apr 04]</a:t>
            </a:r>
            <a:endParaRPr lang="en-US" sz="1600" b="0" dirty="0"/>
          </a:p>
          <a:p>
            <a:r>
              <a:rPr lang="en-US" dirty="0"/>
              <a:t>06 APIs (ODBC, JDBC, OR frameworks) </a:t>
            </a:r>
            <a:r>
              <a:rPr lang="en-US" sz="1600" b="0" dirty="0" smtClean="0"/>
              <a:t>[Apr 25]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07 Physical Design and Tuning </a:t>
            </a:r>
            <a:r>
              <a:rPr lang="en-US" sz="1600" b="0" dirty="0" smtClean="0"/>
              <a:t>[May 02]</a:t>
            </a:r>
            <a:endParaRPr lang="en-US" sz="1600" b="0" dirty="0"/>
          </a:p>
          <a:p>
            <a:r>
              <a:rPr lang="en-US" dirty="0"/>
              <a:t>08 Query Processing </a:t>
            </a:r>
            <a:r>
              <a:rPr lang="en-US" sz="1600" b="0" dirty="0" smtClean="0"/>
              <a:t>[May 09]</a:t>
            </a:r>
            <a:endParaRPr lang="en-US" sz="1600" dirty="0"/>
          </a:p>
          <a:p>
            <a:r>
              <a:rPr lang="en-US" dirty="0"/>
              <a:t>09 Transaction Processing and Concurrency </a:t>
            </a:r>
            <a:r>
              <a:rPr lang="en-US" sz="1600" b="0" dirty="0" smtClean="0"/>
              <a:t>[May 16]</a:t>
            </a:r>
            <a:endParaRPr lang="en-US" sz="16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6893" y="2131635"/>
            <a:ext cx="1759789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Exercise 1: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 Modeling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[Mar 29]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4020" y="3616862"/>
            <a:ext cx="1759789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Exercise 2: Queries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[May 03]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78523" y="3992322"/>
            <a:ext cx="3881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79773" y="5014410"/>
            <a:ext cx="1759789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Exercise 3: Tuning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[May 31]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84276" y="5430064"/>
            <a:ext cx="3881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98648" y="2485578"/>
            <a:ext cx="3881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52873" y="5626124"/>
            <a:ext cx="30407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course Databases: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of Exercise 3 is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credit</a:t>
            </a:r>
          </a:p>
        </p:txBody>
      </p:sp>
    </p:spTree>
    <p:extLst>
      <p:ext uri="{BB962C8B-B14F-4D97-AF65-F5344CB8AC3E}">
        <p14:creationId xmlns:p14="http://schemas.microsoft.com/office/powerpoint/2010/main" val="37126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B: Modern Data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NoSQL (key-value, document, graph, time series) </a:t>
            </a:r>
            <a:r>
              <a:rPr lang="en-US" sz="1600" b="0" dirty="0" smtClean="0"/>
              <a:t>[May 23]</a:t>
            </a:r>
            <a:endParaRPr lang="en-US" sz="1600" b="0" dirty="0"/>
          </a:p>
          <a:p>
            <a:r>
              <a:rPr lang="en-US" dirty="0"/>
              <a:t>11 Distributed Storage and Data Analysis </a:t>
            </a:r>
            <a:r>
              <a:rPr lang="en-US" sz="1600" b="0" dirty="0" smtClean="0"/>
              <a:t>[May 30]</a:t>
            </a:r>
            <a:endParaRPr lang="en-US" sz="1600" b="0" dirty="0"/>
          </a:p>
          <a:p>
            <a:r>
              <a:rPr lang="en-US" dirty="0"/>
              <a:t>12 Data Stream Processing Systems </a:t>
            </a:r>
            <a:r>
              <a:rPr lang="en-US" sz="1600" b="0" dirty="0"/>
              <a:t>[</a:t>
            </a:r>
            <a:r>
              <a:rPr lang="en-US" sz="1600" b="0" dirty="0" smtClean="0"/>
              <a:t>Jun 13]</a:t>
            </a:r>
            <a:endParaRPr lang="en-US" b="0" dirty="0"/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13 Q&amp;A and exam preparation </a:t>
            </a:r>
            <a:r>
              <a:rPr lang="en-US" sz="1600" b="0" dirty="0">
                <a:solidFill>
                  <a:schemeClr val="tx1"/>
                </a:solidFill>
              </a:rPr>
              <a:t>[</a:t>
            </a:r>
            <a:r>
              <a:rPr lang="en-US" sz="1600" b="0" dirty="0" smtClean="0">
                <a:solidFill>
                  <a:schemeClr val="tx1"/>
                </a:solidFill>
              </a:rPr>
              <a:t>Jun 13]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Final written exam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accent1"/>
                </a:solidFill>
              </a:rPr>
              <a:t>[TBD, </a:t>
            </a:r>
            <a:r>
              <a:rPr lang="en-US" sz="1600" b="0" dirty="0" smtClean="0">
                <a:solidFill>
                  <a:schemeClr val="accent1"/>
                </a:solidFill>
              </a:rPr>
              <a:t>Jan 20 / Jan </a:t>
            </a:r>
            <a:r>
              <a:rPr lang="en-US" sz="1600" b="0" dirty="0" smtClean="0">
                <a:solidFill>
                  <a:schemeClr val="accent1"/>
                </a:solidFill>
              </a:rPr>
              <a:t>27</a:t>
            </a:r>
            <a:r>
              <a:rPr lang="en-US" sz="1600" b="0" dirty="0" smtClean="0">
                <a:solidFill>
                  <a:schemeClr val="accent1"/>
                </a:solidFill>
              </a:rPr>
              <a:t>?]</a:t>
            </a:r>
            <a:endParaRPr lang="en-US" sz="1600" b="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1671" y="2052931"/>
            <a:ext cx="2564820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Exercise 4: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Spark (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credit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 21]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14879" y="2471345"/>
            <a:ext cx="3881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4015" y="3064746"/>
            <a:ext cx="78578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5507" y="3657601"/>
            <a:ext cx="267742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ince W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S2020/21: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Automated Grading System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Exercises 2, 3, 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(grading time, and consistent grading)</a:t>
            </a:r>
          </a:p>
        </p:txBody>
      </p:sp>
    </p:spTree>
    <p:extLst>
      <p:ext uri="{BB962C8B-B14F-4D97-AF65-F5344CB8AC3E}">
        <p14:creationId xmlns:p14="http://schemas.microsoft.com/office/powerpoint/2010/main" val="24009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b="1" dirty="0"/>
              <a:t>Lecturer:</a:t>
            </a:r>
            <a:r>
              <a:rPr lang="en-US" dirty="0"/>
              <a:t> Univ.-Prof. Dr.-</a:t>
            </a:r>
            <a:r>
              <a:rPr lang="en-US" dirty="0" err="1"/>
              <a:t>Ing</a:t>
            </a:r>
            <a:r>
              <a:rPr lang="en-US" dirty="0"/>
              <a:t>. Matthias Boehm, ISDS</a:t>
            </a:r>
            <a:br>
              <a:rPr lang="en-US" dirty="0"/>
            </a:br>
            <a:r>
              <a:rPr lang="en-US" b="1" dirty="0"/>
              <a:t>Assistant Lecturer:</a:t>
            </a:r>
            <a:r>
              <a:rPr lang="en-US" dirty="0"/>
              <a:t> </a:t>
            </a:r>
            <a:r>
              <a:rPr lang="en-US" dirty="0" err="1"/>
              <a:t>M.Tech</a:t>
            </a:r>
            <a:r>
              <a:rPr lang="en-US" dirty="0"/>
              <a:t>. Arnab </a:t>
            </a:r>
            <a:r>
              <a:rPr lang="en-US" dirty="0" err="1"/>
              <a:t>Phani</a:t>
            </a:r>
            <a:r>
              <a:rPr lang="en-US" dirty="0"/>
              <a:t>, ISDS</a:t>
            </a:r>
          </a:p>
          <a:p>
            <a:pPr lvl="1"/>
            <a:r>
              <a:rPr lang="en-US" b="1" dirty="0"/>
              <a:t>Teaching Assistants: </a:t>
            </a:r>
            <a:br>
              <a:rPr lang="en-US" b="1" dirty="0"/>
            </a:br>
            <a:r>
              <a:rPr lang="en-US" dirty="0" err="1" smtClean="0"/>
              <a:t>Nives</a:t>
            </a:r>
            <a:r>
              <a:rPr lang="en-US" dirty="0" smtClean="0"/>
              <a:t> </a:t>
            </a:r>
            <a:r>
              <a:rPr lang="en-US" dirty="0" err="1"/>
              <a:t>Križanec</a:t>
            </a:r>
            <a:r>
              <a:rPr lang="en-US" dirty="0" smtClean="0"/>
              <a:t>, Luca Winkler, Katharina </a:t>
            </a:r>
            <a:r>
              <a:rPr lang="en-US" dirty="0" err="1" smtClean="0"/>
              <a:t>Aschbacher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Ema</a:t>
            </a:r>
            <a:r>
              <a:rPr lang="en-US" dirty="0"/>
              <a:t> </a:t>
            </a:r>
            <a:r>
              <a:rPr lang="en-US" dirty="0" err="1"/>
              <a:t>Salkić</a:t>
            </a:r>
            <a:r>
              <a:rPr lang="en-US" dirty="0"/>
              <a:t>, </a:t>
            </a:r>
            <a:r>
              <a:rPr lang="en-US" dirty="0" smtClean="0"/>
              <a:t>Alexander C. </a:t>
            </a:r>
            <a:r>
              <a:rPr lang="en-US" dirty="0" err="1" smtClean="0"/>
              <a:t>Friessnig</a:t>
            </a:r>
            <a:r>
              <a:rPr lang="en-US" dirty="0" smtClean="0"/>
              <a:t>, Adnan </a:t>
            </a:r>
            <a:r>
              <a:rPr lang="en-US" dirty="0" err="1" smtClean="0"/>
              <a:t>Karamehić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Harald </a:t>
            </a:r>
            <a:r>
              <a:rPr lang="en-US" dirty="0" err="1" smtClean="0"/>
              <a:t>Semmelrock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 and exams: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endParaRPr lang="en-US" sz="1000" dirty="0">
              <a:solidFill>
                <a:schemeClr val="accent1"/>
              </a:solidFill>
            </a:endParaRPr>
          </a:p>
          <a:p>
            <a:r>
              <a:rPr lang="en-US" dirty="0"/>
              <a:t>Course Format</a:t>
            </a:r>
          </a:p>
          <a:p>
            <a:pPr lvl="1"/>
            <a:r>
              <a:rPr lang="en-US" dirty="0"/>
              <a:t>DM VO + KU 2/1 (</a:t>
            </a:r>
            <a:r>
              <a:rPr lang="en-US" b="1" dirty="0">
                <a:solidFill>
                  <a:schemeClr val="accent1"/>
                </a:solidFill>
              </a:rPr>
              <a:t>3+1 ECTS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, DB VU 1/1 (</a:t>
            </a:r>
            <a:r>
              <a:rPr lang="en-US" b="1" dirty="0">
                <a:solidFill>
                  <a:schemeClr val="accent1"/>
                </a:solidFill>
              </a:rPr>
              <a:t>3(2) ECTS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Weekly lectures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start </a:t>
            </a:r>
            <a:r>
              <a:rPr lang="en-US" b="1" dirty="0" smtClean="0">
                <a:solidFill>
                  <a:schemeClr val="accent1"/>
                </a:solidFill>
              </a:rPr>
              <a:t>4.10pm</a:t>
            </a:r>
            <a:r>
              <a:rPr lang="en-US" dirty="0"/>
              <a:t>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3+1 exercises</a:t>
            </a:r>
            <a:r>
              <a:rPr lang="en-US" dirty="0"/>
              <a:t> (introduced in lecture) as individual assignments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53" y="1390754"/>
            <a:ext cx="871596" cy="871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2158"/>
          <a:stretch/>
        </p:blipFill>
        <p:spPr>
          <a:xfrm>
            <a:off x="8292732" y="1393670"/>
            <a:ext cx="665280" cy="86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6146" r="13781" b="2117"/>
          <a:stretch/>
        </p:blipFill>
        <p:spPr>
          <a:xfrm>
            <a:off x="6215674" y="3336107"/>
            <a:ext cx="658706" cy="868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/>
          <a:stretch/>
        </p:blipFill>
        <p:spPr>
          <a:xfrm>
            <a:off x="6809262" y="2379105"/>
            <a:ext cx="634475" cy="865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45499" y="3336106"/>
            <a:ext cx="504825" cy="8686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7589" y="2379105"/>
            <a:ext cx="654044" cy="865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3142" y="2379105"/>
            <a:ext cx="654044" cy="8656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r="3969"/>
          <a:stretch/>
        </p:blipFill>
        <p:spPr>
          <a:xfrm>
            <a:off x="6972270" y="3336106"/>
            <a:ext cx="630286" cy="868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0769" y="3336106"/>
            <a:ext cx="65633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Please, </a:t>
            </a:r>
            <a:r>
              <a:rPr lang="en-US" b="1" dirty="0">
                <a:solidFill>
                  <a:srgbClr val="7889FB"/>
                </a:solidFill>
              </a:rPr>
              <a:t>immediate feedback </a:t>
            </a:r>
            <a:r>
              <a:rPr lang="en-US" dirty="0"/>
              <a:t>(unclear content, missing background)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Newsgroup: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news://news.tugraz.at/tu-graz.lv.dbase</a:t>
            </a:r>
            <a:r>
              <a:rPr lang="en-US" dirty="0"/>
              <a:t>  (email for private issues)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Office hour: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Mo 12.30pm </a:t>
            </a:r>
            <a:r>
              <a:rPr lang="en-US" dirty="0">
                <a:solidFill>
                  <a:schemeClr val="tx1"/>
                </a:solidFill>
              </a:rPr>
              <a:t>(via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https://tugraz.webex.com/meet/m.boehm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or after lecture</a:t>
            </a:r>
          </a:p>
          <a:p>
            <a:pPr lvl="1"/>
            <a:endParaRPr lang="en-US" sz="1200" dirty="0"/>
          </a:p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mboehm7.github.io/teaching/ss22_dbs/index.htm</a:t>
            </a:r>
            <a:r>
              <a:rPr lang="en-US" dirty="0" smtClean="0"/>
              <a:t>   </a:t>
            </a:r>
            <a:endParaRPr lang="en-US" dirty="0"/>
          </a:p>
          <a:p>
            <a:pPr lvl="1"/>
            <a:r>
              <a:rPr lang="en-US" dirty="0"/>
              <a:t>All course material (lecture slides, exercises) and dates</a:t>
            </a:r>
          </a:p>
          <a:p>
            <a:pPr lvl="1"/>
            <a:endParaRPr lang="en-US" sz="1200" dirty="0"/>
          </a:p>
          <a:p>
            <a:r>
              <a:rPr lang="en-US" dirty="0"/>
              <a:t>Exam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Completed mandatory exercises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Mar 29, May 03, </a:t>
            </a:r>
            <a:r>
              <a:rPr lang="en-US" dirty="0">
                <a:solidFill>
                  <a:schemeClr val="tx1"/>
                </a:solidFill>
              </a:rPr>
              <a:t>May </a:t>
            </a:r>
            <a:r>
              <a:rPr lang="en-US" dirty="0" smtClean="0">
                <a:solidFill>
                  <a:schemeClr val="tx1"/>
                </a:solidFill>
              </a:rPr>
              <a:t>31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[Jun </a:t>
            </a:r>
            <a:r>
              <a:rPr lang="en-US" dirty="0" smtClean="0">
                <a:solidFill>
                  <a:schemeClr val="tx1"/>
                </a:solidFill>
              </a:rPr>
              <a:t>21</a:t>
            </a:r>
            <a:r>
              <a:rPr lang="en-US" dirty="0" smtClean="0">
                <a:solidFill>
                  <a:schemeClr val="tx1"/>
                </a:solidFill>
              </a:rPr>
              <a:t>])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Final written exam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(TBD, doodle for oral exams)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DB Grading</a:t>
            </a:r>
            <a:r>
              <a:rPr lang="en-US" dirty="0">
                <a:solidFill>
                  <a:schemeClr val="tx1"/>
                </a:solidFill>
              </a:rPr>
              <a:t> (30% exercises, 70% final), </a:t>
            </a:r>
            <a:r>
              <a:rPr lang="en-US" b="1" dirty="0">
                <a:solidFill>
                  <a:schemeClr val="accent1"/>
                </a:solidFill>
              </a:rPr>
              <a:t>DM Grading</a:t>
            </a:r>
            <a:r>
              <a:rPr lang="en-US" dirty="0">
                <a:solidFill>
                  <a:schemeClr val="tx1"/>
                </a:solidFill>
              </a:rPr>
              <a:t> (separate courses)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91" y="3886151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  <a:p>
            <a:pPr lvl="1"/>
            <a:r>
              <a:rPr lang="en-US" dirty="0"/>
              <a:t>Written and programming assignments, submitted through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endParaRPr lang="en-US" dirty="0"/>
          </a:p>
          <a:p>
            <a:pPr lvl="1"/>
            <a:r>
              <a:rPr lang="en-US" dirty="0"/>
              <a:t>Assignments </a:t>
            </a:r>
            <a:r>
              <a:rPr lang="en-US" b="1" dirty="0">
                <a:solidFill>
                  <a:srgbClr val="7889FB"/>
                </a:solidFill>
              </a:rPr>
              <a:t>completed if &gt;50% points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in total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accent1"/>
                </a:solidFill>
              </a:rPr>
              <a:t>but all submitted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/>
              <a:t>Deadlines are important (</a:t>
            </a:r>
            <a:r>
              <a:rPr lang="en-US" b="1" dirty="0">
                <a:solidFill>
                  <a:schemeClr val="accent1"/>
                </a:solidFill>
              </a:rPr>
              <a:t>at most 7 late days in total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Individual assignments (</a:t>
            </a:r>
            <a:r>
              <a:rPr lang="en-US" b="1" dirty="0">
                <a:solidFill>
                  <a:schemeClr val="accent1"/>
                </a:solidFill>
              </a:rPr>
              <a:t>academic honesty / no plagiarism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SW Tools and Languages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 Source PostgreSQL</a:t>
            </a:r>
            <a:r>
              <a:rPr lang="en-US" dirty="0"/>
              <a:t> DBMS (setup on your own)</a:t>
            </a:r>
          </a:p>
          <a:p>
            <a:pPr lvl="1"/>
            <a:r>
              <a:rPr lang="en-US" dirty="0"/>
              <a:t>Distributed FS/object storage and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for distributed computation</a:t>
            </a:r>
          </a:p>
          <a:p>
            <a:pPr lvl="1"/>
            <a:r>
              <a:rPr lang="en-US" dirty="0"/>
              <a:t>Languages for local/distributed programs (of your choice): </a:t>
            </a:r>
            <a:br>
              <a:rPr lang="en-US" dirty="0"/>
            </a:br>
            <a:r>
              <a:rPr lang="en-US" dirty="0"/>
              <a:t>e.g.,</a:t>
            </a:r>
            <a:r>
              <a:rPr lang="en-US" b="1" dirty="0">
                <a:solidFill>
                  <a:srgbClr val="7889FB"/>
                </a:solidFill>
              </a:rPr>
              <a:t> Python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Java</a:t>
            </a:r>
            <a:r>
              <a:rPr lang="en-US" dirty="0"/>
              <a:t>,</a:t>
            </a:r>
            <a:r>
              <a:rPr lang="en-US" b="1" dirty="0">
                <a:solidFill>
                  <a:srgbClr val="7889FB"/>
                </a:solidFill>
              </a:rPr>
              <a:t> Scala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C, C++,</a:t>
            </a:r>
            <a:r>
              <a:rPr lang="en-US" dirty="0"/>
              <a:t> C#, Rust, Go, etc.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48" y="2397633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Exercises: </a:t>
            </a:r>
            <a:r>
              <a:rPr lang="en-US" dirty="0" smtClean="0"/>
              <a:t>Graz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  <a:p>
            <a:pPr lvl="1"/>
            <a:r>
              <a:rPr lang="en-US" dirty="0" smtClean="0"/>
              <a:t>Graz districts, streets, schools, universities,</a:t>
            </a:r>
            <a:br>
              <a:rPr lang="en-US" dirty="0" smtClean="0"/>
            </a:br>
            <a:r>
              <a:rPr lang="en-US" dirty="0" smtClean="0"/>
              <a:t>population counts by age and country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to be cleaned and prepared </a:t>
            </a:r>
            <a:r>
              <a:rPr lang="en-US" dirty="0">
                <a:sym typeface="Wingdings" panose="05000000000000000000" pitchFamily="2" charset="2"/>
              </a:rPr>
              <a:t> Ex 02</a:t>
            </a:r>
            <a:r>
              <a:rPr lang="en-US" dirty="0"/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Clone or download your copy from </a:t>
            </a:r>
            <a:br>
              <a:rPr lang="en-US" dirty="0"/>
            </a:br>
            <a:r>
              <a:rPr lang="en-US" dirty="0">
                <a:hlinkClick r:id="rId3"/>
              </a:rPr>
              <a:t>https://github.com/tugraz-isds/datasets.git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 CSV files in &lt;datasets</a:t>
            </a:r>
            <a:r>
              <a:rPr lang="en-US" dirty="0" smtClean="0"/>
              <a:t>&gt;/</a:t>
            </a:r>
            <a:r>
              <a:rPr lang="en-US" dirty="0" err="1" smtClean="0"/>
              <a:t>districts_graz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Exercises</a:t>
            </a:r>
          </a:p>
          <a:p>
            <a:pPr lvl="1"/>
            <a:r>
              <a:rPr lang="en-US" b="1" dirty="0"/>
              <a:t>01</a:t>
            </a:r>
            <a:r>
              <a:rPr lang="en-US" dirty="0"/>
              <a:t> Data modeling (relational schema)</a:t>
            </a:r>
          </a:p>
          <a:p>
            <a:pPr lvl="1"/>
            <a:r>
              <a:rPr lang="en-US" b="1" dirty="0"/>
              <a:t>02</a:t>
            </a:r>
            <a:r>
              <a:rPr lang="en-US" dirty="0"/>
              <a:t> Data ingestion and SQL query processing</a:t>
            </a:r>
          </a:p>
          <a:p>
            <a:pPr lvl="1"/>
            <a:r>
              <a:rPr lang="en-US" b="1" dirty="0"/>
              <a:t>03</a:t>
            </a:r>
            <a:r>
              <a:rPr lang="en-US" dirty="0"/>
              <a:t> Physical design tuning, query processing, </a:t>
            </a:r>
            <a:br>
              <a:rPr lang="en-US" dirty="0"/>
            </a:br>
            <a:r>
              <a:rPr lang="en-US" dirty="0"/>
              <a:t>and transaction processing</a:t>
            </a:r>
          </a:p>
          <a:p>
            <a:pPr lvl="1"/>
            <a:r>
              <a:rPr lang="en-US" b="1" dirty="0"/>
              <a:t>04</a:t>
            </a:r>
            <a:r>
              <a:rPr lang="en-US" dirty="0"/>
              <a:t> Large-scale data analysis (distributed </a:t>
            </a:r>
            <a:br>
              <a:rPr lang="en-US" dirty="0"/>
            </a:br>
            <a:r>
              <a:rPr lang="en-US" dirty="0"/>
              <a:t>query processing and ML model </a:t>
            </a:r>
            <a:r>
              <a:rPr lang="en-US" dirty="0" smtClean="0"/>
              <a:t>training – anomalies?)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578000">
            <a:off x="7996812" y="572648"/>
            <a:ext cx="9545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6" name="Rectangle 5"/>
          <p:cNvSpPr/>
          <p:nvPr/>
        </p:nvSpPr>
        <p:spPr>
          <a:xfrm>
            <a:off x="7672196" y="1440662"/>
            <a:ext cx="1358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www.data.gv.at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636" y="1775284"/>
            <a:ext cx="3038318" cy="354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86" y="904377"/>
            <a:ext cx="583218" cy="7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 needed </a:t>
            </a:r>
            <a:r>
              <a:rPr lang="en-US" dirty="0"/>
              <a:t>for lectures / exercises </a:t>
            </a:r>
            <a:r>
              <a:rPr lang="en-US" b="0" dirty="0"/>
              <a:t>(course is self-contained),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but second perspective on covered topics of first part</a:t>
            </a:r>
          </a:p>
          <a:p>
            <a:pPr lvl="1"/>
            <a:endParaRPr lang="en-US" sz="700" dirty="0"/>
          </a:p>
          <a:p>
            <a:r>
              <a:rPr lang="en-US" b="0" dirty="0"/>
              <a:t>Raghu </a:t>
            </a:r>
            <a:r>
              <a:rPr lang="en-US" b="0" dirty="0" err="1"/>
              <a:t>Ramakrishnan</a:t>
            </a:r>
            <a:r>
              <a:rPr lang="en-US" b="0" dirty="0"/>
              <a:t>, Johannes </a:t>
            </a:r>
            <a:r>
              <a:rPr lang="en-US" b="0" dirty="0" err="1"/>
              <a:t>Gehrke</a:t>
            </a:r>
            <a:r>
              <a:rPr lang="en-US" b="0" dirty="0"/>
              <a:t>: Database Management Systems (3. ed.). McGraw-Hill 2003, ISBN 978-0-07-115110-8, pp. I-XXXII, 1-1065</a:t>
            </a:r>
          </a:p>
          <a:p>
            <a:pPr lvl="1"/>
            <a:endParaRPr lang="en-US" sz="200" dirty="0"/>
          </a:p>
          <a:p>
            <a:r>
              <a:rPr lang="en-US" b="0" dirty="0"/>
              <a:t>Jeffrey D. Ullman, Jennifer </a:t>
            </a:r>
            <a:r>
              <a:rPr lang="en-US" b="0" dirty="0" err="1"/>
              <a:t>Widom</a:t>
            </a:r>
            <a:r>
              <a:rPr lang="en-US" b="0" dirty="0"/>
              <a:t>: A first course in database systems (2. ed.). Prentice Hall 2002, ISBN 978-0-13-035300-9, pp. I-XVI, 1-511</a:t>
            </a:r>
          </a:p>
          <a:p>
            <a:pPr lvl="1"/>
            <a:endParaRPr lang="en-US" sz="200" dirty="0"/>
          </a:p>
          <a:p>
            <a:r>
              <a:rPr lang="en-US" b="0" dirty="0" err="1"/>
              <a:t>Ramez</a:t>
            </a:r>
            <a:r>
              <a:rPr lang="en-US" b="0" dirty="0"/>
              <a:t> </a:t>
            </a:r>
            <a:r>
              <a:rPr lang="en-US" b="0" dirty="0" err="1"/>
              <a:t>Elmasri</a:t>
            </a:r>
            <a:r>
              <a:rPr lang="en-US" b="0" dirty="0"/>
              <a:t>, </a:t>
            </a:r>
            <a:r>
              <a:rPr lang="en-US" b="0" dirty="0" err="1"/>
              <a:t>Shamkant</a:t>
            </a:r>
            <a:r>
              <a:rPr lang="en-US" b="0" dirty="0"/>
              <a:t> B. </a:t>
            </a:r>
            <a:r>
              <a:rPr lang="en-US" b="0" dirty="0" err="1"/>
              <a:t>Navathe</a:t>
            </a:r>
            <a:r>
              <a:rPr lang="en-US" b="0" dirty="0"/>
              <a:t>: Fundamentals of Database Systems, 3rd Edition. Addison-Wesley-Longman 2000, ISBN 978-0-8053-1755-8, pp. I-XXVII, 1-955</a:t>
            </a:r>
          </a:p>
          <a:p>
            <a:pPr lvl="1"/>
            <a:endParaRPr lang="en-US" sz="200" b="0" dirty="0"/>
          </a:p>
          <a:p>
            <a:r>
              <a:rPr lang="en-US" b="0" dirty="0" err="1"/>
              <a:t>Alfons</a:t>
            </a:r>
            <a:r>
              <a:rPr lang="en-US" b="0" dirty="0"/>
              <a:t> Kemper, André </a:t>
            </a:r>
            <a:r>
              <a:rPr lang="en-US" b="0" dirty="0" err="1"/>
              <a:t>Eickler</a:t>
            </a:r>
            <a:r>
              <a:rPr lang="en-US" b="0" dirty="0"/>
              <a:t>: </a:t>
            </a:r>
            <a:r>
              <a:rPr lang="en-US" b="0" dirty="0" err="1"/>
              <a:t>Datenbanksysteme</a:t>
            </a:r>
            <a:r>
              <a:rPr lang="en-US" b="0" dirty="0"/>
              <a:t> - </a:t>
            </a:r>
            <a:r>
              <a:rPr lang="en-US" b="0" dirty="0" err="1"/>
              <a:t>Eine</a:t>
            </a:r>
            <a:r>
              <a:rPr lang="en-US" b="0" dirty="0"/>
              <a:t> </a:t>
            </a:r>
            <a:r>
              <a:rPr lang="en-US" b="0" dirty="0" err="1"/>
              <a:t>Einführung</a:t>
            </a:r>
            <a:r>
              <a:rPr lang="en-US" b="0" dirty="0"/>
              <a:t>, 10. </a:t>
            </a:r>
            <a:r>
              <a:rPr lang="en-US" b="0" dirty="0" err="1"/>
              <a:t>Auflage</a:t>
            </a:r>
            <a:r>
              <a:rPr lang="en-US" b="0" dirty="0"/>
              <a:t>. De </a:t>
            </a:r>
            <a:r>
              <a:rPr lang="en-US" b="0" dirty="0" err="1"/>
              <a:t>Gruyter</a:t>
            </a:r>
            <a:r>
              <a:rPr lang="en-US" b="0" dirty="0"/>
              <a:t> </a:t>
            </a:r>
            <a:r>
              <a:rPr lang="en-US" b="0" dirty="0" err="1"/>
              <a:t>Studium</a:t>
            </a:r>
            <a:r>
              <a:rPr lang="en-US" b="0" dirty="0"/>
              <a:t>, de </a:t>
            </a:r>
            <a:r>
              <a:rPr lang="en-US" b="0" dirty="0" err="1"/>
              <a:t>Gruyter</a:t>
            </a:r>
            <a:r>
              <a:rPr lang="en-US" b="0" dirty="0"/>
              <a:t> </a:t>
            </a:r>
            <a:r>
              <a:rPr lang="en-US" b="0" dirty="0" err="1"/>
              <a:t>Oldenbourg</a:t>
            </a:r>
            <a:r>
              <a:rPr lang="en-US" b="0" dirty="0"/>
              <a:t> 2015, ISBN </a:t>
            </a:r>
            <a:br>
              <a:rPr lang="en-US" b="0" dirty="0"/>
            </a:br>
            <a:r>
              <a:rPr lang="en-US" b="0" dirty="0"/>
              <a:t>978-3-11-044375-2, pp. 1-879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2383" y="5611819"/>
            <a:ext cx="14168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Additional Perspective: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45" y="559892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66305" y="5416063"/>
            <a:ext cx="285345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Rachel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Pottinger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Johannes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Gehrke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Giceva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future of data(base) education: Is the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"cow book"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dead?,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12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in-person (optional), </a:t>
            </a:r>
            <a:r>
              <a:rPr lang="en-US" dirty="0" err="1">
                <a:solidFill>
                  <a:schemeClr val="tx1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video-recording,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 live: </a:t>
            </a:r>
            <a:r>
              <a:rPr lang="en-US" dirty="0">
                <a:hlinkClick r:id="rId3"/>
              </a:rPr>
              <a:t>https://tugraz.webex.com/meet/m.boehm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Update:</a:t>
            </a:r>
            <a:r>
              <a:rPr lang="en-US" dirty="0">
                <a:solidFill>
                  <a:schemeClr val="tx1"/>
                </a:solidFill>
              </a:rPr>
              <a:t> status </a:t>
            </a:r>
            <a:r>
              <a:rPr lang="en-US" b="1" dirty="0">
                <a:solidFill>
                  <a:srgbClr val="FFA500"/>
                </a:solidFill>
              </a:rPr>
              <a:t>ORANGE</a:t>
            </a:r>
            <a:r>
              <a:rPr lang="en-US" dirty="0">
                <a:solidFill>
                  <a:schemeClr val="tx1"/>
                </a:solidFill>
              </a:rPr>
              <a:t>, max 50% capacity, 2.5G rule 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Course Registrations </a:t>
            </a:r>
            <a:r>
              <a:rPr lang="en-US" sz="1800" b="0" dirty="0">
                <a:solidFill>
                  <a:schemeClr val="tx1"/>
                </a:solidFill>
              </a:rPr>
              <a:t>(as of Mar </a:t>
            </a:r>
            <a:r>
              <a:rPr lang="en-US" sz="1800" b="0" dirty="0" smtClean="0">
                <a:solidFill>
                  <a:schemeClr val="tx1"/>
                </a:solidFill>
              </a:rPr>
              <a:t>04)</a:t>
            </a:r>
            <a:endParaRPr lang="en-US" sz="1800" b="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VO</a:t>
            </a:r>
            <a:r>
              <a:rPr lang="en-US" dirty="0">
                <a:solidFill>
                  <a:srgbClr val="7889FB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b="1" dirty="0" smtClean="0">
                <a:solidFill>
                  <a:schemeClr val="accent1"/>
                </a:solidFill>
              </a:rPr>
              <a:t>459 (4)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KU: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447 (2)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Databases VU:</a:t>
            </a:r>
            <a:r>
              <a:rPr lang="en-US" dirty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accent1"/>
                </a:solidFill>
              </a:rPr>
              <a:t>67 (0)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incl. CSS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</a:t>
            </a:r>
            <a:r>
              <a:rPr lang="en-US" dirty="0" err="1">
                <a:solidFill>
                  <a:schemeClr val="tx1"/>
                </a:solidFill>
              </a:rPr>
              <a:t>Gründungsgarage</a:t>
            </a:r>
            <a:r>
              <a:rPr lang="en-US" dirty="0">
                <a:solidFill>
                  <a:schemeClr val="tx1"/>
                </a:solidFill>
              </a:rPr>
              <a:t> Volume XVIII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Academic Startup Accelerator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4"/>
              </a:rPr>
              <a:t>https://www.gruendungsgarage.at/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Next application deadline: </a:t>
            </a:r>
            <a:r>
              <a:rPr lang="en-US" b="1" dirty="0">
                <a:solidFill>
                  <a:schemeClr val="accent1"/>
                </a:solidFill>
              </a:rPr>
              <a:t>Mar 13,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2653" y="3790805"/>
            <a:ext cx="104319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526 (4)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73" y="4915480"/>
            <a:ext cx="2044881" cy="10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History of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1960/70s (pre-relational)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Model</a:t>
            </a:r>
          </a:p>
          <a:p>
            <a:pPr lvl="1"/>
            <a:r>
              <a:rPr lang="en-US" dirty="0"/>
              <a:t>Tree of records</a:t>
            </a:r>
          </a:p>
          <a:p>
            <a:pPr lvl="1"/>
            <a:r>
              <a:rPr lang="en-US" dirty="0"/>
              <a:t>E.g., IBM Information Management </a:t>
            </a:r>
            <a:br>
              <a:rPr lang="en-US" dirty="0"/>
            </a:br>
            <a:r>
              <a:rPr lang="en-US" dirty="0"/>
              <a:t>System (IMS) </a:t>
            </a:r>
            <a:r>
              <a:rPr lang="en-AT" dirty="0"/>
              <a:t>–</a:t>
            </a:r>
            <a:r>
              <a:rPr lang="en-US" dirty="0"/>
              <a:t> IMS 15 (Oct 2017)</a:t>
            </a:r>
          </a:p>
          <a:p>
            <a:pPr lvl="1"/>
            <a:endParaRPr lang="en-US" dirty="0"/>
          </a:p>
          <a:p>
            <a:r>
              <a:rPr lang="en-US" dirty="0"/>
              <a:t>Network Model</a:t>
            </a:r>
          </a:p>
          <a:p>
            <a:pPr lvl="1"/>
            <a:r>
              <a:rPr lang="en-US" dirty="0"/>
              <a:t>CODASYL (COBOL, DB interfaces)</a:t>
            </a:r>
          </a:p>
          <a:p>
            <a:pPr lvl="1"/>
            <a:r>
              <a:rPr lang="en-US" dirty="0"/>
              <a:t>Graph of records</a:t>
            </a:r>
          </a:p>
          <a:p>
            <a:pPr lvl="1"/>
            <a:r>
              <a:rPr lang="en-US" dirty="0"/>
              <a:t>Charles Bachman (</a:t>
            </a:r>
            <a:r>
              <a:rPr lang="en-US" b="1" dirty="0">
                <a:solidFill>
                  <a:srgbClr val="7889FB"/>
                </a:solidFill>
              </a:rPr>
              <a:t>Turing Award ‘73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Integrated Data Store (IDS) </a:t>
            </a:r>
          </a:p>
          <a:p>
            <a:pPr lvl="1"/>
            <a:endParaRPr lang="en-US" dirty="0"/>
          </a:p>
          <a:p>
            <a:r>
              <a:rPr lang="en-US" dirty="0"/>
              <a:t>Pros and Cons </a:t>
            </a:r>
            <a:r>
              <a:rPr lang="en-US" b="0" dirty="0"/>
              <a:t>(see </a:t>
            </a:r>
            <a:r>
              <a:rPr lang="en-US" dirty="0">
                <a:solidFill>
                  <a:srgbClr val="7889FB"/>
                </a:solidFill>
              </a:rPr>
              <a:t>NoSQL Doc-Stores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Performance by </a:t>
            </a:r>
            <a:r>
              <a:rPr lang="en-US" b="1" dirty="0">
                <a:solidFill>
                  <a:schemeClr val="accent1"/>
                </a:solidFill>
              </a:rPr>
              <a:t>directly traversing static links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Duplicates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inconsistencies on updates, </a:t>
            </a:r>
            <a:r>
              <a:rPr lang="en-US" b="1" dirty="0">
                <a:solidFill>
                  <a:schemeClr val="accent1"/>
                </a:solidFill>
              </a:rPr>
              <a:t>data dependence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588999" y="1333948"/>
            <a:ext cx="666538" cy="391939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5817573" y="1965030"/>
            <a:ext cx="666538" cy="391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Emp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6592140" y="1965029"/>
            <a:ext cx="666538" cy="391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385564" y="1966598"/>
            <a:ext cx="666538" cy="391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277966" y="1335520"/>
            <a:ext cx="666538" cy="391939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Cust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279538" y="1959262"/>
            <a:ext cx="666538" cy="391939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Ordr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282681" y="2562059"/>
            <a:ext cx="666538" cy="391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flipH="1">
            <a:off x="6150842" y="1725887"/>
            <a:ext cx="771426" cy="2391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0" idx="0"/>
          </p:cNvCxnSpPr>
          <p:nvPr/>
        </p:nvCxnSpPr>
        <p:spPr>
          <a:xfrm>
            <a:off x="6922268" y="1725887"/>
            <a:ext cx="3141" cy="23914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11" idx="0"/>
          </p:cNvCxnSpPr>
          <p:nvPr/>
        </p:nvCxnSpPr>
        <p:spPr>
          <a:xfrm>
            <a:off x="6922268" y="1725887"/>
            <a:ext cx="796565" cy="2407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  <a:endCxn id="13" idx="0"/>
          </p:cNvCxnSpPr>
          <p:nvPr/>
        </p:nvCxnSpPr>
        <p:spPr>
          <a:xfrm>
            <a:off x="8611235" y="1727459"/>
            <a:ext cx="1572" cy="23180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14" idx="0"/>
          </p:cNvCxnSpPr>
          <p:nvPr/>
        </p:nvCxnSpPr>
        <p:spPr>
          <a:xfrm>
            <a:off x="8612807" y="2351201"/>
            <a:ext cx="3143" cy="21085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628735" y="3169889"/>
            <a:ext cx="2523120" cy="1691025"/>
            <a:chOff x="5156464" y="3129698"/>
            <a:chExt cx="2523120" cy="1691025"/>
          </a:xfrm>
        </p:grpSpPr>
        <p:sp>
          <p:nvSpPr>
            <p:cNvPr id="21" name="Rectangle 20"/>
            <p:cNvSpPr>
              <a:spLocks/>
            </p:cNvSpPr>
            <p:nvPr/>
          </p:nvSpPr>
          <p:spPr>
            <a:xfrm>
              <a:off x="5963529" y="3181821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Dep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>
              <a:spLocks/>
            </p:cNvSpPr>
            <p:nvPr/>
          </p:nvSpPr>
          <p:spPr>
            <a:xfrm>
              <a:off x="5569181" y="3822331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Emp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>
            <a:xfrm>
              <a:off x="7011474" y="3183393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Cust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>
            <a:xfrm>
              <a:off x="7013046" y="3807135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>
            <a:xfrm>
              <a:off x="6544849" y="4428784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Parts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1" idx="2"/>
              <a:endCxn id="22" idx="0"/>
            </p:cNvCxnSpPr>
            <p:nvPr/>
          </p:nvCxnSpPr>
          <p:spPr>
            <a:xfrm flipH="1">
              <a:off x="5902450" y="3573760"/>
              <a:ext cx="394348" cy="24857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672776" y="3377790"/>
              <a:ext cx="3428" cy="4445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1" idx="2"/>
              <a:endCxn id="25" idx="0"/>
            </p:cNvCxnSpPr>
            <p:nvPr/>
          </p:nvCxnSpPr>
          <p:spPr>
            <a:xfrm>
              <a:off x="6296798" y="3573760"/>
              <a:ext cx="581320" cy="85502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3" idx="2"/>
              <a:endCxn id="24" idx="0"/>
            </p:cNvCxnSpPr>
            <p:nvPr/>
          </p:nvCxnSpPr>
          <p:spPr>
            <a:xfrm>
              <a:off x="7344743" y="3575332"/>
              <a:ext cx="1572" cy="23180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>
            <a:xfrm flipH="1">
              <a:off x="6878118" y="4199074"/>
              <a:ext cx="468197" cy="22971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1"/>
            </p:cNvCxnSpPr>
            <p:nvPr/>
          </p:nvCxnSpPr>
          <p:spPr>
            <a:xfrm flipH="1" flipV="1">
              <a:off x="5675420" y="3377790"/>
              <a:ext cx="288109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56464" y="3129698"/>
              <a:ext cx="6105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Mgr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25409" y="653969"/>
            <a:ext cx="212607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CODASYL 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Conference on Data Systems Languages</a:t>
            </a:r>
          </a:p>
        </p:txBody>
      </p:sp>
    </p:spTree>
    <p:extLst>
      <p:ext uri="{BB962C8B-B14F-4D97-AF65-F5344CB8AC3E}">
        <p14:creationId xmlns:p14="http://schemas.microsoft.com/office/powerpoint/2010/main" val="13348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1970/80s </a:t>
            </a:r>
            <a:br>
              <a:rPr lang="en-US" dirty="0"/>
            </a:br>
            <a:r>
              <a:rPr lang="en-US" dirty="0"/>
              <a:t>(relational)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/>
          <a:stretch/>
        </p:blipFill>
        <p:spPr>
          <a:xfrm>
            <a:off x="169170" y="2214300"/>
            <a:ext cx="1489429" cy="121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18428"/>
          <a:stretch/>
        </p:blipFill>
        <p:spPr>
          <a:xfrm>
            <a:off x="3297279" y="4702978"/>
            <a:ext cx="1286256" cy="1414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534" y="4601673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3395" y="4166530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85" y="1636972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5823" y="2377000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UC 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4610" y="536000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2" name="Straight Arrow Connector 11"/>
          <p:cNvCxnSpPr>
            <a:stCxn id="10" idx="0"/>
            <a:endCxn id="9" idx="2"/>
          </p:cNvCxnSpPr>
          <p:nvPr/>
        </p:nvCxnSpPr>
        <p:spPr>
          <a:xfrm flipV="1">
            <a:off x="3027846" y="2006304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10" idx="2"/>
          </p:cNvCxnSpPr>
          <p:nvPr/>
        </p:nvCxnSpPr>
        <p:spPr>
          <a:xfrm flipH="1" flipV="1">
            <a:off x="3027846" y="3300330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3674" y="5479336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820" y="4902902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16" name="Straight Arrow Connector 15"/>
          <p:cNvCxnSpPr>
            <a:stCxn id="19" idx="0"/>
            <a:endCxn id="11" idx="2"/>
          </p:cNvCxnSpPr>
          <p:nvPr/>
        </p:nvCxnSpPr>
        <p:spPr>
          <a:xfrm flipH="1" flipV="1">
            <a:off x="6084276" y="1182331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3041" y="3586533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24" y="2091753"/>
            <a:ext cx="1508918" cy="1211707"/>
          </a:xfrm>
        </p:spPr>
      </p:pic>
      <p:sp>
        <p:nvSpPr>
          <p:cNvPr id="19" name="TextBox 18"/>
          <p:cNvSpPr txBox="1"/>
          <p:nvPr/>
        </p:nvSpPr>
        <p:spPr>
          <a:xfrm>
            <a:off x="5487904" y="1418554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7595" y="2102055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21" name="Straight Arrow Connector 20"/>
          <p:cNvCxnSpPr>
            <a:stCxn id="20" idx="0"/>
            <a:endCxn id="19" idx="2"/>
          </p:cNvCxnSpPr>
          <p:nvPr/>
        </p:nvCxnSpPr>
        <p:spPr>
          <a:xfrm flipH="1" flipV="1">
            <a:off x="6085790" y="1787886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20" idx="2"/>
          </p:cNvCxnSpPr>
          <p:nvPr/>
        </p:nvCxnSpPr>
        <p:spPr>
          <a:xfrm flipV="1">
            <a:off x="4586141" y="3302384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0410" y="3582064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4B2AA6-B6C7-4723-A673-5C70B0126407}"/>
              </a:ext>
            </a:extLst>
          </p:cNvPr>
          <p:cNvSpPr/>
          <p:nvPr/>
        </p:nvSpPr>
        <p:spPr>
          <a:xfrm>
            <a:off x="225480" y="4747184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Depend.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7316" y="547170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  <a:endCxn id="19" idx="1"/>
          </p:cNvCxnSpPr>
          <p:nvPr/>
        </p:nvCxnSpPr>
        <p:spPr>
          <a:xfrm flipV="1">
            <a:off x="3461051" y="1603220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8530"/>
              </p:ext>
            </p:extLst>
          </p:nvPr>
        </p:nvGraphicFramePr>
        <p:xfrm>
          <a:off x="4249127" y="3051580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4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9" grpId="0"/>
      <p:bldP spid="20" grpId="0"/>
      <p:bldP spid="23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of SQL / Relational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39365" y="1181460"/>
            <a:ext cx="4326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Query:</a:t>
            </a:r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O_OID,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L_Price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latin typeface="Consolas" panose="020B0609020204030204" pitchFamily="49" charset="0"/>
              </a:rPr>
              <a:t>Lineitem</a:t>
            </a:r>
            <a:r>
              <a:rPr lang="en-US" sz="1600" dirty="0">
                <a:latin typeface="Consolas" panose="020B0609020204030204" pitchFamily="49" charset="0"/>
              </a:rPr>
              <a:t>, Customer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O_OID = L_OID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en-US" sz="1600" dirty="0">
                <a:latin typeface="Consolas" panose="020B0609020204030204" pitchFamily="49" charset="0"/>
              </a:rPr>
              <a:t>O_CID = C_CID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O_Odate</a:t>
            </a:r>
            <a:r>
              <a:rPr lang="en-US" sz="1600" dirty="0">
                <a:latin typeface="Consolas" panose="020B0609020204030204" pitchFamily="49" charset="0"/>
              </a:rPr>
              <a:t> &gt;= ‘2018-11-14’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C_Msegment</a:t>
            </a:r>
            <a:r>
              <a:rPr lang="en-US" sz="1600" dirty="0">
                <a:latin typeface="Consolas" panose="020B0609020204030204" pitchFamily="49" charset="0"/>
              </a:rPr>
              <a:t> = ‘AUTOMOBILE’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</a:rPr>
              <a:t> O_OID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151906" y="1222894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25915" y="1485771"/>
            <a:ext cx="194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closure property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710314" y="2140884"/>
            <a:ext cx="1381024" cy="5205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532069" y="2575174"/>
            <a:ext cx="361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Query Plans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831402" y="3443889"/>
            <a:ext cx="2175125" cy="2955434"/>
            <a:chOff x="6953952" y="3223968"/>
            <a:chExt cx="2175125" cy="2955434"/>
          </a:xfrm>
        </p:grpSpPr>
        <p:sp>
          <p:nvSpPr>
            <p:cNvPr id="98" name="Textfeld 45"/>
            <p:cNvSpPr txBox="1"/>
            <p:nvPr/>
          </p:nvSpPr>
          <p:spPr>
            <a:xfrm>
              <a:off x="7601260" y="340516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99" name="Gerade Verbindung 50"/>
            <p:cNvCxnSpPr>
              <a:stCxn id="98" idx="0"/>
            </p:cNvCxnSpPr>
            <p:nvPr/>
          </p:nvCxnSpPr>
          <p:spPr>
            <a:xfrm flipV="1">
              <a:off x="7877723" y="3223968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feld 45"/>
            <p:cNvSpPr txBox="1"/>
            <p:nvPr/>
          </p:nvSpPr>
          <p:spPr>
            <a:xfrm>
              <a:off x="7602829" y="389693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1" name="Gerade Verbindung 50"/>
            <p:cNvCxnSpPr>
              <a:stCxn id="100" idx="0"/>
              <a:endCxn id="98" idx="2"/>
            </p:cNvCxnSpPr>
            <p:nvPr/>
          </p:nvCxnSpPr>
          <p:spPr>
            <a:xfrm flipH="1" flipV="1">
              <a:off x="7877723" y="3712945"/>
              <a:ext cx="1569" cy="1839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feld 45"/>
            <p:cNvSpPr txBox="1"/>
            <p:nvPr/>
          </p:nvSpPr>
          <p:spPr>
            <a:xfrm>
              <a:off x="7601260" y="4895947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03" name="Textfeld 45"/>
            <p:cNvSpPr txBox="1"/>
            <p:nvPr/>
          </p:nvSpPr>
          <p:spPr>
            <a:xfrm>
              <a:off x="7604399" y="43981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4" name="Gerade Verbindung 50"/>
            <p:cNvCxnSpPr>
              <a:stCxn id="103" idx="0"/>
              <a:endCxn id="100" idx="2"/>
            </p:cNvCxnSpPr>
            <p:nvPr/>
          </p:nvCxnSpPr>
          <p:spPr>
            <a:xfrm flipH="1" flipV="1">
              <a:off x="7879292" y="4204710"/>
              <a:ext cx="1570" cy="19341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50"/>
            <p:cNvCxnSpPr>
              <a:stCxn id="102" idx="0"/>
              <a:endCxn id="103" idx="2"/>
            </p:cNvCxnSpPr>
            <p:nvPr/>
          </p:nvCxnSpPr>
          <p:spPr>
            <a:xfrm flipV="1">
              <a:off x="7877723" y="4705902"/>
              <a:ext cx="3139" cy="1900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45"/>
            <p:cNvSpPr txBox="1"/>
            <p:nvPr/>
          </p:nvSpPr>
          <p:spPr>
            <a:xfrm>
              <a:off x="7272892" y="537828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7" name="Gerade Verbindung 50"/>
            <p:cNvCxnSpPr>
              <a:stCxn id="106" idx="0"/>
            </p:cNvCxnSpPr>
            <p:nvPr/>
          </p:nvCxnSpPr>
          <p:spPr>
            <a:xfrm flipV="1">
              <a:off x="7549355" y="5203724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feld 45"/>
            <p:cNvSpPr txBox="1"/>
            <p:nvPr/>
          </p:nvSpPr>
          <p:spPr>
            <a:xfrm>
              <a:off x="7887205" y="537985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09" name="Gerade Verbindung 50"/>
            <p:cNvCxnSpPr>
              <a:stCxn id="108" idx="0"/>
            </p:cNvCxnSpPr>
            <p:nvPr/>
          </p:nvCxnSpPr>
          <p:spPr>
            <a:xfrm flipH="1" flipV="1">
              <a:off x="7997018" y="5203887"/>
              <a:ext cx="166650" cy="17597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7923334" y="4529952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AUTOMOBILE</a:t>
              </a:r>
              <a:endParaRPr lang="en-US" sz="12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924901" y="3994191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&gt;=2018-11-14</a:t>
              </a:r>
              <a:endParaRPr lang="en-US" sz="12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926470" y="3505566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sum(Price)</a:t>
              </a:r>
              <a:endParaRPr lang="en-US" sz="1200" dirty="0"/>
            </a:p>
          </p:txBody>
        </p:sp>
        <p:sp>
          <p:nvSpPr>
            <p:cNvPr id="113" name="Textfeld 45"/>
            <p:cNvSpPr txBox="1"/>
            <p:nvPr/>
          </p:nvSpPr>
          <p:spPr>
            <a:xfrm>
              <a:off x="6953952" y="587005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4" name="Gerade Verbindung 50"/>
            <p:cNvCxnSpPr>
              <a:stCxn id="113" idx="0"/>
            </p:cNvCxnSpPr>
            <p:nvPr/>
          </p:nvCxnSpPr>
          <p:spPr>
            <a:xfrm flipV="1">
              <a:off x="7230415" y="569549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feld 45"/>
            <p:cNvSpPr txBox="1"/>
            <p:nvPr/>
          </p:nvSpPr>
          <p:spPr>
            <a:xfrm>
              <a:off x="7568265" y="58716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6" name="Gerade Verbindung 50"/>
            <p:cNvCxnSpPr>
              <a:stCxn id="115" idx="0"/>
            </p:cNvCxnSpPr>
            <p:nvPr/>
          </p:nvCxnSpPr>
          <p:spPr>
            <a:xfrm flipH="1" flipV="1">
              <a:off x="7678078" y="5695655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6878537" y="2981973"/>
            <a:ext cx="1809775" cy="3742450"/>
            <a:chOff x="6878537" y="2931733"/>
            <a:chExt cx="1809775" cy="3742450"/>
          </a:xfrm>
        </p:grpSpPr>
        <p:sp>
          <p:nvSpPr>
            <p:cNvPr id="118" name="TextBox 117"/>
            <p:cNvSpPr txBox="1"/>
            <p:nvPr/>
          </p:nvSpPr>
          <p:spPr>
            <a:xfrm>
              <a:off x="6964866" y="4556177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878537" y="4048699"/>
              <a:ext cx="78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993956" y="5509853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10K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52468" y="5992195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1G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91933" y="6304851"/>
              <a:ext cx="80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100M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955058" y="2931733"/>
              <a:ext cx="1634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C(P)=2.2G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532069" y="3850813"/>
            <a:ext cx="1575738" cy="2444815"/>
            <a:chOff x="4730792" y="3451782"/>
            <a:chExt cx="1575738" cy="2444815"/>
          </a:xfrm>
        </p:grpSpPr>
        <p:sp>
          <p:nvSpPr>
            <p:cNvPr id="125" name="Textfeld 45"/>
            <p:cNvSpPr txBox="1"/>
            <p:nvPr/>
          </p:nvSpPr>
          <p:spPr>
            <a:xfrm>
              <a:off x="5378101" y="363298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26" name="Gerade Verbindung 50"/>
            <p:cNvCxnSpPr>
              <a:stCxn id="125" idx="0"/>
            </p:cNvCxnSpPr>
            <p:nvPr/>
          </p:nvCxnSpPr>
          <p:spPr>
            <a:xfrm flipV="1">
              <a:off x="5654564" y="3451782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50"/>
            <p:cNvCxnSpPr>
              <a:stCxn id="128" idx="0"/>
              <a:endCxn id="125" idx="2"/>
            </p:cNvCxnSpPr>
            <p:nvPr/>
          </p:nvCxnSpPr>
          <p:spPr>
            <a:xfrm flipV="1">
              <a:off x="5654564" y="3940759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feld 45"/>
            <p:cNvSpPr txBox="1"/>
            <p:nvPr/>
          </p:nvSpPr>
          <p:spPr>
            <a:xfrm>
              <a:off x="5378101" y="413394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29" name="Gerade Verbindung 50"/>
            <p:cNvCxnSpPr>
              <a:stCxn id="133" idx="0"/>
              <a:endCxn id="140" idx="2"/>
            </p:cNvCxnSpPr>
            <p:nvPr/>
          </p:nvCxnSpPr>
          <p:spPr>
            <a:xfrm flipV="1">
              <a:off x="5010427" y="5408240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feld 45"/>
            <p:cNvSpPr txBox="1"/>
            <p:nvPr/>
          </p:nvSpPr>
          <p:spPr>
            <a:xfrm>
              <a:off x="5049733" y="461628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31" name="Gerade Verbindung 50"/>
            <p:cNvCxnSpPr>
              <a:stCxn id="130" idx="0"/>
            </p:cNvCxnSpPr>
            <p:nvPr/>
          </p:nvCxnSpPr>
          <p:spPr>
            <a:xfrm flipV="1">
              <a:off x="5326196" y="444172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50"/>
            <p:cNvCxnSpPr>
              <a:stCxn id="136" idx="0"/>
            </p:cNvCxnSpPr>
            <p:nvPr/>
          </p:nvCxnSpPr>
          <p:spPr>
            <a:xfrm flipH="1" flipV="1">
              <a:off x="5791354" y="4430952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feld 45"/>
            <p:cNvSpPr txBox="1"/>
            <p:nvPr/>
          </p:nvSpPr>
          <p:spPr>
            <a:xfrm>
              <a:off x="4730792" y="5588820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4" name="Textfeld 45"/>
            <p:cNvSpPr txBox="1"/>
            <p:nvPr/>
          </p:nvSpPr>
          <p:spPr>
            <a:xfrm>
              <a:off x="5345106" y="510962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5" name="Gerade Verbindung 50"/>
            <p:cNvCxnSpPr>
              <a:stCxn id="134" idx="0"/>
            </p:cNvCxnSpPr>
            <p:nvPr/>
          </p:nvCxnSpPr>
          <p:spPr>
            <a:xfrm flipH="1" flipV="1">
              <a:off x="5454919" y="4933652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feld 45"/>
            <p:cNvSpPr txBox="1"/>
            <p:nvPr/>
          </p:nvSpPr>
          <p:spPr>
            <a:xfrm>
              <a:off x="5753604" y="4624140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7" name="Textfeld 45"/>
            <p:cNvSpPr txBox="1"/>
            <p:nvPr/>
          </p:nvSpPr>
          <p:spPr>
            <a:xfrm>
              <a:off x="5748888" y="5108051"/>
              <a:ext cx="55764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8" name="Gerade Verbindung 50"/>
            <p:cNvCxnSpPr>
              <a:stCxn id="137" idx="0"/>
              <a:endCxn id="136" idx="2"/>
            </p:cNvCxnSpPr>
            <p:nvPr/>
          </p:nvCxnSpPr>
          <p:spPr>
            <a:xfrm flipV="1">
              <a:off x="6027709" y="4931917"/>
              <a:ext cx="2358" cy="17613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50"/>
            <p:cNvCxnSpPr>
              <a:stCxn id="140" idx="0"/>
            </p:cNvCxnSpPr>
            <p:nvPr/>
          </p:nvCxnSpPr>
          <p:spPr>
            <a:xfrm flipV="1">
              <a:off x="5013599" y="4931917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feld 45"/>
            <p:cNvSpPr txBox="1"/>
            <p:nvPr/>
          </p:nvSpPr>
          <p:spPr>
            <a:xfrm>
              <a:off x="4737136" y="510046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5646301" y="3208027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C(P)=1.32M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4091344" y="3852384"/>
            <a:ext cx="1581415" cy="2446384"/>
            <a:chOff x="3733123" y="3453351"/>
            <a:chExt cx="1581415" cy="2446384"/>
          </a:xfrm>
        </p:grpSpPr>
        <p:sp>
          <p:nvSpPr>
            <p:cNvPr id="143" name="Textfeld 45"/>
            <p:cNvSpPr txBox="1"/>
            <p:nvPr/>
          </p:nvSpPr>
          <p:spPr>
            <a:xfrm>
              <a:off x="4380432" y="363455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44" name="Gerade Verbindung 50"/>
            <p:cNvCxnSpPr>
              <a:stCxn id="143" idx="0"/>
            </p:cNvCxnSpPr>
            <p:nvPr/>
          </p:nvCxnSpPr>
          <p:spPr>
            <a:xfrm flipV="1">
              <a:off x="4656895" y="3453351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50"/>
            <p:cNvCxnSpPr>
              <a:stCxn id="146" idx="0"/>
              <a:endCxn id="143" idx="2"/>
            </p:cNvCxnSpPr>
            <p:nvPr/>
          </p:nvCxnSpPr>
          <p:spPr>
            <a:xfrm flipV="1">
              <a:off x="4656895" y="3942328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feld 45"/>
            <p:cNvSpPr txBox="1"/>
            <p:nvPr/>
          </p:nvSpPr>
          <p:spPr>
            <a:xfrm>
              <a:off x="4380432" y="413551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7" name="Textfeld 45"/>
            <p:cNvSpPr txBox="1"/>
            <p:nvPr/>
          </p:nvSpPr>
          <p:spPr>
            <a:xfrm>
              <a:off x="4052064" y="461785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48" name="Gerade Verbindung 50"/>
            <p:cNvCxnSpPr>
              <a:stCxn id="147" idx="0"/>
            </p:cNvCxnSpPr>
            <p:nvPr/>
          </p:nvCxnSpPr>
          <p:spPr>
            <a:xfrm flipV="1">
              <a:off x="4328527" y="4443290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50"/>
            <p:cNvCxnSpPr/>
            <p:nvPr/>
          </p:nvCxnSpPr>
          <p:spPr>
            <a:xfrm flipH="1" flipV="1">
              <a:off x="4793685" y="4432521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50"/>
            <p:cNvCxnSpPr/>
            <p:nvPr/>
          </p:nvCxnSpPr>
          <p:spPr>
            <a:xfrm flipH="1" flipV="1">
              <a:off x="4457250" y="4935221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50"/>
            <p:cNvCxnSpPr/>
            <p:nvPr/>
          </p:nvCxnSpPr>
          <p:spPr>
            <a:xfrm flipV="1">
              <a:off x="4015930" y="4933486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feld 45"/>
            <p:cNvSpPr txBox="1"/>
            <p:nvPr/>
          </p:nvSpPr>
          <p:spPr>
            <a:xfrm>
              <a:off x="4761612" y="463159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53" name="Gerade Verbindung 50"/>
            <p:cNvCxnSpPr>
              <a:stCxn id="154" idx="0"/>
              <a:endCxn id="155" idx="2"/>
            </p:cNvCxnSpPr>
            <p:nvPr/>
          </p:nvCxnSpPr>
          <p:spPr>
            <a:xfrm flipV="1">
              <a:off x="4012758" y="5409809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feld 45"/>
            <p:cNvSpPr txBox="1"/>
            <p:nvPr/>
          </p:nvSpPr>
          <p:spPr>
            <a:xfrm>
              <a:off x="3733123" y="5590389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5" name="Textfeld 45"/>
            <p:cNvSpPr txBox="1"/>
            <p:nvPr/>
          </p:nvSpPr>
          <p:spPr>
            <a:xfrm>
              <a:off x="3739467" y="510203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56" name="Gerade Verbindung 50"/>
            <p:cNvCxnSpPr>
              <a:stCxn id="157" idx="0"/>
              <a:endCxn id="158" idx="2"/>
            </p:cNvCxnSpPr>
            <p:nvPr/>
          </p:nvCxnSpPr>
          <p:spPr>
            <a:xfrm flipV="1">
              <a:off x="4598793" y="5411378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feld 45"/>
            <p:cNvSpPr txBox="1"/>
            <p:nvPr/>
          </p:nvSpPr>
          <p:spPr>
            <a:xfrm>
              <a:off x="4319158" y="5591958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8" name="Textfeld 45"/>
            <p:cNvSpPr txBox="1"/>
            <p:nvPr/>
          </p:nvSpPr>
          <p:spPr>
            <a:xfrm>
              <a:off x="4325502" y="510360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4196144" y="3390469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C(P)=0.34M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420065" y="3227507"/>
            <a:ext cx="276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Query Plan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084132" y="6377195"/>
            <a:ext cx="317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581198" y="3640301"/>
            <a:ext cx="2775117" cy="2899456"/>
            <a:chOff x="485600" y="3714980"/>
            <a:chExt cx="2775117" cy="2899456"/>
          </a:xfrm>
        </p:grpSpPr>
        <p:cxnSp>
          <p:nvCxnSpPr>
            <p:cNvPr id="163" name="Gerade Verbindung 50"/>
            <p:cNvCxnSpPr>
              <a:stCxn id="164" idx="0"/>
            </p:cNvCxnSpPr>
            <p:nvPr/>
          </p:nvCxnSpPr>
          <p:spPr>
            <a:xfrm flipV="1">
              <a:off x="2280544" y="3714980"/>
              <a:ext cx="0" cy="18610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feld 45"/>
            <p:cNvSpPr txBox="1"/>
            <p:nvPr/>
          </p:nvSpPr>
          <p:spPr>
            <a:xfrm>
              <a:off x="1638777" y="3901088"/>
              <a:ext cx="1283533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GrpJoin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5" name="Textfeld 45"/>
            <p:cNvSpPr txBox="1"/>
            <p:nvPr/>
          </p:nvSpPr>
          <p:spPr>
            <a:xfrm>
              <a:off x="1298945" y="4732447"/>
              <a:ext cx="96202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66" name="Gerade Verbindung 50"/>
            <p:cNvCxnSpPr>
              <a:stCxn id="165" idx="0"/>
            </p:cNvCxnSpPr>
            <p:nvPr/>
          </p:nvCxnSpPr>
          <p:spPr>
            <a:xfrm flipV="1">
              <a:off x="1779958" y="4548555"/>
              <a:ext cx="213813" cy="1838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50"/>
            <p:cNvCxnSpPr/>
            <p:nvPr/>
          </p:nvCxnSpPr>
          <p:spPr>
            <a:xfrm flipH="1" flipV="1">
              <a:off x="2636524" y="4547213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50"/>
            <p:cNvCxnSpPr/>
            <p:nvPr/>
          </p:nvCxnSpPr>
          <p:spPr>
            <a:xfrm flipH="1" flipV="1">
              <a:off x="2083270" y="5342146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50"/>
            <p:cNvCxnSpPr/>
            <p:nvPr/>
          </p:nvCxnSpPr>
          <p:spPr>
            <a:xfrm flipV="1">
              <a:off x="1283732" y="5340411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feld 45"/>
            <p:cNvSpPr txBox="1"/>
            <p:nvPr/>
          </p:nvSpPr>
          <p:spPr>
            <a:xfrm>
              <a:off x="2447864" y="4755165"/>
              <a:ext cx="81285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71" name="Textfeld 45"/>
            <p:cNvSpPr txBox="1"/>
            <p:nvPr/>
          </p:nvSpPr>
          <p:spPr>
            <a:xfrm>
              <a:off x="677206" y="5535399"/>
              <a:ext cx="1194076" cy="58477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IXScan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/>
              </a:r>
              <a:b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72" name="Gerade Verbindung 50"/>
            <p:cNvCxnSpPr>
              <a:stCxn id="173" idx="0"/>
              <a:endCxn id="174" idx="2"/>
            </p:cNvCxnSpPr>
            <p:nvPr/>
          </p:nvCxnSpPr>
          <p:spPr>
            <a:xfrm flipH="1" flipV="1">
              <a:off x="2227985" y="5818303"/>
              <a:ext cx="149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feld 45"/>
            <p:cNvSpPr txBox="1"/>
            <p:nvPr/>
          </p:nvSpPr>
          <p:spPr>
            <a:xfrm>
              <a:off x="1739244" y="5998883"/>
              <a:ext cx="980466" cy="61555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74" name="Textfeld 45"/>
            <p:cNvSpPr txBox="1"/>
            <p:nvPr/>
          </p:nvSpPr>
          <p:spPr>
            <a:xfrm>
              <a:off x="1951522" y="5510526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485600" y="5909330"/>
              <a:ext cx="1005526" cy="529177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/>
                <a:t>Date</a:t>
              </a: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-59229" y="3581488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019175" y="1983814"/>
            <a:ext cx="1580871" cy="2307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33375" y="2717239"/>
            <a:ext cx="1746469" cy="22726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3300084" y="4014159"/>
            <a:ext cx="1236089" cy="9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141" grpId="0"/>
      <p:bldP spid="159" grpId="0"/>
      <p:bldP spid="160" grpId="0"/>
      <p:bldP spid="161" grpId="0"/>
      <p:bldP spid="176" grpId="0"/>
      <p:bldP spid="177" grpId="0" animBg="1"/>
      <p:bldP spid="1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PostgreSQL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PostgreSQL</a:t>
            </a:r>
            <a:r>
              <a:rPr lang="en-US" b="0" dirty="0"/>
              <a:t> (used in the exercises)</a:t>
            </a:r>
          </a:p>
          <a:p>
            <a:pPr lvl="1"/>
            <a:r>
              <a:rPr lang="en-US" dirty="0" err="1"/>
              <a:t>Postgres</a:t>
            </a:r>
            <a:r>
              <a:rPr lang="en-US" dirty="0"/>
              <a:t> is the successor project of commercialized Ingres</a:t>
            </a:r>
          </a:p>
          <a:p>
            <a:pPr lvl="1"/>
            <a:r>
              <a:rPr lang="en-US" dirty="0"/>
              <a:t>Focus on abstract data types, commercialized as </a:t>
            </a:r>
            <a:r>
              <a:rPr lang="en-US" dirty="0" err="1"/>
              <a:t>Illustra</a:t>
            </a:r>
            <a:endParaRPr lang="en-US" dirty="0"/>
          </a:p>
          <a:p>
            <a:pPr lvl="1"/>
            <a:r>
              <a:rPr lang="en-US" dirty="0"/>
              <a:t>Prototype w/ SQL open sourced as </a:t>
            </a:r>
            <a:r>
              <a:rPr lang="en-US" b="1" dirty="0">
                <a:solidFill>
                  <a:srgbClr val="7889FB"/>
                </a:solidFill>
              </a:rPr>
              <a:t>Postgres95 </a:t>
            </a:r>
            <a:r>
              <a:rPr lang="en-AT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</a:rPr>
              <a:t> PostgreSQL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Heavily used as </a:t>
            </a:r>
            <a:r>
              <a:rPr lang="en-US" b="1" dirty="0">
                <a:solidFill>
                  <a:srgbClr val="7889FB"/>
                </a:solidFill>
              </a:rPr>
              <a:t>basis for research projects / startups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Recommended Reading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Stonebraker</a:t>
            </a:r>
            <a:r>
              <a:rPr lang="en-US" dirty="0"/>
              <a:t>: The land sharks are on the squawk box. </a:t>
            </a:r>
            <a:br>
              <a:rPr lang="en-US" dirty="0"/>
            </a:br>
            <a:r>
              <a:rPr lang="en-US" dirty="0" err="1"/>
              <a:t>Commun</a:t>
            </a:r>
            <a:r>
              <a:rPr lang="en-US" dirty="0"/>
              <a:t>. ACM 59(2): 74-83 (2016), Turing Award Lecture, </a:t>
            </a:r>
            <a:r>
              <a:rPr lang="en-US" dirty="0">
                <a:hlinkClick r:id="rId2"/>
              </a:rPr>
              <a:t>https://dl.acm.org/citation.cfm?doid=2886013.2869958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Video: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http://www.youtube.com/watch?v=sEPTZVGk3WY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Slides: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http://vldb.org/2015/wp-content/uploads/2015/09/stonebraker.pdf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1980/90/2000s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 DBMS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investment in research and development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adoption</a:t>
            </a:r>
            <a:endParaRPr lang="en-US" dirty="0"/>
          </a:p>
          <a:p>
            <a:pPr lvl="1"/>
            <a:r>
              <a:rPr lang="en-US" dirty="0"/>
              <a:t>Oracle, IBM DB2, Informix, Sybase, </a:t>
            </a:r>
            <a:r>
              <a:rPr lang="en-US" dirty="0">
                <a:sym typeface="Wingdings" panose="05000000000000000000" pitchFamily="2" charset="2"/>
              </a:rPr>
              <a:t>MS SQL, PostgreSQL, MySQL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Other technologies: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OODBMS, Multimedia, Spatiotemporal, Web, XML</a:t>
            </a:r>
          </a:p>
          <a:p>
            <a:pPr lvl="1"/>
            <a:endParaRPr lang="en-US" sz="1000" dirty="0"/>
          </a:p>
          <a:p>
            <a:r>
              <a:rPr lang="en-US" dirty="0"/>
              <a:t>Information/Data Warehousing (DWH)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Workload separation into OLTP and OLAP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Classical DWH architecture:</a:t>
            </a:r>
            <a:r>
              <a:rPr lang="en-US" dirty="0"/>
              <a:t> operational, </a:t>
            </a:r>
            <a:br>
              <a:rPr lang="en-US" dirty="0"/>
            </a:br>
            <a:r>
              <a:rPr lang="en-US" dirty="0"/>
              <a:t>staging, DWH, data marts + mining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ETL Process</a:t>
            </a:r>
            <a:r>
              <a:rPr lang="en-US" dirty="0"/>
              <a:t> (Extract, Transform, Load)</a:t>
            </a:r>
          </a:p>
          <a:p>
            <a:pPr lvl="1"/>
            <a:endParaRPr lang="en-US" sz="1000" dirty="0"/>
          </a:p>
          <a:p>
            <a:r>
              <a:rPr lang="en-US" dirty="0"/>
              <a:t>Different Personas</a:t>
            </a:r>
          </a:p>
          <a:p>
            <a:pPr lvl="1"/>
            <a:r>
              <a:rPr lang="en-US" dirty="0"/>
              <a:t>Domain Experts (e.g., BI Tools, SAP R/3)</a:t>
            </a:r>
          </a:p>
          <a:p>
            <a:pPr lvl="1"/>
            <a:r>
              <a:rPr lang="en-US" dirty="0"/>
              <a:t>DB Application Developers (e.g., ABAP)</a:t>
            </a:r>
          </a:p>
          <a:p>
            <a:pPr lvl="1"/>
            <a:r>
              <a:rPr lang="en-US" dirty="0"/>
              <a:t>DB Developers and DB Admins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41448" y="2932055"/>
            <a:ext cx="2686050" cy="1562100"/>
            <a:chOff x="6200775" y="3343275"/>
            <a:chExt cx="2686050" cy="1562100"/>
          </a:xfrm>
        </p:grpSpPr>
        <p:sp>
          <p:nvSpPr>
            <p:cNvPr id="6" name="Isosceles Triangle 5"/>
            <p:cNvSpPr/>
            <p:nvPr/>
          </p:nvSpPr>
          <p:spPr>
            <a:xfrm>
              <a:off x="6200775" y="3343275"/>
              <a:ext cx="2686050" cy="15621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038975" y="3343275"/>
              <a:ext cx="1000125" cy="58102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DSS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657975" y="3343275"/>
              <a:ext cx="1771650" cy="10287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DWH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6023" y="4507417"/>
              <a:ext cx="253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SCM, MM, ERP, CRM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5955724" y="2932055"/>
            <a:ext cx="1076324" cy="15621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41448" y="4618603"/>
            <a:ext cx="2723010" cy="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9738" y="2954513"/>
            <a:ext cx="82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4282" y="5664011"/>
            <a:ext cx="82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16216" y="5235439"/>
            <a:ext cx="637782" cy="4968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42691" y="5554769"/>
            <a:ext cx="635107" cy="2606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7081" y="5859273"/>
            <a:ext cx="820717" cy="349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8820" y="2891863"/>
            <a:ext cx="1112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analytical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080" y="4672097"/>
            <a:ext cx="154577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transactional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5915" y="690128"/>
            <a:ext cx="30375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OLTP 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Online Transaction Processing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OLAP 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Online Analytical Processing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ETL 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Extract, Transform, Load</a:t>
            </a:r>
          </a:p>
        </p:txBody>
      </p:sp>
    </p:spTree>
    <p:extLst>
      <p:ext uri="{BB962C8B-B14F-4D97-AF65-F5344CB8AC3E}">
        <p14:creationId xmlns:p14="http://schemas.microsoft.com/office/powerpoint/2010/main" val="1893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2000s / Early 2010s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Column stores + compression </a:t>
            </a:r>
            <a:r>
              <a:rPr lang="en-US" dirty="0"/>
              <a:t>for OLAP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Main memory systems</a:t>
            </a:r>
            <a:r>
              <a:rPr lang="en-US" dirty="0"/>
              <a:t> for OLTP and OLAP</a:t>
            </a:r>
          </a:p>
          <a:p>
            <a:pPr lvl="1"/>
            <a:r>
              <a:rPr lang="en-US" dirty="0"/>
              <a:t>Data streaming, scientific and graph databases</a:t>
            </a:r>
          </a:p>
          <a:p>
            <a:pPr lvl="1"/>
            <a:r>
              <a:rPr lang="en-US" dirty="0"/>
              <a:t>Information extraction / retrieval, and XML</a:t>
            </a:r>
          </a:p>
          <a:p>
            <a:pPr lvl="1"/>
            <a:endParaRPr lang="en-US" sz="1400" dirty="0"/>
          </a:p>
          <a:p>
            <a:r>
              <a:rPr lang="en-US" dirty="0"/>
              <a:t>Other Research Trends</a:t>
            </a:r>
          </a:p>
          <a:p>
            <a:pPr lvl="1"/>
            <a:r>
              <a:rPr lang="en-US" dirty="0"/>
              <a:t>Approximate QP / </a:t>
            </a:r>
            <a:r>
              <a:rPr lang="en-US" b="1" dirty="0">
                <a:solidFill>
                  <a:srgbClr val="7889FB"/>
                </a:solidFill>
              </a:rPr>
              <a:t>Adaptive QP </a:t>
            </a:r>
            <a:r>
              <a:rPr lang="en-US" dirty="0"/>
              <a:t>/ tuning tools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Large-scale data management</a:t>
            </a:r>
            <a:r>
              <a:rPr lang="en-US" dirty="0"/>
              <a:t> (DFS, MR) / </a:t>
            </a:r>
            <a:r>
              <a:rPr lang="en-US" b="1" dirty="0">
                <a:solidFill>
                  <a:srgbClr val="7889FB"/>
                </a:solidFill>
              </a:rPr>
              <a:t>cloud computing</a:t>
            </a:r>
          </a:p>
          <a:p>
            <a:pPr lvl="1"/>
            <a:endParaRPr lang="en-US" sz="1400" dirty="0"/>
          </a:p>
          <a:p>
            <a:r>
              <a:rPr lang="en-US" dirty="0"/>
              <a:t>Toward Flexible, Large-Scale </a:t>
            </a:r>
            <a:br>
              <a:rPr lang="en-US" dirty="0"/>
            </a:br>
            <a:r>
              <a:rPr lang="en-US" dirty="0"/>
              <a:t>Data Management </a:t>
            </a:r>
            <a:r>
              <a:rPr lang="en-US" b="0" dirty="0"/>
              <a:t>(DWH </a:t>
            </a:r>
            <a:r>
              <a:rPr lang="en-AT" b="0" dirty="0"/>
              <a:t>…</a:t>
            </a:r>
            <a:r>
              <a:rPr lang="en-US" b="0" dirty="0"/>
              <a:t> a bygone era)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MAD Skills (magnetic, agile, deep)</a:t>
            </a:r>
            <a:r>
              <a:rPr lang="en-US" dirty="0"/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 err="1"/>
              <a:t>MADlib</a:t>
            </a:r>
            <a:endParaRPr lang="en-US" dirty="0"/>
          </a:p>
          <a:p>
            <a:pPr lvl="1"/>
            <a:r>
              <a:rPr lang="en-US" dirty="0"/>
              <a:t>Integration of R, Python in data analysis</a:t>
            </a:r>
          </a:p>
          <a:p>
            <a:pPr lvl="1"/>
            <a:r>
              <a:rPr lang="en-US" dirty="0"/>
              <a:t>Open data and its integration</a:t>
            </a:r>
          </a:p>
          <a:p>
            <a:pPr lvl="1"/>
            <a:r>
              <a:rPr lang="en-US" dirty="0"/>
              <a:t>Query processing over raw data files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r="27083"/>
          <a:stretch/>
        </p:blipFill>
        <p:spPr>
          <a:xfrm>
            <a:off x="7991474" y="1808040"/>
            <a:ext cx="878757" cy="1200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7418" y="1102300"/>
            <a:ext cx="4354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Madden, D.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Harizopoulos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Hachem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End of an Architectural Era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(It's Time for a Complete Rewrite).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963" y="1840097"/>
            <a:ext cx="629419" cy="811844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18" y="5778797"/>
            <a:ext cx="828199" cy="671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4"/>
          <a:stretch/>
        </p:blipFill>
        <p:spPr>
          <a:xfrm>
            <a:off x="8002226" y="5254923"/>
            <a:ext cx="897806" cy="1195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5509" y="4520675"/>
            <a:ext cx="3696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Cohen, B. Dolan, M. Dunlap, J.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Welton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 Skills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New Analysis Practices for Big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2(2)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488" y="5284232"/>
            <a:ext cx="633943" cy="81767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1365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2010s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/>
              <a:t>P</a:t>
            </a:r>
            <a:r>
              <a:rPr lang="en-US" dirty="0" smtClean="0"/>
              <a:t>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Key Drivers of DB Research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New analysis workloads </a:t>
            </a:r>
            <a:r>
              <a:rPr lang="en-US" dirty="0"/>
              <a:t>(NLP, key/value, RDF/graphs, </a:t>
            </a:r>
            <a:br>
              <a:rPr lang="en-US" dirty="0"/>
            </a:br>
            <a:r>
              <a:rPr lang="en-US" dirty="0"/>
              <a:t>documents, time series, ML) and applications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New HW/infrastructure </a:t>
            </a:r>
            <a:r>
              <a:rPr lang="en-US" dirty="0"/>
              <a:t>(multi-/many-core, cloud, scale-up/</a:t>
            </a:r>
            <a:br>
              <a:rPr lang="en-US" dirty="0"/>
            </a:br>
            <a:r>
              <a:rPr lang="en-US" dirty="0"/>
              <a:t>scale-out, NUMA/HBM, RDMA, SSD/NVM, FPGA/GPU/ASIC)</a:t>
            </a:r>
          </a:p>
          <a:p>
            <a:endParaRPr lang="en-US" sz="1000" dirty="0"/>
          </a:p>
          <a:p>
            <a:r>
              <a:rPr lang="en-US" dirty="0"/>
              <a:t>Excursus: A retrospective view of specialized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Goal</a:t>
            </a:r>
            <a:r>
              <a:rPr lang="en-US" b="1" dirty="0"/>
              <a:t> #1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Avoid boundary crossing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General-purpose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Goal</a:t>
            </a:r>
            <a:r>
              <a:rPr lang="en-US" b="1" dirty="0"/>
              <a:t> #2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New workload +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Performance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Specialized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Examples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825619" y="4650618"/>
            <a:ext cx="8197818" cy="1480749"/>
            <a:chOff x="825619" y="4731004"/>
            <a:chExt cx="8197818" cy="1480749"/>
          </a:xfrm>
        </p:grpSpPr>
        <p:cxnSp>
          <p:nvCxnSpPr>
            <p:cNvPr id="6" name="Straight Arrow Connector 5"/>
            <p:cNvCxnSpPr>
              <a:cxnSpLocks/>
              <a:endCxn id="28" idx="1"/>
            </p:cNvCxnSpPr>
            <p:nvPr/>
          </p:nvCxnSpPr>
          <p:spPr>
            <a:xfrm>
              <a:off x="994788" y="5615212"/>
              <a:ext cx="7058924" cy="718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53712" y="5437734"/>
              <a:ext cx="969725" cy="36933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lIns="7200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RDBMS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25619" y="4736025"/>
              <a:ext cx="1224248" cy="897302"/>
              <a:chOff x="1177310" y="4404432"/>
              <a:chExt cx="1224248" cy="897302"/>
            </a:xfrm>
          </p:grpSpPr>
          <p:cxnSp>
            <p:nvCxnSpPr>
              <p:cNvPr id="26" name="Straight Arrow Connector 25"/>
              <p:cNvCxnSpPr>
                <a:cxnSpLocks/>
              </p:cNvCxnSpPr>
              <p:nvPr/>
            </p:nvCxnSpPr>
            <p:spPr>
              <a:xfrm flipV="1">
                <a:off x="1406769" y="4803112"/>
                <a:ext cx="381838" cy="493903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cxnSpLocks/>
              </p:cNvCxnSpPr>
              <p:nvPr/>
            </p:nvCxnSpPr>
            <p:spPr>
              <a:xfrm>
                <a:off x="1788607" y="4803112"/>
                <a:ext cx="97479" cy="498622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177310" y="4404432"/>
                <a:ext cx="1224248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OODBMS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99083" y="5652100"/>
              <a:ext cx="65986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761788" y="4737701"/>
              <a:ext cx="1224248" cy="897302"/>
              <a:chOff x="1177310" y="4404432"/>
              <a:chExt cx="1224248" cy="897302"/>
            </a:xfrm>
          </p:grpSpPr>
          <p:cxnSp>
            <p:nvCxnSpPr>
              <p:cNvPr id="39" name="Straight Arrow Connector 38"/>
              <p:cNvCxnSpPr>
                <a:cxnSpLocks/>
              </p:cNvCxnSpPr>
              <p:nvPr/>
            </p:nvCxnSpPr>
            <p:spPr>
              <a:xfrm flipV="1">
                <a:off x="1406769" y="4803112"/>
                <a:ext cx="381838" cy="493903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cxnSpLocks/>
              </p:cNvCxnSpPr>
              <p:nvPr/>
            </p:nvCxnSpPr>
            <p:spPr>
              <a:xfrm>
                <a:off x="1788607" y="4803112"/>
                <a:ext cx="97479" cy="498622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177310" y="4404432"/>
                <a:ext cx="1224248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XML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572162" y="4739377"/>
              <a:ext cx="1224248" cy="897302"/>
              <a:chOff x="1177310" y="4404432"/>
              <a:chExt cx="1224248" cy="897302"/>
            </a:xfrm>
          </p:grpSpPr>
          <p:cxnSp>
            <p:nvCxnSpPr>
              <p:cNvPr id="43" name="Straight Arrow Connector 42"/>
              <p:cNvCxnSpPr>
                <a:cxnSpLocks/>
              </p:cNvCxnSpPr>
              <p:nvPr/>
            </p:nvCxnSpPr>
            <p:spPr>
              <a:xfrm flipV="1">
                <a:off x="1406769" y="4803112"/>
                <a:ext cx="381838" cy="493903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cxnSpLocks/>
              </p:cNvCxnSpPr>
              <p:nvPr/>
            </p:nvCxnSpPr>
            <p:spPr>
              <a:xfrm>
                <a:off x="1788607" y="4803112"/>
                <a:ext cx="97479" cy="498622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177310" y="4404432"/>
                <a:ext cx="1224248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OLAP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074963" y="5643725"/>
              <a:ext cx="7821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Hybrid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95379" y="5635352"/>
              <a:ext cx="7821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HTAP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679533" y="4731004"/>
              <a:ext cx="1224248" cy="897302"/>
              <a:chOff x="1177310" y="4404432"/>
              <a:chExt cx="1224248" cy="897302"/>
            </a:xfrm>
          </p:grpSpPr>
          <p:cxnSp>
            <p:nvCxnSpPr>
              <p:cNvPr id="53" name="Straight Arrow Connector 52"/>
              <p:cNvCxnSpPr>
                <a:cxnSpLocks/>
              </p:cNvCxnSpPr>
              <p:nvPr/>
            </p:nvCxnSpPr>
            <p:spPr>
              <a:xfrm flipV="1">
                <a:off x="1406769" y="4803112"/>
                <a:ext cx="381838" cy="493903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cxnSpLocks/>
              </p:cNvCxnSpPr>
              <p:nvPr/>
            </p:nvCxnSpPr>
            <p:spPr>
              <a:xfrm>
                <a:off x="1788607" y="4803112"/>
                <a:ext cx="97479" cy="498622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177310" y="4404432"/>
                <a:ext cx="1224248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Docs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982659" y="5626978"/>
              <a:ext cx="782116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JSON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Datatype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5080" y="4350843"/>
            <a:ext cx="1224248" cy="1188702"/>
            <a:chOff x="1177310" y="4113032"/>
            <a:chExt cx="1224248" cy="1188702"/>
          </a:xfrm>
        </p:grpSpPr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 flipV="1">
              <a:off x="1406769" y="4803112"/>
              <a:ext cx="381838" cy="49390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>
              <a:off x="1788607" y="4803112"/>
              <a:ext cx="97479" cy="498622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177310" y="4113032"/>
              <a:ext cx="12242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RDF/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80188" y="4643919"/>
            <a:ext cx="1224248" cy="892583"/>
            <a:chOff x="1177310" y="4404432"/>
            <a:chExt cx="1224248" cy="892583"/>
          </a:xfrm>
        </p:grpSpPr>
        <p:cxnSp>
          <p:nvCxnSpPr>
            <p:cNvPr id="62" name="Straight Arrow Connector 61"/>
            <p:cNvCxnSpPr>
              <a:cxnSpLocks/>
            </p:cNvCxnSpPr>
            <p:nvPr/>
          </p:nvCxnSpPr>
          <p:spPr>
            <a:xfrm flipV="1">
              <a:off x="1406769" y="4803112"/>
              <a:ext cx="381838" cy="49390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177310" y="4404432"/>
              <a:ext cx="12242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NLP</a:t>
              </a:r>
            </a:p>
          </p:txBody>
        </p:sp>
      </p:grpSp>
      <p:cxnSp>
        <p:nvCxnSpPr>
          <p:cNvPr id="66" name="Straight Arrow Connector 65"/>
          <p:cNvCxnSpPr>
            <a:cxnSpLocks/>
          </p:cNvCxnSpPr>
          <p:nvPr/>
        </p:nvCxnSpPr>
        <p:spPr>
          <a:xfrm flipV="1">
            <a:off x="7675251" y="5042599"/>
            <a:ext cx="381838" cy="493903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551869" y="4643916"/>
            <a:ext cx="1224248" cy="897302"/>
            <a:chOff x="1157212" y="4404432"/>
            <a:chExt cx="1224248" cy="897302"/>
          </a:xfrm>
        </p:grpSpPr>
        <p:cxnSp>
          <p:nvCxnSpPr>
            <p:cNvPr id="72" name="Straight Arrow Connector 71"/>
            <p:cNvCxnSpPr>
              <a:cxnSpLocks/>
            </p:cNvCxnSpPr>
            <p:nvPr/>
          </p:nvCxnSpPr>
          <p:spPr>
            <a:xfrm flipV="1">
              <a:off x="1406769" y="4803112"/>
              <a:ext cx="381838" cy="49390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cxnSpLocks/>
            </p:cNvCxnSpPr>
            <p:nvPr/>
          </p:nvCxnSpPr>
          <p:spPr>
            <a:xfrm>
              <a:off x="1788607" y="4803112"/>
              <a:ext cx="97479" cy="498622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157212" y="4404432"/>
              <a:ext cx="12242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MR/Spark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74715" y="4645594"/>
            <a:ext cx="1224248" cy="892583"/>
            <a:chOff x="1177310" y="4404432"/>
            <a:chExt cx="1224248" cy="892583"/>
          </a:xfrm>
        </p:grpSpPr>
        <p:cxnSp>
          <p:nvCxnSpPr>
            <p:cNvPr id="76" name="Straight Arrow Connector 75"/>
            <p:cNvCxnSpPr>
              <a:cxnSpLocks/>
            </p:cNvCxnSpPr>
            <p:nvPr/>
          </p:nvCxnSpPr>
          <p:spPr>
            <a:xfrm flipV="1">
              <a:off x="1406769" y="4803112"/>
              <a:ext cx="381838" cy="49390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177310" y="4404432"/>
              <a:ext cx="12242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665562" y="5546590"/>
            <a:ext cx="23027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In-DB alternatives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43276" y="5548264"/>
            <a:ext cx="78211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Hadoop</a:t>
            </a:r>
          </a:p>
        </p:txBody>
      </p:sp>
      <p:sp>
        <p:nvSpPr>
          <p:cNvPr id="81" name="Freeform 80"/>
          <p:cNvSpPr/>
          <p:nvPr/>
        </p:nvSpPr>
        <p:spPr>
          <a:xfrm rot="21266425">
            <a:off x="6531429" y="4378149"/>
            <a:ext cx="1467059" cy="294334"/>
          </a:xfrm>
          <a:custGeom>
            <a:avLst/>
            <a:gdLst>
              <a:gd name="connsiteX0" fmla="*/ 0 w 1467059"/>
              <a:gd name="connsiteY0" fmla="*/ 33077 h 294334"/>
              <a:gd name="connsiteX1" fmla="*/ 934496 w 1467059"/>
              <a:gd name="connsiteY1" fmla="*/ 23029 h 294334"/>
              <a:gd name="connsiteX2" fmla="*/ 1467059 w 1467059"/>
              <a:gd name="connsiteY2" fmla="*/ 294334 h 294334"/>
              <a:gd name="connsiteX3" fmla="*/ 1467059 w 1467059"/>
              <a:gd name="connsiteY3" fmla="*/ 294334 h 2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059" h="294334">
                <a:moveTo>
                  <a:pt x="0" y="33077"/>
                </a:moveTo>
                <a:cubicBezTo>
                  <a:pt x="344993" y="6281"/>
                  <a:pt x="689986" y="-20514"/>
                  <a:pt x="934496" y="23029"/>
                </a:cubicBezTo>
                <a:cubicBezTo>
                  <a:pt x="1179006" y="66572"/>
                  <a:pt x="1467059" y="294334"/>
                  <a:pt x="1467059" y="294334"/>
                </a:cubicBezTo>
                <a:lnTo>
                  <a:pt x="1467059" y="294334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Freeform 81"/>
          <p:cNvSpPr/>
          <p:nvPr/>
        </p:nvSpPr>
        <p:spPr>
          <a:xfrm rot="21091320">
            <a:off x="6838979" y="4519428"/>
            <a:ext cx="1103644" cy="251928"/>
          </a:xfrm>
          <a:custGeom>
            <a:avLst/>
            <a:gdLst>
              <a:gd name="connsiteX0" fmla="*/ 0 w 1467059"/>
              <a:gd name="connsiteY0" fmla="*/ 33077 h 294334"/>
              <a:gd name="connsiteX1" fmla="*/ 934496 w 1467059"/>
              <a:gd name="connsiteY1" fmla="*/ 23029 h 294334"/>
              <a:gd name="connsiteX2" fmla="*/ 1467059 w 1467059"/>
              <a:gd name="connsiteY2" fmla="*/ 294334 h 294334"/>
              <a:gd name="connsiteX3" fmla="*/ 1467059 w 1467059"/>
              <a:gd name="connsiteY3" fmla="*/ 294334 h 2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059" h="294334">
                <a:moveTo>
                  <a:pt x="0" y="33077"/>
                </a:moveTo>
                <a:cubicBezTo>
                  <a:pt x="344993" y="6281"/>
                  <a:pt x="689986" y="-20514"/>
                  <a:pt x="934496" y="23029"/>
                </a:cubicBezTo>
                <a:cubicBezTo>
                  <a:pt x="1179006" y="66572"/>
                  <a:pt x="1467059" y="294334"/>
                  <a:pt x="1467059" y="294334"/>
                </a:cubicBezTo>
                <a:lnTo>
                  <a:pt x="1467059" y="294334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82"/>
          <p:cNvSpPr/>
          <p:nvPr/>
        </p:nvSpPr>
        <p:spPr>
          <a:xfrm rot="21118227">
            <a:off x="7438106" y="4644080"/>
            <a:ext cx="427897" cy="118645"/>
          </a:xfrm>
          <a:custGeom>
            <a:avLst/>
            <a:gdLst>
              <a:gd name="connsiteX0" fmla="*/ 0 w 1467059"/>
              <a:gd name="connsiteY0" fmla="*/ 33077 h 294334"/>
              <a:gd name="connsiteX1" fmla="*/ 934496 w 1467059"/>
              <a:gd name="connsiteY1" fmla="*/ 23029 h 294334"/>
              <a:gd name="connsiteX2" fmla="*/ 1467059 w 1467059"/>
              <a:gd name="connsiteY2" fmla="*/ 294334 h 294334"/>
              <a:gd name="connsiteX3" fmla="*/ 1467059 w 1467059"/>
              <a:gd name="connsiteY3" fmla="*/ 294334 h 2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059" h="294334">
                <a:moveTo>
                  <a:pt x="0" y="33077"/>
                </a:moveTo>
                <a:cubicBezTo>
                  <a:pt x="344993" y="6281"/>
                  <a:pt x="689986" y="-20514"/>
                  <a:pt x="934496" y="23029"/>
                </a:cubicBezTo>
                <a:cubicBezTo>
                  <a:pt x="1179006" y="66572"/>
                  <a:pt x="1467059" y="294334"/>
                  <a:pt x="1467059" y="294334"/>
                </a:cubicBezTo>
                <a:lnTo>
                  <a:pt x="1467059" y="294334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23085" y="4653967"/>
            <a:ext cx="96807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lIns="7200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</a:t>
            </a:r>
          </a:p>
        </p:txBody>
      </p:sp>
      <p:sp>
        <p:nvSpPr>
          <p:cNvPr id="89" name="Freeform 88"/>
          <p:cNvSpPr/>
          <p:nvPr/>
        </p:nvSpPr>
        <p:spPr>
          <a:xfrm>
            <a:off x="5114611" y="4235083"/>
            <a:ext cx="2944167" cy="397207"/>
          </a:xfrm>
          <a:custGeom>
            <a:avLst/>
            <a:gdLst>
              <a:gd name="connsiteX0" fmla="*/ 0 w 2944167"/>
              <a:gd name="connsiteY0" fmla="*/ 447004 h 447004"/>
              <a:gd name="connsiteX1" fmla="*/ 401934 w 2944167"/>
              <a:gd name="connsiteY1" fmla="*/ 65167 h 447004"/>
              <a:gd name="connsiteX2" fmla="*/ 2100105 w 2944167"/>
              <a:gd name="connsiteY2" fmla="*/ 24973 h 447004"/>
              <a:gd name="connsiteX3" fmla="*/ 2944167 w 2944167"/>
              <a:gd name="connsiteY3" fmla="*/ 326424 h 447004"/>
              <a:gd name="connsiteX4" fmla="*/ 2944167 w 2944167"/>
              <a:gd name="connsiteY4" fmla="*/ 326424 h 4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167" h="447004">
                <a:moveTo>
                  <a:pt x="0" y="447004"/>
                </a:moveTo>
                <a:cubicBezTo>
                  <a:pt x="25958" y="291254"/>
                  <a:pt x="51917" y="135505"/>
                  <a:pt x="401934" y="65167"/>
                </a:cubicBezTo>
                <a:cubicBezTo>
                  <a:pt x="751952" y="-5172"/>
                  <a:pt x="1676399" y="-18570"/>
                  <a:pt x="2100105" y="24973"/>
                </a:cubicBezTo>
                <a:cubicBezTo>
                  <a:pt x="2523811" y="68516"/>
                  <a:pt x="2944167" y="326424"/>
                  <a:pt x="2944167" y="326424"/>
                </a:cubicBezTo>
                <a:lnTo>
                  <a:pt x="2944167" y="326424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7622816" y="2087718"/>
            <a:ext cx="950042" cy="357161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65" name="Flowchart: Process 64"/>
          <p:cNvSpPr/>
          <p:nvPr/>
        </p:nvSpPr>
        <p:spPr>
          <a:xfrm>
            <a:off x="7203226" y="1697509"/>
            <a:ext cx="1754919" cy="357161"/>
          </a:xfrm>
          <a:prstGeom prst="flowChartProcess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Workloads</a:t>
            </a:r>
          </a:p>
        </p:txBody>
      </p:sp>
      <p:sp>
        <p:nvSpPr>
          <p:cNvPr id="67" name="Flowchart: Process 66"/>
          <p:cNvSpPr/>
          <p:nvPr/>
        </p:nvSpPr>
        <p:spPr>
          <a:xfrm>
            <a:off x="7203226" y="2482952"/>
            <a:ext cx="1754920" cy="357161"/>
          </a:xfrm>
          <a:prstGeom prst="flowChartProcess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HW/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 animBg="1"/>
      <p:bldP spid="82" grpId="0" animBg="1"/>
      <p:bldP spid="83" grpId="0" animBg="1"/>
      <p:bldP spid="84" grpId="0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2010s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/>
              <a:t>P</a:t>
            </a:r>
            <a:r>
              <a:rPr lang="en-US" dirty="0" smtClean="0"/>
              <a:t>resent,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NoSQL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Flexible schema </a:t>
            </a:r>
            <a:r>
              <a:rPr lang="en-US" dirty="0"/>
              <a:t>(no upfront costs), </a:t>
            </a:r>
            <a:r>
              <a:rPr lang="en-US" b="1" dirty="0">
                <a:solidFill>
                  <a:srgbClr val="7889FB"/>
                </a:solidFill>
              </a:rPr>
              <a:t>scalability</a:t>
            </a:r>
            <a:r>
              <a:rPr lang="en-US" dirty="0"/>
              <a:t>, or specific data types</a:t>
            </a:r>
          </a:p>
          <a:p>
            <a:pPr lvl="1"/>
            <a:r>
              <a:rPr lang="en-US" dirty="0"/>
              <a:t>Relaxed </a:t>
            </a:r>
            <a:r>
              <a:rPr lang="en-US" b="1" dirty="0">
                <a:solidFill>
                  <a:schemeClr val="accent1"/>
                </a:solidFill>
              </a:rPr>
              <a:t>ACID</a:t>
            </a:r>
            <a:r>
              <a:rPr lang="en-US" dirty="0"/>
              <a:t> (atomicity, consistency, isolation, durability) requirements</a:t>
            </a:r>
            <a:br>
              <a:rPr lang="en-US" dirty="0"/>
            </a:b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BASE</a:t>
            </a:r>
            <a:r>
              <a:rPr lang="en-US" dirty="0">
                <a:sym typeface="Wingdings" panose="05000000000000000000" pitchFamily="2" charset="2"/>
              </a:rPr>
              <a:t> (basically available, soft state, eventual consistency)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NoSQL Systems</a:t>
            </a:r>
            <a:r>
              <a:rPr lang="en-US" b="0" dirty="0"/>
              <a:t> (local and distributed)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Key/Value-Stores:</a:t>
            </a:r>
            <a:r>
              <a:rPr lang="en-US" dirty="0"/>
              <a:t> simple put/get/delete, massive scalability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Document-Stores:</a:t>
            </a:r>
            <a:r>
              <a:rPr lang="en-US" dirty="0"/>
              <a:t> store nested documents (tree)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RDF Stores:</a:t>
            </a:r>
            <a:r>
              <a:rPr lang="en-US" dirty="0"/>
              <a:t> store subject-predicate-object triples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Graph DBs:</a:t>
            </a:r>
            <a:r>
              <a:rPr lang="en-US" dirty="0"/>
              <a:t> store nodes/edges/attributes, vertex-centric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Time Series DBs:</a:t>
            </a:r>
            <a:r>
              <a:rPr lang="en-US" dirty="0"/>
              <a:t> store sequences of observations 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2010s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 smtClean="0"/>
              <a:t>Present,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Large-Scale Data Management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Massive scalability</a:t>
            </a:r>
            <a:r>
              <a:rPr lang="en-US" dirty="0"/>
              <a:t> (data/compute) </a:t>
            </a:r>
            <a:br>
              <a:rPr lang="en-US" dirty="0"/>
            </a:br>
            <a:r>
              <a:rPr lang="en-US" dirty="0"/>
              <a:t>on demand, </a:t>
            </a:r>
            <a:r>
              <a:rPr lang="en-US" b="1" dirty="0">
                <a:solidFill>
                  <a:srgbClr val="7889FB"/>
                </a:solidFill>
              </a:rPr>
              <a:t>fault tolerance</a:t>
            </a:r>
            <a:r>
              <a:rPr lang="en-US" dirty="0"/>
              <a:t>, flexibility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</a:t>
            </a:r>
            <a:r>
              <a:rPr lang="en-US" dirty="0"/>
              <a:t> Facebook 2014: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300PB </a:t>
            </a:r>
            <a:r>
              <a:rPr lang="en-US" dirty="0"/>
              <a:t>DWH, </a:t>
            </a:r>
            <a:r>
              <a:rPr lang="en-US" b="1" dirty="0">
                <a:solidFill>
                  <a:schemeClr val="accent1"/>
                </a:solidFill>
              </a:rPr>
              <a:t>600TB</a:t>
            </a:r>
            <a:r>
              <a:rPr lang="en-US" dirty="0"/>
              <a:t> daily ingest</a:t>
            </a:r>
          </a:p>
          <a:p>
            <a:pPr lvl="1"/>
            <a:r>
              <a:rPr lang="en-US" dirty="0"/>
              <a:t>Cost-effective commodity hardware</a:t>
            </a:r>
          </a:p>
          <a:p>
            <a:pPr lvl="1"/>
            <a:r>
              <a:rPr lang="en-US" dirty="0"/>
              <a:t>Error rate increases with increasing scale</a:t>
            </a:r>
          </a:p>
          <a:p>
            <a:pPr lvl="1"/>
            <a:endParaRPr lang="en-US" dirty="0"/>
          </a:p>
          <a:p>
            <a:r>
              <a:rPr lang="en-US" dirty="0"/>
              <a:t>Examples Large-Scale Data Management</a:t>
            </a:r>
          </a:p>
          <a:p>
            <a:pPr lvl="1"/>
            <a:r>
              <a:rPr lang="en-US" dirty="0"/>
              <a:t>Distributed file systems w/ replication (e.g., GPFS, HDFS)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Cloud object storage</a:t>
            </a:r>
            <a:r>
              <a:rPr lang="en-US" dirty="0"/>
              <a:t> (e.g., Amazon s3, OpenStack Swift) </a:t>
            </a:r>
          </a:p>
          <a:p>
            <a:pPr lvl="1"/>
            <a:r>
              <a:rPr lang="en-US" dirty="0"/>
              <a:t>Data-parallel data analysis with Spark/</a:t>
            </a:r>
            <a:r>
              <a:rPr lang="en-US" dirty="0" err="1"/>
              <a:t>Flink</a:t>
            </a:r>
            <a:r>
              <a:rPr lang="en-US" dirty="0"/>
              <a:t>, </a:t>
            </a:r>
            <a:r>
              <a:rPr lang="en-US" dirty="0" err="1"/>
              <a:t>incl</a:t>
            </a:r>
            <a:r>
              <a:rPr lang="en-US" dirty="0"/>
              <a:t> streaming</a:t>
            </a:r>
          </a:p>
          <a:p>
            <a:pPr lvl="1"/>
            <a:r>
              <a:rPr lang="en-US" dirty="0"/>
              <a:t>Automatic cloud resource elasticity (pay as you go)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506121" y="4245967"/>
            <a:ext cx="221064" cy="643094"/>
          </a:xfrm>
          <a:prstGeom prst="rightBrace">
            <a:avLst>
              <a:gd name="adj1" fmla="val 6515"/>
              <a:gd name="adj2" fmla="val 48438"/>
            </a:avLst>
          </a:prstGeom>
          <a:ln w="2540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08760" y="4238487"/>
            <a:ext cx="104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Lake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0485A-2C51-4EC7-99B9-C41A281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066" y="1568085"/>
            <a:ext cx="3055888" cy="19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Announcements/Org,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 </a:t>
            </a:r>
            <a:r>
              <a:rPr lang="en-US" dirty="0"/>
              <a:t>Learning Analytics – Students in Focus </a:t>
            </a:r>
          </a:p>
          <a:p>
            <a:pPr lvl="1"/>
            <a:r>
              <a:rPr lang="en-US" dirty="0" smtClean="0"/>
              <a:t>Self-regulated Learning Strategies</a:t>
            </a:r>
          </a:p>
          <a:p>
            <a:pPr lvl="1"/>
            <a:r>
              <a:rPr lang="en-US" dirty="0" smtClean="0"/>
              <a:t>Learner's Corner (overview</a:t>
            </a:r>
            <a:r>
              <a:rPr lang="en-US" dirty="0"/>
              <a:t>, consent form)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tc.tugraz.at/main/course/view.php?id=4390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5min-overview</a:t>
            </a:r>
            <a:r>
              <a:rPr lang="en-US" dirty="0" smtClean="0"/>
              <a:t> </a:t>
            </a:r>
            <a:r>
              <a:rPr lang="en-US" dirty="0"/>
              <a:t>by Carla </a:t>
            </a:r>
            <a:r>
              <a:rPr lang="en-US" dirty="0" err="1"/>
              <a:t>Souta</a:t>
            </a:r>
            <a:r>
              <a:rPr lang="en-US" dirty="0"/>
              <a:t> </a:t>
            </a:r>
            <a:r>
              <a:rPr lang="en-US" dirty="0" err="1" smtClean="0"/>
              <a:t>Barreiros</a:t>
            </a:r>
            <a:endParaRPr lang="en-US" dirty="0"/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28" y="1429632"/>
            <a:ext cx="1848326" cy="7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Database Systems</a:t>
            </a:r>
          </a:p>
          <a:p>
            <a:pPr lvl="1"/>
            <a:r>
              <a:rPr lang="en-US" dirty="0"/>
              <a:t>Mature and established technology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broadly applicable &amp; eco system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General concepts:</a:t>
            </a:r>
            <a:r>
              <a:rPr lang="en-US" dirty="0">
                <a:sym typeface="Wingdings" panose="05000000000000000000" pitchFamily="2" charset="2"/>
              </a:rPr>
              <a:t> abstraction, data modeling, query optimization &amp;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processing, transaction processing and recovery, physical design and tuning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#2 Modern Data Management</a:t>
            </a:r>
          </a:p>
          <a:p>
            <a:pPr lvl="1"/>
            <a:r>
              <a:rPr lang="en-US" dirty="0"/>
              <a:t>Multiple specialized systems for specific scale / data types</a:t>
            </a:r>
          </a:p>
          <a:p>
            <a:pPr lvl="1"/>
            <a:r>
              <a:rPr lang="en-US" dirty="0"/>
              <a:t>General trend toward less upfront cost, flexibility, and higher scalability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/>
              <a:t>Variety of data management tools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Course meta goals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Understand, use, debug</a:t>
            </a:r>
            <a:r>
              <a:rPr lang="en-US" dirty="0"/>
              <a:t>, and evaluate data management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Fundamental concepts</a:t>
            </a:r>
            <a:r>
              <a:rPr lang="en-US" dirty="0">
                <a:solidFill>
                  <a:schemeClr val="tx1"/>
                </a:solidFill>
              </a:rPr>
              <a:t> as basis </a:t>
            </a:r>
            <a:r>
              <a:rPr lang="en-US" dirty="0"/>
              <a:t>for advanced courses and other areas</a:t>
            </a:r>
          </a:p>
          <a:p>
            <a:pPr lvl="1"/>
            <a:endParaRPr lang="en-US" sz="1000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02</a:t>
            </a:r>
            <a:r>
              <a:rPr lang="en-US" b="1" dirty="0">
                <a:solidFill>
                  <a:srgbClr val="7889FB"/>
                </a:solidFill>
              </a:rPr>
              <a:t> Conceptual Architecture and Design</a:t>
            </a:r>
            <a:r>
              <a:rPr lang="en-US" dirty="0"/>
              <a:t> </a:t>
            </a:r>
            <a:r>
              <a:rPr lang="en-US" dirty="0" smtClean="0"/>
              <a:t>[Mar 14] </a:t>
            </a:r>
            <a:r>
              <a:rPr lang="en-US" dirty="0"/>
              <a:t>(ER Diagrams)</a:t>
            </a:r>
          </a:p>
          <a:p>
            <a:pPr lvl="1"/>
            <a:r>
              <a:rPr lang="en-US" b="1" dirty="0"/>
              <a:t>03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Data Models and Normalization</a:t>
            </a:r>
            <a:r>
              <a:rPr lang="en-US" dirty="0"/>
              <a:t> </a:t>
            </a:r>
            <a:r>
              <a:rPr lang="en-US" dirty="0" smtClean="0"/>
              <a:t>[Mar 21] </a:t>
            </a:r>
            <a:r>
              <a:rPr lang="en-US" dirty="0"/>
              <a:t>(ERD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Relational Model)</a:t>
            </a:r>
          </a:p>
        </p:txBody>
      </p:sp>
    </p:spTree>
    <p:extLst>
      <p:ext uri="{BB962C8B-B14F-4D97-AF65-F5344CB8AC3E}">
        <p14:creationId xmlns:p14="http://schemas.microsoft.com/office/powerpoint/2010/main" val="19756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  <a:p>
            <a:r>
              <a:rPr lang="en-US" dirty="0"/>
              <a:t>Course Motivation, Goals, and Outline</a:t>
            </a:r>
          </a:p>
          <a:p>
            <a:r>
              <a:rPr lang="en-US" dirty="0"/>
              <a:t>Course Organization and Logistics</a:t>
            </a:r>
          </a:p>
          <a:p>
            <a:r>
              <a:rPr lang="en-US" dirty="0"/>
              <a:t>History of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https://damslab.github.io/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2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2018-2022 </a:t>
            </a:r>
            <a:r>
              <a:rPr lang="en-US" dirty="0"/>
              <a:t>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BMK endowed chair for data management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for data science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(ML systems internals, end-to-end data science lifecycle)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2012-2018 IBM Research – </a:t>
            </a:r>
            <a:r>
              <a:rPr lang="en-US" dirty="0" err="1"/>
              <a:t>Almaden</a:t>
            </a:r>
            <a:r>
              <a:rPr lang="en-US" b="0" dirty="0"/>
              <a:t>, USA</a:t>
            </a:r>
          </a:p>
          <a:p>
            <a:pPr lvl="1"/>
            <a:r>
              <a:rPr lang="en-US" dirty="0"/>
              <a:t>Declarative large-scale machine learning</a:t>
            </a:r>
          </a:p>
          <a:p>
            <a:pPr lvl="1"/>
            <a:r>
              <a:rPr lang="en-US" dirty="0"/>
              <a:t>Optimizer and runtime of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2011 PhD TU Dresden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Cost-based optimization of integration flows</a:t>
            </a:r>
          </a:p>
          <a:p>
            <a:pPr lvl="1"/>
            <a:r>
              <a:rPr lang="en-US" dirty="0"/>
              <a:t>Systems support for time series forecasting</a:t>
            </a:r>
          </a:p>
          <a:p>
            <a:pPr lvl="1"/>
            <a:r>
              <a:rPr lang="en-US" dirty="0"/>
              <a:t>In-memory indexing and query processing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264AD-24C7-4473-8A74-E02BE00C3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59" y="3450654"/>
            <a:ext cx="1683707" cy="61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B8BC6-BB7C-4C7F-9A53-2BD93044D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34" y="4847973"/>
            <a:ext cx="2158995" cy="62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052D9-4CA7-4B42-8657-A3E517909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0" y="1301715"/>
            <a:ext cx="18288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16C38-1372-417B-A0EF-DBDBE3EAE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518" y="2615009"/>
            <a:ext cx="436319" cy="43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C693-55AA-42B3-8DF6-23DFC291B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415" y="2618139"/>
            <a:ext cx="905106" cy="419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72F0E-35F5-4873-B94A-3659F0334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959" y="2595318"/>
            <a:ext cx="1377373" cy="483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01789-289F-4949-A54A-E87499ADA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504" y="2629246"/>
            <a:ext cx="1053822" cy="420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30C39-9579-42F7-A35E-DA9E113700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2333"/>
          <a:stretch/>
        </p:blipFill>
        <p:spPr>
          <a:xfrm>
            <a:off x="5499653" y="2622980"/>
            <a:ext cx="956140" cy="40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9288" y="5529818"/>
            <a:ext cx="13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group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7608" y="2439203"/>
            <a:ext cx="2175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https://github.com/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apache/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8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60261" y="3837877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Courses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6777" y="4947973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261" y="1795972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293" y="1796844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07" y="3372408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>
          <a:xfrm flipH="1" flipV="1">
            <a:off x="4076765" y="4303346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5153293" y="2727782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2"/>
          </p:cNvCxnSpPr>
          <p:nvPr/>
        </p:nvCxnSpPr>
        <p:spPr>
          <a:xfrm flipH="1" flipV="1">
            <a:off x="1933519" y="2726910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2568101" y="2726475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5150023" y="2726910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5761" y="3372408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2247" y="398201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818" y="5064706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6487" y="3519256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063" y="1784009"/>
            <a:ext cx="14568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8505" y="1786646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7800" y="2733251"/>
            <a:ext cx="2795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projects in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github.com/apache/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systemds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299" y="4397934"/>
            <a:ext cx="1901337" cy="6358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Writing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80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Course Motivation, Goals, </a:t>
            </a:r>
            <a:br>
              <a:rPr lang="en-US" dirty="0"/>
            </a:br>
            <a:r>
              <a:rPr lang="en-US" dirty="0"/>
              <a:t>and 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Database Systems </a:t>
            </a:r>
            <a:r>
              <a:rPr lang="en-US" dirty="0"/>
              <a:t>and Modern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4147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Def: Database System</a:t>
            </a:r>
          </a:p>
          <a:p>
            <a:pPr lvl="1"/>
            <a:r>
              <a:rPr lang="en-US" dirty="0"/>
              <a:t>Overall system of DBMS + DBs</a:t>
            </a:r>
          </a:p>
          <a:p>
            <a:pPr lvl="1"/>
            <a:r>
              <a:rPr lang="en-US" dirty="0"/>
              <a:t>DBMS: Database Management </a:t>
            </a:r>
            <a:br>
              <a:rPr lang="en-US" dirty="0"/>
            </a:br>
            <a:r>
              <a:rPr lang="en-US" dirty="0"/>
              <a:t>System (SW to handle DBs)</a:t>
            </a:r>
          </a:p>
          <a:p>
            <a:pPr lvl="1"/>
            <a:r>
              <a:rPr lang="en-US" dirty="0"/>
              <a:t>DBs: Database (data/metadata </a:t>
            </a:r>
            <a:br>
              <a:rPr lang="en-US" dirty="0"/>
            </a:br>
            <a:r>
              <a:rPr lang="en-US" dirty="0"/>
              <a:t>collection of conceptual mini-world)</a:t>
            </a:r>
          </a:p>
          <a:p>
            <a:pPr lvl="1"/>
            <a:r>
              <a:rPr lang="en-US" dirty="0"/>
              <a:t>Note: DB also a short for DBS/DBMS</a:t>
            </a:r>
          </a:p>
          <a:p>
            <a:pPr lvl="1"/>
            <a:endParaRPr lang="en-US" dirty="0"/>
          </a:p>
          <a:p>
            <a:r>
              <a:rPr lang="en-US" dirty="0"/>
              <a:t>Importance in Practice</a:t>
            </a:r>
          </a:p>
          <a:p>
            <a:pPr lvl="1"/>
            <a:r>
              <a:rPr lang="en-US" dirty="0"/>
              <a:t>Market Volume: </a:t>
            </a:r>
            <a:r>
              <a:rPr lang="en-US" b="1" dirty="0">
                <a:solidFill>
                  <a:srgbClr val="7889FB"/>
                </a:solidFill>
              </a:rPr>
              <a:t>10-100B $US</a:t>
            </a:r>
          </a:p>
          <a:p>
            <a:pPr lvl="1"/>
            <a:r>
              <a:rPr lang="en-US" dirty="0"/>
              <a:t>Foundation of many applications </a:t>
            </a:r>
            <a:br>
              <a:rPr lang="en-US" dirty="0"/>
            </a:br>
            <a:r>
              <a:rPr lang="en-US" dirty="0"/>
              <a:t>in various domains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Goals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6398629" y="279179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49727" y="2036622"/>
            <a:ext cx="1632605" cy="483432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5673745" y="2662965"/>
            <a:ext cx="2949021" cy="71226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7123513" y="279179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7848397" y="279179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581049" y="1785290"/>
            <a:ext cx="3167211" cy="1665352"/>
          </a:xfrm>
          <a:prstGeom prst="flowChartProcess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>
            <a:stCxn id="6" idx="2"/>
            <a:endCxn id="5" idx="1"/>
          </p:cNvCxnSpPr>
          <p:nvPr/>
        </p:nvCxnSpPr>
        <p:spPr>
          <a:xfrm flipH="1">
            <a:off x="6690860" y="2520054"/>
            <a:ext cx="475170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1"/>
          </p:cNvCxnSpPr>
          <p:nvPr/>
        </p:nvCxnSpPr>
        <p:spPr>
          <a:xfrm>
            <a:off x="7166030" y="2520054"/>
            <a:ext cx="249714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9" idx="1"/>
          </p:cNvCxnSpPr>
          <p:nvPr/>
        </p:nvCxnSpPr>
        <p:spPr>
          <a:xfrm>
            <a:off x="7166030" y="2520054"/>
            <a:ext cx="974598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11127" y="998017"/>
            <a:ext cx="9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5" name="Straight Arrow Connector 14"/>
          <p:cNvCxnSpPr>
            <a:stCxn id="14" idx="2"/>
            <a:endCxn id="6" idx="0"/>
          </p:cNvCxnSpPr>
          <p:nvPr/>
        </p:nvCxnSpPr>
        <p:spPr>
          <a:xfrm>
            <a:off x="7161223" y="1367349"/>
            <a:ext cx="4807" cy="66927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268A32A-92E5-4037-B2FD-027F5F7C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207"/>
          <a:stretch/>
        </p:blipFill>
        <p:spPr>
          <a:xfrm>
            <a:off x="6295497" y="4416039"/>
            <a:ext cx="1449035" cy="17680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1FEC75-E435-49DD-9753-83253F19F31E}"/>
              </a:ext>
            </a:extLst>
          </p:cNvPr>
          <p:cNvSpPr txBox="1"/>
          <p:nvPr/>
        </p:nvSpPr>
        <p:spPr>
          <a:xfrm>
            <a:off x="3709354" y="5208025"/>
            <a:ext cx="262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“Relational databases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foundation of western civilization”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68D4E0-8E37-43BB-ADE7-BF8C2EFA59FD}"/>
              </a:ext>
            </a:extLst>
          </p:cNvPr>
          <p:cNvSpPr txBox="1"/>
          <p:nvPr/>
        </p:nvSpPr>
        <p:spPr>
          <a:xfrm>
            <a:off x="5509843" y="3865763"/>
            <a:ext cx="335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[Marianne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Winslett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Bruce Lindsay speaks out: […].  SIGMOD Record 34(2),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3B565B-ED27-400A-8483-55D9DF64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420" y="4462021"/>
            <a:ext cx="928800" cy="120150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089805" y="1240853"/>
            <a:ext cx="9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7182" y="1242527"/>
            <a:ext cx="9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539901" y="1610185"/>
            <a:ext cx="450096" cy="42643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</p:cNvCxnSpPr>
          <p:nvPr/>
        </p:nvCxnSpPr>
        <p:spPr>
          <a:xfrm flipH="1">
            <a:off x="7415744" y="1611859"/>
            <a:ext cx="311534" cy="42476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5811</TotalTime>
  <Words>1511</Words>
  <Application>Microsoft Office PowerPoint</Application>
  <PresentationFormat>On-screen Show (4:3)</PresentationFormat>
  <Paragraphs>488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Consolas</vt:lpstr>
      <vt:lpstr>Sun-ExtA</vt:lpstr>
      <vt:lpstr>Wingdings</vt:lpstr>
      <vt:lpstr>TU Graz Standard</vt:lpstr>
      <vt:lpstr>Data Management 01 Introduction and Overview</vt:lpstr>
      <vt:lpstr>Announcements/Org</vt:lpstr>
      <vt:lpstr>Announcements/Org, cont.</vt:lpstr>
      <vt:lpstr>Agenda</vt:lpstr>
      <vt:lpstr>Data Management Group</vt:lpstr>
      <vt:lpstr>About Me</vt:lpstr>
      <vt:lpstr>Data Management Courses</vt:lpstr>
      <vt:lpstr>Course Motivation, Goals,  and Outline</vt:lpstr>
      <vt:lpstr>Definition and Impact</vt:lpstr>
      <vt:lpstr>Motivation Database Systems</vt:lpstr>
      <vt:lpstr>Goals</vt:lpstr>
      <vt:lpstr>Part A: Database System Fundamentals</vt:lpstr>
      <vt:lpstr>Part B: Modern Data Management </vt:lpstr>
      <vt:lpstr>Course Organization</vt:lpstr>
      <vt:lpstr>Basic Course Organization</vt:lpstr>
      <vt:lpstr>Course Logistics</vt:lpstr>
      <vt:lpstr>Course Logistics, cont.</vt:lpstr>
      <vt:lpstr>Exercises: Graz Districts</vt:lpstr>
      <vt:lpstr>Literature</vt:lpstr>
      <vt:lpstr>History of Data Management</vt:lpstr>
      <vt:lpstr>History 1960/70s (pre-relational)</vt:lpstr>
      <vt:lpstr>History 1970/80s  (relational)</vt:lpstr>
      <vt:lpstr>Success of SQL / Relational Model</vt:lpstr>
      <vt:lpstr>Excursus: PostgreSQL</vt:lpstr>
      <vt:lpstr>History 1980/90/2000s</vt:lpstr>
      <vt:lpstr>History 2000s / Early 2010s</vt:lpstr>
      <vt:lpstr>History 2010s – Present</vt:lpstr>
      <vt:lpstr>History 2010s – Present, cont.</vt:lpstr>
      <vt:lpstr>History 2010s – Present, cont.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- 01 Introduction and Overview</dc:title>
  <dc:subject/>
  <dc:creator>mboehm</dc:creator>
  <cp:keywords/>
  <dc:description/>
  <cp:lastModifiedBy>mboehm</cp:lastModifiedBy>
  <cp:revision>460</cp:revision>
  <cp:lastPrinted>2020-02-29T22:29:30Z</cp:lastPrinted>
  <dcterms:created xsi:type="dcterms:W3CDTF">2018-07-12T06:39:10Z</dcterms:created>
  <dcterms:modified xsi:type="dcterms:W3CDTF">2022-03-04T22:08:50Z</dcterms:modified>
  <cp:category/>
</cp:coreProperties>
</file>