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88" r:id="rId2"/>
    <p:sldId id="360" r:id="rId3"/>
    <p:sldId id="289" r:id="rId4"/>
    <p:sldId id="295" r:id="rId5"/>
    <p:sldId id="334" r:id="rId6"/>
    <p:sldId id="337" r:id="rId7"/>
    <p:sldId id="335" r:id="rId8"/>
    <p:sldId id="336" r:id="rId9"/>
    <p:sldId id="362" r:id="rId10"/>
    <p:sldId id="328" r:id="rId11"/>
    <p:sldId id="343" r:id="rId12"/>
    <p:sldId id="344" r:id="rId13"/>
    <p:sldId id="345" r:id="rId14"/>
    <p:sldId id="356" r:id="rId15"/>
    <p:sldId id="357" r:id="rId16"/>
    <p:sldId id="346" r:id="rId17"/>
    <p:sldId id="347" r:id="rId18"/>
    <p:sldId id="361" r:id="rId19"/>
    <p:sldId id="364" r:id="rId20"/>
    <p:sldId id="368" r:id="rId21"/>
    <p:sldId id="348" r:id="rId22"/>
    <p:sldId id="350" r:id="rId23"/>
    <p:sldId id="355" r:id="rId24"/>
    <p:sldId id="349" r:id="rId25"/>
    <p:sldId id="359" r:id="rId26"/>
    <p:sldId id="358" r:id="rId27"/>
    <p:sldId id="354" r:id="rId28"/>
    <p:sldId id="351" r:id="rId29"/>
    <p:sldId id="342" r:id="rId30"/>
    <p:sldId id="352" r:id="rId31"/>
    <p:sldId id="353" r:id="rId32"/>
    <p:sldId id="330" r:id="rId33"/>
    <p:sldId id="377" r:id="rId34"/>
    <p:sldId id="338" r:id="rId35"/>
    <p:sldId id="376" r:id="rId36"/>
    <p:sldId id="341" r:id="rId37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5" autoAdjust="0"/>
    <p:restoredTop sz="88432" autoAdjust="0"/>
  </p:normalViewPr>
  <p:slideViewPr>
    <p:cSldViewPr snapToGrid="0" snapToObjects="1">
      <p:cViewPr varScale="1">
        <p:scale>
          <a:sx n="79" d="100"/>
          <a:sy n="79" d="100"/>
        </p:scale>
        <p:origin x="128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11.03.2022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11.03.2022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69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whenever unspecified, pick the more general form (e.g., C instead of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526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many ternary cardinality patterns convertible but not all (e.g., if attributes attached)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40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infinite recursion if [at least 1]</a:t>
            </a:r>
            <a:r>
              <a:rPr lang="en-US" baseline="0" dirty="0"/>
              <a:t> requirement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004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“Perfection is achieved, not when there is nothing more to add, but when there is nothing left to take away.”</a:t>
            </a:r>
          </a:p>
          <a:p>
            <a:r>
              <a:rPr lang="en-US" dirty="0"/>
              <a:t>Antoine de Saint-Exupery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21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273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936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829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Lectures 02/03 contain everything</a:t>
            </a:r>
            <a:r>
              <a:rPr lang="en-US" baseline="0" dirty="0"/>
              <a:t> needed for Exercise 1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82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02 Conceptual Design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 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02 Conceptual Design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SS 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igmod2022contest.eastus.cloudapp.azure.com/index.shtml" TargetMode="External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ugraz-isds/datasets.gi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data.gv.at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boehm7.github.io/teaching/ss22_dbs/01_ExerciseModeling.pdf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Data Management</a:t>
            </a:r>
            <a:br>
              <a:rPr lang="de-DE" b="1" dirty="0"/>
            </a:br>
            <a:r>
              <a:rPr lang="de-DE" b="1" dirty="0"/>
              <a:t>02 Conceptual Design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 11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2022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Entity-Relationship (ER) </a:t>
            </a:r>
            <a:br>
              <a:rPr lang="en-US" dirty="0"/>
            </a:br>
            <a:r>
              <a:rPr lang="en-US" dirty="0"/>
              <a:t>Model and Diagrams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243" y="4584850"/>
            <a:ext cx="607351" cy="928865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28" y="4502695"/>
            <a:ext cx="1093177" cy="1093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1415" y="4501663"/>
            <a:ext cx="4491610" cy="10618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P. Chen: The Entity-Relationship Model - Toward a Unified View of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Trans. Database Syst. 1(1) 1976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P. Chen: The Entity-Relationship Model: Toward a Unified View of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1975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0777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 Diagram Components (Chen Notation)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Entity Type </a:t>
            </a:r>
            <a:r>
              <a:rPr lang="en-US" b="0" dirty="0"/>
              <a:t>(noun)</a:t>
            </a:r>
          </a:p>
          <a:p>
            <a:pPr lvl="1"/>
            <a:r>
              <a:rPr lang="en-US" dirty="0"/>
              <a:t>Entities are objects of the real world</a:t>
            </a:r>
          </a:p>
          <a:p>
            <a:pPr lvl="1"/>
            <a:r>
              <a:rPr lang="en-US" dirty="0"/>
              <a:t>An entity type (or </a:t>
            </a:r>
            <a:r>
              <a:rPr lang="en-US" b="1" dirty="0">
                <a:solidFill>
                  <a:srgbClr val="7889FB"/>
                </a:solidFill>
              </a:rPr>
              <a:t>entity set</a:t>
            </a:r>
            <a:r>
              <a:rPr lang="en-US" dirty="0"/>
              <a:t>) represents</a:t>
            </a:r>
            <a:br>
              <a:rPr lang="en-US" dirty="0"/>
            </a:br>
            <a:r>
              <a:rPr lang="en-US" dirty="0"/>
              <a:t>a collection of entities</a:t>
            </a:r>
          </a:p>
          <a:p>
            <a:pPr lvl="1"/>
            <a:endParaRPr lang="en-US" sz="700" dirty="0"/>
          </a:p>
          <a:p>
            <a:r>
              <a:rPr lang="en-US" dirty="0"/>
              <a:t>Relationship Type </a:t>
            </a:r>
            <a:r>
              <a:rPr lang="en-US" b="0" dirty="0"/>
              <a:t>(verb)</a:t>
            </a:r>
          </a:p>
          <a:p>
            <a:pPr lvl="1"/>
            <a:r>
              <a:rPr lang="en-US" dirty="0"/>
              <a:t>Relationships are concrete associations </a:t>
            </a:r>
            <a:br>
              <a:rPr lang="en-US" dirty="0"/>
            </a:br>
            <a:r>
              <a:rPr lang="en-US" dirty="0"/>
              <a:t>of entities</a:t>
            </a:r>
          </a:p>
          <a:p>
            <a:pPr lvl="1"/>
            <a:r>
              <a:rPr lang="en-US" dirty="0"/>
              <a:t>Relationship type (or </a:t>
            </a:r>
            <a:r>
              <a:rPr lang="en-US" b="1" dirty="0">
                <a:solidFill>
                  <a:srgbClr val="7889FB"/>
                </a:solidFill>
              </a:rPr>
              <a:t>relationship set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or relationship of entity types </a:t>
            </a:r>
          </a:p>
          <a:p>
            <a:pPr lvl="1"/>
            <a:endParaRPr lang="en-US" sz="700" dirty="0"/>
          </a:p>
          <a:p>
            <a:r>
              <a:rPr lang="en-US" dirty="0"/>
              <a:t>Attribute</a:t>
            </a:r>
          </a:p>
          <a:p>
            <a:pPr lvl="1"/>
            <a:r>
              <a:rPr lang="en-US" dirty="0"/>
              <a:t>Entities or relationships are characterized </a:t>
            </a:r>
            <a:br>
              <a:rPr lang="en-US" dirty="0"/>
            </a:br>
            <a:r>
              <a:rPr lang="en-US" dirty="0"/>
              <a:t>by attribute-value pairs</a:t>
            </a:r>
          </a:p>
          <a:p>
            <a:pPr lvl="1"/>
            <a:r>
              <a:rPr lang="en-US" dirty="0"/>
              <a:t>Attribute types (or value sets) describe entity </a:t>
            </a:r>
            <a:br>
              <a:rPr lang="en-US" dirty="0"/>
            </a:br>
            <a:r>
              <a:rPr lang="en-US" dirty="0"/>
              <a:t>and relationship types</a:t>
            </a:r>
          </a:p>
          <a:p>
            <a:pPr lvl="1"/>
            <a:r>
              <a:rPr lang="en-US" dirty="0"/>
              <a:t>Extended attributes: composite, multi-valued, derived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</p:txBody>
      </p:sp>
      <p:sp>
        <p:nvSpPr>
          <p:cNvPr id="8" name="Rectangle 7"/>
          <p:cNvSpPr/>
          <p:nvPr/>
        </p:nvSpPr>
        <p:spPr>
          <a:xfrm>
            <a:off x="6375680" y="1567544"/>
            <a:ext cx="1215851" cy="82396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8772" y="3116132"/>
            <a:ext cx="1789136" cy="854109"/>
            <a:chOff x="6088772" y="3307050"/>
            <a:chExt cx="1789136" cy="854109"/>
          </a:xfrm>
        </p:grpSpPr>
        <p:sp>
          <p:nvSpPr>
            <p:cNvPr id="9" name="Diamond 8"/>
            <p:cNvSpPr/>
            <p:nvPr/>
          </p:nvSpPr>
          <p:spPr>
            <a:xfrm>
              <a:off x="6356838" y="3307050"/>
              <a:ext cx="1253533" cy="854109"/>
            </a:xfrm>
            <a:prstGeom prst="diamond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works in</a:t>
              </a:r>
            </a:p>
          </p:txBody>
        </p:sp>
        <p:cxnSp>
          <p:nvCxnSpPr>
            <p:cNvPr id="11" name="Straight Connector 10"/>
            <p:cNvCxnSpPr>
              <a:stCxn id="9" idx="3"/>
            </p:cNvCxnSpPr>
            <p:nvPr/>
          </p:nvCxnSpPr>
          <p:spPr>
            <a:xfrm flipV="1">
              <a:off x="7610371" y="3734104"/>
              <a:ext cx="267537" cy="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9" idx="1"/>
            </p:cNvCxnSpPr>
            <p:nvPr/>
          </p:nvCxnSpPr>
          <p:spPr>
            <a:xfrm flipV="1">
              <a:off x="6088772" y="3734105"/>
              <a:ext cx="268066" cy="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8080549" y="2011346"/>
            <a:ext cx="751954" cy="52083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2416" y="2053384"/>
            <a:ext cx="669895" cy="43843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8535" y="1346481"/>
            <a:ext cx="92169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Weak entities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03885" y="4794746"/>
            <a:ext cx="2939030" cy="1122168"/>
            <a:chOff x="6203885" y="4794746"/>
            <a:chExt cx="2939030" cy="1122168"/>
          </a:xfrm>
        </p:grpSpPr>
        <p:sp>
          <p:nvSpPr>
            <p:cNvPr id="15" name="Oval 14"/>
            <p:cNvSpPr/>
            <p:nvPr/>
          </p:nvSpPr>
          <p:spPr>
            <a:xfrm>
              <a:off x="6216160" y="5124659"/>
              <a:ext cx="1521070" cy="50241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First Name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946149" y="5467977"/>
              <a:ext cx="996884" cy="448937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998068" y="5519894"/>
              <a:ext cx="897004" cy="34578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32207" y="4794746"/>
              <a:ext cx="141070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Multi-valued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attributes</a:t>
              </a:r>
            </a:p>
          </p:txBody>
        </p:sp>
        <p:cxnSp>
          <p:nvCxnSpPr>
            <p:cNvPr id="22" name="Straight Connector 21"/>
            <p:cNvCxnSpPr>
              <a:endCxn id="15" idx="3"/>
            </p:cNvCxnSpPr>
            <p:nvPr/>
          </p:nvCxnSpPr>
          <p:spPr>
            <a:xfrm flipV="1">
              <a:off x="6203885" y="5553500"/>
              <a:ext cx="235031" cy="24128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48000" y="3787252"/>
                <a:ext cx="1725180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𝑤𝑜𝑟𝑘𝑠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000" y="3787252"/>
                <a:ext cx="172518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25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 Diagram Components (Chen Notation),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  <a:p>
            <a:pPr lvl="1"/>
            <a:r>
              <a:rPr lang="en-US" dirty="0"/>
              <a:t>Attributes that uniquely identify an entity</a:t>
            </a:r>
          </a:p>
          <a:p>
            <a:pPr lvl="1"/>
            <a:r>
              <a:rPr lang="en-US" dirty="0"/>
              <a:t>Every entity type must have such a key</a:t>
            </a:r>
          </a:p>
          <a:p>
            <a:pPr lvl="1"/>
            <a:r>
              <a:rPr lang="en-US" dirty="0"/>
              <a:t>Natural or surrogate (artificial) keys</a:t>
            </a:r>
          </a:p>
          <a:p>
            <a:pPr lvl="1"/>
            <a:endParaRPr lang="en-US" sz="700" dirty="0"/>
          </a:p>
          <a:p>
            <a:r>
              <a:rPr lang="en-US" dirty="0"/>
              <a:t>Role</a:t>
            </a:r>
          </a:p>
          <a:p>
            <a:pPr lvl="1"/>
            <a:r>
              <a:rPr lang="en-US" dirty="0"/>
              <a:t>Optional description of relationship types</a:t>
            </a:r>
          </a:p>
          <a:p>
            <a:pPr lvl="1"/>
            <a:r>
              <a:rPr lang="en-US" dirty="0"/>
              <a:t>Useful for recursive relationships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767566" y="1614776"/>
            <a:ext cx="1521070" cy="502418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EmpID</a:t>
            </a:r>
            <a:endParaRPr lang="en-US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59155" y="2894863"/>
            <a:ext cx="2925754" cy="894508"/>
            <a:chOff x="6059155" y="2894863"/>
            <a:chExt cx="2925754" cy="894508"/>
          </a:xfrm>
        </p:grpSpPr>
        <p:sp>
          <p:nvSpPr>
            <p:cNvPr id="6" name="Diamond 5"/>
            <p:cNvSpPr/>
            <p:nvPr/>
          </p:nvSpPr>
          <p:spPr>
            <a:xfrm>
              <a:off x="6919545" y="2935262"/>
              <a:ext cx="1253533" cy="854109"/>
            </a:xfrm>
            <a:prstGeom prst="diamond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works in</a:t>
              </a:r>
            </a:p>
          </p:txBody>
        </p:sp>
        <p:cxnSp>
          <p:nvCxnSpPr>
            <p:cNvPr id="7" name="Straight Connector 6"/>
            <p:cNvCxnSpPr>
              <a:endCxn id="6" idx="1"/>
            </p:cNvCxnSpPr>
            <p:nvPr/>
          </p:nvCxnSpPr>
          <p:spPr>
            <a:xfrm flipV="1">
              <a:off x="6400799" y="3362317"/>
              <a:ext cx="518746" cy="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059155" y="2903235"/>
              <a:ext cx="119575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employed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V="1">
              <a:off x="8173078" y="3362314"/>
              <a:ext cx="473530" cy="3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789155" y="2894863"/>
              <a:ext cx="119575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employs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358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err="1"/>
              <a:t>EmployeeDB</a:t>
            </a:r>
            <a:r>
              <a:rPr lang="en-US" dirty="0"/>
              <a:t> 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64454" y="1824605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</a:p>
        </p:txBody>
      </p:sp>
      <p:sp>
        <p:nvSpPr>
          <p:cNvPr id="6" name="Diamond 5"/>
          <p:cNvSpPr/>
          <p:nvPr/>
        </p:nvSpPr>
        <p:spPr>
          <a:xfrm>
            <a:off x="2123970" y="2876435"/>
            <a:ext cx="1253533" cy="854109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Dept-Emp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6062" y="673955"/>
            <a:ext cx="299165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P. Chen: The Entity-Relationship Model - Toward a Unified View of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Trans. Database Syst. 1(1) 1976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Rectangle 8"/>
          <p:cNvSpPr/>
          <p:nvPr/>
        </p:nvSpPr>
        <p:spPr>
          <a:xfrm>
            <a:off x="1964453" y="4145130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37641" y="4145130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</a:p>
        </p:txBody>
      </p:sp>
      <p:sp>
        <p:nvSpPr>
          <p:cNvPr id="12" name="Diamond 11"/>
          <p:cNvSpPr/>
          <p:nvPr/>
        </p:nvSpPr>
        <p:spPr>
          <a:xfrm>
            <a:off x="4171078" y="4572002"/>
            <a:ext cx="1637464" cy="721346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</a:t>
            </a:r>
          </a:p>
        </p:txBody>
      </p:sp>
      <p:sp>
        <p:nvSpPr>
          <p:cNvPr id="13" name="Diamond 12"/>
          <p:cNvSpPr/>
          <p:nvPr/>
        </p:nvSpPr>
        <p:spPr>
          <a:xfrm>
            <a:off x="4171078" y="3661884"/>
            <a:ext cx="1637464" cy="728630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</a:t>
            </a:r>
            <a:b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</a:p>
        </p:txBody>
      </p:sp>
      <p:cxnSp>
        <p:nvCxnSpPr>
          <p:cNvPr id="14" name="Straight Connector 13"/>
          <p:cNvCxnSpPr>
            <a:stCxn id="6" idx="0"/>
            <a:endCxn id="5" idx="2"/>
          </p:cNvCxnSpPr>
          <p:nvPr/>
        </p:nvCxnSpPr>
        <p:spPr>
          <a:xfrm flipV="1">
            <a:off x="2750737" y="2461849"/>
            <a:ext cx="0" cy="41458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2"/>
            <a:endCxn id="9" idx="0"/>
          </p:cNvCxnSpPr>
          <p:nvPr/>
        </p:nvCxnSpPr>
        <p:spPr>
          <a:xfrm flipH="1">
            <a:off x="2750736" y="3730544"/>
            <a:ext cx="1" cy="41458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1"/>
            <a:endCxn id="9" idx="3"/>
          </p:cNvCxnSpPr>
          <p:nvPr/>
        </p:nvCxnSpPr>
        <p:spPr>
          <a:xfrm flipH="1">
            <a:off x="3537019" y="4026199"/>
            <a:ext cx="634059" cy="43755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1"/>
            <a:endCxn id="9" idx="3"/>
          </p:cNvCxnSpPr>
          <p:nvPr/>
        </p:nvCxnSpPr>
        <p:spPr>
          <a:xfrm flipH="1" flipV="1">
            <a:off x="3537019" y="4463752"/>
            <a:ext cx="634059" cy="46892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1"/>
            <a:endCxn id="13" idx="3"/>
          </p:cNvCxnSpPr>
          <p:nvPr/>
        </p:nvCxnSpPr>
        <p:spPr>
          <a:xfrm flipH="1" flipV="1">
            <a:off x="5808542" y="4026199"/>
            <a:ext cx="629099" cy="43755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873646" y="2865089"/>
            <a:ext cx="1521070" cy="502418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Percentage</a:t>
            </a:r>
          </a:p>
        </p:txBody>
      </p:sp>
      <p:sp>
        <p:nvSpPr>
          <p:cNvPr id="33" name="Oval 32"/>
          <p:cNvSpPr/>
          <p:nvPr/>
        </p:nvSpPr>
        <p:spPr>
          <a:xfrm>
            <a:off x="759398" y="5419421"/>
            <a:ext cx="1075713" cy="502418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68963" y="3479335"/>
            <a:ext cx="1075713" cy="502418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EmpID</a:t>
            </a:r>
            <a:endParaRPr lang="en-US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19389" y="4147929"/>
            <a:ext cx="1516255" cy="502418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Name</a:t>
            </a:r>
          </a:p>
        </p:txBody>
      </p:sp>
      <p:sp>
        <p:nvSpPr>
          <p:cNvPr id="39" name="Oval 38"/>
          <p:cNvSpPr/>
          <p:nvPr/>
        </p:nvSpPr>
        <p:spPr>
          <a:xfrm>
            <a:off x="668964" y="1353640"/>
            <a:ext cx="1075713" cy="502418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40" name="Oval 39"/>
          <p:cNvSpPr/>
          <p:nvPr/>
        </p:nvSpPr>
        <p:spPr>
          <a:xfrm>
            <a:off x="6685532" y="2251833"/>
            <a:ext cx="1075713" cy="502418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41" name="Oval 40"/>
          <p:cNvSpPr/>
          <p:nvPr/>
        </p:nvSpPr>
        <p:spPr>
          <a:xfrm>
            <a:off x="7472350" y="2762069"/>
            <a:ext cx="1075713" cy="502418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42" name="Oval 41"/>
          <p:cNvSpPr/>
          <p:nvPr/>
        </p:nvSpPr>
        <p:spPr>
          <a:xfrm>
            <a:off x="7837177" y="3338363"/>
            <a:ext cx="1075713" cy="502418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</p:txBody>
      </p:sp>
      <p:cxnSp>
        <p:nvCxnSpPr>
          <p:cNvPr id="43" name="Straight Connector 42"/>
          <p:cNvCxnSpPr>
            <a:stCxn id="12" idx="3"/>
            <a:endCxn id="10" idx="1"/>
          </p:cNvCxnSpPr>
          <p:nvPr/>
        </p:nvCxnSpPr>
        <p:spPr>
          <a:xfrm flipV="1">
            <a:off x="5808542" y="4463752"/>
            <a:ext cx="629099" cy="46892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5" idx="1"/>
            <a:endCxn id="39" idx="5"/>
          </p:cNvCxnSpPr>
          <p:nvPr/>
        </p:nvCxnSpPr>
        <p:spPr>
          <a:xfrm flipH="1" flipV="1">
            <a:off x="1587142" y="1782481"/>
            <a:ext cx="377312" cy="36074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9" idx="1"/>
            <a:endCxn id="34" idx="5"/>
          </p:cNvCxnSpPr>
          <p:nvPr/>
        </p:nvCxnSpPr>
        <p:spPr>
          <a:xfrm flipH="1" flipV="1">
            <a:off x="1587141" y="3908176"/>
            <a:ext cx="377312" cy="55557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9" idx="1"/>
            <a:endCxn id="35" idx="6"/>
          </p:cNvCxnSpPr>
          <p:nvPr/>
        </p:nvCxnSpPr>
        <p:spPr>
          <a:xfrm flipH="1" flipV="1">
            <a:off x="1735644" y="4399138"/>
            <a:ext cx="228809" cy="64614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9" idx="1"/>
            <a:endCxn id="33" idx="7"/>
          </p:cNvCxnSpPr>
          <p:nvPr/>
        </p:nvCxnSpPr>
        <p:spPr>
          <a:xfrm flipH="1">
            <a:off x="1677576" y="4463752"/>
            <a:ext cx="286877" cy="102924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0"/>
            <a:endCxn id="32" idx="4"/>
          </p:cNvCxnSpPr>
          <p:nvPr/>
        </p:nvCxnSpPr>
        <p:spPr>
          <a:xfrm flipH="1" flipV="1">
            <a:off x="4634181" y="3367507"/>
            <a:ext cx="355629" cy="294377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0" idx="0"/>
            <a:endCxn id="40" idx="4"/>
          </p:cNvCxnSpPr>
          <p:nvPr/>
        </p:nvCxnSpPr>
        <p:spPr>
          <a:xfrm flipH="1" flipV="1">
            <a:off x="7223389" y="2754251"/>
            <a:ext cx="535" cy="1390879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0" idx="0"/>
            <a:endCxn id="41" idx="3"/>
          </p:cNvCxnSpPr>
          <p:nvPr/>
        </p:nvCxnSpPr>
        <p:spPr>
          <a:xfrm flipV="1">
            <a:off x="7223924" y="3190910"/>
            <a:ext cx="405961" cy="954220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0" idx="0"/>
            <a:endCxn id="42" idx="3"/>
          </p:cNvCxnSpPr>
          <p:nvPr/>
        </p:nvCxnSpPr>
        <p:spPr>
          <a:xfrm flipV="1">
            <a:off x="7223924" y="3767204"/>
            <a:ext cx="770788" cy="37792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211015" y="4792698"/>
            <a:ext cx="1516255" cy="502418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Name</a:t>
            </a:r>
          </a:p>
        </p:txBody>
      </p:sp>
      <p:cxnSp>
        <p:nvCxnSpPr>
          <p:cNvPr id="85" name="Straight Connector 84"/>
          <p:cNvCxnSpPr>
            <a:stCxn id="9" idx="1"/>
            <a:endCxn id="82" idx="7"/>
          </p:cNvCxnSpPr>
          <p:nvPr/>
        </p:nvCxnSpPr>
        <p:spPr>
          <a:xfrm flipH="1">
            <a:off x="1505220" y="4463752"/>
            <a:ext cx="459233" cy="402523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800" y="745968"/>
            <a:ext cx="41852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89411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Multiplicity/Cardinality in </a:t>
            </a:r>
            <a:r>
              <a:rPr lang="en-US" dirty="0">
                <a:solidFill>
                  <a:schemeClr val="accent1"/>
                </a:solidFill>
              </a:rPr>
              <a:t>Chen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1:1 (one-to-one)</a:t>
            </a:r>
          </a:p>
          <a:p>
            <a:pPr lvl="1"/>
            <a:r>
              <a:rPr lang="en-US" dirty="0"/>
              <a:t>Each e1 relates to at most one e2</a:t>
            </a:r>
          </a:p>
          <a:p>
            <a:pPr lvl="1"/>
            <a:r>
              <a:rPr lang="en-US" dirty="0"/>
              <a:t>Each e2 relates to at most one e1</a:t>
            </a:r>
          </a:p>
          <a:p>
            <a:pPr lvl="1"/>
            <a:endParaRPr lang="en-US" sz="700" dirty="0"/>
          </a:p>
          <a:p>
            <a:r>
              <a:rPr lang="en-US" dirty="0"/>
              <a:t>1:N (one-to-many)</a:t>
            </a:r>
          </a:p>
          <a:p>
            <a:pPr lvl="1"/>
            <a:r>
              <a:rPr lang="en-US" dirty="0"/>
              <a:t>Each e1 relates to many e2 (0,1,</a:t>
            </a:r>
            <a:r>
              <a:rPr lang="en-AT" dirty="0"/>
              <a:t>…</a:t>
            </a:r>
            <a:r>
              <a:rPr lang="en-US" dirty="0"/>
              <a:t>N)</a:t>
            </a:r>
          </a:p>
          <a:p>
            <a:pPr lvl="1"/>
            <a:r>
              <a:rPr lang="en-US" dirty="0"/>
              <a:t>Each e2 relates to at most one e1</a:t>
            </a:r>
          </a:p>
          <a:p>
            <a:pPr lvl="1"/>
            <a:endParaRPr lang="en-US" sz="700" dirty="0"/>
          </a:p>
          <a:p>
            <a:r>
              <a:rPr lang="en-US" dirty="0"/>
              <a:t>N:1 (many-to-one)</a:t>
            </a:r>
          </a:p>
          <a:p>
            <a:pPr lvl="1"/>
            <a:r>
              <a:rPr lang="en-US" dirty="0"/>
              <a:t>Symmetric to 1:N</a:t>
            </a:r>
          </a:p>
          <a:p>
            <a:pPr lvl="1"/>
            <a:endParaRPr lang="en-US" sz="700" dirty="0"/>
          </a:p>
          <a:p>
            <a:r>
              <a:rPr lang="en-US" dirty="0"/>
              <a:t>N:M (many-to-many)</a:t>
            </a:r>
          </a:p>
          <a:p>
            <a:pPr lvl="1"/>
            <a:r>
              <a:rPr lang="en-US" dirty="0"/>
              <a:t>Each e1 relates to many e2 (0,1,</a:t>
            </a:r>
            <a:r>
              <a:rPr lang="en-AT" dirty="0"/>
              <a:t>…</a:t>
            </a:r>
            <a:r>
              <a:rPr lang="en-US" dirty="0"/>
              <a:t>M)</a:t>
            </a:r>
          </a:p>
          <a:p>
            <a:pPr lvl="1"/>
            <a:r>
              <a:rPr lang="en-US" dirty="0"/>
              <a:t>Each e2 related to many e1 (0,1,</a:t>
            </a:r>
            <a:r>
              <a:rPr lang="en-AT" dirty="0"/>
              <a:t>…</a:t>
            </a:r>
            <a:r>
              <a:rPr lang="en-US" dirty="0"/>
              <a:t>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8945" y="1301449"/>
            <a:ext cx="1148863" cy="41329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E1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7639" y="1301449"/>
            <a:ext cx="1148863" cy="413292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E2</a:t>
            </a:r>
          </a:p>
        </p:txBody>
      </p:sp>
      <p:sp>
        <p:nvSpPr>
          <p:cNvPr id="7" name="Diamond 6"/>
          <p:cNvSpPr/>
          <p:nvPr/>
        </p:nvSpPr>
        <p:spPr>
          <a:xfrm>
            <a:off x="2564586" y="1270774"/>
            <a:ext cx="1196275" cy="472561"/>
          </a:xfrm>
          <a:prstGeom prst="diamond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cxnSp>
        <p:nvCxnSpPr>
          <p:cNvPr id="8" name="Straight Connector 7"/>
          <p:cNvCxnSpPr>
            <a:stCxn id="7" idx="1"/>
            <a:endCxn id="5" idx="3"/>
          </p:cNvCxnSpPr>
          <p:nvPr/>
        </p:nvCxnSpPr>
        <p:spPr>
          <a:xfrm flipH="1">
            <a:off x="1967808" y="1507055"/>
            <a:ext cx="596778" cy="104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1"/>
            <a:endCxn id="7" idx="3"/>
          </p:cNvCxnSpPr>
          <p:nvPr/>
        </p:nvCxnSpPr>
        <p:spPr>
          <a:xfrm flipH="1" flipV="1">
            <a:off x="3760861" y="1507055"/>
            <a:ext cx="596778" cy="1040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40140" y="1255676"/>
            <a:ext cx="2883877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 ⊆ E1×E2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5807949" y="2082048"/>
            <a:ext cx="2163730" cy="930962"/>
            <a:chOff x="5807949" y="2082048"/>
            <a:chExt cx="2163730" cy="930962"/>
          </a:xfrm>
        </p:grpSpPr>
        <p:sp>
          <p:nvSpPr>
            <p:cNvPr id="15" name="Rectangle 14"/>
            <p:cNvSpPr/>
            <p:nvPr/>
          </p:nvSpPr>
          <p:spPr>
            <a:xfrm>
              <a:off x="5807949" y="2085210"/>
              <a:ext cx="797154" cy="9278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E1</a:t>
              </a: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74525" y="2082048"/>
              <a:ext cx="797154" cy="930962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E2 </a:t>
              </a:r>
            </a:p>
            <a:p>
              <a:pPr algn="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06526" y="2153420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99348" y="2362366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09877" y="2586035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92421" y="2806335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07679" y="2806335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259470" y="2160345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52292" y="2369291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262821" y="2592960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45365" y="2813260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711787" y="2806335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Straight Connector 26"/>
            <p:cNvCxnSpPr>
              <a:stCxn id="22" idx="1"/>
              <a:endCxn id="17" idx="3"/>
            </p:cNvCxnSpPr>
            <p:nvPr/>
          </p:nvCxnSpPr>
          <p:spPr>
            <a:xfrm flipH="1" flipV="1">
              <a:off x="6332190" y="2220277"/>
              <a:ext cx="9272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3" idx="1"/>
              <a:endCxn id="18" idx="3"/>
            </p:cNvCxnSpPr>
            <p:nvPr/>
          </p:nvCxnSpPr>
          <p:spPr>
            <a:xfrm flipH="1" flipV="1">
              <a:off x="6525012" y="2429223"/>
              <a:ext cx="9272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4" idx="1"/>
              <a:endCxn id="19" idx="3"/>
            </p:cNvCxnSpPr>
            <p:nvPr/>
          </p:nvCxnSpPr>
          <p:spPr>
            <a:xfrm flipH="1" flipV="1">
              <a:off x="6335541" y="2652892"/>
              <a:ext cx="9272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5" idx="1"/>
              <a:endCxn id="20" idx="3"/>
            </p:cNvCxnSpPr>
            <p:nvPr/>
          </p:nvCxnSpPr>
          <p:spPr>
            <a:xfrm flipH="1" flipV="1">
              <a:off x="6518085" y="2873192"/>
              <a:ext cx="9272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5807948" y="3157832"/>
            <a:ext cx="2163730" cy="930962"/>
            <a:chOff x="5807948" y="3157832"/>
            <a:chExt cx="2163730" cy="930962"/>
          </a:xfrm>
        </p:grpSpPr>
        <p:sp>
          <p:nvSpPr>
            <p:cNvPr id="39" name="Rectangle 38"/>
            <p:cNvSpPr/>
            <p:nvPr/>
          </p:nvSpPr>
          <p:spPr>
            <a:xfrm>
              <a:off x="5807948" y="3160994"/>
              <a:ext cx="797154" cy="9278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E1</a:t>
              </a: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174524" y="3157832"/>
              <a:ext cx="797154" cy="930962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E2 </a:t>
              </a:r>
            </a:p>
            <a:p>
              <a:pPr algn="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06525" y="3229204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99347" y="3438150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09876" y="3661819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392420" y="3882119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007678" y="3882119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259469" y="3236129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452291" y="3445075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262820" y="3668744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505653" y="3889044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11786" y="3520380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1" name="Straight Connector 50"/>
            <p:cNvCxnSpPr>
              <a:stCxn id="46" idx="1"/>
              <a:endCxn id="42" idx="3"/>
            </p:cNvCxnSpPr>
            <p:nvPr/>
          </p:nvCxnSpPr>
          <p:spPr>
            <a:xfrm flipH="1">
              <a:off x="6525011" y="3302986"/>
              <a:ext cx="734458" cy="20202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1"/>
              <a:endCxn id="42" idx="3"/>
            </p:cNvCxnSpPr>
            <p:nvPr/>
          </p:nvCxnSpPr>
          <p:spPr>
            <a:xfrm flipH="1" flipV="1">
              <a:off x="6525011" y="3505007"/>
              <a:ext cx="9272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8" idx="1"/>
              <a:endCxn id="43" idx="3"/>
            </p:cNvCxnSpPr>
            <p:nvPr/>
          </p:nvCxnSpPr>
          <p:spPr>
            <a:xfrm flipH="1" flipV="1">
              <a:off x="6335540" y="3728676"/>
              <a:ext cx="9272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9" idx="1"/>
              <a:endCxn id="44" idx="3"/>
            </p:cNvCxnSpPr>
            <p:nvPr/>
          </p:nvCxnSpPr>
          <p:spPr>
            <a:xfrm flipH="1" flipV="1">
              <a:off x="6518084" y="3948976"/>
              <a:ext cx="987569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7703413" y="3773265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9" name="Straight Connector 88"/>
            <p:cNvCxnSpPr>
              <a:stCxn id="88" idx="1"/>
              <a:endCxn id="44" idx="3"/>
            </p:cNvCxnSpPr>
            <p:nvPr/>
          </p:nvCxnSpPr>
          <p:spPr>
            <a:xfrm flipH="1">
              <a:off x="6518084" y="3840122"/>
              <a:ext cx="1185329" cy="10885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>
            <a:off x="2059914" y="1508095"/>
            <a:ext cx="4544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830098" y="1529866"/>
            <a:ext cx="4544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809622" y="4214581"/>
            <a:ext cx="2163730" cy="930962"/>
            <a:chOff x="5809622" y="4214581"/>
            <a:chExt cx="2163730" cy="930962"/>
          </a:xfrm>
        </p:grpSpPr>
        <p:sp>
          <p:nvSpPr>
            <p:cNvPr id="55" name="Rectangle 54"/>
            <p:cNvSpPr/>
            <p:nvPr/>
          </p:nvSpPr>
          <p:spPr>
            <a:xfrm>
              <a:off x="5809622" y="4217743"/>
              <a:ext cx="797154" cy="9278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E1</a:t>
              </a: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176198" y="4214581"/>
              <a:ext cx="797154" cy="930962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E2 </a:t>
              </a:r>
            </a:p>
            <a:p>
              <a:pPr algn="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208199" y="4285953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401021" y="4444659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890006" y="4718568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394094" y="4938868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009352" y="4938868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261143" y="4292878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264494" y="4725493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447038" y="4945793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713460" y="4938868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7" name="Straight Connector 66"/>
            <p:cNvCxnSpPr>
              <a:stCxn id="62" idx="1"/>
              <a:endCxn id="57" idx="3"/>
            </p:cNvCxnSpPr>
            <p:nvPr/>
          </p:nvCxnSpPr>
          <p:spPr>
            <a:xfrm flipH="1" flipV="1">
              <a:off x="6333863" y="4352810"/>
              <a:ext cx="9272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2" idx="1"/>
              <a:endCxn id="58" idx="3"/>
            </p:cNvCxnSpPr>
            <p:nvPr/>
          </p:nvCxnSpPr>
          <p:spPr>
            <a:xfrm flipH="1">
              <a:off x="6526685" y="4359735"/>
              <a:ext cx="734458" cy="15178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4" idx="1"/>
              <a:endCxn id="59" idx="3"/>
            </p:cNvCxnSpPr>
            <p:nvPr/>
          </p:nvCxnSpPr>
          <p:spPr>
            <a:xfrm flipH="1" flipV="1">
              <a:off x="6015670" y="4785425"/>
              <a:ext cx="1248824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5" idx="1"/>
              <a:endCxn id="60" idx="3"/>
            </p:cNvCxnSpPr>
            <p:nvPr/>
          </p:nvCxnSpPr>
          <p:spPr>
            <a:xfrm flipH="1" flipV="1">
              <a:off x="6519758" y="5005725"/>
              <a:ext cx="9272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6201729" y="4597059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6" name="Straight Connector 95"/>
            <p:cNvCxnSpPr>
              <a:stCxn id="64" idx="1"/>
              <a:endCxn id="95" idx="3"/>
            </p:cNvCxnSpPr>
            <p:nvPr/>
          </p:nvCxnSpPr>
          <p:spPr>
            <a:xfrm flipH="1" flipV="1">
              <a:off x="6327393" y="4663916"/>
              <a:ext cx="937101" cy="12843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5799575" y="5269660"/>
            <a:ext cx="2163730" cy="930962"/>
            <a:chOff x="5799575" y="5269660"/>
            <a:chExt cx="2163730" cy="930962"/>
          </a:xfrm>
        </p:grpSpPr>
        <p:sp>
          <p:nvSpPr>
            <p:cNvPr id="71" name="Rectangle 70"/>
            <p:cNvSpPr/>
            <p:nvPr/>
          </p:nvSpPr>
          <p:spPr>
            <a:xfrm>
              <a:off x="5799575" y="5272822"/>
              <a:ext cx="797154" cy="9278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E1</a:t>
              </a: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166151" y="5269660"/>
              <a:ext cx="797154" cy="930962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E2 </a:t>
              </a:r>
            </a:p>
            <a:p>
              <a:pPr algn="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198152" y="5341032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390974" y="5549978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201503" y="5773647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384047" y="5993947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999305" y="5993947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251096" y="5347957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443918" y="5556903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254447" y="5780572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436991" y="6000872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703413" y="5843225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3" name="Straight Connector 82"/>
            <p:cNvCxnSpPr>
              <a:stCxn id="78" idx="1"/>
              <a:endCxn id="73" idx="3"/>
            </p:cNvCxnSpPr>
            <p:nvPr/>
          </p:nvCxnSpPr>
          <p:spPr>
            <a:xfrm flipH="1" flipV="1">
              <a:off x="6323816" y="5407889"/>
              <a:ext cx="9272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79" idx="1"/>
              <a:endCxn id="74" idx="3"/>
            </p:cNvCxnSpPr>
            <p:nvPr/>
          </p:nvCxnSpPr>
          <p:spPr>
            <a:xfrm flipH="1" flipV="1">
              <a:off x="6516638" y="5616835"/>
              <a:ext cx="9272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0" idx="1"/>
              <a:endCxn id="75" idx="3"/>
            </p:cNvCxnSpPr>
            <p:nvPr/>
          </p:nvCxnSpPr>
          <p:spPr>
            <a:xfrm flipH="1" flipV="1">
              <a:off x="6327167" y="5840504"/>
              <a:ext cx="9272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1" idx="1"/>
              <a:endCxn id="76" idx="3"/>
            </p:cNvCxnSpPr>
            <p:nvPr/>
          </p:nvCxnSpPr>
          <p:spPr>
            <a:xfrm flipH="1" flipV="1">
              <a:off x="6509711" y="6060804"/>
              <a:ext cx="9272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80" idx="1"/>
              <a:endCxn id="76" idx="3"/>
            </p:cNvCxnSpPr>
            <p:nvPr/>
          </p:nvCxnSpPr>
          <p:spPr>
            <a:xfrm flipH="1">
              <a:off x="6509711" y="5847429"/>
              <a:ext cx="744736" cy="21337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79" idx="1"/>
              <a:endCxn id="73" idx="3"/>
            </p:cNvCxnSpPr>
            <p:nvPr/>
          </p:nvCxnSpPr>
          <p:spPr>
            <a:xfrm flipH="1" flipV="1">
              <a:off x="6323816" y="5407889"/>
              <a:ext cx="1120102" cy="21587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82" idx="1"/>
              <a:endCxn id="76" idx="3"/>
            </p:cNvCxnSpPr>
            <p:nvPr/>
          </p:nvCxnSpPr>
          <p:spPr>
            <a:xfrm flipH="1">
              <a:off x="6509711" y="5910082"/>
              <a:ext cx="1193702" cy="15072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79" idx="1"/>
              <a:endCxn id="75" idx="3"/>
            </p:cNvCxnSpPr>
            <p:nvPr/>
          </p:nvCxnSpPr>
          <p:spPr>
            <a:xfrm flipH="1">
              <a:off x="6327167" y="5623760"/>
              <a:ext cx="1116751" cy="21674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/>
          <p:cNvSpPr txBox="1"/>
          <p:nvPr/>
        </p:nvSpPr>
        <p:spPr>
          <a:xfrm>
            <a:off x="7264494" y="638200"/>
            <a:ext cx="165346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 .. [0,1]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 ... [0,1,N]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3243107" y="4529121"/>
            <a:ext cx="500203" cy="0"/>
          </a:xfrm>
          <a:prstGeom prst="line">
            <a:avLst/>
          </a:prstGeom>
          <a:ln w="19050">
            <a:solidFill>
              <a:srgbClr val="7889F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3243107" y="3395335"/>
            <a:ext cx="463897" cy="0"/>
          </a:xfrm>
          <a:prstGeom prst="line">
            <a:avLst/>
          </a:prstGeom>
          <a:ln w="19050">
            <a:solidFill>
              <a:srgbClr val="7889F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2983528" y="2241450"/>
            <a:ext cx="463897" cy="0"/>
          </a:xfrm>
          <a:prstGeom prst="line">
            <a:avLst/>
          </a:prstGeom>
          <a:ln w="19050">
            <a:solidFill>
              <a:srgbClr val="7889F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3576380" y="2239765"/>
            <a:ext cx="500203" cy="0"/>
          </a:xfrm>
          <a:prstGeom prst="line">
            <a:avLst/>
          </a:prstGeom>
          <a:ln w="19050">
            <a:solidFill>
              <a:srgbClr val="7889F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1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err="1"/>
              <a:t>EmployeeDB</a:t>
            </a:r>
            <a:r>
              <a:rPr lang="en-US" dirty="0"/>
              <a:t> Example,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44358" y="1734168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</a:p>
        </p:txBody>
      </p:sp>
      <p:sp>
        <p:nvSpPr>
          <p:cNvPr id="6" name="Diamond 5"/>
          <p:cNvSpPr/>
          <p:nvPr/>
        </p:nvSpPr>
        <p:spPr>
          <a:xfrm>
            <a:off x="2103874" y="2785998"/>
            <a:ext cx="1253533" cy="854109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Dept-Emp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4357" y="4054693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</a:p>
        </p:txBody>
      </p:sp>
      <p:sp>
        <p:nvSpPr>
          <p:cNvPr id="8" name="Rectangle 7"/>
          <p:cNvSpPr/>
          <p:nvPr/>
        </p:nvSpPr>
        <p:spPr>
          <a:xfrm>
            <a:off x="6417545" y="4054693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</a:p>
        </p:txBody>
      </p:sp>
      <p:sp>
        <p:nvSpPr>
          <p:cNvPr id="9" name="Diamond 8"/>
          <p:cNvSpPr/>
          <p:nvPr/>
        </p:nvSpPr>
        <p:spPr>
          <a:xfrm>
            <a:off x="4150982" y="4481565"/>
            <a:ext cx="1637464" cy="721346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</a:t>
            </a:r>
          </a:p>
        </p:txBody>
      </p:sp>
      <p:sp>
        <p:nvSpPr>
          <p:cNvPr id="10" name="Diamond 9"/>
          <p:cNvSpPr/>
          <p:nvPr/>
        </p:nvSpPr>
        <p:spPr>
          <a:xfrm>
            <a:off x="4150982" y="3571447"/>
            <a:ext cx="1637464" cy="728630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</a:t>
            </a:r>
            <a:b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</a:p>
        </p:txBody>
      </p:sp>
      <p:cxnSp>
        <p:nvCxnSpPr>
          <p:cNvPr id="11" name="Straight Connector 10"/>
          <p:cNvCxnSpPr>
            <a:stCxn id="6" idx="0"/>
            <a:endCxn id="5" idx="2"/>
          </p:cNvCxnSpPr>
          <p:nvPr/>
        </p:nvCxnSpPr>
        <p:spPr>
          <a:xfrm flipV="1">
            <a:off x="2730641" y="2371412"/>
            <a:ext cx="0" cy="41458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2"/>
            <a:endCxn id="7" idx="0"/>
          </p:cNvCxnSpPr>
          <p:nvPr/>
        </p:nvCxnSpPr>
        <p:spPr>
          <a:xfrm flipH="1">
            <a:off x="2730640" y="3640107"/>
            <a:ext cx="1" cy="41458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1"/>
            <a:endCxn id="7" idx="3"/>
          </p:cNvCxnSpPr>
          <p:nvPr/>
        </p:nvCxnSpPr>
        <p:spPr>
          <a:xfrm flipH="1">
            <a:off x="3516923" y="3935762"/>
            <a:ext cx="634059" cy="43755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1"/>
            <a:endCxn id="7" idx="3"/>
          </p:cNvCxnSpPr>
          <p:nvPr/>
        </p:nvCxnSpPr>
        <p:spPr>
          <a:xfrm flipH="1" flipV="1">
            <a:off x="3516923" y="4373315"/>
            <a:ext cx="634059" cy="46892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1"/>
            <a:endCxn id="10" idx="3"/>
          </p:cNvCxnSpPr>
          <p:nvPr/>
        </p:nvCxnSpPr>
        <p:spPr>
          <a:xfrm flipH="1" flipV="1">
            <a:off x="5788446" y="3935762"/>
            <a:ext cx="629099" cy="43755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  <a:endCxn id="8" idx="1"/>
          </p:cNvCxnSpPr>
          <p:nvPr/>
        </p:nvCxnSpPr>
        <p:spPr>
          <a:xfrm flipV="1">
            <a:off x="5788446" y="4373315"/>
            <a:ext cx="629099" cy="46892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58673" y="673955"/>
            <a:ext cx="299165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P. Chen: The Entity-Relationship Model - Toward a Unified View of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Trans. Database Syst. 1(1) 1976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70928" y="2371412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72604" y="3679370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38694" y="4563634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2651" y="4565307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1692" y="3449189"/>
            <a:ext cx="138667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 department contains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employees)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3368" y="2034047"/>
            <a:ext cx="138667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(an employee belongs to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department)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17858" y="4959794"/>
            <a:ext cx="138667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 project is managed by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employee)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71817" y="4961472"/>
            <a:ext cx="138667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(an employee can manage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projects)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30322" y="3751394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64182" y="3753069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51128" y="2831222"/>
            <a:ext cx="138667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 project is done by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employees)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53392" y="2832896"/>
            <a:ext cx="138667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(an employee can work on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projects)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93715" y="1727524"/>
            <a:ext cx="27242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Function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Employee </a:t>
            </a:r>
            <a:r>
              <a:rPr lang="en-AT" dirty="0"/>
              <a:t>↛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Department</a:t>
            </a:r>
          </a:p>
        </p:txBody>
      </p:sp>
    </p:spTree>
    <p:extLst>
      <p:ext uri="{BB962C8B-B14F-4D97-AF65-F5344CB8AC3E}">
        <p14:creationId xmlns:p14="http://schemas.microsoft.com/office/powerpoint/2010/main" val="358620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Multiplicity in </a:t>
            </a:r>
            <a:r>
              <a:rPr lang="en-US" dirty="0">
                <a:solidFill>
                  <a:schemeClr val="accent1"/>
                </a:solidFill>
              </a:rPr>
              <a:t>Modified Chen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Extension: </a:t>
            </a:r>
            <a:r>
              <a:rPr lang="en-US" b="0" dirty="0"/>
              <a:t>C (“choice”/“can”) to model 0 or 1, while 1 means </a:t>
            </a:r>
            <a:br>
              <a:rPr lang="en-US" b="0" dirty="0"/>
            </a:br>
            <a:r>
              <a:rPr lang="en-US" b="0" dirty="0"/>
              <a:t>exactly 1 and M means at least 1.</a:t>
            </a:r>
          </a:p>
          <a:p>
            <a:pPr lvl="1"/>
            <a:endParaRPr lang="en-US" sz="700" dirty="0"/>
          </a:p>
          <a:p>
            <a:r>
              <a:rPr lang="en-US" dirty="0"/>
              <a:t>1:1</a:t>
            </a:r>
            <a:r>
              <a:rPr lang="en-US" b="0" dirty="0"/>
              <a:t> </a:t>
            </a:r>
            <a:r>
              <a:rPr lang="en-AT" b="0" dirty="0"/>
              <a:t>–</a:t>
            </a:r>
            <a:r>
              <a:rPr lang="en-US" b="0" dirty="0"/>
              <a:t> [1] to [1]</a:t>
            </a:r>
          </a:p>
          <a:p>
            <a:r>
              <a:rPr lang="en-US" dirty="0"/>
              <a:t>1:C </a:t>
            </a:r>
            <a:r>
              <a:rPr lang="en-AT" b="0" dirty="0"/>
              <a:t>–</a:t>
            </a:r>
            <a:r>
              <a:rPr lang="en-US" b="0" dirty="0"/>
              <a:t> [1] to [0 or 1]</a:t>
            </a:r>
          </a:p>
          <a:p>
            <a:r>
              <a:rPr lang="en-US" dirty="0"/>
              <a:t>1:M </a:t>
            </a:r>
            <a:r>
              <a:rPr lang="en-AT" b="0" dirty="0"/>
              <a:t>–</a:t>
            </a:r>
            <a:r>
              <a:rPr lang="en-US" b="0" dirty="0"/>
              <a:t> [1] to [at least 1]</a:t>
            </a:r>
          </a:p>
          <a:p>
            <a:r>
              <a:rPr lang="en-US" dirty="0"/>
              <a:t>1:MC </a:t>
            </a:r>
            <a:r>
              <a:rPr lang="en-AT" b="0" dirty="0"/>
              <a:t>–</a:t>
            </a:r>
            <a:r>
              <a:rPr lang="en-US" b="0" dirty="0"/>
              <a:t> [1] to [arbitrary many]</a:t>
            </a:r>
          </a:p>
          <a:p>
            <a:endParaRPr lang="en-US" sz="700" dirty="0"/>
          </a:p>
          <a:p>
            <a:r>
              <a:rPr lang="en-US" dirty="0"/>
              <a:t>C:C </a:t>
            </a:r>
            <a:r>
              <a:rPr lang="en-AT" b="0" dirty="0"/>
              <a:t>–</a:t>
            </a:r>
            <a:r>
              <a:rPr lang="en-US" b="0" dirty="0"/>
              <a:t> [0 or 1] to [0 or 1] </a:t>
            </a: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see 1:1 in Chen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C:M </a:t>
            </a:r>
            <a:r>
              <a:rPr lang="en-AT" b="0" dirty="0"/>
              <a:t>–</a:t>
            </a:r>
            <a:r>
              <a:rPr lang="en-US" b="0" dirty="0"/>
              <a:t> [0 or 1] to [at least 1]</a:t>
            </a:r>
          </a:p>
          <a:p>
            <a:r>
              <a:rPr lang="en-US" dirty="0"/>
              <a:t>C:MC </a:t>
            </a:r>
            <a:r>
              <a:rPr lang="en-AT" b="0" dirty="0"/>
              <a:t>–</a:t>
            </a:r>
            <a:r>
              <a:rPr lang="en-US" b="0" dirty="0"/>
              <a:t> [0 or 1] to [arbitrary many] </a:t>
            </a: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see 1:N in Chen</a:t>
            </a:r>
            <a:endParaRPr lang="en-US" dirty="0">
              <a:solidFill>
                <a:schemeClr val="accent1"/>
              </a:solidFill>
            </a:endParaRPr>
          </a:p>
          <a:p>
            <a:endParaRPr lang="en-US" sz="700" dirty="0"/>
          </a:p>
          <a:p>
            <a:r>
              <a:rPr lang="en-US" dirty="0"/>
              <a:t>M:M </a:t>
            </a:r>
            <a:r>
              <a:rPr lang="en-AT" b="0" dirty="0"/>
              <a:t>–</a:t>
            </a:r>
            <a:r>
              <a:rPr lang="en-US" b="0" dirty="0"/>
              <a:t> [at least 1] to [at least 1]</a:t>
            </a:r>
          </a:p>
          <a:p>
            <a:r>
              <a:rPr lang="en-US" dirty="0"/>
              <a:t>M:MC </a:t>
            </a:r>
            <a:r>
              <a:rPr lang="en-AT" b="0" dirty="0"/>
              <a:t>–</a:t>
            </a:r>
            <a:r>
              <a:rPr lang="en-US" b="0" dirty="0"/>
              <a:t> [at least 1] to [arbitrary many]</a:t>
            </a:r>
          </a:p>
          <a:p>
            <a:endParaRPr lang="en-US" sz="700" dirty="0"/>
          </a:p>
          <a:p>
            <a:r>
              <a:rPr lang="en-US" dirty="0"/>
              <a:t>MC:MC </a:t>
            </a:r>
            <a:r>
              <a:rPr lang="en-AT" b="0" dirty="0"/>
              <a:t>–</a:t>
            </a:r>
            <a:r>
              <a:rPr lang="en-US" b="0" dirty="0"/>
              <a:t> [arbitrary many] to [arbitrary many] </a:t>
            </a: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see M:N in Chen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65820" y="1808704"/>
            <a:ext cx="370508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4 alternatives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(1, C, M, MC)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AT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4*4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16 combinations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(symmetric combinations omitted)</a:t>
            </a:r>
          </a:p>
        </p:txBody>
      </p:sp>
      <p:sp>
        <p:nvSpPr>
          <p:cNvPr id="6" name="Rectangle 5"/>
          <p:cNvSpPr/>
          <p:nvPr/>
        </p:nvSpPr>
        <p:spPr>
          <a:xfrm>
            <a:off x="6800140" y="2825853"/>
            <a:ext cx="966372" cy="93223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</a:rPr>
              <a:t>1 1 1 1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</a:rPr>
              <a:t>0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</a:rPr>
              <a:t>1 1 1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</a:rPr>
              <a:t>0 0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</a:rPr>
              <a:t>1 1</a:t>
            </a:r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</a:rPr>
              <a:t>0 0 0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7765" y="2964265"/>
                <a:ext cx="1152804" cy="55976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⋅(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765" y="2964265"/>
                <a:ext cx="1152804" cy="5597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9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min,max</a:t>
            </a:r>
            <a:r>
              <a:rPr lang="en-US" dirty="0"/>
              <a:t>)-Notation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 Cardinality Notation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Indicate concrete min/max constraints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(each entity is part of at least/at most x relationships)</a:t>
            </a:r>
          </a:p>
          <a:p>
            <a:pPr lvl="1"/>
            <a:r>
              <a:rPr lang="en-US" dirty="0"/>
              <a:t>Chen and (</a:t>
            </a:r>
            <a:r>
              <a:rPr lang="en-US" dirty="0" err="1"/>
              <a:t>min,max</a:t>
            </a:r>
            <a:r>
              <a:rPr lang="en-US" dirty="0"/>
              <a:t>) notation generally incomparable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Wildcard *</a:t>
            </a:r>
            <a:r>
              <a:rPr lang="en-US" dirty="0"/>
              <a:t> indicates arbitrary many (i.e., N) </a:t>
            </a:r>
          </a:p>
          <a:p>
            <a:pPr lvl="1"/>
            <a:endParaRPr lang="en-US" dirty="0"/>
          </a:p>
          <a:p>
            <a:r>
              <a:rPr lang="en-US" dirty="0"/>
              <a:t>Examples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56761" y="4752460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</a:p>
        </p:txBody>
      </p:sp>
      <p:sp>
        <p:nvSpPr>
          <p:cNvPr id="6" name="Diamond 5"/>
          <p:cNvSpPr/>
          <p:nvPr/>
        </p:nvSpPr>
        <p:spPr>
          <a:xfrm>
            <a:off x="3979144" y="4644027"/>
            <a:ext cx="1253533" cy="854109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Dept-Emp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2494" y="4752459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</a:p>
        </p:txBody>
      </p:sp>
      <p:cxnSp>
        <p:nvCxnSpPr>
          <p:cNvPr id="8" name="Straight Connector 7"/>
          <p:cNvCxnSpPr>
            <a:stCxn id="6" idx="1"/>
            <a:endCxn id="5" idx="3"/>
          </p:cNvCxnSpPr>
          <p:nvPr/>
        </p:nvCxnSpPr>
        <p:spPr>
          <a:xfrm flipH="1">
            <a:off x="3329327" y="5071082"/>
            <a:ext cx="649817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  <a:endCxn id="7" idx="1"/>
          </p:cNvCxnSpPr>
          <p:nvPr/>
        </p:nvCxnSpPr>
        <p:spPr>
          <a:xfrm flipV="1">
            <a:off x="5232677" y="5071081"/>
            <a:ext cx="649817" cy="1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93475" y="5442869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6654" y="5429234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38364" y="5442869"/>
            <a:ext cx="15976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Chen notation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(for comparison)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85328" y="4350930"/>
            <a:ext cx="10249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(0,*)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65561" y="4362654"/>
            <a:ext cx="10249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(0,1)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85328" y="3975212"/>
            <a:ext cx="10249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(1,70)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65561" y="3972849"/>
            <a:ext cx="10249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(1,1)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6118" y="3594993"/>
            <a:ext cx="24618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(each employee in exactly one department)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69211" y="3360324"/>
            <a:ext cx="27968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(each department has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70 employees)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82354" y="1422031"/>
            <a:ext cx="706722" cy="41329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176023" y="1422031"/>
            <a:ext cx="706722" cy="413292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E2</a:t>
            </a:r>
          </a:p>
        </p:txBody>
      </p:sp>
      <p:sp>
        <p:nvSpPr>
          <p:cNvPr id="32" name="Diamond 31"/>
          <p:cNvSpPr/>
          <p:nvPr/>
        </p:nvSpPr>
        <p:spPr>
          <a:xfrm>
            <a:off x="6914606" y="1386882"/>
            <a:ext cx="735887" cy="472561"/>
          </a:xfrm>
          <a:prstGeom prst="diamond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cxnSp>
        <p:nvCxnSpPr>
          <p:cNvPr id="33" name="Straight Connector 32"/>
          <p:cNvCxnSpPr>
            <a:stCxn id="32" idx="1"/>
            <a:endCxn id="30" idx="3"/>
          </p:cNvCxnSpPr>
          <p:nvPr/>
        </p:nvCxnSpPr>
        <p:spPr>
          <a:xfrm flipH="1">
            <a:off x="6389076" y="1623163"/>
            <a:ext cx="525530" cy="5514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1" idx="1"/>
            <a:endCxn id="32" idx="3"/>
          </p:cNvCxnSpPr>
          <p:nvPr/>
        </p:nvCxnSpPr>
        <p:spPr>
          <a:xfrm flipH="1" flipV="1">
            <a:off x="7650493" y="1623163"/>
            <a:ext cx="525530" cy="5514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38096" y="1042407"/>
            <a:ext cx="141046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(min</a:t>
            </a:r>
            <a:r>
              <a:rPr lang="en-US" b="1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,max</a:t>
            </a:r>
            <a:r>
              <a:rPr lang="en-US" b="1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36972" y="1044082"/>
            <a:ext cx="141046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(min</a:t>
            </a:r>
            <a:r>
              <a:rPr lang="en-US" b="1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,max</a:t>
            </a:r>
            <a:r>
              <a:rPr lang="en-US" b="1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552283" y="4362654"/>
            <a:ext cx="541606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3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1" grpId="0"/>
      <p:bldP spid="20" grpId="0"/>
      <p:bldP spid="21" grpId="0"/>
      <p:bldP spid="22" grpId="0"/>
      <p:bldP spid="23" grpId="0"/>
      <p:bldP spid="24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min,max</a:t>
            </a:r>
            <a:r>
              <a:rPr lang="en-US" dirty="0"/>
              <a:t>)-Notation,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Problem: </a:t>
            </a:r>
            <a:r>
              <a:rPr lang="en-US" dirty="0"/>
              <a:t>Where do these conflicting notations come from?</a:t>
            </a:r>
          </a:p>
          <a:p>
            <a:endParaRPr lang="en-US" dirty="0"/>
          </a:p>
          <a:p>
            <a:r>
              <a:rPr lang="en-US" dirty="0"/>
              <a:t>Understanding </a:t>
            </a:r>
            <a:r>
              <a:rPr lang="en-US" dirty="0">
                <a:solidFill>
                  <a:srgbClr val="7889FB"/>
                </a:solidFill>
              </a:rPr>
              <a:t>(min, max)-Notation</a:t>
            </a:r>
          </a:p>
          <a:p>
            <a:pPr lvl="1"/>
            <a:r>
              <a:rPr lang="en-US" b="1" dirty="0"/>
              <a:t>Focus on relationships! </a:t>
            </a:r>
          </a:p>
          <a:p>
            <a:pPr lvl="1"/>
            <a:r>
              <a:rPr lang="en-US" dirty="0"/>
              <a:t>Describes number of outgoing </a:t>
            </a:r>
            <a:br>
              <a:rPr lang="en-US" dirty="0"/>
            </a:br>
            <a:r>
              <a:rPr lang="en-US" dirty="0"/>
              <a:t>relationships for each entity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Understanding Chen- / </a:t>
            </a:r>
            <a:br>
              <a:rPr lang="en-US" dirty="0"/>
            </a:br>
            <a:r>
              <a:rPr lang="en-US" dirty="0">
                <a:solidFill>
                  <a:srgbClr val="7889FB"/>
                </a:solidFill>
              </a:rPr>
              <a:t>Modified-Chen-Notation</a:t>
            </a:r>
          </a:p>
          <a:p>
            <a:pPr lvl="1"/>
            <a:r>
              <a:rPr lang="en-US" b="1" dirty="0"/>
              <a:t>Focus on entities!</a:t>
            </a:r>
          </a:p>
          <a:p>
            <a:pPr lvl="1"/>
            <a:r>
              <a:rPr lang="en-US" dirty="0"/>
              <a:t>Describes number of target entities</a:t>
            </a:r>
            <a:br>
              <a:rPr lang="en-US" dirty="0"/>
            </a:br>
            <a:r>
              <a:rPr lang="en-US" dirty="0"/>
              <a:t>(over relationships) for each entity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509391" y="2539221"/>
            <a:ext cx="3309241" cy="930962"/>
            <a:chOff x="5509391" y="2539221"/>
            <a:chExt cx="3309241" cy="930962"/>
          </a:xfrm>
        </p:grpSpPr>
        <p:sp>
          <p:nvSpPr>
            <p:cNvPr id="6" name="Rectangle 5"/>
            <p:cNvSpPr/>
            <p:nvPr/>
          </p:nvSpPr>
          <p:spPr>
            <a:xfrm>
              <a:off x="5509391" y="2542383"/>
              <a:ext cx="797154" cy="9278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E1</a:t>
              </a: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021478" y="2539221"/>
              <a:ext cx="797154" cy="930962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E2 </a:t>
              </a:r>
            </a:p>
            <a:p>
              <a:pPr algn="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07968" y="2610593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00790" y="2819539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11319" y="3043208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3863" y="3263508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09121" y="3263508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106423" y="2617518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99245" y="2826464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09774" y="3050133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52607" y="3270433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58740" y="2901769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Straight Connector 17"/>
            <p:cNvCxnSpPr>
              <a:stCxn id="13" idx="1"/>
              <a:endCxn id="9" idx="3"/>
            </p:cNvCxnSpPr>
            <p:nvPr/>
          </p:nvCxnSpPr>
          <p:spPr>
            <a:xfrm flipH="1">
              <a:off x="6226454" y="2684375"/>
              <a:ext cx="1879969" cy="20202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4" idx="1"/>
              <a:endCxn id="9" idx="3"/>
            </p:cNvCxnSpPr>
            <p:nvPr/>
          </p:nvCxnSpPr>
          <p:spPr>
            <a:xfrm flipH="1" flipV="1">
              <a:off x="6226454" y="2886396"/>
              <a:ext cx="2072791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5" idx="1"/>
              <a:endCxn id="10" idx="3"/>
            </p:cNvCxnSpPr>
            <p:nvPr/>
          </p:nvCxnSpPr>
          <p:spPr>
            <a:xfrm flipH="1" flipV="1">
              <a:off x="6036983" y="3110065"/>
              <a:ext cx="2072791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6" idx="1"/>
              <a:endCxn id="11" idx="3"/>
            </p:cNvCxnSpPr>
            <p:nvPr/>
          </p:nvCxnSpPr>
          <p:spPr>
            <a:xfrm flipH="1" flipV="1">
              <a:off x="6219527" y="3330365"/>
              <a:ext cx="21330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8550367" y="3154654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Connector 22"/>
            <p:cNvCxnSpPr>
              <a:stCxn id="22" idx="1"/>
              <a:endCxn id="11" idx="3"/>
            </p:cNvCxnSpPr>
            <p:nvPr/>
          </p:nvCxnSpPr>
          <p:spPr>
            <a:xfrm flipH="1">
              <a:off x="6219527" y="3221511"/>
              <a:ext cx="2330840" cy="10885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5793628" y="2079363"/>
            <a:ext cx="10249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(0,*)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03522" y="2091087"/>
            <a:ext cx="10249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(0,1)</a:t>
            </a:r>
          </a:p>
        </p:txBody>
      </p:sp>
      <p:sp>
        <p:nvSpPr>
          <p:cNvPr id="26" name="Oval 25"/>
          <p:cNvSpPr/>
          <p:nvPr/>
        </p:nvSpPr>
        <p:spPr>
          <a:xfrm>
            <a:off x="6346737" y="2509077"/>
            <a:ext cx="255029" cy="49626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511066" y="4480223"/>
            <a:ext cx="3309241" cy="930962"/>
            <a:chOff x="5509391" y="2539221"/>
            <a:chExt cx="3309241" cy="930962"/>
          </a:xfrm>
        </p:grpSpPr>
        <p:sp>
          <p:nvSpPr>
            <p:cNvPr id="29" name="Rectangle 28"/>
            <p:cNvSpPr/>
            <p:nvPr/>
          </p:nvSpPr>
          <p:spPr>
            <a:xfrm>
              <a:off x="5509391" y="2542383"/>
              <a:ext cx="797154" cy="9278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E1</a:t>
              </a: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021478" y="2539221"/>
              <a:ext cx="797154" cy="930962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E2 </a:t>
              </a:r>
            </a:p>
            <a:p>
              <a:pPr algn="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07968" y="2610593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00790" y="2819539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11319" y="3043208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93863" y="3263508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09121" y="3263508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106423" y="2617518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299245" y="2826464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109774" y="3050133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352607" y="3270433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558740" y="2901769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1" name="Straight Connector 40"/>
            <p:cNvCxnSpPr>
              <a:stCxn id="36" idx="1"/>
              <a:endCxn id="32" idx="3"/>
            </p:cNvCxnSpPr>
            <p:nvPr/>
          </p:nvCxnSpPr>
          <p:spPr>
            <a:xfrm flipH="1">
              <a:off x="6226454" y="2684375"/>
              <a:ext cx="1879969" cy="20202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7" idx="1"/>
              <a:endCxn id="32" idx="3"/>
            </p:cNvCxnSpPr>
            <p:nvPr/>
          </p:nvCxnSpPr>
          <p:spPr>
            <a:xfrm flipH="1" flipV="1">
              <a:off x="6226454" y="2886396"/>
              <a:ext cx="2072791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8" idx="1"/>
              <a:endCxn id="33" idx="3"/>
            </p:cNvCxnSpPr>
            <p:nvPr/>
          </p:nvCxnSpPr>
          <p:spPr>
            <a:xfrm flipH="1" flipV="1">
              <a:off x="6036983" y="3110065"/>
              <a:ext cx="2072791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9" idx="1"/>
              <a:endCxn id="34" idx="3"/>
            </p:cNvCxnSpPr>
            <p:nvPr/>
          </p:nvCxnSpPr>
          <p:spPr>
            <a:xfrm flipH="1" flipV="1">
              <a:off x="6219527" y="3330365"/>
              <a:ext cx="21330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8550367" y="3154654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6" name="Straight Connector 45"/>
            <p:cNvCxnSpPr>
              <a:stCxn id="45" idx="1"/>
              <a:endCxn id="34" idx="3"/>
            </p:cNvCxnSpPr>
            <p:nvPr/>
          </p:nvCxnSpPr>
          <p:spPr>
            <a:xfrm flipH="1">
              <a:off x="6219527" y="3221511"/>
              <a:ext cx="2330840" cy="10885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6055808" y="4026052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28987" y="4012417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49" name="Oval 48"/>
          <p:cNvSpPr/>
          <p:nvPr/>
        </p:nvSpPr>
        <p:spPr>
          <a:xfrm rot="19127063">
            <a:off x="8079389" y="4431620"/>
            <a:ext cx="350871" cy="582166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57" y="3642413"/>
            <a:ext cx="7456081" cy="2889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301636" cy="4941101"/>
          </a:xfrm>
        </p:spPr>
        <p:txBody>
          <a:bodyPr/>
          <a:lstStyle/>
          <a:p>
            <a:r>
              <a:rPr lang="en-US" dirty="0"/>
              <a:t>Task: Cardinalities in </a:t>
            </a:r>
            <a:r>
              <a:rPr lang="en-US" dirty="0">
                <a:solidFill>
                  <a:srgbClr val="7889FB"/>
                </a:solidFill>
              </a:rPr>
              <a:t>Modified-Chen Notation </a:t>
            </a:r>
            <a:r>
              <a:rPr lang="en-US" b="0" dirty="0"/>
              <a:t>(prev. exam </a:t>
            </a:r>
            <a:r>
              <a:rPr lang="en-US" dirty="0">
                <a:solidFill>
                  <a:srgbClr val="7889FB"/>
                </a:solidFill>
              </a:rPr>
              <a:t>6/100</a:t>
            </a:r>
            <a:r>
              <a:rPr lang="en-US" b="0" dirty="0"/>
              <a:t> points)</a:t>
            </a:r>
          </a:p>
          <a:p>
            <a:pPr lvl="1"/>
            <a:r>
              <a:rPr lang="en-US" b="0" dirty="0"/>
              <a:t>A musician might have created none or arbitrary many albums, and any album is created by at least one musician.</a:t>
            </a:r>
          </a:p>
          <a:p>
            <a:pPr lvl="1"/>
            <a:r>
              <a:rPr lang="en-US" b="0" dirty="0"/>
              <a:t>Every musician has exactly one agent, and an agent might be responsible for one to ten musicians.</a:t>
            </a:r>
          </a:p>
          <a:p>
            <a:pPr lvl="1"/>
            <a:r>
              <a:rPr lang="en-US" b="0" dirty="0"/>
              <a:t>Every musician occupies exactly one studio, and musicians never share a studio.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Task: Cardinalities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 err="1">
                <a:solidFill>
                  <a:schemeClr val="accent1"/>
                </a:solidFill>
              </a:rPr>
              <a:t>min,max</a:t>
            </a:r>
            <a:r>
              <a:rPr lang="en-US" dirty="0">
                <a:solidFill>
                  <a:schemeClr val="accent1"/>
                </a:solidFill>
              </a:rPr>
              <a:t>) Notation 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(5/100 points)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32669" y="4020459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0142" y="4022134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9067" y="4023809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6495" y="4025485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8084" y="4568092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9710" y="5232955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85347" y="6359323"/>
            <a:ext cx="20649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[Exam June 24, 2019]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4054" y="4414022"/>
            <a:ext cx="59117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(0,1)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1142" y="4415699"/>
            <a:ext cx="59117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78739" y="4405648"/>
            <a:ext cx="59117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(0,*)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5827" y="4407325"/>
            <a:ext cx="59117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(1,*)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06907" y="4578985"/>
            <a:ext cx="59117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(1,1)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48294" y="5193609"/>
            <a:ext cx="59117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(1,10)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62769" y="5617026"/>
            <a:ext cx="248026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practice/exams, consistently use only one</a:t>
            </a:r>
          </a:p>
        </p:txBody>
      </p:sp>
    </p:spTree>
    <p:extLst>
      <p:ext uri="{BB962C8B-B14F-4D97-AF65-F5344CB8AC3E}">
        <p14:creationId xmlns:p14="http://schemas.microsoft.com/office/powerpoint/2010/main" val="272056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&amp;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(lectures will be public)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Hybrid: HSi13 /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://tugraz.webex.com/meet/m.boehm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900" dirty="0">
              <a:solidFill>
                <a:schemeClr val="tx1"/>
              </a:solidFill>
            </a:endParaRPr>
          </a:p>
          <a:p>
            <a:r>
              <a:rPr lang="en-US" dirty="0"/>
              <a:t>#2 Course Registrations </a:t>
            </a:r>
            <a:r>
              <a:rPr lang="en-US" dirty="0" smtClean="0"/>
              <a:t>SS22</a:t>
            </a:r>
            <a:endParaRPr lang="en-US" dirty="0"/>
          </a:p>
          <a:p>
            <a:pPr lvl="1"/>
            <a:r>
              <a:rPr lang="en-US" dirty="0"/>
              <a:t>Data Management (lectures/exercises): 	   </a:t>
            </a:r>
            <a:r>
              <a:rPr lang="en-US" b="1" dirty="0" smtClean="0">
                <a:solidFill>
                  <a:schemeClr val="accent1"/>
                </a:solidFill>
              </a:rPr>
              <a:t>471</a:t>
            </a:r>
            <a:r>
              <a:rPr lang="en-US" b="1" dirty="0" smtClean="0">
                <a:solidFill>
                  <a:schemeClr val="accent1"/>
                </a:solidFill>
              </a:rPr>
              <a:t> (4)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Databases (combined lectures/exercises):	   </a:t>
            </a:r>
            <a:r>
              <a:rPr lang="en-US" b="1" dirty="0" smtClean="0">
                <a:solidFill>
                  <a:schemeClr val="accent1"/>
                </a:solidFill>
              </a:rPr>
              <a:t>  70 (0)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sz="9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Exercise 1 Published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Task description published last </a:t>
            </a:r>
            <a:r>
              <a:rPr lang="en-US" dirty="0" smtClean="0">
                <a:solidFill>
                  <a:schemeClr val="tx1"/>
                </a:solidFill>
              </a:rPr>
              <a:t>Tuesday </a:t>
            </a:r>
            <a:r>
              <a:rPr lang="en-US" dirty="0">
                <a:solidFill>
                  <a:schemeClr val="tx1"/>
                </a:solidFill>
              </a:rPr>
              <a:t>(discussed today)</a:t>
            </a:r>
          </a:p>
          <a:p>
            <a:pPr lvl="1"/>
            <a:r>
              <a:rPr lang="en-US" b="1" dirty="0"/>
              <a:t>Deadline: </a:t>
            </a:r>
            <a:r>
              <a:rPr lang="en-US" b="1" dirty="0" smtClean="0">
                <a:solidFill>
                  <a:schemeClr val="accent1"/>
                </a:solidFill>
              </a:rPr>
              <a:t>Mar 29, 11.59pm </a:t>
            </a:r>
            <a:r>
              <a:rPr lang="en-US" dirty="0"/>
              <a:t>in </a:t>
            </a:r>
            <a:r>
              <a:rPr lang="en-US" dirty="0" err="1"/>
              <a:t>TeachCenter</a:t>
            </a:r>
            <a:endParaRPr lang="en-US" dirty="0"/>
          </a:p>
          <a:p>
            <a:pPr lvl="1"/>
            <a:endParaRPr lang="en-US" sz="900" dirty="0"/>
          </a:p>
          <a:p>
            <a:r>
              <a:rPr lang="en-US" dirty="0" smtClean="0"/>
              <a:t>#4 </a:t>
            </a:r>
            <a:r>
              <a:rPr lang="en-US" dirty="0"/>
              <a:t>SIGMOD Programming Context </a:t>
            </a:r>
            <a:r>
              <a:rPr lang="en-US" dirty="0" smtClean="0"/>
              <a:t>2022 (</a:t>
            </a:r>
            <a:r>
              <a:rPr lang="en-US" dirty="0">
                <a:solidFill>
                  <a:schemeClr val="accent1"/>
                </a:solidFill>
              </a:rPr>
              <a:t>Apr 30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b="1" dirty="0"/>
              <a:t>Task: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entity resolution blocking</a:t>
            </a:r>
            <a:r>
              <a:rPr lang="en-US" dirty="0"/>
              <a:t> (recall, runtime limit</a:t>
            </a:r>
            <a:r>
              <a:rPr lang="en-US" dirty="0" smtClean="0"/>
              <a:t>)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hlinkClick r:id="rId3"/>
              </a:rPr>
              <a:t>http://sigmod2022contest.eastus.cloudapp.azure.com/index.shtml</a:t>
            </a:r>
            <a:r>
              <a:rPr lang="en-US" dirty="0"/>
              <a:t> </a:t>
            </a:r>
          </a:p>
          <a:p>
            <a:pPr lvl="1"/>
            <a:r>
              <a:rPr lang="en-US" b="1" dirty="0" smtClean="0"/>
              <a:t>Organized </a:t>
            </a:r>
            <a:r>
              <a:rPr lang="en-US" b="1" dirty="0"/>
              <a:t>by: </a:t>
            </a:r>
            <a:r>
              <a:rPr lang="en-US" dirty="0"/>
              <a:t>Georgia Tech / University of </a:t>
            </a:r>
            <a:r>
              <a:rPr lang="en-US" dirty="0" smtClean="0"/>
              <a:t>Modena </a:t>
            </a:r>
            <a:r>
              <a:rPr lang="en-US" dirty="0" smtClean="0">
                <a:sym typeface="Wingdings" panose="05000000000000000000" pitchFamily="2" charset="2"/>
              </a:rPr>
              <a:t> Awards: </a:t>
            </a:r>
            <a:r>
              <a:rPr lang="en-US" dirty="0" smtClean="0"/>
              <a:t>XXX USD (MS)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7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554" y="1396720"/>
            <a:ext cx="1727400" cy="5051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2806" y="2642440"/>
            <a:ext cx="1173476" cy="8002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Total:</a:t>
            </a:r>
          </a:p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541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496" y="1904238"/>
            <a:ext cx="1326503" cy="468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5606" y="4949547"/>
            <a:ext cx="2290930" cy="453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003" y="5273403"/>
            <a:ext cx="103113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Extra-curricular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</a:t>
            </a:r>
            <a:endParaRPr lang="en-US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0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21" y="3673720"/>
            <a:ext cx="8193270" cy="3005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Cardinalities in </a:t>
            </a:r>
            <a:r>
              <a:rPr lang="en-US" dirty="0">
                <a:solidFill>
                  <a:srgbClr val="7889FB"/>
                </a:solidFill>
              </a:rPr>
              <a:t>Modified-Chen Notation </a:t>
            </a:r>
            <a:r>
              <a:rPr lang="en-US" b="0" dirty="0"/>
              <a:t>(prev. exam </a:t>
            </a:r>
            <a:r>
              <a:rPr lang="en-US" dirty="0">
                <a:solidFill>
                  <a:srgbClr val="7889FB"/>
                </a:solidFill>
              </a:rPr>
              <a:t>9/100</a:t>
            </a:r>
            <a:r>
              <a:rPr lang="en-US" b="0" dirty="0"/>
              <a:t> points)</a:t>
            </a:r>
          </a:p>
          <a:p>
            <a:pPr lvl="1"/>
            <a:r>
              <a:rPr lang="en-US" dirty="0"/>
              <a:t>An actor may play roles in an arbitrary number of movies (incl. none), every movie has a cast of at least one but potentially many actors</a:t>
            </a:r>
          </a:p>
          <a:p>
            <a:pPr lvl="1"/>
            <a:r>
              <a:rPr lang="en-US" dirty="0"/>
              <a:t>A movie is directed by 1 director, directors produce arbitrary many movies </a:t>
            </a:r>
          </a:p>
          <a:p>
            <a:pPr lvl="1"/>
            <a:r>
              <a:rPr lang="en-US" dirty="0"/>
              <a:t>A movie review refers to 1 movie, but there can be 0-many reviews per movie</a:t>
            </a:r>
          </a:p>
          <a:p>
            <a:pPr lvl="1"/>
            <a:r>
              <a:rPr lang="en-US" dirty="0"/>
              <a:t>Actors (</a:t>
            </a:r>
            <a:r>
              <a:rPr lang="en-US" dirty="0" err="1"/>
              <a:t>incl</a:t>
            </a:r>
            <a:r>
              <a:rPr lang="en-US" dirty="0"/>
              <a:t> a single actor) may receive multiple awards for a single movie. An actor can receive only 1 per movie. Awards to 1-many actors are possible.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85347" y="6359323"/>
            <a:ext cx="20649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[Exam July 29, 2020]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2379" y="4120670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9518" y="4122345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8974" y="4113972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6011" y="4115647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9994" y="4780512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95729" y="5294651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6883" y="4631463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24147" y="4631463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13521" y="5287486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</a:p>
        </p:txBody>
      </p:sp>
    </p:spTree>
    <p:extLst>
      <p:ext uri="{BB962C8B-B14F-4D97-AF65-F5344CB8AC3E}">
        <p14:creationId xmlns:p14="http://schemas.microsoft.com/office/powerpoint/2010/main" val="103164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Entity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Existence Dependencies</a:t>
            </a:r>
          </a:p>
          <a:p>
            <a:pPr lvl="1"/>
            <a:r>
              <a:rPr lang="en-US" dirty="0"/>
              <a:t>Entities </a:t>
            </a:r>
            <a:r>
              <a:rPr lang="en-US" b="1" dirty="0">
                <a:solidFill>
                  <a:schemeClr val="accent1"/>
                </a:solidFill>
              </a:rPr>
              <a:t>E2</a:t>
            </a:r>
            <a:r>
              <a:rPr lang="en-US" dirty="0"/>
              <a:t> whose existence depends on the other entities </a:t>
            </a:r>
            <a:r>
              <a:rPr lang="en-US" b="1" dirty="0">
                <a:solidFill>
                  <a:schemeClr val="accent1"/>
                </a:solidFill>
              </a:rPr>
              <a:t>E1</a:t>
            </a:r>
          </a:p>
          <a:p>
            <a:pPr lvl="1"/>
            <a:r>
              <a:rPr lang="en-US" dirty="0"/>
              <a:t>Visualized as a special rectangle with double border</a:t>
            </a:r>
          </a:p>
          <a:p>
            <a:pPr lvl="1"/>
            <a:r>
              <a:rPr lang="en-US" dirty="0"/>
              <a:t>Primary key of </a:t>
            </a:r>
            <a:r>
              <a:rPr lang="en-US" b="1" dirty="0">
                <a:solidFill>
                  <a:schemeClr val="accent1"/>
                </a:solidFill>
              </a:rPr>
              <a:t>E2</a:t>
            </a:r>
            <a:r>
              <a:rPr lang="en-US" dirty="0"/>
              <a:t> contains primary key of </a:t>
            </a:r>
            <a:r>
              <a:rPr lang="en-US" b="1" dirty="0">
                <a:solidFill>
                  <a:schemeClr val="accent1"/>
                </a:solidFill>
              </a:rPr>
              <a:t>E1</a:t>
            </a:r>
          </a:p>
          <a:p>
            <a:pPr lvl="1"/>
            <a:r>
              <a:rPr lang="en-US" dirty="0"/>
              <a:t>Relationship between strong and weak entity types </a:t>
            </a:r>
            <a:r>
              <a:rPr lang="en-US" b="1" dirty="0">
                <a:solidFill>
                  <a:srgbClr val="7889FB"/>
                </a:solidFill>
              </a:rPr>
              <a:t>1:N</a:t>
            </a:r>
            <a:r>
              <a:rPr lang="en-US" dirty="0"/>
              <a:t> (sometimes </a:t>
            </a:r>
            <a:r>
              <a:rPr lang="en-US" b="1" dirty="0">
                <a:solidFill>
                  <a:srgbClr val="7889FB"/>
                </a:solidFill>
              </a:rPr>
              <a:t>1:1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Dependents of an employee (spouse, children)</a:t>
            </a:r>
          </a:p>
          <a:p>
            <a:pPr lvl="1"/>
            <a:r>
              <a:rPr lang="en-US" dirty="0"/>
              <a:t>Rooms of a building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65150" y="4838461"/>
            <a:ext cx="1572566" cy="637244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4073351" y="4730028"/>
            <a:ext cx="1253533" cy="854109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62520" y="4838461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</a:p>
        </p:txBody>
      </p:sp>
      <p:cxnSp>
        <p:nvCxnSpPr>
          <p:cNvPr id="8" name="Straight Connector 7"/>
          <p:cNvCxnSpPr>
            <a:stCxn id="6" idx="1"/>
            <a:endCxn id="7" idx="3"/>
          </p:cNvCxnSpPr>
          <p:nvPr/>
        </p:nvCxnSpPr>
        <p:spPr>
          <a:xfrm flipH="1">
            <a:off x="3135086" y="5157083"/>
            <a:ext cx="938265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3"/>
            <a:endCxn id="5" idx="1"/>
          </p:cNvCxnSpPr>
          <p:nvPr/>
        </p:nvCxnSpPr>
        <p:spPr>
          <a:xfrm>
            <a:off x="5326884" y="5157083"/>
            <a:ext cx="938266" cy="0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27119" y="4900427"/>
            <a:ext cx="1450310" cy="514990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78406" y="4764599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241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</a:t>
            </a:r>
            <a:r>
              <a:rPr lang="en-US" dirty="0" err="1"/>
              <a:t>ary</a:t>
            </a:r>
            <a:r>
              <a:rPr lang="en-US" dirty="0"/>
              <a:t>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n-</a:t>
            </a:r>
            <a:r>
              <a:rPr lang="en-US" dirty="0" err="1"/>
              <a:t>ary</a:t>
            </a:r>
            <a:r>
              <a:rPr lang="en-US" dirty="0"/>
              <a:t> relationships</a:t>
            </a:r>
          </a:p>
          <a:p>
            <a:pPr lvl="1"/>
            <a:r>
              <a:rPr lang="en-US" dirty="0"/>
              <a:t>Relationship type among multiple entity types </a:t>
            </a:r>
          </a:p>
          <a:p>
            <a:pPr lvl="1"/>
            <a:r>
              <a:rPr lang="en-US" dirty="0"/>
              <a:t>N-</a:t>
            </a:r>
            <a:r>
              <a:rPr lang="en-US" dirty="0" err="1"/>
              <a:t>ary</a:t>
            </a:r>
            <a:r>
              <a:rPr lang="en-US" dirty="0"/>
              <a:t> relationship can be converted to binary relationships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Design choice: </a:t>
            </a:r>
            <a:r>
              <a:rPr lang="en-US" b="1" dirty="0">
                <a:solidFill>
                  <a:srgbClr val="7889FB"/>
                </a:solidFill>
              </a:rPr>
              <a:t>simplicity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consistency constraints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Multiplicity</a:t>
            </a:r>
          </a:p>
          <a:p>
            <a:pPr lvl="1"/>
            <a:r>
              <a:rPr lang="en-US" dirty="0"/>
              <a:t>1 Project and 1 Supplier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supply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</a:t>
            </a:r>
            <a:r>
              <a:rPr lang="en-US" dirty="0">
                <a:sym typeface="Wingdings" panose="05000000000000000000" pitchFamily="2" charset="2"/>
              </a:rPr>
              <a:t> parts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 Project</a:t>
            </a:r>
            <a:r>
              <a:rPr lang="en-US" dirty="0"/>
              <a:t> and 1 Part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supplied by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N</a:t>
            </a:r>
            <a:r>
              <a:rPr lang="en-US" dirty="0">
                <a:sym typeface="Wingdings" panose="05000000000000000000" pitchFamily="2" charset="2"/>
              </a:rPr>
              <a:t> suppliers (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1 instead of N?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 Supplier and </a:t>
            </a:r>
            <a:r>
              <a:rPr lang="en-US" dirty="0"/>
              <a:t>1 Part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supply for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M</a:t>
            </a:r>
            <a:r>
              <a:rPr lang="en-US" dirty="0">
                <a:sym typeface="Wingdings" panose="05000000000000000000" pitchFamily="2" charset="2"/>
              </a:rPr>
              <a:t> projects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Diamond 4"/>
          <p:cNvSpPr/>
          <p:nvPr/>
        </p:nvSpPr>
        <p:spPr>
          <a:xfrm>
            <a:off x="3802045" y="3869648"/>
            <a:ext cx="1253533" cy="705875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SPP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1214" y="3959262"/>
            <a:ext cx="1572566" cy="52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</a:p>
        </p:txBody>
      </p:sp>
      <p:cxnSp>
        <p:nvCxnSpPr>
          <p:cNvPr id="7" name="Straight Connector 6"/>
          <p:cNvCxnSpPr>
            <a:stCxn id="5" idx="1"/>
            <a:endCxn id="6" idx="3"/>
          </p:cNvCxnSpPr>
          <p:nvPr/>
        </p:nvCxnSpPr>
        <p:spPr>
          <a:xfrm flipH="1">
            <a:off x="2863780" y="4222586"/>
            <a:ext cx="938265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56857" y="3872200"/>
            <a:ext cx="351692" cy="3052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9" name="Rectangle 8"/>
          <p:cNvSpPr/>
          <p:nvPr/>
        </p:nvSpPr>
        <p:spPr>
          <a:xfrm>
            <a:off x="5993843" y="3959262"/>
            <a:ext cx="1572566" cy="52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2528" y="2880220"/>
            <a:ext cx="1572566" cy="52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Supplier</a:t>
            </a:r>
          </a:p>
        </p:txBody>
      </p:sp>
      <p:cxnSp>
        <p:nvCxnSpPr>
          <p:cNvPr id="11" name="Straight Connector 10"/>
          <p:cNvCxnSpPr>
            <a:stCxn id="5" idx="3"/>
            <a:endCxn id="9" idx="1"/>
          </p:cNvCxnSpPr>
          <p:nvPr/>
        </p:nvCxnSpPr>
        <p:spPr>
          <a:xfrm>
            <a:off x="5055578" y="4222586"/>
            <a:ext cx="938265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0"/>
            <a:endCxn id="10" idx="2"/>
          </p:cNvCxnSpPr>
          <p:nvPr/>
        </p:nvCxnSpPr>
        <p:spPr>
          <a:xfrm flipH="1" flipV="1">
            <a:off x="4428811" y="3406868"/>
            <a:ext cx="1" cy="46278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59121" y="3893972"/>
            <a:ext cx="351692" cy="3052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46402" y="3513811"/>
            <a:ext cx="351692" cy="3052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80489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  <a:p>
            <a:pPr lvl="1"/>
            <a:r>
              <a:rPr lang="en-US" dirty="0"/>
              <a:t>Recursive relationships are relations between entities of the same type</a:t>
            </a:r>
          </a:p>
          <a:p>
            <a:pPr lvl="1"/>
            <a:r>
              <a:rPr lang="en-US" dirty="0"/>
              <a:t>Use roles to differentiate cardinalities</a:t>
            </a:r>
          </a:p>
          <a:p>
            <a:pPr lvl="1"/>
            <a:endParaRPr lang="en-US" dirty="0"/>
          </a:p>
          <a:p>
            <a:r>
              <a:rPr lang="en-US" dirty="0"/>
              <a:t>Examples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Beware of [at least 1] constraints</a:t>
            </a:r>
            <a:r>
              <a:rPr lang="en-US" dirty="0"/>
              <a:t> in recursive relationships</a:t>
            </a:r>
            <a:br>
              <a:rPr lang="en-US" dirty="0"/>
            </a:br>
            <a:r>
              <a:rPr lang="en-US" b="0" dirty="0"/>
              <a:t>(e.g., (</a:t>
            </a:r>
            <a:r>
              <a:rPr lang="en-US" b="0" dirty="0" err="1"/>
              <a:t>min,max</a:t>
            </a:r>
            <a:r>
              <a:rPr lang="en-US" b="0" dirty="0"/>
              <a:t>)-notation, or MC notation)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2370873" y="2848984"/>
            <a:ext cx="2361889" cy="2327349"/>
            <a:chOff x="2370873" y="2848984"/>
            <a:chExt cx="2361889" cy="2327349"/>
          </a:xfrm>
        </p:grpSpPr>
        <p:sp>
          <p:nvSpPr>
            <p:cNvPr id="5" name="Diamond 4"/>
            <p:cNvSpPr/>
            <p:nvPr/>
          </p:nvSpPr>
          <p:spPr>
            <a:xfrm>
              <a:off x="2843674" y="4322224"/>
              <a:ext cx="1253533" cy="854109"/>
            </a:xfrm>
            <a:prstGeom prst="diamond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690193" y="2848984"/>
              <a:ext cx="1572566" cy="63724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3114986" y="3506475"/>
              <a:ext cx="0" cy="1051889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775012" y="3960732"/>
              <a:ext cx="35169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3825903" y="3486228"/>
              <a:ext cx="0" cy="1072136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861906" y="3962407"/>
              <a:ext cx="35169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70873" y="3511875"/>
              <a:ext cx="94454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part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88218" y="3487680"/>
              <a:ext cx="94454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subpart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68952" y="2358468"/>
            <a:ext cx="2691279" cy="2970263"/>
            <a:chOff x="5668952" y="2358468"/>
            <a:chExt cx="2691279" cy="2970263"/>
          </a:xfrm>
        </p:grpSpPr>
        <p:sp>
          <p:nvSpPr>
            <p:cNvPr id="22" name="Diamond 21"/>
            <p:cNvSpPr/>
            <p:nvPr/>
          </p:nvSpPr>
          <p:spPr>
            <a:xfrm>
              <a:off x="5668952" y="4474622"/>
              <a:ext cx="1606057" cy="854109"/>
            </a:xfrm>
            <a:prstGeom prst="diamond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married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676244" y="3554040"/>
              <a:ext cx="1572566" cy="63724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Person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6101037" y="4191284"/>
              <a:ext cx="0" cy="47761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761063" y="4203567"/>
              <a:ext cx="35169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6811954" y="4191285"/>
              <a:ext cx="0" cy="47761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847957" y="4205242"/>
              <a:ext cx="35169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" name="Diamond 31"/>
            <p:cNvSpPr/>
            <p:nvPr/>
          </p:nvSpPr>
          <p:spPr>
            <a:xfrm>
              <a:off x="5815907" y="2358468"/>
              <a:ext cx="1292050" cy="854109"/>
            </a:xfrm>
            <a:prstGeom prst="diamond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parent</a:t>
              </a:r>
            </a:p>
          </p:txBody>
        </p:sp>
        <p:cxnSp>
          <p:nvCxnSpPr>
            <p:cNvPr id="37" name="Straight Connector 36"/>
            <p:cNvCxnSpPr>
              <a:stCxn id="23" idx="0"/>
              <a:endCxn id="32" idx="2"/>
            </p:cNvCxnSpPr>
            <p:nvPr/>
          </p:nvCxnSpPr>
          <p:spPr>
            <a:xfrm flipH="1" flipV="1">
              <a:off x="6461932" y="3212577"/>
              <a:ext cx="595" cy="341463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6101037" y="2959516"/>
              <a:ext cx="1676" cy="595686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6811954" y="2959516"/>
              <a:ext cx="1676" cy="595687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189601" y="2893929"/>
              <a:ext cx="117063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n-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ary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possible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22544" y="3180312"/>
              <a:ext cx="35169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09438" y="3171939"/>
              <a:ext cx="35169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66345" y="3181988"/>
              <a:ext cx="35169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277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98821" y="5413208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err="1"/>
              <a:t>EmployeeDB</a:t>
            </a:r>
            <a:r>
              <a:rPr lang="en-US" dirty="0"/>
              <a:t> Example,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58673" y="673955"/>
            <a:ext cx="299165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P. Chen: The Entity-Relationship Model - Toward a Unified View of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Trans. Database Syst. 1(1) 1976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/>
          <p:cNvSpPr/>
          <p:nvPr/>
        </p:nvSpPr>
        <p:spPr>
          <a:xfrm>
            <a:off x="470301" y="1617063"/>
            <a:ext cx="1429605" cy="52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</a:p>
        </p:txBody>
      </p:sp>
      <p:sp>
        <p:nvSpPr>
          <p:cNvPr id="7" name="Diamond 6"/>
          <p:cNvSpPr/>
          <p:nvPr/>
        </p:nvSpPr>
        <p:spPr>
          <a:xfrm>
            <a:off x="615315" y="2495636"/>
            <a:ext cx="1139575" cy="705875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Dept-Emp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301" y="3548278"/>
            <a:ext cx="1429605" cy="52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8011" y="3587479"/>
            <a:ext cx="1429605" cy="52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</a:p>
        </p:txBody>
      </p:sp>
      <p:sp>
        <p:nvSpPr>
          <p:cNvPr id="10" name="Diamond 9"/>
          <p:cNvSpPr/>
          <p:nvPr/>
        </p:nvSpPr>
        <p:spPr>
          <a:xfrm>
            <a:off x="2353753" y="4021649"/>
            <a:ext cx="1353276" cy="596154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</a:t>
            </a:r>
          </a:p>
        </p:txBody>
      </p:sp>
      <p:sp>
        <p:nvSpPr>
          <p:cNvPr id="11" name="Diamond 10"/>
          <p:cNvSpPr/>
          <p:nvPr/>
        </p:nvSpPr>
        <p:spPr>
          <a:xfrm>
            <a:off x="2353753" y="3112163"/>
            <a:ext cx="1353276" cy="602174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</a:t>
            </a:r>
            <a:b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</a:p>
        </p:txBody>
      </p:sp>
      <p:cxnSp>
        <p:nvCxnSpPr>
          <p:cNvPr id="12" name="Straight Connector 11"/>
          <p:cNvCxnSpPr>
            <a:stCxn id="7" idx="0"/>
            <a:endCxn id="6" idx="2"/>
          </p:cNvCxnSpPr>
          <p:nvPr/>
        </p:nvCxnSpPr>
        <p:spPr>
          <a:xfrm flipV="1">
            <a:off x="1185103" y="2143711"/>
            <a:ext cx="1" cy="3519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2"/>
            <a:endCxn id="8" idx="0"/>
          </p:cNvCxnSpPr>
          <p:nvPr/>
        </p:nvCxnSpPr>
        <p:spPr>
          <a:xfrm>
            <a:off x="1185103" y="3201511"/>
            <a:ext cx="1" cy="346767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1"/>
            <a:endCxn id="8" idx="3"/>
          </p:cNvCxnSpPr>
          <p:nvPr/>
        </p:nvCxnSpPr>
        <p:spPr>
          <a:xfrm flipH="1">
            <a:off x="1899906" y="3413250"/>
            <a:ext cx="453847" cy="39835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1"/>
            <a:endCxn id="8" idx="3"/>
          </p:cNvCxnSpPr>
          <p:nvPr/>
        </p:nvCxnSpPr>
        <p:spPr>
          <a:xfrm flipH="1" flipV="1">
            <a:off x="1899906" y="3811602"/>
            <a:ext cx="453847" cy="508124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1"/>
            <a:endCxn id="11" idx="3"/>
          </p:cNvCxnSpPr>
          <p:nvPr/>
        </p:nvCxnSpPr>
        <p:spPr>
          <a:xfrm flipH="1" flipV="1">
            <a:off x="3707029" y="3413250"/>
            <a:ext cx="490982" cy="43755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3"/>
            <a:endCxn id="9" idx="1"/>
          </p:cNvCxnSpPr>
          <p:nvPr/>
        </p:nvCxnSpPr>
        <p:spPr>
          <a:xfrm flipV="1">
            <a:off x="3707029" y="3850803"/>
            <a:ext cx="490982" cy="46892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89591" y="2183903"/>
            <a:ext cx="319720" cy="3052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01960" y="3204076"/>
            <a:ext cx="319720" cy="3052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26853" y="4073172"/>
            <a:ext cx="319720" cy="3052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57816" y="4074845"/>
            <a:ext cx="319720" cy="3052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18481" y="3260932"/>
            <a:ext cx="319720" cy="3052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29347" y="3262607"/>
            <a:ext cx="319720" cy="3052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9470" y="5474335"/>
            <a:ext cx="1450310" cy="5149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</a:p>
        </p:txBody>
      </p:sp>
      <p:sp>
        <p:nvSpPr>
          <p:cNvPr id="31" name="Diamond 30"/>
          <p:cNvSpPr/>
          <p:nvPr/>
        </p:nvSpPr>
        <p:spPr>
          <a:xfrm>
            <a:off x="609756" y="4421693"/>
            <a:ext cx="1139575" cy="705875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-Dep.</a:t>
            </a:r>
          </a:p>
        </p:txBody>
      </p:sp>
      <p:cxnSp>
        <p:nvCxnSpPr>
          <p:cNvPr id="39" name="Straight Connector 38"/>
          <p:cNvCxnSpPr>
            <a:stCxn id="8" idx="2"/>
            <a:endCxn id="31" idx="0"/>
          </p:cNvCxnSpPr>
          <p:nvPr/>
        </p:nvCxnSpPr>
        <p:spPr>
          <a:xfrm flipH="1">
            <a:off x="1179544" y="4074926"/>
            <a:ext cx="5560" cy="346767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1" idx="2"/>
            <a:endCxn id="38" idx="0"/>
          </p:cNvCxnSpPr>
          <p:nvPr/>
        </p:nvCxnSpPr>
        <p:spPr>
          <a:xfrm>
            <a:off x="1179544" y="5127568"/>
            <a:ext cx="5560" cy="285640"/>
          </a:xfrm>
          <a:prstGeom prst="line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183539" y="4090004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838631" y="1617063"/>
            <a:ext cx="1429605" cy="52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Supplier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502676" y="3594328"/>
            <a:ext cx="1429605" cy="52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</a:t>
            </a:r>
          </a:p>
        </p:txBody>
      </p:sp>
      <p:sp>
        <p:nvSpPr>
          <p:cNvPr id="60" name="Diamond 59"/>
          <p:cNvSpPr/>
          <p:nvPr/>
        </p:nvSpPr>
        <p:spPr>
          <a:xfrm>
            <a:off x="5983644" y="2498201"/>
            <a:ext cx="1139575" cy="705875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SPP</a:t>
            </a:r>
          </a:p>
        </p:txBody>
      </p:sp>
      <p:sp>
        <p:nvSpPr>
          <p:cNvPr id="61" name="Diamond 60"/>
          <p:cNvSpPr/>
          <p:nvPr/>
        </p:nvSpPr>
        <p:spPr>
          <a:xfrm>
            <a:off x="5995367" y="3504715"/>
            <a:ext cx="1139575" cy="705875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</a:p>
        </p:txBody>
      </p:sp>
      <p:sp>
        <p:nvSpPr>
          <p:cNvPr id="62" name="Diamond 61"/>
          <p:cNvSpPr/>
          <p:nvPr/>
        </p:nvSpPr>
        <p:spPr>
          <a:xfrm>
            <a:off x="7625542" y="4421693"/>
            <a:ext cx="1139575" cy="705875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comp.</a:t>
            </a:r>
          </a:p>
        </p:txBody>
      </p:sp>
      <p:cxnSp>
        <p:nvCxnSpPr>
          <p:cNvPr id="63" name="Straight Connector 62"/>
          <p:cNvCxnSpPr>
            <a:stCxn id="9" idx="3"/>
            <a:endCxn id="61" idx="1"/>
          </p:cNvCxnSpPr>
          <p:nvPr/>
        </p:nvCxnSpPr>
        <p:spPr>
          <a:xfrm>
            <a:off x="5627616" y="3850803"/>
            <a:ext cx="367751" cy="685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2" idx="1"/>
            <a:endCxn id="61" idx="3"/>
          </p:cNvCxnSpPr>
          <p:nvPr/>
        </p:nvCxnSpPr>
        <p:spPr>
          <a:xfrm flipH="1">
            <a:off x="7134942" y="3857652"/>
            <a:ext cx="367734" cy="1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0" idx="3"/>
            <a:endCxn id="52" idx="0"/>
          </p:cNvCxnSpPr>
          <p:nvPr/>
        </p:nvCxnSpPr>
        <p:spPr>
          <a:xfrm>
            <a:off x="7123219" y="2851139"/>
            <a:ext cx="1094260" cy="743189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9" idx="0"/>
            <a:endCxn id="60" idx="1"/>
          </p:cNvCxnSpPr>
          <p:nvPr/>
        </p:nvCxnSpPr>
        <p:spPr>
          <a:xfrm flipV="1">
            <a:off x="4912814" y="2851139"/>
            <a:ext cx="1070830" cy="73634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0" idx="0"/>
            <a:endCxn id="51" idx="2"/>
          </p:cNvCxnSpPr>
          <p:nvPr/>
        </p:nvCxnSpPr>
        <p:spPr>
          <a:xfrm flipV="1">
            <a:off x="6553432" y="2143711"/>
            <a:ext cx="2" cy="35449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7861390" y="4114127"/>
            <a:ext cx="2" cy="50367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8521458" y="4113060"/>
            <a:ext cx="2" cy="50367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207644" y="2812108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600832" y="2803736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557478" y="2162317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33837" y="4153563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540347" y="4155239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681590" y="3476970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150320" y="3478645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975269" y="5403998"/>
            <a:ext cx="150146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Weak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entity type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461090" y="4983645"/>
            <a:ext cx="176015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Recursive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 type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412897" y="2051197"/>
            <a:ext cx="176015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ary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 type</a:t>
            </a:r>
          </a:p>
        </p:txBody>
      </p:sp>
    </p:spTree>
    <p:extLst>
      <p:ext uri="{BB962C8B-B14F-4D97-AF65-F5344CB8AC3E}">
        <p14:creationId xmlns:p14="http://schemas.microsoft.com/office/powerpoint/2010/main" val="384887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Specialization and Aggregation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Specialization via Subclasses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Tree of specialized entity types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(no multi-inheritance)</a:t>
            </a:r>
          </a:p>
          <a:p>
            <a:pPr lvl="1"/>
            <a:r>
              <a:rPr lang="en-US" dirty="0"/>
              <a:t>Graphical symbol: triangle </a:t>
            </a:r>
            <a:br>
              <a:rPr lang="en-US" dirty="0"/>
            </a:br>
            <a:r>
              <a:rPr lang="en-US" dirty="0"/>
              <a:t>(or hexagon, or subset)</a:t>
            </a:r>
          </a:p>
          <a:p>
            <a:pPr lvl="1"/>
            <a:r>
              <a:rPr lang="en-US" dirty="0"/>
              <a:t>Each entity of subclass is entity</a:t>
            </a:r>
            <a:br>
              <a:rPr lang="en-US" dirty="0"/>
            </a:br>
            <a:r>
              <a:rPr lang="en-US" dirty="0"/>
              <a:t>of superclass, but not vice versa</a:t>
            </a:r>
          </a:p>
          <a:p>
            <a:pPr lvl="1"/>
            <a:endParaRPr lang="en-US" sz="1200" dirty="0"/>
          </a:p>
          <a:p>
            <a:r>
              <a:rPr lang="en-US" dirty="0"/>
              <a:t>Aggregation </a:t>
            </a:r>
            <a:r>
              <a:rPr lang="en-US" b="0" dirty="0">
                <a:solidFill>
                  <a:schemeClr val="tx1"/>
                </a:solidFill>
              </a:rPr>
              <a:t>(composition, not specialization)</a:t>
            </a:r>
          </a:p>
          <a:p>
            <a:pPr lvl="1"/>
            <a:r>
              <a:rPr lang="en-US" b="1" dirty="0"/>
              <a:t>#1: </a:t>
            </a:r>
            <a:r>
              <a:rPr lang="en-US" b="1" dirty="0">
                <a:solidFill>
                  <a:srgbClr val="7889FB"/>
                </a:solidFill>
              </a:rPr>
              <a:t>Recursive relationship types</a:t>
            </a:r>
            <a:r>
              <a:rPr lang="en-US" dirty="0"/>
              <a:t>, or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#2:</a:t>
            </a:r>
            <a:r>
              <a:rPr lang="en-US" b="1" dirty="0">
                <a:solidFill>
                  <a:srgbClr val="7889FB"/>
                </a:solidFill>
              </a:rPr>
              <a:t> Explicit tree of entity</a:t>
            </a:r>
            <a:r>
              <a:rPr lang="en-US" dirty="0"/>
              <a:t> and relationship types </a:t>
            </a:r>
          </a:p>
          <a:p>
            <a:pPr lvl="1"/>
            <a:r>
              <a:rPr lang="en-US" dirty="0"/>
              <a:t>Design choice: number of types known </a:t>
            </a:r>
            <a:br>
              <a:rPr lang="en-US" dirty="0"/>
            </a:br>
            <a:r>
              <a:rPr lang="en-US" dirty="0"/>
              <a:t>and finite, and heterogeneous attributes</a:t>
            </a:r>
          </a:p>
          <a:p>
            <a:pPr lvl="1"/>
            <a:endParaRPr lang="en-US" sz="1200" dirty="0"/>
          </a:p>
          <a:p>
            <a:r>
              <a:rPr lang="en-US" dirty="0"/>
              <a:t>Beware: </a:t>
            </a:r>
            <a:r>
              <a:rPr lang="en-US" dirty="0">
                <a:solidFill>
                  <a:schemeClr val="accent1"/>
                </a:solidFill>
              </a:rPr>
              <a:t>Simplicity is key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73727" y="1481260"/>
            <a:ext cx="1299641" cy="478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6727120" y="2150954"/>
            <a:ext cx="592853" cy="382255"/>
          </a:xfrm>
          <a:prstGeom prst="triangle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isa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18144" y="2718878"/>
            <a:ext cx="1181492" cy="478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Manager</a:t>
            </a:r>
          </a:p>
        </p:txBody>
      </p:sp>
      <p:sp>
        <p:nvSpPr>
          <p:cNvPr id="8" name="Rectangle 7"/>
          <p:cNvSpPr/>
          <p:nvPr/>
        </p:nvSpPr>
        <p:spPr>
          <a:xfrm>
            <a:off x="6426107" y="2718878"/>
            <a:ext cx="1181492" cy="478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Researcher</a:t>
            </a:r>
          </a:p>
        </p:txBody>
      </p:sp>
      <p:sp>
        <p:nvSpPr>
          <p:cNvPr id="9" name="Rectangle 8"/>
          <p:cNvSpPr/>
          <p:nvPr/>
        </p:nvSpPr>
        <p:spPr>
          <a:xfrm>
            <a:off x="7728455" y="2718878"/>
            <a:ext cx="1181492" cy="478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</a:t>
            </a:r>
          </a:p>
        </p:txBody>
      </p:sp>
      <p:cxnSp>
        <p:nvCxnSpPr>
          <p:cNvPr id="10" name="Straight Connector 9"/>
          <p:cNvCxnSpPr>
            <a:stCxn id="7" idx="0"/>
            <a:endCxn id="6" idx="2"/>
          </p:cNvCxnSpPr>
          <p:nvPr/>
        </p:nvCxnSpPr>
        <p:spPr>
          <a:xfrm flipV="1">
            <a:off x="5708890" y="2533209"/>
            <a:ext cx="1018230" cy="185669"/>
          </a:xfrm>
          <a:prstGeom prst="line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  <a:endCxn id="6" idx="4"/>
          </p:cNvCxnSpPr>
          <p:nvPr/>
        </p:nvCxnSpPr>
        <p:spPr>
          <a:xfrm flipH="1" flipV="1">
            <a:off x="7319973" y="2533209"/>
            <a:ext cx="999228" cy="185669"/>
          </a:xfrm>
          <a:prstGeom prst="line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0"/>
            <a:endCxn id="5" idx="2"/>
          </p:cNvCxnSpPr>
          <p:nvPr/>
        </p:nvCxnSpPr>
        <p:spPr>
          <a:xfrm flipV="1">
            <a:off x="7023547" y="1960031"/>
            <a:ext cx="1" cy="190923"/>
          </a:xfrm>
          <a:prstGeom prst="line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0"/>
            <a:endCxn id="6" idx="3"/>
          </p:cNvCxnSpPr>
          <p:nvPr/>
        </p:nvCxnSpPr>
        <p:spPr>
          <a:xfrm flipV="1">
            <a:off x="7016853" y="2533209"/>
            <a:ext cx="6694" cy="185669"/>
          </a:xfrm>
          <a:prstGeom prst="line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iamond 22"/>
          <p:cNvSpPr/>
          <p:nvPr/>
        </p:nvSpPr>
        <p:spPr>
          <a:xfrm>
            <a:off x="7603032" y="4259196"/>
            <a:ext cx="483609" cy="24106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48811" y="3728055"/>
            <a:ext cx="730458" cy="3932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</a:t>
            </a:r>
          </a:p>
        </p:txBody>
      </p:sp>
      <p:cxnSp>
        <p:nvCxnSpPr>
          <p:cNvPr id="25" name="Straight Connector 24"/>
          <p:cNvCxnSpPr>
            <a:stCxn id="24" idx="2"/>
            <a:endCxn id="23" idx="0"/>
          </p:cNvCxnSpPr>
          <p:nvPr/>
        </p:nvCxnSpPr>
        <p:spPr>
          <a:xfrm>
            <a:off x="7214040" y="4121316"/>
            <a:ext cx="630797" cy="13788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398400" y="4655965"/>
            <a:ext cx="906842" cy="3932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Chassis</a:t>
            </a:r>
          </a:p>
        </p:txBody>
      </p:sp>
      <p:sp>
        <p:nvSpPr>
          <p:cNvPr id="27" name="Diamond 26"/>
          <p:cNvSpPr/>
          <p:nvPr/>
        </p:nvSpPr>
        <p:spPr>
          <a:xfrm>
            <a:off x="6358713" y="4250823"/>
            <a:ext cx="483609" cy="24106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44029" y="4647589"/>
            <a:ext cx="906842" cy="3932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</a:t>
            </a:r>
          </a:p>
        </p:txBody>
      </p:sp>
      <p:sp>
        <p:nvSpPr>
          <p:cNvPr id="30" name="Diamond 29"/>
          <p:cNvSpPr/>
          <p:nvPr/>
        </p:nvSpPr>
        <p:spPr>
          <a:xfrm>
            <a:off x="8227703" y="5185317"/>
            <a:ext cx="483609" cy="24106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Straight Connector 30"/>
          <p:cNvCxnSpPr>
            <a:stCxn id="23" idx="2"/>
            <a:endCxn id="26" idx="0"/>
          </p:cNvCxnSpPr>
          <p:nvPr/>
        </p:nvCxnSpPr>
        <p:spPr>
          <a:xfrm>
            <a:off x="7844837" y="4500258"/>
            <a:ext cx="6984" cy="155707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023071" y="5582086"/>
            <a:ext cx="906842" cy="3932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Wheel</a:t>
            </a:r>
          </a:p>
        </p:txBody>
      </p:sp>
      <p:sp>
        <p:nvSpPr>
          <p:cNvPr id="33" name="Diamond 32"/>
          <p:cNvSpPr/>
          <p:nvPr/>
        </p:nvSpPr>
        <p:spPr>
          <a:xfrm>
            <a:off x="6983384" y="5186992"/>
            <a:ext cx="483609" cy="24106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78748" y="5583758"/>
            <a:ext cx="906842" cy="3932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</a:t>
            </a:r>
          </a:p>
        </p:txBody>
      </p:sp>
      <p:cxnSp>
        <p:nvCxnSpPr>
          <p:cNvPr id="39" name="Straight Connector 38"/>
          <p:cNvCxnSpPr>
            <a:stCxn id="24" idx="2"/>
            <a:endCxn id="27" idx="0"/>
          </p:cNvCxnSpPr>
          <p:nvPr/>
        </p:nvCxnSpPr>
        <p:spPr>
          <a:xfrm flipH="1">
            <a:off x="6600518" y="4121316"/>
            <a:ext cx="613522" cy="129507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8" idx="0"/>
            <a:endCxn id="27" idx="2"/>
          </p:cNvCxnSpPr>
          <p:nvPr/>
        </p:nvCxnSpPr>
        <p:spPr>
          <a:xfrm flipV="1">
            <a:off x="6597450" y="4491885"/>
            <a:ext cx="3068" cy="155704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6" idx="2"/>
            <a:endCxn id="33" idx="0"/>
          </p:cNvCxnSpPr>
          <p:nvPr/>
        </p:nvCxnSpPr>
        <p:spPr>
          <a:xfrm flipH="1">
            <a:off x="7225189" y="5049226"/>
            <a:ext cx="626632" cy="13776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2"/>
            <a:endCxn id="30" idx="0"/>
          </p:cNvCxnSpPr>
          <p:nvPr/>
        </p:nvCxnSpPr>
        <p:spPr>
          <a:xfrm>
            <a:off x="7851821" y="5049226"/>
            <a:ext cx="617687" cy="136091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0"/>
            <a:endCxn id="33" idx="2"/>
          </p:cNvCxnSpPr>
          <p:nvPr/>
        </p:nvCxnSpPr>
        <p:spPr>
          <a:xfrm flipH="1" flipV="1">
            <a:off x="7225189" y="5428054"/>
            <a:ext cx="6980" cy="155704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2" idx="0"/>
            <a:endCxn id="30" idx="2"/>
          </p:cNvCxnSpPr>
          <p:nvPr/>
        </p:nvCxnSpPr>
        <p:spPr>
          <a:xfrm flipH="1" flipV="1">
            <a:off x="8469508" y="5426379"/>
            <a:ext cx="6984" cy="155707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71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 Attributes</a:t>
            </a:r>
          </a:p>
          <a:p>
            <a:pPr lvl="1"/>
            <a:r>
              <a:rPr lang="en-US" dirty="0"/>
              <a:t>Basic, single-valued attributes</a:t>
            </a:r>
          </a:p>
          <a:p>
            <a:pPr lvl="1"/>
            <a:endParaRPr lang="en-US" dirty="0"/>
          </a:p>
          <a:p>
            <a:r>
              <a:rPr lang="en-US" dirty="0"/>
              <a:t>Composite Attributes</a:t>
            </a:r>
          </a:p>
          <a:p>
            <a:pPr lvl="1"/>
            <a:r>
              <a:rPr lang="en-US" dirty="0"/>
              <a:t>Attributes as structured data types</a:t>
            </a:r>
          </a:p>
          <a:p>
            <a:pPr lvl="1"/>
            <a:r>
              <a:rPr lang="en-US" dirty="0"/>
              <a:t>Can be represented as a hierarchy </a:t>
            </a:r>
          </a:p>
          <a:p>
            <a:pPr lvl="1"/>
            <a:endParaRPr lang="en-US" dirty="0"/>
          </a:p>
          <a:p>
            <a:r>
              <a:rPr lang="en-US" dirty="0"/>
              <a:t>Derived Attributes</a:t>
            </a:r>
          </a:p>
          <a:p>
            <a:pPr lvl="1"/>
            <a:r>
              <a:rPr lang="en-US" dirty="0"/>
              <a:t>Attributes derived from other data</a:t>
            </a:r>
          </a:p>
          <a:p>
            <a:pPr lvl="1"/>
            <a:r>
              <a:rPr lang="en-US" dirty="0"/>
              <a:t>Examples: Number of employees in dep,</a:t>
            </a:r>
            <a:br>
              <a:rPr lang="en-US" dirty="0"/>
            </a:br>
            <a:r>
              <a:rPr lang="en-US" dirty="0"/>
              <a:t>employee age, employee yearly salary</a:t>
            </a:r>
          </a:p>
          <a:p>
            <a:pPr lvl="1"/>
            <a:endParaRPr lang="en-US" dirty="0"/>
          </a:p>
          <a:p>
            <a:r>
              <a:rPr lang="en-US" dirty="0"/>
              <a:t>Multi-valued Attributes</a:t>
            </a:r>
          </a:p>
          <a:p>
            <a:pPr lvl="1"/>
            <a:r>
              <a:rPr lang="en-US" dirty="0"/>
              <a:t>Attributes with list of homogeneous entries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67270" y="1193421"/>
            <a:ext cx="1256043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</a:p>
        </p:txBody>
      </p:sp>
      <p:cxnSp>
        <p:nvCxnSpPr>
          <p:cNvPr id="10" name="Straight Connector 9"/>
          <p:cNvCxnSpPr>
            <a:stCxn id="5" idx="3"/>
            <a:endCxn id="20" idx="2"/>
          </p:cNvCxnSpPr>
          <p:nvPr/>
        </p:nvCxnSpPr>
        <p:spPr>
          <a:xfrm flipV="1">
            <a:off x="6923313" y="1435254"/>
            <a:ext cx="536454" cy="76789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3"/>
            <a:endCxn id="18" idx="1"/>
          </p:cNvCxnSpPr>
          <p:nvPr/>
        </p:nvCxnSpPr>
        <p:spPr>
          <a:xfrm>
            <a:off x="6923313" y="1512043"/>
            <a:ext cx="547450" cy="266182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9" idx="3"/>
            <a:endCxn id="5" idx="3"/>
          </p:cNvCxnSpPr>
          <p:nvPr/>
        </p:nvCxnSpPr>
        <p:spPr>
          <a:xfrm flipH="1">
            <a:off x="6923313" y="1111302"/>
            <a:ext cx="382824" cy="400741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313228" y="1725675"/>
            <a:ext cx="1075713" cy="358837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84087" y="788583"/>
            <a:ext cx="1516255" cy="37808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Name</a:t>
            </a:r>
          </a:p>
        </p:txBody>
      </p:sp>
      <p:sp>
        <p:nvSpPr>
          <p:cNvPr id="20" name="Oval 19"/>
          <p:cNvSpPr/>
          <p:nvPr/>
        </p:nvSpPr>
        <p:spPr>
          <a:xfrm>
            <a:off x="7459767" y="1243472"/>
            <a:ext cx="1516255" cy="383563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Name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206723" y="2415388"/>
            <a:ext cx="3801873" cy="1090646"/>
            <a:chOff x="5206723" y="2415388"/>
            <a:chExt cx="3801873" cy="1090646"/>
          </a:xfrm>
        </p:grpSpPr>
        <p:sp>
          <p:nvSpPr>
            <p:cNvPr id="30" name="Rectangle 29"/>
            <p:cNvSpPr/>
            <p:nvPr/>
          </p:nvSpPr>
          <p:spPr>
            <a:xfrm>
              <a:off x="5206723" y="2621960"/>
              <a:ext cx="1256043" cy="63724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Employee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6753374" y="2690250"/>
              <a:ext cx="873325" cy="502418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  <p:cxnSp>
          <p:nvCxnSpPr>
            <p:cNvPr id="32" name="Straight Connector 31"/>
            <p:cNvCxnSpPr>
              <a:stCxn id="30" idx="3"/>
              <a:endCxn id="31" idx="2"/>
            </p:cNvCxnSpPr>
            <p:nvPr/>
          </p:nvCxnSpPr>
          <p:spPr>
            <a:xfrm>
              <a:off x="6462766" y="2940582"/>
              <a:ext cx="290608" cy="877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7949036" y="2415388"/>
              <a:ext cx="1059560" cy="50241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First Name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7923665" y="3003616"/>
              <a:ext cx="1059560" cy="50241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Last Name</a:t>
              </a:r>
            </a:p>
          </p:txBody>
        </p:sp>
        <p:cxnSp>
          <p:nvCxnSpPr>
            <p:cNvPr id="38" name="Straight Connector 37"/>
            <p:cNvCxnSpPr>
              <a:stCxn id="31" idx="6"/>
              <a:endCxn id="36" idx="2"/>
            </p:cNvCxnSpPr>
            <p:nvPr/>
          </p:nvCxnSpPr>
          <p:spPr>
            <a:xfrm flipV="1">
              <a:off x="7626699" y="2666597"/>
              <a:ext cx="322337" cy="274862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6"/>
              <a:endCxn id="37" idx="2"/>
            </p:cNvCxnSpPr>
            <p:nvPr/>
          </p:nvCxnSpPr>
          <p:spPr>
            <a:xfrm>
              <a:off x="7626699" y="2941459"/>
              <a:ext cx="296966" cy="313366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667269" y="3898104"/>
            <a:ext cx="3341327" cy="873834"/>
            <a:chOff x="5667269" y="3898104"/>
            <a:chExt cx="3341327" cy="873834"/>
          </a:xfrm>
        </p:grpSpPr>
        <p:sp>
          <p:nvSpPr>
            <p:cNvPr id="48" name="Rectangle 47"/>
            <p:cNvSpPr/>
            <p:nvPr/>
          </p:nvSpPr>
          <p:spPr>
            <a:xfrm>
              <a:off x="5667269" y="4038513"/>
              <a:ext cx="1256043" cy="63724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Employee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7237325" y="3898104"/>
              <a:ext cx="1075713" cy="358837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DoB</a:t>
              </a:r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7949036" y="4400975"/>
              <a:ext cx="1059560" cy="370963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Age</a:t>
              </a:r>
            </a:p>
          </p:txBody>
        </p:sp>
        <p:cxnSp>
          <p:nvCxnSpPr>
            <p:cNvPr id="51" name="Straight Connector 50"/>
            <p:cNvCxnSpPr>
              <a:stCxn id="48" idx="3"/>
              <a:endCxn id="49" idx="2"/>
            </p:cNvCxnSpPr>
            <p:nvPr/>
          </p:nvCxnSpPr>
          <p:spPr>
            <a:xfrm flipV="1">
              <a:off x="6923312" y="4077523"/>
              <a:ext cx="314013" cy="279612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8" idx="3"/>
              <a:endCxn id="50" idx="2"/>
            </p:cNvCxnSpPr>
            <p:nvPr/>
          </p:nvCxnSpPr>
          <p:spPr>
            <a:xfrm>
              <a:off x="6923312" y="4357135"/>
              <a:ext cx="1025724" cy="229322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5890009" y="5406760"/>
            <a:ext cx="3110215" cy="637244"/>
            <a:chOff x="5890009" y="5406760"/>
            <a:chExt cx="3110215" cy="637244"/>
          </a:xfrm>
        </p:grpSpPr>
        <p:sp>
          <p:nvSpPr>
            <p:cNvPr id="59" name="Rectangle 58"/>
            <p:cNvSpPr/>
            <p:nvPr/>
          </p:nvSpPr>
          <p:spPr>
            <a:xfrm>
              <a:off x="5890009" y="5406760"/>
              <a:ext cx="1256043" cy="63724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Employee</a:t>
              </a:r>
            </a:p>
          </p:txBody>
        </p:sp>
        <p:cxnSp>
          <p:nvCxnSpPr>
            <p:cNvPr id="60" name="Straight Connector 59"/>
            <p:cNvCxnSpPr>
              <a:stCxn id="59" idx="3"/>
              <a:endCxn id="63" idx="2"/>
            </p:cNvCxnSpPr>
            <p:nvPr/>
          </p:nvCxnSpPr>
          <p:spPr>
            <a:xfrm flipV="1">
              <a:off x="7146052" y="5722969"/>
              <a:ext cx="319875" cy="2413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7465927" y="5471760"/>
              <a:ext cx="1534297" cy="50241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7578135" y="5546301"/>
              <a:ext cx="1309675" cy="369263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959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Influence of Chinese Characters?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Chinese characters </a:t>
            </a:r>
            <a:br>
              <a:rPr lang="en-US" dirty="0"/>
            </a:br>
            <a:r>
              <a:rPr lang="en-US" dirty="0"/>
              <a:t>representing </a:t>
            </a:r>
            <a:br>
              <a:rPr lang="en-US" dirty="0"/>
            </a:br>
            <a:r>
              <a:rPr lang="en-US" dirty="0"/>
              <a:t>real-world entities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Composition of two </a:t>
            </a:r>
            <a:br>
              <a:rPr lang="en-US" dirty="0"/>
            </a:br>
            <a:r>
              <a:rPr lang="en-US" dirty="0"/>
              <a:t>Chinese characters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3870" y="1256043"/>
            <a:ext cx="5978767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“What does the Chinese character construction principles have to do with ER modeling? The answer is: both Chinese characters and the ER model are trying to model the world – trying to use graphics to represent the entities in the real world. [</a:t>
            </a:r>
            <a:r>
              <a:rPr lang="en-AT" i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]”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872" y="2903972"/>
            <a:ext cx="3611541" cy="2179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322" y="5431956"/>
            <a:ext cx="4377439" cy="4482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83274" y="5392702"/>
            <a:ext cx="2528543" cy="45734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94386" y="1289141"/>
            <a:ext cx="2198890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Pin-Shan Chen: Entity-Relationship Modeling: Historical Events, Future Trends, and Lessons Learned.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Software Pioneers 2002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075" y="640278"/>
            <a:ext cx="49754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089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Meta-Level:</a:t>
            </a:r>
          </a:p>
          <a:p>
            <a:pPr lvl="1"/>
            <a:r>
              <a:rPr lang="en-US" dirty="0"/>
              <a:t>Which notations to use (Chen, Modified Chen, (</a:t>
            </a:r>
            <a:r>
              <a:rPr lang="en-US" dirty="0" err="1"/>
              <a:t>min,max</a:t>
            </a:r>
            <a:r>
              <a:rPr lang="en-US" dirty="0"/>
              <a:t>)-notation)?</a:t>
            </a:r>
          </a:p>
          <a:p>
            <a:pPr lvl="1"/>
            <a:endParaRPr lang="en-US" sz="700" dirty="0"/>
          </a:p>
          <a:p>
            <a:r>
              <a:rPr lang="en-US" dirty="0"/>
              <a:t>Entities</a:t>
            </a:r>
          </a:p>
          <a:p>
            <a:pPr lvl="1"/>
            <a:r>
              <a:rPr lang="en-US" dirty="0"/>
              <a:t>What are the entity types (entity vs relationship vs attribute)?</a:t>
            </a:r>
          </a:p>
          <a:p>
            <a:pPr lvl="1"/>
            <a:r>
              <a:rPr lang="en-US" dirty="0"/>
              <a:t>What are the attributes of each entity type?</a:t>
            </a:r>
          </a:p>
          <a:p>
            <a:pPr lvl="1"/>
            <a:r>
              <a:rPr lang="en-US" dirty="0"/>
              <a:t>What are key attributes (one or many)?</a:t>
            </a:r>
          </a:p>
          <a:p>
            <a:pPr lvl="1"/>
            <a:r>
              <a:rPr lang="en-US" dirty="0"/>
              <a:t>What are weak entities (with partial keys)?</a:t>
            </a:r>
          </a:p>
          <a:p>
            <a:pPr lvl="1"/>
            <a:endParaRPr lang="en-US" sz="700" dirty="0"/>
          </a:p>
          <a:p>
            <a:r>
              <a:rPr lang="en-US" dirty="0"/>
              <a:t>Relationships</a:t>
            </a:r>
          </a:p>
          <a:p>
            <a:pPr lvl="1"/>
            <a:r>
              <a:rPr lang="en-US" dirty="0"/>
              <a:t>What are the relationship types between entities (binary, n-</a:t>
            </a:r>
            <a:r>
              <a:rPr lang="en-US" dirty="0" err="1"/>
              <a:t>ary</a:t>
            </a:r>
            <a:r>
              <a:rPr lang="en-US" dirty="0"/>
              <a:t>)?</a:t>
            </a:r>
          </a:p>
          <a:p>
            <a:pPr lvl="1"/>
            <a:r>
              <a:rPr lang="en-US" dirty="0"/>
              <a:t>What are the attributes of each relationship type?</a:t>
            </a:r>
          </a:p>
          <a:p>
            <a:pPr lvl="1"/>
            <a:r>
              <a:rPr lang="en-US" dirty="0"/>
              <a:t>What are the cardinalities?</a:t>
            </a:r>
          </a:p>
          <a:p>
            <a:pPr lvl="1"/>
            <a:endParaRPr lang="en-US" sz="700" dirty="0"/>
          </a:p>
          <a:p>
            <a:r>
              <a:rPr lang="en-US" dirty="0"/>
              <a:t>Attributes</a:t>
            </a:r>
          </a:p>
          <a:p>
            <a:pPr lvl="1"/>
            <a:r>
              <a:rPr lang="en-US" dirty="0"/>
              <a:t>What are composite, multi-valued, or derived attributes?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88818" y="723480"/>
            <a:ext cx="296150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 redundancy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 unnecessary complexity</a:t>
            </a:r>
          </a:p>
        </p:txBody>
      </p:sp>
    </p:spTree>
    <p:extLst>
      <p:ext uri="{BB962C8B-B14F-4D97-AF65-F5344CB8AC3E}">
        <p14:creationId xmlns:p14="http://schemas.microsoft.com/office/powerpoint/2010/main" val="211815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Decisions </a:t>
            </a:r>
            <a:r>
              <a:rPr lang="en-AT" dirty="0"/>
              <a:t>–</a:t>
            </a:r>
            <a:r>
              <a:rPr lang="en-US" dirty="0"/>
              <a:t> Examples of </a:t>
            </a:r>
            <a:r>
              <a:rPr lang="en-US" dirty="0">
                <a:solidFill>
                  <a:schemeClr val="accent1"/>
                </a:solidFill>
              </a:rPr>
              <a:t>Poor</a:t>
            </a:r>
            <a:r>
              <a:rPr lang="en-US" dirty="0"/>
              <a:t>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Overuse of </a:t>
            </a:r>
            <a:r>
              <a:rPr lang="en-US" dirty="0">
                <a:solidFill>
                  <a:schemeClr val="accent1"/>
                </a:solidFill>
              </a:rPr>
              <a:t>weak entity types</a:t>
            </a:r>
          </a:p>
          <a:p>
            <a:pPr lvl="1"/>
            <a:endParaRPr lang="en-US" sz="700" dirty="0"/>
          </a:p>
          <a:p>
            <a:r>
              <a:rPr lang="en-US" dirty="0"/>
              <a:t>#2 Redundant attributes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Redundant supplier name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 Part and Supplier</a:t>
            </a:r>
          </a:p>
          <a:p>
            <a:pPr lvl="1"/>
            <a:endParaRPr lang="en-US" dirty="0"/>
          </a:p>
          <a:p>
            <a:r>
              <a:rPr lang="en-US" dirty="0"/>
              <a:t>#3 Repeated information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Missing person entity type </a:t>
            </a:r>
            <a:r>
              <a:rPr lang="en-US" dirty="0"/>
              <a:t/>
            </a:r>
            <a:br>
              <a:rPr lang="en-US" dirty="0"/>
            </a:b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redundancy per purchase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#4 Unnecessary Complexity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Unnecessary entity</a:t>
            </a:r>
            <a:b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type Date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Avoid single-attribute</a:t>
            </a:r>
            <a:r>
              <a:rPr lang="en-US">
                <a:sym typeface="Wingdings" panose="05000000000000000000" pitchFamily="2" charset="2"/>
              </a:rPr>
              <a:t/>
            </a:r>
            <a:br>
              <a:rPr lang="en-US">
                <a:sym typeface="Wingdings" panose="05000000000000000000" pitchFamily="2" charset="2"/>
              </a:rPr>
            </a:br>
            <a:r>
              <a:rPr lang="en-US">
                <a:sym typeface="Wingdings" panose="05000000000000000000" pitchFamily="2" charset="2"/>
              </a:rPr>
              <a:t>entity </a:t>
            </a:r>
            <a:r>
              <a:rPr lang="en-US" dirty="0">
                <a:sym typeface="Wingdings" panose="05000000000000000000" pitchFamily="2" charset="2"/>
              </a:rPr>
              <a:t>types unless </a:t>
            </a:r>
            <a:r>
              <a:rPr lang="en-US">
                <a:sym typeface="Wingdings" panose="05000000000000000000" pitchFamily="2" charset="2"/>
              </a:rPr>
              <a:t/>
            </a:r>
            <a:br>
              <a:rPr lang="en-US">
                <a:sym typeface="Wingdings" panose="05000000000000000000" pitchFamily="2" charset="2"/>
              </a:rPr>
            </a:br>
            <a:r>
              <a:rPr lang="en-US">
                <a:sym typeface="Wingdings" panose="05000000000000000000" pitchFamily="2" charset="2"/>
              </a:rPr>
              <a:t>in many </a:t>
            </a:r>
            <a:r>
              <a:rPr lang="en-US" dirty="0">
                <a:sym typeface="Wingdings" panose="05000000000000000000" pitchFamily="2" charset="2"/>
              </a:rPr>
              <a:t>relationships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grpSp>
        <p:nvGrpSpPr>
          <p:cNvPr id="87" name="Group 86"/>
          <p:cNvGrpSpPr/>
          <p:nvPr/>
        </p:nvGrpSpPr>
        <p:grpSpPr>
          <a:xfrm>
            <a:off x="4192432" y="1395688"/>
            <a:ext cx="4789713" cy="1347946"/>
            <a:chOff x="4192432" y="1395688"/>
            <a:chExt cx="4789713" cy="1347946"/>
          </a:xfrm>
        </p:grpSpPr>
        <p:sp>
          <p:nvSpPr>
            <p:cNvPr id="5" name="Diamond 4"/>
            <p:cNvSpPr/>
            <p:nvPr/>
          </p:nvSpPr>
          <p:spPr>
            <a:xfrm>
              <a:off x="5573612" y="2232514"/>
              <a:ext cx="746803" cy="490588"/>
            </a:xfrm>
            <a:prstGeom prst="diamond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884660" y="1946796"/>
              <a:ext cx="1075713" cy="346584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92432" y="2216986"/>
              <a:ext cx="1008032" cy="52664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</a:t>
              </a:r>
            </a:p>
          </p:txBody>
        </p:sp>
        <p:cxnSp>
          <p:nvCxnSpPr>
            <p:cNvPr id="9" name="Straight Connector 8"/>
            <p:cNvCxnSpPr>
              <a:stCxn id="8" idx="3"/>
              <a:endCxn id="5" idx="1"/>
            </p:cNvCxnSpPr>
            <p:nvPr/>
          </p:nvCxnSpPr>
          <p:spPr>
            <a:xfrm flipV="1">
              <a:off x="5200464" y="2477808"/>
              <a:ext cx="373148" cy="250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693563" y="2214525"/>
              <a:ext cx="1008032" cy="52664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Supplier</a:t>
              </a:r>
            </a:p>
          </p:txBody>
        </p:sp>
        <p:cxnSp>
          <p:nvCxnSpPr>
            <p:cNvPr id="13" name="Straight Connector 12"/>
            <p:cNvCxnSpPr>
              <a:stCxn id="12" idx="1"/>
              <a:endCxn id="5" idx="3"/>
            </p:cNvCxnSpPr>
            <p:nvPr/>
          </p:nvCxnSpPr>
          <p:spPr>
            <a:xfrm flipH="1" flipV="1">
              <a:off x="6320415" y="2477808"/>
              <a:ext cx="373148" cy="4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7906432" y="2394203"/>
              <a:ext cx="1075713" cy="328899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  <p:cxnSp>
          <p:nvCxnSpPr>
            <p:cNvPr id="17" name="Straight Connector 16"/>
            <p:cNvCxnSpPr>
              <a:stCxn id="7" idx="3"/>
              <a:endCxn id="12" idx="3"/>
            </p:cNvCxnSpPr>
            <p:nvPr/>
          </p:nvCxnSpPr>
          <p:spPr>
            <a:xfrm flipH="1">
              <a:off x="7701595" y="2242624"/>
              <a:ext cx="340600" cy="23522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2"/>
              <a:endCxn id="12" idx="3"/>
            </p:cNvCxnSpPr>
            <p:nvPr/>
          </p:nvCxnSpPr>
          <p:spPr>
            <a:xfrm flipH="1" flipV="1">
              <a:off x="7701595" y="2477849"/>
              <a:ext cx="204837" cy="8080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861774" y="1395688"/>
              <a:ext cx="1075713" cy="326618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5054366" y="1782938"/>
              <a:ext cx="1195706" cy="327716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Supplier</a:t>
              </a:r>
            </a:p>
          </p:txBody>
        </p:sp>
        <p:cxnSp>
          <p:nvCxnSpPr>
            <p:cNvPr id="25" name="Straight Connector 24"/>
            <p:cNvCxnSpPr>
              <a:stCxn id="23" idx="3"/>
              <a:endCxn id="8" idx="0"/>
            </p:cNvCxnSpPr>
            <p:nvPr/>
          </p:nvCxnSpPr>
          <p:spPr>
            <a:xfrm flipH="1">
              <a:off x="4696448" y="1674474"/>
              <a:ext cx="322861" cy="542512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2"/>
              <a:endCxn id="8" idx="0"/>
            </p:cNvCxnSpPr>
            <p:nvPr/>
          </p:nvCxnSpPr>
          <p:spPr>
            <a:xfrm flipH="1">
              <a:off x="4696448" y="1946796"/>
              <a:ext cx="357918" cy="27019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421276" y="3089211"/>
            <a:ext cx="4029387" cy="1470716"/>
            <a:chOff x="4421276" y="3089211"/>
            <a:chExt cx="4029387" cy="1470716"/>
          </a:xfrm>
        </p:grpSpPr>
        <p:sp>
          <p:nvSpPr>
            <p:cNvPr id="31" name="Diamond 30"/>
            <p:cNvSpPr/>
            <p:nvPr/>
          </p:nvSpPr>
          <p:spPr>
            <a:xfrm>
              <a:off x="6037509" y="3610811"/>
              <a:ext cx="746803" cy="490588"/>
            </a:xfrm>
            <a:prstGeom prst="diamond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buy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56329" y="3595283"/>
              <a:ext cx="1008032" cy="52664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Product</a:t>
              </a:r>
            </a:p>
          </p:txBody>
        </p:sp>
        <p:cxnSp>
          <p:nvCxnSpPr>
            <p:cNvPr id="33" name="Straight Connector 32"/>
            <p:cNvCxnSpPr>
              <a:stCxn id="32" idx="3"/>
              <a:endCxn id="31" idx="1"/>
            </p:cNvCxnSpPr>
            <p:nvPr/>
          </p:nvCxnSpPr>
          <p:spPr>
            <a:xfrm flipV="1">
              <a:off x="5664361" y="3856105"/>
              <a:ext cx="373148" cy="250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7157460" y="3592822"/>
              <a:ext cx="1008032" cy="52664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</a:t>
              </a:r>
            </a:p>
          </p:txBody>
        </p:sp>
        <p:cxnSp>
          <p:nvCxnSpPr>
            <p:cNvPr id="35" name="Straight Connector 34"/>
            <p:cNvCxnSpPr>
              <a:stCxn id="34" idx="1"/>
              <a:endCxn id="31" idx="3"/>
            </p:cNvCxnSpPr>
            <p:nvPr/>
          </p:nvCxnSpPr>
          <p:spPr>
            <a:xfrm flipH="1" flipV="1">
              <a:off x="6784312" y="3856105"/>
              <a:ext cx="373148" cy="4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5868288" y="3089211"/>
              <a:ext cx="1075713" cy="328899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Date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4421276" y="4191835"/>
              <a:ext cx="1871260" cy="368092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Person Name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6394148" y="4203559"/>
              <a:ext cx="2056515" cy="335836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PersonAddress</a:t>
              </a:r>
              <a:endPara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5" name="Straight Connector 44"/>
            <p:cNvCxnSpPr>
              <a:stCxn id="31" idx="0"/>
              <a:endCxn id="42" idx="4"/>
            </p:cNvCxnSpPr>
            <p:nvPr/>
          </p:nvCxnSpPr>
          <p:spPr>
            <a:xfrm flipH="1" flipV="1">
              <a:off x="6406145" y="3418110"/>
              <a:ext cx="4766" cy="19270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1" idx="2"/>
              <a:endCxn id="43" idx="7"/>
            </p:cNvCxnSpPr>
            <p:nvPr/>
          </p:nvCxnSpPr>
          <p:spPr>
            <a:xfrm flipH="1">
              <a:off x="6018496" y="4101399"/>
              <a:ext cx="392415" cy="144342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1" idx="2"/>
              <a:endCxn id="44" idx="1"/>
            </p:cNvCxnSpPr>
            <p:nvPr/>
          </p:nvCxnSpPr>
          <p:spPr>
            <a:xfrm>
              <a:off x="6410911" y="4101399"/>
              <a:ext cx="284407" cy="151342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3994813" y="4930706"/>
            <a:ext cx="4918670" cy="1152330"/>
            <a:chOff x="3994813" y="4930706"/>
            <a:chExt cx="4918670" cy="1152330"/>
          </a:xfrm>
        </p:grpSpPr>
        <p:sp>
          <p:nvSpPr>
            <p:cNvPr id="55" name="Diamond 54"/>
            <p:cNvSpPr/>
            <p:nvPr/>
          </p:nvSpPr>
          <p:spPr>
            <a:xfrm>
              <a:off x="5375993" y="5260417"/>
              <a:ext cx="746803" cy="490588"/>
            </a:xfrm>
            <a:prstGeom prst="diamond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buy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994813" y="5556388"/>
              <a:ext cx="1008032" cy="52664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Person</a:t>
              </a:r>
            </a:p>
          </p:txBody>
        </p:sp>
        <p:cxnSp>
          <p:nvCxnSpPr>
            <p:cNvPr id="57" name="Straight Connector 56"/>
            <p:cNvCxnSpPr>
              <a:stCxn id="60" idx="3"/>
            </p:cNvCxnSpPr>
            <p:nvPr/>
          </p:nvCxnSpPr>
          <p:spPr>
            <a:xfrm>
              <a:off x="5009566" y="5194030"/>
              <a:ext cx="559849" cy="17824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495944" y="5553927"/>
              <a:ext cx="1008032" cy="52664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Date</a:t>
              </a:r>
            </a:p>
          </p:txBody>
        </p:sp>
        <p:cxnSp>
          <p:nvCxnSpPr>
            <p:cNvPr id="59" name="Straight Connector 58"/>
            <p:cNvCxnSpPr>
              <a:stCxn id="67" idx="1"/>
            </p:cNvCxnSpPr>
            <p:nvPr/>
          </p:nvCxnSpPr>
          <p:spPr>
            <a:xfrm flipH="1">
              <a:off x="5936095" y="5208786"/>
              <a:ext cx="559849" cy="16348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4001534" y="4930706"/>
              <a:ext cx="1008032" cy="52664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Product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495944" y="4945462"/>
              <a:ext cx="1008032" cy="52664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</a:t>
              </a:r>
            </a:p>
          </p:txBody>
        </p:sp>
        <p:cxnSp>
          <p:nvCxnSpPr>
            <p:cNvPr id="75" name="Straight Connector 74"/>
            <p:cNvCxnSpPr>
              <a:stCxn id="56" idx="3"/>
            </p:cNvCxnSpPr>
            <p:nvPr/>
          </p:nvCxnSpPr>
          <p:spPr>
            <a:xfrm flipV="1">
              <a:off x="5002845" y="5611275"/>
              <a:ext cx="512151" cy="208437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58" idx="1"/>
            </p:cNvCxnSpPr>
            <p:nvPr/>
          </p:nvCxnSpPr>
          <p:spPr>
            <a:xfrm flipH="1" flipV="1">
              <a:off x="5984476" y="5611275"/>
              <a:ext cx="511468" cy="205976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7837770" y="5651548"/>
              <a:ext cx="1075713" cy="328899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Date</a:t>
              </a:r>
            </a:p>
          </p:txBody>
        </p:sp>
        <p:cxnSp>
          <p:nvCxnSpPr>
            <p:cNvPr id="84" name="Straight Connector 83"/>
            <p:cNvCxnSpPr>
              <a:stCxn id="58" idx="3"/>
              <a:endCxn id="83" idx="2"/>
            </p:cNvCxnSpPr>
            <p:nvPr/>
          </p:nvCxnSpPr>
          <p:spPr>
            <a:xfrm flipV="1">
              <a:off x="7503976" y="5815998"/>
              <a:ext cx="333794" cy="1253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913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DB Design Lifecycle</a:t>
            </a:r>
          </a:p>
          <a:p>
            <a:r>
              <a:rPr lang="en-US" dirty="0"/>
              <a:t>ER Model and Diagrams</a:t>
            </a:r>
          </a:p>
          <a:p>
            <a:r>
              <a:rPr lang="en-US" dirty="0"/>
              <a:t>Exercise 01 </a:t>
            </a:r>
            <a:r>
              <a:rPr lang="en-AT" dirty="0"/>
              <a:t>–</a:t>
            </a:r>
            <a:r>
              <a:rPr lang="en-US" dirty="0"/>
              <a:t> Data Modeling</a:t>
            </a:r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1386671" y="5184961"/>
            <a:ext cx="742573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Kemper, André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Eickler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Datenbanksysteme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Eine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Einführung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10.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Auflage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Gruyter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Studium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Gruyter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Oldenbourg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2015, ISBN 978-3-11-044375-2, pp. 1-879]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9" y="5094515"/>
            <a:ext cx="58198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UniversityDB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Discourse of Real Mini World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Students</a:t>
            </a:r>
            <a:r>
              <a:rPr lang="en-US" dirty="0"/>
              <a:t> (with SID, name, and semester) attend </a:t>
            </a:r>
            <a:r>
              <a:rPr lang="en-US" b="1" dirty="0">
                <a:solidFill>
                  <a:srgbClr val="7889FB"/>
                </a:solidFill>
              </a:rPr>
              <a:t>courses</a:t>
            </a:r>
            <a:r>
              <a:rPr lang="en-US" dirty="0"/>
              <a:t> (CID, title, ECTS),</a:t>
            </a:r>
            <a:br>
              <a:rPr lang="en-US" dirty="0"/>
            </a:br>
            <a:r>
              <a:rPr lang="en-US" dirty="0"/>
              <a:t>and take graded exams per course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Professors</a:t>
            </a:r>
            <a:r>
              <a:rPr lang="en-US" dirty="0"/>
              <a:t> teach courses and have positions, </a:t>
            </a:r>
            <a:r>
              <a:rPr lang="en-US" b="1" dirty="0">
                <a:solidFill>
                  <a:srgbClr val="7889FB"/>
                </a:solidFill>
              </a:rPr>
              <a:t>assistants</a:t>
            </a:r>
            <a:r>
              <a:rPr lang="en-US" dirty="0"/>
              <a:t> work for professors</a:t>
            </a:r>
          </a:p>
          <a:p>
            <a:pPr lvl="1"/>
            <a:r>
              <a:rPr lang="en-US" dirty="0"/>
              <a:t>A course may have another course as prerequisites</a:t>
            </a:r>
          </a:p>
          <a:p>
            <a:pPr lvl="1"/>
            <a:r>
              <a:rPr lang="en-US" dirty="0"/>
              <a:t>Both professors and assistants are university </a:t>
            </a:r>
            <a:r>
              <a:rPr lang="en-US" b="1" dirty="0">
                <a:solidFill>
                  <a:srgbClr val="7889FB"/>
                </a:solidFill>
              </a:rPr>
              <a:t>employees</a:t>
            </a:r>
            <a:r>
              <a:rPr lang="en-US" dirty="0"/>
              <a:t> (EID, name, </a:t>
            </a:r>
            <a:br>
              <a:rPr lang="en-US" dirty="0"/>
            </a:br>
            <a:r>
              <a:rPr lang="en-US" dirty="0"/>
              <a:t>and room number); professors also have a position</a:t>
            </a:r>
          </a:p>
          <a:p>
            <a:pPr lvl="1"/>
            <a:endParaRPr lang="en-US" dirty="0"/>
          </a:p>
          <a:p>
            <a:r>
              <a:rPr lang="en-US" dirty="0"/>
              <a:t>Task: </a:t>
            </a:r>
            <a:r>
              <a:rPr lang="en-US" dirty="0">
                <a:solidFill>
                  <a:schemeClr val="accent1"/>
                </a:solidFill>
              </a:rPr>
              <a:t>Create an ER diagram </a:t>
            </a:r>
            <a:r>
              <a:rPr lang="en-US" dirty="0"/>
              <a:t>in Chen notation</a:t>
            </a:r>
          </a:p>
          <a:p>
            <a:pPr lvl="1"/>
            <a:r>
              <a:rPr lang="en-US" dirty="0"/>
              <a:t>Include entity types, relationship types, attributes, and generalizations</a:t>
            </a:r>
          </a:p>
          <a:p>
            <a:pPr lvl="1"/>
            <a:r>
              <a:rPr lang="en-US" dirty="0"/>
              <a:t>Mark primary keys, roles for recursive relationships, and derived attributes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1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UniversityDB</a:t>
            </a:r>
            <a:r>
              <a:rPr lang="en-US" dirty="0"/>
              <a:t> Example,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05207" y="2000507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</a:t>
            </a:r>
          </a:p>
        </p:txBody>
      </p:sp>
      <p:sp>
        <p:nvSpPr>
          <p:cNvPr id="6" name="Diamond 5"/>
          <p:cNvSpPr/>
          <p:nvPr/>
        </p:nvSpPr>
        <p:spPr>
          <a:xfrm>
            <a:off x="4013130" y="2006610"/>
            <a:ext cx="1253533" cy="61847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</a:t>
            </a:r>
          </a:p>
        </p:txBody>
      </p:sp>
      <p:sp>
        <p:nvSpPr>
          <p:cNvPr id="8" name="Rectangle 7"/>
          <p:cNvSpPr/>
          <p:nvPr/>
        </p:nvSpPr>
        <p:spPr>
          <a:xfrm>
            <a:off x="6017314" y="4212823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</a:t>
            </a:r>
          </a:p>
        </p:txBody>
      </p:sp>
      <p:cxnSp>
        <p:nvCxnSpPr>
          <p:cNvPr id="11" name="Straight Connector 10"/>
          <p:cNvCxnSpPr>
            <a:stCxn id="6" idx="1"/>
            <a:endCxn id="5" idx="3"/>
          </p:cNvCxnSpPr>
          <p:nvPr/>
        </p:nvCxnSpPr>
        <p:spPr>
          <a:xfrm flipH="1">
            <a:off x="3277773" y="2315846"/>
            <a:ext cx="735357" cy="328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1"/>
            <a:endCxn id="42" idx="5"/>
          </p:cNvCxnSpPr>
          <p:nvPr/>
        </p:nvCxnSpPr>
        <p:spPr>
          <a:xfrm flipH="1" flipV="1">
            <a:off x="1101046" y="2086995"/>
            <a:ext cx="604161" cy="232134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9" idx="1"/>
            <a:endCxn id="97" idx="6"/>
          </p:cNvCxnSpPr>
          <p:nvPr/>
        </p:nvCxnSpPr>
        <p:spPr>
          <a:xfrm flipH="1" flipV="1">
            <a:off x="3703679" y="3478670"/>
            <a:ext cx="304694" cy="11984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706884" y="4212823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Assistant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17314" y="2000507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48857" y="5571025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</a:p>
        </p:txBody>
      </p:sp>
      <p:sp>
        <p:nvSpPr>
          <p:cNvPr id="42" name="Oval 41"/>
          <p:cNvSpPr/>
          <p:nvPr/>
        </p:nvSpPr>
        <p:spPr>
          <a:xfrm>
            <a:off x="182868" y="1751362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</a:t>
            </a:r>
          </a:p>
        </p:txBody>
      </p:sp>
      <p:sp>
        <p:nvSpPr>
          <p:cNvPr id="43" name="Oval 42"/>
          <p:cNvSpPr/>
          <p:nvPr/>
        </p:nvSpPr>
        <p:spPr>
          <a:xfrm>
            <a:off x="164446" y="2355938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44" name="Oval 43"/>
          <p:cNvSpPr/>
          <p:nvPr/>
        </p:nvSpPr>
        <p:spPr>
          <a:xfrm>
            <a:off x="156072" y="3442834"/>
            <a:ext cx="1351181" cy="393219"/>
          </a:xfrm>
          <a:prstGeom prst="ellipse">
            <a:avLst/>
          </a:prstGeom>
          <a:noFill/>
          <a:ln w="19050">
            <a:solidFill>
              <a:srgbClr val="7889FB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Semester</a:t>
            </a:r>
          </a:p>
        </p:txBody>
      </p:sp>
      <p:cxnSp>
        <p:nvCxnSpPr>
          <p:cNvPr id="48" name="Straight Connector 47"/>
          <p:cNvCxnSpPr>
            <a:stCxn id="5" idx="1"/>
            <a:endCxn id="43" idx="7"/>
          </p:cNvCxnSpPr>
          <p:nvPr/>
        </p:nvCxnSpPr>
        <p:spPr>
          <a:xfrm flipH="1">
            <a:off x="1082624" y="2319129"/>
            <a:ext cx="622583" cy="94395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5" idx="1"/>
            <a:endCxn id="44" idx="7"/>
          </p:cNvCxnSpPr>
          <p:nvPr/>
        </p:nvCxnSpPr>
        <p:spPr>
          <a:xfrm flipH="1">
            <a:off x="1309377" y="2319129"/>
            <a:ext cx="395830" cy="1181291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" idx="3"/>
            <a:endCxn id="37" idx="1"/>
          </p:cNvCxnSpPr>
          <p:nvPr/>
        </p:nvCxnSpPr>
        <p:spPr>
          <a:xfrm>
            <a:off x="5266663" y="2315846"/>
            <a:ext cx="750651" cy="328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Diamond 58"/>
          <p:cNvSpPr/>
          <p:nvPr/>
        </p:nvSpPr>
        <p:spPr>
          <a:xfrm>
            <a:off x="6114153" y="874797"/>
            <a:ext cx="1378886" cy="61847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7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prereq</a:t>
            </a:r>
            <a:r>
              <a:rPr lang="en-US" sz="1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7843386" y="1713756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CID</a:t>
            </a:r>
          </a:p>
        </p:txBody>
      </p:sp>
      <p:sp>
        <p:nvSpPr>
          <p:cNvPr id="61" name="Oval 60"/>
          <p:cNvSpPr/>
          <p:nvPr/>
        </p:nvSpPr>
        <p:spPr>
          <a:xfrm>
            <a:off x="7977718" y="2316069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62" name="Oval 61"/>
          <p:cNvSpPr/>
          <p:nvPr/>
        </p:nvSpPr>
        <p:spPr>
          <a:xfrm>
            <a:off x="7818619" y="2850310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ECTS</a:t>
            </a:r>
          </a:p>
        </p:txBody>
      </p:sp>
      <p:cxnSp>
        <p:nvCxnSpPr>
          <p:cNvPr id="63" name="Straight Connector 62"/>
          <p:cNvCxnSpPr>
            <a:stCxn id="60" idx="3"/>
            <a:endCxn id="37" idx="3"/>
          </p:cNvCxnSpPr>
          <p:nvPr/>
        </p:nvCxnSpPr>
        <p:spPr>
          <a:xfrm flipH="1">
            <a:off x="7589880" y="2049389"/>
            <a:ext cx="411041" cy="269740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1" idx="1"/>
            <a:endCxn id="37" idx="3"/>
          </p:cNvCxnSpPr>
          <p:nvPr/>
        </p:nvCxnSpPr>
        <p:spPr>
          <a:xfrm flipH="1" flipV="1">
            <a:off x="7589880" y="2319129"/>
            <a:ext cx="545373" cy="5452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2" idx="1"/>
            <a:endCxn id="37" idx="3"/>
          </p:cNvCxnSpPr>
          <p:nvPr/>
        </p:nvCxnSpPr>
        <p:spPr>
          <a:xfrm flipH="1" flipV="1">
            <a:off x="7589880" y="2319129"/>
            <a:ext cx="386274" cy="588767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6300317" y="1256044"/>
            <a:ext cx="1" cy="74446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7303827" y="1261581"/>
            <a:ext cx="1" cy="74446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742199" y="1493269"/>
            <a:ext cx="5580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311413" y="1354268"/>
            <a:ext cx="5580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req.</a:t>
            </a:r>
          </a:p>
        </p:txBody>
      </p:sp>
      <p:sp>
        <p:nvSpPr>
          <p:cNvPr id="79" name="Diamond 78"/>
          <p:cNvSpPr/>
          <p:nvPr/>
        </p:nvSpPr>
        <p:spPr>
          <a:xfrm>
            <a:off x="4008373" y="3181418"/>
            <a:ext cx="1253533" cy="61847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</a:t>
            </a:r>
          </a:p>
        </p:txBody>
      </p:sp>
      <p:sp>
        <p:nvSpPr>
          <p:cNvPr id="80" name="Diamond 79"/>
          <p:cNvSpPr/>
          <p:nvPr/>
        </p:nvSpPr>
        <p:spPr>
          <a:xfrm>
            <a:off x="6176829" y="3181418"/>
            <a:ext cx="1253533" cy="61847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</a:t>
            </a:r>
          </a:p>
        </p:txBody>
      </p:sp>
      <p:cxnSp>
        <p:nvCxnSpPr>
          <p:cNvPr id="81" name="Straight Connector 80"/>
          <p:cNvCxnSpPr>
            <a:stCxn id="37" idx="2"/>
            <a:endCxn id="80" idx="0"/>
          </p:cNvCxnSpPr>
          <p:nvPr/>
        </p:nvCxnSpPr>
        <p:spPr>
          <a:xfrm flipH="1">
            <a:off x="6803596" y="2637751"/>
            <a:ext cx="1" cy="543667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80" idx="2"/>
            <a:endCxn id="8" idx="0"/>
          </p:cNvCxnSpPr>
          <p:nvPr/>
        </p:nvCxnSpPr>
        <p:spPr>
          <a:xfrm>
            <a:off x="6803596" y="3799890"/>
            <a:ext cx="1" cy="41293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9" idx="1"/>
            <a:endCxn id="5" idx="3"/>
          </p:cNvCxnSpPr>
          <p:nvPr/>
        </p:nvCxnSpPr>
        <p:spPr>
          <a:xfrm flipH="1" flipV="1">
            <a:off x="3277773" y="2319129"/>
            <a:ext cx="730600" cy="11715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9" idx="3"/>
            <a:endCxn id="37" idx="1"/>
          </p:cNvCxnSpPr>
          <p:nvPr/>
        </p:nvCxnSpPr>
        <p:spPr>
          <a:xfrm flipV="1">
            <a:off x="5261906" y="2319129"/>
            <a:ext cx="755408" cy="11715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9" idx="2"/>
            <a:endCxn id="8" idx="0"/>
          </p:cNvCxnSpPr>
          <p:nvPr/>
        </p:nvCxnSpPr>
        <p:spPr>
          <a:xfrm>
            <a:off x="4635140" y="3799890"/>
            <a:ext cx="2168457" cy="41293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2627966" y="3282060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</a:t>
            </a:r>
          </a:p>
        </p:txBody>
      </p:sp>
      <p:sp>
        <p:nvSpPr>
          <p:cNvPr id="100" name="Isosceles Triangle 99"/>
          <p:cNvSpPr/>
          <p:nvPr/>
        </p:nvSpPr>
        <p:spPr>
          <a:xfrm rot="10800000">
            <a:off x="4390159" y="5105744"/>
            <a:ext cx="489961" cy="261086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1" name="Straight Connector 100"/>
          <p:cNvCxnSpPr>
            <a:stCxn id="8" idx="1"/>
            <a:endCxn id="100" idx="2"/>
          </p:cNvCxnSpPr>
          <p:nvPr/>
        </p:nvCxnSpPr>
        <p:spPr>
          <a:xfrm flipH="1">
            <a:off x="4880120" y="4531445"/>
            <a:ext cx="1137194" cy="574299"/>
          </a:xfrm>
          <a:prstGeom prst="line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6" idx="3"/>
            <a:endCxn id="100" idx="4"/>
          </p:cNvCxnSpPr>
          <p:nvPr/>
        </p:nvCxnSpPr>
        <p:spPr>
          <a:xfrm>
            <a:off x="3279450" y="4531445"/>
            <a:ext cx="1110709" cy="574299"/>
          </a:xfrm>
          <a:prstGeom prst="line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00" idx="0"/>
            <a:endCxn id="41" idx="0"/>
          </p:cNvCxnSpPr>
          <p:nvPr/>
        </p:nvCxnSpPr>
        <p:spPr>
          <a:xfrm>
            <a:off x="4635139" y="5366830"/>
            <a:ext cx="1" cy="204195"/>
          </a:xfrm>
          <a:prstGeom prst="line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7826005" y="4305924"/>
            <a:ext cx="1157090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</a:t>
            </a:r>
          </a:p>
        </p:txBody>
      </p:sp>
      <p:sp>
        <p:nvSpPr>
          <p:cNvPr id="111" name="Diamond 110"/>
          <p:cNvSpPr/>
          <p:nvPr/>
        </p:nvSpPr>
        <p:spPr>
          <a:xfrm>
            <a:off x="4000000" y="4228118"/>
            <a:ext cx="1253533" cy="61847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</a:p>
        </p:txBody>
      </p:sp>
      <p:cxnSp>
        <p:nvCxnSpPr>
          <p:cNvPr id="112" name="Straight Connector 111"/>
          <p:cNvCxnSpPr>
            <a:stCxn id="111" idx="1"/>
            <a:endCxn id="36" idx="3"/>
          </p:cNvCxnSpPr>
          <p:nvPr/>
        </p:nvCxnSpPr>
        <p:spPr>
          <a:xfrm flipH="1" flipV="1">
            <a:off x="3279450" y="4531445"/>
            <a:ext cx="720550" cy="5909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1" idx="3"/>
            <a:endCxn id="8" idx="1"/>
          </p:cNvCxnSpPr>
          <p:nvPr/>
        </p:nvCxnSpPr>
        <p:spPr>
          <a:xfrm flipV="1">
            <a:off x="5253533" y="4531445"/>
            <a:ext cx="763781" cy="5909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10" idx="2"/>
            <a:endCxn id="8" idx="3"/>
          </p:cNvCxnSpPr>
          <p:nvPr/>
        </p:nvCxnSpPr>
        <p:spPr>
          <a:xfrm flipH="1">
            <a:off x="7589880" y="4502534"/>
            <a:ext cx="236125" cy="28911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5871341" y="5321140"/>
            <a:ext cx="1157090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122" name="Oval 121"/>
          <p:cNvSpPr/>
          <p:nvPr/>
        </p:nvSpPr>
        <p:spPr>
          <a:xfrm>
            <a:off x="5871341" y="5842311"/>
            <a:ext cx="1157090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Room</a:t>
            </a:r>
          </a:p>
        </p:txBody>
      </p:sp>
      <p:sp>
        <p:nvSpPr>
          <p:cNvPr id="123" name="Oval 122"/>
          <p:cNvSpPr/>
          <p:nvPr/>
        </p:nvSpPr>
        <p:spPr>
          <a:xfrm>
            <a:off x="2372073" y="5654476"/>
            <a:ext cx="1157090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EID</a:t>
            </a:r>
          </a:p>
        </p:txBody>
      </p:sp>
      <p:cxnSp>
        <p:nvCxnSpPr>
          <p:cNvPr id="124" name="Straight Connector 123"/>
          <p:cNvCxnSpPr>
            <a:stCxn id="41" idx="3"/>
            <a:endCxn id="121" idx="3"/>
          </p:cNvCxnSpPr>
          <p:nvPr/>
        </p:nvCxnSpPr>
        <p:spPr>
          <a:xfrm flipV="1">
            <a:off x="5421423" y="5656773"/>
            <a:ext cx="619370" cy="232874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41" idx="3"/>
            <a:endCxn id="122" idx="2"/>
          </p:cNvCxnSpPr>
          <p:nvPr/>
        </p:nvCxnSpPr>
        <p:spPr>
          <a:xfrm>
            <a:off x="5421423" y="5889647"/>
            <a:ext cx="449918" cy="149274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3" idx="6"/>
            <a:endCxn id="41" idx="1"/>
          </p:cNvCxnSpPr>
          <p:nvPr/>
        </p:nvCxnSpPr>
        <p:spPr>
          <a:xfrm>
            <a:off x="3529163" y="5851086"/>
            <a:ext cx="319694" cy="38561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3530859" y="1942744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451768" y="1944419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000887" y="1524065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21693" y="2751634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823367" y="3808382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558950" y="3649286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772019" y="2716466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260849" y="2718141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305888" y="1522390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419949" y="4173474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552629" y="4175149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64" name="Oval 63"/>
          <p:cNvSpPr/>
          <p:nvPr/>
        </p:nvSpPr>
        <p:spPr>
          <a:xfrm>
            <a:off x="156072" y="2900223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cxnSp>
        <p:nvCxnSpPr>
          <p:cNvPr id="65" name="Straight Connector 64"/>
          <p:cNvCxnSpPr>
            <a:stCxn id="5" idx="1"/>
            <a:endCxn id="64" idx="7"/>
          </p:cNvCxnSpPr>
          <p:nvPr/>
        </p:nvCxnSpPr>
        <p:spPr>
          <a:xfrm flipH="1">
            <a:off x="1074250" y="2319129"/>
            <a:ext cx="630957" cy="638680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37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 animBg="1"/>
      <p:bldP spid="42" grpId="0" animBg="1"/>
      <p:bldP spid="43" grpId="0" animBg="1"/>
      <p:bldP spid="44" grpId="0" animBg="1"/>
      <p:bldP spid="59" grpId="0" animBg="1"/>
      <p:bldP spid="60" grpId="0" animBg="1"/>
      <p:bldP spid="61" grpId="0" animBg="1"/>
      <p:bldP spid="62" grpId="0" animBg="1"/>
      <p:bldP spid="77" grpId="0"/>
      <p:bldP spid="78" grpId="0"/>
      <p:bldP spid="79" grpId="0" animBg="1"/>
      <p:bldP spid="80" grpId="0" animBg="1"/>
      <p:bldP spid="97" grpId="0" animBg="1"/>
      <p:bldP spid="100" grpId="0" animBg="1"/>
      <p:bldP spid="110" grpId="0" animBg="1"/>
      <p:bldP spid="111" grpId="0" animBg="1"/>
      <p:bldP spid="121" grpId="0" animBg="1"/>
      <p:bldP spid="122" grpId="0" animBg="1"/>
      <p:bldP spid="123" grpId="0" animBg="1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52" grpId="0"/>
      <p:bldP spid="6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01 </a:t>
            </a:r>
            <a:r>
              <a:rPr lang="en-AT" dirty="0"/>
              <a:t>–</a:t>
            </a:r>
            <a:r>
              <a:rPr lang="en-US" dirty="0"/>
              <a:t> Data Modeling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Published: </a:t>
            </a:r>
            <a:r>
              <a:rPr lang="en-US" b="1" dirty="0" smtClean="0">
                <a:solidFill>
                  <a:schemeClr val="accent1"/>
                </a:solidFill>
              </a:rPr>
              <a:t>Mar </a:t>
            </a:r>
            <a:r>
              <a:rPr lang="en-US" b="1" dirty="0">
                <a:solidFill>
                  <a:schemeClr val="accent1"/>
                </a:solidFill>
              </a:rPr>
              <a:t>08, </a:t>
            </a:r>
            <a:r>
              <a:rPr lang="en-US" b="1" dirty="0" smtClean="0">
                <a:solidFill>
                  <a:schemeClr val="accent1"/>
                </a:solidFill>
              </a:rPr>
              <a:t>2022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dirty="0"/>
              <a:t>Deadline: </a:t>
            </a:r>
            <a:r>
              <a:rPr lang="en-US" b="1" dirty="0" smtClean="0">
                <a:solidFill>
                  <a:schemeClr val="accent1"/>
                </a:solidFill>
              </a:rPr>
              <a:t>Mar 29, 2022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1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Exercises: </a:t>
            </a:r>
            <a:r>
              <a:rPr lang="en-US" dirty="0" smtClean="0"/>
              <a:t>Graz Districts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  <a:p>
            <a:pPr lvl="1"/>
            <a:r>
              <a:rPr lang="en-US" dirty="0" smtClean="0"/>
              <a:t>Graz districts, streets, schools, universities,</a:t>
            </a:r>
            <a:br>
              <a:rPr lang="en-US" dirty="0" smtClean="0"/>
            </a:br>
            <a:r>
              <a:rPr lang="en-US" dirty="0" smtClean="0"/>
              <a:t>population counts by age and country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/>
              <a:t>to be cleaned and prepared </a:t>
            </a:r>
            <a:r>
              <a:rPr lang="en-US" dirty="0">
                <a:sym typeface="Wingdings" panose="05000000000000000000" pitchFamily="2" charset="2"/>
              </a:rPr>
              <a:t> Ex 02</a:t>
            </a:r>
            <a:r>
              <a:rPr lang="en-US" dirty="0"/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Clone or download your copy from </a:t>
            </a:r>
            <a:br>
              <a:rPr lang="en-US" dirty="0"/>
            </a:br>
            <a:r>
              <a:rPr lang="en-US" dirty="0">
                <a:hlinkClick r:id="rId3"/>
              </a:rPr>
              <a:t>https://github.com/tugraz-isds/datasets.git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Find CSV files in &lt;datasets</a:t>
            </a:r>
            <a:r>
              <a:rPr lang="en-US" dirty="0" smtClean="0"/>
              <a:t>&gt;/</a:t>
            </a:r>
            <a:r>
              <a:rPr lang="en-US" dirty="0" err="1" smtClean="0"/>
              <a:t>districts_graz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Exercises</a:t>
            </a:r>
          </a:p>
          <a:p>
            <a:pPr lvl="1"/>
            <a:r>
              <a:rPr lang="en-US" b="1" dirty="0"/>
              <a:t>01</a:t>
            </a:r>
            <a:r>
              <a:rPr lang="en-US" dirty="0"/>
              <a:t> Data modeling (relational schema)</a:t>
            </a:r>
          </a:p>
          <a:p>
            <a:pPr lvl="1"/>
            <a:r>
              <a:rPr lang="en-US" b="1" dirty="0"/>
              <a:t>02</a:t>
            </a:r>
            <a:r>
              <a:rPr lang="en-US" dirty="0"/>
              <a:t> Data ingestion and SQL query processing</a:t>
            </a:r>
          </a:p>
          <a:p>
            <a:pPr lvl="1"/>
            <a:r>
              <a:rPr lang="en-US" b="1" dirty="0"/>
              <a:t>03</a:t>
            </a:r>
            <a:r>
              <a:rPr lang="en-US" dirty="0"/>
              <a:t> Physical design tuning, query processing, </a:t>
            </a:r>
            <a:br>
              <a:rPr lang="en-US" dirty="0"/>
            </a:br>
            <a:r>
              <a:rPr lang="en-US" dirty="0"/>
              <a:t>and transaction processing</a:t>
            </a:r>
          </a:p>
          <a:p>
            <a:pPr lvl="1"/>
            <a:r>
              <a:rPr lang="en-US" b="1" dirty="0"/>
              <a:t>04</a:t>
            </a:r>
            <a:r>
              <a:rPr lang="en-US" dirty="0"/>
              <a:t> Large-scale data analysis (distributed </a:t>
            </a:r>
            <a:br>
              <a:rPr lang="en-US" dirty="0"/>
            </a:br>
            <a:r>
              <a:rPr lang="en-US" dirty="0"/>
              <a:t>query processing and ML model </a:t>
            </a:r>
            <a:r>
              <a:rPr lang="en-US" dirty="0" smtClean="0"/>
              <a:t>training – anomalies?)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578000">
            <a:off x="7996812" y="572648"/>
            <a:ext cx="95459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</a:p>
        </p:txBody>
      </p:sp>
      <p:sp>
        <p:nvSpPr>
          <p:cNvPr id="6" name="Rectangle 5"/>
          <p:cNvSpPr/>
          <p:nvPr/>
        </p:nvSpPr>
        <p:spPr>
          <a:xfrm>
            <a:off x="7672196" y="1440662"/>
            <a:ext cx="1358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www.data.gv.at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636" y="1775284"/>
            <a:ext cx="3038318" cy="3541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86" y="904377"/>
            <a:ext cx="583218" cy="7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3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Exercise 1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1.1: ER Modeling (</a:t>
            </a:r>
            <a:r>
              <a:rPr lang="en-US" dirty="0" smtClean="0"/>
              <a:t>14/25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Graz districts / census: 17 districts, 1627 streets, addresses, schools/universities, persons, countries </a:t>
            </a:r>
            <a:endParaRPr lang="en-US" dirty="0"/>
          </a:p>
          <a:p>
            <a:pPr lvl="1"/>
            <a:r>
              <a:rPr lang="en-US" dirty="0"/>
              <a:t>Create an ER diagram in Modified Chen (MC) notation</a:t>
            </a:r>
          </a:p>
          <a:p>
            <a:pPr lvl="1"/>
            <a:r>
              <a:rPr lang="en-US" b="1" dirty="0"/>
              <a:t>Partial Result: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ERDiagram.pdf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Task 1.2: Mapping ER Diagram into Relational Model (</a:t>
            </a:r>
            <a:r>
              <a:rPr lang="en-US" dirty="0" smtClean="0"/>
              <a:t>11/25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Create a relational schema in 3NF for the ER diagram from Task 1.1</a:t>
            </a:r>
          </a:p>
          <a:p>
            <a:pPr lvl="1"/>
            <a:r>
              <a:rPr lang="en-US" dirty="0"/>
              <a:t>a) text-based schema, </a:t>
            </a:r>
            <a:r>
              <a:rPr lang="en-US" b="1" dirty="0">
                <a:solidFill>
                  <a:schemeClr val="accent1"/>
                </a:solidFill>
              </a:rPr>
              <a:t>OR</a:t>
            </a:r>
            <a:r>
              <a:rPr lang="en-US" dirty="0"/>
              <a:t> b) SQL DDL script</a:t>
            </a:r>
          </a:p>
          <a:p>
            <a:pPr lvl="1"/>
            <a:r>
              <a:rPr lang="en-US" b="1" dirty="0"/>
              <a:t>Partial Result: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Schema.txt</a:t>
            </a:r>
            <a:r>
              <a:rPr lang="en-US" dirty="0"/>
              <a:t> or </a:t>
            </a:r>
            <a:r>
              <a:rPr lang="en-US" dirty="0" err="1" smtClean="0">
                <a:latin typeface="Consolas" panose="020B0609020204030204" pitchFamily="49" charset="0"/>
              </a:rPr>
              <a:t>CreateSchema.sql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 smtClean="0">
              <a:latin typeface="Consolas" panose="020B0609020204030204" pitchFamily="49" charset="0"/>
            </a:endParaRP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/>
              <a:t>Expected </a:t>
            </a:r>
            <a:r>
              <a:rPr lang="en-US" dirty="0"/>
              <a:t>result </a:t>
            </a:r>
            <a:r>
              <a:rPr lang="en-US" b="0" dirty="0"/>
              <a:t>(for all three subtasks)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DBExercise01_&lt;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studentID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&gt;.zip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01 </a:t>
            </a:r>
            <a:r>
              <a:rPr lang="en-AT" dirty="0"/>
              <a:t>–</a:t>
            </a:r>
            <a:r>
              <a:rPr lang="en-US" dirty="0"/>
              <a:t> Data Modeling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46" y="5332975"/>
            <a:ext cx="669627" cy="6696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8435" y="5327476"/>
            <a:ext cx="189415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get your own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studentID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wrong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1966" y="693338"/>
            <a:ext cx="236140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mboehm7.github.io/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teaching/ss22_dbs/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01_ExerciseModeling.pdf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6393" y="4708459"/>
            <a:ext cx="8142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Consolas" panose="020B0609020204030204" pitchFamily="49" charset="0"/>
              </a:rPr>
              <a:t>&lt;Table&gt;(&lt;</a:t>
            </a:r>
            <a:r>
              <a:rPr lang="fr-FR" sz="1400" dirty="0" err="1">
                <a:latin typeface="Consolas" panose="020B0609020204030204" pitchFamily="49" charset="0"/>
              </a:rPr>
              <a:t>Attribute</a:t>
            </a:r>
            <a:r>
              <a:rPr lang="fr-FR" sz="1400" dirty="0">
                <a:latin typeface="Consolas" panose="020B0609020204030204" pitchFamily="49" charset="0"/>
              </a:rPr>
              <a:t> 1&gt;:&lt;type&gt;(PK), &lt;</a:t>
            </a:r>
            <a:r>
              <a:rPr lang="fr-FR" sz="1400" dirty="0" err="1">
                <a:latin typeface="Consolas" panose="020B0609020204030204" pitchFamily="49" charset="0"/>
              </a:rPr>
              <a:t>Attribute</a:t>
            </a:r>
            <a:r>
              <a:rPr lang="fr-FR" sz="1400" dirty="0">
                <a:latin typeface="Consolas" panose="020B0609020204030204" pitchFamily="49" charset="0"/>
              </a:rPr>
              <a:t> 2&gt;:&lt;type&gt;, ..., &lt;</a:t>
            </a:r>
            <a:r>
              <a:rPr lang="fr-FR" sz="1400" dirty="0" err="1">
                <a:latin typeface="Consolas" panose="020B0609020204030204" pitchFamily="49" charset="0"/>
              </a:rPr>
              <a:t>Attribute</a:t>
            </a:r>
            <a:r>
              <a:rPr lang="fr-FR" sz="1400" dirty="0">
                <a:latin typeface="Consolas" panose="020B0609020204030204" pitchFamily="49" charset="0"/>
              </a:rPr>
              <a:t> n&gt;(FK))</a:t>
            </a:r>
            <a:endParaRPr lang="en-US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5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79A3-C9AC-4100-B714-FF4D4B778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Exercise 1 – Discourse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59AE6-0A92-4267-838C-AD2EB56D22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01 </a:t>
            </a:r>
            <a:r>
              <a:rPr lang="en-AT" dirty="0"/>
              <a:t>–</a:t>
            </a:r>
            <a:r>
              <a:rPr lang="en-US" dirty="0"/>
              <a:t> Data Modeling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46" y="1477726"/>
            <a:ext cx="8256001" cy="4213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939" y="5749926"/>
            <a:ext cx="588523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(person counts potentially different from population count)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8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DB Design lifecycle from requirements to physical design</a:t>
            </a:r>
          </a:p>
          <a:p>
            <a:pPr lvl="1"/>
            <a:r>
              <a:rPr lang="en-US" dirty="0"/>
              <a:t>Entity-Relationship (ER) Model and Diagrams</a:t>
            </a:r>
          </a:p>
          <a:p>
            <a:pPr lvl="1"/>
            <a:endParaRPr lang="en-US" sz="700" dirty="0"/>
          </a:p>
          <a:p>
            <a:r>
              <a:rPr lang="en-US" dirty="0"/>
              <a:t>Importance of Good Database Design</a:t>
            </a:r>
          </a:p>
          <a:p>
            <a:pPr lvl="1"/>
            <a:r>
              <a:rPr lang="en-US" dirty="0"/>
              <a:t>Poor database design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development and maintenance costs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as well as performance problems</a:t>
            </a:r>
          </a:p>
          <a:p>
            <a:pPr lvl="1"/>
            <a:r>
              <a:rPr lang="en-US" dirty="0"/>
              <a:t>Once data is loaded, </a:t>
            </a:r>
            <a:r>
              <a:rPr lang="en-US" b="1" dirty="0">
                <a:solidFill>
                  <a:schemeClr val="accent1"/>
                </a:solidFill>
              </a:rPr>
              <a:t>schema changes very difficult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(data model, or conceptual and logical schema)</a:t>
            </a:r>
          </a:p>
          <a:p>
            <a:pPr lvl="1"/>
            <a:endParaRPr lang="en-US" sz="700" dirty="0"/>
          </a:p>
          <a:p>
            <a:r>
              <a:rPr lang="en-US" dirty="0"/>
              <a:t>Exercise 1: Data Modeling</a:t>
            </a:r>
          </a:p>
          <a:p>
            <a:pPr lvl="1"/>
            <a:r>
              <a:rPr lang="en-US" dirty="0" smtClean="0"/>
              <a:t>Published: Mar </a:t>
            </a:r>
            <a:r>
              <a:rPr lang="en-US" dirty="0"/>
              <a:t>08, </a:t>
            </a:r>
            <a:r>
              <a:rPr lang="en-US" dirty="0" smtClean="0"/>
              <a:t>2022; </a:t>
            </a:r>
            <a:r>
              <a:rPr lang="en-US" dirty="0"/>
              <a:t>deadline: </a:t>
            </a:r>
            <a:r>
              <a:rPr lang="en-US" dirty="0" smtClean="0"/>
              <a:t>Mar</a:t>
            </a:r>
            <a:r>
              <a:rPr lang="en-US" dirty="0" smtClean="0"/>
              <a:t> 29, 2022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Recommendation: </a:t>
            </a:r>
            <a:r>
              <a:rPr lang="en-US" dirty="0"/>
              <a:t>start with task 1.1 this week;</a:t>
            </a:r>
            <a:br>
              <a:rPr lang="en-US" dirty="0"/>
            </a:br>
            <a:r>
              <a:rPr lang="en-US" dirty="0"/>
              <a:t>ask questions in upcoming lectures or on news group</a:t>
            </a:r>
          </a:p>
          <a:p>
            <a:pPr lvl="1"/>
            <a:endParaRPr lang="en-US" sz="700" dirty="0"/>
          </a:p>
          <a:p>
            <a:r>
              <a:rPr lang="en-US" dirty="0"/>
              <a:t>Next lecture: </a:t>
            </a:r>
            <a:r>
              <a:rPr lang="en-US" dirty="0">
                <a:solidFill>
                  <a:srgbClr val="7889FB"/>
                </a:solidFill>
              </a:rPr>
              <a:t>03 Data Models and Normalization </a:t>
            </a:r>
            <a:r>
              <a:rPr lang="en-US" sz="1800" b="0" dirty="0">
                <a:solidFill>
                  <a:schemeClr val="tx1"/>
                </a:solidFill>
              </a:rPr>
              <a:t>[Oct </a:t>
            </a:r>
            <a:r>
              <a:rPr lang="en-US" sz="1800" b="0" dirty="0" smtClean="0">
                <a:solidFill>
                  <a:schemeClr val="tx1"/>
                </a:solidFill>
              </a:rPr>
              <a:t>14</a:t>
            </a:r>
            <a:r>
              <a:rPr lang="en-US" sz="1800" b="0" dirty="0" smtClean="0">
                <a:solidFill>
                  <a:schemeClr val="tx1"/>
                </a:solidFill>
              </a:rPr>
              <a:t>]</a:t>
            </a:r>
            <a:endParaRPr lang="en-US" sz="1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 Design Lifecycle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6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</p:spPr>
        <p:txBody>
          <a:bodyPr/>
          <a:lstStyle/>
          <a:p>
            <a:r>
              <a:rPr lang="en-US" dirty="0"/>
              <a:t>Data Model</a:t>
            </a:r>
          </a:p>
          <a:p>
            <a:pPr lvl="1"/>
            <a:r>
              <a:rPr lang="en-US" dirty="0"/>
              <a:t>Concepts for describing data objects and their relationships (meta model)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Schema:</a:t>
            </a:r>
            <a:r>
              <a:rPr lang="en-US" dirty="0"/>
              <a:t> Description (structure, semantics) of specific data collection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DB Design Lifecycle </a:t>
            </a:r>
          </a:p>
        </p:txBody>
      </p:sp>
      <p:sp>
        <p:nvSpPr>
          <p:cNvPr id="5" name="Cloud 4"/>
          <p:cNvSpPr/>
          <p:nvPr/>
        </p:nvSpPr>
        <p:spPr>
          <a:xfrm>
            <a:off x="2216816" y="2602520"/>
            <a:ext cx="4883499" cy="934497"/>
          </a:xfrm>
          <a:prstGeom prst="clou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Discourse of real mini world</a:t>
            </a:r>
          </a:p>
        </p:txBody>
      </p:sp>
      <p:cxnSp>
        <p:nvCxnSpPr>
          <p:cNvPr id="6" name="Straight Arrow Connector 5"/>
          <p:cNvCxnSpPr>
            <a:stCxn id="5" idx="1"/>
            <a:endCxn id="9" idx="0"/>
          </p:cNvCxnSpPr>
          <p:nvPr/>
        </p:nvCxnSpPr>
        <p:spPr>
          <a:xfrm flipH="1">
            <a:off x="4658565" y="3536022"/>
            <a:ext cx="1" cy="4230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422618" y="3959049"/>
            <a:ext cx="2471894" cy="723482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Conceptual Schema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(ER diagram)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502" y="5236864"/>
            <a:ext cx="1453588" cy="7234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Relational Schema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64412" y="5236864"/>
            <a:ext cx="1453588" cy="7234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XML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Schema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85322" y="5236864"/>
            <a:ext cx="1453588" cy="7234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Network Schema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06232" y="5236864"/>
            <a:ext cx="1453588" cy="7234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Object-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Schema</a:t>
            </a:r>
          </a:p>
        </p:txBody>
      </p:sp>
      <p:cxnSp>
        <p:nvCxnSpPr>
          <p:cNvPr id="15" name="Straight Arrow Connector 14"/>
          <p:cNvCxnSpPr>
            <a:stCxn id="9" idx="2"/>
            <a:endCxn id="10" idx="0"/>
          </p:cNvCxnSpPr>
          <p:nvPr/>
        </p:nvCxnSpPr>
        <p:spPr>
          <a:xfrm flipH="1">
            <a:off x="1770296" y="4682531"/>
            <a:ext cx="2888269" cy="55433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2" idx="0"/>
          </p:cNvCxnSpPr>
          <p:nvPr/>
        </p:nvCxnSpPr>
        <p:spPr>
          <a:xfrm flipH="1">
            <a:off x="3691206" y="4682531"/>
            <a:ext cx="967359" cy="55433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>
            <a:off x="4658565" y="4682531"/>
            <a:ext cx="953551" cy="55433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2"/>
            <a:endCxn id="14" idx="0"/>
          </p:cNvCxnSpPr>
          <p:nvPr/>
        </p:nvCxnSpPr>
        <p:spPr>
          <a:xfrm>
            <a:off x="4658565" y="4682531"/>
            <a:ext cx="2874461" cy="55433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08259" y="3484848"/>
            <a:ext cx="17113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Manual Modeling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99886" y="4380826"/>
            <a:ext cx="171132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Semi-automatic Transformation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37" y="3513127"/>
            <a:ext cx="14354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02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11" y="4549776"/>
            <a:ext cx="14354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03</a:t>
            </a:r>
          </a:p>
        </p:txBody>
      </p:sp>
    </p:spTree>
    <p:extLst>
      <p:ext uri="{BB962C8B-B14F-4D97-AF65-F5344CB8AC3E}">
        <p14:creationId xmlns:p14="http://schemas.microsoft.com/office/powerpoint/2010/main" val="221971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2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Conceptual Data Models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Entity-Relationship Model (ERM)</a:t>
            </a:r>
            <a:r>
              <a:rPr lang="en-US" dirty="0"/>
              <a:t>, focus on data, ~1975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Unified Modeling Language (UML), focus on data and behavior, ~1990</a:t>
            </a:r>
          </a:p>
          <a:p>
            <a:pPr lvl="1"/>
            <a:endParaRPr lang="en-US" sz="1200" dirty="0"/>
          </a:p>
          <a:p>
            <a:r>
              <a:rPr lang="en-US" dirty="0"/>
              <a:t>Logical Data Models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Relational </a:t>
            </a:r>
            <a:r>
              <a:rPr lang="en-US" dirty="0">
                <a:solidFill>
                  <a:schemeClr val="tx1"/>
                </a:solidFill>
              </a:rPr>
              <a:t>(Object/Relational)</a:t>
            </a:r>
          </a:p>
          <a:p>
            <a:pPr marL="457200" lvl="1" indent="0">
              <a:buNone/>
            </a:pPr>
            <a:endParaRPr lang="en-US" sz="700" dirty="0"/>
          </a:p>
          <a:p>
            <a:pPr lvl="1"/>
            <a:r>
              <a:rPr lang="en-US" dirty="0"/>
              <a:t>Key-Value </a:t>
            </a:r>
          </a:p>
          <a:p>
            <a:pPr lvl="1"/>
            <a:r>
              <a:rPr lang="en-US" dirty="0"/>
              <a:t>Document (XML, JSON) </a:t>
            </a:r>
          </a:p>
          <a:p>
            <a:pPr lvl="1"/>
            <a:r>
              <a:rPr lang="en-US" dirty="0"/>
              <a:t>Graph </a:t>
            </a:r>
          </a:p>
          <a:p>
            <a:pPr lvl="1"/>
            <a:r>
              <a:rPr lang="en-US" dirty="0"/>
              <a:t>Time Series</a:t>
            </a:r>
          </a:p>
          <a:p>
            <a:pPr lvl="1"/>
            <a:r>
              <a:rPr lang="en-US" dirty="0"/>
              <a:t>Matrix/Tensor</a:t>
            </a:r>
          </a:p>
          <a:p>
            <a:pPr lvl="1"/>
            <a:endParaRPr lang="en-US" sz="700" dirty="0"/>
          </a:p>
          <a:p>
            <a:pPr lvl="1"/>
            <a:r>
              <a:rPr lang="en-US" dirty="0"/>
              <a:t>Object-oriented</a:t>
            </a:r>
          </a:p>
          <a:p>
            <a:pPr lvl="1"/>
            <a:r>
              <a:rPr lang="en-US" dirty="0"/>
              <a:t>Network</a:t>
            </a:r>
          </a:p>
          <a:p>
            <a:pPr lvl="1"/>
            <a:r>
              <a:rPr lang="en-US" dirty="0"/>
              <a:t>Hierarchical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DB Design Lifecycle 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515641" y="5275382"/>
            <a:ext cx="207086" cy="813919"/>
          </a:xfrm>
          <a:prstGeom prst="rightBrace">
            <a:avLst>
              <a:gd name="adj1" fmla="val 8333"/>
              <a:gd name="adj2" fmla="val 53715"/>
            </a:avLst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3692" y="5516543"/>
            <a:ext cx="17082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Mostly obsolete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517316" y="3520493"/>
            <a:ext cx="205411" cy="1453440"/>
          </a:xfrm>
          <a:prstGeom prst="rightBrace">
            <a:avLst>
              <a:gd name="adj1" fmla="val 8333"/>
              <a:gd name="adj2" fmla="val 51052"/>
            </a:avLst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5271" y="3900439"/>
            <a:ext cx="170822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Partly covered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part B</a:t>
            </a:r>
          </a:p>
        </p:txBody>
      </p:sp>
    </p:spTree>
    <p:extLst>
      <p:ext uri="{BB962C8B-B14F-4D97-AF65-F5344CB8AC3E}">
        <p14:creationId xmlns:p14="http://schemas.microsoft.com/office/powerpoint/2010/main" val="108795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 Design Lifecycle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Requirements engineering</a:t>
            </a:r>
          </a:p>
          <a:p>
            <a:pPr lvl="1"/>
            <a:r>
              <a:rPr lang="en-US" dirty="0"/>
              <a:t>Collect and analyze data and application requirements 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Specification documents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#2 Conceptual Design </a:t>
            </a:r>
            <a:r>
              <a:rPr lang="en-US" b="0" dirty="0">
                <a:solidFill>
                  <a:schemeClr val="tx1"/>
                </a:solidFill>
              </a:rPr>
              <a:t>(lecture 02, exercise 1)</a:t>
            </a:r>
          </a:p>
          <a:p>
            <a:pPr lvl="1"/>
            <a:r>
              <a:rPr lang="en-US" dirty="0"/>
              <a:t>Model data semantics and structure, independent of logical data model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ER model / diagram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#3 Logical Design </a:t>
            </a:r>
            <a:r>
              <a:rPr lang="en-US" b="0" dirty="0"/>
              <a:t>(lecture 03, exercise 1)</a:t>
            </a:r>
          </a:p>
          <a:p>
            <a:pPr lvl="1"/>
            <a:r>
              <a:rPr lang="en-US" dirty="0"/>
              <a:t>Model data with implementation primitives of concrete data model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e.g., relational schema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integrity constraints, views, permissions,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700" dirty="0"/>
          </a:p>
          <a:p>
            <a:r>
              <a:rPr lang="en-US" dirty="0"/>
              <a:t>#4 Physical Design </a:t>
            </a:r>
            <a:r>
              <a:rPr lang="en-US" b="0" dirty="0"/>
              <a:t>(lecture 07, exercise 3)</a:t>
            </a:r>
          </a:p>
          <a:p>
            <a:pPr lvl="1"/>
            <a:r>
              <a:rPr lang="en-US" dirty="0"/>
              <a:t>Model </a:t>
            </a:r>
            <a:r>
              <a:rPr lang="en-US" b="1" dirty="0">
                <a:solidFill>
                  <a:schemeClr val="accent1"/>
                </a:solidFill>
              </a:rPr>
              <a:t>user-level data organization</a:t>
            </a:r>
            <a:r>
              <a:rPr lang="en-US" dirty="0"/>
              <a:t> in a specific DBMS (and data model)</a:t>
            </a:r>
          </a:p>
          <a:p>
            <a:pPr lvl="1"/>
            <a:r>
              <a:rPr lang="en-US" dirty="0"/>
              <a:t>Account for deployment environment and performance requirements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DB Design Lifecycle </a:t>
            </a:r>
          </a:p>
        </p:txBody>
      </p:sp>
      <p:sp>
        <p:nvSpPr>
          <p:cNvPr id="7" name="Cloud 6"/>
          <p:cNvSpPr/>
          <p:nvPr/>
        </p:nvSpPr>
        <p:spPr>
          <a:xfrm>
            <a:off x="7449252" y="663249"/>
            <a:ext cx="1501073" cy="934497"/>
          </a:xfrm>
          <a:prstGeom prst="clou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Employee DB</a:t>
            </a:r>
          </a:p>
        </p:txBody>
      </p:sp>
      <p:pic>
        <p:nvPicPr>
          <p:cNvPr id="8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821" y="1608253"/>
            <a:ext cx="1119934" cy="11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28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Analogy ERM-UML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Model-driven development</a:t>
            </a:r>
            <a:r>
              <a:rPr lang="en-US" dirty="0"/>
              <a:t> (self-documenting, but quickly outdated)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But:</a:t>
            </a:r>
            <a:r>
              <a:rPr lang="en-US" dirty="0"/>
              <a:t> Once data is loaded, data model and schema harder to change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Observation:</a:t>
            </a:r>
            <a:r>
              <a:rPr lang="en-US" dirty="0"/>
              <a:t> Full-fledged ER modeling rarely used in practice</a:t>
            </a:r>
          </a:p>
          <a:p>
            <a:pPr lvl="1"/>
            <a:r>
              <a:rPr lang="en-US" dirty="0"/>
              <a:t>Often the logical schema (relational schema) is directly created, </a:t>
            </a:r>
            <a:br>
              <a:rPr lang="en-US" dirty="0"/>
            </a:br>
            <a:r>
              <a:rPr lang="en-US" dirty="0"/>
              <a:t>maintained and used for documentation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Reasons:</a:t>
            </a:r>
            <a:r>
              <a:rPr lang="en-US" dirty="0"/>
              <a:t> redundancy, indirection, single target (relational)</a:t>
            </a:r>
          </a:p>
          <a:p>
            <a:pPr lvl="1"/>
            <a:r>
              <a:rPr lang="en-US" dirty="0"/>
              <a:t>Simplified ER modeling used for brainstorming and early ideas</a:t>
            </a:r>
          </a:p>
          <a:p>
            <a:pPr lvl="1"/>
            <a:endParaRPr lang="en-US" dirty="0"/>
          </a:p>
          <a:p>
            <a:r>
              <a:rPr lang="en-US" dirty="0"/>
              <a:t>Goals 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Understanding of proper database design </a:t>
            </a:r>
            <a:r>
              <a:rPr lang="en-US" dirty="0"/>
              <a:t>from conceptual to physical schema</a:t>
            </a:r>
          </a:p>
          <a:p>
            <a:pPr lvl="1"/>
            <a:r>
              <a:rPr lang="en-US" dirty="0"/>
              <a:t>ER modeling as a helpful </a:t>
            </a:r>
            <a:r>
              <a:rPr lang="en-US" b="1" dirty="0">
                <a:solidFill>
                  <a:srgbClr val="7889FB"/>
                </a:solidFill>
              </a:rPr>
              <a:t>tool in database design</a:t>
            </a:r>
          </a:p>
          <a:p>
            <a:pPr lvl="1"/>
            <a:r>
              <a:rPr lang="en-US" dirty="0"/>
              <a:t>Schema transformation and normalization </a:t>
            </a:r>
            <a:r>
              <a:rPr lang="en-US" dirty="0">
                <a:sym typeface="Wingdings" panose="05000000000000000000" pitchFamily="2" charset="2"/>
              </a:rPr>
              <a:t>as blueprint for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good designs</a:t>
            </a:r>
            <a:r>
              <a:rPr lang="en-US" dirty="0"/>
              <a:t>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DB Design Lifecycle </a:t>
            </a:r>
          </a:p>
        </p:txBody>
      </p:sp>
    </p:spTree>
    <p:extLst>
      <p:ext uri="{BB962C8B-B14F-4D97-AF65-F5344CB8AC3E}">
        <p14:creationId xmlns:p14="http://schemas.microsoft.com/office/powerpoint/2010/main" val="193868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rgbClr val="7889FB"/>
                </a:solidFill>
              </a:rPr>
              <a:t>Visual Design Tools</a:t>
            </a:r>
          </a:p>
          <a:p>
            <a:pPr lvl="1"/>
            <a:r>
              <a:rPr lang="en-US" dirty="0"/>
              <a:t>Draw ER diagrams in any presentation software </a:t>
            </a:r>
            <a:br>
              <a:rPr lang="en-US" dirty="0"/>
            </a:br>
            <a:r>
              <a:rPr lang="en-US" dirty="0"/>
              <a:t>(e.g., MS PowerPoint, </a:t>
            </a:r>
            <a:r>
              <a:rPr lang="en-US" dirty="0" err="1"/>
              <a:t>LibreOffice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Many desktop or web-based tools support ER diagrams directly</a:t>
            </a:r>
            <a:br>
              <a:rPr lang="en-US" dirty="0"/>
            </a:br>
            <a:r>
              <a:rPr lang="en-US" dirty="0"/>
              <a:t>(e.g., MS Visio, creately.com)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Design Tools w/ Code Generation</a:t>
            </a:r>
          </a:p>
          <a:p>
            <a:pPr lvl="1"/>
            <a:r>
              <a:rPr lang="en-US" dirty="0"/>
              <a:t>Draw and validate ER diagrams</a:t>
            </a:r>
          </a:p>
          <a:p>
            <a:pPr lvl="1"/>
            <a:r>
              <a:rPr lang="en-US" dirty="0"/>
              <a:t>Generate relational schemas as SQL DDL scripts</a:t>
            </a:r>
          </a:p>
          <a:p>
            <a:pPr lvl="1"/>
            <a:r>
              <a:rPr lang="en-US" b="1" dirty="0"/>
              <a:t>Examples:</a:t>
            </a:r>
            <a:r>
              <a:rPr lang="en-US" dirty="0"/>
              <a:t> SAP (Sybase) </a:t>
            </a:r>
            <a:r>
              <a:rPr lang="en-US" dirty="0" err="1"/>
              <a:t>PowerDesigner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MS Visual Studio plugins (SQL server), etc.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chemeClr val="accent1"/>
                </a:solidFill>
              </a:rPr>
              <a:t>Note:</a:t>
            </a:r>
            <a:r>
              <a:rPr lang="en-US" dirty="0"/>
              <a:t> For the exercises, please use basic drawing tools </a:t>
            </a:r>
            <a:br>
              <a:rPr lang="en-US" dirty="0"/>
            </a:br>
            <a:r>
              <a:rPr lang="en-US" dirty="0"/>
              <a:t>     </a:t>
            </a:r>
            <a:r>
              <a:rPr lang="en-US" b="0" dirty="0"/>
              <a:t>(existing tools use slightly diverging notations)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DB Design Lifecycle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6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8762</TotalTime>
  <Words>2261</Words>
  <Application>Microsoft Office PowerPoint</Application>
  <PresentationFormat>On-screen Show (4:3)</PresentationFormat>
  <Paragraphs>674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ＭＳ Ｐゴシック</vt:lpstr>
      <vt:lpstr>Arial</vt:lpstr>
      <vt:lpstr>Calibri</vt:lpstr>
      <vt:lpstr>Cambria Math</vt:lpstr>
      <vt:lpstr>Consolas</vt:lpstr>
      <vt:lpstr>Wingdings</vt:lpstr>
      <vt:lpstr>TU Graz Standard</vt:lpstr>
      <vt:lpstr>Data Management 02 Conceptual Design</vt:lpstr>
      <vt:lpstr>Announcements/Org</vt:lpstr>
      <vt:lpstr>Agenda</vt:lpstr>
      <vt:lpstr>DB Design Lifecycle </vt:lpstr>
      <vt:lpstr>Data Modeling</vt:lpstr>
      <vt:lpstr>Data Models</vt:lpstr>
      <vt:lpstr>DB Design Lifecycle Phases</vt:lpstr>
      <vt:lpstr>Relevance in Practice</vt:lpstr>
      <vt:lpstr>Tool Support</vt:lpstr>
      <vt:lpstr>Entity-Relationship (ER)  Model and Diagrams</vt:lpstr>
      <vt:lpstr>ER Diagram Components (Chen Notation)</vt:lpstr>
      <vt:lpstr>ER Diagram Components (Chen Notation), cont.</vt:lpstr>
      <vt:lpstr>An EmployeeDB Example</vt:lpstr>
      <vt:lpstr>Multiplicity/Cardinality in Chen Notation</vt:lpstr>
      <vt:lpstr>An EmployeeDB Example, cont.</vt:lpstr>
      <vt:lpstr>Multiplicity in Modified Chen Notation</vt:lpstr>
      <vt:lpstr>(min,max)-Notation</vt:lpstr>
      <vt:lpstr>(min,max)-Notation, cont.</vt:lpstr>
      <vt:lpstr>BREAK (and Test Yourself)</vt:lpstr>
      <vt:lpstr>BREAK (and Test Yourself), cont.</vt:lpstr>
      <vt:lpstr>Weak Entity Types</vt:lpstr>
      <vt:lpstr>N-ary Relationships</vt:lpstr>
      <vt:lpstr>Recursive Relationships</vt:lpstr>
      <vt:lpstr>An EmployeeDB Example, cont.</vt:lpstr>
      <vt:lpstr>Specialization and Aggregation</vt:lpstr>
      <vt:lpstr>Types of Attributes</vt:lpstr>
      <vt:lpstr>Excursus: Influence of Chinese Characters?</vt:lpstr>
      <vt:lpstr>Design Decisions</vt:lpstr>
      <vt:lpstr>Design Decisions – Examples of Poor Choices</vt:lpstr>
      <vt:lpstr>A UniversityDB Example</vt:lpstr>
      <vt:lpstr>A UniversityDB Example, cont.</vt:lpstr>
      <vt:lpstr>Exercise 01 – Data Modeling</vt:lpstr>
      <vt:lpstr>Exercises: Graz Districts</vt:lpstr>
      <vt:lpstr>Overview Exercise 1 Tasks</vt:lpstr>
      <vt:lpstr>Overview Exercise 1 – Discourse 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- 02 Conceptual Design</dc:title>
  <dc:subject/>
  <dc:creator>mboehm</dc:creator>
  <cp:keywords/>
  <dc:description/>
  <cp:lastModifiedBy>mboehm</cp:lastModifiedBy>
  <cp:revision>578</cp:revision>
  <cp:lastPrinted>2019-03-11T13:09:15Z</cp:lastPrinted>
  <dcterms:created xsi:type="dcterms:W3CDTF">2018-07-12T06:39:10Z</dcterms:created>
  <dcterms:modified xsi:type="dcterms:W3CDTF">2022-03-11T22:46:23Z</dcterms:modified>
  <cp:category/>
</cp:coreProperties>
</file>